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49" r:id="rId1"/>
  </p:sldMasterIdLst>
  <p:notesMasterIdLst>
    <p:notesMasterId r:id="rId6"/>
  </p:notesMasterIdLst>
  <p:sldIdLst>
    <p:sldId id="311" r:id="rId2"/>
    <p:sldId id="319" r:id="rId3"/>
    <p:sldId id="318" r:id="rId4"/>
    <p:sldId id="32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797D"/>
    <a:srgbClr val="78FFD6"/>
    <a:srgbClr val="A8FF78"/>
    <a:srgbClr val="FBD786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9515" autoAdjust="0"/>
  </p:normalViewPr>
  <p:slideViewPr>
    <p:cSldViewPr showGuides="1">
      <p:cViewPr varScale="1">
        <p:scale>
          <a:sx n="88" d="100"/>
          <a:sy n="88" d="100"/>
        </p:scale>
        <p:origin x="1386" y="78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2024/9/7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35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6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03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6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3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0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2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3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1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0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6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3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8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5" r:id="rId23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000DE358-8FB8-BCE9-453A-517DCBAE37C5}"/>
              </a:ext>
            </a:extLst>
          </p:cNvPr>
          <p:cNvCxnSpPr>
            <a:cxnSpLocks/>
            <a:stCxn id="1093" idx="3"/>
            <a:endCxn id="63" idx="1"/>
          </p:cNvCxnSpPr>
          <p:nvPr/>
        </p:nvCxnSpPr>
        <p:spPr>
          <a:xfrm>
            <a:off x="3350411" y="2184367"/>
            <a:ext cx="1775642" cy="1978889"/>
          </a:xfrm>
          <a:prstGeom prst="bentConnector3">
            <a:avLst>
              <a:gd name="adj1" fmla="val 24865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4329835" y="113478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システム連携概要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2A6DF2D6-31C9-782A-E922-964BAB1C7402}"/>
              </a:ext>
            </a:extLst>
          </p:cNvPr>
          <p:cNvCxnSpPr>
            <a:cxnSpLocks/>
            <a:stCxn id="63" idx="1"/>
            <a:endCxn id="1057" idx="0"/>
          </p:cNvCxnSpPr>
          <p:nvPr/>
        </p:nvCxnSpPr>
        <p:spPr>
          <a:xfrm rot="10800000" flipV="1">
            <a:off x="3328515" y="4163256"/>
            <a:ext cx="1797538" cy="513090"/>
          </a:xfrm>
          <a:prstGeom prst="bent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178F8526-5BDD-EEED-EB57-45CFA4DDD216}"/>
              </a:ext>
            </a:extLst>
          </p:cNvPr>
          <p:cNvCxnSpPr>
            <a:cxnSpLocks/>
            <a:stCxn id="1093" idx="3"/>
            <a:endCxn id="37" idx="1"/>
          </p:cNvCxnSpPr>
          <p:nvPr/>
        </p:nvCxnSpPr>
        <p:spPr>
          <a:xfrm>
            <a:off x="3350411" y="2184367"/>
            <a:ext cx="860813" cy="2981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B05BEF-7FAC-6E9D-C3E8-35BEF0C195B0}"/>
              </a:ext>
            </a:extLst>
          </p:cNvPr>
          <p:cNvGrpSpPr/>
          <p:nvPr/>
        </p:nvGrpSpPr>
        <p:grpSpPr>
          <a:xfrm>
            <a:off x="123835" y="199843"/>
            <a:ext cx="3226576" cy="4150096"/>
            <a:chOff x="787394" y="1033308"/>
            <a:chExt cx="3226576" cy="4150096"/>
          </a:xfrm>
        </p:grpSpPr>
        <p:pic>
          <p:nvPicPr>
            <p:cNvPr id="2060" name="Picture 12" descr="Image by FlamingText.com">
              <a:extLst>
                <a:ext uri="{FF2B5EF4-FFF2-40B4-BE49-F238E27FC236}">
                  <a16:creationId xmlns:a16="http://schemas.microsoft.com/office/drawing/2014/main" id="{C5B42A5F-47AE-4C54-201B-6A63188ED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19" b="13539"/>
            <a:stretch/>
          </p:blipFill>
          <p:spPr bwMode="auto">
            <a:xfrm>
              <a:off x="1347147" y="3749351"/>
              <a:ext cx="2133952" cy="90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7709271-8276-B4CC-3605-D309112905C8}"/>
                </a:ext>
              </a:extLst>
            </p:cNvPr>
            <p:cNvGrpSpPr/>
            <p:nvPr/>
          </p:nvGrpSpPr>
          <p:grpSpPr>
            <a:xfrm>
              <a:off x="787394" y="1033308"/>
              <a:ext cx="3226576" cy="4150096"/>
              <a:chOff x="2917899" y="1296021"/>
              <a:chExt cx="3226576" cy="4150096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85701720-38C2-6802-8070-6617EEB65652}"/>
                  </a:ext>
                </a:extLst>
              </p:cNvPr>
              <p:cNvGrpSpPr/>
              <p:nvPr/>
            </p:nvGrpSpPr>
            <p:grpSpPr>
              <a:xfrm>
                <a:off x="2917899" y="1296021"/>
                <a:ext cx="3226576" cy="4150096"/>
                <a:chOff x="2917899" y="1296021"/>
                <a:chExt cx="3226576" cy="4150096"/>
              </a:xfrm>
            </p:grpSpPr>
            <p:sp>
              <p:nvSpPr>
                <p:cNvPr id="5" name="四角形: 角を丸くする 4">
                  <a:extLst>
                    <a:ext uri="{FF2B5EF4-FFF2-40B4-BE49-F238E27FC236}">
                      <a16:creationId xmlns:a16="http://schemas.microsoft.com/office/drawing/2014/main" id="{1D60C7BA-9B25-E8B1-7DEB-C8FC7ED7D3B9}"/>
                    </a:ext>
                  </a:extLst>
                </p:cNvPr>
                <p:cNvSpPr/>
                <p:nvPr/>
              </p:nvSpPr>
              <p:spPr>
                <a:xfrm>
                  <a:off x="3168036" y="1477712"/>
                  <a:ext cx="2726303" cy="364591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67" name="四角形: 角を丸くする 1066">
                  <a:extLst>
                    <a:ext uri="{FF2B5EF4-FFF2-40B4-BE49-F238E27FC236}">
                      <a16:creationId xmlns:a16="http://schemas.microsoft.com/office/drawing/2014/main" id="{F92EE4A7-315E-76D7-73C9-C73094398B89}"/>
                    </a:ext>
                  </a:extLst>
                </p:cNvPr>
                <p:cNvSpPr/>
                <p:nvPr/>
              </p:nvSpPr>
              <p:spPr>
                <a:xfrm>
                  <a:off x="3671567" y="4897359"/>
                  <a:ext cx="1800200" cy="548758"/>
                </a:xfrm>
                <a:prstGeom prst="roundRect">
                  <a:avLst>
                    <a:gd name="adj" fmla="val 50000"/>
                  </a:avLst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dirty="0">
                      <a:solidFill>
                        <a:schemeClr val="tx1"/>
                      </a:solidFill>
                      <a:latin typeface="+mn-ea"/>
                    </a:rPr>
                    <a:t>直接公開</a:t>
                  </a:r>
                  <a:endParaRPr kumimoji="1" lang="en-US" altLang="ja-JP" sz="12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en-US" altLang="ja-JP" sz="1200" dirty="0">
                      <a:solidFill>
                        <a:schemeClr val="tx1"/>
                      </a:solidFill>
                      <a:latin typeface="+mn-ea"/>
                    </a:rPr>
                    <a:t>RESTful API</a:t>
                  </a:r>
                  <a:r>
                    <a:rPr kumimoji="1" lang="ja-JP" altLang="en-US" sz="1200" dirty="0">
                      <a:solidFill>
                        <a:schemeClr val="tx1"/>
                      </a:solidFill>
                      <a:latin typeface="+mn-ea"/>
                    </a:rPr>
                    <a:t>　</a:t>
                  </a:r>
                </a:p>
              </p:txBody>
            </p:sp>
            <p:sp>
              <p:nvSpPr>
                <p:cNvPr id="1093" name="四角形: 角を丸くする 1092">
                  <a:extLst>
                    <a:ext uri="{FF2B5EF4-FFF2-40B4-BE49-F238E27FC236}">
                      <a16:creationId xmlns:a16="http://schemas.microsoft.com/office/drawing/2014/main" id="{5525E5B6-326F-AD24-8F57-84F55D5E125F}"/>
                    </a:ext>
                  </a:extLst>
                </p:cNvPr>
                <p:cNvSpPr/>
                <p:nvPr/>
              </p:nvSpPr>
              <p:spPr>
                <a:xfrm>
                  <a:off x="2917899" y="2631201"/>
                  <a:ext cx="3226576" cy="1298688"/>
                </a:xfrm>
                <a:prstGeom prst="roundRect">
                  <a:avLst>
                    <a:gd name="adj" fmla="val 31013"/>
                  </a:avLst>
                </a:prstGeom>
                <a:solidFill>
                  <a:schemeClr val="bg1"/>
                </a:solidFill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　　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【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データベース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】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情報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</a:t>
                  </a:r>
                  <a:endParaRPr kumimoji="1" lang="en-US" altLang="ja-JP" sz="12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いつ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　</a:t>
                  </a:r>
                  <a:r>
                    <a:rPr kumimoji="1"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From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＿</a:t>
                  </a:r>
                  <a:r>
                    <a:rPr kumimoji="1"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To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　の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時間情報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どこで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位置情報（２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D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、３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D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）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だれが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　その他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すべての情報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B89B0557-7FA0-C77B-8C9D-609B4FB97C36}"/>
                    </a:ext>
                  </a:extLst>
                </p:cNvPr>
                <p:cNvSpPr/>
                <p:nvPr/>
              </p:nvSpPr>
              <p:spPr>
                <a:xfrm>
                  <a:off x="3579857" y="1296021"/>
                  <a:ext cx="1891910" cy="3622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400" b="1" dirty="0">
                      <a:solidFill>
                        <a:srgbClr val="FF0000"/>
                      </a:solidFill>
                      <a:latin typeface="+mn-ea"/>
                    </a:rPr>
                    <a:t>一番大事なのはここ</a:t>
                  </a:r>
                </a:p>
              </p:txBody>
            </p:sp>
          </p:grp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5CFBCFC-95F3-E5DE-183D-E5F9DF6C04E1}"/>
                  </a:ext>
                </a:extLst>
              </p:cNvPr>
              <p:cNvSpPr txBox="1"/>
              <p:nvPr/>
            </p:nvSpPr>
            <p:spPr>
              <a:xfrm>
                <a:off x="3222202" y="1770890"/>
                <a:ext cx="2617970" cy="790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b="1" dirty="0">
                    <a:solidFill>
                      <a:schemeClr val="tx1"/>
                    </a:solidFill>
                    <a:latin typeface="+mn-ea"/>
                  </a:rPr>
                  <a:t>「東京都」も位置情報</a:t>
                </a:r>
                <a:endParaRPr kumimoji="1" lang="en-US" altLang="ja-JP" sz="16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en-US" altLang="ja-JP" sz="1600" b="1" dirty="0">
                    <a:solidFill>
                      <a:schemeClr val="tx1"/>
                    </a:solidFill>
                    <a:latin typeface="+mn-ea"/>
                  </a:rPr>
                  <a:t>CSV,GEOJSON,SHP</a:t>
                </a:r>
                <a:r>
                  <a:rPr kumimoji="1" lang="ja-JP" altLang="en-US" sz="1600" b="1" dirty="0">
                    <a:solidFill>
                      <a:schemeClr val="tx1"/>
                    </a:solidFill>
                    <a:latin typeface="+mn-ea"/>
                  </a:rPr>
                  <a:t>等</a:t>
                </a:r>
                <a:endParaRPr kumimoji="1" lang="en-US" altLang="ja-JP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260F5FD-4D44-E560-F89C-8CBA53807082}"/>
              </a:ext>
            </a:extLst>
          </p:cNvPr>
          <p:cNvCxnSpPr>
            <a:cxnSpLocks/>
            <a:stCxn id="63" idx="3"/>
            <a:endCxn id="75" idx="2"/>
          </p:cNvCxnSpPr>
          <p:nvPr/>
        </p:nvCxnSpPr>
        <p:spPr>
          <a:xfrm>
            <a:off x="7574389" y="4163256"/>
            <a:ext cx="1468517" cy="1819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99F86253-9F84-09B3-25D0-4225C2B25B27}"/>
              </a:ext>
            </a:extLst>
          </p:cNvPr>
          <p:cNvGrpSpPr/>
          <p:nvPr/>
        </p:nvGrpSpPr>
        <p:grpSpPr>
          <a:xfrm>
            <a:off x="6752333" y="5321625"/>
            <a:ext cx="4930192" cy="1164843"/>
            <a:chOff x="6752333" y="5013491"/>
            <a:chExt cx="4930192" cy="1472978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B6A327DE-804E-476D-5059-E7A1B438CAFB}"/>
                </a:ext>
              </a:extLst>
            </p:cNvPr>
            <p:cNvSpPr/>
            <p:nvPr/>
          </p:nvSpPr>
          <p:spPr>
            <a:xfrm>
              <a:off x="6752333" y="5013491"/>
              <a:ext cx="4930192" cy="1472978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8045451-9616-EF91-3732-79ABCF4F2C7C}"/>
                </a:ext>
              </a:extLst>
            </p:cNvPr>
            <p:cNvSpPr txBox="1"/>
            <p:nvPr/>
          </p:nvSpPr>
          <p:spPr>
            <a:xfrm>
              <a:off x="7016895" y="5229822"/>
              <a:ext cx="4665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/>
                <a:t>QField</a:t>
              </a:r>
              <a:endParaRPr kumimoji="1" lang="en-US" altLang="ja-JP" dirty="0"/>
            </a:p>
            <a:p>
              <a:r>
                <a:rPr kumimoji="1" lang="ja-JP" altLang="en-US" dirty="0"/>
                <a:t>対応</a:t>
              </a:r>
              <a:r>
                <a:rPr kumimoji="1" lang="en-US" altLang="ja-JP" dirty="0"/>
                <a:t>OS</a:t>
              </a:r>
            </a:p>
            <a:p>
              <a:r>
                <a:rPr kumimoji="1" lang="en-US" altLang="ja-JP" dirty="0"/>
                <a:t>Android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iOS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Windows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Linux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MacOS</a:t>
              </a:r>
              <a:endParaRPr kumimoji="1" lang="ja-JP" altLang="en-US" dirty="0"/>
            </a:p>
          </p:txBody>
        </p:sp>
      </p:grp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6F2212F-FE51-E00B-1777-3CFF66D91789}"/>
              </a:ext>
            </a:extLst>
          </p:cNvPr>
          <p:cNvCxnSpPr>
            <a:cxnSpLocks/>
            <a:stCxn id="67" idx="2"/>
            <a:endCxn id="75" idx="3"/>
          </p:cNvCxnSpPr>
          <p:nvPr/>
        </p:nvCxnSpPr>
        <p:spPr>
          <a:xfrm rot="5400000">
            <a:off x="9765564" y="2977346"/>
            <a:ext cx="900588" cy="60351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B750EAF-50E3-A1FF-CB98-3052E7462D92}"/>
              </a:ext>
            </a:extLst>
          </p:cNvPr>
          <p:cNvSpPr/>
          <p:nvPr/>
        </p:nvSpPr>
        <p:spPr>
          <a:xfrm>
            <a:off x="5126053" y="4015903"/>
            <a:ext cx="2448336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インターネット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8F7DE906-BFB8-C8F9-FB2C-4A9E9DE22139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16200000" flipH="1">
            <a:off x="6025371" y="3691053"/>
            <a:ext cx="629750" cy="1995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5639932-1996-ECDE-E9F5-D1FDE08EA064}"/>
              </a:ext>
            </a:extLst>
          </p:cNvPr>
          <p:cNvGrpSpPr/>
          <p:nvPr/>
        </p:nvGrpSpPr>
        <p:grpSpPr>
          <a:xfrm>
            <a:off x="435068" y="4553907"/>
            <a:ext cx="5551573" cy="1932562"/>
            <a:chOff x="435068" y="4553907"/>
            <a:chExt cx="5551573" cy="1932562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249C6A54-F436-393B-6B8D-EC4D337D35C9}"/>
                </a:ext>
              </a:extLst>
            </p:cNvPr>
            <p:cNvGrpSpPr/>
            <p:nvPr/>
          </p:nvGrpSpPr>
          <p:grpSpPr>
            <a:xfrm>
              <a:off x="435068" y="4553907"/>
              <a:ext cx="5551573" cy="1932562"/>
              <a:chOff x="4160452" y="4060823"/>
              <a:chExt cx="5551573" cy="193256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ABB6F1CD-7FC8-A3F2-2CB8-7855AF0B39BA}"/>
                  </a:ext>
                </a:extLst>
              </p:cNvPr>
              <p:cNvGrpSpPr/>
              <p:nvPr/>
            </p:nvGrpSpPr>
            <p:grpSpPr>
              <a:xfrm>
                <a:off x="4395772" y="4183262"/>
                <a:ext cx="5316253" cy="1810123"/>
                <a:chOff x="6713416" y="3853100"/>
                <a:chExt cx="5316253" cy="1810123"/>
              </a:xfrm>
            </p:grpSpPr>
            <p:sp>
              <p:nvSpPr>
                <p:cNvPr id="1057" name="四角形: 角を丸くする 1056">
                  <a:extLst>
                    <a:ext uri="{FF2B5EF4-FFF2-40B4-BE49-F238E27FC236}">
                      <a16:creationId xmlns:a16="http://schemas.microsoft.com/office/drawing/2014/main" id="{56B4E50A-EBCF-19D1-6AD6-8FCEFCCDF011}"/>
                    </a:ext>
                  </a:extLst>
                </p:cNvPr>
                <p:cNvSpPr/>
                <p:nvPr/>
              </p:nvSpPr>
              <p:spPr>
                <a:xfrm>
                  <a:off x="6713416" y="3853100"/>
                  <a:ext cx="5316253" cy="1810123"/>
                </a:xfrm>
                <a:prstGeom prst="roundRect">
                  <a:avLst>
                    <a:gd name="adj" fmla="val 19858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ﾍﾞﾝﾀﾞｰﾛｯｸｲﾝのない</a:t>
                  </a: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　 データ配信</a:t>
                  </a:r>
                  <a:endParaRPr kumimoji="1" lang="en-US" altLang="ja-JP" sz="16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20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9542E041-19ED-5389-EA6D-AC994279DD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3199" b="22974"/>
                <a:stretch/>
              </p:blipFill>
              <p:spPr>
                <a:xfrm>
                  <a:off x="10349938" y="3940450"/>
                  <a:ext cx="1533944" cy="1579680"/>
                </a:xfrm>
                <a:prstGeom prst="rect">
                  <a:avLst/>
                </a:prstGeom>
              </p:spPr>
            </p:pic>
            <p:pic>
              <p:nvPicPr>
                <p:cNvPr id="8" name="Picture 2" descr="Image by FlamingText.com">
                  <a:extLst>
                    <a:ext uri="{FF2B5EF4-FFF2-40B4-BE49-F238E27FC236}">
                      <a16:creationId xmlns:a16="http://schemas.microsoft.com/office/drawing/2014/main" id="{5F0527B4-D570-E5F0-7436-963E3545C5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7128" y="4018786"/>
                  <a:ext cx="1540597" cy="717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6" descr="Image by FlamingText.com">
                  <a:extLst>
                    <a:ext uri="{FF2B5EF4-FFF2-40B4-BE49-F238E27FC236}">
                      <a16:creationId xmlns:a16="http://schemas.microsoft.com/office/drawing/2014/main" id="{3AC9A13F-08C1-4F58-A89D-ED9A9D47B3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5986" y="4076507"/>
                  <a:ext cx="560238" cy="740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58" name="四角形: 角を丸くする 1057">
                <a:extLst>
                  <a:ext uri="{FF2B5EF4-FFF2-40B4-BE49-F238E27FC236}">
                    <a16:creationId xmlns:a16="http://schemas.microsoft.com/office/drawing/2014/main" id="{446EC388-0ACD-62FC-8E15-A81D01C941AC}"/>
                  </a:ext>
                </a:extLst>
              </p:cNvPr>
              <p:cNvSpPr/>
              <p:nvPr/>
            </p:nvSpPr>
            <p:spPr>
              <a:xfrm>
                <a:off x="4160452" y="4060823"/>
                <a:ext cx="1136134" cy="29470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ＷＥＢ</a:t>
                </a:r>
              </a:p>
            </p:txBody>
          </p:sp>
        </p:grp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601FCCD0-C579-EA1D-F0CE-0011853E4AF8}"/>
                </a:ext>
              </a:extLst>
            </p:cNvPr>
            <p:cNvSpPr/>
            <p:nvPr/>
          </p:nvSpPr>
          <p:spPr>
            <a:xfrm>
              <a:off x="2922806" y="5628300"/>
              <a:ext cx="1120542" cy="71794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WMS</a:t>
              </a: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WMTS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6CE257EB-2210-4625-7CA2-E2BD34075DCE}"/>
              </a:ext>
            </a:extLst>
          </p:cNvPr>
          <p:cNvCxnSpPr>
            <a:cxnSpLocks/>
            <a:stCxn id="29" idx="0"/>
            <a:endCxn id="75" idx="1"/>
          </p:cNvCxnSpPr>
          <p:nvPr/>
        </p:nvCxnSpPr>
        <p:spPr>
          <a:xfrm rot="5400000" flipH="1" flipV="1">
            <a:off x="9250345" y="4657873"/>
            <a:ext cx="630836" cy="69666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5F9742A-FB88-7A87-5B8D-AB7B56FDE1CA}"/>
              </a:ext>
            </a:extLst>
          </p:cNvPr>
          <p:cNvGrpSpPr/>
          <p:nvPr/>
        </p:nvGrpSpPr>
        <p:grpSpPr>
          <a:xfrm>
            <a:off x="9310131" y="1166513"/>
            <a:ext cx="2516259" cy="1662298"/>
            <a:chOff x="9310131" y="1166513"/>
            <a:chExt cx="2516259" cy="1662298"/>
          </a:xfrm>
        </p:grpSpPr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B2BFA1C4-8AD2-2B01-3945-33DC0D0F6C2E}"/>
                </a:ext>
              </a:extLst>
            </p:cNvPr>
            <p:cNvSpPr/>
            <p:nvPr/>
          </p:nvSpPr>
          <p:spPr>
            <a:xfrm>
              <a:off x="9310131" y="1166513"/>
              <a:ext cx="2516259" cy="1403231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5EC85C0C-9E30-FED1-969E-4DC2F121A468}"/>
                </a:ext>
              </a:extLst>
            </p:cNvPr>
            <p:cNvSpPr/>
            <p:nvPr/>
          </p:nvSpPr>
          <p:spPr>
            <a:xfrm>
              <a:off x="9564109" y="2263228"/>
              <a:ext cx="1907015" cy="56558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QGIS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利用者へ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データ配信</a:t>
              </a:r>
            </a:p>
          </p:txBody>
        </p:sp>
      </p:grpSp>
      <p:sp>
        <p:nvSpPr>
          <p:cNvPr id="75" name="雲 74">
            <a:extLst>
              <a:ext uri="{FF2B5EF4-FFF2-40B4-BE49-F238E27FC236}">
                <a16:creationId xmlns:a16="http://schemas.microsoft.com/office/drawing/2014/main" id="{CB93D94E-C6A0-D182-848B-FE03B21A5820}"/>
              </a:ext>
            </a:extLst>
          </p:cNvPr>
          <p:cNvSpPr/>
          <p:nvPr/>
        </p:nvSpPr>
        <p:spPr>
          <a:xfrm>
            <a:off x="9037468" y="3671031"/>
            <a:ext cx="1753260" cy="1020845"/>
          </a:xfrm>
          <a:prstGeom prst="cloud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dk1"/>
                </a:solidFill>
              </a:rPr>
              <a:t>QField</a:t>
            </a:r>
            <a:endParaRPr kumimoji="1" lang="en-US" altLang="ja-JP" sz="2000" dirty="0">
              <a:solidFill>
                <a:schemeClr val="dk1"/>
              </a:solidFill>
            </a:endParaRPr>
          </a:p>
          <a:p>
            <a:pPr algn="ctr"/>
            <a:r>
              <a:rPr kumimoji="1" lang="en-US" altLang="ja-JP" sz="2000" dirty="0">
                <a:solidFill>
                  <a:schemeClr val="dk1"/>
                </a:solidFill>
              </a:rPr>
              <a:t>Cloud</a:t>
            </a:r>
            <a:endParaRPr kumimoji="1" lang="ja-JP" altLang="en-US" sz="2000" dirty="0">
              <a:solidFill>
                <a:schemeClr val="dk1"/>
              </a:solidFill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E05736D-BE40-0E0A-0BA4-D2DCDFF15F30}"/>
              </a:ext>
            </a:extLst>
          </p:cNvPr>
          <p:cNvGrpSpPr/>
          <p:nvPr/>
        </p:nvGrpSpPr>
        <p:grpSpPr>
          <a:xfrm>
            <a:off x="4211224" y="784513"/>
            <a:ext cx="4693088" cy="2757260"/>
            <a:chOff x="4211224" y="784513"/>
            <a:chExt cx="4693088" cy="275726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EF4A932-B0F9-B74D-67A4-E693AC658356}"/>
                </a:ext>
              </a:extLst>
            </p:cNvPr>
            <p:cNvGrpSpPr/>
            <p:nvPr/>
          </p:nvGrpSpPr>
          <p:grpSpPr>
            <a:xfrm>
              <a:off x="4211224" y="988542"/>
              <a:ext cx="4693088" cy="2397611"/>
              <a:chOff x="5420650" y="1403020"/>
              <a:chExt cx="4693088" cy="2397611"/>
            </a:xfrm>
          </p:grpSpPr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2CFF9414-9DEF-D2A0-4AEB-098830900E6F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89" name="四角形: 角を丸くする 1088">
                <a:extLst>
                  <a:ext uri="{FF2B5EF4-FFF2-40B4-BE49-F238E27FC236}">
                    <a16:creationId xmlns:a16="http://schemas.microsoft.com/office/drawing/2014/main" id="{78BAAF12-B4CF-5496-15DF-EB47A5FFED17}"/>
                  </a:ext>
                </a:extLst>
              </p:cNvPr>
              <p:cNvSpPr/>
              <p:nvPr/>
            </p:nvSpPr>
            <p:spPr>
              <a:xfrm>
                <a:off x="9329626" y="1782391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EFD6476B-0E18-A9F2-1B3D-81577FFA94DC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9FFBDAA1-81AC-D3F1-9B66-63119099C3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B9A093C-5AB1-5FCF-0DCA-4EA8808919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1828" y="1056828"/>
            <a:ext cx="3032863" cy="145141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7BD9BD-C7B2-1D99-EBC4-8D4EEFC75EDB}"/>
              </a:ext>
            </a:extLst>
          </p:cNvPr>
          <p:cNvGrpSpPr/>
          <p:nvPr/>
        </p:nvGrpSpPr>
        <p:grpSpPr>
          <a:xfrm>
            <a:off x="4809040" y="5553536"/>
            <a:ext cx="1012956" cy="977047"/>
            <a:chOff x="8889532" y="1555390"/>
            <a:chExt cx="1012956" cy="97704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7B1B3FF-B8DC-3A1B-2119-CF15643C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867" y="1555390"/>
              <a:ext cx="660048" cy="73017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B0726DE-6C95-30AE-209E-F787A759F817}"/>
                </a:ext>
              </a:extLst>
            </p:cNvPr>
            <p:cNvSpPr txBox="1"/>
            <p:nvPr/>
          </p:nvSpPr>
          <p:spPr>
            <a:xfrm>
              <a:off x="8889532" y="2286216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C9F9762-1E06-D967-65D7-49AE73F47130}"/>
              </a:ext>
            </a:extLst>
          </p:cNvPr>
          <p:cNvSpPr/>
          <p:nvPr/>
        </p:nvSpPr>
        <p:spPr>
          <a:xfrm>
            <a:off x="6539483" y="5258127"/>
            <a:ext cx="2532158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>
                <a:solidFill>
                  <a:schemeClr val="tx1"/>
                </a:solidFill>
                <a:latin typeface="+mn-ea"/>
              </a:rPr>
              <a:t>フィールドワーク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DCDFACE-81C3-19ED-69F5-71BC1CE21C23}"/>
              </a:ext>
            </a:extLst>
          </p:cNvPr>
          <p:cNvSpPr/>
          <p:nvPr/>
        </p:nvSpPr>
        <p:spPr>
          <a:xfrm>
            <a:off x="7594420" y="3004100"/>
            <a:ext cx="1567490" cy="642299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点群データ</a:t>
            </a:r>
            <a:br>
              <a:rPr kumimoji="1" lang="en-US" altLang="ja-JP" sz="1200" dirty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glTF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AR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92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4329835" y="113478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各</a:t>
            </a: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システム特徴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EBF6FD5-015D-AD50-E05F-6A59B79FD553}"/>
              </a:ext>
            </a:extLst>
          </p:cNvPr>
          <p:cNvSpPr/>
          <p:nvPr/>
        </p:nvSpPr>
        <p:spPr>
          <a:xfrm>
            <a:off x="335360" y="698254"/>
            <a:ext cx="11377264" cy="5683074"/>
          </a:xfrm>
          <a:prstGeom prst="roundRect">
            <a:avLst>
              <a:gd name="adj" fmla="val 713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は、それぞれ異なる利用シーンに適した地理情報システム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(GIS)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ツールです。以下にそれぞれの特徴と適した利用シーンを説明します。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は、デスクトップ環境で使用する総合的な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ソフトウェアです。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地理空間データの作成、編集、分析、複雑な地図作成とレイアウト設計、空間解析や地形解析、データベース管理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プロジェクトの中心的なツールとして、データ準備からマップ制作まで幅広いタスクに使用されます。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GDAL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による、あらゆる形式のインポート・エクスポート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プロジェクトをウェブ上で公開するためのツールです。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組織内や一般向けの地理情報のオンラインで共有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は、フィールドワーク用に設計されたモバイル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アプリケーションです。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現地でのデータ収集と編集、オフラインでの地図閲覧と作業、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GPS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を使用した位置情報の記録、写真やメモの追加、収集したデータ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の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との同期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は、タブレットやスマートフォンを使用して現場で直接データを収集・編集する際に最適です。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</a:t>
            </a:r>
            <a:r>
              <a:rPr kumimoji="1" lang="ja-JP" altLang="en-US" sz="1200" dirty="0">
                <a:solidFill>
                  <a:srgbClr val="FF0000"/>
                </a:solidFill>
                <a:latin typeface="+mn-ea"/>
              </a:rPr>
              <a:t>　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これら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つのツールを組み合わせることで、デスクトップでの地図作成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(QGIS)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、ウェブでの公開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Lizmap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</a:t>
            </a:r>
            <a:endParaRPr kumimoji="1" lang="en-US" altLang="ja-JP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現場でのデータ収集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QField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という、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GIS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ワークフローの全段階をカバーすることができます。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5057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QGIS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CBF002C-EB00-FCA5-955E-34DCD65F4EDE}"/>
              </a:ext>
            </a:extLst>
          </p:cNvPr>
          <p:cNvGrpSpPr/>
          <p:nvPr/>
        </p:nvGrpSpPr>
        <p:grpSpPr>
          <a:xfrm>
            <a:off x="3763853" y="806542"/>
            <a:ext cx="4601475" cy="2919494"/>
            <a:chOff x="4211224" y="784513"/>
            <a:chExt cx="4601475" cy="2919494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FA5D548-DEDB-B8EE-C75C-4016AB4BA140}"/>
                </a:ext>
              </a:extLst>
            </p:cNvPr>
            <p:cNvGrpSpPr/>
            <p:nvPr/>
          </p:nvGrpSpPr>
          <p:grpSpPr>
            <a:xfrm>
              <a:off x="4211224" y="988542"/>
              <a:ext cx="4601475" cy="2715465"/>
              <a:chOff x="5420650" y="1403020"/>
              <a:chExt cx="4601475" cy="2715465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619146C5-505C-3EA5-3FC2-09474BAB445E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A02D43AB-FC74-C6C6-44FE-D3248AEB8E9E}"/>
                  </a:ext>
                </a:extLst>
              </p:cNvPr>
              <p:cNvSpPr/>
              <p:nvPr/>
            </p:nvSpPr>
            <p:spPr>
              <a:xfrm>
                <a:off x="9238013" y="3090805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C55EE6F1-AC51-9D1C-7C6E-145C599C563E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AAAB5533-6973-3418-BC6B-CABF1F8F8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E5B54F8-1548-14DE-57BC-9CC51174F2E0}"/>
              </a:ext>
            </a:extLst>
          </p:cNvPr>
          <p:cNvSpPr/>
          <p:nvPr/>
        </p:nvSpPr>
        <p:spPr>
          <a:xfrm>
            <a:off x="517035" y="46513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2D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QGIS2WEB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5890DC-A4AB-A565-2BA6-E52984E9C8A6}"/>
              </a:ext>
            </a:extLst>
          </p:cNvPr>
          <p:cNvSpPr/>
          <p:nvPr/>
        </p:nvSpPr>
        <p:spPr>
          <a:xfrm>
            <a:off x="8905754" y="47306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Qgis2threejs</a:t>
            </a: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5F1E23E-9D16-C625-5355-CFDFEFBDFAB4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3243339" y="806543"/>
            <a:ext cx="520515" cy="14028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17CFA27-97F5-3425-E8DA-C40AC68A5EE9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8001947" y="814472"/>
            <a:ext cx="903807" cy="139490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94DC18F-3C58-FD41-39DA-56E25D912CFD}"/>
              </a:ext>
            </a:extLst>
          </p:cNvPr>
          <p:cNvGrpSpPr/>
          <p:nvPr/>
        </p:nvGrpSpPr>
        <p:grpSpPr>
          <a:xfrm>
            <a:off x="3925404" y="2698356"/>
            <a:ext cx="3436789" cy="1027680"/>
            <a:chOff x="3883347" y="3729278"/>
            <a:chExt cx="3436789" cy="1027680"/>
          </a:xfrm>
        </p:grpSpPr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0D75FA00-87BB-3C08-8FFD-12E8AB53345E}"/>
                </a:ext>
              </a:extLst>
            </p:cNvPr>
            <p:cNvSpPr/>
            <p:nvPr/>
          </p:nvSpPr>
          <p:spPr>
            <a:xfrm>
              <a:off x="4462420" y="4294367"/>
              <a:ext cx="2857716" cy="462591"/>
            </a:xfrm>
            <a:prstGeom prst="roundRect">
              <a:avLst>
                <a:gd name="adj" fmla="val 24007"/>
              </a:avLst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kumimoji="1" lang="ja-JP" altLang="en-US" sz="1200">
                  <a:solidFill>
                    <a:schemeClr val="tx1"/>
                  </a:solidFill>
                  <a:latin typeface="+mn-ea"/>
                </a:rPr>
                <a:t>インポート・エクスポート</a:t>
              </a:r>
              <a:r>
                <a:rPr kumimoji="1" lang="en-US" altLang="ja-JP" sz="1200">
                  <a:solidFill>
                    <a:schemeClr val="tx1"/>
                  </a:solidFill>
                  <a:latin typeface="+mn-ea"/>
                </a:rPr>
                <a:t>】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165979D-F83D-0639-FE34-F868B7270904}"/>
                </a:ext>
              </a:extLst>
            </p:cNvPr>
            <p:cNvGrpSpPr/>
            <p:nvPr/>
          </p:nvGrpSpPr>
          <p:grpSpPr>
            <a:xfrm>
              <a:off x="3883347" y="3729278"/>
              <a:ext cx="1012956" cy="977047"/>
              <a:chOff x="8570254" y="1638357"/>
              <a:chExt cx="1012956" cy="977047"/>
            </a:xfrm>
          </p:grpSpPr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268E2EB8-9392-1E1E-B484-940485869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8589" y="1638357"/>
                <a:ext cx="660048" cy="730178"/>
              </a:xfrm>
              <a:prstGeom prst="rect">
                <a:avLst/>
              </a:prstGeom>
            </p:spPr>
          </p:pic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05D6E97-5632-CD63-25AF-F1B294A1882B}"/>
                  </a:ext>
                </a:extLst>
              </p:cNvPr>
              <p:cNvSpPr txBox="1"/>
              <p:nvPr/>
            </p:nvSpPr>
            <p:spPr>
              <a:xfrm>
                <a:off x="8570254" y="2369183"/>
                <a:ext cx="10129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＠</a:t>
                </a:r>
                <a:r>
                  <a:rPr kumimoji="1" lang="en-US" altLang="ja-JP" sz="1000" dirty="0"/>
                  <a:t>2024OSGEO</a:t>
                </a:r>
                <a:endParaRPr kumimoji="1" lang="ja-JP" altLang="en-US" sz="1000" dirty="0"/>
              </a:p>
            </p:txBody>
          </p:sp>
        </p:grpSp>
      </p:grp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FF45C2B-4927-A6AB-B995-E5A27AF8B92D}"/>
              </a:ext>
            </a:extLst>
          </p:cNvPr>
          <p:cNvSpPr/>
          <p:nvPr/>
        </p:nvSpPr>
        <p:spPr>
          <a:xfrm>
            <a:off x="517035" y="1214679"/>
            <a:ext cx="2726303" cy="5022713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位置情報付きの資料整理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273DE206-74F0-B52C-11FB-2B7F029E46C5}"/>
              </a:ext>
            </a:extLst>
          </p:cNvPr>
          <p:cNvSpPr/>
          <p:nvPr/>
        </p:nvSpPr>
        <p:spPr>
          <a:xfrm>
            <a:off x="8886728" y="1214599"/>
            <a:ext cx="2726303" cy="49724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簡易的な</a:t>
            </a: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出力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FAEF629-D231-1FE7-7E95-0F46B34EA1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0033"/>
          <a:stretch/>
        </p:blipFill>
        <p:spPr>
          <a:xfrm>
            <a:off x="3558854" y="3878721"/>
            <a:ext cx="2534004" cy="24751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6F0E2E6-4A88-08C4-69A6-56FFD1A6D3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0033"/>
          <a:stretch/>
        </p:blipFill>
        <p:spPr>
          <a:xfrm>
            <a:off x="6095191" y="3878721"/>
            <a:ext cx="2534004" cy="24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LIZMAP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1F45349-A955-7915-AF64-0C73C028E1E4}"/>
              </a:ext>
            </a:extLst>
          </p:cNvPr>
          <p:cNvGrpSpPr/>
          <p:nvPr/>
        </p:nvGrpSpPr>
        <p:grpSpPr>
          <a:xfrm>
            <a:off x="407367" y="811404"/>
            <a:ext cx="8506308" cy="3157289"/>
            <a:chOff x="407367" y="811404"/>
            <a:chExt cx="8506308" cy="315728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A2E2911-CCB0-50B2-8F80-D4EBE8B5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1" y="1265471"/>
              <a:ext cx="2887355" cy="2703222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6378E06-4639-A57C-126C-DA6382BD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706" y="872859"/>
              <a:ext cx="4879038" cy="3069475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18DB6DA-8757-76F5-8376-61CFD1EFA83F}"/>
                </a:ext>
              </a:extLst>
            </p:cNvPr>
            <p:cNvSpPr txBox="1"/>
            <p:nvPr/>
          </p:nvSpPr>
          <p:spPr>
            <a:xfrm>
              <a:off x="6603702" y="3422229"/>
              <a:ext cx="1084273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ja-JP" dirty="0" err="1"/>
                <a:t>iframe</a:t>
              </a:r>
              <a:endParaRPr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D3B00B0-57D4-426C-A175-BDA4C528B141}"/>
                </a:ext>
              </a:extLst>
            </p:cNvPr>
            <p:cNvSpPr txBox="1"/>
            <p:nvPr/>
          </p:nvSpPr>
          <p:spPr>
            <a:xfrm>
              <a:off x="2455108" y="3413954"/>
              <a:ext cx="1359284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ja-JP" altLang="en-US" dirty="0"/>
                <a:t>ブラウザ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9F259E-2D27-4584-BEB9-65042FF154F7}"/>
                </a:ext>
              </a:extLst>
            </p:cNvPr>
            <p:cNvSpPr/>
            <p:nvPr/>
          </p:nvSpPr>
          <p:spPr>
            <a:xfrm>
              <a:off x="407367" y="811404"/>
              <a:ext cx="8506308" cy="72814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ブラウザによる閲覧、</a:t>
              </a:r>
              <a:r>
                <a:rPr lang="en-US" altLang="ja-JP" sz="2000" dirty="0" err="1"/>
                <a:t>iframe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による</a:t>
              </a:r>
              <a:r>
                <a:rPr kumimoji="1" lang="en-US" altLang="ja-JP" sz="20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ページへの組み込み</a:t>
              </a:r>
              <a:endParaRPr kumimoji="1" lang="en-US" altLang="ja-JP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057A573-997A-05F8-9284-11577F274AB2}"/>
              </a:ext>
            </a:extLst>
          </p:cNvPr>
          <p:cNvSpPr/>
          <p:nvPr/>
        </p:nvSpPr>
        <p:spPr>
          <a:xfrm>
            <a:off x="407368" y="4253655"/>
            <a:ext cx="5700805" cy="2160240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ベンダーロックインのないデータ配信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593B2F2-5D44-FBE5-6719-B5F10766FF5F}"/>
              </a:ext>
            </a:extLst>
          </p:cNvPr>
          <p:cNvSpPr/>
          <p:nvPr/>
        </p:nvSpPr>
        <p:spPr>
          <a:xfrm>
            <a:off x="767408" y="4109708"/>
            <a:ext cx="1136134" cy="294706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rgbClr val="00B050"/>
                </a:solidFill>
                <a:latin typeface="+mn-ea"/>
              </a:rPr>
              <a:t>ＷＥＢ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1D6CD9-C465-4565-7C5E-7292B0D5E728}"/>
              </a:ext>
            </a:extLst>
          </p:cNvPr>
          <p:cNvSpPr txBox="1"/>
          <p:nvPr/>
        </p:nvSpPr>
        <p:spPr>
          <a:xfrm>
            <a:off x="1703512" y="4996392"/>
            <a:ext cx="4352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新たなイメージの</a:t>
            </a:r>
            <a:r>
              <a:rPr lang="en-US" altLang="ja-JP" dirty="0"/>
              <a:t>OPEN</a:t>
            </a:r>
            <a:r>
              <a:rPr lang="ja-JP" altLang="en-US" dirty="0"/>
              <a:t>　</a:t>
            </a:r>
            <a:r>
              <a:rPr lang="en-US" altLang="ja-JP" dirty="0"/>
              <a:t>DATA</a:t>
            </a:r>
          </a:p>
          <a:p>
            <a:r>
              <a:rPr lang="en-US" altLang="ja-JP" dirty="0"/>
              <a:t>Web Map Service</a:t>
            </a:r>
            <a:r>
              <a:rPr lang="ja-JP" altLang="en-US" dirty="0"/>
              <a:t>等による地図画像配信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C61368-6373-ED11-C766-77C340453C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3199" b="-2775"/>
          <a:stretch/>
        </p:blipFill>
        <p:spPr>
          <a:xfrm>
            <a:off x="9201907" y="3113741"/>
            <a:ext cx="2664297" cy="3660946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22694008-9AA3-2DC6-8AD5-D7CE7293D6C5}"/>
              </a:ext>
            </a:extLst>
          </p:cNvPr>
          <p:cNvSpPr/>
          <p:nvPr/>
        </p:nvSpPr>
        <p:spPr>
          <a:xfrm rot="16200000">
            <a:off x="6498705" y="4007429"/>
            <a:ext cx="2399613" cy="2664296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77D9A-A418-89FC-E2D3-1BB519F662F8}"/>
              </a:ext>
            </a:extLst>
          </p:cNvPr>
          <p:cNvSpPr txBox="1"/>
          <p:nvPr/>
        </p:nvSpPr>
        <p:spPr>
          <a:xfrm>
            <a:off x="6441523" y="4909893"/>
            <a:ext cx="20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既存イメージ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OPEN DATA</a:t>
            </a: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として公開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2AFD6B-C4C8-8346-F78E-B364D57BA6A4}"/>
              </a:ext>
            </a:extLst>
          </p:cNvPr>
          <p:cNvSpPr txBox="1"/>
          <p:nvPr/>
        </p:nvSpPr>
        <p:spPr>
          <a:xfrm>
            <a:off x="2603472" y="4459687"/>
            <a:ext cx="300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latin typeface="__fkGroteskNeue_598ab8"/>
              </a:rPr>
              <a:t>Open Geospatial Consortium</a:t>
            </a:r>
            <a:endParaRPr lang="ja-JP" altLang="en-US" dirty="0"/>
          </a:p>
        </p:txBody>
      </p:sp>
      <p:pic>
        <p:nvPicPr>
          <p:cNvPr id="11" name="Picture 2" descr="Image by FlamingText.com">
            <a:extLst>
              <a:ext uri="{FF2B5EF4-FFF2-40B4-BE49-F238E27FC236}">
                <a16:creationId xmlns:a16="http://schemas.microsoft.com/office/drawing/2014/main" id="{84AADB54-AE12-99E3-B680-66BB094F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2" y="4546250"/>
            <a:ext cx="1320380" cy="6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46429B-C281-DB3F-CEC7-C0C816C556FB}"/>
              </a:ext>
            </a:extLst>
          </p:cNvPr>
          <p:cNvGrpSpPr/>
          <p:nvPr/>
        </p:nvGrpSpPr>
        <p:grpSpPr>
          <a:xfrm>
            <a:off x="8829404" y="2164062"/>
            <a:ext cx="3521617" cy="949679"/>
            <a:chOff x="8733531" y="2370009"/>
            <a:chExt cx="3521617" cy="949679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E34E40-7DBC-908B-44F8-665D3BC897BA}"/>
                </a:ext>
              </a:extLst>
            </p:cNvPr>
            <p:cNvSpPr txBox="1"/>
            <p:nvPr/>
          </p:nvSpPr>
          <p:spPr>
            <a:xfrm>
              <a:off x="8733531" y="2981134"/>
              <a:ext cx="35216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0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Geospatial Data Abstraction Library</a:t>
              </a:r>
              <a:endParaRPr lang="ja-JP" altLang="en-US" sz="1600" dirty="0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13FC4E42-DDD0-7D2C-71CD-41B51809F59F}"/>
                </a:ext>
              </a:extLst>
            </p:cNvPr>
            <p:cNvSpPr/>
            <p:nvPr/>
          </p:nvSpPr>
          <p:spPr>
            <a:xfrm>
              <a:off x="9106034" y="2370009"/>
              <a:ext cx="2391565" cy="60932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ln w="635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2400" dirty="0">
                  <a:solidFill>
                    <a:srgbClr val="FF0000"/>
                  </a:solidFill>
                  <a:latin typeface="+mn-ea"/>
                </a:rPr>
                <a:t>自動変換</a:t>
              </a:r>
              <a:endParaRPr kumimoji="1" lang="en-US" altLang="ja-JP" sz="2400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3078" name="Picture 6" descr="Image by FlamingText.com">
            <a:extLst>
              <a:ext uri="{FF2B5EF4-FFF2-40B4-BE49-F238E27FC236}">
                <a16:creationId xmlns:a16="http://schemas.microsoft.com/office/drawing/2014/main" id="{18B05B12-C77E-2A2C-5FC3-A9B0882E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63" y="4273855"/>
            <a:ext cx="560238" cy="7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EC395B8-44C7-8337-C040-90CCB39B3836}"/>
              </a:ext>
            </a:extLst>
          </p:cNvPr>
          <p:cNvGrpSpPr/>
          <p:nvPr/>
        </p:nvGrpSpPr>
        <p:grpSpPr>
          <a:xfrm>
            <a:off x="9054152" y="796813"/>
            <a:ext cx="1536060" cy="1452204"/>
            <a:chOff x="9054152" y="796813"/>
            <a:chExt cx="1536060" cy="145220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9496A87-E73B-595A-37FA-C15316575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152" y="796813"/>
              <a:ext cx="1312727" cy="1452204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8C30048-5D8F-CD0A-8914-7A0E5763E1DD}"/>
                </a:ext>
              </a:extLst>
            </p:cNvPr>
            <p:cNvSpPr txBox="1"/>
            <p:nvPr/>
          </p:nvSpPr>
          <p:spPr>
            <a:xfrm>
              <a:off x="9577256" y="992454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771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0</TotalTime>
  <Words>531</Words>
  <Application>Microsoft Office PowerPoint</Application>
  <PresentationFormat>ワイド画面</PresentationFormat>
  <Paragraphs>126</Paragraphs>
  <Slides>4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__fkGroteskNeue_598ab8</vt:lpstr>
      <vt:lpstr>-apple-system</vt:lpstr>
      <vt:lpstr>游ゴシック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2021-01-28T13:14:00Z</dcterms:created>
  <dcterms:modified xsi:type="dcterms:W3CDTF">2024-09-07T07:26:40Z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