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A33F-51FD-4ED2-9FD3-EEA39661DBB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573D1-D8C1-433D-A71E-ECF2C432A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5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A33F-51FD-4ED2-9FD3-EEA39661DBB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573D1-D8C1-433D-A71E-ECF2C432A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ocs.dify.ai/ja-jp/guides/knowledge-base/connect-external-knowledge-base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dify.ai/ja-jp/guides/workflow/file-upload#fairutaipu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docs.dify.ai/ja-jp/development/backend/sandbox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dify.ai/ja-jp/guides/workflow/file-upload#fairutaipu" TargetMode="External"/><Relationship Id="rId2" Type="http://schemas.openxmlformats.org/officeDocument/2006/relationships/hyperlink" Target="https://docs.dify.ai/ja-jp/guides/knowledge-base/connect-external-knowledge-bas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hyperlink" Target="https://docs.dify.ai/ja-jp/development/backend/sandb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C90E2838-0304-BB5F-7304-92CA57AB7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54196" y="-2756079"/>
            <a:ext cx="12768441" cy="127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6FAE3574-6981-0F03-666A-516D923D1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0" r="60486" b="35596"/>
          <a:stretch/>
        </p:blipFill>
        <p:spPr bwMode="auto">
          <a:xfrm>
            <a:off x="677788" y="478575"/>
            <a:ext cx="1954255" cy="83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hlinkClick r:id="rId3"/>
            <a:extLst>
              <a:ext uri="{FF2B5EF4-FFF2-40B4-BE49-F238E27FC236}">
                <a16:creationId xmlns:a16="http://schemas.microsoft.com/office/drawing/2014/main" id="{19BE2715-516F-1D82-4EBE-2F31F3867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895" y="4560493"/>
            <a:ext cx="999241" cy="10314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4DB6692-9C6F-E30E-8103-C8C686B72B23}"/>
              </a:ext>
            </a:extLst>
          </p:cNvPr>
          <p:cNvSpPr txBox="1"/>
          <p:nvPr/>
        </p:nvSpPr>
        <p:spPr>
          <a:xfrm>
            <a:off x="7027019" y="5699300"/>
            <a:ext cx="2331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PostgreSQL</a:t>
            </a:r>
          </a:p>
          <a:p>
            <a:pPr algn="ctr"/>
            <a:r>
              <a:rPr lang="ja-JP" altLang="en-US" b="1" i="0" dirty="0">
                <a:solidFill>
                  <a:srgbClr val="141D2E"/>
                </a:solidFill>
                <a:effectLst/>
                <a:latin typeface="__Inter_a923d8"/>
              </a:rPr>
              <a:t>外部ナレッジベース</a:t>
            </a:r>
          </a:p>
          <a:p>
            <a:pPr algn="ctr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B5FEE23-7C99-3FA4-927C-006F63EBB135}"/>
              </a:ext>
            </a:extLst>
          </p:cNvPr>
          <p:cNvSpPr/>
          <p:nvPr/>
        </p:nvSpPr>
        <p:spPr>
          <a:xfrm>
            <a:off x="425560" y="395923"/>
            <a:ext cx="6906086" cy="32303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A796B61-54EC-D238-3146-C92B333EABDF}"/>
              </a:ext>
            </a:extLst>
          </p:cNvPr>
          <p:cNvSpPr/>
          <p:nvPr/>
        </p:nvSpPr>
        <p:spPr>
          <a:xfrm>
            <a:off x="6864951" y="4380386"/>
            <a:ext cx="2493144" cy="20721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E634D5-3B5F-57BD-996B-EDC1CB42DBEB}"/>
              </a:ext>
            </a:extLst>
          </p:cNvPr>
          <p:cNvSpPr txBox="1"/>
          <p:nvPr/>
        </p:nvSpPr>
        <p:spPr>
          <a:xfrm>
            <a:off x="3784062" y="4578715"/>
            <a:ext cx="2129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 err="1">
                <a:hlinkClick r:id="rId5"/>
              </a:rPr>
              <a:t>Dify</a:t>
            </a:r>
            <a:r>
              <a:rPr lang="en-US" altLang="ja-JP" sz="2800" dirty="0">
                <a:hlinkClick r:id="rId5"/>
              </a:rPr>
              <a:t>-Sandbox</a:t>
            </a:r>
            <a:endParaRPr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70B000-8245-B56A-F43A-33A1E67858C3}"/>
              </a:ext>
            </a:extLst>
          </p:cNvPr>
          <p:cNvSpPr txBox="1"/>
          <p:nvPr/>
        </p:nvSpPr>
        <p:spPr>
          <a:xfrm>
            <a:off x="3974855" y="5315555"/>
            <a:ext cx="1748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Python</a:t>
            </a:r>
          </a:p>
          <a:p>
            <a:pPr algn="ctr"/>
            <a:r>
              <a:rPr lang="en-US" altLang="ja-JP" dirty="0"/>
              <a:t>Node.js</a:t>
            </a:r>
          </a:p>
          <a:p>
            <a:pPr algn="ctr"/>
            <a:r>
              <a:rPr lang="ja-JP" altLang="en-US" dirty="0"/>
              <a:t>実行環境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852E0F2-DA24-75E6-FAA3-92736BD12770}"/>
              </a:ext>
            </a:extLst>
          </p:cNvPr>
          <p:cNvSpPr/>
          <p:nvPr/>
        </p:nvSpPr>
        <p:spPr>
          <a:xfrm>
            <a:off x="3730183" y="4380386"/>
            <a:ext cx="2493144" cy="20721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56E950-4EBA-0B36-981A-3D77CEE9EF56}"/>
              </a:ext>
            </a:extLst>
          </p:cNvPr>
          <p:cNvSpPr txBox="1"/>
          <p:nvPr/>
        </p:nvSpPr>
        <p:spPr>
          <a:xfrm>
            <a:off x="803375" y="2449273"/>
            <a:ext cx="2132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i="0" dirty="0">
                <a:solidFill>
                  <a:srgbClr val="141D2E"/>
                </a:solidFill>
                <a:effectLst/>
                <a:latin typeface="__Inter_a923d8"/>
              </a:rPr>
              <a:t>ナレッジベース</a:t>
            </a:r>
            <a:endParaRPr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44000B8-8D1A-B42A-3F71-E20A96F874AC}"/>
              </a:ext>
            </a:extLst>
          </p:cNvPr>
          <p:cNvCxnSpPr>
            <a:cxnSpLocks/>
          </p:cNvCxnSpPr>
          <p:nvPr/>
        </p:nvCxnSpPr>
        <p:spPr>
          <a:xfrm>
            <a:off x="442177" y="2257035"/>
            <a:ext cx="28854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テキスト ボックス 18">
            <a:hlinkClick r:id="rId6"/>
            <a:extLst>
              <a:ext uri="{FF2B5EF4-FFF2-40B4-BE49-F238E27FC236}">
                <a16:creationId xmlns:a16="http://schemas.microsoft.com/office/drawing/2014/main" id="{18A9B6E5-A73E-BDB4-D7A2-32FE1EA6E371}"/>
              </a:ext>
            </a:extLst>
          </p:cNvPr>
          <p:cNvSpPr txBox="1"/>
          <p:nvPr/>
        </p:nvSpPr>
        <p:spPr>
          <a:xfrm>
            <a:off x="542096" y="2968722"/>
            <a:ext cx="2795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ja-JP" altLang="en-US" b="0" i="0" dirty="0">
                <a:solidFill>
                  <a:srgbClr val="141D2E"/>
                </a:solidFill>
                <a:effectLst/>
                <a:latin typeface="__Inter_a923d8"/>
              </a:rPr>
              <a:t>文章・画像・音声・映像</a:t>
            </a:r>
            <a:endParaRPr lang="en-US" altLang="ja-JP" b="0" i="0" dirty="0">
              <a:solidFill>
                <a:srgbClr val="141D2E"/>
              </a:solidFill>
              <a:effectLst/>
              <a:latin typeface="__Inter_a923d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661BEB0-44B0-E2DB-F42F-474B4B95CFC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76755" y="3626245"/>
            <a:ext cx="0" cy="754141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56561CB-778D-670C-637B-A71B86078707}"/>
              </a:ext>
            </a:extLst>
          </p:cNvPr>
          <p:cNvCxnSpPr>
            <a:cxnSpLocks/>
          </p:cNvCxnSpPr>
          <p:nvPr/>
        </p:nvCxnSpPr>
        <p:spPr>
          <a:xfrm>
            <a:off x="1569915" y="4059877"/>
            <a:ext cx="0" cy="320509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45877E1-FC35-C783-44BC-6C6BAC9C6997}"/>
              </a:ext>
            </a:extLst>
          </p:cNvPr>
          <p:cNvCxnSpPr>
            <a:cxnSpLocks/>
          </p:cNvCxnSpPr>
          <p:nvPr/>
        </p:nvCxnSpPr>
        <p:spPr>
          <a:xfrm>
            <a:off x="8085408" y="4059877"/>
            <a:ext cx="0" cy="320509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13F10A3-838D-2E08-68F1-1DDC21A866EA}"/>
              </a:ext>
            </a:extLst>
          </p:cNvPr>
          <p:cNvCxnSpPr>
            <a:cxnSpLocks/>
          </p:cNvCxnSpPr>
          <p:nvPr/>
        </p:nvCxnSpPr>
        <p:spPr>
          <a:xfrm>
            <a:off x="1569915" y="4059877"/>
            <a:ext cx="6515493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A8CB31A-7A68-36A4-4B4F-FCBCA2257EBC}"/>
              </a:ext>
            </a:extLst>
          </p:cNvPr>
          <p:cNvCxnSpPr>
            <a:cxnSpLocks/>
          </p:cNvCxnSpPr>
          <p:nvPr/>
        </p:nvCxnSpPr>
        <p:spPr>
          <a:xfrm flipV="1">
            <a:off x="5234728" y="378547"/>
            <a:ext cx="0" cy="323032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FD41341-1256-FA8C-753C-A5AE4DE673AC}"/>
              </a:ext>
            </a:extLst>
          </p:cNvPr>
          <p:cNvSpPr/>
          <p:nvPr/>
        </p:nvSpPr>
        <p:spPr>
          <a:xfrm>
            <a:off x="542097" y="4380386"/>
            <a:ext cx="2493144" cy="208169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AutoShape 2">
            <a:extLst>
              <a:ext uri="{FF2B5EF4-FFF2-40B4-BE49-F238E27FC236}">
                <a16:creationId xmlns:a16="http://schemas.microsoft.com/office/drawing/2014/main" id="{173FBE5D-E530-E3A4-A6AD-35F9D99E97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0346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2DC853CD-84EE-3E6F-5C1F-9553C1F3F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r="20510"/>
          <a:stretch/>
        </p:blipFill>
        <p:spPr>
          <a:xfrm>
            <a:off x="775152" y="4536497"/>
            <a:ext cx="818171" cy="832357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F7D9C6-0905-3235-AD26-99EB5B5EC3B5}"/>
              </a:ext>
            </a:extLst>
          </p:cNvPr>
          <p:cNvSpPr txBox="1"/>
          <p:nvPr/>
        </p:nvSpPr>
        <p:spPr>
          <a:xfrm>
            <a:off x="1593324" y="4768009"/>
            <a:ext cx="1051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41D2E"/>
                </a:solidFill>
                <a:effectLst/>
                <a:latin typeface="__Inter_a923d8"/>
              </a:rPr>
              <a:t>GEMINI</a:t>
            </a:r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37AEDB-8ED0-446C-0102-7404F73F88E9}"/>
              </a:ext>
            </a:extLst>
          </p:cNvPr>
          <p:cNvSpPr txBox="1"/>
          <p:nvPr/>
        </p:nvSpPr>
        <p:spPr>
          <a:xfrm>
            <a:off x="907676" y="5495508"/>
            <a:ext cx="175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API</a:t>
            </a:r>
            <a:r>
              <a:rPr lang="ja-JP" altLang="en-US" dirty="0"/>
              <a:t>接続可能な</a:t>
            </a:r>
            <a:endParaRPr lang="en-US" altLang="ja-JP" dirty="0"/>
          </a:p>
          <a:p>
            <a:pPr algn="ctr"/>
            <a:r>
              <a:rPr lang="ja-JP" altLang="en-US" dirty="0"/>
              <a:t>ＡＩ群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D27CCB1D-2FE7-8297-F1F3-793388FC389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3302" r="54414" b="13343"/>
          <a:stretch/>
        </p:blipFill>
        <p:spPr>
          <a:xfrm>
            <a:off x="5338425" y="918507"/>
            <a:ext cx="1906434" cy="79664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FC6560B3-7FC4-AC5F-FA81-349DC42767A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7606" b="17051"/>
          <a:stretch/>
        </p:blipFill>
        <p:spPr>
          <a:xfrm>
            <a:off x="3035241" y="906464"/>
            <a:ext cx="2095792" cy="83257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3548D81-8494-CCFF-4681-E505A58ECA3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2082" t="13302" r="2239" b="13343"/>
          <a:stretch/>
        </p:blipFill>
        <p:spPr>
          <a:xfrm>
            <a:off x="5388905" y="2232371"/>
            <a:ext cx="1910319" cy="796640"/>
          </a:xfrm>
          <a:prstGeom prst="rect">
            <a:avLst/>
          </a:prstGeom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DE881740-CB83-BB23-AACD-220A93D6E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6" t="32120" r="4829" b="35596"/>
          <a:stretch/>
        </p:blipFill>
        <p:spPr bwMode="auto">
          <a:xfrm>
            <a:off x="566243" y="1290755"/>
            <a:ext cx="2554660" cy="83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5AC6671-0FF9-57DF-EC20-06454BA2A4F8}"/>
              </a:ext>
            </a:extLst>
          </p:cNvPr>
          <p:cNvCxnSpPr>
            <a:cxnSpLocks/>
          </p:cNvCxnSpPr>
          <p:nvPr/>
        </p:nvCxnSpPr>
        <p:spPr>
          <a:xfrm>
            <a:off x="3337381" y="2257035"/>
            <a:ext cx="0" cy="135183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3F9CFA5-F3C5-7E11-E33A-5D3F7027D7E8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 flipV="1">
            <a:off x="7331646" y="2007182"/>
            <a:ext cx="503490" cy="3902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5" name="図 44">
            <a:extLst>
              <a:ext uri="{FF2B5EF4-FFF2-40B4-BE49-F238E27FC236}">
                <a16:creationId xmlns:a16="http://schemas.microsoft.com/office/drawing/2014/main" id="{D23C54C6-E21B-01B4-6FFA-B7BA06E69D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2183" y="2650511"/>
            <a:ext cx="879484" cy="896078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E3BEA9CF-1941-9439-8D6F-D6388056CB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4064" y="1252258"/>
            <a:ext cx="1457528" cy="37152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690F083-0248-B654-5C81-1FA10FA2B3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7011" y="1803892"/>
            <a:ext cx="771633" cy="752580"/>
          </a:xfrm>
          <a:prstGeom prst="rect">
            <a:avLst/>
          </a:prstGeom>
        </p:spPr>
      </p:pic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3BB6454-C4A8-6F91-0209-80AECB6BC8E6}"/>
              </a:ext>
            </a:extLst>
          </p:cNvPr>
          <p:cNvSpPr/>
          <p:nvPr/>
        </p:nvSpPr>
        <p:spPr>
          <a:xfrm>
            <a:off x="7835136" y="378548"/>
            <a:ext cx="1574164" cy="32572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54CD844-CE08-98F5-B903-9EBA631D125A}"/>
              </a:ext>
            </a:extLst>
          </p:cNvPr>
          <p:cNvSpPr txBox="1"/>
          <p:nvPr/>
        </p:nvSpPr>
        <p:spPr>
          <a:xfrm>
            <a:off x="7997968" y="551651"/>
            <a:ext cx="12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1" i="0" dirty="0">
                <a:solidFill>
                  <a:srgbClr val="141D2E"/>
                </a:solidFill>
                <a:effectLst/>
                <a:latin typeface="__Inter_a923d8"/>
              </a:rPr>
              <a:t>UI/UX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72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030AD-38E5-37BA-50D3-0402C9F07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7E5DF44E-46BF-3CEE-6061-463C7D01E6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54196" y="-2756079"/>
            <a:ext cx="12768441" cy="127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" name="図 9">
            <a:hlinkClick r:id="rId2"/>
            <a:extLst>
              <a:ext uri="{FF2B5EF4-FFF2-40B4-BE49-F238E27FC236}">
                <a16:creationId xmlns:a16="http://schemas.microsoft.com/office/drawing/2014/main" id="{37582805-9ACA-F114-8472-6F056002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895" y="4560493"/>
            <a:ext cx="999241" cy="10314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AC9BBE-57F2-07C1-3385-D1AE3CB85EB0}"/>
              </a:ext>
            </a:extLst>
          </p:cNvPr>
          <p:cNvSpPr txBox="1"/>
          <p:nvPr/>
        </p:nvSpPr>
        <p:spPr>
          <a:xfrm>
            <a:off x="7027019" y="5699300"/>
            <a:ext cx="2331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PostgreSQL</a:t>
            </a:r>
          </a:p>
          <a:p>
            <a:pPr algn="ctr"/>
            <a:r>
              <a:rPr lang="ja-JP" altLang="en-US" b="1" i="0" dirty="0">
                <a:solidFill>
                  <a:srgbClr val="141D2E"/>
                </a:solidFill>
                <a:effectLst/>
                <a:latin typeface="__Inter_a923d8"/>
              </a:rPr>
              <a:t>外部ナレッジベース</a:t>
            </a:r>
          </a:p>
          <a:p>
            <a:pPr algn="ctr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F371EC5-6463-CB77-D9D3-D4D307809AAD}"/>
              </a:ext>
            </a:extLst>
          </p:cNvPr>
          <p:cNvSpPr/>
          <p:nvPr/>
        </p:nvSpPr>
        <p:spPr>
          <a:xfrm>
            <a:off x="6864951" y="4380386"/>
            <a:ext cx="2493144" cy="20721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18FF8A-F1B7-8069-34BF-2A838EFE0B68}"/>
              </a:ext>
            </a:extLst>
          </p:cNvPr>
          <p:cNvSpPr txBox="1"/>
          <p:nvPr/>
        </p:nvSpPr>
        <p:spPr>
          <a:xfrm>
            <a:off x="3784062" y="4578715"/>
            <a:ext cx="2129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 err="1">
                <a:hlinkClick r:id="rId4"/>
              </a:rPr>
              <a:t>Dify</a:t>
            </a:r>
            <a:r>
              <a:rPr lang="en-US" altLang="ja-JP" sz="2800" dirty="0">
                <a:hlinkClick r:id="rId4"/>
              </a:rPr>
              <a:t>-Sandbox</a:t>
            </a:r>
            <a:endParaRPr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3E4F0C-3138-0789-AA66-E1986F41DA0A}"/>
              </a:ext>
            </a:extLst>
          </p:cNvPr>
          <p:cNvSpPr txBox="1"/>
          <p:nvPr/>
        </p:nvSpPr>
        <p:spPr>
          <a:xfrm>
            <a:off x="3974855" y="5315555"/>
            <a:ext cx="1748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Python</a:t>
            </a:r>
          </a:p>
          <a:p>
            <a:pPr algn="ctr"/>
            <a:r>
              <a:rPr lang="en-US" altLang="ja-JP" dirty="0"/>
              <a:t>Node.js</a:t>
            </a:r>
          </a:p>
          <a:p>
            <a:pPr algn="ctr"/>
            <a:r>
              <a:rPr lang="ja-JP" altLang="en-US" dirty="0"/>
              <a:t>実行環境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F3799A-BC6F-554F-2063-851F5D83F690}"/>
              </a:ext>
            </a:extLst>
          </p:cNvPr>
          <p:cNvSpPr/>
          <p:nvPr/>
        </p:nvSpPr>
        <p:spPr>
          <a:xfrm>
            <a:off x="3730183" y="4380386"/>
            <a:ext cx="2493144" cy="20721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C600302-8845-BB4F-1492-79464F893D0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76755" y="3975234"/>
            <a:ext cx="0" cy="405152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A89C5FD-1B8D-FA99-9560-85293C1AB7B7}"/>
              </a:ext>
            </a:extLst>
          </p:cNvPr>
          <p:cNvCxnSpPr>
            <a:cxnSpLocks/>
          </p:cNvCxnSpPr>
          <p:nvPr/>
        </p:nvCxnSpPr>
        <p:spPr>
          <a:xfrm>
            <a:off x="1741063" y="4059877"/>
            <a:ext cx="0" cy="320509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7BBF9CB-6E3E-9C1D-615F-87094D20493C}"/>
              </a:ext>
            </a:extLst>
          </p:cNvPr>
          <p:cNvCxnSpPr>
            <a:cxnSpLocks/>
          </p:cNvCxnSpPr>
          <p:nvPr/>
        </p:nvCxnSpPr>
        <p:spPr>
          <a:xfrm>
            <a:off x="8085408" y="4059877"/>
            <a:ext cx="0" cy="320509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07A4F31-068D-9A9A-ABF6-8F4E911789B8}"/>
              </a:ext>
            </a:extLst>
          </p:cNvPr>
          <p:cNvCxnSpPr>
            <a:cxnSpLocks/>
          </p:cNvCxnSpPr>
          <p:nvPr/>
        </p:nvCxnSpPr>
        <p:spPr>
          <a:xfrm>
            <a:off x="259882" y="4059877"/>
            <a:ext cx="9394019" cy="0"/>
          </a:xfrm>
          <a:prstGeom prst="line">
            <a:avLst/>
          </a:prstGeom>
          <a:noFill/>
          <a:ln w="190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932E1E1-BB65-4A2C-CC8F-1A49E13D9071}"/>
              </a:ext>
            </a:extLst>
          </p:cNvPr>
          <p:cNvSpPr/>
          <p:nvPr/>
        </p:nvSpPr>
        <p:spPr>
          <a:xfrm>
            <a:off x="542097" y="4380386"/>
            <a:ext cx="2493144" cy="208169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0D8957E0-E967-A7AC-B9A7-0619A08BF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r="20510"/>
          <a:stretch/>
        </p:blipFill>
        <p:spPr>
          <a:xfrm>
            <a:off x="775152" y="4536497"/>
            <a:ext cx="818171" cy="832357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8178ABE-D647-F54E-1EE6-614D04391693}"/>
              </a:ext>
            </a:extLst>
          </p:cNvPr>
          <p:cNvSpPr txBox="1"/>
          <p:nvPr/>
        </p:nvSpPr>
        <p:spPr>
          <a:xfrm>
            <a:off x="1593324" y="4768009"/>
            <a:ext cx="1051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41D2E"/>
                </a:solidFill>
                <a:effectLst/>
                <a:latin typeface="__Inter_a923d8"/>
              </a:rPr>
              <a:t>GEMINI</a:t>
            </a:r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2927FFF-A176-A2FC-B304-D88DCAAEFCFE}"/>
              </a:ext>
            </a:extLst>
          </p:cNvPr>
          <p:cNvSpPr txBox="1"/>
          <p:nvPr/>
        </p:nvSpPr>
        <p:spPr>
          <a:xfrm>
            <a:off x="907676" y="5495508"/>
            <a:ext cx="175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API</a:t>
            </a:r>
            <a:r>
              <a:rPr lang="ja-JP" altLang="en-US" dirty="0"/>
              <a:t>接続可能な</a:t>
            </a:r>
            <a:endParaRPr lang="en-US" altLang="ja-JP" dirty="0"/>
          </a:p>
          <a:p>
            <a:pPr algn="ctr"/>
            <a:r>
              <a:rPr lang="ja-JP" altLang="en-US" dirty="0"/>
              <a:t>ＡＩ群</a:t>
            </a: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114137D7-6D3D-C9D8-B128-D5839D8C68E0}"/>
              </a:ext>
            </a:extLst>
          </p:cNvPr>
          <p:cNvGrpSpPr/>
          <p:nvPr/>
        </p:nvGrpSpPr>
        <p:grpSpPr>
          <a:xfrm>
            <a:off x="547894" y="409955"/>
            <a:ext cx="2027543" cy="3230322"/>
            <a:chOff x="425561" y="395923"/>
            <a:chExt cx="2027543" cy="3230322"/>
          </a:xfrm>
        </p:grpSpPr>
        <p:pic>
          <p:nvPicPr>
            <p:cNvPr id="26" name="Picture 5">
              <a:extLst>
                <a:ext uri="{FF2B5EF4-FFF2-40B4-BE49-F238E27FC236}">
                  <a16:creationId xmlns:a16="http://schemas.microsoft.com/office/drawing/2014/main" id="{10A93BF8-79FB-8612-7E10-68D2CCC6F7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16" t="32120" r="4829" b="35596"/>
            <a:stretch/>
          </p:blipFill>
          <p:spPr bwMode="auto">
            <a:xfrm>
              <a:off x="566243" y="1443481"/>
              <a:ext cx="1871743" cy="68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67C19719-8BCC-2BCD-F09B-15630F3FA7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20" r="60486" b="35596"/>
            <a:stretch/>
          </p:blipFill>
          <p:spPr bwMode="auto">
            <a:xfrm>
              <a:off x="496584" y="646295"/>
              <a:ext cx="1709277" cy="733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586BE2F8-1178-7300-8364-3821E5CF762A}"/>
                </a:ext>
              </a:extLst>
            </p:cNvPr>
            <p:cNvSpPr/>
            <p:nvPr/>
          </p:nvSpPr>
          <p:spPr>
            <a:xfrm>
              <a:off x="425561" y="395923"/>
              <a:ext cx="2012424" cy="323032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7F1B161-77D4-43CE-5FE1-C9E4B9E900D9}"/>
                </a:ext>
              </a:extLst>
            </p:cNvPr>
            <p:cNvSpPr txBox="1"/>
            <p:nvPr/>
          </p:nvSpPr>
          <p:spPr>
            <a:xfrm>
              <a:off x="591821" y="2444279"/>
              <a:ext cx="18612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b="1" i="0" dirty="0">
                  <a:solidFill>
                    <a:srgbClr val="141D2E"/>
                  </a:solidFill>
                  <a:effectLst/>
                  <a:latin typeface="__Inter_a923d8"/>
                </a:rPr>
                <a:t>ナレッジベース</a:t>
              </a:r>
              <a:endParaRPr lang="ja-JP" altLang="en-US" dirty="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787D9B6-C4BA-0191-748B-5F33762D1043}"/>
                </a:ext>
              </a:extLst>
            </p:cNvPr>
            <p:cNvCxnSpPr>
              <a:cxnSpLocks/>
            </p:cNvCxnSpPr>
            <p:nvPr/>
          </p:nvCxnSpPr>
          <p:spPr>
            <a:xfrm>
              <a:off x="442177" y="2257035"/>
              <a:ext cx="19958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テキスト ボックス 18">
              <a:hlinkClick r:id="rId7"/>
              <a:extLst>
                <a:ext uri="{FF2B5EF4-FFF2-40B4-BE49-F238E27FC236}">
                  <a16:creationId xmlns:a16="http://schemas.microsoft.com/office/drawing/2014/main" id="{E8C609EF-B6AB-07FA-F3BF-9C2E2FE5F1A6}"/>
                </a:ext>
              </a:extLst>
            </p:cNvPr>
            <p:cNvSpPr txBox="1"/>
            <p:nvPr/>
          </p:nvSpPr>
          <p:spPr>
            <a:xfrm>
              <a:off x="677649" y="2825033"/>
              <a:ext cx="14000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文章・画像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音声・映像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</p:txBody>
        </p:sp>
      </p:grp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DBD1E7C-040D-71F8-D16E-4D72BEFFFE31}"/>
              </a:ext>
            </a:extLst>
          </p:cNvPr>
          <p:cNvCxnSpPr>
            <a:cxnSpLocks/>
          </p:cNvCxnSpPr>
          <p:nvPr/>
        </p:nvCxnSpPr>
        <p:spPr>
          <a:xfrm>
            <a:off x="1570930" y="3640277"/>
            <a:ext cx="0" cy="433632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322E8FF-8D8C-62FF-B99F-5635BF7C849D}"/>
              </a:ext>
            </a:extLst>
          </p:cNvPr>
          <p:cNvCxnSpPr>
            <a:cxnSpLocks/>
          </p:cNvCxnSpPr>
          <p:nvPr/>
        </p:nvCxnSpPr>
        <p:spPr>
          <a:xfrm>
            <a:off x="8309026" y="3625851"/>
            <a:ext cx="0" cy="433632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46" name="グループ化 1045">
            <a:extLst>
              <a:ext uri="{FF2B5EF4-FFF2-40B4-BE49-F238E27FC236}">
                <a16:creationId xmlns:a16="http://schemas.microsoft.com/office/drawing/2014/main" id="{6E800A6D-FB5F-BA98-803B-7D9FE2212B0A}"/>
              </a:ext>
            </a:extLst>
          </p:cNvPr>
          <p:cNvGrpSpPr/>
          <p:nvPr/>
        </p:nvGrpSpPr>
        <p:grpSpPr>
          <a:xfrm>
            <a:off x="2759023" y="409955"/>
            <a:ext cx="2027543" cy="3230322"/>
            <a:chOff x="425561" y="395923"/>
            <a:chExt cx="2027543" cy="3230322"/>
          </a:xfrm>
        </p:grpSpPr>
        <p:pic>
          <p:nvPicPr>
            <p:cNvPr id="1047" name="Picture 5">
              <a:extLst>
                <a:ext uri="{FF2B5EF4-FFF2-40B4-BE49-F238E27FC236}">
                  <a16:creationId xmlns:a16="http://schemas.microsoft.com/office/drawing/2014/main" id="{1CE3104E-4FB8-33EC-B81A-7AD1A57E24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16" t="32120" r="4829" b="35596"/>
            <a:stretch/>
          </p:blipFill>
          <p:spPr bwMode="auto">
            <a:xfrm>
              <a:off x="566243" y="1443481"/>
              <a:ext cx="1871743" cy="68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5">
              <a:extLst>
                <a:ext uri="{FF2B5EF4-FFF2-40B4-BE49-F238E27FC236}">
                  <a16:creationId xmlns:a16="http://schemas.microsoft.com/office/drawing/2014/main" id="{9E3D2E69-3ACF-81E2-D011-93E3AA1E99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20" r="60486" b="35596"/>
            <a:stretch/>
          </p:blipFill>
          <p:spPr bwMode="auto">
            <a:xfrm>
              <a:off x="496584" y="646295"/>
              <a:ext cx="1709277" cy="733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9" name="四角形: 角を丸くする 1048">
              <a:extLst>
                <a:ext uri="{FF2B5EF4-FFF2-40B4-BE49-F238E27FC236}">
                  <a16:creationId xmlns:a16="http://schemas.microsoft.com/office/drawing/2014/main" id="{F7C903FB-54BF-A5C7-E569-317557E593AB}"/>
                </a:ext>
              </a:extLst>
            </p:cNvPr>
            <p:cNvSpPr/>
            <p:nvPr/>
          </p:nvSpPr>
          <p:spPr>
            <a:xfrm>
              <a:off x="425561" y="395923"/>
              <a:ext cx="2012424" cy="323032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0" name="テキスト ボックス 1049">
              <a:extLst>
                <a:ext uri="{FF2B5EF4-FFF2-40B4-BE49-F238E27FC236}">
                  <a16:creationId xmlns:a16="http://schemas.microsoft.com/office/drawing/2014/main" id="{CE87290B-D371-945A-DF6C-1B270CB4B050}"/>
                </a:ext>
              </a:extLst>
            </p:cNvPr>
            <p:cNvSpPr txBox="1"/>
            <p:nvPr/>
          </p:nvSpPr>
          <p:spPr>
            <a:xfrm>
              <a:off x="591821" y="2444279"/>
              <a:ext cx="18612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b="1" i="0" dirty="0">
                  <a:solidFill>
                    <a:srgbClr val="141D2E"/>
                  </a:solidFill>
                  <a:effectLst/>
                  <a:latin typeface="__Inter_a923d8"/>
                </a:rPr>
                <a:t>ナレッジベース</a:t>
              </a:r>
              <a:endParaRPr lang="ja-JP" altLang="en-US" dirty="0"/>
            </a:p>
          </p:txBody>
        </p:sp>
        <p:cxnSp>
          <p:nvCxnSpPr>
            <p:cNvPr id="1051" name="直線コネクタ 1050">
              <a:extLst>
                <a:ext uri="{FF2B5EF4-FFF2-40B4-BE49-F238E27FC236}">
                  <a16:creationId xmlns:a16="http://schemas.microsoft.com/office/drawing/2014/main" id="{D53D6133-80A1-D32C-BFC5-D92712C0A32D}"/>
                </a:ext>
              </a:extLst>
            </p:cNvPr>
            <p:cNvCxnSpPr>
              <a:cxnSpLocks/>
            </p:cNvCxnSpPr>
            <p:nvPr/>
          </p:nvCxnSpPr>
          <p:spPr>
            <a:xfrm>
              <a:off x="442177" y="2257035"/>
              <a:ext cx="19958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52" name="テキスト ボックス 1051">
              <a:hlinkClick r:id="rId7"/>
              <a:extLst>
                <a:ext uri="{FF2B5EF4-FFF2-40B4-BE49-F238E27FC236}">
                  <a16:creationId xmlns:a16="http://schemas.microsoft.com/office/drawing/2014/main" id="{6C7F5293-1069-FF5E-F66C-6D68C645F59E}"/>
                </a:ext>
              </a:extLst>
            </p:cNvPr>
            <p:cNvSpPr txBox="1"/>
            <p:nvPr/>
          </p:nvSpPr>
          <p:spPr>
            <a:xfrm>
              <a:off x="677649" y="2825033"/>
              <a:ext cx="14000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文章・画像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音声・映像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</p:txBody>
        </p:sp>
      </p:grpSp>
      <p:grpSp>
        <p:nvGrpSpPr>
          <p:cNvPr id="1053" name="グループ化 1052">
            <a:extLst>
              <a:ext uri="{FF2B5EF4-FFF2-40B4-BE49-F238E27FC236}">
                <a16:creationId xmlns:a16="http://schemas.microsoft.com/office/drawing/2014/main" id="{6B7C8202-8B38-A120-25ED-D094F0FBAA28}"/>
              </a:ext>
            </a:extLst>
          </p:cNvPr>
          <p:cNvGrpSpPr/>
          <p:nvPr/>
        </p:nvGrpSpPr>
        <p:grpSpPr>
          <a:xfrm>
            <a:off x="5017809" y="395529"/>
            <a:ext cx="2027543" cy="3230322"/>
            <a:chOff x="425561" y="395923"/>
            <a:chExt cx="2027543" cy="3230322"/>
          </a:xfrm>
        </p:grpSpPr>
        <p:pic>
          <p:nvPicPr>
            <p:cNvPr id="1054" name="Picture 5">
              <a:extLst>
                <a:ext uri="{FF2B5EF4-FFF2-40B4-BE49-F238E27FC236}">
                  <a16:creationId xmlns:a16="http://schemas.microsoft.com/office/drawing/2014/main" id="{ECA4375C-EDAA-D436-C0CF-BAF9D75C73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16" t="32120" r="4829" b="35596"/>
            <a:stretch/>
          </p:blipFill>
          <p:spPr bwMode="auto">
            <a:xfrm>
              <a:off x="566243" y="1443481"/>
              <a:ext cx="1871743" cy="68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5" name="Picture 5">
              <a:extLst>
                <a:ext uri="{FF2B5EF4-FFF2-40B4-BE49-F238E27FC236}">
                  <a16:creationId xmlns:a16="http://schemas.microsoft.com/office/drawing/2014/main" id="{1A62F427-C0D6-FAD4-7AE1-24F348FDCE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20" r="60486" b="35596"/>
            <a:stretch/>
          </p:blipFill>
          <p:spPr bwMode="auto">
            <a:xfrm>
              <a:off x="496584" y="646295"/>
              <a:ext cx="1709277" cy="733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" name="四角形: 角を丸くする 1055">
              <a:extLst>
                <a:ext uri="{FF2B5EF4-FFF2-40B4-BE49-F238E27FC236}">
                  <a16:creationId xmlns:a16="http://schemas.microsoft.com/office/drawing/2014/main" id="{A67C73F8-DABC-6841-5A16-2A953EE1E50B}"/>
                </a:ext>
              </a:extLst>
            </p:cNvPr>
            <p:cNvSpPr/>
            <p:nvPr/>
          </p:nvSpPr>
          <p:spPr>
            <a:xfrm>
              <a:off x="425561" y="395923"/>
              <a:ext cx="2012424" cy="323032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7" name="テキスト ボックス 1056">
              <a:extLst>
                <a:ext uri="{FF2B5EF4-FFF2-40B4-BE49-F238E27FC236}">
                  <a16:creationId xmlns:a16="http://schemas.microsoft.com/office/drawing/2014/main" id="{97AFAA59-1E61-8AED-FFE2-7FC68857A2FA}"/>
                </a:ext>
              </a:extLst>
            </p:cNvPr>
            <p:cNvSpPr txBox="1"/>
            <p:nvPr/>
          </p:nvSpPr>
          <p:spPr>
            <a:xfrm>
              <a:off x="591821" y="2444279"/>
              <a:ext cx="18612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b="1" i="0" dirty="0">
                  <a:solidFill>
                    <a:srgbClr val="141D2E"/>
                  </a:solidFill>
                  <a:effectLst/>
                  <a:latin typeface="__Inter_a923d8"/>
                </a:rPr>
                <a:t>ナレッジベース</a:t>
              </a:r>
              <a:endParaRPr lang="ja-JP" altLang="en-US" dirty="0"/>
            </a:p>
          </p:txBody>
        </p:sp>
        <p:cxnSp>
          <p:nvCxnSpPr>
            <p:cNvPr id="1058" name="直線コネクタ 1057">
              <a:extLst>
                <a:ext uri="{FF2B5EF4-FFF2-40B4-BE49-F238E27FC236}">
                  <a16:creationId xmlns:a16="http://schemas.microsoft.com/office/drawing/2014/main" id="{F002AC87-4C93-205D-04F9-32C032125D5F}"/>
                </a:ext>
              </a:extLst>
            </p:cNvPr>
            <p:cNvCxnSpPr>
              <a:cxnSpLocks/>
            </p:cNvCxnSpPr>
            <p:nvPr/>
          </p:nvCxnSpPr>
          <p:spPr>
            <a:xfrm>
              <a:off x="442177" y="2257035"/>
              <a:ext cx="19958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59" name="テキスト ボックス 1058">
              <a:hlinkClick r:id="rId7"/>
              <a:extLst>
                <a:ext uri="{FF2B5EF4-FFF2-40B4-BE49-F238E27FC236}">
                  <a16:creationId xmlns:a16="http://schemas.microsoft.com/office/drawing/2014/main" id="{18F32225-E127-343C-FD5C-A164684BD637}"/>
                </a:ext>
              </a:extLst>
            </p:cNvPr>
            <p:cNvSpPr txBox="1"/>
            <p:nvPr/>
          </p:nvSpPr>
          <p:spPr>
            <a:xfrm>
              <a:off x="677649" y="2825033"/>
              <a:ext cx="14000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文章・画像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音声・映像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</p:txBody>
        </p:sp>
      </p:grp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2EF1C566-82E3-8B34-C7B7-F8FC80AB9619}"/>
              </a:ext>
            </a:extLst>
          </p:cNvPr>
          <p:cNvGrpSpPr/>
          <p:nvPr/>
        </p:nvGrpSpPr>
        <p:grpSpPr>
          <a:xfrm>
            <a:off x="7305341" y="409955"/>
            <a:ext cx="2027543" cy="3230322"/>
            <a:chOff x="425561" y="395923"/>
            <a:chExt cx="2027543" cy="3230322"/>
          </a:xfrm>
        </p:grpSpPr>
        <p:pic>
          <p:nvPicPr>
            <p:cNvPr id="1061" name="Picture 5">
              <a:extLst>
                <a:ext uri="{FF2B5EF4-FFF2-40B4-BE49-F238E27FC236}">
                  <a16:creationId xmlns:a16="http://schemas.microsoft.com/office/drawing/2014/main" id="{6C19E2A9-CEA0-57FD-431A-F130A9E010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16" t="32120" r="4829" b="35596"/>
            <a:stretch/>
          </p:blipFill>
          <p:spPr bwMode="auto">
            <a:xfrm>
              <a:off x="566243" y="1443481"/>
              <a:ext cx="1871743" cy="68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5">
              <a:extLst>
                <a:ext uri="{FF2B5EF4-FFF2-40B4-BE49-F238E27FC236}">
                  <a16:creationId xmlns:a16="http://schemas.microsoft.com/office/drawing/2014/main" id="{D5977586-2E88-276B-CA31-878570640D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20" r="60486" b="35596"/>
            <a:stretch/>
          </p:blipFill>
          <p:spPr bwMode="auto">
            <a:xfrm>
              <a:off x="496584" y="646295"/>
              <a:ext cx="1709277" cy="733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3" name="四角形: 角を丸くする 1062">
              <a:extLst>
                <a:ext uri="{FF2B5EF4-FFF2-40B4-BE49-F238E27FC236}">
                  <a16:creationId xmlns:a16="http://schemas.microsoft.com/office/drawing/2014/main" id="{2846B214-3E09-BFEE-908C-CF15CED03811}"/>
                </a:ext>
              </a:extLst>
            </p:cNvPr>
            <p:cNvSpPr/>
            <p:nvPr/>
          </p:nvSpPr>
          <p:spPr>
            <a:xfrm>
              <a:off x="425561" y="395923"/>
              <a:ext cx="2012424" cy="323032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4" name="テキスト ボックス 1063">
              <a:extLst>
                <a:ext uri="{FF2B5EF4-FFF2-40B4-BE49-F238E27FC236}">
                  <a16:creationId xmlns:a16="http://schemas.microsoft.com/office/drawing/2014/main" id="{25E1C4CA-BB26-5263-9E7E-73D8BA2C5315}"/>
                </a:ext>
              </a:extLst>
            </p:cNvPr>
            <p:cNvSpPr txBox="1"/>
            <p:nvPr/>
          </p:nvSpPr>
          <p:spPr>
            <a:xfrm>
              <a:off x="591821" y="2444279"/>
              <a:ext cx="18612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b="1" i="0" dirty="0">
                  <a:solidFill>
                    <a:srgbClr val="141D2E"/>
                  </a:solidFill>
                  <a:effectLst/>
                  <a:latin typeface="__Inter_a923d8"/>
                </a:rPr>
                <a:t>ナレッジベース</a:t>
              </a:r>
              <a:endParaRPr lang="ja-JP" altLang="en-US" dirty="0"/>
            </a:p>
          </p:txBody>
        </p:sp>
        <p:cxnSp>
          <p:nvCxnSpPr>
            <p:cNvPr id="1065" name="直線コネクタ 1064">
              <a:extLst>
                <a:ext uri="{FF2B5EF4-FFF2-40B4-BE49-F238E27FC236}">
                  <a16:creationId xmlns:a16="http://schemas.microsoft.com/office/drawing/2014/main" id="{E169D003-6909-B954-759B-1F47AADDB609}"/>
                </a:ext>
              </a:extLst>
            </p:cNvPr>
            <p:cNvCxnSpPr>
              <a:cxnSpLocks/>
            </p:cNvCxnSpPr>
            <p:nvPr/>
          </p:nvCxnSpPr>
          <p:spPr>
            <a:xfrm>
              <a:off x="442177" y="2257035"/>
              <a:ext cx="19958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6" name="テキスト ボックス 1065">
              <a:hlinkClick r:id="rId7"/>
              <a:extLst>
                <a:ext uri="{FF2B5EF4-FFF2-40B4-BE49-F238E27FC236}">
                  <a16:creationId xmlns:a16="http://schemas.microsoft.com/office/drawing/2014/main" id="{17E05B03-93EE-E1A7-7F1C-772EB3C31CF6}"/>
                </a:ext>
              </a:extLst>
            </p:cNvPr>
            <p:cNvSpPr txBox="1"/>
            <p:nvPr/>
          </p:nvSpPr>
          <p:spPr>
            <a:xfrm>
              <a:off x="677649" y="2825033"/>
              <a:ext cx="14000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文章・画像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音声・映像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</p:txBody>
        </p:sp>
      </p:grpSp>
      <p:cxnSp>
        <p:nvCxnSpPr>
          <p:cNvPr id="1067" name="直線コネクタ 1066">
            <a:extLst>
              <a:ext uri="{FF2B5EF4-FFF2-40B4-BE49-F238E27FC236}">
                <a16:creationId xmlns:a16="http://schemas.microsoft.com/office/drawing/2014/main" id="{C31E0394-AF3F-6503-B281-BE9B93AA4AE3}"/>
              </a:ext>
            </a:extLst>
          </p:cNvPr>
          <p:cNvCxnSpPr>
            <a:cxnSpLocks/>
          </p:cNvCxnSpPr>
          <p:nvPr/>
        </p:nvCxnSpPr>
        <p:spPr>
          <a:xfrm>
            <a:off x="3711146" y="3640277"/>
            <a:ext cx="0" cy="433632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8" name="直線コネクタ 1067">
            <a:extLst>
              <a:ext uri="{FF2B5EF4-FFF2-40B4-BE49-F238E27FC236}">
                <a16:creationId xmlns:a16="http://schemas.microsoft.com/office/drawing/2014/main" id="{6F6C6F38-0BE4-24DE-0158-A528AB13F505}"/>
              </a:ext>
            </a:extLst>
          </p:cNvPr>
          <p:cNvCxnSpPr>
            <a:cxnSpLocks/>
          </p:cNvCxnSpPr>
          <p:nvPr/>
        </p:nvCxnSpPr>
        <p:spPr>
          <a:xfrm>
            <a:off x="6037462" y="3625851"/>
            <a:ext cx="0" cy="433632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3772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</TotalTime>
  <Words>71</Words>
  <Application>Microsoft Office PowerPoint</Application>
  <PresentationFormat>A4 210 x 297 mm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__Inter_a923d8</vt:lpstr>
      <vt:lpstr>ＭＳ 明朝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竜三 山本</dc:creator>
  <cp:lastModifiedBy>竜三 山本</cp:lastModifiedBy>
  <cp:revision>12</cp:revision>
  <dcterms:created xsi:type="dcterms:W3CDTF">2025-02-15T09:14:19Z</dcterms:created>
  <dcterms:modified xsi:type="dcterms:W3CDTF">2025-02-25T11:55:16Z</dcterms:modified>
</cp:coreProperties>
</file>