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312" r:id="rId2"/>
    <p:sldId id="307" r:id="rId3"/>
    <p:sldId id="31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2061" autoAdjust="0"/>
  </p:normalViewPr>
  <p:slideViewPr>
    <p:cSldViewPr showGuides="1">
      <p:cViewPr varScale="1">
        <p:scale>
          <a:sx n="59" d="100"/>
          <a:sy n="59" d="100"/>
        </p:scale>
        <p:origin x="1266" y="66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46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8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zmap.com/en/" TargetMode="External"/><Relationship Id="rId3" Type="http://schemas.openxmlformats.org/officeDocument/2006/relationships/hyperlink" Target="https://github.com/yamamoto-ryuzo/portal/issues/1#issue-2329558676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zmap.yamakun.net/lizmap/index.php/view/map?repository=opendatabridge&amp;project=Tokyo_ODHV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portal.data.metro.tokyo.lg.jp/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github.com/yamamoto-ryuzo/portal/issues/1#issue-2329558676" TargetMode="External"/><Relationship Id="rId7" Type="http://schemas.openxmlformats.org/officeDocument/2006/relationships/hyperlink" Target="https://www.ogc.org/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hyperlink" Target="https://lizmap.yamakun.net/lizmap/index.php/view/map?repository=opendatabridge&amp;project=Tokyo_ODHV" TargetMode="External"/><Relationship Id="rId5" Type="http://schemas.openxmlformats.org/officeDocument/2006/relationships/hyperlink" Target="https://gdal.org/index.html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hyperlink" Target="https://www.lizmap.com/e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stgis.net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hub.com/yamamoto-ryuzo/portal/issues/1#issue-2329558676" TargetMode="External"/><Relationship Id="rId7" Type="http://schemas.openxmlformats.org/officeDocument/2006/relationships/image" Target="../media/image7.jpeg"/><Relationship Id="rId12" Type="http://schemas.openxmlformats.org/officeDocument/2006/relationships/hyperlink" Target="https://www.lizmap.com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qgis.org/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portal.data.metro.tokyo.lg.jp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95672" y="230675"/>
            <a:ext cx="1200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東京都オープンデータカタログサイト・ビジュアライゼーション</a:t>
            </a:r>
            <a:endParaRPr lang="ja-JP" altLang="en-US" sz="32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図 3">
            <a:hlinkClick r:id="rId4"/>
            <a:extLst>
              <a:ext uri="{FF2B5EF4-FFF2-40B4-BE49-F238E27FC236}">
                <a16:creationId xmlns:a16="http://schemas.microsoft.com/office/drawing/2014/main" id="{CA260F5E-FB98-3CF3-472A-6B845EA2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0" y="1011066"/>
            <a:ext cx="2426662" cy="1271109"/>
          </a:xfrm>
          <a:prstGeom prst="rect">
            <a:avLst/>
          </a:prstGeom>
        </p:spPr>
      </p:pic>
      <p:sp>
        <p:nvSpPr>
          <p:cNvPr id="1129" name="四角形: 角を丸くする 1128">
            <a:extLst>
              <a:ext uri="{FF2B5EF4-FFF2-40B4-BE49-F238E27FC236}">
                <a16:creationId xmlns:a16="http://schemas.microsoft.com/office/drawing/2014/main" id="{F10F7A1B-43C4-A3E1-BF5C-C76EE6785D87}"/>
              </a:ext>
            </a:extLst>
          </p:cNvPr>
          <p:cNvSpPr/>
          <p:nvPr/>
        </p:nvSpPr>
        <p:spPr>
          <a:xfrm>
            <a:off x="3071664" y="1011066"/>
            <a:ext cx="8640960" cy="1193798"/>
          </a:xfrm>
          <a:prstGeom prst="roundRect">
            <a:avLst>
              <a:gd name="adj" fmla="val 19858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</a:rPr>
              <a:t>特徴：多様なデータ形式に対して、データの集約と提供に優れている。</a:t>
            </a:r>
            <a:endParaRPr kumimoji="1" lang="en-US" altLang="ja-JP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課題：データ更新・削除等が反映されず信頼性が低下する危険性。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FF9A73DE-2210-AB2A-99EC-76FC2924E0EF}"/>
              </a:ext>
            </a:extLst>
          </p:cNvPr>
          <p:cNvSpPr/>
          <p:nvPr/>
        </p:nvSpPr>
        <p:spPr>
          <a:xfrm>
            <a:off x="6186155" y="2346597"/>
            <a:ext cx="2399613" cy="847278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6000" dirty="0">
                <a:solidFill>
                  <a:srgbClr val="FF0000"/>
                </a:solidFill>
                <a:latin typeface="+mn-ea"/>
              </a:rPr>
              <a:t>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3EA4647-29E1-059B-90C0-48F03CA9CB77}"/>
              </a:ext>
            </a:extLst>
          </p:cNvPr>
          <p:cNvSpPr/>
          <p:nvPr/>
        </p:nvSpPr>
        <p:spPr>
          <a:xfrm>
            <a:off x="4547828" y="3373224"/>
            <a:ext cx="5688632" cy="1193798"/>
          </a:xfrm>
          <a:prstGeom prst="roundRect">
            <a:avLst>
              <a:gd name="adj" fmla="val 19858"/>
            </a:avLst>
          </a:prstGeom>
          <a:noFill/>
          <a:ln w="635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そもそもオープンデータってなんだ？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スクロール: 横 8">
            <a:extLst>
              <a:ext uri="{FF2B5EF4-FFF2-40B4-BE49-F238E27FC236}">
                <a16:creationId xmlns:a16="http://schemas.microsoft.com/office/drawing/2014/main" id="{04F7E17A-9D79-C288-777F-75C3FB4F6E8F}"/>
              </a:ext>
            </a:extLst>
          </p:cNvPr>
          <p:cNvSpPr/>
          <p:nvPr/>
        </p:nvSpPr>
        <p:spPr>
          <a:xfrm>
            <a:off x="767408" y="4653137"/>
            <a:ext cx="10945216" cy="1800199"/>
          </a:xfrm>
          <a:prstGeom prst="horizontalScroll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chemeClr val="tx1"/>
                </a:solidFill>
                <a:latin typeface="+mn-ea"/>
              </a:rPr>
              <a:t>原課（データを本当に管理している各担当部署）に問い合わせのある内容</a:t>
            </a:r>
          </a:p>
        </p:txBody>
      </p:sp>
      <p:pic>
        <p:nvPicPr>
          <p:cNvPr id="1026" name="Picture 2">
            <a:hlinkClick r:id="rId6"/>
            <a:extLst>
              <a:ext uri="{FF2B5EF4-FFF2-40B4-BE49-F238E27FC236}">
                <a16:creationId xmlns:a16="http://schemas.microsoft.com/office/drawing/2014/main" id="{4A4FC20C-24CC-F3AE-1182-4418CAA1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0" y="2387101"/>
            <a:ext cx="2399613" cy="239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hlinkClick r:id="rId8"/>
            <a:extLst>
              <a:ext uri="{FF2B5EF4-FFF2-40B4-BE49-F238E27FC236}">
                <a16:creationId xmlns:a16="http://schemas.microsoft.com/office/drawing/2014/main" id="{DA4A77B7-A0C1-50FC-E8D8-56D5F6BA33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021921"/>
            <a:ext cx="1058889" cy="10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192991" y="188640"/>
            <a:ext cx="1200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  <a:hlinkClick r:id="rId3"/>
              </a:rPr>
              <a:t>原課にやる気を出してもらう！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8DAC3C1-D7A6-F25A-E33C-3B54BD0D4CDD}"/>
              </a:ext>
            </a:extLst>
          </p:cNvPr>
          <p:cNvSpPr/>
          <p:nvPr/>
        </p:nvSpPr>
        <p:spPr>
          <a:xfrm>
            <a:off x="479376" y="824413"/>
            <a:ext cx="7602134" cy="72008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b="1" dirty="0">
                <a:solidFill>
                  <a:srgbClr val="FF0000"/>
                </a:solidFill>
                <a:latin typeface="+mn-ea"/>
              </a:rPr>
              <a:t>原課のやる気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　　</a:t>
            </a:r>
            <a:r>
              <a:rPr kumimoji="1" lang="ja-JP" altLang="en-US" sz="2800" b="1" dirty="0">
                <a:solidFill>
                  <a:srgbClr val="FF0000"/>
                </a:solidFill>
                <a:latin typeface="+mn-ea"/>
              </a:rPr>
              <a:t>→　問い合わせの削減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984A04-5534-AA8A-A36B-5CC56A1B81F2}"/>
              </a:ext>
            </a:extLst>
          </p:cNvPr>
          <p:cNvSpPr/>
          <p:nvPr/>
        </p:nvSpPr>
        <p:spPr>
          <a:xfrm>
            <a:off x="515381" y="2389821"/>
            <a:ext cx="7530125" cy="1008112"/>
          </a:xfrm>
          <a:prstGeom prst="roundRect">
            <a:avLst>
              <a:gd name="adj" fmla="val 19858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b="1" dirty="0">
                <a:solidFill>
                  <a:schemeClr val="tx1"/>
                </a:solidFill>
                <a:latin typeface="+mn-ea"/>
              </a:rPr>
              <a:t>みんなが見てくれるオープンデータ化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143089A-4862-C6AF-AFAD-8406E436C295}"/>
              </a:ext>
            </a:extLst>
          </p:cNvPr>
          <p:cNvSpPr/>
          <p:nvPr/>
        </p:nvSpPr>
        <p:spPr>
          <a:xfrm>
            <a:off x="2987264" y="1734275"/>
            <a:ext cx="2399613" cy="488957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2C3F771-CCAD-C387-C7E9-9D57AEBD5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50" b="4851"/>
          <a:stretch/>
        </p:blipFill>
        <p:spPr>
          <a:xfrm>
            <a:off x="644934" y="4668111"/>
            <a:ext cx="3810976" cy="1873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4499B71-C96C-B2EA-A55E-D3F7CF65FF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46" t="30653" r="15057" b="4852"/>
          <a:stretch/>
        </p:blipFill>
        <p:spPr>
          <a:xfrm>
            <a:off x="4809719" y="4630752"/>
            <a:ext cx="1950323" cy="1952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8DB6DA-8757-76F5-8376-61CFD1EFA83F}"/>
              </a:ext>
            </a:extLst>
          </p:cNvPr>
          <p:cNvSpPr txBox="1"/>
          <p:nvPr/>
        </p:nvSpPr>
        <p:spPr>
          <a:xfrm>
            <a:off x="5286581" y="6142999"/>
            <a:ext cx="1084273" cy="5283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kumimoji="1" sz="2000"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iframe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3B00B0-57D4-426C-A175-BDA4C528B141}"/>
              </a:ext>
            </a:extLst>
          </p:cNvPr>
          <p:cNvSpPr txBox="1"/>
          <p:nvPr/>
        </p:nvSpPr>
        <p:spPr>
          <a:xfrm>
            <a:off x="1779917" y="6100091"/>
            <a:ext cx="1359284" cy="5283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kumimoji="1" sz="2000"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ブラウザ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779389" y="3397933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ビジュアライゼーション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89F259E-2D27-4584-BEB9-65042FF154F7}"/>
              </a:ext>
            </a:extLst>
          </p:cNvPr>
          <p:cNvSpPr/>
          <p:nvPr/>
        </p:nvSpPr>
        <p:spPr>
          <a:xfrm>
            <a:off x="578187" y="4196491"/>
            <a:ext cx="6265963" cy="711224"/>
          </a:xfrm>
          <a:prstGeom prst="roundRect">
            <a:avLst>
              <a:gd name="adj" fmla="val 1985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+mn-ea"/>
              </a:rPr>
              <a:t>ブラウザによる閲覧、</a:t>
            </a:r>
            <a:r>
              <a:rPr kumimoji="1" lang="en-US" altLang="ja-JP" sz="20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2000" dirty="0">
                <a:solidFill>
                  <a:schemeClr val="tx1"/>
                </a:solidFill>
                <a:latin typeface="+mn-ea"/>
              </a:rPr>
              <a:t>ページへの組み込み</a:t>
            </a:r>
            <a:endParaRPr kumimoji="1" lang="en-US" altLang="ja-JP" sz="2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EF7C8AE-1488-AF32-6FAB-A4C837EAAFAC}"/>
              </a:ext>
            </a:extLst>
          </p:cNvPr>
          <p:cNvGrpSpPr/>
          <p:nvPr/>
        </p:nvGrpSpPr>
        <p:grpSpPr>
          <a:xfrm>
            <a:off x="7197959" y="4375270"/>
            <a:ext cx="4415854" cy="2294090"/>
            <a:chOff x="7370298" y="3966293"/>
            <a:chExt cx="4415854" cy="2294090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F057A573-997A-05F8-9284-11577F274AB2}"/>
                </a:ext>
              </a:extLst>
            </p:cNvPr>
            <p:cNvSpPr/>
            <p:nvPr/>
          </p:nvSpPr>
          <p:spPr>
            <a:xfrm>
              <a:off x="7370298" y="4100143"/>
              <a:ext cx="4415854" cy="2160240"/>
            </a:xfrm>
            <a:prstGeom prst="roundRect">
              <a:avLst>
                <a:gd name="adj" fmla="val 19858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dirty="0">
                  <a:solidFill>
                    <a:schemeClr val="tx1"/>
                  </a:solidFill>
                  <a:latin typeface="+mn-ea"/>
                </a:rPr>
                <a:t>ﾍﾞﾝﾀﾞｰﾛｯｸｲﾝのないデータ配信</a:t>
              </a:r>
              <a:endParaRPr kumimoji="1" lang="en-US" altLang="ja-JP" sz="16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45" name="Picture 2" descr="Logo">
              <a:hlinkClick r:id="rId5"/>
              <a:extLst>
                <a:ext uri="{FF2B5EF4-FFF2-40B4-BE49-F238E27FC236}">
                  <a16:creationId xmlns:a16="http://schemas.microsoft.com/office/drawing/2014/main" id="{C0D68376-B666-BC0C-B22F-C3C65EE10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933" y="4951765"/>
              <a:ext cx="509387" cy="61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Open Geospatial Consortiumの画像">
              <a:hlinkClick r:id="rId7"/>
              <a:extLst>
                <a:ext uri="{FF2B5EF4-FFF2-40B4-BE49-F238E27FC236}">
                  <a16:creationId xmlns:a16="http://schemas.microsoft.com/office/drawing/2014/main" id="{30C3F9E4-6DF7-8B5C-AF48-71F432B51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0279" y="5053948"/>
              <a:ext cx="473915" cy="51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図 46">
              <a:hlinkClick r:id="rId9"/>
              <a:extLst>
                <a:ext uri="{FF2B5EF4-FFF2-40B4-BE49-F238E27FC236}">
                  <a16:creationId xmlns:a16="http://schemas.microsoft.com/office/drawing/2014/main" id="{03838695-061D-1059-EED5-93CF1B6C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627" y="4608513"/>
              <a:ext cx="1058889" cy="1058889"/>
            </a:xfrm>
            <a:prstGeom prst="rect">
              <a:avLst/>
            </a:prstGeom>
          </p:spPr>
        </p:pic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D593B2F2-5D44-FBE5-6719-B5F10766FF5F}"/>
                </a:ext>
              </a:extLst>
            </p:cNvPr>
            <p:cNvSpPr/>
            <p:nvPr/>
          </p:nvSpPr>
          <p:spPr>
            <a:xfrm>
              <a:off x="7370298" y="3966293"/>
              <a:ext cx="1136134" cy="294706"/>
            </a:xfrm>
            <a:prstGeom prst="roundRect">
              <a:avLst>
                <a:gd name="adj" fmla="val 50000"/>
              </a:avLst>
            </a:prstGeom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B050"/>
                  </a:solidFill>
                  <a:latin typeface="+mn-ea"/>
                </a:rPr>
                <a:t>ＷＥＢ</a:t>
              </a:r>
            </a:p>
          </p:txBody>
        </p:sp>
      </p:grp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7674574" y="4738438"/>
            <a:ext cx="3526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様々な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へ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WMS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WMTS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配信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hlinkClick r:id="rId11"/>
            <a:extLst>
              <a:ext uri="{FF2B5EF4-FFF2-40B4-BE49-F238E27FC236}">
                <a16:creationId xmlns:a16="http://schemas.microsoft.com/office/drawing/2014/main" id="{DE6848D3-12E3-59B6-1D63-A9AD06C51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2"/>
          <a:stretch/>
        </p:blipFill>
        <p:spPr bwMode="auto">
          <a:xfrm>
            <a:off x="8685148" y="773415"/>
            <a:ext cx="3192170" cy="304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85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193777" y="188640"/>
            <a:ext cx="11587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詳しくはファイナスステージで！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図 3">
            <a:hlinkClick r:id="rId4"/>
            <a:extLst>
              <a:ext uri="{FF2B5EF4-FFF2-40B4-BE49-F238E27FC236}">
                <a16:creationId xmlns:a16="http://schemas.microsoft.com/office/drawing/2014/main" id="{CA260F5E-FB98-3CF3-472A-6B845EA2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99" y="2663612"/>
            <a:ext cx="1963254" cy="1053420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2A6DF2D6-31C9-782A-E922-964BAB1C7402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 rot="16200000" flipH="1">
            <a:off x="9041592" y="3216870"/>
            <a:ext cx="464564" cy="546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F1E66225-068E-1C8C-ED4D-FC72CD4760CC}"/>
              </a:ext>
            </a:extLst>
          </p:cNvPr>
          <p:cNvCxnSpPr>
            <a:cxnSpLocks/>
            <a:stCxn id="37" idx="0"/>
            <a:endCxn id="4" idx="0"/>
          </p:cNvCxnSpPr>
          <p:nvPr/>
        </p:nvCxnSpPr>
        <p:spPr>
          <a:xfrm rot="16200000" flipH="1" flipV="1">
            <a:off x="4508448" y="-2099082"/>
            <a:ext cx="1491571" cy="8033815"/>
          </a:xfrm>
          <a:prstGeom prst="bentConnector3">
            <a:avLst>
              <a:gd name="adj1" fmla="val -15326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C20046B8-2951-53BF-332B-0201F514741D}"/>
              </a:ext>
            </a:extLst>
          </p:cNvPr>
          <p:cNvCxnSpPr>
            <a:cxnSpLocks/>
            <a:stCxn id="4" idx="3"/>
            <a:endCxn id="1093" idx="1"/>
          </p:cNvCxnSpPr>
          <p:nvPr/>
        </p:nvCxnSpPr>
        <p:spPr>
          <a:xfrm flipV="1">
            <a:off x="2218953" y="3186163"/>
            <a:ext cx="581618" cy="415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1" name="グループ化 1090">
            <a:extLst>
              <a:ext uri="{FF2B5EF4-FFF2-40B4-BE49-F238E27FC236}">
                <a16:creationId xmlns:a16="http://schemas.microsoft.com/office/drawing/2014/main" id="{6D80C6E5-7A5C-CCBE-4A66-47D61F171A25}"/>
              </a:ext>
            </a:extLst>
          </p:cNvPr>
          <p:cNvGrpSpPr/>
          <p:nvPr/>
        </p:nvGrpSpPr>
        <p:grpSpPr>
          <a:xfrm>
            <a:off x="7035053" y="1084740"/>
            <a:ext cx="4465250" cy="1902581"/>
            <a:chOff x="7365128" y="1067687"/>
            <a:chExt cx="4465250" cy="1902581"/>
          </a:xfrm>
        </p:grpSpPr>
        <p:grpSp>
          <p:nvGrpSpPr>
            <p:cNvPr id="1049" name="グループ化 1048">
              <a:extLst>
                <a:ext uri="{FF2B5EF4-FFF2-40B4-BE49-F238E27FC236}">
                  <a16:creationId xmlns:a16="http://schemas.microsoft.com/office/drawing/2014/main" id="{D90A6B6B-12ED-D073-1919-D2B0329F1321}"/>
                </a:ext>
              </a:extLst>
            </p:cNvPr>
            <p:cNvGrpSpPr/>
            <p:nvPr/>
          </p:nvGrpSpPr>
          <p:grpSpPr>
            <a:xfrm>
              <a:off x="7365128" y="1067687"/>
              <a:ext cx="4073756" cy="1902581"/>
              <a:chOff x="7365128" y="1067687"/>
              <a:chExt cx="4073756" cy="190258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CFF9414-9DEF-D2A0-4AEB-098830900E6F}"/>
                  </a:ext>
                </a:extLst>
              </p:cNvPr>
              <p:cNvSpPr/>
              <p:nvPr/>
            </p:nvSpPr>
            <p:spPr>
              <a:xfrm>
                <a:off x="7763548" y="1154988"/>
                <a:ext cx="3675336" cy="1815280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000" dirty="0">
                    <a:solidFill>
                      <a:srgbClr val="FF0000"/>
                    </a:solidFill>
                    <a:latin typeface="+mn-ea"/>
                  </a:rPr>
                  <a:t>原課業務の</a:t>
                </a:r>
                <a:r>
                  <a:rPr kumimoji="1" lang="en-US" altLang="ja-JP" sz="20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0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026" name="Picture 2" descr="upload.wikimedia.org/wikipedia/commons/c/c2/QGIS_l...">
                <a:hlinkClick r:id="rId6"/>
                <a:extLst>
                  <a:ext uri="{FF2B5EF4-FFF2-40B4-BE49-F238E27FC236}">
                    <a16:creationId xmlns:a16="http://schemas.microsoft.com/office/drawing/2014/main" id="{791DC3D7-9E03-B02D-4B41-BB32379F9C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76816" y="2211849"/>
                <a:ext cx="1977956" cy="585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四角形: 角を丸くする 82">
                <a:extLst>
                  <a:ext uri="{FF2B5EF4-FFF2-40B4-BE49-F238E27FC236}">
                    <a16:creationId xmlns:a16="http://schemas.microsoft.com/office/drawing/2014/main" id="{EFD6476B-0E18-A9F2-1B3D-81577FFA94DC}"/>
                  </a:ext>
                </a:extLst>
              </p:cNvPr>
              <p:cNvSpPr/>
              <p:nvPr/>
            </p:nvSpPr>
            <p:spPr>
              <a:xfrm>
                <a:off x="7365128" y="1067687"/>
                <a:ext cx="1136134" cy="296361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rgbClr val="00B050"/>
                    </a:solidFill>
                    <a:latin typeface="+mn-ea"/>
                  </a:rPr>
                  <a:t>ﾃﾞｽｸﾄｯﾌﾟ</a:t>
                </a:r>
              </a:p>
            </p:txBody>
          </p:sp>
        </p:grpSp>
        <p:sp>
          <p:nvSpPr>
            <p:cNvPr id="1089" name="四角形: 角を丸くする 1088">
              <a:extLst>
                <a:ext uri="{FF2B5EF4-FFF2-40B4-BE49-F238E27FC236}">
                  <a16:creationId xmlns:a16="http://schemas.microsoft.com/office/drawing/2014/main" id="{78BAAF12-B4CF-5496-15DF-EB47A5FFED17}"/>
                </a:ext>
              </a:extLst>
            </p:cNvPr>
            <p:cNvSpPr/>
            <p:nvPr/>
          </p:nvSpPr>
          <p:spPr>
            <a:xfrm>
              <a:off x="11046266" y="1476586"/>
              <a:ext cx="784112" cy="1027680"/>
            </a:xfrm>
            <a:prstGeom prst="roundRect">
              <a:avLst>
                <a:gd name="adj" fmla="val 24007"/>
              </a:avLst>
            </a:prstGeom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B050"/>
                  </a:solidFill>
                  <a:latin typeface="+mn-ea"/>
                </a:rPr>
                <a:t>参照</a:t>
              </a:r>
              <a:endParaRPr kumimoji="1" lang="en-US" altLang="ja-JP" sz="1200" dirty="0">
                <a:solidFill>
                  <a:srgbClr val="00B05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B050"/>
                  </a:solidFill>
                  <a:latin typeface="+mn-ea"/>
                </a:rPr>
                <a:t>編集</a:t>
              </a:r>
              <a:endParaRPr kumimoji="1" lang="en-US" altLang="ja-JP" sz="1200" dirty="0">
                <a:solidFill>
                  <a:srgbClr val="00B05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B050"/>
                  </a:solidFill>
                  <a:latin typeface="+mn-ea"/>
                </a:rPr>
                <a:t>解析</a:t>
              </a:r>
            </a:p>
          </p:txBody>
        </p:sp>
      </p:grp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8FB166FA-0047-669A-10DA-FB7D1B6B98D8}"/>
              </a:ext>
            </a:extLst>
          </p:cNvPr>
          <p:cNvSpPr/>
          <p:nvPr/>
        </p:nvSpPr>
        <p:spPr>
          <a:xfrm>
            <a:off x="3809667" y="713100"/>
            <a:ext cx="2545809" cy="50276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600" b="1" dirty="0">
                <a:solidFill>
                  <a:srgbClr val="FF0000"/>
                </a:solidFill>
                <a:latin typeface="+mn-ea"/>
              </a:rPr>
              <a:t>OPEN</a:t>
            </a:r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ja-JP" sz="1600" b="1" dirty="0">
                <a:solidFill>
                  <a:srgbClr val="FF0000"/>
                </a:solidFill>
                <a:latin typeface="+mn-ea"/>
              </a:rPr>
              <a:t>DATA </a:t>
            </a:r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の循環</a:t>
            </a:r>
            <a:endParaRPr kumimoji="1" lang="en-US" altLang="ja-JP" sz="16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F497E5B-11D2-BECA-C1DF-D997523879A7}"/>
              </a:ext>
            </a:extLst>
          </p:cNvPr>
          <p:cNvGrpSpPr/>
          <p:nvPr/>
        </p:nvGrpSpPr>
        <p:grpSpPr>
          <a:xfrm>
            <a:off x="2800571" y="1477712"/>
            <a:ext cx="3695182" cy="3967512"/>
            <a:chOff x="3339284" y="1662509"/>
            <a:chExt cx="3695182" cy="396751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D60C7BA-9B25-E8B1-7DEB-C8FC7ED7D3B9}"/>
                </a:ext>
              </a:extLst>
            </p:cNvPr>
            <p:cNvSpPr/>
            <p:nvPr/>
          </p:nvSpPr>
          <p:spPr>
            <a:xfrm>
              <a:off x="3706749" y="1662509"/>
              <a:ext cx="2935654" cy="36459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400" b="1" dirty="0">
                  <a:solidFill>
                    <a:schemeClr val="tx1"/>
                  </a:solidFill>
                  <a:latin typeface="+mn-ea"/>
                </a:rPr>
                <a:t>CSV</a:t>
              </a:r>
              <a:r>
                <a:rPr kumimoji="1" lang="ja-JP" altLang="en-US" sz="1400" b="1" dirty="0">
                  <a:solidFill>
                    <a:schemeClr val="tx1"/>
                  </a:solidFill>
                  <a:latin typeface="+mn-ea"/>
                </a:rPr>
                <a:t>：「東京都」も位置情報</a:t>
              </a: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400" b="1" dirty="0">
                  <a:solidFill>
                    <a:schemeClr val="tx1"/>
                  </a:solidFill>
                  <a:latin typeface="+mn-ea"/>
                </a:rPr>
                <a:t>GEOJSON,SHP</a:t>
              </a:r>
              <a:r>
                <a:rPr kumimoji="1" lang="ja-JP" altLang="en-US" sz="1400" b="1" dirty="0">
                  <a:solidFill>
                    <a:schemeClr val="tx1"/>
                  </a:solidFill>
                  <a:latin typeface="+mn-ea"/>
                </a:rPr>
                <a:t>等</a:t>
              </a: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1A9C38C2-AD30-ECBC-A63A-581079B411DF}"/>
                </a:ext>
              </a:extLst>
            </p:cNvPr>
            <p:cNvGrpSpPr/>
            <p:nvPr/>
          </p:nvGrpSpPr>
          <p:grpSpPr>
            <a:xfrm>
              <a:off x="4235329" y="4144811"/>
              <a:ext cx="2001656" cy="1485210"/>
              <a:chOff x="4609898" y="3537278"/>
              <a:chExt cx="2001656" cy="1485210"/>
            </a:xfrm>
          </p:grpSpPr>
          <p:pic>
            <p:nvPicPr>
              <p:cNvPr id="41" name="図 40">
                <a:hlinkClick r:id="rId8"/>
                <a:extLst>
                  <a:ext uri="{FF2B5EF4-FFF2-40B4-BE49-F238E27FC236}">
                    <a16:creationId xmlns:a16="http://schemas.microsoft.com/office/drawing/2014/main" id="{F106FAE4-EFB1-A02C-1EB5-0456E6AA7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9898" y="3537278"/>
                <a:ext cx="2001656" cy="915085"/>
              </a:xfrm>
              <a:prstGeom prst="rect">
                <a:avLst/>
              </a:prstGeom>
            </p:spPr>
          </p:pic>
          <p:sp>
            <p:nvSpPr>
              <p:cNvPr id="1067" name="四角形: 角を丸くする 1066">
                <a:extLst>
                  <a:ext uri="{FF2B5EF4-FFF2-40B4-BE49-F238E27FC236}">
                    <a16:creationId xmlns:a16="http://schemas.microsoft.com/office/drawing/2014/main" id="{F92EE4A7-315E-76D7-73C9-C73094398B89}"/>
                  </a:ext>
                </a:extLst>
              </p:cNvPr>
              <p:cNvSpPr/>
              <p:nvPr/>
            </p:nvSpPr>
            <p:spPr>
              <a:xfrm>
                <a:off x="4767688" y="4473730"/>
                <a:ext cx="1800200" cy="548758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rgbClr val="00B050"/>
                    </a:solidFill>
                    <a:latin typeface="+mn-ea"/>
                  </a:rPr>
                  <a:t>直接公開</a:t>
                </a:r>
                <a:endParaRPr kumimoji="1" lang="en-US" altLang="ja-JP" sz="1200" dirty="0">
                  <a:solidFill>
                    <a:srgbClr val="00B05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200" dirty="0">
                    <a:solidFill>
                      <a:srgbClr val="00B050"/>
                    </a:solidFill>
                    <a:latin typeface="+mn-ea"/>
                  </a:rPr>
                  <a:t>RESTful API</a:t>
                </a:r>
                <a:r>
                  <a:rPr kumimoji="1" lang="ja-JP" altLang="en-US" sz="1200" dirty="0">
                    <a:solidFill>
                      <a:srgbClr val="00B050"/>
                    </a:solidFill>
                    <a:latin typeface="+mn-ea"/>
                  </a:rPr>
                  <a:t>　</a:t>
                </a:r>
              </a:p>
            </p:txBody>
          </p:sp>
        </p:grpSp>
        <p:sp>
          <p:nvSpPr>
            <p:cNvPr id="1093" name="四角形: 角を丸くする 1092">
              <a:extLst>
                <a:ext uri="{FF2B5EF4-FFF2-40B4-BE49-F238E27FC236}">
                  <a16:creationId xmlns:a16="http://schemas.microsoft.com/office/drawing/2014/main" id="{5525E5B6-326F-AD24-8F57-84F55D5E125F}"/>
                </a:ext>
              </a:extLst>
            </p:cNvPr>
            <p:cNvSpPr/>
            <p:nvPr/>
          </p:nvSpPr>
          <p:spPr>
            <a:xfrm>
              <a:off x="3339284" y="2721616"/>
              <a:ext cx="3695182" cy="1298688"/>
            </a:xfrm>
            <a:prstGeom prst="roundRect">
              <a:avLst>
                <a:gd name="adj" fmla="val 31013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　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情報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とは</a:t>
              </a:r>
              <a:endParaRPr kumimoji="1" lang="en-US" altLang="ja-JP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　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いつ</a:t>
              </a: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　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とは　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From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＿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To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　の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時間情報</a:t>
              </a:r>
              <a:endParaRPr kumimoji="1" lang="en-US" altLang="ja-JP" sz="1200" b="1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　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どこで</a:t>
              </a: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とは</a:t>
              </a: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位置情報（２</a:t>
              </a:r>
              <a:r>
                <a:rPr kumimoji="1" lang="en-US" altLang="ja-JP" sz="1200" b="1" dirty="0">
                  <a:solidFill>
                    <a:srgbClr val="FF0000"/>
                  </a:solidFill>
                  <a:latin typeface="+mn-ea"/>
                </a:rPr>
                <a:t>D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、３</a:t>
              </a:r>
              <a:r>
                <a:rPr kumimoji="1" lang="en-US" altLang="ja-JP" sz="1200" b="1" dirty="0">
                  <a:solidFill>
                    <a:srgbClr val="FF0000"/>
                  </a:solidFill>
                  <a:latin typeface="+mn-ea"/>
                </a:rPr>
                <a:t>D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）</a:t>
              </a:r>
              <a:endParaRPr kumimoji="1" lang="en-US" altLang="ja-JP" sz="1200" b="1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　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だれが</a:t>
              </a: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とは　その他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すべての情報</a:t>
              </a:r>
              <a:endParaRPr kumimoji="1" lang="en-US" altLang="ja-JP" sz="12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129" name="四角形: 角を丸くする 1128">
            <a:extLst>
              <a:ext uri="{FF2B5EF4-FFF2-40B4-BE49-F238E27FC236}">
                <a16:creationId xmlns:a16="http://schemas.microsoft.com/office/drawing/2014/main" id="{F10F7A1B-43C4-A3E1-BF5C-C76EE6785D87}"/>
              </a:ext>
            </a:extLst>
          </p:cNvPr>
          <p:cNvSpPr/>
          <p:nvPr/>
        </p:nvSpPr>
        <p:spPr>
          <a:xfrm>
            <a:off x="3251071" y="6002631"/>
            <a:ext cx="6075579" cy="711224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信頼性の高い情報発信・問い合わせの削減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30" name="コネクタ: カギ線 1129">
            <a:extLst>
              <a:ext uri="{FF2B5EF4-FFF2-40B4-BE49-F238E27FC236}">
                <a16:creationId xmlns:a16="http://schemas.microsoft.com/office/drawing/2014/main" id="{3AA0540F-03D2-E525-CD86-499E558E2D1E}"/>
              </a:ext>
            </a:extLst>
          </p:cNvPr>
          <p:cNvCxnSpPr>
            <a:cxnSpLocks/>
            <a:stCxn id="1067" idx="2"/>
            <a:endCxn id="1129" idx="0"/>
          </p:cNvCxnSpPr>
          <p:nvPr/>
        </p:nvCxnSpPr>
        <p:spPr>
          <a:xfrm rot="16200000" flipH="1">
            <a:off x="5242980" y="4956749"/>
            <a:ext cx="557407" cy="1534355"/>
          </a:xfrm>
          <a:prstGeom prst="bentConnector3">
            <a:avLst>
              <a:gd name="adj1" fmla="val 671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コネクタ: カギ線 1134">
            <a:extLst>
              <a:ext uri="{FF2B5EF4-FFF2-40B4-BE49-F238E27FC236}">
                <a16:creationId xmlns:a16="http://schemas.microsoft.com/office/drawing/2014/main" id="{80FC4A85-D573-5482-629F-A37BE2D3CA58}"/>
              </a:ext>
            </a:extLst>
          </p:cNvPr>
          <p:cNvCxnSpPr>
            <a:cxnSpLocks/>
            <a:stCxn id="1057" idx="2"/>
            <a:endCxn id="1129" idx="0"/>
          </p:cNvCxnSpPr>
          <p:nvPr/>
        </p:nvCxnSpPr>
        <p:spPr>
          <a:xfrm rot="5400000">
            <a:off x="7219039" y="4701116"/>
            <a:ext cx="371338" cy="22316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178F8526-5BDD-EEED-EB57-45CFA4DDD216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 flipV="1">
            <a:off x="6495753" y="2079681"/>
            <a:ext cx="937720" cy="110648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0AA816-E004-70B3-1D01-35122AC4DF44}"/>
              </a:ext>
            </a:extLst>
          </p:cNvPr>
          <p:cNvGrpSpPr/>
          <p:nvPr/>
        </p:nvGrpSpPr>
        <p:grpSpPr>
          <a:xfrm>
            <a:off x="6456060" y="3451885"/>
            <a:ext cx="4288165" cy="2179408"/>
            <a:chOff x="7532181" y="3219046"/>
            <a:chExt cx="4288165" cy="2179408"/>
          </a:xfrm>
        </p:grpSpPr>
        <p:grpSp>
          <p:nvGrpSpPr>
            <p:cNvPr id="1059" name="グループ化 1058">
              <a:extLst>
                <a:ext uri="{FF2B5EF4-FFF2-40B4-BE49-F238E27FC236}">
                  <a16:creationId xmlns:a16="http://schemas.microsoft.com/office/drawing/2014/main" id="{D1D7E7B8-0EB6-64D4-CA0F-E42445354EC0}"/>
                </a:ext>
              </a:extLst>
            </p:cNvPr>
            <p:cNvGrpSpPr/>
            <p:nvPr/>
          </p:nvGrpSpPr>
          <p:grpSpPr>
            <a:xfrm>
              <a:off x="7532181" y="3466761"/>
              <a:ext cx="3902162" cy="1931693"/>
              <a:chOff x="7543072" y="4200585"/>
              <a:chExt cx="3902162" cy="1931693"/>
            </a:xfrm>
          </p:grpSpPr>
          <p:sp>
            <p:nvSpPr>
              <p:cNvPr id="1057" name="四角形: 角を丸くする 1056">
                <a:extLst>
                  <a:ext uri="{FF2B5EF4-FFF2-40B4-BE49-F238E27FC236}">
                    <a16:creationId xmlns:a16="http://schemas.microsoft.com/office/drawing/2014/main" id="{56B4E50A-EBCF-19D1-6AD6-8FCEFCCDF011}"/>
                  </a:ext>
                </a:extLst>
              </p:cNvPr>
              <p:cNvSpPr/>
              <p:nvPr/>
            </p:nvSpPr>
            <p:spPr>
              <a:xfrm>
                <a:off x="7769898" y="4354085"/>
                <a:ext cx="3675336" cy="1778193"/>
              </a:xfrm>
              <a:prstGeom prst="roundRect">
                <a:avLst>
                  <a:gd name="adj" fmla="val 19858"/>
                </a:avLst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ﾍﾞﾝﾀﾞｰﾛｯｸｲﾝのないデータ配信</a:t>
                </a:r>
                <a:endParaRPr kumimoji="1" lang="en-US" altLang="ja-JP" sz="16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033" name="Picture 2" descr="Logo">
                <a:extLst>
                  <a:ext uri="{FF2B5EF4-FFF2-40B4-BE49-F238E27FC236}">
                    <a16:creationId xmlns:a16="http://schemas.microsoft.com/office/drawing/2014/main" id="{6DEBBE6E-59A6-BA06-0B25-3B8CCCF2E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5933" y="4951765"/>
                <a:ext cx="509387" cy="615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4" descr="Open Geospatial Consortiumの画像">
                <a:extLst>
                  <a:ext uri="{FF2B5EF4-FFF2-40B4-BE49-F238E27FC236}">
                    <a16:creationId xmlns:a16="http://schemas.microsoft.com/office/drawing/2014/main" id="{50924894-A478-DFFF-A3AF-5A3EA7631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50279" y="5053948"/>
                <a:ext cx="473915" cy="518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図 68">
                <a:hlinkClick r:id="rId12"/>
                <a:extLst>
                  <a:ext uri="{FF2B5EF4-FFF2-40B4-BE49-F238E27FC236}">
                    <a16:creationId xmlns:a16="http://schemas.microsoft.com/office/drawing/2014/main" id="{754B37AC-0373-C082-5E3C-1406BAA22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627" y="4608513"/>
                <a:ext cx="1058889" cy="1058889"/>
              </a:xfrm>
              <a:prstGeom prst="rect">
                <a:avLst/>
              </a:prstGeom>
            </p:spPr>
          </p:pic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446EC388-0ACD-62FC-8E15-A81D01C941AC}"/>
                  </a:ext>
                </a:extLst>
              </p:cNvPr>
              <p:cNvSpPr/>
              <p:nvPr/>
            </p:nvSpPr>
            <p:spPr>
              <a:xfrm>
                <a:off x="7543072" y="4200585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rgbClr val="00B050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E3EB199F-659F-6F8A-928E-E24D1FE5BC7E}"/>
                </a:ext>
              </a:extLst>
            </p:cNvPr>
            <p:cNvSpPr/>
            <p:nvPr/>
          </p:nvSpPr>
          <p:spPr>
            <a:xfrm>
              <a:off x="8885109" y="3219046"/>
              <a:ext cx="2935237" cy="864567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600" b="1" dirty="0">
                  <a:solidFill>
                    <a:srgbClr val="FF0000"/>
                  </a:solidFill>
                  <a:latin typeface="+mn-ea"/>
                </a:rPr>
                <a:t>OPEN</a:t>
              </a:r>
              <a:r>
                <a:rPr kumimoji="1" lang="ja-JP" altLang="en-US" sz="16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kumimoji="1" lang="en-US" altLang="ja-JP" sz="1600" b="1" dirty="0">
                  <a:solidFill>
                    <a:srgbClr val="FF0000"/>
                  </a:solidFill>
                  <a:latin typeface="+mn-ea"/>
                </a:rPr>
                <a:t>DATA</a:t>
              </a:r>
              <a:r>
                <a:rPr kumimoji="1" lang="ja-JP" altLang="en-US" sz="1600" b="1" dirty="0">
                  <a:solidFill>
                    <a:srgbClr val="FF0000"/>
                  </a:solidFill>
                  <a:latin typeface="+mn-ea"/>
                </a:rPr>
                <a:t>として公開</a:t>
              </a:r>
              <a:endParaRPr kumimoji="1" lang="en-US" altLang="ja-JP" sz="1600" b="1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000" b="1" dirty="0">
                  <a:solidFill>
                    <a:srgbClr val="FF0000"/>
                  </a:solidFill>
                  <a:latin typeface="+mn-ea"/>
                </a:rPr>
                <a:t>問い合わせ削減</a:t>
              </a:r>
              <a:endParaRPr kumimoji="1" lang="en-US" altLang="ja-JP" sz="20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4" name="矢印: 二方向 33">
            <a:extLst>
              <a:ext uri="{FF2B5EF4-FFF2-40B4-BE49-F238E27FC236}">
                <a16:creationId xmlns:a16="http://schemas.microsoft.com/office/drawing/2014/main" id="{10A3DEE7-5F82-7F52-B745-D5780AE189EA}"/>
              </a:ext>
            </a:extLst>
          </p:cNvPr>
          <p:cNvSpPr/>
          <p:nvPr/>
        </p:nvSpPr>
        <p:spPr>
          <a:xfrm rot="5400000">
            <a:off x="1865906" y="3014185"/>
            <a:ext cx="745089" cy="2474664"/>
          </a:xfrm>
          <a:prstGeom prst="leftUp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72993F2-B08D-8300-9B77-B61D89732B38}"/>
              </a:ext>
            </a:extLst>
          </p:cNvPr>
          <p:cNvSpPr/>
          <p:nvPr/>
        </p:nvSpPr>
        <p:spPr>
          <a:xfrm>
            <a:off x="1690575" y="4118057"/>
            <a:ext cx="1068004" cy="619676"/>
          </a:xfrm>
          <a:prstGeom prst="roundRect">
            <a:avLst>
              <a:gd name="adj" fmla="val 19858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dirty="0">
                <a:solidFill>
                  <a:schemeClr val="tx1"/>
                </a:solidFill>
                <a:latin typeface="+mn-ea"/>
              </a:rPr>
              <a:t>連携　</a:t>
            </a:r>
            <a:r>
              <a:rPr kumimoji="1" lang="ja-JP" altLang="en-US" sz="2800" b="1" dirty="0">
                <a:solidFill>
                  <a:srgbClr val="FF0000"/>
                </a:solidFill>
                <a:latin typeface="+mn-ea"/>
              </a:rPr>
              <a:t>　</a:t>
            </a:r>
            <a:endParaRPr kumimoji="1" lang="en-US" altLang="ja-JP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9542E041-19ED-5389-EA6D-AC994279DDA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13199" b="22974"/>
          <a:stretch/>
        </p:blipFill>
        <p:spPr>
          <a:xfrm>
            <a:off x="9991317" y="4600110"/>
            <a:ext cx="2009339" cy="2069249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395EFE-6481-438B-9673-C9941D0BF560}"/>
              </a:ext>
            </a:extLst>
          </p:cNvPr>
          <p:cNvSpPr txBox="1"/>
          <p:nvPr/>
        </p:nvSpPr>
        <p:spPr>
          <a:xfrm>
            <a:off x="7762167" y="3885381"/>
            <a:ext cx="301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ビジュアライゼーション</a:t>
            </a:r>
            <a:endParaRPr lang="ja-JP" altLang="en-US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100" b="1" dirty="0" smtClean="0">
            <a:solidFill>
              <a:srgbClr val="FF000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213</Words>
  <Application>Microsoft Office PowerPoint</Application>
  <PresentationFormat>ワイド画面</PresentationFormat>
  <Paragraphs>66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-apple-system</vt:lpstr>
      <vt:lpstr>メイリオ</vt:lpstr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2021-01-28T13:14:00Z</dcterms:created>
  <dcterms:modified xsi:type="dcterms:W3CDTF">2024-08-17T11:43:45Z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