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49" r:id="rId1"/>
  </p:sldMasterIdLst>
  <p:notesMasterIdLst>
    <p:notesMasterId r:id="rId9"/>
  </p:notesMasterIdLst>
  <p:sldIdLst>
    <p:sldId id="322" r:id="rId2"/>
    <p:sldId id="311" r:id="rId3"/>
    <p:sldId id="323" r:id="rId4"/>
    <p:sldId id="321" r:id="rId5"/>
    <p:sldId id="319" r:id="rId6"/>
    <p:sldId id="318" r:id="rId7"/>
    <p:sldId id="32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7" userDrawn="1">
          <p15:clr>
            <a:srgbClr val="A4A3A4"/>
          </p15:clr>
        </p15:guide>
        <p15:guide id="2" pos="378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D786"/>
    <a:srgbClr val="0000FF"/>
    <a:srgbClr val="F7797D"/>
    <a:srgbClr val="78FFD6"/>
    <a:srgbClr val="A8FF78"/>
    <a:srgbClr val="C6FFD3"/>
    <a:srgbClr val="000000"/>
    <a:srgbClr val="7D7D7D"/>
    <a:srgbClr val="003366"/>
    <a:srgbClr val="B00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 autoAdjust="0"/>
    <p:restoredTop sz="78788" autoAdjust="0"/>
  </p:normalViewPr>
  <p:slideViewPr>
    <p:cSldViewPr showGuides="1">
      <p:cViewPr varScale="1">
        <p:scale>
          <a:sx n="83" d="100"/>
          <a:sy n="83" d="100"/>
        </p:scale>
        <p:origin x="1506" y="90"/>
      </p:cViewPr>
      <p:guideLst>
        <p:guide orient="horz" pos="2167"/>
        <p:guide pos="37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49738D-D75D-40B1-BF46-FC9ACBB15E75}" type="datetimeFigureOut">
              <a:rPr kumimoji="1" lang="ja-JP" altLang="en-US" smtClean="0"/>
              <a:t>2025/4/20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E5198F-549A-4508-B579-8CA394E947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F3948F-45B2-4EAC-5D4D-2CC469753A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351CA1C0-A082-118E-5564-D1710BFFF8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0C9D0FB4-238A-547B-31E7-8DC6DC14B2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489D01C-21F2-3570-B4F4-F4BEA13773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E5198F-549A-4508-B579-8CA394E94788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3707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E5198F-549A-4508-B579-8CA394E94788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4352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BB552E-3056-DED2-365A-66C4530B88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0C76D74F-FFC5-9EF4-6CCF-E6B4807E62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A9C0552A-6804-988A-2766-4E2FA46C53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90CD7FB-DF7A-2C6D-E1A3-35A694D286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E5198F-549A-4508-B579-8CA394E94788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0379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B033D8-3823-3F86-66EF-9D8030D81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9C3EF86E-CEA7-B785-51A1-B1E2A71B23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E7E957C4-6D5C-F35B-EA15-F5AFB34FFE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83F252C-D0DE-C36A-0284-325E3FE752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E5198F-549A-4508-B579-8CA394E94788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9919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E5198F-549A-4508-B579-8CA394E94788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8863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E5198F-549A-4508-B579-8CA394E94788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8503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E5198F-549A-4508-B579-8CA394E94788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964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486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5958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</p:sldLayoutIdLst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slide" Target="slide2.xml"/><Relationship Id="rId10" Type="http://schemas.openxmlformats.org/officeDocument/2006/relationships/hyperlink" Target="https://docs.dify.ai/ja-jp/guides/knowledge-base/connect-external-knowledge-base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hyperlink" Target="https://www.nilim.go.jp/lab/qbg/bimcim/standard.html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ilim.go.jp/lab/qbg/bimcim/standard.html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5.png"/><Relationship Id="rId5" Type="http://schemas.openxmlformats.org/officeDocument/2006/relationships/image" Target="../media/image10.svg"/><Relationship Id="rId10" Type="http://schemas.openxmlformats.org/officeDocument/2006/relationships/image" Target="../media/image4.png"/><Relationship Id="rId4" Type="http://schemas.openxmlformats.org/officeDocument/2006/relationships/image" Target="../media/image9.png"/><Relationship Id="rId9" Type="http://schemas.openxmlformats.org/officeDocument/2006/relationships/image" Target="../media/image3.png"/><Relationship Id="rId1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9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www.nilim.go.jp/lab/qbg/bimcim/standard.html" TargetMode="External"/><Relationship Id="rId10" Type="http://schemas.openxmlformats.org/officeDocument/2006/relationships/image" Target="../media/image7.png"/><Relationship Id="rId4" Type="http://schemas.openxmlformats.org/officeDocument/2006/relationships/image" Target="../media/image10.sv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11" Type="http://schemas.openxmlformats.org/officeDocument/2006/relationships/image" Target="../media/image1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16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7.png"/><Relationship Id="rId4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16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E56A23-7639-4680-11F3-A8FEE14D43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5" name="グループ化 1074">
            <a:extLst>
              <a:ext uri="{FF2B5EF4-FFF2-40B4-BE49-F238E27FC236}">
                <a16:creationId xmlns:a16="http://schemas.microsoft.com/office/drawing/2014/main" id="{8802FB9C-AE06-CBB1-A4C6-3E503829B284}"/>
              </a:ext>
            </a:extLst>
          </p:cNvPr>
          <p:cNvGrpSpPr/>
          <p:nvPr/>
        </p:nvGrpSpPr>
        <p:grpSpPr>
          <a:xfrm>
            <a:off x="527776" y="2555224"/>
            <a:ext cx="11218377" cy="4110856"/>
            <a:chOff x="1781306" y="4903163"/>
            <a:chExt cx="9415944" cy="3782872"/>
          </a:xfrm>
        </p:grpSpPr>
        <p:sp>
          <p:nvSpPr>
            <p:cNvPr id="1076" name="雲 1075">
              <a:extLst>
                <a:ext uri="{FF2B5EF4-FFF2-40B4-BE49-F238E27FC236}">
                  <a16:creationId xmlns:a16="http://schemas.microsoft.com/office/drawing/2014/main" id="{C0EBAB3C-3EBF-9F6F-9A32-7CEA3666243A}"/>
                </a:ext>
              </a:extLst>
            </p:cNvPr>
            <p:cNvSpPr/>
            <p:nvPr/>
          </p:nvSpPr>
          <p:spPr>
            <a:xfrm>
              <a:off x="1781306" y="5288178"/>
              <a:ext cx="9415944" cy="3397857"/>
            </a:xfrm>
            <a:prstGeom prst="cloud">
              <a:avLst/>
            </a:prstGeom>
            <a:ln>
              <a:solidFill>
                <a:srgbClr val="0000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>
                <a:solidFill>
                  <a:schemeClr val="dk1"/>
                </a:solidFill>
              </a:endParaRPr>
            </a:p>
          </p:txBody>
        </p:sp>
        <p:sp>
          <p:nvSpPr>
            <p:cNvPr id="1077" name="四角形: 角を丸くする 1076">
              <a:extLst>
                <a:ext uri="{FF2B5EF4-FFF2-40B4-BE49-F238E27FC236}">
                  <a16:creationId xmlns:a16="http://schemas.microsoft.com/office/drawing/2014/main" id="{DB4B2950-629D-251D-7F1D-AC0CA7FA72FA}"/>
                </a:ext>
              </a:extLst>
            </p:cNvPr>
            <p:cNvSpPr/>
            <p:nvPr/>
          </p:nvSpPr>
          <p:spPr>
            <a:xfrm>
              <a:off x="6355178" y="4903163"/>
              <a:ext cx="2448336" cy="725904"/>
            </a:xfrm>
            <a:prstGeom prst="roundRect">
              <a:avLst>
                <a:gd name="adj" fmla="val 50000"/>
              </a:avLst>
            </a:prstGeom>
            <a:ln>
              <a:solidFill>
                <a:srgbClr val="0000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r>
                <a:rPr kumimoji="1" lang="ja-JP" altLang="en-US" sz="1200" dirty="0">
                  <a:solidFill>
                    <a:srgbClr val="0000FF"/>
                  </a:solidFill>
                  <a:latin typeface="+mn-ea"/>
                </a:rPr>
                <a:t>クラウドストレージ</a:t>
              </a:r>
              <a:endParaRPr kumimoji="1" lang="en-US" altLang="ja-JP" sz="1200" dirty="0">
                <a:solidFill>
                  <a:srgbClr val="0000FF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r>
                <a:rPr kumimoji="1" lang="ja-JP" altLang="en-US" sz="1200" dirty="0">
                  <a:solidFill>
                    <a:srgbClr val="0000FF"/>
                  </a:solidFill>
                  <a:latin typeface="+mn-ea"/>
                </a:rPr>
                <a:t>アカウント・</a:t>
              </a:r>
              <a:r>
                <a:rPr kumimoji="1" lang="en-US" altLang="ja-JP" sz="1200" dirty="0">
                  <a:solidFill>
                    <a:srgbClr val="0000FF"/>
                  </a:solidFill>
                  <a:latin typeface="+mn-ea"/>
                </a:rPr>
                <a:t>API</a:t>
              </a:r>
              <a:r>
                <a:rPr kumimoji="1" lang="ja-JP" altLang="en-US" sz="1200" dirty="0">
                  <a:solidFill>
                    <a:srgbClr val="0000FF"/>
                  </a:solidFill>
                  <a:latin typeface="+mn-ea"/>
                </a:rPr>
                <a:t>による連携</a:t>
              </a:r>
            </a:p>
          </p:txBody>
        </p:sp>
        <p:pic>
          <p:nvPicPr>
            <p:cNvPr id="1078" name="図 1077">
              <a:extLst>
                <a:ext uri="{FF2B5EF4-FFF2-40B4-BE49-F238E27FC236}">
                  <a16:creationId xmlns:a16="http://schemas.microsoft.com/office/drawing/2014/main" id="{4CB369E0-9C98-3E9A-1105-9F4F239B7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80279" y="5665692"/>
              <a:ext cx="1096084" cy="533619"/>
            </a:xfrm>
            <a:prstGeom prst="rect">
              <a:avLst/>
            </a:prstGeom>
          </p:spPr>
        </p:pic>
      </p:grp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76433C5-B422-5FDE-26E6-F3D02871DB19}"/>
              </a:ext>
            </a:extLst>
          </p:cNvPr>
          <p:cNvSpPr txBox="1"/>
          <p:nvPr/>
        </p:nvSpPr>
        <p:spPr>
          <a:xfrm>
            <a:off x="695400" y="192249"/>
            <a:ext cx="7748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i="0" u="sng" strike="noStrike" dirty="0">
                <a:solidFill>
                  <a:srgbClr val="00B0F0"/>
                </a:solidFill>
                <a:effectLst/>
                <a:highlight>
                  <a:srgbClr val="FFFFFF"/>
                </a:highlight>
                <a:latin typeface="-apple-system"/>
              </a:rPr>
              <a:t>事業監理のトータルソリューション</a:t>
            </a:r>
            <a:endParaRPr lang="ja-JP" altLang="en-US" sz="3200" b="1" i="0" u="sng" dirty="0">
              <a:solidFill>
                <a:srgbClr val="00B0F0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  <p:sp>
        <p:nvSpPr>
          <p:cNvPr id="1124" name="四角形: 角を丸くする 1123">
            <a:extLst>
              <a:ext uri="{FF2B5EF4-FFF2-40B4-BE49-F238E27FC236}">
                <a16:creationId xmlns:a16="http://schemas.microsoft.com/office/drawing/2014/main" id="{E6C1FC19-C7DB-A1AF-3431-C17BB0911ACF}"/>
              </a:ext>
            </a:extLst>
          </p:cNvPr>
          <p:cNvSpPr/>
          <p:nvPr/>
        </p:nvSpPr>
        <p:spPr>
          <a:xfrm>
            <a:off x="8299249" y="1369473"/>
            <a:ext cx="3196766" cy="76921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lang="ja-JP" altLang="en-US" b="0" i="0" dirty="0">
                <a:effectLst/>
                <a:latin typeface="fkGroteskNeue"/>
              </a:rPr>
              <a:t>プロジェクト管理ツール</a:t>
            </a:r>
            <a:endParaRPr kumimoji="1" lang="ja-JP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26" name="矢印: 上下 1125">
            <a:extLst>
              <a:ext uri="{FF2B5EF4-FFF2-40B4-BE49-F238E27FC236}">
                <a16:creationId xmlns:a16="http://schemas.microsoft.com/office/drawing/2014/main" id="{D0167491-95DB-B3CD-A9A2-E7F46875CEC1}"/>
              </a:ext>
            </a:extLst>
          </p:cNvPr>
          <p:cNvSpPr/>
          <p:nvPr/>
        </p:nvSpPr>
        <p:spPr>
          <a:xfrm>
            <a:off x="9897632" y="2232763"/>
            <a:ext cx="708201" cy="1873842"/>
          </a:xfrm>
          <a:prstGeom prst="up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連携</a:t>
            </a: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E67BF1FD-B19D-83B8-4E9C-D2D8082C4A4A}"/>
              </a:ext>
            </a:extLst>
          </p:cNvPr>
          <p:cNvGrpSpPr/>
          <p:nvPr/>
        </p:nvGrpSpPr>
        <p:grpSpPr>
          <a:xfrm>
            <a:off x="476133" y="893607"/>
            <a:ext cx="3243603" cy="1640687"/>
            <a:chOff x="1237859" y="964499"/>
            <a:chExt cx="3243603" cy="1640687"/>
          </a:xfrm>
        </p:grpSpPr>
        <p:pic>
          <p:nvPicPr>
            <p:cNvPr id="2" name="Picture 5">
              <a:extLst>
                <a:ext uri="{FF2B5EF4-FFF2-40B4-BE49-F238E27FC236}">
                  <a16:creationId xmlns:a16="http://schemas.microsoft.com/office/drawing/2014/main" id="{7660D971-16CE-8210-E06B-E916CF492EB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2120" r="60486" b="35596"/>
            <a:stretch/>
          </p:blipFill>
          <p:spPr bwMode="auto">
            <a:xfrm>
              <a:off x="1237859" y="964499"/>
              <a:ext cx="1954255" cy="8382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51FD4C74-1C4E-7B85-C5CA-B23D48FF8641}"/>
                </a:ext>
              </a:extLst>
            </p:cNvPr>
            <p:cNvGrpSpPr/>
            <p:nvPr/>
          </p:nvGrpSpPr>
          <p:grpSpPr>
            <a:xfrm>
              <a:off x="1240229" y="1042268"/>
              <a:ext cx="3241233" cy="1562918"/>
              <a:chOff x="471989" y="1199700"/>
              <a:chExt cx="3241233" cy="1562918"/>
            </a:xfrm>
          </p:grpSpPr>
          <p:sp>
            <p:nvSpPr>
              <p:cNvPr id="4" name="四角形: 角を丸くする 3">
                <a:extLst>
                  <a:ext uri="{FF2B5EF4-FFF2-40B4-BE49-F238E27FC236}">
                    <a16:creationId xmlns:a16="http://schemas.microsoft.com/office/drawing/2014/main" id="{EAA0A1BA-4CB6-1700-2EE6-EC82F777E52B}"/>
                  </a:ext>
                </a:extLst>
              </p:cNvPr>
              <p:cNvSpPr/>
              <p:nvPr/>
            </p:nvSpPr>
            <p:spPr>
              <a:xfrm>
                <a:off x="471989" y="1199700"/>
                <a:ext cx="3194397" cy="1562918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5" name="直線コネクタ 4">
                <a:extLst>
                  <a:ext uri="{FF2B5EF4-FFF2-40B4-BE49-F238E27FC236}">
                    <a16:creationId xmlns:a16="http://schemas.microsoft.com/office/drawing/2014/main" id="{628F3A65-BE0B-550A-9A2A-17B93645A906}"/>
                  </a:ext>
                </a:extLst>
              </p:cNvPr>
              <p:cNvCxnSpPr>
                <a:cxnSpLocks/>
                <a:stCxn id="4" idx="1"/>
                <a:endCxn id="81" idx="1"/>
              </p:cNvCxnSpPr>
              <p:nvPr/>
            </p:nvCxnSpPr>
            <p:spPr>
              <a:xfrm>
                <a:off x="471989" y="1981159"/>
                <a:ext cx="324123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D07835B7-DC64-D1FF-B1B2-AF8C008BC54A}"/>
                  </a:ext>
                </a:extLst>
              </p:cNvPr>
              <p:cNvSpPr txBox="1"/>
              <p:nvPr/>
            </p:nvSpPr>
            <p:spPr>
              <a:xfrm>
                <a:off x="535533" y="2233258"/>
                <a:ext cx="1396861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ja-JP" altLang="en-US" sz="1200" b="1" i="0" dirty="0">
                    <a:solidFill>
                      <a:srgbClr val="141D2E"/>
                    </a:solidFill>
                    <a:effectLst/>
                    <a:latin typeface="__Inter_a923d8"/>
                  </a:rPr>
                  <a:t>ナレッジベース</a:t>
                </a:r>
                <a:endParaRPr lang="ja-JP" altLang="en-US" sz="1200" dirty="0"/>
              </a:p>
            </p:txBody>
          </p:sp>
        </p:grpSp>
      </p:grpSp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86EA583E-D402-1898-BC91-537AEBB77F46}"/>
              </a:ext>
            </a:extLst>
          </p:cNvPr>
          <p:cNvCxnSpPr>
            <a:cxnSpLocks/>
            <a:stCxn id="1077" idx="0"/>
            <a:endCxn id="81" idx="3"/>
          </p:cNvCxnSpPr>
          <p:nvPr/>
        </p:nvCxnSpPr>
        <p:spPr>
          <a:xfrm rot="16200000" flipV="1">
            <a:off x="6236857" y="1356383"/>
            <a:ext cx="802389" cy="1595294"/>
          </a:xfrm>
          <a:prstGeom prst="bentConnector2">
            <a:avLst/>
          </a:prstGeom>
          <a:ln w="635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コネクタ: カギ線 19">
            <a:extLst>
              <a:ext uri="{FF2B5EF4-FFF2-40B4-BE49-F238E27FC236}">
                <a16:creationId xmlns:a16="http://schemas.microsoft.com/office/drawing/2014/main" id="{30444A7A-F00A-E727-DA76-C10FFB8E3C23}"/>
              </a:ext>
            </a:extLst>
          </p:cNvPr>
          <p:cNvCxnSpPr>
            <a:cxnSpLocks/>
            <a:stCxn id="1124" idx="1"/>
            <a:endCxn id="81" idx="3"/>
          </p:cNvCxnSpPr>
          <p:nvPr/>
        </p:nvCxnSpPr>
        <p:spPr>
          <a:xfrm rot="10800000">
            <a:off x="5840405" y="1752836"/>
            <a:ext cx="2458845" cy="1247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AFF8651-B0CB-AA5F-E385-8C6A5B1BD373}"/>
              </a:ext>
            </a:extLst>
          </p:cNvPr>
          <p:cNvSpPr txBox="1"/>
          <p:nvPr/>
        </p:nvSpPr>
        <p:spPr>
          <a:xfrm>
            <a:off x="1592767" y="4191119"/>
            <a:ext cx="25655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プロジェクトの情報</a:t>
            </a:r>
            <a:endParaRPr kumimoji="1" lang="en-US" altLang="ja-JP" dirty="0"/>
          </a:p>
          <a:p>
            <a:pPr algn="ctr"/>
            <a:endParaRPr kumimoji="1" lang="en-US" altLang="ja-JP" dirty="0"/>
          </a:p>
          <a:p>
            <a:pPr algn="ctr"/>
            <a:r>
              <a:rPr kumimoji="1" lang="ja-JP" altLang="en-US" dirty="0"/>
              <a:t>各種協議録</a:t>
            </a:r>
            <a:endParaRPr kumimoji="1" lang="en-US" altLang="ja-JP" dirty="0"/>
          </a:p>
          <a:p>
            <a:pPr algn="ctr"/>
            <a:endParaRPr kumimoji="1" lang="en-US" altLang="ja-JP" dirty="0"/>
          </a:p>
          <a:p>
            <a:pPr algn="ctr"/>
            <a:r>
              <a:rPr kumimoji="1" lang="ja-JP" altLang="en-US" dirty="0"/>
              <a:t>設計報告書</a:t>
            </a:r>
          </a:p>
        </p:txBody>
      </p:sp>
      <p:grpSp>
        <p:nvGrpSpPr>
          <p:cNvPr id="77" name="グループ化 76">
            <a:extLst>
              <a:ext uri="{FF2B5EF4-FFF2-40B4-BE49-F238E27FC236}">
                <a16:creationId xmlns:a16="http://schemas.microsoft.com/office/drawing/2014/main" id="{D051B495-8E40-3F16-149D-DA91A1290CB7}"/>
              </a:ext>
            </a:extLst>
          </p:cNvPr>
          <p:cNvGrpSpPr/>
          <p:nvPr/>
        </p:nvGrpSpPr>
        <p:grpSpPr>
          <a:xfrm>
            <a:off x="4809558" y="4160550"/>
            <a:ext cx="4828579" cy="1921895"/>
            <a:chOff x="2662892" y="3971867"/>
            <a:chExt cx="4828579" cy="1921895"/>
          </a:xfrm>
        </p:grpSpPr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4D156F43-D933-3E38-0CEB-032603DDCDCD}"/>
                </a:ext>
              </a:extLst>
            </p:cNvPr>
            <p:cNvCxnSpPr>
              <a:cxnSpLocks/>
              <a:stCxn id="52" idx="1"/>
              <a:endCxn id="52" idx="3"/>
            </p:cNvCxnSpPr>
            <p:nvPr/>
          </p:nvCxnSpPr>
          <p:spPr>
            <a:xfrm>
              <a:off x="2993390" y="4944487"/>
              <a:ext cx="4156364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BAF13BC1-8E80-041E-F14D-480B05F7EB9C}"/>
                </a:ext>
              </a:extLst>
            </p:cNvPr>
            <p:cNvCxnSpPr>
              <a:cxnSpLocks/>
              <a:stCxn id="52" idx="2"/>
            </p:cNvCxnSpPr>
            <p:nvPr/>
          </p:nvCxnSpPr>
          <p:spPr>
            <a:xfrm flipH="1" flipV="1">
              <a:off x="5061523" y="4944487"/>
              <a:ext cx="10049" cy="616960"/>
            </a:xfrm>
            <a:prstGeom prst="line">
              <a:avLst/>
            </a:prstGeom>
            <a:ln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grpSp>
          <p:nvGrpSpPr>
            <p:cNvPr id="48" name="グループ化 47">
              <a:extLst>
                <a:ext uri="{FF2B5EF4-FFF2-40B4-BE49-F238E27FC236}">
                  <a16:creationId xmlns:a16="http://schemas.microsoft.com/office/drawing/2014/main" id="{B46E7DE3-DF8C-B641-1509-1CF562F26FC3}"/>
                </a:ext>
              </a:extLst>
            </p:cNvPr>
            <p:cNvGrpSpPr/>
            <p:nvPr/>
          </p:nvGrpSpPr>
          <p:grpSpPr>
            <a:xfrm>
              <a:off x="2993390" y="4327527"/>
              <a:ext cx="4156364" cy="1233920"/>
              <a:chOff x="3935760" y="2996952"/>
              <a:chExt cx="4156364" cy="1233920"/>
            </a:xfrm>
          </p:grpSpPr>
          <p:sp>
            <p:nvSpPr>
              <p:cNvPr id="52" name="四角形: 角を丸くする 51">
                <a:extLst>
                  <a:ext uri="{FF2B5EF4-FFF2-40B4-BE49-F238E27FC236}">
                    <a16:creationId xmlns:a16="http://schemas.microsoft.com/office/drawing/2014/main" id="{F8A68D11-476B-F303-3FA3-65DD991287A7}"/>
                  </a:ext>
                </a:extLst>
              </p:cNvPr>
              <p:cNvSpPr/>
              <p:nvPr/>
            </p:nvSpPr>
            <p:spPr>
              <a:xfrm>
                <a:off x="3935760" y="2996952"/>
                <a:ext cx="4156364" cy="1233920"/>
              </a:xfrm>
              <a:prstGeom prst="roundRect">
                <a:avLst>
                  <a:gd name="adj" fmla="val 24007"/>
                </a:avLst>
              </a:prstGeom>
              <a:noFill/>
              <a:ln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ja-JP" altLang="en-US" sz="12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50555054-406E-45D6-9D65-975EF5EAE038}"/>
                  </a:ext>
                </a:extLst>
              </p:cNvPr>
              <p:cNvSpPr txBox="1"/>
              <p:nvPr/>
            </p:nvSpPr>
            <p:spPr>
              <a:xfrm>
                <a:off x="5062116" y="3152375"/>
                <a:ext cx="17281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dirty="0"/>
                  <a:t>属性情報</a:t>
                </a:r>
              </a:p>
            </p:txBody>
          </p:sp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93CEE3F5-F084-4327-4305-FAF367DDEC01}"/>
                  </a:ext>
                </a:extLst>
              </p:cNvPr>
              <p:cNvSpPr txBox="1"/>
              <p:nvPr/>
            </p:nvSpPr>
            <p:spPr>
              <a:xfrm>
                <a:off x="4198020" y="3738781"/>
                <a:ext cx="17281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dirty="0"/>
                  <a:t>施工計画</a:t>
                </a:r>
              </a:p>
            </p:txBody>
          </p:sp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D84EB1B1-1B3C-5FD6-497A-46621509726B}"/>
                  </a:ext>
                </a:extLst>
              </p:cNvPr>
              <p:cNvSpPr txBox="1"/>
              <p:nvPr/>
            </p:nvSpPr>
            <p:spPr>
              <a:xfrm>
                <a:off x="6003892" y="3736605"/>
                <a:ext cx="20882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dirty="0"/>
                  <a:t>積算（数量計算）</a:t>
                </a:r>
              </a:p>
            </p:txBody>
          </p:sp>
        </p:grpSp>
        <p:grpSp>
          <p:nvGrpSpPr>
            <p:cNvPr id="49" name="グループ化 48">
              <a:extLst>
                <a:ext uri="{FF2B5EF4-FFF2-40B4-BE49-F238E27FC236}">
                  <a16:creationId xmlns:a16="http://schemas.microsoft.com/office/drawing/2014/main" id="{AE370227-02E1-E9E5-6458-5B795551EDDF}"/>
                </a:ext>
              </a:extLst>
            </p:cNvPr>
            <p:cNvGrpSpPr/>
            <p:nvPr/>
          </p:nvGrpSpPr>
          <p:grpSpPr>
            <a:xfrm>
              <a:off x="3817099" y="3971867"/>
              <a:ext cx="2565597" cy="476806"/>
              <a:chOff x="2639617" y="769479"/>
              <a:chExt cx="2930320" cy="476806"/>
            </a:xfrm>
          </p:grpSpPr>
          <p:sp>
            <p:nvSpPr>
              <p:cNvPr id="50" name="四角形: 角を丸くする 49">
                <a:extLst>
                  <a:ext uri="{FF2B5EF4-FFF2-40B4-BE49-F238E27FC236}">
                    <a16:creationId xmlns:a16="http://schemas.microsoft.com/office/drawing/2014/main" id="{2F882EFF-3C59-911A-6726-0323AFA0D679}"/>
                  </a:ext>
                </a:extLst>
              </p:cNvPr>
              <p:cNvSpPr/>
              <p:nvPr/>
            </p:nvSpPr>
            <p:spPr>
              <a:xfrm>
                <a:off x="2639617" y="769479"/>
                <a:ext cx="2930320" cy="47680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446088" indent="-182563" algn="ctr">
                  <a:lnSpc>
                    <a:spcPct val="130000"/>
                  </a:lnSpc>
                  <a:spcAft>
                    <a:spcPts val="600"/>
                  </a:spcAft>
                </a:pPr>
                <a:r>
                  <a:rPr kumimoji="1" lang="ja-JP" altLang="en-US" sz="1200" dirty="0">
                    <a:solidFill>
                      <a:schemeClr val="tx1"/>
                    </a:solidFill>
                    <a:latin typeface="+mn-ea"/>
                  </a:rPr>
                  <a:t>型式変換による連携</a:t>
                </a:r>
                <a:endParaRPr kumimoji="1" lang="en-US" altLang="ja-JP" sz="1200" dirty="0">
                  <a:solidFill>
                    <a:schemeClr val="tx1"/>
                  </a:solidFill>
                  <a:latin typeface="+mn-ea"/>
                </a:endParaRPr>
              </a:p>
              <a:p>
                <a:pPr marL="446088" indent="-182563" algn="ctr">
                  <a:lnSpc>
                    <a:spcPts val="500"/>
                  </a:lnSpc>
                  <a:spcAft>
                    <a:spcPts val="600"/>
                  </a:spcAft>
                </a:pPr>
                <a:r>
                  <a:rPr kumimoji="1" lang="ja-JP" altLang="en-US" sz="1200" dirty="0">
                    <a:solidFill>
                      <a:schemeClr val="tx1"/>
                    </a:solidFill>
                    <a:latin typeface="+mn-ea"/>
                  </a:rPr>
                  <a:t>様々な台帳と連携　</a:t>
                </a:r>
              </a:p>
            </p:txBody>
          </p:sp>
          <p:pic>
            <p:nvPicPr>
              <p:cNvPr id="51" name="図 50">
                <a:extLst>
                  <a:ext uri="{FF2B5EF4-FFF2-40B4-BE49-F238E27FC236}">
                    <a16:creationId xmlns:a16="http://schemas.microsoft.com/office/drawing/2014/main" id="{0BBC9366-A8C0-6ED9-56AF-DAC9590651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86477" y="850093"/>
                <a:ext cx="373266" cy="319038"/>
              </a:xfrm>
              <a:prstGeom prst="rect">
                <a:avLst/>
              </a:prstGeom>
            </p:spPr>
          </p:pic>
        </p:grpSp>
        <p:pic>
          <p:nvPicPr>
            <p:cNvPr id="70" name="図 69">
              <a:extLst>
                <a:ext uri="{FF2B5EF4-FFF2-40B4-BE49-F238E27FC236}">
                  <a16:creationId xmlns:a16="http://schemas.microsoft.com/office/drawing/2014/main" id="{9BA3EE6F-4970-B449-B507-AAEB55170F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65636" y="4058601"/>
              <a:ext cx="625835" cy="625835"/>
            </a:xfrm>
            <a:prstGeom prst="rect">
              <a:avLst/>
            </a:prstGeom>
          </p:spPr>
        </p:pic>
        <p:pic>
          <p:nvPicPr>
            <p:cNvPr id="72" name="図 71">
              <a:extLst>
                <a:ext uri="{FF2B5EF4-FFF2-40B4-BE49-F238E27FC236}">
                  <a16:creationId xmlns:a16="http://schemas.microsoft.com/office/drawing/2014/main" id="{B425526A-9C7B-023A-BC2E-13410B298D7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662892" y="4107991"/>
              <a:ext cx="660996" cy="629519"/>
            </a:xfrm>
            <a:prstGeom prst="rect">
              <a:avLst/>
            </a:prstGeom>
          </p:spPr>
        </p:pic>
        <p:pic>
          <p:nvPicPr>
            <p:cNvPr id="73" name="図 72">
              <a:extLst>
                <a:ext uri="{FF2B5EF4-FFF2-40B4-BE49-F238E27FC236}">
                  <a16:creationId xmlns:a16="http://schemas.microsoft.com/office/drawing/2014/main" id="{8AFAF1A3-B011-8AE6-D85F-B5A1A78CB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913113" y="5354001"/>
              <a:ext cx="553600" cy="539761"/>
            </a:xfrm>
            <a:prstGeom prst="rect">
              <a:avLst/>
            </a:prstGeom>
          </p:spPr>
        </p:pic>
        <p:pic>
          <p:nvPicPr>
            <p:cNvPr id="74" name="図 73">
              <a:extLst>
                <a:ext uri="{FF2B5EF4-FFF2-40B4-BE49-F238E27FC236}">
                  <a16:creationId xmlns:a16="http://schemas.microsoft.com/office/drawing/2014/main" id="{929D2744-F1E9-C0DE-60FB-55B47C773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701304" y="5251846"/>
              <a:ext cx="507343" cy="565325"/>
            </a:xfrm>
            <a:prstGeom prst="rect">
              <a:avLst/>
            </a:prstGeom>
          </p:spPr>
        </p:pic>
      </p:grpSp>
      <p:sp>
        <p:nvSpPr>
          <p:cNvPr id="78" name="四角形: 角を丸くする 77">
            <a:extLst>
              <a:ext uri="{FF2B5EF4-FFF2-40B4-BE49-F238E27FC236}">
                <a16:creationId xmlns:a16="http://schemas.microsoft.com/office/drawing/2014/main" id="{6AA8C454-9F76-7F0C-AC64-6F1B2406B56E}"/>
              </a:ext>
            </a:extLst>
          </p:cNvPr>
          <p:cNvSpPr/>
          <p:nvPr/>
        </p:nvSpPr>
        <p:spPr>
          <a:xfrm>
            <a:off x="1969521" y="4632958"/>
            <a:ext cx="1912933" cy="1097196"/>
          </a:xfrm>
          <a:prstGeom prst="roundRect">
            <a:avLst>
              <a:gd name="adj" fmla="val 19858"/>
            </a:avLst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en-US" altLang="ja-JP" sz="16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en-US" altLang="ja-JP" sz="16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en-US" altLang="ja-JP" sz="16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en-US" altLang="ja-JP" sz="16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en-US" altLang="ja-JP" sz="16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en-US" altLang="ja-JP" sz="16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en-US" altLang="ja-JP" sz="16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en-US" altLang="ja-JP" sz="2000" dirty="0">
              <a:solidFill>
                <a:srgbClr val="FF0000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en-US" altLang="ja-JP" sz="2000" dirty="0">
              <a:solidFill>
                <a:srgbClr val="FF0000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ja-JP" altLang="en-US" sz="2000" dirty="0">
              <a:solidFill>
                <a:srgbClr val="FF0000"/>
              </a:solidFill>
              <a:latin typeface="+mn-ea"/>
            </a:endParaRPr>
          </a:p>
        </p:txBody>
      </p: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0B06EB76-4713-4E1D-BCD5-CA32D0311DF0}"/>
              </a:ext>
            </a:extLst>
          </p:cNvPr>
          <p:cNvGrpSpPr/>
          <p:nvPr/>
        </p:nvGrpSpPr>
        <p:grpSpPr>
          <a:xfrm>
            <a:off x="3719736" y="971376"/>
            <a:ext cx="2120668" cy="1899368"/>
            <a:chOff x="4940422" y="628871"/>
            <a:chExt cx="2493144" cy="2566603"/>
          </a:xfrm>
        </p:grpSpPr>
        <p:pic>
          <p:nvPicPr>
            <p:cNvPr id="79" name="図 78">
              <a:hlinkClick r:id="rId10"/>
              <a:extLst>
                <a:ext uri="{FF2B5EF4-FFF2-40B4-BE49-F238E27FC236}">
                  <a16:creationId xmlns:a16="http://schemas.microsoft.com/office/drawing/2014/main" id="{5C503F2E-CC81-F183-9A65-343D8061A9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639366" y="808978"/>
              <a:ext cx="999241" cy="1031475"/>
            </a:xfrm>
            <a:prstGeom prst="rect">
              <a:avLst/>
            </a:prstGeom>
          </p:spPr>
        </p:pic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78052A66-6A01-C5F4-2648-96755C2E8B43}"/>
                </a:ext>
              </a:extLst>
            </p:cNvPr>
            <p:cNvSpPr txBox="1"/>
            <p:nvPr/>
          </p:nvSpPr>
          <p:spPr>
            <a:xfrm>
              <a:off x="5102490" y="1947784"/>
              <a:ext cx="2331076" cy="12476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b="1" i="0" dirty="0">
                  <a:solidFill>
                    <a:srgbClr val="141D2E"/>
                  </a:solidFill>
                  <a:effectLst/>
                  <a:latin typeface="__Inter_a923d8"/>
                </a:rPr>
                <a:t>外部ナレッジベース</a:t>
              </a:r>
            </a:p>
            <a:p>
              <a:pPr algn="ctr"/>
              <a:endParaRPr lang="ja-JP" altLang="en-US" dirty="0">
                <a:latin typeface="ＭＳ 明朝" panose="02020609040205080304" pitchFamily="17" charset="-128"/>
                <a:ea typeface="ＭＳ 明朝" panose="02020609040205080304" pitchFamily="17" charset="-128"/>
              </a:endParaRPr>
            </a:p>
          </p:txBody>
        </p:sp>
        <p:sp>
          <p:nvSpPr>
            <p:cNvPr id="81" name="四角形: 角を丸くする 80">
              <a:extLst>
                <a:ext uri="{FF2B5EF4-FFF2-40B4-BE49-F238E27FC236}">
                  <a16:creationId xmlns:a16="http://schemas.microsoft.com/office/drawing/2014/main" id="{18437124-67F8-3ABF-E731-2A857E3A52D0}"/>
                </a:ext>
              </a:extLst>
            </p:cNvPr>
            <p:cNvSpPr/>
            <p:nvPr/>
          </p:nvSpPr>
          <p:spPr>
            <a:xfrm>
              <a:off x="4940422" y="628871"/>
              <a:ext cx="2493144" cy="2111960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89" name="コネクタ: カギ線 88">
            <a:extLst>
              <a:ext uri="{FF2B5EF4-FFF2-40B4-BE49-F238E27FC236}">
                <a16:creationId xmlns:a16="http://schemas.microsoft.com/office/drawing/2014/main" id="{0BF18E66-2E06-0A4D-EF38-47A57E146EDA}"/>
              </a:ext>
            </a:extLst>
          </p:cNvPr>
          <p:cNvCxnSpPr>
            <a:cxnSpLocks/>
            <a:stCxn id="94" idx="0"/>
            <a:endCxn id="81" idx="2"/>
          </p:cNvCxnSpPr>
          <p:nvPr/>
        </p:nvCxnSpPr>
        <p:spPr>
          <a:xfrm rot="5400000" flipH="1" flipV="1">
            <a:off x="4505398" y="2803746"/>
            <a:ext cx="544123" cy="5221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7" name="グループ化 96">
            <a:extLst>
              <a:ext uri="{FF2B5EF4-FFF2-40B4-BE49-F238E27FC236}">
                <a16:creationId xmlns:a16="http://schemas.microsoft.com/office/drawing/2014/main" id="{1F74A460-EF9D-E7AC-92AB-B9C09B2985C2}"/>
              </a:ext>
            </a:extLst>
          </p:cNvPr>
          <p:cNvGrpSpPr/>
          <p:nvPr/>
        </p:nvGrpSpPr>
        <p:grpSpPr>
          <a:xfrm>
            <a:off x="3636630" y="2971359"/>
            <a:ext cx="2315354" cy="1108040"/>
            <a:chOff x="3590814" y="3000021"/>
            <a:chExt cx="2315354" cy="1108040"/>
          </a:xfrm>
        </p:grpSpPr>
        <p:sp>
          <p:nvSpPr>
            <p:cNvPr id="94" name="四角形: 角を丸くする 93">
              <a:extLst>
                <a:ext uri="{FF2B5EF4-FFF2-40B4-BE49-F238E27FC236}">
                  <a16:creationId xmlns:a16="http://schemas.microsoft.com/office/drawing/2014/main" id="{63EBA2F2-1634-D300-72AD-E4D279F4291D}"/>
                </a:ext>
              </a:extLst>
            </p:cNvPr>
            <p:cNvSpPr/>
            <p:nvPr/>
          </p:nvSpPr>
          <p:spPr>
            <a:xfrm>
              <a:off x="3668698" y="3107079"/>
              <a:ext cx="2120669" cy="899297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75" name="グラフィックス 74">
              <a:extLst>
                <a:ext uri="{FF2B5EF4-FFF2-40B4-BE49-F238E27FC236}">
                  <a16:creationId xmlns:a16="http://schemas.microsoft.com/office/drawing/2014/main" id="{637CAB33-B3B5-A7DA-9D17-9C27BB222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590814" y="3000021"/>
              <a:ext cx="2315354" cy="1108040"/>
            </a:xfrm>
            <a:prstGeom prst="rect">
              <a:avLst/>
            </a:prstGeom>
          </p:spPr>
        </p:pic>
      </p:grp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CEF85340-108F-3808-76B3-8B3CF79BD66A}"/>
              </a:ext>
            </a:extLst>
          </p:cNvPr>
          <p:cNvSpPr txBox="1"/>
          <p:nvPr/>
        </p:nvSpPr>
        <p:spPr>
          <a:xfrm>
            <a:off x="10010478" y="4632958"/>
            <a:ext cx="1432969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ja-JP" altLang="en-US" sz="2400" dirty="0">
                <a:hlinkClick r:id="rId14"/>
              </a:rPr>
              <a:t>BIM/CIM</a:t>
            </a:r>
            <a:endParaRPr lang="ja-JP" altLang="en-US" sz="2400" dirty="0"/>
          </a:p>
        </p:txBody>
      </p:sp>
      <p:sp>
        <p:nvSpPr>
          <p:cNvPr id="10" name="四角形: 角を丸くする 9">
            <a:hlinkClick r:id="rId15" action="ppaction://hlinksldjump"/>
            <a:extLst>
              <a:ext uri="{FF2B5EF4-FFF2-40B4-BE49-F238E27FC236}">
                <a16:creationId xmlns:a16="http://schemas.microsoft.com/office/drawing/2014/main" id="{7611C08D-5E3C-82F0-81AB-89C6F29D1211}"/>
              </a:ext>
            </a:extLst>
          </p:cNvPr>
          <p:cNvSpPr/>
          <p:nvPr/>
        </p:nvSpPr>
        <p:spPr>
          <a:xfrm>
            <a:off x="214036" y="3216496"/>
            <a:ext cx="3328231" cy="617766"/>
          </a:xfrm>
          <a:prstGeom prst="roundRect">
            <a:avLst>
              <a:gd name="adj" fmla="val 50000"/>
            </a:avLst>
          </a:prstGeom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lang="ja-JP" altLang="en-US" sz="2000" b="1" i="0" u="sng" strike="noStrike" dirty="0">
                <a:solidFill>
                  <a:srgbClr val="00B0F0"/>
                </a:solidFill>
                <a:effectLst/>
                <a:highlight>
                  <a:srgbClr val="FFFFFF"/>
                </a:highlight>
                <a:latin typeface="-apple-system"/>
              </a:rPr>
              <a:t>プロジェクト</a:t>
            </a:r>
            <a:r>
              <a:rPr lang="ja-JP" altLang="en-US" sz="2000" b="1" u="sng" dirty="0">
                <a:solidFill>
                  <a:srgbClr val="00B0F0"/>
                </a:solidFill>
                <a:highlight>
                  <a:srgbClr val="FFFFFF"/>
                </a:highlight>
                <a:latin typeface="-apple-system"/>
              </a:rPr>
              <a:t>ＣＤＥ</a:t>
            </a:r>
            <a:r>
              <a:rPr lang="ja-JP" altLang="en-US" sz="2000" b="1" i="0" u="sng" strike="noStrike" dirty="0">
                <a:solidFill>
                  <a:srgbClr val="00B0F0"/>
                </a:solidFill>
                <a:effectLst/>
                <a:highlight>
                  <a:srgbClr val="FFFFFF"/>
                </a:highlight>
                <a:latin typeface="-apple-system"/>
              </a:rPr>
              <a:t>概要</a:t>
            </a:r>
            <a:endParaRPr kumimoji="1" lang="ja-JP" altLang="en-US" sz="2000" dirty="0">
              <a:solidFill>
                <a:srgbClr val="0000FF"/>
              </a:solidFill>
              <a:latin typeface="+mn-ea"/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09225A38-12DB-097B-D692-1BA8DB509352}"/>
              </a:ext>
            </a:extLst>
          </p:cNvPr>
          <p:cNvPicPr>
            <a:picLocks noChangeAspect="1"/>
          </p:cNvPicPr>
          <p:nvPr/>
        </p:nvPicPr>
        <p:blipFill>
          <a:blip r:embed="rId16"/>
          <a:srcRect t="13302" r="79879" b="39316"/>
          <a:stretch/>
        </p:blipFill>
        <p:spPr>
          <a:xfrm>
            <a:off x="2581000" y="1160870"/>
            <a:ext cx="841475" cy="514571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37C4D2B9-AC17-8569-47AF-1B4A4E09DEA4}"/>
              </a:ext>
            </a:extLst>
          </p:cNvPr>
          <p:cNvPicPr>
            <a:picLocks noChangeAspect="1"/>
          </p:cNvPicPr>
          <p:nvPr/>
        </p:nvPicPr>
        <p:blipFill>
          <a:blip r:embed="rId17"/>
          <a:srcRect t="7606" r="62271" b="42372"/>
          <a:stretch/>
        </p:blipFill>
        <p:spPr>
          <a:xfrm>
            <a:off x="2148535" y="1856695"/>
            <a:ext cx="790717" cy="552762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FA3E4911-4448-DBAF-A859-3E0B87CA7648}"/>
              </a:ext>
            </a:extLst>
          </p:cNvPr>
          <p:cNvPicPr>
            <a:picLocks noChangeAspect="1"/>
          </p:cNvPicPr>
          <p:nvPr/>
        </p:nvPicPr>
        <p:blipFill>
          <a:blip r:embed="rId16"/>
          <a:srcRect l="52082" t="13302" r="31433" b="42199"/>
          <a:stretch/>
        </p:blipFill>
        <p:spPr>
          <a:xfrm>
            <a:off x="2900219" y="1907624"/>
            <a:ext cx="689430" cy="483264"/>
          </a:xfrm>
          <a:prstGeom prst="rect">
            <a:avLst/>
          </a:prstGeom>
        </p:spPr>
      </p:pic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0AC1E53C-77C4-D4B2-6076-60DFBD7F149C}"/>
              </a:ext>
            </a:extLst>
          </p:cNvPr>
          <p:cNvCxnSpPr>
            <a:cxnSpLocks/>
            <a:stCxn id="4" idx="2"/>
          </p:cNvCxnSpPr>
          <p:nvPr/>
        </p:nvCxnSpPr>
        <p:spPr>
          <a:xfrm flipH="1" flipV="1">
            <a:off x="2075701" y="1746392"/>
            <a:ext cx="1" cy="787902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7BD9228-EE58-2BA8-9089-557C987326E6}"/>
              </a:ext>
            </a:extLst>
          </p:cNvPr>
          <p:cNvSpPr txBox="1"/>
          <p:nvPr/>
        </p:nvSpPr>
        <p:spPr>
          <a:xfrm>
            <a:off x="5470554" y="5995279"/>
            <a:ext cx="15665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dirty="0"/>
              <a:t>ＣＡＤ</a:t>
            </a:r>
          </a:p>
        </p:txBody>
      </p:sp>
      <p:sp>
        <p:nvSpPr>
          <p:cNvPr id="29" name="矢印: 下 28">
            <a:extLst>
              <a:ext uri="{FF2B5EF4-FFF2-40B4-BE49-F238E27FC236}">
                <a16:creationId xmlns:a16="http://schemas.microsoft.com/office/drawing/2014/main" id="{42AEBC22-D9BA-1061-19DF-02CCDCB59AAF}"/>
              </a:ext>
            </a:extLst>
          </p:cNvPr>
          <p:cNvSpPr/>
          <p:nvPr/>
        </p:nvSpPr>
        <p:spPr>
          <a:xfrm>
            <a:off x="2438952" y="2437500"/>
            <a:ext cx="726147" cy="717839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　自動化</a:t>
            </a:r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4E21E726-BE4E-0960-B0B5-9F016B4FD4B4}"/>
              </a:ext>
            </a:extLst>
          </p:cNvPr>
          <p:cNvSpPr/>
          <p:nvPr/>
        </p:nvSpPr>
        <p:spPr>
          <a:xfrm>
            <a:off x="214036" y="5928288"/>
            <a:ext cx="3328231" cy="617766"/>
          </a:xfrm>
          <a:prstGeom prst="roundRect">
            <a:avLst>
              <a:gd name="adj" fmla="val 50000"/>
            </a:avLst>
          </a:prstGeom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lang="ja-JP" altLang="en-US" sz="2000" b="1" u="sng" dirty="0">
                <a:solidFill>
                  <a:srgbClr val="00B0F0"/>
                </a:solidFill>
                <a:highlight>
                  <a:srgbClr val="FFFFFF"/>
                </a:highlight>
                <a:latin typeface="-apple-system"/>
              </a:rPr>
              <a:t>構造計算等アプリ</a:t>
            </a:r>
          </a:p>
        </p:txBody>
      </p:sp>
    </p:spTree>
    <p:extLst>
      <p:ext uri="{BB962C8B-B14F-4D97-AF65-F5344CB8AC3E}">
        <p14:creationId xmlns:p14="http://schemas.microsoft.com/office/powerpoint/2010/main" val="2118877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5" name="グループ化 1074">
            <a:extLst>
              <a:ext uri="{FF2B5EF4-FFF2-40B4-BE49-F238E27FC236}">
                <a16:creationId xmlns:a16="http://schemas.microsoft.com/office/drawing/2014/main" id="{3FCAE2F0-2D37-A5BD-C161-4950756E5F15}"/>
              </a:ext>
            </a:extLst>
          </p:cNvPr>
          <p:cNvGrpSpPr/>
          <p:nvPr/>
        </p:nvGrpSpPr>
        <p:grpSpPr>
          <a:xfrm>
            <a:off x="350799" y="476672"/>
            <a:ext cx="11841201" cy="6180836"/>
            <a:chOff x="-194387" y="2979138"/>
            <a:chExt cx="12129233" cy="5687699"/>
          </a:xfrm>
        </p:grpSpPr>
        <p:sp>
          <p:nvSpPr>
            <p:cNvPr id="1076" name="雲 1075">
              <a:extLst>
                <a:ext uri="{FF2B5EF4-FFF2-40B4-BE49-F238E27FC236}">
                  <a16:creationId xmlns:a16="http://schemas.microsoft.com/office/drawing/2014/main" id="{2FD251F9-93F9-F823-9F50-78CCE7671004}"/>
                </a:ext>
              </a:extLst>
            </p:cNvPr>
            <p:cNvSpPr/>
            <p:nvPr/>
          </p:nvSpPr>
          <p:spPr>
            <a:xfrm>
              <a:off x="-194387" y="3436995"/>
              <a:ext cx="12129233" cy="5229842"/>
            </a:xfrm>
            <a:prstGeom prst="cloud">
              <a:avLst/>
            </a:prstGeom>
            <a:ln>
              <a:solidFill>
                <a:srgbClr val="0000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>
                <a:solidFill>
                  <a:schemeClr val="dk1"/>
                </a:solidFill>
              </a:endParaRPr>
            </a:p>
          </p:txBody>
        </p:sp>
        <p:sp>
          <p:nvSpPr>
            <p:cNvPr id="1077" name="四角形: 角を丸くする 1076">
              <a:extLst>
                <a:ext uri="{FF2B5EF4-FFF2-40B4-BE49-F238E27FC236}">
                  <a16:creationId xmlns:a16="http://schemas.microsoft.com/office/drawing/2014/main" id="{E896A39F-AE0E-45D3-B3BE-30885E9E4725}"/>
                </a:ext>
              </a:extLst>
            </p:cNvPr>
            <p:cNvSpPr/>
            <p:nvPr/>
          </p:nvSpPr>
          <p:spPr>
            <a:xfrm>
              <a:off x="8324500" y="2979138"/>
              <a:ext cx="2448336" cy="725904"/>
            </a:xfrm>
            <a:prstGeom prst="roundRect">
              <a:avLst>
                <a:gd name="adj" fmla="val 50000"/>
              </a:avLst>
            </a:prstGeom>
            <a:ln>
              <a:solidFill>
                <a:srgbClr val="0000FF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r>
                <a:rPr kumimoji="1" lang="ja-JP" altLang="en-US" sz="1200" dirty="0">
                  <a:solidFill>
                    <a:srgbClr val="0000FF"/>
                  </a:solidFill>
                  <a:latin typeface="+mn-ea"/>
                </a:rPr>
                <a:t>クラウドストレージ</a:t>
              </a:r>
              <a:endParaRPr kumimoji="1" lang="en-US" altLang="ja-JP" sz="1200" dirty="0">
                <a:solidFill>
                  <a:srgbClr val="0000FF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r>
                <a:rPr kumimoji="1" lang="ja-JP" altLang="en-US" sz="1200" dirty="0">
                  <a:solidFill>
                    <a:srgbClr val="0000FF"/>
                  </a:solidFill>
                  <a:latin typeface="+mn-ea"/>
                </a:rPr>
                <a:t>アカウント・</a:t>
              </a:r>
              <a:r>
                <a:rPr kumimoji="1" lang="en-US" altLang="ja-JP" sz="1200" dirty="0">
                  <a:solidFill>
                    <a:srgbClr val="0000FF"/>
                  </a:solidFill>
                  <a:latin typeface="+mn-ea"/>
                </a:rPr>
                <a:t>API</a:t>
              </a:r>
              <a:r>
                <a:rPr kumimoji="1" lang="ja-JP" altLang="en-US" sz="1200" dirty="0">
                  <a:solidFill>
                    <a:srgbClr val="0000FF"/>
                  </a:solidFill>
                  <a:latin typeface="+mn-ea"/>
                </a:rPr>
                <a:t>による連携</a:t>
              </a:r>
            </a:p>
          </p:txBody>
        </p:sp>
        <p:pic>
          <p:nvPicPr>
            <p:cNvPr id="1078" name="図 1077">
              <a:extLst>
                <a:ext uri="{FF2B5EF4-FFF2-40B4-BE49-F238E27FC236}">
                  <a16:creationId xmlns:a16="http://schemas.microsoft.com/office/drawing/2014/main" id="{09F85F85-0A63-A95E-22A0-6895506176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04540" y="3802815"/>
              <a:ext cx="1096084" cy="533619"/>
            </a:xfrm>
            <a:prstGeom prst="rect">
              <a:avLst/>
            </a:prstGeom>
          </p:spPr>
        </p:pic>
      </p:grp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0C10767-10E3-91EA-4A9B-DFE40349E1A6}"/>
              </a:ext>
            </a:extLst>
          </p:cNvPr>
          <p:cNvSpPr txBox="1"/>
          <p:nvPr/>
        </p:nvSpPr>
        <p:spPr>
          <a:xfrm>
            <a:off x="695400" y="192249"/>
            <a:ext cx="806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i="0" u="sng" strike="noStrike" dirty="0">
                <a:solidFill>
                  <a:srgbClr val="00B0F0"/>
                </a:solidFill>
                <a:effectLst/>
                <a:highlight>
                  <a:srgbClr val="FFFFFF"/>
                </a:highlight>
                <a:latin typeface="-apple-system"/>
              </a:rPr>
              <a:t>事業監理におけるプロジェクト</a:t>
            </a:r>
            <a:r>
              <a:rPr lang="ja-JP" altLang="en-US" sz="3200" b="1" u="sng" dirty="0">
                <a:solidFill>
                  <a:srgbClr val="00B0F0"/>
                </a:solidFill>
                <a:highlight>
                  <a:srgbClr val="FFFFFF"/>
                </a:highlight>
                <a:latin typeface="-apple-system"/>
              </a:rPr>
              <a:t>ＣＤＥ</a:t>
            </a:r>
            <a:r>
              <a:rPr lang="ja-JP" altLang="en-US" sz="3200" b="1" i="0" u="sng" strike="noStrike" dirty="0">
                <a:solidFill>
                  <a:srgbClr val="00B0F0"/>
                </a:solidFill>
                <a:effectLst/>
                <a:highlight>
                  <a:srgbClr val="FFFFFF"/>
                </a:highlight>
                <a:latin typeface="-apple-system"/>
              </a:rPr>
              <a:t>概要</a:t>
            </a:r>
            <a:endParaRPr lang="ja-JP" altLang="en-US" sz="3200" b="1" i="0" u="sng" dirty="0">
              <a:solidFill>
                <a:srgbClr val="00B0F0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98068AF2-F101-9669-C3DA-446605673F13}"/>
              </a:ext>
            </a:extLst>
          </p:cNvPr>
          <p:cNvCxnSpPr>
            <a:cxnSpLocks/>
            <a:stCxn id="26" idx="0"/>
            <a:endCxn id="36" idx="3"/>
          </p:cNvCxnSpPr>
          <p:nvPr/>
        </p:nvCxnSpPr>
        <p:spPr>
          <a:xfrm rot="16200000" flipV="1">
            <a:off x="8560481" y="2002685"/>
            <a:ext cx="1546139" cy="1855810"/>
          </a:xfrm>
          <a:prstGeom prst="bentConnector2">
            <a:avLst/>
          </a:prstGeom>
          <a:ln w="635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コネクタ: カギ線 75">
            <a:extLst>
              <a:ext uri="{FF2B5EF4-FFF2-40B4-BE49-F238E27FC236}">
                <a16:creationId xmlns:a16="http://schemas.microsoft.com/office/drawing/2014/main" id="{0F836AFA-5751-3832-60E5-E1C5D8768F19}"/>
              </a:ext>
            </a:extLst>
          </p:cNvPr>
          <p:cNvCxnSpPr>
            <a:cxnSpLocks/>
            <a:stCxn id="71" idx="0"/>
            <a:endCxn id="36" idx="2"/>
          </p:cNvCxnSpPr>
          <p:nvPr/>
        </p:nvCxnSpPr>
        <p:spPr>
          <a:xfrm rot="16200000" flipV="1">
            <a:off x="5876171" y="3225772"/>
            <a:ext cx="906060" cy="3475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グループ化 120">
            <a:extLst>
              <a:ext uri="{FF2B5EF4-FFF2-40B4-BE49-F238E27FC236}">
                <a16:creationId xmlns:a16="http://schemas.microsoft.com/office/drawing/2014/main" id="{5B0F422A-528F-90A9-5C59-624BEE682664}"/>
              </a:ext>
            </a:extLst>
          </p:cNvPr>
          <p:cNvGrpSpPr/>
          <p:nvPr/>
        </p:nvGrpSpPr>
        <p:grpSpPr>
          <a:xfrm>
            <a:off x="4536828" y="2985100"/>
            <a:ext cx="3644221" cy="1871231"/>
            <a:chOff x="186709" y="728030"/>
            <a:chExt cx="3644221" cy="1871231"/>
          </a:xfrm>
        </p:grpSpPr>
        <p:grpSp>
          <p:nvGrpSpPr>
            <p:cNvPr id="113" name="グループ化 112">
              <a:extLst>
                <a:ext uri="{FF2B5EF4-FFF2-40B4-BE49-F238E27FC236}">
                  <a16:creationId xmlns:a16="http://schemas.microsoft.com/office/drawing/2014/main" id="{32F3D36A-78AC-2529-5933-2C9CCD1D3FDE}"/>
                </a:ext>
              </a:extLst>
            </p:cNvPr>
            <p:cNvGrpSpPr/>
            <p:nvPr/>
          </p:nvGrpSpPr>
          <p:grpSpPr>
            <a:xfrm>
              <a:off x="186709" y="1184284"/>
              <a:ext cx="2998147" cy="1220904"/>
              <a:chOff x="186709" y="1184284"/>
              <a:chExt cx="2998147" cy="1220904"/>
            </a:xfrm>
          </p:grpSpPr>
          <p:sp>
            <p:nvSpPr>
              <p:cNvPr id="71" name="四角形: 角を丸くする 70">
                <a:extLst>
                  <a:ext uri="{FF2B5EF4-FFF2-40B4-BE49-F238E27FC236}">
                    <a16:creationId xmlns:a16="http://schemas.microsoft.com/office/drawing/2014/main" id="{945687D8-91F0-F81B-65B2-305B2516B795}"/>
                  </a:ext>
                </a:extLst>
              </p:cNvPr>
              <p:cNvSpPr/>
              <p:nvPr/>
            </p:nvSpPr>
            <p:spPr>
              <a:xfrm>
                <a:off x="776782" y="1423470"/>
                <a:ext cx="2408074" cy="971183"/>
              </a:xfrm>
              <a:prstGeom prst="roundRect">
                <a:avLst>
                  <a:gd name="adj" fmla="val 19858"/>
                </a:avLst>
              </a:prstGeom>
              <a:noFill/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16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16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16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16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16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16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16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2000" dirty="0">
                  <a:solidFill>
                    <a:srgbClr val="FF0000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2000" dirty="0">
                  <a:solidFill>
                    <a:srgbClr val="FF0000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ja-JP" altLang="en-US" sz="2000" dirty="0">
                  <a:solidFill>
                    <a:srgbClr val="FF0000"/>
                  </a:solidFill>
                  <a:latin typeface="+mn-ea"/>
                </a:endParaRPr>
              </a:p>
            </p:txBody>
          </p:sp>
          <p:pic>
            <p:nvPicPr>
              <p:cNvPr id="110" name="グラフィックス 109">
                <a:extLst>
                  <a:ext uri="{FF2B5EF4-FFF2-40B4-BE49-F238E27FC236}">
                    <a16:creationId xmlns:a16="http://schemas.microsoft.com/office/drawing/2014/main" id="{A741EF56-BA11-1982-C529-FF965B0222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97406" y="1434004"/>
                <a:ext cx="2029381" cy="971184"/>
              </a:xfrm>
              <a:prstGeom prst="rect">
                <a:avLst/>
              </a:prstGeom>
            </p:spPr>
          </p:pic>
          <p:sp>
            <p:nvSpPr>
              <p:cNvPr id="111" name="四角形: 角を丸くする 110">
                <a:extLst>
                  <a:ext uri="{FF2B5EF4-FFF2-40B4-BE49-F238E27FC236}">
                    <a16:creationId xmlns:a16="http://schemas.microsoft.com/office/drawing/2014/main" id="{32DBF1EF-FC6F-8F6C-1001-9066D3175108}"/>
                  </a:ext>
                </a:extLst>
              </p:cNvPr>
              <p:cNvSpPr/>
              <p:nvPr/>
            </p:nvSpPr>
            <p:spPr>
              <a:xfrm>
                <a:off x="186709" y="1184284"/>
                <a:ext cx="1516804" cy="40805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r>
                  <a:rPr kumimoji="1" lang="ja-JP" altLang="en-US" sz="1200" dirty="0">
                    <a:solidFill>
                      <a:schemeClr val="tx1"/>
                    </a:solidFill>
                    <a:latin typeface="+mn-ea"/>
                  </a:rPr>
                  <a:t>誰でも利用可能</a:t>
                </a:r>
              </a:p>
            </p:txBody>
          </p:sp>
        </p:grpSp>
        <p:pic>
          <p:nvPicPr>
            <p:cNvPr id="114" name="Picture 2">
              <a:extLst>
                <a:ext uri="{FF2B5EF4-FFF2-40B4-BE49-F238E27FC236}">
                  <a16:creationId xmlns:a16="http://schemas.microsoft.com/office/drawing/2014/main" id="{B2A6F439-1FF5-4DAE-66DD-9E722D7BAC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7212" y="1066357"/>
              <a:ext cx="735288" cy="7352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5" name="図 114">
              <a:extLst>
                <a:ext uri="{FF2B5EF4-FFF2-40B4-BE49-F238E27FC236}">
                  <a16:creationId xmlns:a16="http://schemas.microsoft.com/office/drawing/2014/main" id="{9A199ACB-F37D-AE17-0B4A-5FFB1DDC70A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710018" y="2217412"/>
              <a:ext cx="1120912" cy="381849"/>
            </a:xfrm>
            <a:prstGeom prst="rect">
              <a:avLst/>
            </a:prstGeom>
          </p:spPr>
        </p:pic>
        <p:sp>
          <p:nvSpPr>
            <p:cNvPr id="116" name="四角形: 角を丸くする 115">
              <a:extLst>
                <a:ext uri="{FF2B5EF4-FFF2-40B4-BE49-F238E27FC236}">
                  <a16:creationId xmlns:a16="http://schemas.microsoft.com/office/drawing/2014/main" id="{240CC4FD-7DEB-009F-1D8B-1A730115701D}"/>
                </a:ext>
              </a:extLst>
            </p:cNvPr>
            <p:cNvSpPr/>
            <p:nvPr/>
          </p:nvSpPr>
          <p:spPr>
            <a:xfrm>
              <a:off x="2658792" y="728030"/>
              <a:ext cx="1116166" cy="40805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r>
                <a:rPr kumimoji="1" lang="en-US" altLang="ja-JP" sz="1200" dirty="0">
                  <a:solidFill>
                    <a:schemeClr val="tx1"/>
                  </a:solidFill>
                  <a:latin typeface="+mn-ea"/>
                </a:rPr>
                <a:t>WEB</a:t>
              </a:r>
              <a:r>
                <a:rPr kumimoji="1" lang="ja-JP" altLang="en-US" sz="1200" dirty="0">
                  <a:solidFill>
                    <a:schemeClr val="tx1"/>
                  </a:solidFill>
                  <a:latin typeface="+mn-ea"/>
                </a:rPr>
                <a:t>配信</a:t>
              </a:r>
            </a:p>
          </p:txBody>
        </p:sp>
      </p:grpSp>
      <p:grpSp>
        <p:nvGrpSpPr>
          <p:cNvPr id="120" name="グループ化 119">
            <a:extLst>
              <a:ext uri="{FF2B5EF4-FFF2-40B4-BE49-F238E27FC236}">
                <a16:creationId xmlns:a16="http://schemas.microsoft.com/office/drawing/2014/main" id="{AAED7391-3548-E56A-4945-05BFB70F4C06}"/>
              </a:ext>
            </a:extLst>
          </p:cNvPr>
          <p:cNvGrpSpPr/>
          <p:nvPr/>
        </p:nvGrpSpPr>
        <p:grpSpPr>
          <a:xfrm>
            <a:off x="8645353" y="3513603"/>
            <a:ext cx="2820139" cy="1161239"/>
            <a:chOff x="8604453" y="1232496"/>
            <a:chExt cx="2820139" cy="1161239"/>
          </a:xfrm>
        </p:grpSpPr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548F7442-0F3C-7DE1-605B-3210E18F3459}"/>
                </a:ext>
              </a:extLst>
            </p:cNvPr>
            <p:cNvGrpSpPr/>
            <p:nvPr/>
          </p:nvGrpSpPr>
          <p:grpSpPr>
            <a:xfrm>
              <a:off x="9016518" y="1422552"/>
              <a:ext cx="2408074" cy="971183"/>
              <a:chOff x="2423593" y="3429000"/>
              <a:chExt cx="2232248" cy="971183"/>
            </a:xfrm>
            <a:solidFill>
              <a:schemeClr val="bg1"/>
            </a:solidFill>
          </p:grpSpPr>
          <p:sp>
            <p:nvSpPr>
              <p:cNvPr id="26" name="四角形: 角を丸くする 25">
                <a:extLst>
                  <a:ext uri="{FF2B5EF4-FFF2-40B4-BE49-F238E27FC236}">
                    <a16:creationId xmlns:a16="http://schemas.microsoft.com/office/drawing/2014/main" id="{027744B6-344E-A32B-6BB6-CAFBE0185BC8}"/>
                  </a:ext>
                </a:extLst>
              </p:cNvPr>
              <p:cNvSpPr/>
              <p:nvPr/>
            </p:nvSpPr>
            <p:spPr>
              <a:xfrm>
                <a:off x="2423593" y="3429000"/>
                <a:ext cx="2232248" cy="971183"/>
              </a:xfrm>
              <a:prstGeom prst="roundRect">
                <a:avLst>
                  <a:gd name="adj" fmla="val 19858"/>
                </a:avLst>
              </a:prstGeom>
              <a:grpFill/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16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16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16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16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16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16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16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2000" dirty="0">
                  <a:solidFill>
                    <a:srgbClr val="FF0000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2000" dirty="0">
                  <a:solidFill>
                    <a:srgbClr val="FF0000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ja-JP" altLang="en-US" sz="2000" dirty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BA28D34F-8775-B49D-E880-B31D44F29DAA}"/>
                  </a:ext>
                </a:extLst>
              </p:cNvPr>
              <p:cNvSpPr txBox="1"/>
              <p:nvPr/>
            </p:nvSpPr>
            <p:spPr>
              <a:xfrm>
                <a:off x="2567609" y="3683758"/>
                <a:ext cx="1800200" cy="461665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ja-JP" altLang="en-US" sz="2400" dirty="0">
                    <a:hlinkClick r:id="rId8"/>
                  </a:rPr>
                  <a:t>BIM/CIM</a:t>
                </a:r>
                <a:endParaRPr lang="ja-JP" altLang="en-US" sz="2400" dirty="0"/>
              </a:p>
            </p:txBody>
          </p:sp>
        </p:grpSp>
        <p:sp>
          <p:nvSpPr>
            <p:cNvPr id="119" name="四角形: 角を丸くする 118">
              <a:extLst>
                <a:ext uri="{FF2B5EF4-FFF2-40B4-BE49-F238E27FC236}">
                  <a16:creationId xmlns:a16="http://schemas.microsoft.com/office/drawing/2014/main" id="{5C9DD38C-9BE1-0BD8-15C8-62F2703E5EE6}"/>
                </a:ext>
              </a:extLst>
            </p:cNvPr>
            <p:cNvSpPr/>
            <p:nvPr/>
          </p:nvSpPr>
          <p:spPr>
            <a:xfrm>
              <a:off x="8604453" y="1232496"/>
              <a:ext cx="1116166" cy="40805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r>
                <a:rPr kumimoji="1" lang="en-US" altLang="ja-JP" sz="1200" dirty="0">
                  <a:solidFill>
                    <a:schemeClr val="tx1"/>
                  </a:solidFill>
                  <a:latin typeface="+mn-ea"/>
                </a:rPr>
                <a:t>IFC</a:t>
              </a:r>
              <a:endParaRPr kumimoji="1" lang="ja-JP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1033" name="グループ化 1032">
            <a:extLst>
              <a:ext uri="{FF2B5EF4-FFF2-40B4-BE49-F238E27FC236}">
                <a16:creationId xmlns:a16="http://schemas.microsoft.com/office/drawing/2014/main" id="{E4AF7A2F-326C-7994-E9BC-B6AD88724B96}"/>
              </a:ext>
            </a:extLst>
          </p:cNvPr>
          <p:cNvGrpSpPr/>
          <p:nvPr/>
        </p:nvGrpSpPr>
        <p:grpSpPr>
          <a:xfrm>
            <a:off x="1357448" y="3701393"/>
            <a:ext cx="2182788" cy="971183"/>
            <a:chOff x="4671251" y="1280212"/>
            <a:chExt cx="2685381" cy="971183"/>
          </a:xfrm>
          <a:solidFill>
            <a:schemeClr val="bg1"/>
          </a:solidFill>
        </p:grpSpPr>
        <p:grpSp>
          <p:nvGrpSpPr>
            <p:cNvPr id="1034" name="グループ化 1033">
              <a:extLst>
                <a:ext uri="{FF2B5EF4-FFF2-40B4-BE49-F238E27FC236}">
                  <a16:creationId xmlns:a16="http://schemas.microsoft.com/office/drawing/2014/main" id="{48F7152C-99A6-A13C-E8DB-F375ED87D76C}"/>
                </a:ext>
              </a:extLst>
            </p:cNvPr>
            <p:cNvGrpSpPr/>
            <p:nvPr/>
          </p:nvGrpSpPr>
          <p:grpSpPr>
            <a:xfrm>
              <a:off x="4671251" y="1280212"/>
              <a:ext cx="2685381" cy="971183"/>
              <a:chOff x="1417431" y="1161673"/>
              <a:chExt cx="2408074" cy="971183"/>
            </a:xfrm>
            <a:grpFill/>
          </p:grpSpPr>
          <p:sp>
            <p:nvSpPr>
              <p:cNvPr id="1037" name="四角形: 角を丸くする 1036">
                <a:extLst>
                  <a:ext uri="{FF2B5EF4-FFF2-40B4-BE49-F238E27FC236}">
                    <a16:creationId xmlns:a16="http://schemas.microsoft.com/office/drawing/2014/main" id="{FB76B856-F6AE-4307-1BED-C1E2202B3A46}"/>
                  </a:ext>
                </a:extLst>
              </p:cNvPr>
              <p:cNvSpPr/>
              <p:nvPr/>
            </p:nvSpPr>
            <p:spPr>
              <a:xfrm>
                <a:off x="1417431" y="1161673"/>
                <a:ext cx="2408074" cy="971183"/>
              </a:xfrm>
              <a:prstGeom prst="roundRect">
                <a:avLst>
                  <a:gd name="adj" fmla="val 19858"/>
                </a:avLst>
              </a:prstGeom>
              <a:grpFill/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16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16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16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16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16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16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16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2000" dirty="0">
                  <a:solidFill>
                    <a:srgbClr val="FF0000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2000" dirty="0">
                  <a:solidFill>
                    <a:srgbClr val="FF0000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ja-JP" altLang="en-US" sz="2000" dirty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1038" name="テキスト ボックス 1037">
                <a:extLst>
                  <a:ext uri="{FF2B5EF4-FFF2-40B4-BE49-F238E27FC236}">
                    <a16:creationId xmlns:a16="http://schemas.microsoft.com/office/drawing/2014/main" id="{8CBF5DAB-486A-6FF0-70F5-5DDACD3BF3BA}"/>
                  </a:ext>
                </a:extLst>
              </p:cNvPr>
              <p:cNvSpPr txBox="1"/>
              <p:nvPr/>
            </p:nvSpPr>
            <p:spPr>
              <a:xfrm>
                <a:off x="1705573" y="1289447"/>
                <a:ext cx="1728192" cy="369332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ja-JP" altLang="en-US" dirty="0"/>
                  <a:t>ＣＡＤ</a:t>
                </a:r>
              </a:p>
            </p:txBody>
          </p:sp>
        </p:grpSp>
        <p:cxnSp>
          <p:nvCxnSpPr>
            <p:cNvPr id="1035" name="直線コネクタ 1034">
              <a:extLst>
                <a:ext uri="{FF2B5EF4-FFF2-40B4-BE49-F238E27FC236}">
                  <a16:creationId xmlns:a16="http://schemas.microsoft.com/office/drawing/2014/main" id="{640FD5B6-9ED2-A233-F63C-9A8396B780D1}"/>
                </a:ext>
              </a:extLst>
            </p:cNvPr>
            <p:cNvCxnSpPr>
              <a:cxnSpLocks/>
              <a:stCxn id="1037" idx="1"/>
              <a:endCxn id="1037" idx="3"/>
            </p:cNvCxnSpPr>
            <p:nvPr/>
          </p:nvCxnSpPr>
          <p:spPr>
            <a:xfrm>
              <a:off x="4671251" y="1765804"/>
              <a:ext cx="2685381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sp>
          <p:nvSpPr>
            <p:cNvPr id="1036" name="テキスト ボックス 1035">
              <a:extLst>
                <a:ext uri="{FF2B5EF4-FFF2-40B4-BE49-F238E27FC236}">
                  <a16:creationId xmlns:a16="http://schemas.microsoft.com/office/drawing/2014/main" id="{B926F636-1820-2073-479C-4A6BE3EF7AFF}"/>
                </a:ext>
              </a:extLst>
            </p:cNvPr>
            <p:cNvSpPr txBox="1"/>
            <p:nvPr/>
          </p:nvSpPr>
          <p:spPr>
            <a:xfrm>
              <a:off x="5050338" y="1823934"/>
              <a:ext cx="1927206" cy="369332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ja-JP" altLang="en-US" dirty="0"/>
                <a:t>ブロック属性</a:t>
              </a:r>
            </a:p>
          </p:txBody>
        </p:sp>
      </p:grpSp>
      <p:cxnSp>
        <p:nvCxnSpPr>
          <p:cNvPr id="1051" name="コネクタ: カギ線 1050">
            <a:extLst>
              <a:ext uri="{FF2B5EF4-FFF2-40B4-BE49-F238E27FC236}">
                <a16:creationId xmlns:a16="http://schemas.microsoft.com/office/drawing/2014/main" id="{2BDB7881-20A9-A491-293C-B7849F731ED3}"/>
              </a:ext>
            </a:extLst>
          </p:cNvPr>
          <p:cNvCxnSpPr>
            <a:cxnSpLocks/>
            <a:stCxn id="1037" idx="0"/>
            <a:endCxn id="36" idx="1"/>
          </p:cNvCxnSpPr>
          <p:nvPr/>
        </p:nvCxnSpPr>
        <p:spPr>
          <a:xfrm rot="5400000" flipH="1" flipV="1">
            <a:off x="2577125" y="2029238"/>
            <a:ext cx="1543873" cy="1800439"/>
          </a:xfrm>
          <a:prstGeom prst="bentConnector2">
            <a:avLst/>
          </a:prstGeom>
          <a:ln w="635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A59B78FA-3638-A4C4-587B-4CDA72B47EA8}"/>
              </a:ext>
            </a:extLst>
          </p:cNvPr>
          <p:cNvGrpSpPr/>
          <p:nvPr/>
        </p:nvGrpSpPr>
        <p:grpSpPr>
          <a:xfrm>
            <a:off x="4249281" y="1184900"/>
            <a:ext cx="4156364" cy="1589580"/>
            <a:chOff x="4249281" y="1184900"/>
            <a:chExt cx="4156364" cy="1589580"/>
          </a:xfrm>
        </p:grpSpPr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AAE71F79-C33C-4889-C26E-3E38F9DDA989}"/>
                </a:ext>
              </a:extLst>
            </p:cNvPr>
            <p:cNvCxnSpPr>
              <a:cxnSpLocks/>
              <a:stCxn id="36" idx="1"/>
              <a:endCxn id="36" idx="3"/>
            </p:cNvCxnSpPr>
            <p:nvPr/>
          </p:nvCxnSpPr>
          <p:spPr>
            <a:xfrm>
              <a:off x="4249281" y="2157520"/>
              <a:ext cx="4156364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149468AC-F9AB-8361-B1F9-6E8B4C6CD488}"/>
                </a:ext>
              </a:extLst>
            </p:cNvPr>
            <p:cNvCxnSpPr>
              <a:cxnSpLocks/>
              <a:stCxn id="36" idx="2"/>
            </p:cNvCxnSpPr>
            <p:nvPr/>
          </p:nvCxnSpPr>
          <p:spPr>
            <a:xfrm flipH="1" flipV="1">
              <a:off x="6317414" y="2157520"/>
              <a:ext cx="10049" cy="616960"/>
            </a:xfrm>
            <a:prstGeom prst="line">
              <a:avLst/>
            </a:prstGeom>
            <a:ln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grpSp>
          <p:nvGrpSpPr>
            <p:cNvPr id="68" name="グループ化 67">
              <a:extLst>
                <a:ext uri="{FF2B5EF4-FFF2-40B4-BE49-F238E27FC236}">
                  <a16:creationId xmlns:a16="http://schemas.microsoft.com/office/drawing/2014/main" id="{A33D32FE-06FC-AF0B-E99B-D20CF399EF1C}"/>
                </a:ext>
              </a:extLst>
            </p:cNvPr>
            <p:cNvGrpSpPr/>
            <p:nvPr/>
          </p:nvGrpSpPr>
          <p:grpSpPr>
            <a:xfrm>
              <a:off x="4249281" y="1540560"/>
              <a:ext cx="4156364" cy="1233920"/>
              <a:chOff x="3935760" y="2996952"/>
              <a:chExt cx="4156364" cy="1233920"/>
            </a:xfrm>
          </p:grpSpPr>
          <p:sp>
            <p:nvSpPr>
              <p:cNvPr id="36" name="四角形: 角を丸くする 35">
                <a:extLst>
                  <a:ext uri="{FF2B5EF4-FFF2-40B4-BE49-F238E27FC236}">
                    <a16:creationId xmlns:a16="http://schemas.microsoft.com/office/drawing/2014/main" id="{3B108621-9514-A1A5-EB5D-9A509EA84FD1}"/>
                  </a:ext>
                </a:extLst>
              </p:cNvPr>
              <p:cNvSpPr/>
              <p:nvPr/>
            </p:nvSpPr>
            <p:spPr>
              <a:xfrm>
                <a:off x="3935760" y="2996952"/>
                <a:ext cx="4156364" cy="1233920"/>
              </a:xfrm>
              <a:prstGeom prst="roundRect">
                <a:avLst>
                  <a:gd name="adj" fmla="val 24007"/>
                </a:avLst>
              </a:prstGeom>
              <a:noFill/>
              <a:ln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ja-JP" altLang="en-US" sz="12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DD0E436A-4F09-A397-9F62-4876D577EF9D}"/>
                  </a:ext>
                </a:extLst>
              </p:cNvPr>
              <p:cNvSpPr txBox="1"/>
              <p:nvPr/>
            </p:nvSpPr>
            <p:spPr>
              <a:xfrm>
                <a:off x="5062116" y="3152375"/>
                <a:ext cx="17281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dirty="0"/>
                  <a:t>属性情報</a:t>
                </a:r>
              </a:p>
            </p:txBody>
          </p:sp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365C98A2-9F19-D5A5-5B5C-EF52862F879C}"/>
                  </a:ext>
                </a:extLst>
              </p:cNvPr>
              <p:cNvSpPr txBox="1"/>
              <p:nvPr/>
            </p:nvSpPr>
            <p:spPr>
              <a:xfrm>
                <a:off x="4198020" y="3738781"/>
                <a:ext cx="17281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dirty="0"/>
                  <a:t>施工計画</a:t>
                </a:r>
              </a:p>
            </p:txBody>
          </p:sp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17D4D640-197E-FB97-D3C9-AE2E3502FFF8}"/>
                  </a:ext>
                </a:extLst>
              </p:cNvPr>
              <p:cNvSpPr txBox="1"/>
              <p:nvPr/>
            </p:nvSpPr>
            <p:spPr>
              <a:xfrm>
                <a:off x="6003892" y="3736605"/>
                <a:ext cx="20882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dirty="0"/>
                  <a:t>積算（数量計算）</a:t>
                </a:r>
              </a:p>
            </p:txBody>
          </p:sp>
        </p:grpSp>
        <p:grpSp>
          <p:nvGrpSpPr>
            <p:cNvPr id="1060" name="グループ化 1059">
              <a:extLst>
                <a:ext uri="{FF2B5EF4-FFF2-40B4-BE49-F238E27FC236}">
                  <a16:creationId xmlns:a16="http://schemas.microsoft.com/office/drawing/2014/main" id="{6C73A2B5-6FA9-2919-B3C4-767F4707F8EA}"/>
                </a:ext>
              </a:extLst>
            </p:cNvPr>
            <p:cNvGrpSpPr/>
            <p:nvPr/>
          </p:nvGrpSpPr>
          <p:grpSpPr>
            <a:xfrm>
              <a:off x="5072990" y="1184900"/>
              <a:ext cx="2565597" cy="476806"/>
              <a:chOff x="2639617" y="769479"/>
              <a:chExt cx="2930320" cy="476806"/>
            </a:xfrm>
          </p:grpSpPr>
          <p:sp>
            <p:nvSpPr>
              <p:cNvPr id="1055" name="四角形: 角を丸くする 1054">
                <a:extLst>
                  <a:ext uri="{FF2B5EF4-FFF2-40B4-BE49-F238E27FC236}">
                    <a16:creationId xmlns:a16="http://schemas.microsoft.com/office/drawing/2014/main" id="{01A0DFA7-A2BC-33BF-30B4-DCA12A95FE8C}"/>
                  </a:ext>
                </a:extLst>
              </p:cNvPr>
              <p:cNvSpPr/>
              <p:nvPr/>
            </p:nvSpPr>
            <p:spPr>
              <a:xfrm>
                <a:off x="2639617" y="769479"/>
                <a:ext cx="2930320" cy="47680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446088" indent="-182563" algn="ctr">
                  <a:lnSpc>
                    <a:spcPct val="130000"/>
                  </a:lnSpc>
                  <a:spcAft>
                    <a:spcPts val="600"/>
                  </a:spcAft>
                </a:pPr>
                <a:r>
                  <a:rPr kumimoji="1" lang="ja-JP" altLang="en-US" sz="1200" dirty="0">
                    <a:solidFill>
                      <a:schemeClr val="tx1"/>
                    </a:solidFill>
                    <a:latin typeface="+mn-ea"/>
                  </a:rPr>
                  <a:t>型式変換による連携</a:t>
                </a:r>
                <a:endParaRPr kumimoji="1" lang="en-US" altLang="ja-JP" sz="1200" dirty="0">
                  <a:solidFill>
                    <a:schemeClr val="tx1"/>
                  </a:solidFill>
                  <a:latin typeface="+mn-ea"/>
                </a:endParaRPr>
              </a:p>
              <a:p>
                <a:pPr marL="446088" indent="-182563" algn="ctr">
                  <a:lnSpc>
                    <a:spcPts val="500"/>
                  </a:lnSpc>
                  <a:spcAft>
                    <a:spcPts val="600"/>
                  </a:spcAft>
                </a:pPr>
                <a:r>
                  <a:rPr kumimoji="1" lang="ja-JP" altLang="en-US" sz="1200" dirty="0">
                    <a:solidFill>
                      <a:schemeClr val="tx1"/>
                    </a:solidFill>
                    <a:latin typeface="+mn-ea"/>
                  </a:rPr>
                  <a:t>様々な台帳と連携　</a:t>
                </a:r>
              </a:p>
            </p:txBody>
          </p:sp>
          <p:pic>
            <p:nvPicPr>
              <p:cNvPr id="1059" name="図 1058">
                <a:extLst>
                  <a:ext uri="{FF2B5EF4-FFF2-40B4-BE49-F238E27FC236}">
                    <a16:creationId xmlns:a16="http://schemas.microsoft.com/office/drawing/2014/main" id="{429A1812-60EC-8F0C-45B9-34335DB974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86477" y="850093"/>
                <a:ext cx="373266" cy="319038"/>
              </a:xfrm>
              <a:prstGeom prst="rect">
                <a:avLst/>
              </a:prstGeom>
            </p:spPr>
          </p:pic>
        </p:grpSp>
      </p:grpSp>
      <p:pic>
        <p:nvPicPr>
          <p:cNvPr id="1088" name="図 1087">
            <a:extLst>
              <a:ext uri="{FF2B5EF4-FFF2-40B4-BE49-F238E27FC236}">
                <a16:creationId xmlns:a16="http://schemas.microsoft.com/office/drawing/2014/main" id="{E2ECB16D-F276-A80A-6F3A-82DCCACCF33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95526" y="3794247"/>
            <a:ext cx="625835" cy="625835"/>
          </a:xfrm>
          <a:prstGeom prst="rect">
            <a:avLst/>
          </a:prstGeom>
        </p:spPr>
      </p:pic>
      <p:pic>
        <p:nvPicPr>
          <p:cNvPr id="1091" name="図 1090">
            <a:extLst>
              <a:ext uri="{FF2B5EF4-FFF2-40B4-BE49-F238E27FC236}">
                <a16:creationId xmlns:a16="http://schemas.microsoft.com/office/drawing/2014/main" id="{C1C0F7BB-5E07-A218-77F7-CC6DC17F280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53455" y="3334530"/>
            <a:ext cx="660996" cy="629519"/>
          </a:xfrm>
          <a:prstGeom prst="rect">
            <a:avLst/>
          </a:prstGeom>
        </p:spPr>
      </p:pic>
      <p:pic>
        <p:nvPicPr>
          <p:cNvPr id="1094" name="図 1093">
            <a:extLst>
              <a:ext uri="{FF2B5EF4-FFF2-40B4-BE49-F238E27FC236}">
                <a16:creationId xmlns:a16="http://schemas.microsoft.com/office/drawing/2014/main" id="{3BC5416A-2DFD-1017-67A5-AFE4EE0F41A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131643" y="4347161"/>
            <a:ext cx="553600" cy="539761"/>
          </a:xfrm>
          <a:prstGeom prst="rect">
            <a:avLst/>
          </a:prstGeom>
        </p:spPr>
      </p:pic>
      <p:pic>
        <p:nvPicPr>
          <p:cNvPr id="1096" name="図 1095">
            <a:extLst>
              <a:ext uri="{FF2B5EF4-FFF2-40B4-BE49-F238E27FC236}">
                <a16:creationId xmlns:a16="http://schemas.microsoft.com/office/drawing/2014/main" id="{19B47952-9FA4-DAC8-ED59-0EBE92F0BD5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154773" y="3327407"/>
            <a:ext cx="507343" cy="565325"/>
          </a:xfrm>
          <a:prstGeom prst="rect">
            <a:avLst/>
          </a:prstGeom>
        </p:spPr>
      </p:pic>
      <p:grpSp>
        <p:nvGrpSpPr>
          <p:cNvPr id="1098" name="グループ化 1097">
            <a:extLst>
              <a:ext uri="{FF2B5EF4-FFF2-40B4-BE49-F238E27FC236}">
                <a16:creationId xmlns:a16="http://schemas.microsoft.com/office/drawing/2014/main" id="{F0D2E665-BB84-8B61-4E62-78140EB91A9E}"/>
              </a:ext>
            </a:extLst>
          </p:cNvPr>
          <p:cNvGrpSpPr/>
          <p:nvPr/>
        </p:nvGrpSpPr>
        <p:grpSpPr>
          <a:xfrm>
            <a:off x="5107034" y="5301704"/>
            <a:ext cx="2440857" cy="600755"/>
            <a:chOff x="1417431" y="1161673"/>
            <a:chExt cx="2408074" cy="575009"/>
          </a:xfrm>
          <a:solidFill>
            <a:schemeClr val="bg1"/>
          </a:solidFill>
        </p:grpSpPr>
        <p:sp>
          <p:nvSpPr>
            <p:cNvPr id="1101" name="四角形: 角を丸くする 1100">
              <a:extLst>
                <a:ext uri="{FF2B5EF4-FFF2-40B4-BE49-F238E27FC236}">
                  <a16:creationId xmlns:a16="http://schemas.microsoft.com/office/drawing/2014/main" id="{A4519046-C803-5427-A4C3-1C24CF6DF774}"/>
                </a:ext>
              </a:extLst>
            </p:cNvPr>
            <p:cNvSpPr/>
            <p:nvPr/>
          </p:nvSpPr>
          <p:spPr>
            <a:xfrm>
              <a:off x="1417431" y="1161673"/>
              <a:ext cx="2408074" cy="575009"/>
            </a:xfrm>
            <a:prstGeom prst="roundRect">
              <a:avLst>
                <a:gd name="adj" fmla="val 19858"/>
              </a:avLst>
            </a:prstGeom>
            <a:grp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16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16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16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16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16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16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16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2000" dirty="0">
                <a:solidFill>
                  <a:srgbClr val="FF0000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2000" dirty="0">
                <a:solidFill>
                  <a:srgbClr val="FF0000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ja-JP" altLang="en-US" sz="2000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1102" name="テキスト ボックス 1101">
              <a:extLst>
                <a:ext uri="{FF2B5EF4-FFF2-40B4-BE49-F238E27FC236}">
                  <a16:creationId xmlns:a16="http://schemas.microsoft.com/office/drawing/2014/main" id="{3A56F782-ED24-ED50-058A-62E97897FC6D}"/>
                </a:ext>
              </a:extLst>
            </p:cNvPr>
            <p:cNvSpPr txBox="1"/>
            <p:nvPr/>
          </p:nvSpPr>
          <p:spPr>
            <a:xfrm>
              <a:off x="1705573" y="1297361"/>
              <a:ext cx="1728192" cy="353504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ja-JP" altLang="en-US" dirty="0"/>
                <a:t>点群データ</a:t>
              </a:r>
            </a:p>
          </p:txBody>
        </p:sp>
      </p:grpSp>
      <p:cxnSp>
        <p:nvCxnSpPr>
          <p:cNvPr id="1109" name="コネクタ: カギ線 1108">
            <a:extLst>
              <a:ext uri="{FF2B5EF4-FFF2-40B4-BE49-F238E27FC236}">
                <a16:creationId xmlns:a16="http://schemas.microsoft.com/office/drawing/2014/main" id="{E5968884-4B4C-458A-F93B-354485D41B0F}"/>
              </a:ext>
            </a:extLst>
          </p:cNvPr>
          <p:cNvCxnSpPr>
            <a:cxnSpLocks/>
            <a:stCxn id="1037" idx="2"/>
            <a:endCxn id="1101" idx="1"/>
          </p:cNvCxnSpPr>
          <p:nvPr/>
        </p:nvCxnSpPr>
        <p:spPr>
          <a:xfrm rot="16200000" flipH="1">
            <a:off x="3313185" y="3808233"/>
            <a:ext cx="929506" cy="2658192"/>
          </a:xfrm>
          <a:prstGeom prst="bentConnector2">
            <a:avLst/>
          </a:prstGeom>
          <a:ln w="63500">
            <a:solidFill>
              <a:schemeClr val="bg2">
                <a:lumMod val="9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2" name="コネクタ: カギ線 1111">
            <a:extLst>
              <a:ext uri="{FF2B5EF4-FFF2-40B4-BE49-F238E27FC236}">
                <a16:creationId xmlns:a16="http://schemas.microsoft.com/office/drawing/2014/main" id="{82610CB7-1393-CB43-D18D-365DC892CB7A}"/>
              </a:ext>
            </a:extLst>
          </p:cNvPr>
          <p:cNvCxnSpPr>
            <a:cxnSpLocks/>
            <a:stCxn id="71" idx="2"/>
            <a:endCxn id="1101" idx="0"/>
          </p:cNvCxnSpPr>
          <p:nvPr/>
        </p:nvCxnSpPr>
        <p:spPr>
          <a:xfrm rot="5400000">
            <a:off x="6004211" y="4974976"/>
            <a:ext cx="649981" cy="3475"/>
          </a:xfrm>
          <a:prstGeom prst="bentConnector3">
            <a:avLst>
              <a:gd name="adj1" fmla="val 50000"/>
            </a:avLst>
          </a:prstGeom>
          <a:ln w="63500">
            <a:solidFill>
              <a:schemeClr val="bg2">
                <a:lumMod val="9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5" name="コネクタ: カギ線 1114">
            <a:extLst>
              <a:ext uri="{FF2B5EF4-FFF2-40B4-BE49-F238E27FC236}">
                <a16:creationId xmlns:a16="http://schemas.microsoft.com/office/drawing/2014/main" id="{241BE506-D74A-3482-A108-751383FA2359}"/>
              </a:ext>
            </a:extLst>
          </p:cNvPr>
          <p:cNvCxnSpPr>
            <a:cxnSpLocks/>
            <a:stCxn id="26" idx="2"/>
            <a:endCxn id="1101" idx="3"/>
          </p:cNvCxnSpPr>
          <p:nvPr/>
        </p:nvCxnSpPr>
        <p:spPr>
          <a:xfrm rot="5400000">
            <a:off x="8441053" y="3781680"/>
            <a:ext cx="927240" cy="2713564"/>
          </a:xfrm>
          <a:prstGeom prst="bentConnector2">
            <a:avLst/>
          </a:prstGeom>
          <a:ln w="63500">
            <a:solidFill>
              <a:schemeClr val="bg2">
                <a:lumMod val="9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4" name="四角形: 角を丸くする 1123">
            <a:extLst>
              <a:ext uri="{FF2B5EF4-FFF2-40B4-BE49-F238E27FC236}">
                <a16:creationId xmlns:a16="http://schemas.microsoft.com/office/drawing/2014/main" id="{4911B302-ADE1-9C2E-288F-08028DDC7A63}"/>
              </a:ext>
            </a:extLst>
          </p:cNvPr>
          <p:cNvSpPr/>
          <p:nvPr/>
        </p:nvSpPr>
        <p:spPr>
          <a:xfrm>
            <a:off x="180031" y="930010"/>
            <a:ext cx="2565597" cy="47680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lang="ja-JP" altLang="en-US" sz="1200" b="0" i="0" dirty="0">
                <a:effectLst/>
                <a:latin typeface="fkGroteskNeue"/>
              </a:rPr>
              <a:t>プロジェクト管理ツール</a:t>
            </a:r>
            <a:endParaRPr kumimoji="1" lang="ja-JP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26" name="矢印: 上下 1125">
            <a:extLst>
              <a:ext uri="{FF2B5EF4-FFF2-40B4-BE49-F238E27FC236}">
                <a16:creationId xmlns:a16="http://schemas.microsoft.com/office/drawing/2014/main" id="{D15EBDAE-B83D-0076-18D9-4BF47A82E163}"/>
              </a:ext>
            </a:extLst>
          </p:cNvPr>
          <p:cNvSpPr/>
          <p:nvPr/>
        </p:nvSpPr>
        <p:spPr>
          <a:xfrm>
            <a:off x="1045720" y="1567512"/>
            <a:ext cx="708201" cy="1873842"/>
          </a:xfrm>
          <a:prstGeom prst="up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連携</a:t>
            </a:r>
          </a:p>
        </p:txBody>
      </p:sp>
      <p:sp>
        <p:nvSpPr>
          <p:cNvPr id="4" name="四角形: 角を丸くする 3">
            <a:hlinkClick r:id="rId14" action="ppaction://hlinksldjump"/>
            <a:extLst>
              <a:ext uri="{FF2B5EF4-FFF2-40B4-BE49-F238E27FC236}">
                <a16:creationId xmlns:a16="http://schemas.microsoft.com/office/drawing/2014/main" id="{DCEAFCD4-BC52-CDD9-D8CF-E2D22565CE21}"/>
              </a:ext>
            </a:extLst>
          </p:cNvPr>
          <p:cNvSpPr/>
          <p:nvPr/>
        </p:nvSpPr>
        <p:spPr>
          <a:xfrm>
            <a:off x="4048063" y="4484333"/>
            <a:ext cx="1800439" cy="364592"/>
          </a:xfrm>
          <a:prstGeom prst="roundRect">
            <a:avLst>
              <a:gd name="adj" fmla="val 50000"/>
            </a:avLst>
          </a:prstGeom>
          <a:ln>
            <a:solidFill>
              <a:srgbClr val="0000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lang="en-US" altLang="ja-JP" sz="1200" b="1" i="0" u="sng" strike="noStrike" dirty="0">
                <a:solidFill>
                  <a:srgbClr val="00B0F0"/>
                </a:solidFill>
                <a:effectLst/>
                <a:highlight>
                  <a:srgbClr val="FFFFFF"/>
                </a:highlight>
                <a:latin typeface="-apple-system"/>
              </a:rPr>
              <a:t>GIS</a:t>
            </a:r>
            <a:r>
              <a:rPr lang="ja-JP" altLang="en-US" sz="1200" b="1" i="0" u="sng" strike="noStrike" dirty="0">
                <a:solidFill>
                  <a:srgbClr val="00B0F0"/>
                </a:solidFill>
                <a:effectLst/>
                <a:highlight>
                  <a:srgbClr val="FFFFFF"/>
                </a:highlight>
                <a:latin typeface="-apple-system"/>
              </a:rPr>
              <a:t>システム連携概要</a:t>
            </a:r>
          </a:p>
        </p:txBody>
      </p:sp>
    </p:spTree>
    <p:extLst>
      <p:ext uri="{BB962C8B-B14F-4D97-AF65-F5344CB8AC3E}">
        <p14:creationId xmlns:p14="http://schemas.microsoft.com/office/powerpoint/2010/main" val="320922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F9CB56-041B-43D7-0773-73F3CE001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5B08942-957E-64BA-252E-3D0C7C02355E}"/>
              </a:ext>
            </a:extLst>
          </p:cNvPr>
          <p:cNvSpPr txBox="1"/>
          <p:nvPr/>
        </p:nvSpPr>
        <p:spPr>
          <a:xfrm>
            <a:off x="695400" y="192249"/>
            <a:ext cx="806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i="0" u="sng" strike="noStrike" dirty="0">
                <a:solidFill>
                  <a:srgbClr val="00B0F0"/>
                </a:solidFill>
                <a:effectLst/>
                <a:highlight>
                  <a:srgbClr val="FFFFFF"/>
                </a:highlight>
                <a:latin typeface="-apple-system"/>
              </a:rPr>
              <a:t>GIS-CAD-CIM</a:t>
            </a:r>
            <a:r>
              <a:rPr lang="ja-JP" altLang="en-US" sz="3200" b="1" i="0" u="sng" strike="noStrike" dirty="0">
                <a:solidFill>
                  <a:srgbClr val="00B0F0"/>
                </a:solidFill>
                <a:effectLst/>
                <a:highlight>
                  <a:srgbClr val="FFFFFF"/>
                </a:highlight>
                <a:latin typeface="-apple-system"/>
              </a:rPr>
              <a:t>連携概要</a:t>
            </a:r>
            <a:endParaRPr lang="ja-JP" altLang="en-US" sz="3200" b="1" i="0" u="sng" dirty="0">
              <a:solidFill>
                <a:srgbClr val="00B0F0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352AC834-2BC1-7AA7-0D74-46170B2FE949}"/>
              </a:ext>
            </a:extLst>
          </p:cNvPr>
          <p:cNvCxnSpPr>
            <a:cxnSpLocks/>
            <a:stCxn id="26" idx="0"/>
            <a:endCxn id="36" idx="3"/>
          </p:cNvCxnSpPr>
          <p:nvPr/>
        </p:nvCxnSpPr>
        <p:spPr>
          <a:xfrm rot="16200000" flipV="1">
            <a:off x="8560481" y="2002685"/>
            <a:ext cx="1546139" cy="1855810"/>
          </a:xfrm>
          <a:prstGeom prst="bentConnector2">
            <a:avLst/>
          </a:prstGeom>
          <a:ln w="635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コネクタ: カギ線 75">
            <a:extLst>
              <a:ext uri="{FF2B5EF4-FFF2-40B4-BE49-F238E27FC236}">
                <a16:creationId xmlns:a16="http://schemas.microsoft.com/office/drawing/2014/main" id="{B8DE16F0-8088-B153-9A1E-441B9F6669D9}"/>
              </a:ext>
            </a:extLst>
          </p:cNvPr>
          <p:cNvCxnSpPr>
            <a:cxnSpLocks/>
            <a:stCxn id="71" idx="0"/>
            <a:endCxn id="36" idx="2"/>
          </p:cNvCxnSpPr>
          <p:nvPr/>
        </p:nvCxnSpPr>
        <p:spPr>
          <a:xfrm rot="5400000" flipH="1" flipV="1">
            <a:off x="5882443" y="3207536"/>
            <a:ext cx="878076" cy="11964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グループ化 112">
            <a:extLst>
              <a:ext uri="{FF2B5EF4-FFF2-40B4-BE49-F238E27FC236}">
                <a16:creationId xmlns:a16="http://schemas.microsoft.com/office/drawing/2014/main" id="{5D8C1B01-BA69-E71D-9C31-4CDFC5099C99}"/>
              </a:ext>
            </a:extLst>
          </p:cNvPr>
          <p:cNvGrpSpPr/>
          <p:nvPr/>
        </p:nvGrpSpPr>
        <p:grpSpPr>
          <a:xfrm>
            <a:off x="4521389" y="3413370"/>
            <a:ext cx="2998147" cy="1220904"/>
            <a:chOff x="186709" y="1184284"/>
            <a:chExt cx="2998147" cy="1220904"/>
          </a:xfrm>
        </p:grpSpPr>
        <p:sp>
          <p:nvSpPr>
            <p:cNvPr id="71" name="四角形: 角を丸くする 70">
              <a:extLst>
                <a:ext uri="{FF2B5EF4-FFF2-40B4-BE49-F238E27FC236}">
                  <a16:creationId xmlns:a16="http://schemas.microsoft.com/office/drawing/2014/main" id="{FC503A3B-6CF2-DED2-32DC-AADDEA55FF66}"/>
                </a:ext>
              </a:extLst>
            </p:cNvPr>
            <p:cNvSpPr/>
            <p:nvPr/>
          </p:nvSpPr>
          <p:spPr>
            <a:xfrm>
              <a:off x="776782" y="1423470"/>
              <a:ext cx="2408074" cy="971183"/>
            </a:xfrm>
            <a:prstGeom prst="roundRect">
              <a:avLst>
                <a:gd name="adj" fmla="val 19858"/>
              </a:avLst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16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16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16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16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16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16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16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2000" dirty="0">
                <a:solidFill>
                  <a:srgbClr val="FF0000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2000" dirty="0">
                <a:solidFill>
                  <a:srgbClr val="FF0000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ja-JP" altLang="en-US" sz="2000" dirty="0">
                <a:solidFill>
                  <a:srgbClr val="FF0000"/>
                </a:solidFill>
                <a:latin typeface="+mn-ea"/>
              </a:endParaRPr>
            </a:p>
          </p:txBody>
        </p:sp>
        <p:pic>
          <p:nvPicPr>
            <p:cNvPr id="110" name="グラフィックス 109">
              <a:extLst>
                <a:ext uri="{FF2B5EF4-FFF2-40B4-BE49-F238E27FC236}">
                  <a16:creationId xmlns:a16="http://schemas.microsoft.com/office/drawing/2014/main" id="{98C1F346-A57C-6625-6419-42F0119382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97406" y="1434004"/>
              <a:ext cx="2029381" cy="971184"/>
            </a:xfrm>
            <a:prstGeom prst="rect">
              <a:avLst/>
            </a:prstGeom>
          </p:spPr>
        </p:pic>
        <p:sp>
          <p:nvSpPr>
            <p:cNvPr id="111" name="四角形: 角を丸くする 110">
              <a:extLst>
                <a:ext uri="{FF2B5EF4-FFF2-40B4-BE49-F238E27FC236}">
                  <a16:creationId xmlns:a16="http://schemas.microsoft.com/office/drawing/2014/main" id="{3F7500C3-3DD8-E061-7E5A-D62AECDF3C02}"/>
                </a:ext>
              </a:extLst>
            </p:cNvPr>
            <p:cNvSpPr/>
            <p:nvPr/>
          </p:nvSpPr>
          <p:spPr>
            <a:xfrm>
              <a:off x="186709" y="1184284"/>
              <a:ext cx="1516804" cy="40805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r>
                <a:rPr kumimoji="1" lang="ja-JP" altLang="en-US" sz="1200" dirty="0">
                  <a:solidFill>
                    <a:schemeClr val="tx1"/>
                  </a:solidFill>
                  <a:latin typeface="+mn-ea"/>
                </a:rPr>
                <a:t>誰でも利用可能</a:t>
              </a:r>
            </a:p>
          </p:txBody>
        </p:sp>
      </p:grpSp>
      <p:grpSp>
        <p:nvGrpSpPr>
          <p:cNvPr id="120" name="グループ化 119">
            <a:extLst>
              <a:ext uri="{FF2B5EF4-FFF2-40B4-BE49-F238E27FC236}">
                <a16:creationId xmlns:a16="http://schemas.microsoft.com/office/drawing/2014/main" id="{3DB9D75D-C406-49DD-DE12-84F2739A8782}"/>
              </a:ext>
            </a:extLst>
          </p:cNvPr>
          <p:cNvGrpSpPr/>
          <p:nvPr/>
        </p:nvGrpSpPr>
        <p:grpSpPr>
          <a:xfrm>
            <a:off x="8645353" y="3513603"/>
            <a:ext cx="2820139" cy="1161239"/>
            <a:chOff x="8604453" y="1232496"/>
            <a:chExt cx="2820139" cy="1161239"/>
          </a:xfrm>
        </p:grpSpPr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D93FDB46-0C78-AD06-E48F-05B6E87F7FC0}"/>
                </a:ext>
              </a:extLst>
            </p:cNvPr>
            <p:cNvGrpSpPr/>
            <p:nvPr/>
          </p:nvGrpSpPr>
          <p:grpSpPr>
            <a:xfrm>
              <a:off x="9016518" y="1422552"/>
              <a:ext cx="2408074" cy="971183"/>
              <a:chOff x="2423593" y="3429000"/>
              <a:chExt cx="2232248" cy="971183"/>
            </a:xfrm>
            <a:solidFill>
              <a:schemeClr val="bg1"/>
            </a:solidFill>
          </p:grpSpPr>
          <p:sp>
            <p:nvSpPr>
              <p:cNvPr id="26" name="四角形: 角を丸くする 25">
                <a:extLst>
                  <a:ext uri="{FF2B5EF4-FFF2-40B4-BE49-F238E27FC236}">
                    <a16:creationId xmlns:a16="http://schemas.microsoft.com/office/drawing/2014/main" id="{68F45136-0141-770C-B875-818596A4CD23}"/>
                  </a:ext>
                </a:extLst>
              </p:cNvPr>
              <p:cNvSpPr/>
              <p:nvPr/>
            </p:nvSpPr>
            <p:spPr>
              <a:xfrm>
                <a:off x="2423593" y="3429000"/>
                <a:ext cx="2232248" cy="971183"/>
              </a:xfrm>
              <a:prstGeom prst="roundRect">
                <a:avLst>
                  <a:gd name="adj" fmla="val 19858"/>
                </a:avLst>
              </a:prstGeom>
              <a:grpFill/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16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16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16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16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16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16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16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2000" dirty="0">
                  <a:solidFill>
                    <a:srgbClr val="FF0000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2000" dirty="0">
                  <a:solidFill>
                    <a:srgbClr val="FF0000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ja-JP" altLang="en-US" sz="2000" dirty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4829572E-EDC7-6C34-B353-134C75F73704}"/>
                  </a:ext>
                </a:extLst>
              </p:cNvPr>
              <p:cNvSpPr txBox="1"/>
              <p:nvPr/>
            </p:nvSpPr>
            <p:spPr>
              <a:xfrm>
                <a:off x="2567609" y="3683758"/>
                <a:ext cx="1800200" cy="461665"/>
              </a:xfrm>
              <a:prstGeom prst="rect">
                <a:avLst/>
              </a:prstGeom>
              <a:grp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ja-JP" altLang="en-US" sz="2400" dirty="0">
                    <a:hlinkClick r:id="rId5"/>
                  </a:rPr>
                  <a:t>BIM/CIM</a:t>
                </a:r>
                <a:endParaRPr lang="ja-JP" altLang="en-US" sz="2400" dirty="0"/>
              </a:p>
            </p:txBody>
          </p:sp>
        </p:grpSp>
        <p:sp>
          <p:nvSpPr>
            <p:cNvPr id="119" name="四角形: 角を丸くする 118">
              <a:extLst>
                <a:ext uri="{FF2B5EF4-FFF2-40B4-BE49-F238E27FC236}">
                  <a16:creationId xmlns:a16="http://schemas.microsoft.com/office/drawing/2014/main" id="{39741BD7-3D92-A09A-F25B-6BA5787039C0}"/>
                </a:ext>
              </a:extLst>
            </p:cNvPr>
            <p:cNvSpPr/>
            <p:nvPr/>
          </p:nvSpPr>
          <p:spPr>
            <a:xfrm>
              <a:off x="8604453" y="1232496"/>
              <a:ext cx="1116166" cy="408057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r>
                <a:rPr kumimoji="1" lang="en-US" altLang="ja-JP" sz="1200" dirty="0">
                  <a:solidFill>
                    <a:schemeClr val="tx1"/>
                  </a:solidFill>
                  <a:latin typeface="+mn-ea"/>
                </a:rPr>
                <a:t>IFC</a:t>
              </a:r>
              <a:endParaRPr kumimoji="1" lang="ja-JP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1033" name="グループ化 1032">
            <a:extLst>
              <a:ext uri="{FF2B5EF4-FFF2-40B4-BE49-F238E27FC236}">
                <a16:creationId xmlns:a16="http://schemas.microsoft.com/office/drawing/2014/main" id="{1DC9B606-2CC2-1EAB-D272-C485F08E7E38}"/>
              </a:ext>
            </a:extLst>
          </p:cNvPr>
          <p:cNvGrpSpPr/>
          <p:nvPr/>
        </p:nvGrpSpPr>
        <p:grpSpPr>
          <a:xfrm>
            <a:off x="726509" y="3701393"/>
            <a:ext cx="3171570" cy="2079579"/>
            <a:chOff x="3895036" y="1280212"/>
            <a:chExt cx="3901832" cy="2079579"/>
          </a:xfrm>
          <a:solidFill>
            <a:schemeClr val="bg1"/>
          </a:solidFill>
        </p:grpSpPr>
        <p:grpSp>
          <p:nvGrpSpPr>
            <p:cNvPr id="1034" name="グループ化 1033">
              <a:extLst>
                <a:ext uri="{FF2B5EF4-FFF2-40B4-BE49-F238E27FC236}">
                  <a16:creationId xmlns:a16="http://schemas.microsoft.com/office/drawing/2014/main" id="{304B068C-BAF7-D03F-4B89-423F787EFD99}"/>
                </a:ext>
              </a:extLst>
            </p:cNvPr>
            <p:cNvGrpSpPr/>
            <p:nvPr/>
          </p:nvGrpSpPr>
          <p:grpSpPr>
            <a:xfrm>
              <a:off x="3895036" y="1280212"/>
              <a:ext cx="3901832" cy="2079579"/>
              <a:chOff x="721372" y="1161673"/>
              <a:chExt cx="3498908" cy="2079579"/>
            </a:xfrm>
            <a:grpFill/>
          </p:grpSpPr>
          <p:sp>
            <p:nvSpPr>
              <p:cNvPr id="1037" name="四角形: 角を丸くする 1036">
                <a:extLst>
                  <a:ext uri="{FF2B5EF4-FFF2-40B4-BE49-F238E27FC236}">
                    <a16:creationId xmlns:a16="http://schemas.microsoft.com/office/drawing/2014/main" id="{B2F205E4-F4B0-1833-7679-C6CC97E8F23B}"/>
                  </a:ext>
                </a:extLst>
              </p:cNvPr>
              <p:cNvSpPr/>
              <p:nvPr/>
            </p:nvSpPr>
            <p:spPr>
              <a:xfrm>
                <a:off x="721372" y="1161673"/>
                <a:ext cx="3498908" cy="2079579"/>
              </a:xfrm>
              <a:prstGeom prst="roundRect">
                <a:avLst>
                  <a:gd name="adj" fmla="val 19858"/>
                </a:avLst>
              </a:prstGeom>
              <a:grpFill/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16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16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16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16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16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16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16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2000" dirty="0">
                  <a:solidFill>
                    <a:srgbClr val="FF0000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2000" dirty="0">
                  <a:solidFill>
                    <a:srgbClr val="FF0000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ja-JP" altLang="en-US" sz="2000" dirty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1038" name="テキスト ボックス 1037">
                <a:extLst>
                  <a:ext uri="{FF2B5EF4-FFF2-40B4-BE49-F238E27FC236}">
                    <a16:creationId xmlns:a16="http://schemas.microsoft.com/office/drawing/2014/main" id="{42D64695-ED94-C6A0-8201-19BE4554C1BE}"/>
                  </a:ext>
                </a:extLst>
              </p:cNvPr>
              <p:cNvSpPr txBox="1"/>
              <p:nvPr/>
            </p:nvSpPr>
            <p:spPr>
              <a:xfrm>
                <a:off x="1537151" y="1218604"/>
                <a:ext cx="1728192" cy="369332"/>
              </a:xfrm>
              <a:prstGeom prst="rect">
                <a:avLst/>
              </a:prstGeom>
              <a:grp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kumimoji="1" lang="ja-JP" altLang="en-US" dirty="0"/>
                  <a:t>ＣＡＤ</a:t>
                </a:r>
              </a:p>
            </p:txBody>
          </p:sp>
        </p:grpSp>
        <p:cxnSp>
          <p:nvCxnSpPr>
            <p:cNvPr id="1035" name="直線コネクタ 1034">
              <a:extLst>
                <a:ext uri="{FF2B5EF4-FFF2-40B4-BE49-F238E27FC236}">
                  <a16:creationId xmlns:a16="http://schemas.microsoft.com/office/drawing/2014/main" id="{0AA4B572-11F3-CFBB-00B9-6AB1E4441D0A}"/>
                </a:ext>
              </a:extLst>
            </p:cNvPr>
            <p:cNvCxnSpPr>
              <a:cxnSpLocks/>
            </p:cNvCxnSpPr>
            <p:nvPr/>
          </p:nvCxnSpPr>
          <p:spPr>
            <a:xfrm>
              <a:off x="3895036" y="1777318"/>
              <a:ext cx="3885637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sp>
          <p:nvSpPr>
            <p:cNvPr id="1036" name="テキスト ボックス 1035">
              <a:extLst>
                <a:ext uri="{FF2B5EF4-FFF2-40B4-BE49-F238E27FC236}">
                  <a16:creationId xmlns:a16="http://schemas.microsoft.com/office/drawing/2014/main" id="{6A37DD6D-D338-E354-C238-2506A64B522A}"/>
                </a:ext>
              </a:extLst>
            </p:cNvPr>
            <p:cNvSpPr txBox="1"/>
            <p:nvPr/>
          </p:nvSpPr>
          <p:spPr>
            <a:xfrm>
              <a:off x="4869151" y="1848162"/>
              <a:ext cx="1927205" cy="369332"/>
            </a:xfrm>
            <a:prstGeom prst="rect">
              <a:avLst/>
            </a:prstGeom>
            <a:grp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kumimoji="1" lang="ja-JP" altLang="en-US" dirty="0"/>
                <a:t>ブロック属性</a:t>
              </a:r>
            </a:p>
          </p:txBody>
        </p:sp>
      </p:grpSp>
      <p:cxnSp>
        <p:nvCxnSpPr>
          <p:cNvPr id="1051" name="コネクタ: カギ線 1050">
            <a:extLst>
              <a:ext uri="{FF2B5EF4-FFF2-40B4-BE49-F238E27FC236}">
                <a16:creationId xmlns:a16="http://schemas.microsoft.com/office/drawing/2014/main" id="{F7891F06-47A6-A25C-9A39-B51C963F44D9}"/>
              </a:ext>
            </a:extLst>
          </p:cNvPr>
          <p:cNvCxnSpPr>
            <a:cxnSpLocks/>
            <a:stCxn id="1037" idx="0"/>
            <a:endCxn id="36" idx="1"/>
          </p:cNvCxnSpPr>
          <p:nvPr/>
        </p:nvCxnSpPr>
        <p:spPr>
          <a:xfrm rot="5400000" flipH="1" flipV="1">
            <a:off x="2508851" y="1960964"/>
            <a:ext cx="1543873" cy="1936987"/>
          </a:xfrm>
          <a:prstGeom prst="bentConnector2">
            <a:avLst/>
          </a:prstGeom>
          <a:ln w="635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62AB50BB-B6D6-61B9-FA3A-40B62F75DCDE}"/>
              </a:ext>
            </a:extLst>
          </p:cNvPr>
          <p:cNvGrpSpPr/>
          <p:nvPr/>
        </p:nvGrpSpPr>
        <p:grpSpPr>
          <a:xfrm>
            <a:off x="4249281" y="1184900"/>
            <a:ext cx="4156364" cy="1589580"/>
            <a:chOff x="4249281" y="1184900"/>
            <a:chExt cx="4156364" cy="1589580"/>
          </a:xfrm>
        </p:grpSpPr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F535FE33-194B-8AFB-6CA2-C7C01EDFF096}"/>
                </a:ext>
              </a:extLst>
            </p:cNvPr>
            <p:cNvCxnSpPr>
              <a:cxnSpLocks/>
              <a:stCxn id="36" idx="1"/>
              <a:endCxn id="36" idx="3"/>
            </p:cNvCxnSpPr>
            <p:nvPr/>
          </p:nvCxnSpPr>
          <p:spPr>
            <a:xfrm>
              <a:off x="4249281" y="2157520"/>
              <a:ext cx="4156364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D0CC26E9-E455-A24C-D38D-C835C60428BA}"/>
                </a:ext>
              </a:extLst>
            </p:cNvPr>
            <p:cNvCxnSpPr>
              <a:cxnSpLocks/>
              <a:stCxn id="36" idx="2"/>
            </p:cNvCxnSpPr>
            <p:nvPr/>
          </p:nvCxnSpPr>
          <p:spPr>
            <a:xfrm flipH="1" flipV="1">
              <a:off x="6317414" y="2157520"/>
              <a:ext cx="10049" cy="616960"/>
            </a:xfrm>
            <a:prstGeom prst="line">
              <a:avLst/>
            </a:prstGeom>
            <a:ln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</p:cxnSp>
        <p:grpSp>
          <p:nvGrpSpPr>
            <p:cNvPr id="68" name="グループ化 67">
              <a:extLst>
                <a:ext uri="{FF2B5EF4-FFF2-40B4-BE49-F238E27FC236}">
                  <a16:creationId xmlns:a16="http://schemas.microsoft.com/office/drawing/2014/main" id="{D1CED3E8-5834-F00E-1176-45751174337C}"/>
                </a:ext>
              </a:extLst>
            </p:cNvPr>
            <p:cNvGrpSpPr/>
            <p:nvPr/>
          </p:nvGrpSpPr>
          <p:grpSpPr>
            <a:xfrm>
              <a:off x="4249281" y="1540560"/>
              <a:ext cx="4156364" cy="1233920"/>
              <a:chOff x="3935760" y="2996952"/>
              <a:chExt cx="4156364" cy="1233920"/>
            </a:xfrm>
          </p:grpSpPr>
          <p:sp>
            <p:nvSpPr>
              <p:cNvPr id="36" name="四角形: 角を丸くする 35">
                <a:extLst>
                  <a:ext uri="{FF2B5EF4-FFF2-40B4-BE49-F238E27FC236}">
                    <a16:creationId xmlns:a16="http://schemas.microsoft.com/office/drawing/2014/main" id="{59FF9888-12E7-F675-7D48-BB7DB683A528}"/>
                  </a:ext>
                </a:extLst>
              </p:cNvPr>
              <p:cNvSpPr/>
              <p:nvPr/>
            </p:nvSpPr>
            <p:spPr>
              <a:xfrm>
                <a:off x="3935760" y="2996952"/>
                <a:ext cx="4156364" cy="1233920"/>
              </a:xfrm>
              <a:prstGeom prst="roundRect">
                <a:avLst>
                  <a:gd name="adj" fmla="val 24007"/>
                </a:avLst>
              </a:prstGeom>
              <a:noFill/>
              <a:ln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ja-JP" altLang="en-US" sz="12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4A9C5FA7-FB7A-F7E3-F530-4955F1A706B7}"/>
                  </a:ext>
                </a:extLst>
              </p:cNvPr>
              <p:cNvSpPr txBox="1"/>
              <p:nvPr/>
            </p:nvSpPr>
            <p:spPr>
              <a:xfrm>
                <a:off x="4770860" y="3178066"/>
                <a:ext cx="23765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dirty="0"/>
                  <a:t>属性情報：</a:t>
                </a:r>
                <a:r>
                  <a:rPr kumimoji="1" lang="en-US" altLang="ja-JP" dirty="0"/>
                  <a:t>CSV</a:t>
                </a:r>
                <a:r>
                  <a:rPr kumimoji="1" lang="ja-JP" altLang="en-US" dirty="0"/>
                  <a:t>連携</a:t>
                </a:r>
              </a:p>
            </p:txBody>
          </p:sp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6FA843B0-DE9E-5E23-1FC1-A2302CBE490B}"/>
                  </a:ext>
                </a:extLst>
              </p:cNvPr>
              <p:cNvSpPr txBox="1"/>
              <p:nvPr/>
            </p:nvSpPr>
            <p:spPr>
              <a:xfrm>
                <a:off x="4198020" y="3738781"/>
                <a:ext cx="17281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dirty="0"/>
                  <a:t>施工計画</a:t>
                </a:r>
              </a:p>
            </p:txBody>
          </p:sp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EAA3A383-926A-9CC7-8D02-8FC6F50CA1FF}"/>
                  </a:ext>
                </a:extLst>
              </p:cNvPr>
              <p:cNvSpPr txBox="1"/>
              <p:nvPr/>
            </p:nvSpPr>
            <p:spPr>
              <a:xfrm>
                <a:off x="6003892" y="3736605"/>
                <a:ext cx="20882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dirty="0"/>
                  <a:t>積算（数量計算）</a:t>
                </a:r>
              </a:p>
            </p:txBody>
          </p:sp>
        </p:grpSp>
        <p:grpSp>
          <p:nvGrpSpPr>
            <p:cNvPr id="1060" name="グループ化 1059">
              <a:extLst>
                <a:ext uri="{FF2B5EF4-FFF2-40B4-BE49-F238E27FC236}">
                  <a16:creationId xmlns:a16="http://schemas.microsoft.com/office/drawing/2014/main" id="{D0842B7B-9998-8347-0B5C-80D8C4FF2420}"/>
                </a:ext>
              </a:extLst>
            </p:cNvPr>
            <p:cNvGrpSpPr/>
            <p:nvPr/>
          </p:nvGrpSpPr>
          <p:grpSpPr>
            <a:xfrm>
              <a:off x="5072990" y="1184900"/>
              <a:ext cx="2565597" cy="476806"/>
              <a:chOff x="2639617" y="769479"/>
              <a:chExt cx="2930320" cy="476806"/>
            </a:xfrm>
          </p:grpSpPr>
          <p:sp>
            <p:nvSpPr>
              <p:cNvPr id="1055" name="四角形: 角を丸くする 1054">
                <a:extLst>
                  <a:ext uri="{FF2B5EF4-FFF2-40B4-BE49-F238E27FC236}">
                    <a16:creationId xmlns:a16="http://schemas.microsoft.com/office/drawing/2014/main" id="{1B109364-7DB2-6C2F-43CC-C15B800AF6F7}"/>
                  </a:ext>
                </a:extLst>
              </p:cNvPr>
              <p:cNvSpPr/>
              <p:nvPr/>
            </p:nvSpPr>
            <p:spPr>
              <a:xfrm>
                <a:off x="2639617" y="769479"/>
                <a:ext cx="2930320" cy="47680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446088" indent="-182563" algn="ctr">
                  <a:lnSpc>
                    <a:spcPct val="130000"/>
                  </a:lnSpc>
                  <a:spcAft>
                    <a:spcPts val="600"/>
                  </a:spcAft>
                </a:pPr>
                <a:r>
                  <a:rPr kumimoji="1" lang="ja-JP" altLang="en-US" sz="1200" dirty="0">
                    <a:solidFill>
                      <a:schemeClr val="tx1"/>
                    </a:solidFill>
                    <a:latin typeface="+mn-ea"/>
                  </a:rPr>
                  <a:t>型式変換による連携</a:t>
                </a:r>
                <a:endParaRPr kumimoji="1" lang="en-US" altLang="ja-JP" sz="1200" dirty="0">
                  <a:solidFill>
                    <a:schemeClr val="tx1"/>
                  </a:solidFill>
                  <a:latin typeface="+mn-ea"/>
                </a:endParaRPr>
              </a:p>
              <a:p>
                <a:pPr marL="446088" indent="-182563" algn="ctr">
                  <a:lnSpc>
                    <a:spcPts val="500"/>
                  </a:lnSpc>
                  <a:spcAft>
                    <a:spcPts val="600"/>
                  </a:spcAft>
                </a:pPr>
                <a:r>
                  <a:rPr kumimoji="1" lang="ja-JP" altLang="en-US" sz="1200" dirty="0">
                    <a:solidFill>
                      <a:schemeClr val="tx1"/>
                    </a:solidFill>
                    <a:latin typeface="+mn-ea"/>
                  </a:rPr>
                  <a:t>様々な台帳と連携　</a:t>
                </a:r>
              </a:p>
            </p:txBody>
          </p:sp>
          <p:pic>
            <p:nvPicPr>
              <p:cNvPr id="1059" name="図 1058">
                <a:extLst>
                  <a:ext uri="{FF2B5EF4-FFF2-40B4-BE49-F238E27FC236}">
                    <a16:creationId xmlns:a16="http://schemas.microsoft.com/office/drawing/2014/main" id="{575466C0-1716-2F94-2F63-DB63FA8CAF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86477" y="850093"/>
                <a:ext cx="373266" cy="319038"/>
              </a:xfrm>
              <a:prstGeom prst="rect">
                <a:avLst/>
              </a:prstGeom>
            </p:spPr>
          </p:pic>
        </p:grpSp>
      </p:grpSp>
      <p:pic>
        <p:nvPicPr>
          <p:cNvPr id="1088" name="図 1087">
            <a:extLst>
              <a:ext uri="{FF2B5EF4-FFF2-40B4-BE49-F238E27FC236}">
                <a16:creationId xmlns:a16="http://schemas.microsoft.com/office/drawing/2014/main" id="{BF17B283-E06E-9F88-BF0E-11408CF229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95526" y="3794247"/>
            <a:ext cx="625835" cy="625835"/>
          </a:xfrm>
          <a:prstGeom prst="rect">
            <a:avLst/>
          </a:prstGeom>
        </p:spPr>
      </p:pic>
      <p:pic>
        <p:nvPicPr>
          <p:cNvPr id="1091" name="図 1090">
            <a:extLst>
              <a:ext uri="{FF2B5EF4-FFF2-40B4-BE49-F238E27FC236}">
                <a16:creationId xmlns:a16="http://schemas.microsoft.com/office/drawing/2014/main" id="{1D1860D6-16CF-68AF-DF56-699DD4C4E2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11375" y="3308019"/>
            <a:ext cx="660996" cy="629519"/>
          </a:xfrm>
          <a:prstGeom prst="rect">
            <a:avLst/>
          </a:prstGeom>
        </p:spPr>
      </p:pic>
      <p:pic>
        <p:nvPicPr>
          <p:cNvPr id="1094" name="図 1093">
            <a:extLst>
              <a:ext uri="{FF2B5EF4-FFF2-40B4-BE49-F238E27FC236}">
                <a16:creationId xmlns:a16="http://schemas.microsoft.com/office/drawing/2014/main" id="{D631097B-2915-3E4B-DFCA-B5594FF7B80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31643" y="4347161"/>
            <a:ext cx="553600" cy="539761"/>
          </a:xfrm>
          <a:prstGeom prst="rect">
            <a:avLst/>
          </a:prstGeom>
        </p:spPr>
      </p:pic>
      <p:pic>
        <p:nvPicPr>
          <p:cNvPr id="1096" name="図 1095">
            <a:extLst>
              <a:ext uri="{FF2B5EF4-FFF2-40B4-BE49-F238E27FC236}">
                <a16:creationId xmlns:a16="http://schemas.microsoft.com/office/drawing/2014/main" id="{10F73C42-0216-56D1-C002-70DCB053F02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54773" y="3327407"/>
            <a:ext cx="507343" cy="565325"/>
          </a:xfrm>
          <a:prstGeom prst="rect">
            <a:avLst/>
          </a:prstGeom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DA653746-F2C9-28D5-8018-1A1C76DE5D38}"/>
              </a:ext>
            </a:extLst>
          </p:cNvPr>
          <p:cNvGrpSpPr/>
          <p:nvPr/>
        </p:nvGrpSpPr>
        <p:grpSpPr>
          <a:xfrm>
            <a:off x="857736" y="4654230"/>
            <a:ext cx="2579861" cy="923330"/>
            <a:chOff x="1487488" y="4741697"/>
            <a:chExt cx="2579861" cy="923330"/>
          </a:xfrm>
        </p:grpSpPr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F7F8F3C5-11BE-2D80-4EE6-8A5B2F23D61F}"/>
                </a:ext>
              </a:extLst>
            </p:cNvPr>
            <p:cNvSpPr txBox="1"/>
            <p:nvPr/>
          </p:nvSpPr>
          <p:spPr>
            <a:xfrm>
              <a:off x="2168748" y="4741697"/>
              <a:ext cx="1898601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r>
                <a:rPr kumimoji="1" lang="en-US" altLang="ja-JP" dirty="0"/>
                <a:t>MAP3D</a:t>
              </a:r>
            </a:p>
            <a:p>
              <a:r>
                <a:rPr kumimoji="1" lang="ja-JP" altLang="en-US" dirty="0"/>
                <a:t>・</a:t>
              </a:r>
              <a:r>
                <a:rPr kumimoji="1" lang="en-US" altLang="ja-JP" dirty="0"/>
                <a:t>EPSG</a:t>
              </a:r>
              <a:r>
                <a:rPr kumimoji="1" lang="ja-JP" altLang="en-US" dirty="0"/>
                <a:t>ｺｰﾄﾞ</a:t>
              </a:r>
              <a:endParaRPr kumimoji="1" lang="en-US" altLang="ja-JP" dirty="0"/>
            </a:p>
            <a:p>
              <a:r>
                <a:rPr kumimoji="1" lang="ja-JP" altLang="en-US" dirty="0"/>
                <a:t>・</a:t>
              </a:r>
              <a:r>
                <a:rPr kumimoji="1" lang="en-US" altLang="ja-JP" dirty="0"/>
                <a:t>DWG2013</a:t>
              </a:r>
              <a:r>
                <a:rPr kumimoji="1" lang="ja-JP" altLang="en-US" dirty="0"/>
                <a:t>出力</a:t>
              </a:r>
            </a:p>
          </p:txBody>
        </p:sp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E2463149-3E7B-E2AE-B7E4-C2D12C327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87488" y="4897788"/>
              <a:ext cx="660996" cy="629519"/>
            </a:xfrm>
            <a:prstGeom prst="rect">
              <a:avLst/>
            </a:prstGeom>
          </p:spPr>
        </p:pic>
      </p:grpSp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2BFAA1CB-4B5E-1EE9-6D41-56CB5180175C}"/>
              </a:ext>
            </a:extLst>
          </p:cNvPr>
          <p:cNvCxnSpPr>
            <a:cxnSpLocks/>
            <a:endCxn id="71" idx="2"/>
          </p:cNvCxnSpPr>
          <p:nvPr/>
        </p:nvCxnSpPr>
        <p:spPr>
          <a:xfrm flipV="1">
            <a:off x="3369312" y="4623739"/>
            <a:ext cx="2946187" cy="539761"/>
          </a:xfrm>
          <a:prstGeom prst="bentConnector2">
            <a:avLst/>
          </a:prstGeom>
          <a:ln w="635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A6D9428-6AEF-C338-402D-F30CB4A45F04}"/>
              </a:ext>
            </a:extLst>
          </p:cNvPr>
          <p:cNvSpPr txBox="1"/>
          <p:nvPr/>
        </p:nvSpPr>
        <p:spPr>
          <a:xfrm>
            <a:off x="4244077" y="5365647"/>
            <a:ext cx="2743709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dirty="0"/>
              <a:t>図形（寸法等文字情報）</a:t>
            </a:r>
            <a:endParaRPr kumimoji="1" lang="en-US" altLang="ja-JP" dirty="0"/>
          </a:p>
          <a:p>
            <a:r>
              <a:rPr kumimoji="1" lang="en-US" altLang="ja-JP" dirty="0"/>
              <a:t>※DWG</a:t>
            </a:r>
            <a:r>
              <a:rPr kumimoji="1" lang="ja-JP" altLang="en-US" dirty="0"/>
              <a:t>のｲﾝﾎﾟｰﾄ機能：</a:t>
            </a:r>
            <a:endParaRPr kumimoji="1" lang="en-US" altLang="ja-JP" dirty="0"/>
          </a:p>
          <a:p>
            <a:pPr algn="r"/>
            <a:r>
              <a:rPr kumimoji="1" lang="ja-JP" altLang="en-US" dirty="0"/>
              <a:t>「ﾚｲﾔを結合しない」</a:t>
            </a:r>
            <a:endParaRPr kumimoji="1" lang="en-US" altLang="ja-JP" dirty="0"/>
          </a:p>
          <a:p>
            <a:pPr algn="r"/>
            <a:r>
              <a:rPr kumimoji="1" lang="ja-JP" altLang="en-US" dirty="0"/>
              <a:t>を選択</a:t>
            </a:r>
            <a:endParaRPr kumimoji="1" lang="en-US" altLang="ja-JP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F487D6E-7184-427E-1F65-CCC77CAB9241}"/>
              </a:ext>
            </a:extLst>
          </p:cNvPr>
          <p:cNvSpPr txBox="1"/>
          <p:nvPr/>
        </p:nvSpPr>
        <p:spPr>
          <a:xfrm>
            <a:off x="2318403" y="1694500"/>
            <a:ext cx="156651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dirty="0"/>
              <a:t>属性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B811252-FA16-EC8E-8AA2-25F50E2EC3FC}"/>
              </a:ext>
            </a:extLst>
          </p:cNvPr>
          <p:cNvSpPr txBox="1"/>
          <p:nvPr/>
        </p:nvSpPr>
        <p:spPr>
          <a:xfrm>
            <a:off x="8830804" y="1661706"/>
            <a:ext cx="9307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dirty="0"/>
              <a:t>属性</a:t>
            </a:r>
          </a:p>
        </p:txBody>
      </p:sp>
    </p:spTree>
    <p:extLst>
      <p:ext uri="{BB962C8B-B14F-4D97-AF65-F5344CB8AC3E}">
        <p14:creationId xmlns:p14="http://schemas.microsoft.com/office/powerpoint/2010/main" val="313465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132B78-06B6-2C7B-B864-59BD89FA4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図 29">
            <a:extLst>
              <a:ext uri="{FF2B5EF4-FFF2-40B4-BE49-F238E27FC236}">
                <a16:creationId xmlns:a16="http://schemas.microsoft.com/office/drawing/2014/main" id="{904940DC-85DA-BAD8-A8D1-0835DB85C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57" y="2857031"/>
            <a:ext cx="2619741" cy="1076475"/>
          </a:xfrm>
          <a:prstGeom prst="rect">
            <a:avLst/>
          </a:prstGeom>
        </p:spPr>
      </p:pic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7D600303-B5AC-1CC3-9D98-80B74B4317D2}"/>
              </a:ext>
            </a:extLst>
          </p:cNvPr>
          <p:cNvGrpSpPr/>
          <p:nvPr/>
        </p:nvGrpSpPr>
        <p:grpSpPr>
          <a:xfrm>
            <a:off x="123835" y="199843"/>
            <a:ext cx="3226576" cy="4150096"/>
            <a:chOff x="2917899" y="1296021"/>
            <a:chExt cx="3226576" cy="4150096"/>
          </a:xfrm>
        </p:grpSpPr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BD3D931E-1BF7-2AC2-DC4B-9FE8AE29BE67}"/>
                </a:ext>
              </a:extLst>
            </p:cNvPr>
            <p:cNvGrpSpPr/>
            <p:nvPr/>
          </p:nvGrpSpPr>
          <p:grpSpPr>
            <a:xfrm>
              <a:off x="2917899" y="1296021"/>
              <a:ext cx="3226576" cy="4150096"/>
              <a:chOff x="2917899" y="1296021"/>
              <a:chExt cx="3226576" cy="4150096"/>
            </a:xfrm>
          </p:grpSpPr>
          <p:sp>
            <p:nvSpPr>
              <p:cNvPr id="5" name="四角形: 角を丸くする 4">
                <a:extLst>
                  <a:ext uri="{FF2B5EF4-FFF2-40B4-BE49-F238E27FC236}">
                    <a16:creationId xmlns:a16="http://schemas.microsoft.com/office/drawing/2014/main" id="{808CA53F-84FF-FEDC-F7C8-0BCDEA5AE969}"/>
                  </a:ext>
                </a:extLst>
              </p:cNvPr>
              <p:cNvSpPr/>
              <p:nvPr/>
            </p:nvSpPr>
            <p:spPr>
              <a:xfrm>
                <a:off x="3168036" y="1477712"/>
                <a:ext cx="2726303" cy="3645915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1400" b="1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1400" b="1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1400" b="1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1400" b="1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1400" b="1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1400" b="1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ja-JP" altLang="en-US" sz="14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067" name="四角形: 角を丸くする 1066">
                <a:extLst>
                  <a:ext uri="{FF2B5EF4-FFF2-40B4-BE49-F238E27FC236}">
                    <a16:creationId xmlns:a16="http://schemas.microsoft.com/office/drawing/2014/main" id="{3ED38483-2B81-FDB8-2980-3166EC9D5362}"/>
                  </a:ext>
                </a:extLst>
              </p:cNvPr>
              <p:cNvSpPr/>
              <p:nvPr/>
            </p:nvSpPr>
            <p:spPr>
              <a:xfrm>
                <a:off x="3671567" y="4897359"/>
                <a:ext cx="1800200" cy="548758"/>
              </a:xfrm>
              <a:prstGeom prst="roundRect">
                <a:avLst>
                  <a:gd name="adj" fmla="val 50000"/>
                </a:avLst>
              </a:prstGeom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r>
                  <a:rPr kumimoji="1" lang="ja-JP" altLang="en-US" sz="1200" dirty="0">
                    <a:solidFill>
                      <a:schemeClr val="tx1"/>
                    </a:solidFill>
                    <a:latin typeface="+mn-ea"/>
                  </a:rPr>
                  <a:t>直接公開</a:t>
                </a:r>
                <a:endParaRPr kumimoji="1" lang="en-US" altLang="ja-JP" sz="12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r>
                  <a:rPr kumimoji="1" lang="en-US" altLang="ja-JP" sz="1200" dirty="0">
                    <a:solidFill>
                      <a:schemeClr val="tx1"/>
                    </a:solidFill>
                    <a:latin typeface="+mn-ea"/>
                  </a:rPr>
                  <a:t>RESTful API</a:t>
                </a:r>
                <a:r>
                  <a:rPr kumimoji="1" lang="ja-JP" altLang="en-US" sz="1200" dirty="0">
                    <a:solidFill>
                      <a:schemeClr val="tx1"/>
                    </a:solidFill>
                    <a:latin typeface="+mn-ea"/>
                  </a:rPr>
                  <a:t>　</a:t>
                </a:r>
              </a:p>
            </p:txBody>
          </p:sp>
          <p:sp>
            <p:nvSpPr>
              <p:cNvPr id="1093" name="四角形: 角を丸くする 1092">
                <a:extLst>
                  <a:ext uri="{FF2B5EF4-FFF2-40B4-BE49-F238E27FC236}">
                    <a16:creationId xmlns:a16="http://schemas.microsoft.com/office/drawing/2014/main" id="{A0A1FA09-B766-A4F1-6DB3-0C8333AD03D1}"/>
                  </a:ext>
                </a:extLst>
              </p:cNvPr>
              <p:cNvSpPr/>
              <p:nvPr/>
            </p:nvSpPr>
            <p:spPr>
              <a:xfrm>
                <a:off x="2917899" y="2631201"/>
                <a:ext cx="3226576" cy="1298688"/>
              </a:xfrm>
              <a:prstGeom prst="roundRect">
                <a:avLst>
                  <a:gd name="adj" fmla="val 31013"/>
                </a:avLst>
              </a:prstGeom>
              <a:solidFill>
                <a:schemeClr val="bg1"/>
              </a:solidFill>
              <a:ln w="635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>
                  <a:lnSpc>
                    <a:spcPct val="130000"/>
                  </a:lnSpc>
                  <a:spcAft>
                    <a:spcPts val="600"/>
                  </a:spcAft>
                </a:pPr>
                <a:r>
                  <a:rPr kumimoji="1" lang="ja-JP" altLang="en-US" sz="1200" b="1" dirty="0">
                    <a:solidFill>
                      <a:schemeClr val="tx1"/>
                    </a:solidFill>
                    <a:latin typeface="+mn-ea"/>
                  </a:rPr>
                  <a:t>　　</a:t>
                </a:r>
                <a:r>
                  <a:rPr kumimoji="1" lang="en-US" altLang="ja-JP" sz="1200" b="1" dirty="0">
                    <a:solidFill>
                      <a:srgbClr val="FF0000"/>
                    </a:solidFill>
                    <a:latin typeface="+mn-ea"/>
                  </a:rPr>
                  <a:t>【</a:t>
                </a:r>
                <a:r>
                  <a:rPr kumimoji="1" lang="ja-JP" altLang="en-US" sz="1200" b="1" dirty="0">
                    <a:solidFill>
                      <a:srgbClr val="FF0000"/>
                    </a:solidFill>
                    <a:latin typeface="+mn-ea"/>
                  </a:rPr>
                  <a:t>データベース</a:t>
                </a:r>
                <a:r>
                  <a:rPr kumimoji="1" lang="en-US" altLang="ja-JP" sz="1200" b="1" dirty="0">
                    <a:solidFill>
                      <a:srgbClr val="FF0000"/>
                    </a:solidFill>
                    <a:latin typeface="+mn-ea"/>
                  </a:rPr>
                  <a:t>】</a:t>
                </a:r>
                <a:r>
                  <a:rPr kumimoji="1" lang="ja-JP" altLang="en-US" sz="1200" b="1" dirty="0">
                    <a:solidFill>
                      <a:srgbClr val="FF0000"/>
                    </a:solidFill>
                    <a:latin typeface="+mn-ea"/>
                  </a:rPr>
                  <a:t>情報</a:t>
                </a:r>
                <a:r>
                  <a:rPr kumimoji="1" lang="ja-JP" altLang="en-US" sz="1200" b="1" dirty="0">
                    <a:solidFill>
                      <a:schemeClr val="tx1"/>
                    </a:solidFill>
                    <a:latin typeface="+mn-ea"/>
                  </a:rPr>
                  <a:t>とは</a:t>
                </a:r>
                <a:endParaRPr kumimoji="1" lang="en-US" altLang="ja-JP" sz="1200" b="1" dirty="0">
                  <a:solidFill>
                    <a:schemeClr val="tx1"/>
                  </a:solidFill>
                  <a:latin typeface="+mn-ea"/>
                </a:endParaRPr>
              </a:p>
              <a:p>
                <a:pPr>
                  <a:lnSpc>
                    <a:spcPct val="130000"/>
                  </a:lnSpc>
                  <a:spcAft>
                    <a:spcPts val="600"/>
                  </a:spcAft>
                </a:pPr>
                <a:r>
                  <a:rPr kumimoji="1" lang="ja-JP" altLang="en-US" sz="1200" b="1" dirty="0">
                    <a:solidFill>
                      <a:srgbClr val="FF0000"/>
                    </a:solidFill>
                    <a:latin typeface="+mn-ea"/>
                  </a:rPr>
                  <a:t>いつ</a:t>
                </a:r>
                <a:r>
                  <a:rPr kumimoji="1" lang="ja-JP" altLang="en-US" sz="1200" b="1" dirty="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　　</a:t>
                </a:r>
                <a:r>
                  <a:rPr kumimoji="1" lang="ja-JP" altLang="en-US" sz="1200" b="1" dirty="0">
                    <a:solidFill>
                      <a:schemeClr val="tx1"/>
                    </a:solidFill>
                    <a:latin typeface="+mn-ea"/>
                  </a:rPr>
                  <a:t>とは　</a:t>
                </a:r>
                <a:r>
                  <a:rPr kumimoji="1" lang="en-US" altLang="ja-JP" sz="1200" b="1" dirty="0">
                    <a:solidFill>
                      <a:schemeClr val="tx1"/>
                    </a:solidFill>
                    <a:latin typeface="+mn-ea"/>
                  </a:rPr>
                  <a:t>From</a:t>
                </a:r>
                <a:r>
                  <a:rPr kumimoji="1" lang="ja-JP" altLang="en-US" sz="1200" b="1" dirty="0">
                    <a:solidFill>
                      <a:schemeClr val="tx1"/>
                    </a:solidFill>
                    <a:latin typeface="+mn-ea"/>
                  </a:rPr>
                  <a:t>＿</a:t>
                </a:r>
                <a:r>
                  <a:rPr kumimoji="1" lang="en-US" altLang="ja-JP" sz="1200" b="1" dirty="0">
                    <a:solidFill>
                      <a:schemeClr val="tx1"/>
                    </a:solidFill>
                    <a:latin typeface="+mn-ea"/>
                  </a:rPr>
                  <a:t>To</a:t>
                </a:r>
                <a:r>
                  <a:rPr kumimoji="1" lang="ja-JP" altLang="en-US" sz="1200" b="1" dirty="0">
                    <a:solidFill>
                      <a:schemeClr val="tx1"/>
                    </a:solidFill>
                    <a:latin typeface="+mn-ea"/>
                  </a:rPr>
                  <a:t>　の</a:t>
                </a:r>
                <a:r>
                  <a:rPr kumimoji="1" lang="ja-JP" altLang="en-US" sz="1200" b="1" dirty="0">
                    <a:solidFill>
                      <a:srgbClr val="FF0000"/>
                    </a:solidFill>
                    <a:latin typeface="+mn-ea"/>
                  </a:rPr>
                  <a:t>時間情報</a:t>
                </a:r>
                <a:endParaRPr kumimoji="1" lang="en-US" altLang="ja-JP" sz="1200" b="1" dirty="0">
                  <a:solidFill>
                    <a:srgbClr val="FF0000"/>
                  </a:solidFill>
                  <a:latin typeface="+mn-ea"/>
                </a:endParaRPr>
              </a:p>
              <a:p>
                <a:pPr>
                  <a:lnSpc>
                    <a:spcPct val="130000"/>
                  </a:lnSpc>
                  <a:spcAft>
                    <a:spcPts val="600"/>
                  </a:spcAft>
                </a:pPr>
                <a:r>
                  <a:rPr kumimoji="1" lang="ja-JP" altLang="en-US" sz="1200" b="1" dirty="0">
                    <a:solidFill>
                      <a:srgbClr val="FF0000"/>
                    </a:solidFill>
                    <a:latin typeface="+mn-ea"/>
                  </a:rPr>
                  <a:t>どこで</a:t>
                </a:r>
                <a:r>
                  <a:rPr kumimoji="1" lang="ja-JP" altLang="en-US" sz="1200" b="1" dirty="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　</a:t>
                </a:r>
                <a:r>
                  <a:rPr kumimoji="1" lang="ja-JP" altLang="en-US" sz="1200" b="1" dirty="0">
                    <a:solidFill>
                      <a:schemeClr val="tx1"/>
                    </a:solidFill>
                    <a:latin typeface="+mn-ea"/>
                  </a:rPr>
                  <a:t>とは</a:t>
                </a:r>
                <a:r>
                  <a:rPr kumimoji="1" lang="ja-JP" altLang="en-US" sz="1200" b="1" dirty="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　</a:t>
                </a:r>
                <a:r>
                  <a:rPr kumimoji="1" lang="ja-JP" altLang="en-US" sz="1200" b="1" dirty="0">
                    <a:solidFill>
                      <a:srgbClr val="FF0000"/>
                    </a:solidFill>
                    <a:latin typeface="+mn-ea"/>
                  </a:rPr>
                  <a:t>位置情報（２</a:t>
                </a:r>
                <a:r>
                  <a:rPr kumimoji="1" lang="en-US" altLang="ja-JP" sz="1200" b="1" dirty="0">
                    <a:solidFill>
                      <a:srgbClr val="FF0000"/>
                    </a:solidFill>
                    <a:latin typeface="+mn-ea"/>
                  </a:rPr>
                  <a:t>D</a:t>
                </a:r>
                <a:r>
                  <a:rPr kumimoji="1" lang="ja-JP" altLang="en-US" sz="1200" b="1" dirty="0">
                    <a:solidFill>
                      <a:srgbClr val="FF0000"/>
                    </a:solidFill>
                    <a:latin typeface="+mn-ea"/>
                  </a:rPr>
                  <a:t>、３</a:t>
                </a:r>
                <a:r>
                  <a:rPr kumimoji="1" lang="en-US" altLang="ja-JP" sz="1200" b="1" dirty="0">
                    <a:solidFill>
                      <a:srgbClr val="FF0000"/>
                    </a:solidFill>
                    <a:latin typeface="+mn-ea"/>
                  </a:rPr>
                  <a:t>D</a:t>
                </a:r>
                <a:r>
                  <a:rPr kumimoji="1" lang="ja-JP" altLang="en-US" sz="1200" b="1" dirty="0">
                    <a:solidFill>
                      <a:srgbClr val="FF0000"/>
                    </a:solidFill>
                    <a:latin typeface="+mn-ea"/>
                  </a:rPr>
                  <a:t>）</a:t>
                </a:r>
                <a:endParaRPr kumimoji="1" lang="en-US" altLang="ja-JP" sz="1200" b="1" dirty="0">
                  <a:solidFill>
                    <a:srgbClr val="FF0000"/>
                  </a:solidFill>
                  <a:latin typeface="+mn-ea"/>
                </a:endParaRPr>
              </a:p>
              <a:p>
                <a:pPr>
                  <a:lnSpc>
                    <a:spcPct val="130000"/>
                  </a:lnSpc>
                  <a:spcAft>
                    <a:spcPts val="600"/>
                  </a:spcAft>
                </a:pPr>
                <a:r>
                  <a:rPr kumimoji="1" lang="ja-JP" altLang="en-US" sz="1200" b="1" dirty="0">
                    <a:solidFill>
                      <a:srgbClr val="FF0000"/>
                    </a:solidFill>
                    <a:latin typeface="+mn-ea"/>
                  </a:rPr>
                  <a:t>だれが</a:t>
                </a:r>
                <a:r>
                  <a:rPr kumimoji="1" lang="ja-JP" altLang="en-US" sz="1200" b="1" dirty="0">
                    <a:solidFill>
                      <a:schemeClr val="accent4">
                        <a:lumMod val="50000"/>
                      </a:schemeClr>
                    </a:solidFill>
                    <a:latin typeface="+mn-ea"/>
                  </a:rPr>
                  <a:t>　</a:t>
                </a:r>
                <a:r>
                  <a:rPr kumimoji="1" lang="ja-JP" altLang="en-US" sz="1200" b="1" dirty="0">
                    <a:solidFill>
                      <a:schemeClr val="tx1"/>
                    </a:solidFill>
                    <a:latin typeface="+mn-ea"/>
                  </a:rPr>
                  <a:t>とは　その他</a:t>
                </a:r>
                <a:r>
                  <a:rPr kumimoji="1" lang="ja-JP" altLang="en-US" sz="1200" b="1" dirty="0">
                    <a:solidFill>
                      <a:srgbClr val="FF0000"/>
                    </a:solidFill>
                    <a:latin typeface="+mn-ea"/>
                  </a:rPr>
                  <a:t>すべての情報</a:t>
                </a:r>
                <a:endParaRPr kumimoji="1" lang="en-US" altLang="ja-JP" sz="1200" b="1" dirty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7" name="四角形: 角を丸くする 6">
                <a:extLst>
                  <a:ext uri="{FF2B5EF4-FFF2-40B4-BE49-F238E27FC236}">
                    <a16:creationId xmlns:a16="http://schemas.microsoft.com/office/drawing/2014/main" id="{D2241B98-E65A-DE93-ECAD-A8228C07932E}"/>
                  </a:ext>
                </a:extLst>
              </p:cNvPr>
              <p:cNvSpPr/>
              <p:nvPr/>
            </p:nvSpPr>
            <p:spPr>
              <a:xfrm>
                <a:off x="3579857" y="1296021"/>
                <a:ext cx="1891910" cy="362243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r>
                  <a:rPr kumimoji="1" lang="ja-JP" altLang="en-US" sz="1400" b="1" dirty="0">
                    <a:solidFill>
                      <a:srgbClr val="FF0000"/>
                    </a:solidFill>
                    <a:latin typeface="+mn-ea"/>
                  </a:rPr>
                  <a:t>一番大事なのはここ</a:t>
                </a:r>
              </a:p>
            </p:txBody>
          </p:sp>
        </p:grp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70AA9832-0873-FB80-BF95-988DCF6DBAF4}"/>
                </a:ext>
              </a:extLst>
            </p:cNvPr>
            <p:cNvSpPr txBox="1"/>
            <p:nvPr/>
          </p:nvSpPr>
          <p:spPr>
            <a:xfrm>
              <a:off x="3222202" y="1770890"/>
              <a:ext cx="2617970" cy="7909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r>
                <a:rPr kumimoji="1" lang="ja-JP" altLang="en-US" sz="1600" b="1" dirty="0">
                  <a:solidFill>
                    <a:schemeClr val="tx1"/>
                  </a:solidFill>
                  <a:latin typeface="+mn-ea"/>
                </a:rPr>
                <a:t>「日本」も位置情報</a:t>
              </a:r>
              <a:endParaRPr kumimoji="1" lang="en-US" altLang="ja-JP" sz="1600" b="1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r>
                <a:rPr kumimoji="1" lang="en-US" altLang="ja-JP" sz="1600" b="1" dirty="0">
                  <a:solidFill>
                    <a:schemeClr val="tx1"/>
                  </a:solidFill>
                  <a:latin typeface="+mn-ea"/>
                </a:rPr>
                <a:t>CSV,GEOJSON,SHP</a:t>
              </a:r>
              <a:r>
                <a:rPr kumimoji="1" lang="ja-JP" altLang="en-US" sz="1600" b="1" dirty="0">
                  <a:solidFill>
                    <a:schemeClr val="tx1"/>
                  </a:solidFill>
                  <a:latin typeface="+mn-ea"/>
                </a:rPr>
                <a:t>等</a:t>
              </a:r>
              <a:endParaRPr kumimoji="1" lang="en-US" altLang="ja-JP" sz="1600" b="1" dirty="0">
                <a:solidFill>
                  <a:schemeClr val="tx1"/>
                </a:solidFill>
                <a:latin typeface="+mn-ea"/>
              </a:endParaRPr>
            </a:p>
          </p:txBody>
        </p:sp>
      </p:grpSp>
      <p:cxnSp>
        <p:nvCxnSpPr>
          <p:cNvPr id="89" name="コネクタ: カギ線 88">
            <a:extLst>
              <a:ext uri="{FF2B5EF4-FFF2-40B4-BE49-F238E27FC236}">
                <a16:creationId xmlns:a16="http://schemas.microsoft.com/office/drawing/2014/main" id="{1F050229-4A4F-B30E-6BDC-BDB16D1AE706}"/>
              </a:ext>
            </a:extLst>
          </p:cNvPr>
          <p:cNvCxnSpPr>
            <a:cxnSpLocks/>
            <a:stCxn id="1093" idx="3"/>
            <a:endCxn id="63" idx="1"/>
          </p:cNvCxnSpPr>
          <p:nvPr/>
        </p:nvCxnSpPr>
        <p:spPr>
          <a:xfrm>
            <a:off x="3350411" y="2184367"/>
            <a:ext cx="1711851" cy="1980664"/>
          </a:xfrm>
          <a:prstGeom prst="bentConnector3">
            <a:avLst>
              <a:gd name="adj1" fmla="val 25295"/>
            </a:avLst>
          </a:prstGeom>
          <a:ln w="635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CD6DAF4-AB74-76A8-6DAC-A75E90152614}"/>
              </a:ext>
            </a:extLst>
          </p:cNvPr>
          <p:cNvSpPr txBox="1"/>
          <p:nvPr/>
        </p:nvSpPr>
        <p:spPr>
          <a:xfrm>
            <a:off x="2746957" y="204372"/>
            <a:ext cx="6489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 b="1" i="0" u="sng" strike="noStrike" dirty="0">
                <a:solidFill>
                  <a:srgbClr val="00B0F0"/>
                </a:solidFill>
                <a:effectLst/>
                <a:highlight>
                  <a:srgbClr val="FFFFFF"/>
                </a:highlight>
                <a:latin typeface="-apple-system"/>
              </a:rPr>
              <a:t>GIS</a:t>
            </a:r>
            <a:r>
              <a:rPr lang="ja-JP" altLang="en-US" sz="3200" b="1" i="0" u="sng" strike="noStrike" dirty="0">
                <a:solidFill>
                  <a:srgbClr val="00B0F0"/>
                </a:solidFill>
                <a:effectLst/>
                <a:highlight>
                  <a:srgbClr val="FFFFFF"/>
                </a:highlight>
                <a:latin typeface="-apple-system"/>
              </a:rPr>
              <a:t>システム連携概要</a:t>
            </a:r>
            <a:endParaRPr lang="ja-JP" altLang="en-US" sz="3200" b="1" i="0" u="sng" dirty="0">
              <a:solidFill>
                <a:srgbClr val="00B0F0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  <p:cxnSp>
        <p:nvCxnSpPr>
          <p:cNvPr id="105" name="コネクタ: カギ線 104">
            <a:extLst>
              <a:ext uri="{FF2B5EF4-FFF2-40B4-BE49-F238E27FC236}">
                <a16:creationId xmlns:a16="http://schemas.microsoft.com/office/drawing/2014/main" id="{CDB747E6-DD4F-D5BA-7761-06049B8D5434}"/>
              </a:ext>
            </a:extLst>
          </p:cNvPr>
          <p:cNvCxnSpPr>
            <a:cxnSpLocks/>
            <a:stCxn id="63" idx="1"/>
            <a:endCxn id="1057" idx="0"/>
          </p:cNvCxnSpPr>
          <p:nvPr/>
        </p:nvCxnSpPr>
        <p:spPr>
          <a:xfrm rot="10800000" flipV="1">
            <a:off x="3328516" y="4165030"/>
            <a:ext cx="1733747" cy="511315"/>
          </a:xfrm>
          <a:prstGeom prst="bentConnector2">
            <a:avLst/>
          </a:prstGeom>
          <a:ln w="635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コネクタ: カギ線 60">
            <a:extLst>
              <a:ext uri="{FF2B5EF4-FFF2-40B4-BE49-F238E27FC236}">
                <a16:creationId xmlns:a16="http://schemas.microsoft.com/office/drawing/2014/main" id="{20DA7A8A-582F-DE91-1CBE-261BD14087D4}"/>
              </a:ext>
            </a:extLst>
          </p:cNvPr>
          <p:cNvCxnSpPr>
            <a:cxnSpLocks/>
            <a:stCxn id="1093" idx="3"/>
            <a:endCxn id="37" idx="1"/>
          </p:cNvCxnSpPr>
          <p:nvPr/>
        </p:nvCxnSpPr>
        <p:spPr>
          <a:xfrm>
            <a:off x="3350411" y="2184367"/>
            <a:ext cx="860813" cy="2981"/>
          </a:xfrm>
          <a:prstGeom prst="bentConnector3">
            <a:avLst>
              <a:gd name="adj1" fmla="val 50000"/>
            </a:avLst>
          </a:prstGeom>
          <a:ln w="635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5919A528-4CC9-5D16-FB36-BCCB9E8F2D03}"/>
              </a:ext>
            </a:extLst>
          </p:cNvPr>
          <p:cNvCxnSpPr>
            <a:cxnSpLocks/>
            <a:stCxn id="63" idx="3"/>
            <a:endCxn id="75" idx="2"/>
          </p:cNvCxnSpPr>
          <p:nvPr/>
        </p:nvCxnSpPr>
        <p:spPr>
          <a:xfrm flipV="1">
            <a:off x="7594420" y="4162701"/>
            <a:ext cx="1215567" cy="23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グループ化 87">
            <a:extLst>
              <a:ext uri="{FF2B5EF4-FFF2-40B4-BE49-F238E27FC236}">
                <a16:creationId xmlns:a16="http://schemas.microsoft.com/office/drawing/2014/main" id="{7A859B35-905B-B377-DDEC-41E67C84F659}"/>
              </a:ext>
            </a:extLst>
          </p:cNvPr>
          <p:cNvGrpSpPr/>
          <p:nvPr/>
        </p:nvGrpSpPr>
        <p:grpSpPr>
          <a:xfrm>
            <a:off x="6752333" y="5321625"/>
            <a:ext cx="4930192" cy="1164843"/>
            <a:chOff x="6752333" y="5013491"/>
            <a:chExt cx="4930192" cy="1472978"/>
          </a:xfrm>
        </p:grpSpPr>
        <p:sp>
          <p:nvSpPr>
            <p:cNvPr id="29" name="四角形: 角を丸くする 28">
              <a:extLst>
                <a:ext uri="{FF2B5EF4-FFF2-40B4-BE49-F238E27FC236}">
                  <a16:creationId xmlns:a16="http://schemas.microsoft.com/office/drawing/2014/main" id="{17D35BB3-E1C7-77AA-FF0F-8D56A6B8C18D}"/>
                </a:ext>
              </a:extLst>
            </p:cNvPr>
            <p:cNvSpPr/>
            <p:nvPr/>
          </p:nvSpPr>
          <p:spPr>
            <a:xfrm>
              <a:off x="6752333" y="5013491"/>
              <a:ext cx="4930192" cy="1472978"/>
            </a:xfrm>
            <a:prstGeom prst="roundRect">
              <a:avLst>
                <a:gd name="adj" fmla="val 19858"/>
              </a:avLst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16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16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16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16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16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16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16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2000" dirty="0">
                <a:solidFill>
                  <a:srgbClr val="FF0000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2000" dirty="0">
                <a:solidFill>
                  <a:srgbClr val="FF0000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ja-JP" altLang="en-US" sz="2000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427CF767-EBD2-AE3A-712F-A8531A3DD051}"/>
                </a:ext>
              </a:extLst>
            </p:cNvPr>
            <p:cNvSpPr txBox="1"/>
            <p:nvPr/>
          </p:nvSpPr>
          <p:spPr>
            <a:xfrm>
              <a:off x="7016895" y="5229822"/>
              <a:ext cx="4665630" cy="11675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kumimoji="1" lang="en-US" altLang="ja-JP" dirty="0"/>
            </a:p>
            <a:p>
              <a:r>
                <a:rPr kumimoji="1" lang="ja-JP" altLang="en-US" dirty="0"/>
                <a:t>対応</a:t>
              </a:r>
              <a:r>
                <a:rPr kumimoji="1" lang="en-US" altLang="ja-JP" dirty="0"/>
                <a:t>OS</a:t>
              </a:r>
            </a:p>
            <a:p>
              <a:r>
                <a:rPr kumimoji="1" lang="en-US" altLang="ja-JP" dirty="0"/>
                <a:t>Android</a:t>
              </a:r>
              <a:r>
                <a:rPr kumimoji="1" lang="ja-JP" altLang="en-US" dirty="0"/>
                <a:t>・</a:t>
              </a:r>
              <a:r>
                <a:rPr kumimoji="1" lang="en-US" altLang="ja-JP" dirty="0"/>
                <a:t>iOS</a:t>
              </a:r>
              <a:r>
                <a:rPr kumimoji="1" lang="ja-JP" altLang="en-US" dirty="0"/>
                <a:t>・</a:t>
              </a:r>
              <a:r>
                <a:rPr kumimoji="1" lang="en-US" altLang="ja-JP" dirty="0"/>
                <a:t>Windows</a:t>
              </a:r>
              <a:r>
                <a:rPr kumimoji="1" lang="ja-JP" altLang="en-US" dirty="0"/>
                <a:t>・</a:t>
              </a:r>
              <a:r>
                <a:rPr kumimoji="1" lang="en-US" altLang="ja-JP" dirty="0"/>
                <a:t>Linux</a:t>
              </a:r>
              <a:r>
                <a:rPr kumimoji="1" lang="ja-JP" altLang="en-US" dirty="0"/>
                <a:t>・</a:t>
              </a:r>
              <a:r>
                <a:rPr kumimoji="1" lang="en-US" altLang="ja-JP" dirty="0"/>
                <a:t>MacOS</a:t>
              </a:r>
              <a:endParaRPr kumimoji="1" lang="ja-JP" altLang="en-US" dirty="0"/>
            </a:p>
          </p:txBody>
        </p:sp>
      </p:grpSp>
      <p:cxnSp>
        <p:nvCxnSpPr>
          <p:cNvPr id="51" name="コネクタ: カギ線 50">
            <a:extLst>
              <a:ext uri="{FF2B5EF4-FFF2-40B4-BE49-F238E27FC236}">
                <a16:creationId xmlns:a16="http://schemas.microsoft.com/office/drawing/2014/main" id="{FEC1A95B-D2A7-8EE0-A430-9B63968129C0}"/>
              </a:ext>
            </a:extLst>
          </p:cNvPr>
          <p:cNvCxnSpPr>
            <a:cxnSpLocks/>
            <a:stCxn id="67" idx="2"/>
            <a:endCxn id="75" idx="3"/>
          </p:cNvCxnSpPr>
          <p:nvPr/>
        </p:nvCxnSpPr>
        <p:spPr>
          <a:xfrm rot="5400000">
            <a:off x="10097001" y="3099365"/>
            <a:ext cx="691170" cy="150062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四角形: 角を丸くする 62">
            <a:extLst>
              <a:ext uri="{FF2B5EF4-FFF2-40B4-BE49-F238E27FC236}">
                <a16:creationId xmlns:a16="http://schemas.microsoft.com/office/drawing/2014/main" id="{D2B0E4D3-6CE4-6876-F4BA-47ADB2FA70F2}"/>
              </a:ext>
            </a:extLst>
          </p:cNvPr>
          <p:cNvSpPr/>
          <p:nvPr/>
        </p:nvSpPr>
        <p:spPr>
          <a:xfrm>
            <a:off x="5062262" y="4017678"/>
            <a:ext cx="2532158" cy="294706"/>
          </a:xfrm>
          <a:prstGeom prst="roundRect">
            <a:avLst>
              <a:gd name="adj" fmla="val 50000"/>
            </a:avLst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インターネット</a:t>
            </a:r>
          </a:p>
        </p:txBody>
      </p:sp>
      <p:cxnSp>
        <p:nvCxnSpPr>
          <p:cNvPr id="66" name="コネクタ: カギ線 65">
            <a:extLst>
              <a:ext uri="{FF2B5EF4-FFF2-40B4-BE49-F238E27FC236}">
                <a16:creationId xmlns:a16="http://schemas.microsoft.com/office/drawing/2014/main" id="{C9640995-F383-8656-4A08-00F1114C2B5C}"/>
              </a:ext>
            </a:extLst>
          </p:cNvPr>
          <p:cNvCxnSpPr>
            <a:cxnSpLocks/>
            <a:stCxn id="37" idx="2"/>
            <a:endCxn id="63" idx="0"/>
          </p:cNvCxnSpPr>
          <p:nvPr/>
        </p:nvCxnSpPr>
        <p:spPr>
          <a:xfrm rot="5400000">
            <a:off x="6013544" y="3700950"/>
            <a:ext cx="631525" cy="19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079B1D7C-2858-0109-FC48-6E378026D498}"/>
              </a:ext>
            </a:extLst>
          </p:cNvPr>
          <p:cNvGrpSpPr/>
          <p:nvPr/>
        </p:nvGrpSpPr>
        <p:grpSpPr>
          <a:xfrm>
            <a:off x="408357" y="4523416"/>
            <a:ext cx="5578284" cy="1963053"/>
            <a:chOff x="408357" y="4523416"/>
            <a:chExt cx="5578284" cy="1963053"/>
          </a:xfrm>
        </p:grpSpPr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602E3FAB-6D4D-AC17-97E4-FDBDA89D60EA}"/>
                </a:ext>
              </a:extLst>
            </p:cNvPr>
            <p:cNvGrpSpPr/>
            <p:nvPr/>
          </p:nvGrpSpPr>
          <p:grpSpPr>
            <a:xfrm>
              <a:off x="408357" y="4523416"/>
              <a:ext cx="5578284" cy="1963053"/>
              <a:chOff x="4133741" y="4030332"/>
              <a:chExt cx="5578284" cy="1963053"/>
            </a:xfrm>
          </p:grpSpPr>
          <p:grpSp>
            <p:nvGrpSpPr>
              <p:cNvPr id="19" name="グループ化 18">
                <a:extLst>
                  <a:ext uri="{FF2B5EF4-FFF2-40B4-BE49-F238E27FC236}">
                    <a16:creationId xmlns:a16="http://schemas.microsoft.com/office/drawing/2014/main" id="{FA97FC2D-8FA3-5B7E-753C-26C4BCA61644}"/>
                  </a:ext>
                </a:extLst>
              </p:cNvPr>
              <p:cNvGrpSpPr/>
              <p:nvPr/>
            </p:nvGrpSpPr>
            <p:grpSpPr>
              <a:xfrm>
                <a:off x="4395772" y="4183262"/>
                <a:ext cx="5316253" cy="1810123"/>
                <a:chOff x="6713416" y="3853100"/>
                <a:chExt cx="5316253" cy="1810123"/>
              </a:xfrm>
            </p:grpSpPr>
            <p:sp>
              <p:nvSpPr>
                <p:cNvPr id="1057" name="四角形: 角を丸くする 1056">
                  <a:extLst>
                    <a:ext uri="{FF2B5EF4-FFF2-40B4-BE49-F238E27FC236}">
                      <a16:creationId xmlns:a16="http://schemas.microsoft.com/office/drawing/2014/main" id="{B3917D55-924C-CF8A-B2B9-E251491069B0}"/>
                    </a:ext>
                  </a:extLst>
                </p:cNvPr>
                <p:cNvSpPr/>
                <p:nvPr/>
              </p:nvSpPr>
              <p:spPr>
                <a:xfrm>
                  <a:off x="6713416" y="3853100"/>
                  <a:ext cx="5316253" cy="1810123"/>
                </a:xfrm>
                <a:prstGeom prst="roundRect">
                  <a:avLst>
                    <a:gd name="adj" fmla="val 19858"/>
                  </a:avLst>
                </a:prstGeom>
                <a:noFill/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30000"/>
                    </a:lnSpc>
                    <a:spcAft>
                      <a:spcPts val="600"/>
                    </a:spcAft>
                  </a:pPr>
                  <a:endParaRPr kumimoji="1" lang="en-US" altLang="ja-JP" sz="1600" dirty="0">
                    <a:solidFill>
                      <a:schemeClr val="tx1"/>
                    </a:solidFill>
                    <a:latin typeface="+mn-ea"/>
                  </a:endParaRPr>
                </a:p>
                <a:p>
                  <a:pPr>
                    <a:lnSpc>
                      <a:spcPct val="130000"/>
                    </a:lnSpc>
                    <a:spcAft>
                      <a:spcPts val="600"/>
                    </a:spcAft>
                  </a:pPr>
                  <a:endParaRPr kumimoji="1" lang="en-US" altLang="ja-JP" sz="1600" dirty="0">
                    <a:solidFill>
                      <a:schemeClr val="tx1"/>
                    </a:solidFill>
                    <a:latin typeface="+mn-ea"/>
                  </a:endParaRPr>
                </a:p>
                <a:p>
                  <a:pPr>
                    <a:lnSpc>
                      <a:spcPct val="130000"/>
                    </a:lnSpc>
                    <a:spcAft>
                      <a:spcPts val="600"/>
                    </a:spcAft>
                  </a:pPr>
                  <a:endParaRPr kumimoji="1" lang="en-US" altLang="ja-JP" sz="1600" dirty="0">
                    <a:solidFill>
                      <a:schemeClr val="tx1"/>
                    </a:solidFill>
                    <a:latin typeface="+mn-ea"/>
                  </a:endParaRPr>
                </a:p>
                <a:p>
                  <a:pPr>
                    <a:lnSpc>
                      <a:spcPct val="130000"/>
                    </a:lnSpc>
                    <a:spcAft>
                      <a:spcPts val="600"/>
                    </a:spcAft>
                  </a:pPr>
                  <a:endParaRPr kumimoji="1" lang="en-US" altLang="ja-JP" sz="1600" dirty="0">
                    <a:solidFill>
                      <a:schemeClr val="tx1"/>
                    </a:solidFill>
                    <a:latin typeface="+mn-ea"/>
                  </a:endParaRPr>
                </a:p>
                <a:p>
                  <a:pPr>
                    <a:lnSpc>
                      <a:spcPct val="130000"/>
                    </a:lnSpc>
                    <a:spcAft>
                      <a:spcPts val="600"/>
                    </a:spcAft>
                  </a:pPr>
                  <a:endParaRPr kumimoji="1" lang="en-US" altLang="ja-JP" sz="1600" dirty="0">
                    <a:solidFill>
                      <a:schemeClr val="tx1"/>
                    </a:solidFill>
                    <a:latin typeface="+mn-ea"/>
                  </a:endParaRPr>
                </a:p>
                <a:p>
                  <a:pPr>
                    <a:lnSpc>
                      <a:spcPct val="130000"/>
                    </a:lnSpc>
                    <a:spcAft>
                      <a:spcPts val="600"/>
                    </a:spcAft>
                  </a:pPr>
                  <a:endParaRPr kumimoji="1" lang="en-US" altLang="ja-JP" sz="1600" dirty="0">
                    <a:solidFill>
                      <a:schemeClr val="tx1"/>
                    </a:solidFill>
                    <a:latin typeface="+mn-ea"/>
                  </a:endParaRPr>
                </a:p>
                <a:p>
                  <a:pPr>
                    <a:lnSpc>
                      <a:spcPct val="130000"/>
                    </a:lnSpc>
                    <a:spcAft>
                      <a:spcPts val="600"/>
                    </a:spcAft>
                  </a:pPr>
                  <a:r>
                    <a:rPr kumimoji="1" lang="ja-JP" altLang="en-US" sz="1600" dirty="0">
                      <a:solidFill>
                        <a:schemeClr val="tx1"/>
                      </a:solidFill>
                      <a:latin typeface="+mn-ea"/>
                    </a:rPr>
                    <a:t>　ﾍﾞﾝﾀﾞｰﾛｯｸｲﾝのない</a:t>
                  </a:r>
                  <a:endParaRPr kumimoji="1" lang="en-US" altLang="ja-JP" sz="1600" dirty="0">
                    <a:solidFill>
                      <a:schemeClr val="tx1"/>
                    </a:solidFill>
                    <a:latin typeface="+mn-ea"/>
                  </a:endParaRPr>
                </a:p>
                <a:p>
                  <a:pPr>
                    <a:lnSpc>
                      <a:spcPct val="130000"/>
                    </a:lnSpc>
                    <a:spcAft>
                      <a:spcPts val="600"/>
                    </a:spcAft>
                  </a:pPr>
                  <a:r>
                    <a:rPr kumimoji="1" lang="ja-JP" altLang="en-US" sz="1600" dirty="0">
                      <a:solidFill>
                        <a:schemeClr val="tx1"/>
                      </a:solidFill>
                      <a:latin typeface="+mn-ea"/>
                    </a:rPr>
                    <a:t>　　 データ配信</a:t>
                  </a:r>
                  <a:endParaRPr kumimoji="1" lang="en-US" altLang="ja-JP" sz="1600" dirty="0">
                    <a:solidFill>
                      <a:srgbClr val="FF0000"/>
                    </a:solidFill>
                    <a:latin typeface="+mn-ea"/>
                  </a:endParaRPr>
                </a:p>
                <a:p>
                  <a:pPr>
                    <a:lnSpc>
                      <a:spcPct val="130000"/>
                    </a:lnSpc>
                    <a:spcAft>
                      <a:spcPts val="600"/>
                    </a:spcAft>
                  </a:pPr>
                  <a:endParaRPr kumimoji="1" lang="en-US" altLang="ja-JP" sz="2000" dirty="0">
                    <a:solidFill>
                      <a:srgbClr val="FF0000"/>
                    </a:solidFill>
                    <a:latin typeface="+mn-ea"/>
                  </a:endParaRPr>
                </a:p>
                <a:p>
                  <a:pPr>
                    <a:lnSpc>
                      <a:spcPct val="130000"/>
                    </a:lnSpc>
                    <a:spcAft>
                      <a:spcPts val="600"/>
                    </a:spcAft>
                  </a:pPr>
                  <a:endParaRPr kumimoji="1" lang="en-US" altLang="ja-JP" sz="2000" dirty="0">
                    <a:solidFill>
                      <a:srgbClr val="FF0000"/>
                    </a:solidFill>
                    <a:latin typeface="+mn-ea"/>
                  </a:endParaRPr>
                </a:p>
                <a:p>
                  <a:pPr>
                    <a:lnSpc>
                      <a:spcPct val="130000"/>
                    </a:lnSpc>
                    <a:spcAft>
                      <a:spcPts val="600"/>
                    </a:spcAft>
                  </a:pPr>
                  <a:endParaRPr kumimoji="1" lang="ja-JP" altLang="en-US" sz="2000" dirty="0">
                    <a:solidFill>
                      <a:srgbClr val="FF0000"/>
                    </a:solidFill>
                    <a:latin typeface="+mn-ea"/>
                  </a:endParaRPr>
                </a:p>
              </p:txBody>
            </p:sp>
            <p:pic>
              <p:nvPicPr>
                <p:cNvPr id="46" name="図 45">
                  <a:extLst>
                    <a:ext uri="{FF2B5EF4-FFF2-40B4-BE49-F238E27FC236}">
                      <a16:creationId xmlns:a16="http://schemas.microsoft.com/office/drawing/2014/main" id="{9D3A1FD4-ACD5-A51D-6FC7-32C7B8E862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r="13199" b="22974"/>
                <a:stretch/>
              </p:blipFill>
              <p:spPr>
                <a:xfrm>
                  <a:off x="10349938" y="3940450"/>
                  <a:ext cx="1533944" cy="1579680"/>
                </a:xfrm>
                <a:prstGeom prst="rect">
                  <a:avLst/>
                </a:prstGeom>
              </p:spPr>
            </p:pic>
          </p:grpSp>
          <p:sp>
            <p:nvSpPr>
              <p:cNvPr id="1058" name="四角形: 角を丸くする 1057">
                <a:extLst>
                  <a:ext uri="{FF2B5EF4-FFF2-40B4-BE49-F238E27FC236}">
                    <a16:creationId xmlns:a16="http://schemas.microsoft.com/office/drawing/2014/main" id="{CFDEABA7-44D1-6E94-BB8F-EA1F38D947A0}"/>
                  </a:ext>
                </a:extLst>
              </p:cNvPr>
              <p:cNvSpPr/>
              <p:nvPr/>
            </p:nvSpPr>
            <p:spPr>
              <a:xfrm>
                <a:off x="4133741" y="4030332"/>
                <a:ext cx="1136134" cy="294706"/>
              </a:xfrm>
              <a:prstGeom prst="roundRect">
                <a:avLst>
                  <a:gd name="adj" fmla="val 50000"/>
                </a:avLst>
              </a:prstGeom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r>
                  <a:rPr kumimoji="1" lang="ja-JP" altLang="en-US" sz="1200" dirty="0">
                    <a:solidFill>
                      <a:schemeClr val="tx1"/>
                    </a:solidFill>
                    <a:latin typeface="+mn-ea"/>
                  </a:rPr>
                  <a:t>ＷＥＢ</a:t>
                </a:r>
              </a:p>
            </p:txBody>
          </p:sp>
        </p:grpSp>
        <p:sp>
          <p:nvSpPr>
            <p:cNvPr id="73" name="四角形: 角を丸くする 72">
              <a:extLst>
                <a:ext uri="{FF2B5EF4-FFF2-40B4-BE49-F238E27FC236}">
                  <a16:creationId xmlns:a16="http://schemas.microsoft.com/office/drawing/2014/main" id="{C6F48851-AAE1-2537-AAD4-A7D08511D21F}"/>
                </a:ext>
              </a:extLst>
            </p:cNvPr>
            <p:cNvSpPr/>
            <p:nvPr/>
          </p:nvSpPr>
          <p:spPr>
            <a:xfrm>
              <a:off x="2922806" y="5628300"/>
              <a:ext cx="1120542" cy="717947"/>
            </a:xfrm>
            <a:prstGeom prst="roundRect">
              <a:avLst>
                <a:gd name="adj" fmla="val 50000"/>
              </a:avLst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r>
                <a:rPr kumimoji="1" lang="en-US" altLang="ja-JP" sz="1200" dirty="0">
                  <a:solidFill>
                    <a:schemeClr val="tx1"/>
                  </a:solidFill>
                  <a:latin typeface="+mn-ea"/>
                </a:rPr>
                <a:t>WMS</a:t>
              </a: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r>
                <a:rPr kumimoji="1" lang="en-US" altLang="ja-JP" sz="1200" dirty="0">
                  <a:solidFill>
                    <a:schemeClr val="tx1"/>
                  </a:solidFill>
                  <a:latin typeface="+mn-ea"/>
                </a:rPr>
                <a:t>WMTS</a:t>
              </a:r>
              <a:endParaRPr kumimoji="1" lang="ja-JP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</p:grpSp>
      <p:cxnSp>
        <p:nvCxnSpPr>
          <p:cNvPr id="57" name="コネクタ: カギ線 56">
            <a:extLst>
              <a:ext uri="{FF2B5EF4-FFF2-40B4-BE49-F238E27FC236}">
                <a16:creationId xmlns:a16="http://schemas.microsoft.com/office/drawing/2014/main" id="{2CF32B2D-0AF0-E4FE-794D-7FD30CF14949}"/>
              </a:ext>
            </a:extLst>
          </p:cNvPr>
          <p:cNvCxnSpPr>
            <a:cxnSpLocks/>
            <a:stCxn id="29" idx="0"/>
            <a:endCxn id="75" idx="1"/>
          </p:cNvCxnSpPr>
          <p:nvPr/>
        </p:nvCxnSpPr>
        <p:spPr>
          <a:xfrm rot="5400000" flipH="1" flipV="1">
            <a:off x="9575111" y="4529181"/>
            <a:ext cx="434763" cy="1150126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37E03619-71B3-B382-CCD8-54F0374F2C0F}"/>
              </a:ext>
            </a:extLst>
          </p:cNvPr>
          <p:cNvGrpSpPr/>
          <p:nvPr/>
        </p:nvGrpSpPr>
        <p:grpSpPr>
          <a:xfrm>
            <a:off x="9310131" y="1166513"/>
            <a:ext cx="2516259" cy="1662298"/>
            <a:chOff x="9310131" y="1166513"/>
            <a:chExt cx="2516259" cy="1662298"/>
          </a:xfrm>
        </p:grpSpPr>
        <p:sp>
          <p:nvSpPr>
            <p:cNvPr id="59" name="四角形: 角を丸くする 58">
              <a:extLst>
                <a:ext uri="{FF2B5EF4-FFF2-40B4-BE49-F238E27FC236}">
                  <a16:creationId xmlns:a16="http://schemas.microsoft.com/office/drawing/2014/main" id="{C5CF4ECE-C06D-7A64-72AA-4EB9921DE167}"/>
                </a:ext>
              </a:extLst>
            </p:cNvPr>
            <p:cNvSpPr/>
            <p:nvPr/>
          </p:nvSpPr>
          <p:spPr>
            <a:xfrm>
              <a:off x="9310131" y="1166513"/>
              <a:ext cx="2516259" cy="1403231"/>
            </a:xfrm>
            <a:prstGeom prst="roundRect">
              <a:avLst>
                <a:gd name="adj" fmla="val 19858"/>
              </a:avLst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16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16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16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16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16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16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16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2000" dirty="0">
                <a:solidFill>
                  <a:srgbClr val="FF0000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2000" dirty="0">
                <a:solidFill>
                  <a:srgbClr val="FF0000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ja-JP" altLang="en-US" sz="2000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67" name="四角形: 角を丸くする 66">
              <a:extLst>
                <a:ext uri="{FF2B5EF4-FFF2-40B4-BE49-F238E27FC236}">
                  <a16:creationId xmlns:a16="http://schemas.microsoft.com/office/drawing/2014/main" id="{3378CCD4-C36F-D5CD-017B-85C18BF8CE0A}"/>
                </a:ext>
              </a:extLst>
            </p:cNvPr>
            <p:cNvSpPr/>
            <p:nvPr/>
          </p:nvSpPr>
          <p:spPr>
            <a:xfrm>
              <a:off x="9564109" y="2263228"/>
              <a:ext cx="1907015" cy="565583"/>
            </a:xfrm>
            <a:prstGeom prst="roundRect">
              <a:avLst>
                <a:gd name="adj" fmla="val 50000"/>
              </a:avLst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r>
                <a:rPr kumimoji="1" lang="en-US" altLang="ja-JP" sz="1200" dirty="0">
                  <a:solidFill>
                    <a:schemeClr val="tx1"/>
                  </a:solidFill>
                  <a:latin typeface="+mn-ea"/>
                </a:rPr>
                <a:t>QGIS</a:t>
              </a:r>
              <a:r>
                <a:rPr kumimoji="1" lang="ja-JP" altLang="en-US" sz="1200" dirty="0">
                  <a:solidFill>
                    <a:schemeClr val="tx1"/>
                  </a:solidFill>
                  <a:latin typeface="+mn-ea"/>
                </a:rPr>
                <a:t>利用者へ</a:t>
              </a:r>
              <a:endParaRPr kumimoji="1" lang="en-US" altLang="ja-JP" sz="12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r>
                <a:rPr kumimoji="1" lang="ja-JP" altLang="en-US" sz="1200" dirty="0">
                  <a:solidFill>
                    <a:schemeClr val="tx1"/>
                  </a:solidFill>
                  <a:latin typeface="+mn-ea"/>
                </a:rPr>
                <a:t>データ配信</a:t>
              </a:r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0A88A57F-41DC-C653-21AE-5DB7996D157D}"/>
              </a:ext>
            </a:extLst>
          </p:cNvPr>
          <p:cNvGrpSpPr/>
          <p:nvPr/>
        </p:nvGrpSpPr>
        <p:grpSpPr>
          <a:xfrm>
            <a:off x="4211224" y="784513"/>
            <a:ext cx="4693088" cy="2757260"/>
            <a:chOff x="4211224" y="784513"/>
            <a:chExt cx="4693088" cy="2757260"/>
          </a:xfrm>
        </p:grpSpPr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44704ECE-7D07-3D4E-2D7F-E7B64BE21C10}"/>
                </a:ext>
              </a:extLst>
            </p:cNvPr>
            <p:cNvGrpSpPr/>
            <p:nvPr/>
          </p:nvGrpSpPr>
          <p:grpSpPr>
            <a:xfrm>
              <a:off x="4211224" y="988542"/>
              <a:ext cx="4693088" cy="2397611"/>
              <a:chOff x="5420650" y="1403020"/>
              <a:chExt cx="4693088" cy="2397611"/>
            </a:xfrm>
          </p:grpSpPr>
          <p:sp>
            <p:nvSpPr>
              <p:cNvPr id="37" name="四角形: 角を丸くする 36">
                <a:extLst>
                  <a:ext uri="{FF2B5EF4-FFF2-40B4-BE49-F238E27FC236}">
                    <a16:creationId xmlns:a16="http://schemas.microsoft.com/office/drawing/2014/main" id="{E1A1E622-D3A1-18DE-D561-33D7942F684F}"/>
                  </a:ext>
                </a:extLst>
              </p:cNvPr>
              <p:cNvSpPr/>
              <p:nvPr/>
            </p:nvSpPr>
            <p:spPr>
              <a:xfrm>
                <a:off x="5420650" y="1403020"/>
                <a:ext cx="4238094" cy="2397611"/>
              </a:xfrm>
              <a:prstGeom prst="roundRect">
                <a:avLst>
                  <a:gd name="adj" fmla="val 19858"/>
                </a:avLst>
              </a:prstGeom>
              <a:noFill/>
              <a:ln w="63500">
                <a:solidFill>
                  <a:srgbClr val="FF0000"/>
                </a:solidFill>
              </a:ln>
              <a:effectLst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16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r>
                  <a:rPr kumimoji="1" lang="ja-JP" altLang="en-US" sz="1600" dirty="0">
                    <a:solidFill>
                      <a:schemeClr val="tx1"/>
                    </a:solidFill>
                    <a:latin typeface="+mn-ea"/>
                  </a:rPr>
                  <a:t>エクセル・</a:t>
                </a:r>
                <a:r>
                  <a:rPr kumimoji="1" lang="en-US" altLang="ja-JP" sz="1600" dirty="0">
                    <a:solidFill>
                      <a:schemeClr val="tx1"/>
                    </a:solidFill>
                    <a:latin typeface="+mn-ea"/>
                  </a:rPr>
                  <a:t>BI</a:t>
                </a:r>
                <a:r>
                  <a:rPr kumimoji="1" lang="ja-JP" altLang="en-US" sz="1600" dirty="0">
                    <a:solidFill>
                      <a:schemeClr val="tx1"/>
                    </a:solidFill>
                    <a:latin typeface="+mn-ea"/>
                  </a:rPr>
                  <a:t>ツールとのデータ連携</a:t>
                </a:r>
                <a:endParaRPr kumimoji="1" lang="en-US" altLang="ja-JP" sz="16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r>
                  <a:rPr kumimoji="1" lang="ja-JP" altLang="en-US" sz="2800" dirty="0">
                    <a:solidFill>
                      <a:srgbClr val="FF0000"/>
                    </a:solidFill>
                    <a:latin typeface="+mn-ea"/>
                  </a:rPr>
                  <a:t>各部署の</a:t>
                </a:r>
                <a:r>
                  <a:rPr kumimoji="1" lang="en-US" altLang="ja-JP" sz="2800" dirty="0">
                    <a:solidFill>
                      <a:srgbClr val="FF0000"/>
                    </a:solidFill>
                    <a:latin typeface="+mn-ea"/>
                  </a:rPr>
                  <a:t>DX</a:t>
                </a:r>
                <a:r>
                  <a:rPr kumimoji="1" lang="ja-JP" altLang="en-US" sz="2800" dirty="0">
                    <a:solidFill>
                      <a:srgbClr val="FF0000"/>
                    </a:solidFill>
                    <a:latin typeface="+mn-ea"/>
                  </a:rPr>
                  <a:t>推進</a:t>
                </a:r>
                <a:endParaRPr kumimoji="1" lang="en-US" altLang="ja-JP" sz="2000" dirty="0">
                  <a:solidFill>
                    <a:srgbClr val="FF0000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2000" dirty="0">
                  <a:solidFill>
                    <a:srgbClr val="FF0000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ja-JP" altLang="en-US" sz="2000" dirty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1089" name="四角形: 角を丸くする 1088">
                <a:extLst>
                  <a:ext uri="{FF2B5EF4-FFF2-40B4-BE49-F238E27FC236}">
                    <a16:creationId xmlns:a16="http://schemas.microsoft.com/office/drawing/2014/main" id="{BD306A6A-6D19-6BD8-9849-A4CEDB4B9E29}"/>
                  </a:ext>
                </a:extLst>
              </p:cNvPr>
              <p:cNvSpPr/>
              <p:nvPr/>
            </p:nvSpPr>
            <p:spPr>
              <a:xfrm>
                <a:off x="9329626" y="1782391"/>
                <a:ext cx="784112" cy="1027680"/>
              </a:xfrm>
              <a:prstGeom prst="roundRect">
                <a:avLst>
                  <a:gd name="adj" fmla="val 24007"/>
                </a:avLst>
              </a:prstGeom>
              <a:ln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r>
                  <a:rPr kumimoji="1" lang="ja-JP" altLang="en-US" sz="1200" dirty="0">
                    <a:solidFill>
                      <a:schemeClr val="tx1"/>
                    </a:solidFill>
                    <a:latin typeface="+mn-ea"/>
                  </a:rPr>
                  <a:t>参照</a:t>
                </a:r>
                <a:endParaRPr kumimoji="1" lang="en-US" altLang="ja-JP" sz="12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r>
                  <a:rPr kumimoji="1" lang="ja-JP" altLang="en-US" sz="1200" dirty="0">
                    <a:solidFill>
                      <a:schemeClr val="tx1"/>
                    </a:solidFill>
                    <a:latin typeface="+mn-ea"/>
                  </a:rPr>
                  <a:t>編集</a:t>
                </a:r>
                <a:endParaRPr kumimoji="1" lang="en-US" altLang="ja-JP" sz="12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r>
                  <a:rPr kumimoji="1" lang="ja-JP" altLang="en-US" sz="1200" dirty="0">
                    <a:solidFill>
                      <a:schemeClr val="tx1"/>
                    </a:solidFill>
                    <a:latin typeface="+mn-ea"/>
                  </a:rPr>
                  <a:t>解析</a:t>
                </a:r>
              </a:p>
            </p:txBody>
          </p:sp>
        </p:grpSp>
        <p:sp>
          <p:nvSpPr>
            <p:cNvPr id="83" name="四角形: 角を丸くする 82">
              <a:extLst>
                <a:ext uri="{FF2B5EF4-FFF2-40B4-BE49-F238E27FC236}">
                  <a16:creationId xmlns:a16="http://schemas.microsoft.com/office/drawing/2014/main" id="{DD5BC664-BA42-2261-6E0A-57602E0145B4}"/>
                </a:ext>
              </a:extLst>
            </p:cNvPr>
            <p:cNvSpPr/>
            <p:nvPr/>
          </p:nvSpPr>
          <p:spPr>
            <a:xfrm>
              <a:off x="4688636" y="784513"/>
              <a:ext cx="3323169" cy="408057"/>
            </a:xfrm>
            <a:prstGeom prst="roundRect">
              <a:avLst>
                <a:gd name="adj" fmla="val 50000"/>
              </a:avLst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r>
                <a:rPr kumimoji="1" lang="ja-JP" altLang="en-US" sz="1200" dirty="0">
                  <a:solidFill>
                    <a:schemeClr val="tx1"/>
                  </a:solidFill>
                  <a:latin typeface="+mn-ea"/>
                </a:rPr>
                <a:t>ﾃﾞｽｸﾄｯﾌﾟ：</a:t>
              </a:r>
              <a:r>
                <a:rPr kumimoji="1" lang="en-US" altLang="ja-JP" sz="1200" dirty="0">
                  <a:solidFill>
                    <a:schemeClr val="tx1"/>
                  </a:solidFill>
                  <a:latin typeface="+mn-ea"/>
                </a:rPr>
                <a:t>LGWAN</a:t>
              </a:r>
              <a:r>
                <a:rPr kumimoji="1" lang="ja-JP" altLang="en-US" sz="1200" dirty="0">
                  <a:solidFill>
                    <a:schemeClr val="tx1"/>
                  </a:solidFill>
                  <a:latin typeface="+mn-ea"/>
                </a:rPr>
                <a:t>でも動くポータブル版</a:t>
              </a:r>
            </a:p>
          </p:txBody>
        </p:sp>
        <p:pic>
          <p:nvPicPr>
            <p:cNvPr id="16" name="グラフィックス 15">
              <a:extLst>
                <a:ext uri="{FF2B5EF4-FFF2-40B4-BE49-F238E27FC236}">
                  <a16:creationId xmlns:a16="http://schemas.microsoft.com/office/drawing/2014/main" id="{B89F6CBC-50FF-558F-65DE-1C6FD64F455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785424" y="2090361"/>
              <a:ext cx="3032863" cy="1451412"/>
            </a:xfrm>
            <a:prstGeom prst="rect">
              <a:avLst/>
            </a:prstGeom>
          </p:spPr>
        </p:pic>
      </p:grpSp>
      <p:pic>
        <p:nvPicPr>
          <p:cNvPr id="18" name="グラフィックス 17">
            <a:extLst>
              <a:ext uri="{FF2B5EF4-FFF2-40B4-BE49-F238E27FC236}">
                <a16:creationId xmlns:a16="http://schemas.microsoft.com/office/drawing/2014/main" id="{819E2079-83F2-522D-4036-9DC730E1D1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051828" y="1056828"/>
            <a:ext cx="3032863" cy="1451412"/>
          </a:xfrm>
          <a:prstGeom prst="rect">
            <a:avLst/>
          </a:prstGeom>
        </p:spPr>
      </p:pic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E11EA97-5D2E-A333-8F9D-537FD8D7205E}"/>
              </a:ext>
            </a:extLst>
          </p:cNvPr>
          <p:cNvGrpSpPr/>
          <p:nvPr/>
        </p:nvGrpSpPr>
        <p:grpSpPr>
          <a:xfrm>
            <a:off x="4809040" y="5553536"/>
            <a:ext cx="1012956" cy="977047"/>
            <a:chOff x="8889532" y="1555390"/>
            <a:chExt cx="1012956" cy="977047"/>
          </a:xfrm>
        </p:grpSpPr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863FF52B-A486-5814-344B-7C1AD66E8D4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7867" y="1555390"/>
              <a:ext cx="660048" cy="730178"/>
            </a:xfrm>
            <a:prstGeom prst="rect">
              <a:avLst/>
            </a:prstGeom>
          </p:spPr>
        </p:pic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91FC5BB8-1C79-FA2C-CB3E-A203630D98B8}"/>
                </a:ext>
              </a:extLst>
            </p:cNvPr>
            <p:cNvSpPr txBox="1"/>
            <p:nvPr/>
          </p:nvSpPr>
          <p:spPr>
            <a:xfrm>
              <a:off x="8889532" y="2286216"/>
              <a:ext cx="10129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00" dirty="0"/>
                <a:t>＠</a:t>
              </a:r>
              <a:r>
                <a:rPr kumimoji="1" lang="en-US" altLang="ja-JP" sz="1000" dirty="0"/>
                <a:t>2024OSGEO</a:t>
              </a:r>
              <a:endParaRPr kumimoji="1" lang="ja-JP" altLang="en-US" sz="1000" dirty="0"/>
            </a:p>
          </p:txBody>
        </p:sp>
      </p:grp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06ABD87D-F50A-9AB1-F9AB-FAA06FBA0CDC}"/>
              </a:ext>
            </a:extLst>
          </p:cNvPr>
          <p:cNvSpPr/>
          <p:nvPr/>
        </p:nvSpPr>
        <p:spPr>
          <a:xfrm>
            <a:off x="6539483" y="5258127"/>
            <a:ext cx="2532158" cy="294706"/>
          </a:xfrm>
          <a:prstGeom prst="roundRect">
            <a:avLst>
              <a:gd name="adj" fmla="val 50000"/>
            </a:avLst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200">
                <a:solidFill>
                  <a:schemeClr val="tx1"/>
                </a:solidFill>
                <a:latin typeface="+mn-ea"/>
              </a:rPr>
              <a:t>フィールドワーク</a:t>
            </a:r>
            <a:endParaRPr kumimoji="1" lang="ja-JP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9A3CB29F-F9A6-DDB6-204A-D1D89600979A}"/>
              </a:ext>
            </a:extLst>
          </p:cNvPr>
          <p:cNvSpPr/>
          <p:nvPr/>
        </p:nvSpPr>
        <p:spPr>
          <a:xfrm>
            <a:off x="7594420" y="3004100"/>
            <a:ext cx="1567490" cy="642299"/>
          </a:xfrm>
          <a:prstGeom prst="roundRect">
            <a:avLst>
              <a:gd name="adj" fmla="val 24007"/>
            </a:avLst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点群データ</a:t>
            </a:r>
            <a:br>
              <a:rPr kumimoji="1" lang="en-US" altLang="ja-JP" sz="1200" dirty="0">
                <a:solidFill>
                  <a:schemeClr val="tx1"/>
                </a:solidFill>
                <a:latin typeface="+mn-ea"/>
              </a:rPr>
            </a:br>
            <a:r>
              <a:rPr kumimoji="1" lang="en-US" altLang="ja-JP" sz="1200" dirty="0" err="1">
                <a:solidFill>
                  <a:schemeClr val="tx1"/>
                </a:solidFill>
                <a:latin typeface="+mn-ea"/>
              </a:rPr>
              <a:t>glTF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・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AR</a:t>
            </a:r>
            <a:endParaRPr kumimoji="1" lang="ja-JP" altLang="en-US" sz="1200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3BB42464-682B-F3D3-B2F6-981C89C23D5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69904" y="4777378"/>
            <a:ext cx="973444" cy="76598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148A0A9-018E-0B8B-6101-1BE4C1863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937" y="4715676"/>
            <a:ext cx="919548" cy="919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D8A5448C-2801-46E5-10CF-4492489CCF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84491" y="5435918"/>
            <a:ext cx="1733792" cy="590632"/>
          </a:xfrm>
          <a:prstGeom prst="rect">
            <a:avLst/>
          </a:prstGeom>
        </p:spPr>
      </p:pic>
      <p:grpSp>
        <p:nvGrpSpPr>
          <p:cNvPr id="100" name="グループ化 99">
            <a:extLst>
              <a:ext uri="{FF2B5EF4-FFF2-40B4-BE49-F238E27FC236}">
                <a16:creationId xmlns:a16="http://schemas.microsoft.com/office/drawing/2014/main" id="{51149BE9-F6D6-5BC3-5AE4-0658B947383A}"/>
              </a:ext>
            </a:extLst>
          </p:cNvPr>
          <p:cNvGrpSpPr/>
          <p:nvPr/>
        </p:nvGrpSpPr>
        <p:grpSpPr>
          <a:xfrm>
            <a:off x="8800264" y="3436995"/>
            <a:ext cx="3134582" cy="1451412"/>
            <a:chOff x="8800264" y="3436995"/>
            <a:chExt cx="3134582" cy="1451412"/>
          </a:xfrm>
        </p:grpSpPr>
        <p:sp>
          <p:nvSpPr>
            <p:cNvPr id="75" name="雲 74">
              <a:extLst>
                <a:ext uri="{FF2B5EF4-FFF2-40B4-BE49-F238E27FC236}">
                  <a16:creationId xmlns:a16="http://schemas.microsoft.com/office/drawing/2014/main" id="{FD5553D1-6E65-A28F-8D32-B263907CE165}"/>
                </a:ext>
              </a:extLst>
            </p:cNvPr>
            <p:cNvSpPr/>
            <p:nvPr/>
          </p:nvSpPr>
          <p:spPr>
            <a:xfrm>
              <a:off x="8800264" y="3436995"/>
              <a:ext cx="3134582" cy="1451412"/>
            </a:xfrm>
            <a:prstGeom prst="cloud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2000" dirty="0">
                <a:solidFill>
                  <a:schemeClr val="dk1"/>
                </a:solidFill>
              </a:endParaRPr>
            </a:p>
          </p:txBody>
        </p:sp>
        <p:sp>
          <p:nvSpPr>
            <p:cNvPr id="35" name="四角形: 角を丸くする 34">
              <a:extLst>
                <a:ext uri="{FF2B5EF4-FFF2-40B4-BE49-F238E27FC236}">
                  <a16:creationId xmlns:a16="http://schemas.microsoft.com/office/drawing/2014/main" id="{753A4083-63B7-13C4-30E3-DC6E41031A66}"/>
                </a:ext>
              </a:extLst>
            </p:cNvPr>
            <p:cNvSpPr/>
            <p:nvPr/>
          </p:nvSpPr>
          <p:spPr>
            <a:xfrm>
              <a:off x="9174820" y="3733493"/>
              <a:ext cx="2448336" cy="294706"/>
            </a:xfrm>
            <a:prstGeom prst="roundRect">
              <a:avLst>
                <a:gd name="adj" fmla="val 50000"/>
              </a:avLst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r>
                <a:rPr kumimoji="1" lang="ja-JP" altLang="en-US" sz="1200">
                  <a:solidFill>
                    <a:schemeClr val="tx1"/>
                  </a:solidFill>
                  <a:latin typeface="+mn-ea"/>
                </a:rPr>
                <a:t>クラウドストレージ</a:t>
              </a:r>
              <a:endParaRPr kumimoji="1" lang="ja-JP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  <p:pic>
          <p:nvPicPr>
            <p:cNvPr id="50" name="図 49">
              <a:extLst>
                <a:ext uri="{FF2B5EF4-FFF2-40B4-BE49-F238E27FC236}">
                  <a16:creationId xmlns:a16="http://schemas.microsoft.com/office/drawing/2014/main" id="{7845BB63-7881-639F-E103-B60E55E3D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270382" y="4199274"/>
              <a:ext cx="724001" cy="352474"/>
            </a:xfrm>
            <a:prstGeom prst="rect">
              <a:avLst/>
            </a:prstGeom>
          </p:spPr>
        </p:pic>
        <p:pic>
          <p:nvPicPr>
            <p:cNvPr id="53" name="図 52">
              <a:extLst>
                <a:ext uri="{FF2B5EF4-FFF2-40B4-BE49-F238E27FC236}">
                  <a16:creationId xmlns:a16="http://schemas.microsoft.com/office/drawing/2014/main" id="{B0398CF6-05CD-0D1C-BEC9-FBF1F7A57F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0102613" y="4099971"/>
              <a:ext cx="862001" cy="582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0571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0C10767-10E3-91EA-4A9B-DFE40349E1A6}"/>
              </a:ext>
            </a:extLst>
          </p:cNvPr>
          <p:cNvSpPr txBox="1"/>
          <p:nvPr/>
        </p:nvSpPr>
        <p:spPr>
          <a:xfrm>
            <a:off x="4329835" y="113478"/>
            <a:ext cx="6489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 i="0" u="sng" strike="noStrike" dirty="0">
                <a:solidFill>
                  <a:srgbClr val="00B0F0"/>
                </a:solidFill>
                <a:effectLst/>
                <a:highlight>
                  <a:srgbClr val="FFFFFF"/>
                </a:highlight>
                <a:latin typeface="-apple-system"/>
              </a:rPr>
              <a:t>各</a:t>
            </a:r>
            <a:r>
              <a:rPr lang="en-US" altLang="ja-JP" sz="3200" b="1" i="0" u="sng" strike="noStrike" dirty="0">
                <a:solidFill>
                  <a:srgbClr val="00B0F0"/>
                </a:solidFill>
                <a:effectLst/>
                <a:highlight>
                  <a:srgbClr val="FFFFFF"/>
                </a:highlight>
                <a:latin typeface="-apple-system"/>
              </a:rPr>
              <a:t>GIS</a:t>
            </a:r>
            <a:r>
              <a:rPr lang="ja-JP" altLang="en-US" sz="3200" b="1" i="0" u="sng" strike="noStrike" dirty="0">
                <a:solidFill>
                  <a:srgbClr val="00B0F0"/>
                </a:solidFill>
                <a:effectLst/>
                <a:highlight>
                  <a:srgbClr val="FFFFFF"/>
                </a:highlight>
                <a:latin typeface="-apple-system"/>
              </a:rPr>
              <a:t>システム特徴</a:t>
            </a:r>
            <a:endParaRPr lang="ja-JP" altLang="en-US" sz="3200" b="1" i="0" u="sng" dirty="0">
              <a:solidFill>
                <a:srgbClr val="00B0F0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1EBF6FD5-015D-AD50-E05F-6A59B79FD553}"/>
              </a:ext>
            </a:extLst>
          </p:cNvPr>
          <p:cNvSpPr/>
          <p:nvPr/>
        </p:nvSpPr>
        <p:spPr>
          <a:xfrm>
            <a:off x="335360" y="698254"/>
            <a:ext cx="11377264" cy="5683074"/>
          </a:xfrm>
          <a:prstGeom prst="roundRect">
            <a:avLst>
              <a:gd name="adj" fmla="val 7138"/>
            </a:avLst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30000"/>
              </a:lnSpc>
              <a:spcAft>
                <a:spcPts val="600"/>
              </a:spcAft>
            </a:pPr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QGIS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と</a:t>
            </a:r>
            <a:r>
              <a:rPr kumimoji="1" lang="en-US" altLang="ja-JP" sz="1200" dirty="0" err="1">
                <a:solidFill>
                  <a:schemeClr val="tx1"/>
                </a:solidFill>
                <a:latin typeface="+mn-ea"/>
              </a:rPr>
              <a:t>Lizmap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と</a:t>
            </a:r>
            <a:r>
              <a:rPr kumimoji="1" lang="en-US" altLang="ja-JP" sz="1200" dirty="0" err="1">
                <a:solidFill>
                  <a:schemeClr val="tx1"/>
                </a:solidFill>
                <a:latin typeface="+mn-ea"/>
              </a:rPr>
              <a:t>QField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は、それぞれ異なる利用シーンに適した地理情報システム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(GIS)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ツールです。以下にそれぞれの特徴と適した利用シーンを説明します。</a:t>
            </a: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・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QGIS</a:t>
            </a: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　　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QGIS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は、デスクトップ環境で使用する総合的な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GIS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ソフトウェアです。</a:t>
            </a: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　　主な利用シーン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: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地理空間データの作成、編集、分析、複雑な地図作成とレイアウト設計、空間解析や地形解析、データベース管理</a:t>
            </a:r>
            <a:endParaRPr kumimoji="1" lang="en-US" altLang="ja-JP" sz="12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　　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QGIS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は、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GIS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プロジェクトの中心的なツールとして、データ準備からマップ制作まで幅広いタスクに使用されます。</a:t>
            </a:r>
            <a:endParaRPr kumimoji="1" lang="en-US" altLang="ja-JP" sz="12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　　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GDAL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による、あらゆる形式のインポート・エクスポート</a:t>
            </a: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・</a:t>
            </a:r>
            <a:r>
              <a:rPr kumimoji="1" lang="en-US" altLang="ja-JP" sz="1200" dirty="0" err="1">
                <a:solidFill>
                  <a:schemeClr val="tx1"/>
                </a:solidFill>
                <a:latin typeface="+mn-ea"/>
              </a:rPr>
              <a:t>Lizmap</a:t>
            </a:r>
            <a:endParaRPr kumimoji="1" lang="en-US" altLang="ja-JP" sz="12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　　</a:t>
            </a:r>
            <a:r>
              <a:rPr kumimoji="1" lang="en-US" altLang="ja-JP" sz="1200" dirty="0" err="1">
                <a:solidFill>
                  <a:schemeClr val="tx1"/>
                </a:solidFill>
                <a:latin typeface="+mn-ea"/>
              </a:rPr>
              <a:t>Lizmap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は、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QGIS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プロジェクトをウェブ上で公開するためのツールです。</a:t>
            </a: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　　主な利用シーン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: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組織内や一般向けの地理情報のオンラインで共有</a:t>
            </a: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・</a:t>
            </a:r>
            <a:r>
              <a:rPr kumimoji="1" lang="en-US" altLang="ja-JP" sz="1200" dirty="0" err="1">
                <a:solidFill>
                  <a:schemeClr val="tx1"/>
                </a:solidFill>
                <a:latin typeface="+mn-ea"/>
              </a:rPr>
              <a:t>QField</a:t>
            </a:r>
            <a:endParaRPr kumimoji="1" lang="en-US" altLang="ja-JP" sz="12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　　</a:t>
            </a:r>
            <a:r>
              <a:rPr kumimoji="1" lang="en-US" altLang="ja-JP" sz="1200" dirty="0" err="1">
                <a:solidFill>
                  <a:schemeClr val="tx1"/>
                </a:solidFill>
                <a:latin typeface="+mn-ea"/>
              </a:rPr>
              <a:t>QField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は、フィールドワーク用に設計されたモバイル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GIS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アプリケーションです。</a:t>
            </a: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　　主な利用シーン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: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　現地でのデータ収集と編集、オフラインでの地図閲覧と作業、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GPS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を使用した位置情報の記録、写真やメモの追加、収集したデータ</a:t>
            </a:r>
            <a:endParaRPr kumimoji="1" lang="en-US" altLang="ja-JP" sz="12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　の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QGIS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との同期</a:t>
            </a: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　　</a:t>
            </a:r>
            <a:r>
              <a:rPr kumimoji="1" lang="en-US" altLang="ja-JP" sz="1200" dirty="0" err="1">
                <a:solidFill>
                  <a:schemeClr val="tx1"/>
                </a:solidFill>
                <a:latin typeface="+mn-ea"/>
              </a:rPr>
              <a:t>QField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は、タブレットやスマートフォンを使用して現場で直接データを収集・編集する際に最適です。</a:t>
            </a:r>
            <a:endParaRPr kumimoji="1" lang="en-US" altLang="ja-JP" sz="12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endParaRPr kumimoji="1" lang="ja-JP" altLang="en-US" sz="1200" dirty="0">
              <a:solidFill>
                <a:schemeClr val="tx1"/>
              </a:solidFill>
              <a:latin typeface="+mn-ea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　</a:t>
            </a:r>
            <a:r>
              <a:rPr kumimoji="1" lang="ja-JP" altLang="en-US" sz="1200" dirty="0">
                <a:solidFill>
                  <a:srgbClr val="FF0000"/>
                </a:solidFill>
                <a:latin typeface="+mn-ea"/>
              </a:rPr>
              <a:t>　</a:t>
            </a:r>
            <a:r>
              <a:rPr kumimoji="1" lang="ja-JP" altLang="en-US" sz="1600" dirty="0">
                <a:solidFill>
                  <a:srgbClr val="FF0000"/>
                </a:solidFill>
                <a:latin typeface="+mn-ea"/>
              </a:rPr>
              <a:t>これら</a:t>
            </a:r>
            <a:r>
              <a:rPr kumimoji="1" lang="en-US" altLang="ja-JP" sz="1600" dirty="0">
                <a:solidFill>
                  <a:srgbClr val="FF0000"/>
                </a:solidFill>
                <a:latin typeface="+mn-ea"/>
              </a:rPr>
              <a:t>3</a:t>
            </a:r>
            <a:r>
              <a:rPr kumimoji="1" lang="ja-JP" altLang="en-US" sz="1600" dirty="0">
                <a:solidFill>
                  <a:srgbClr val="FF0000"/>
                </a:solidFill>
                <a:latin typeface="+mn-ea"/>
              </a:rPr>
              <a:t>つのツールを組み合わせることで、デスクトップでの地図作成</a:t>
            </a:r>
            <a:r>
              <a:rPr kumimoji="1" lang="en-US" altLang="ja-JP" sz="1600" dirty="0">
                <a:solidFill>
                  <a:srgbClr val="FF0000"/>
                </a:solidFill>
                <a:latin typeface="+mn-ea"/>
              </a:rPr>
              <a:t>(QGIS)</a:t>
            </a:r>
            <a:r>
              <a:rPr kumimoji="1" lang="ja-JP" altLang="en-US" sz="1600" dirty="0">
                <a:solidFill>
                  <a:srgbClr val="FF0000"/>
                </a:solidFill>
                <a:latin typeface="+mn-ea"/>
              </a:rPr>
              <a:t>、ウェブでの公開</a:t>
            </a:r>
            <a:r>
              <a:rPr kumimoji="1" lang="en-US" altLang="ja-JP" sz="1600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en-US" altLang="ja-JP" sz="1600" dirty="0" err="1">
                <a:solidFill>
                  <a:srgbClr val="FF0000"/>
                </a:solidFill>
                <a:latin typeface="+mn-ea"/>
              </a:rPr>
              <a:t>Lizmap</a:t>
            </a:r>
            <a:r>
              <a:rPr kumimoji="1" lang="en-US" altLang="ja-JP" sz="1600" dirty="0">
                <a:solidFill>
                  <a:srgbClr val="FF0000"/>
                </a:solidFill>
                <a:latin typeface="+mn-ea"/>
              </a:rPr>
              <a:t>)</a:t>
            </a:r>
            <a:r>
              <a:rPr kumimoji="1" lang="ja-JP" altLang="en-US" sz="1600" dirty="0">
                <a:solidFill>
                  <a:srgbClr val="FF0000"/>
                </a:solidFill>
                <a:latin typeface="+mn-ea"/>
              </a:rPr>
              <a:t>、</a:t>
            </a:r>
            <a:endParaRPr kumimoji="1" lang="en-US" altLang="ja-JP" sz="1600" dirty="0">
              <a:solidFill>
                <a:srgbClr val="FF0000"/>
              </a:solidFill>
              <a:latin typeface="+mn-ea"/>
            </a:endParaRPr>
          </a:p>
          <a:p>
            <a:pPr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600" dirty="0">
                <a:solidFill>
                  <a:srgbClr val="FF0000"/>
                </a:solidFill>
                <a:latin typeface="+mn-ea"/>
              </a:rPr>
              <a:t>現場でのデータ収集</a:t>
            </a:r>
            <a:r>
              <a:rPr kumimoji="1" lang="en-US" altLang="ja-JP" sz="1600" dirty="0">
                <a:solidFill>
                  <a:srgbClr val="FF0000"/>
                </a:solidFill>
                <a:latin typeface="+mn-ea"/>
              </a:rPr>
              <a:t>(</a:t>
            </a:r>
            <a:r>
              <a:rPr kumimoji="1" lang="en-US" altLang="ja-JP" sz="1600" dirty="0" err="1">
                <a:solidFill>
                  <a:srgbClr val="FF0000"/>
                </a:solidFill>
                <a:latin typeface="+mn-ea"/>
              </a:rPr>
              <a:t>QField</a:t>
            </a:r>
            <a:r>
              <a:rPr kumimoji="1" lang="en-US" altLang="ja-JP" sz="1600" dirty="0">
                <a:solidFill>
                  <a:srgbClr val="FF0000"/>
                </a:solidFill>
                <a:latin typeface="+mn-ea"/>
              </a:rPr>
              <a:t>)</a:t>
            </a:r>
            <a:r>
              <a:rPr kumimoji="1" lang="ja-JP" altLang="en-US" sz="1600" dirty="0">
                <a:solidFill>
                  <a:srgbClr val="FF0000"/>
                </a:solidFill>
                <a:latin typeface="+mn-ea"/>
              </a:rPr>
              <a:t>という、</a:t>
            </a:r>
            <a:r>
              <a:rPr kumimoji="1" lang="en-US" altLang="ja-JP" sz="1600" dirty="0">
                <a:solidFill>
                  <a:srgbClr val="FF0000"/>
                </a:solidFill>
                <a:latin typeface="+mn-ea"/>
              </a:rPr>
              <a:t>GIS</a:t>
            </a:r>
            <a:r>
              <a:rPr kumimoji="1" lang="ja-JP" altLang="en-US" sz="1600" dirty="0">
                <a:solidFill>
                  <a:srgbClr val="FF0000"/>
                </a:solidFill>
                <a:latin typeface="+mn-ea"/>
              </a:rPr>
              <a:t>ワークフローの全段階をカバーすることができます。</a:t>
            </a:r>
          </a:p>
        </p:txBody>
      </p:sp>
    </p:spTree>
    <p:extLst>
      <p:ext uri="{BB962C8B-B14F-4D97-AF65-F5344CB8AC3E}">
        <p14:creationId xmlns:p14="http://schemas.microsoft.com/office/powerpoint/2010/main" val="250579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F3BD11D-CD5E-2E06-C669-B02C3D85792D}"/>
              </a:ext>
            </a:extLst>
          </p:cNvPr>
          <p:cNvSpPr txBox="1"/>
          <p:nvPr/>
        </p:nvSpPr>
        <p:spPr>
          <a:xfrm>
            <a:off x="3239869" y="27372"/>
            <a:ext cx="5182929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ja-JP" sz="3200" b="1" i="0" u="sng" strike="noStrike" dirty="0">
                <a:solidFill>
                  <a:srgbClr val="00B0F0"/>
                </a:solidFill>
                <a:effectLst/>
                <a:highlight>
                  <a:srgbClr val="FFFFFF"/>
                </a:highlight>
                <a:latin typeface="-apple-system"/>
              </a:rPr>
              <a:t>QGIS</a:t>
            </a:r>
            <a:r>
              <a:rPr lang="ja-JP" altLang="en-US" sz="3200" b="1" i="0" u="sng" strike="noStrike" dirty="0">
                <a:solidFill>
                  <a:srgbClr val="00B0F0"/>
                </a:solidFill>
                <a:effectLst/>
                <a:highlight>
                  <a:srgbClr val="FFFFFF"/>
                </a:highlight>
                <a:latin typeface="-apple-system"/>
              </a:rPr>
              <a:t>機能概要</a:t>
            </a:r>
            <a:endParaRPr lang="ja-JP" altLang="en-US" sz="3200" b="1" i="0" u="sng" dirty="0">
              <a:solidFill>
                <a:srgbClr val="00B0F0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9CBF002C-EB00-FCA5-955E-34DCD65F4EDE}"/>
              </a:ext>
            </a:extLst>
          </p:cNvPr>
          <p:cNvGrpSpPr/>
          <p:nvPr/>
        </p:nvGrpSpPr>
        <p:grpSpPr>
          <a:xfrm>
            <a:off x="3763853" y="806542"/>
            <a:ext cx="4601475" cy="2919494"/>
            <a:chOff x="4211224" y="784513"/>
            <a:chExt cx="4601475" cy="2919494"/>
          </a:xfrm>
        </p:grpSpPr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2FA5D548-DEDB-B8EE-C75C-4016AB4BA140}"/>
                </a:ext>
              </a:extLst>
            </p:cNvPr>
            <p:cNvGrpSpPr/>
            <p:nvPr/>
          </p:nvGrpSpPr>
          <p:grpSpPr>
            <a:xfrm>
              <a:off x="4211224" y="988542"/>
              <a:ext cx="4601475" cy="2715465"/>
              <a:chOff x="5420650" y="1403020"/>
              <a:chExt cx="4601475" cy="2715465"/>
            </a:xfrm>
          </p:grpSpPr>
          <p:sp>
            <p:nvSpPr>
              <p:cNvPr id="29" name="四角形: 角を丸くする 28">
                <a:extLst>
                  <a:ext uri="{FF2B5EF4-FFF2-40B4-BE49-F238E27FC236}">
                    <a16:creationId xmlns:a16="http://schemas.microsoft.com/office/drawing/2014/main" id="{619146C5-505C-3EA5-3FC2-09474BAB445E}"/>
                  </a:ext>
                </a:extLst>
              </p:cNvPr>
              <p:cNvSpPr/>
              <p:nvPr/>
            </p:nvSpPr>
            <p:spPr>
              <a:xfrm>
                <a:off x="5420650" y="1403020"/>
                <a:ext cx="4238094" cy="2397611"/>
              </a:xfrm>
              <a:prstGeom prst="roundRect">
                <a:avLst>
                  <a:gd name="adj" fmla="val 19858"/>
                </a:avLst>
              </a:prstGeom>
              <a:noFill/>
              <a:ln w="63500">
                <a:solidFill>
                  <a:srgbClr val="FF0000"/>
                </a:solidFill>
              </a:ln>
              <a:effectLst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16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r>
                  <a:rPr kumimoji="1" lang="ja-JP" altLang="en-US" sz="1600" dirty="0">
                    <a:solidFill>
                      <a:schemeClr val="tx1"/>
                    </a:solidFill>
                    <a:latin typeface="+mn-ea"/>
                  </a:rPr>
                  <a:t>エクセル・</a:t>
                </a:r>
                <a:r>
                  <a:rPr kumimoji="1" lang="en-US" altLang="ja-JP" sz="1600" dirty="0">
                    <a:solidFill>
                      <a:schemeClr val="tx1"/>
                    </a:solidFill>
                    <a:latin typeface="+mn-ea"/>
                  </a:rPr>
                  <a:t>BI</a:t>
                </a:r>
                <a:r>
                  <a:rPr kumimoji="1" lang="ja-JP" altLang="en-US" sz="1600" dirty="0">
                    <a:solidFill>
                      <a:schemeClr val="tx1"/>
                    </a:solidFill>
                    <a:latin typeface="+mn-ea"/>
                  </a:rPr>
                  <a:t>ツールとのデータ連携</a:t>
                </a:r>
                <a:endParaRPr kumimoji="1" lang="en-US" altLang="ja-JP" sz="16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r>
                  <a:rPr kumimoji="1" lang="ja-JP" altLang="en-US" sz="2800" dirty="0">
                    <a:solidFill>
                      <a:srgbClr val="FF0000"/>
                    </a:solidFill>
                    <a:latin typeface="+mn-ea"/>
                  </a:rPr>
                  <a:t>各部署の</a:t>
                </a:r>
                <a:r>
                  <a:rPr kumimoji="1" lang="en-US" altLang="ja-JP" sz="2800" dirty="0">
                    <a:solidFill>
                      <a:srgbClr val="FF0000"/>
                    </a:solidFill>
                    <a:latin typeface="+mn-ea"/>
                  </a:rPr>
                  <a:t>DX</a:t>
                </a:r>
                <a:r>
                  <a:rPr kumimoji="1" lang="ja-JP" altLang="en-US" sz="2800" dirty="0">
                    <a:solidFill>
                      <a:srgbClr val="FF0000"/>
                    </a:solidFill>
                    <a:latin typeface="+mn-ea"/>
                  </a:rPr>
                  <a:t>推進</a:t>
                </a:r>
                <a:endParaRPr kumimoji="1" lang="en-US" altLang="ja-JP" sz="2000" dirty="0">
                  <a:solidFill>
                    <a:srgbClr val="FF0000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2000" dirty="0">
                  <a:solidFill>
                    <a:srgbClr val="FF0000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ja-JP" altLang="en-US" sz="2000" dirty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30" name="四角形: 角を丸くする 29">
                <a:extLst>
                  <a:ext uri="{FF2B5EF4-FFF2-40B4-BE49-F238E27FC236}">
                    <a16:creationId xmlns:a16="http://schemas.microsoft.com/office/drawing/2014/main" id="{A02D43AB-FC74-C6C6-44FE-D3248AEB8E9E}"/>
                  </a:ext>
                </a:extLst>
              </p:cNvPr>
              <p:cNvSpPr/>
              <p:nvPr/>
            </p:nvSpPr>
            <p:spPr>
              <a:xfrm>
                <a:off x="9238013" y="3090805"/>
                <a:ext cx="784112" cy="1027680"/>
              </a:xfrm>
              <a:prstGeom prst="roundRect">
                <a:avLst>
                  <a:gd name="adj" fmla="val 24007"/>
                </a:avLst>
              </a:prstGeom>
              <a:ln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r>
                  <a:rPr kumimoji="1" lang="ja-JP" altLang="en-US" sz="1200" dirty="0">
                    <a:solidFill>
                      <a:schemeClr val="tx1"/>
                    </a:solidFill>
                    <a:latin typeface="+mn-ea"/>
                  </a:rPr>
                  <a:t>参照</a:t>
                </a:r>
                <a:endParaRPr kumimoji="1" lang="en-US" altLang="ja-JP" sz="12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r>
                  <a:rPr kumimoji="1" lang="ja-JP" altLang="en-US" sz="1200" dirty="0">
                    <a:solidFill>
                      <a:schemeClr val="tx1"/>
                    </a:solidFill>
                    <a:latin typeface="+mn-ea"/>
                  </a:rPr>
                  <a:t>編集</a:t>
                </a:r>
                <a:endParaRPr kumimoji="1" lang="en-US" altLang="ja-JP" sz="12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r>
                  <a:rPr kumimoji="1" lang="ja-JP" altLang="en-US" sz="1200" dirty="0">
                    <a:solidFill>
                      <a:schemeClr val="tx1"/>
                    </a:solidFill>
                    <a:latin typeface="+mn-ea"/>
                  </a:rPr>
                  <a:t>解析</a:t>
                </a:r>
              </a:p>
            </p:txBody>
          </p:sp>
        </p:grpSp>
        <p:sp>
          <p:nvSpPr>
            <p:cNvPr id="27" name="四角形: 角を丸くする 26">
              <a:extLst>
                <a:ext uri="{FF2B5EF4-FFF2-40B4-BE49-F238E27FC236}">
                  <a16:creationId xmlns:a16="http://schemas.microsoft.com/office/drawing/2014/main" id="{C55EE6F1-AC51-9D1C-7C6E-145C599C563E}"/>
                </a:ext>
              </a:extLst>
            </p:cNvPr>
            <p:cNvSpPr/>
            <p:nvPr/>
          </p:nvSpPr>
          <p:spPr>
            <a:xfrm>
              <a:off x="4688636" y="784513"/>
              <a:ext cx="3323169" cy="408057"/>
            </a:xfrm>
            <a:prstGeom prst="roundRect">
              <a:avLst>
                <a:gd name="adj" fmla="val 50000"/>
              </a:avLst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r>
                <a:rPr kumimoji="1" lang="ja-JP" altLang="en-US" sz="1200" dirty="0">
                  <a:solidFill>
                    <a:schemeClr val="tx1"/>
                  </a:solidFill>
                  <a:latin typeface="+mn-ea"/>
                </a:rPr>
                <a:t>ﾃﾞｽｸﾄｯﾌﾟ：</a:t>
              </a:r>
              <a:r>
                <a:rPr kumimoji="1" lang="en-US" altLang="ja-JP" sz="1200" dirty="0">
                  <a:solidFill>
                    <a:schemeClr val="tx1"/>
                  </a:solidFill>
                  <a:latin typeface="+mn-ea"/>
                </a:rPr>
                <a:t>LGWAN</a:t>
              </a:r>
              <a:r>
                <a:rPr kumimoji="1" lang="ja-JP" altLang="en-US" sz="1200" dirty="0">
                  <a:solidFill>
                    <a:schemeClr val="tx1"/>
                  </a:solidFill>
                  <a:latin typeface="+mn-ea"/>
                </a:rPr>
                <a:t>でも動くポータブル版</a:t>
              </a:r>
            </a:p>
          </p:txBody>
        </p:sp>
        <p:pic>
          <p:nvPicPr>
            <p:cNvPr id="28" name="グラフィックス 27">
              <a:extLst>
                <a:ext uri="{FF2B5EF4-FFF2-40B4-BE49-F238E27FC236}">
                  <a16:creationId xmlns:a16="http://schemas.microsoft.com/office/drawing/2014/main" id="{AAAB5533-6973-3418-BC6B-CABF1F8F8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785424" y="2090361"/>
              <a:ext cx="3032863" cy="1451412"/>
            </a:xfrm>
            <a:prstGeom prst="rect">
              <a:avLst/>
            </a:prstGeom>
          </p:spPr>
        </p:pic>
      </p:grp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CE5B54F8-1548-14DE-57BC-9CC51174F2E0}"/>
              </a:ext>
            </a:extLst>
          </p:cNvPr>
          <p:cNvSpPr/>
          <p:nvPr/>
        </p:nvSpPr>
        <p:spPr>
          <a:xfrm>
            <a:off x="517035" y="465130"/>
            <a:ext cx="2726303" cy="682824"/>
          </a:xfrm>
          <a:prstGeom prst="roundRect">
            <a:avLst>
              <a:gd name="adj" fmla="val 24007"/>
            </a:avLst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【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簡易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WEB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・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2D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出力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】</a:t>
            </a: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QGIS2WEB</a:t>
            </a:r>
            <a:endParaRPr kumimoji="1" lang="ja-JP" altLang="en-US" sz="12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CE5890DC-A4AB-A565-2BA6-E52984E9C8A6}"/>
              </a:ext>
            </a:extLst>
          </p:cNvPr>
          <p:cNvSpPr/>
          <p:nvPr/>
        </p:nvSpPr>
        <p:spPr>
          <a:xfrm>
            <a:off x="8905754" y="473060"/>
            <a:ext cx="2726303" cy="682824"/>
          </a:xfrm>
          <a:prstGeom prst="roundRect">
            <a:avLst>
              <a:gd name="adj" fmla="val 24007"/>
            </a:avLst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【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簡易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WEB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・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3D</a:t>
            </a: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出力</a:t>
            </a:r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】</a:t>
            </a: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en-US" altLang="ja-JP" sz="1200" dirty="0">
                <a:solidFill>
                  <a:schemeClr val="tx1"/>
                </a:solidFill>
                <a:latin typeface="+mn-ea"/>
              </a:rPr>
              <a:t>Qgis2threejs</a:t>
            </a:r>
          </a:p>
        </p:txBody>
      </p:sp>
      <p:cxnSp>
        <p:nvCxnSpPr>
          <p:cNvPr id="33" name="コネクタ: カギ線 32">
            <a:extLst>
              <a:ext uri="{FF2B5EF4-FFF2-40B4-BE49-F238E27FC236}">
                <a16:creationId xmlns:a16="http://schemas.microsoft.com/office/drawing/2014/main" id="{75F1E23E-9D16-C625-5355-CFDFEFBDFAB4}"/>
              </a:ext>
            </a:extLst>
          </p:cNvPr>
          <p:cNvCxnSpPr>
            <a:cxnSpLocks/>
            <a:stCxn id="29" idx="1"/>
            <a:endCxn id="31" idx="3"/>
          </p:cNvCxnSpPr>
          <p:nvPr/>
        </p:nvCxnSpPr>
        <p:spPr>
          <a:xfrm rot="10800000">
            <a:off x="3243339" y="806543"/>
            <a:ext cx="520515" cy="1402835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コネクタ: カギ線 33">
            <a:extLst>
              <a:ext uri="{FF2B5EF4-FFF2-40B4-BE49-F238E27FC236}">
                <a16:creationId xmlns:a16="http://schemas.microsoft.com/office/drawing/2014/main" id="{317CFA27-97F5-3425-E8DA-C40AC68A5EE9}"/>
              </a:ext>
            </a:extLst>
          </p:cNvPr>
          <p:cNvCxnSpPr>
            <a:cxnSpLocks/>
            <a:stCxn id="29" idx="3"/>
            <a:endCxn id="32" idx="1"/>
          </p:cNvCxnSpPr>
          <p:nvPr/>
        </p:nvCxnSpPr>
        <p:spPr>
          <a:xfrm flipV="1">
            <a:off x="8001947" y="814472"/>
            <a:ext cx="903807" cy="1394905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D94DC18F-3C58-FD41-39DA-56E25D912CFD}"/>
              </a:ext>
            </a:extLst>
          </p:cNvPr>
          <p:cNvGrpSpPr/>
          <p:nvPr/>
        </p:nvGrpSpPr>
        <p:grpSpPr>
          <a:xfrm>
            <a:off x="3925404" y="2698356"/>
            <a:ext cx="3436789" cy="1027680"/>
            <a:chOff x="3883347" y="3729278"/>
            <a:chExt cx="3436789" cy="1027680"/>
          </a:xfrm>
        </p:grpSpPr>
        <p:sp>
          <p:nvSpPr>
            <p:cNvPr id="50" name="四角形: 角を丸くする 49">
              <a:extLst>
                <a:ext uri="{FF2B5EF4-FFF2-40B4-BE49-F238E27FC236}">
                  <a16:creationId xmlns:a16="http://schemas.microsoft.com/office/drawing/2014/main" id="{0D75FA00-87BB-3C08-8FFD-12E8AB53345E}"/>
                </a:ext>
              </a:extLst>
            </p:cNvPr>
            <p:cNvSpPr/>
            <p:nvPr/>
          </p:nvSpPr>
          <p:spPr>
            <a:xfrm>
              <a:off x="4462420" y="4294367"/>
              <a:ext cx="2857716" cy="462591"/>
            </a:xfrm>
            <a:prstGeom prst="roundRect">
              <a:avLst>
                <a:gd name="adj" fmla="val 24007"/>
              </a:avLst>
            </a:prstGeom>
            <a:ln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r>
                <a:rPr kumimoji="1" lang="en-US" altLang="ja-JP" sz="1200" dirty="0">
                  <a:solidFill>
                    <a:schemeClr val="tx1"/>
                  </a:solidFill>
                  <a:latin typeface="+mn-ea"/>
                </a:rPr>
                <a:t>【</a:t>
              </a:r>
              <a:r>
                <a:rPr kumimoji="1" lang="ja-JP" altLang="en-US" sz="1200">
                  <a:solidFill>
                    <a:schemeClr val="tx1"/>
                  </a:solidFill>
                  <a:latin typeface="+mn-ea"/>
                </a:rPr>
                <a:t>インポート・エクスポート</a:t>
              </a:r>
              <a:r>
                <a:rPr kumimoji="1" lang="en-US" altLang="ja-JP" sz="1200">
                  <a:solidFill>
                    <a:schemeClr val="tx1"/>
                  </a:solidFill>
                  <a:latin typeface="+mn-ea"/>
                </a:rPr>
                <a:t>】</a:t>
              </a:r>
              <a:endParaRPr kumimoji="1" lang="en-US" altLang="ja-JP" sz="1200" dirty="0">
                <a:solidFill>
                  <a:schemeClr val="tx1"/>
                </a:solidFill>
                <a:latin typeface="+mn-ea"/>
              </a:endParaRPr>
            </a:p>
          </p:txBody>
        </p:sp>
        <p:grpSp>
          <p:nvGrpSpPr>
            <p:cNvPr id="46" name="グループ化 45">
              <a:extLst>
                <a:ext uri="{FF2B5EF4-FFF2-40B4-BE49-F238E27FC236}">
                  <a16:creationId xmlns:a16="http://schemas.microsoft.com/office/drawing/2014/main" id="{C165979D-F83D-0639-FE34-F868B7270904}"/>
                </a:ext>
              </a:extLst>
            </p:cNvPr>
            <p:cNvGrpSpPr/>
            <p:nvPr/>
          </p:nvGrpSpPr>
          <p:grpSpPr>
            <a:xfrm>
              <a:off x="3883347" y="3729278"/>
              <a:ext cx="1012956" cy="977047"/>
              <a:chOff x="8570254" y="1638357"/>
              <a:chExt cx="1012956" cy="977047"/>
            </a:xfrm>
          </p:grpSpPr>
          <p:pic>
            <p:nvPicPr>
              <p:cNvPr id="47" name="図 46">
                <a:extLst>
                  <a:ext uri="{FF2B5EF4-FFF2-40B4-BE49-F238E27FC236}">
                    <a16:creationId xmlns:a16="http://schemas.microsoft.com/office/drawing/2014/main" id="{268E2EB8-9392-1E1E-B484-940485869B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18589" y="1638357"/>
                <a:ext cx="660048" cy="730178"/>
              </a:xfrm>
              <a:prstGeom prst="rect">
                <a:avLst/>
              </a:prstGeom>
            </p:spPr>
          </p:pic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D05D6E97-5632-CD63-25AF-F1B294A1882B}"/>
                  </a:ext>
                </a:extLst>
              </p:cNvPr>
              <p:cNvSpPr txBox="1"/>
              <p:nvPr/>
            </p:nvSpPr>
            <p:spPr>
              <a:xfrm>
                <a:off x="8570254" y="2369183"/>
                <a:ext cx="101295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000" dirty="0"/>
                  <a:t>＠</a:t>
                </a:r>
                <a:r>
                  <a:rPr kumimoji="1" lang="en-US" altLang="ja-JP" sz="1000" dirty="0"/>
                  <a:t>2024OSGEO</a:t>
                </a:r>
                <a:endParaRPr kumimoji="1" lang="ja-JP" altLang="en-US" sz="1000" dirty="0"/>
              </a:p>
            </p:txBody>
          </p:sp>
        </p:grpSp>
      </p:grpSp>
      <p:sp>
        <p:nvSpPr>
          <p:cNvPr id="56" name="四角形: 角を丸くする 55">
            <a:extLst>
              <a:ext uri="{FF2B5EF4-FFF2-40B4-BE49-F238E27FC236}">
                <a16:creationId xmlns:a16="http://schemas.microsoft.com/office/drawing/2014/main" id="{FFF45C2B-4927-A6AB-B995-E5A27AF8B92D}"/>
              </a:ext>
            </a:extLst>
          </p:cNvPr>
          <p:cNvSpPr/>
          <p:nvPr/>
        </p:nvSpPr>
        <p:spPr>
          <a:xfrm>
            <a:off x="517035" y="1214679"/>
            <a:ext cx="2726303" cy="5022713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400" b="1" dirty="0">
                <a:solidFill>
                  <a:schemeClr val="tx1"/>
                </a:solidFill>
                <a:latin typeface="+mn-ea"/>
              </a:rPr>
              <a:t>位置情報付きの資料整理</a:t>
            </a:r>
            <a:endParaRPr kumimoji="1" lang="en-US" altLang="ja-JP" sz="14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ja-JP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0" name="四角形: 角を丸くする 59">
            <a:extLst>
              <a:ext uri="{FF2B5EF4-FFF2-40B4-BE49-F238E27FC236}">
                <a16:creationId xmlns:a16="http://schemas.microsoft.com/office/drawing/2014/main" id="{273DE206-74F0-B52C-11FB-2B7F029E46C5}"/>
              </a:ext>
            </a:extLst>
          </p:cNvPr>
          <p:cNvSpPr/>
          <p:nvPr/>
        </p:nvSpPr>
        <p:spPr>
          <a:xfrm>
            <a:off x="8886728" y="1214599"/>
            <a:ext cx="2726303" cy="4972472"/>
          </a:xfrm>
          <a:prstGeom prst="round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400" b="1" dirty="0">
                <a:solidFill>
                  <a:schemeClr val="tx1"/>
                </a:solidFill>
                <a:latin typeface="+mn-ea"/>
              </a:rPr>
              <a:t>簡易的な</a:t>
            </a:r>
            <a:r>
              <a:rPr kumimoji="1" lang="en-US" altLang="ja-JP" sz="1400" b="1" dirty="0">
                <a:solidFill>
                  <a:schemeClr val="tx1"/>
                </a:solidFill>
                <a:latin typeface="+mn-ea"/>
              </a:rPr>
              <a:t>3D</a:t>
            </a:r>
            <a:r>
              <a:rPr kumimoji="1" lang="ja-JP" altLang="en-US" sz="1400" b="1" dirty="0">
                <a:solidFill>
                  <a:schemeClr val="tx1"/>
                </a:solidFill>
                <a:latin typeface="+mn-ea"/>
              </a:rPr>
              <a:t>出力</a:t>
            </a:r>
            <a:endParaRPr kumimoji="1" lang="en-US" altLang="ja-JP" sz="14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en-US" altLang="ja-JP" sz="14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en-US" altLang="ja-JP" sz="14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en-US" altLang="ja-JP" sz="14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en-US" altLang="ja-JP" sz="14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en-US" altLang="ja-JP" sz="1400" b="1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ja-JP" altLang="en-US" sz="1400" b="1" dirty="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EFAEF629-D231-1FE7-7E95-0F46B34EA11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b="50033"/>
          <a:stretch/>
        </p:blipFill>
        <p:spPr>
          <a:xfrm>
            <a:off x="3558854" y="3878721"/>
            <a:ext cx="2534004" cy="2475195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86F0E2E6-4A88-08C4-69A6-56FFD1A6D31D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50033"/>
          <a:stretch/>
        </p:blipFill>
        <p:spPr>
          <a:xfrm>
            <a:off x="6095191" y="3878721"/>
            <a:ext cx="2534004" cy="247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00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F3BD11D-CD5E-2E06-C669-B02C3D85792D}"/>
              </a:ext>
            </a:extLst>
          </p:cNvPr>
          <p:cNvSpPr txBox="1"/>
          <p:nvPr/>
        </p:nvSpPr>
        <p:spPr>
          <a:xfrm>
            <a:off x="3239869" y="27372"/>
            <a:ext cx="5182929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ja-JP" sz="3200" b="1" i="0" u="sng" strike="noStrike" dirty="0">
                <a:solidFill>
                  <a:srgbClr val="00B0F0"/>
                </a:solidFill>
                <a:effectLst/>
                <a:highlight>
                  <a:srgbClr val="FFFFFF"/>
                </a:highlight>
                <a:latin typeface="-apple-system"/>
              </a:rPr>
              <a:t>LIZMAP</a:t>
            </a:r>
            <a:r>
              <a:rPr lang="ja-JP" altLang="en-US" sz="3200" b="1" i="0" u="sng" strike="noStrike" dirty="0">
                <a:solidFill>
                  <a:srgbClr val="00B0F0"/>
                </a:solidFill>
                <a:effectLst/>
                <a:highlight>
                  <a:srgbClr val="FFFFFF"/>
                </a:highlight>
                <a:latin typeface="-apple-system"/>
              </a:rPr>
              <a:t>機能概要</a:t>
            </a:r>
            <a:endParaRPr lang="ja-JP" altLang="en-US" sz="3200" b="1" i="0" u="sng" dirty="0">
              <a:solidFill>
                <a:srgbClr val="00B0F0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21F45349-A955-7915-AF64-0C73C028E1E4}"/>
              </a:ext>
            </a:extLst>
          </p:cNvPr>
          <p:cNvGrpSpPr/>
          <p:nvPr/>
        </p:nvGrpSpPr>
        <p:grpSpPr>
          <a:xfrm>
            <a:off x="407367" y="811404"/>
            <a:ext cx="8506308" cy="3157289"/>
            <a:chOff x="407367" y="811404"/>
            <a:chExt cx="8506308" cy="3157289"/>
          </a:xfrm>
        </p:grpSpPr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EA2E2911-CCB0-50B2-8F80-D4EBE8B5FD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02161" y="1265471"/>
              <a:ext cx="2887355" cy="2703222"/>
            </a:xfrm>
            <a:prstGeom prst="rect">
              <a:avLst/>
            </a:prstGeom>
          </p:spPr>
        </p:pic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36378E06-4639-A57C-126C-DA6382BDC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8706" y="872859"/>
              <a:ext cx="4879038" cy="3069475"/>
            </a:xfrm>
            <a:prstGeom prst="rect">
              <a:avLst/>
            </a:prstGeom>
          </p:spPr>
        </p:pic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818DB6DA-8757-76F5-8376-61CFD1EFA83F}"/>
                </a:ext>
              </a:extLst>
            </p:cNvPr>
            <p:cNvSpPr txBox="1"/>
            <p:nvPr/>
          </p:nvSpPr>
          <p:spPr>
            <a:xfrm>
              <a:off x="6603702" y="3422229"/>
              <a:ext cx="1084273" cy="528314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kumimoji="1" sz="2000">
                  <a:latin typeface="+mn-ea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en-US" altLang="ja-JP" dirty="0" err="1"/>
                <a:t>iframe</a:t>
              </a:r>
              <a:endParaRPr lang="ja-JP" altLang="en-US" dirty="0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8D3B00B0-57D4-426C-A175-BDA4C528B141}"/>
                </a:ext>
              </a:extLst>
            </p:cNvPr>
            <p:cNvSpPr txBox="1"/>
            <p:nvPr/>
          </p:nvSpPr>
          <p:spPr>
            <a:xfrm>
              <a:off x="2455108" y="3413954"/>
              <a:ext cx="1359284" cy="528314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kumimoji="1" sz="2000">
                  <a:latin typeface="+mn-ea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ja-JP" altLang="en-US" dirty="0"/>
                <a:t>ブラウザ</a:t>
              </a:r>
            </a:p>
          </p:txBody>
        </p:sp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889F259E-2D27-4584-BEB9-65042FF154F7}"/>
                </a:ext>
              </a:extLst>
            </p:cNvPr>
            <p:cNvSpPr/>
            <p:nvPr/>
          </p:nvSpPr>
          <p:spPr>
            <a:xfrm>
              <a:off x="407367" y="811404"/>
              <a:ext cx="8506308" cy="728145"/>
            </a:xfrm>
            <a:prstGeom prst="roundRect">
              <a:avLst>
                <a:gd name="adj" fmla="val 19858"/>
              </a:avLst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 dirty="0">
                  <a:solidFill>
                    <a:schemeClr val="tx1"/>
                  </a:solidFill>
                  <a:latin typeface="+mn-ea"/>
                </a:rPr>
                <a:t>ブラウザによる閲覧、</a:t>
              </a:r>
              <a:r>
                <a:rPr lang="en-US" altLang="ja-JP" sz="2000" dirty="0" err="1"/>
                <a:t>iframe</a:t>
              </a:r>
              <a:r>
                <a:rPr kumimoji="1" lang="ja-JP" altLang="en-US" sz="2000" dirty="0">
                  <a:solidFill>
                    <a:schemeClr val="tx1"/>
                  </a:solidFill>
                  <a:latin typeface="+mn-ea"/>
                </a:rPr>
                <a:t>による</a:t>
              </a:r>
              <a:r>
                <a:rPr kumimoji="1" lang="en-US" altLang="ja-JP" sz="2000" dirty="0">
                  <a:solidFill>
                    <a:schemeClr val="tx1"/>
                  </a:solidFill>
                  <a:latin typeface="+mn-ea"/>
                </a:rPr>
                <a:t>WEB</a:t>
              </a:r>
              <a:r>
                <a:rPr kumimoji="1" lang="ja-JP" altLang="en-US" sz="2000" dirty="0">
                  <a:solidFill>
                    <a:schemeClr val="tx1"/>
                  </a:solidFill>
                  <a:latin typeface="+mn-ea"/>
                </a:rPr>
                <a:t>ページへの組み込み</a:t>
              </a:r>
              <a:endParaRPr kumimoji="1" lang="en-US" altLang="ja-JP" sz="2000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F057A573-997A-05F8-9284-11577F274AB2}"/>
              </a:ext>
            </a:extLst>
          </p:cNvPr>
          <p:cNvSpPr/>
          <p:nvPr/>
        </p:nvSpPr>
        <p:spPr>
          <a:xfrm>
            <a:off x="407368" y="4253655"/>
            <a:ext cx="5700805" cy="2160240"/>
          </a:xfrm>
          <a:prstGeom prst="roundRect">
            <a:avLst>
              <a:gd name="adj" fmla="val 19858"/>
            </a:avLst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en-US" altLang="ja-JP" sz="16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en-US" altLang="ja-JP" sz="16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en-US" altLang="ja-JP" sz="16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en-US" altLang="ja-JP" sz="16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en-US" altLang="ja-JP" sz="16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en-US" altLang="ja-JP" sz="16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en-US" altLang="ja-JP" sz="16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2400" dirty="0">
                <a:solidFill>
                  <a:srgbClr val="FF0000"/>
                </a:solidFill>
                <a:latin typeface="+mn-ea"/>
              </a:rPr>
              <a:t>ベンダーロックインのないデータ配信</a:t>
            </a:r>
            <a:endParaRPr kumimoji="1" lang="en-US" altLang="ja-JP" sz="2400" dirty="0">
              <a:solidFill>
                <a:srgbClr val="FF0000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en-US" altLang="ja-JP" sz="2000" dirty="0">
              <a:solidFill>
                <a:srgbClr val="FF0000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en-US" altLang="ja-JP" sz="2000" dirty="0">
              <a:solidFill>
                <a:srgbClr val="FF0000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ja-JP" altLang="en-US" sz="20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D593B2F2-5D44-FBE5-6719-B5F10766FF5F}"/>
              </a:ext>
            </a:extLst>
          </p:cNvPr>
          <p:cNvSpPr/>
          <p:nvPr/>
        </p:nvSpPr>
        <p:spPr>
          <a:xfrm>
            <a:off x="767408" y="4109708"/>
            <a:ext cx="1136134" cy="294706"/>
          </a:xfrm>
          <a:prstGeom prst="roundRect">
            <a:avLst>
              <a:gd name="adj" fmla="val 50000"/>
            </a:avLst>
          </a:prstGeom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200" dirty="0">
                <a:solidFill>
                  <a:srgbClr val="00B050"/>
                </a:solidFill>
                <a:latin typeface="+mn-ea"/>
              </a:rPr>
              <a:t>ＷＥＢ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4F1D6CD9-C465-4565-7C5E-7292B0D5E728}"/>
              </a:ext>
            </a:extLst>
          </p:cNvPr>
          <p:cNvSpPr txBox="1"/>
          <p:nvPr/>
        </p:nvSpPr>
        <p:spPr>
          <a:xfrm>
            <a:off x="1703512" y="4996392"/>
            <a:ext cx="43523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FF0000"/>
                </a:solidFill>
              </a:defRPr>
            </a:lvl1pPr>
          </a:lstStyle>
          <a:p>
            <a:r>
              <a:rPr lang="ja-JP" altLang="en-US" dirty="0"/>
              <a:t>新たなイメージの</a:t>
            </a:r>
            <a:r>
              <a:rPr lang="en-US" altLang="ja-JP" dirty="0"/>
              <a:t>OPEN</a:t>
            </a:r>
            <a:r>
              <a:rPr lang="ja-JP" altLang="en-US" dirty="0"/>
              <a:t>　</a:t>
            </a:r>
            <a:r>
              <a:rPr lang="en-US" altLang="ja-JP" dirty="0"/>
              <a:t>DATA</a:t>
            </a:r>
          </a:p>
          <a:p>
            <a:r>
              <a:rPr lang="en-US" altLang="ja-JP" dirty="0"/>
              <a:t>Web Map Service</a:t>
            </a:r>
            <a:r>
              <a:rPr lang="ja-JP" altLang="en-US" dirty="0"/>
              <a:t>等による地図画像配信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42C61368-6373-ED11-C766-77C340453C0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1" r="13199" b="-2775"/>
          <a:stretch/>
        </p:blipFill>
        <p:spPr>
          <a:xfrm>
            <a:off x="9201907" y="3113741"/>
            <a:ext cx="2664297" cy="3660946"/>
          </a:xfrm>
          <a:prstGeom prst="rect">
            <a:avLst/>
          </a:prstGeom>
        </p:spPr>
      </p:pic>
      <p:sp>
        <p:nvSpPr>
          <p:cNvPr id="3" name="矢印: 下 2">
            <a:extLst>
              <a:ext uri="{FF2B5EF4-FFF2-40B4-BE49-F238E27FC236}">
                <a16:creationId xmlns:a16="http://schemas.microsoft.com/office/drawing/2014/main" id="{22694008-9AA3-2DC6-8AD5-D7CE7293D6C5}"/>
              </a:ext>
            </a:extLst>
          </p:cNvPr>
          <p:cNvSpPr/>
          <p:nvPr/>
        </p:nvSpPr>
        <p:spPr>
          <a:xfrm rot="16200000">
            <a:off x="6498705" y="4007429"/>
            <a:ext cx="2399613" cy="2664296"/>
          </a:xfrm>
          <a:prstGeom prst="downArrow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ja-JP" altLang="en-US" sz="60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9477D9A-A418-89FC-E2D3-1BB519F662F8}"/>
              </a:ext>
            </a:extLst>
          </p:cNvPr>
          <p:cNvSpPr txBox="1"/>
          <p:nvPr/>
        </p:nvSpPr>
        <p:spPr>
          <a:xfrm>
            <a:off x="6441523" y="4909893"/>
            <a:ext cx="20981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既存イメージ</a:t>
            </a:r>
            <a:endParaRPr lang="en-US" altLang="ja-JP" dirty="0">
              <a:solidFill>
                <a:srgbClr val="FF0000"/>
              </a:solidFill>
            </a:endParaRPr>
          </a:p>
          <a:p>
            <a:pPr algn="ctr"/>
            <a:r>
              <a:rPr lang="en-US" altLang="ja-JP" dirty="0">
                <a:solidFill>
                  <a:srgbClr val="FF0000"/>
                </a:solidFill>
              </a:rPr>
              <a:t>OPEN DATA</a:t>
            </a:r>
          </a:p>
          <a:p>
            <a:pPr algn="ctr"/>
            <a:r>
              <a:rPr lang="ja-JP" altLang="en-US" dirty="0">
                <a:solidFill>
                  <a:srgbClr val="FF0000"/>
                </a:solidFill>
              </a:rPr>
              <a:t>として公開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02AFD6B-C4C8-8346-F78E-B364D57BA6A4}"/>
              </a:ext>
            </a:extLst>
          </p:cNvPr>
          <p:cNvSpPr txBox="1"/>
          <p:nvPr/>
        </p:nvSpPr>
        <p:spPr>
          <a:xfrm>
            <a:off x="2603472" y="4459687"/>
            <a:ext cx="30031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0" i="0" dirty="0">
                <a:effectLst/>
                <a:latin typeface="__fkGroteskNeue_598ab8"/>
              </a:rPr>
              <a:t>Open Geospatial Consortium</a:t>
            </a:r>
            <a:endParaRPr lang="ja-JP" altLang="en-US" dirty="0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C46429B-C281-DB3F-CEC7-C0C816C556FB}"/>
              </a:ext>
            </a:extLst>
          </p:cNvPr>
          <p:cNvGrpSpPr/>
          <p:nvPr/>
        </p:nvGrpSpPr>
        <p:grpSpPr>
          <a:xfrm>
            <a:off x="8829404" y="2164062"/>
            <a:ext cx="3521617" cy="949679"/>
            <a:chOff x="8733531" y="2370009"/>
            <a:chExt cx="3521617" cy="949679"/>
          </a:xfrm>
        </p:grpSpPr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6AE34E40-7DBC-908B-44F8-665D3BC897BA}"/>
                </a:ext>
              </a:extLst>
            </p:cNvPr>
            <p:cNvSpPr txBox="1"/>
            <p:nvPr/>
          </p:nvSpPr>
          <p:spPr>
            <a:xfrm>
              <a:off x="8733531" y="2981134"/>
              <a:ext cx="352161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600" b="0" i="0" dirty="0">
                  <a:solidFill>
                    <a:srgbClr val="202122"/>
                  </a:solidFill>
                  <a:effectLst/>
                  <a:highlight>
                    <a:srgbClr val="FFFFFF"/>
                  </a:highlight>
                  <a:latin typeface="Arial" panose="020B0604020202020204" pitchFamily="34" charset="0"/>
                </a:rPr>
                <a:t>Geospatial Data Abstraction Library</a:t>
              </a:r>
              <a:endParaRPr lang="ja-JP" altLang="en-US" sz="1600" dirty="0"/>
            </a:p>
          </p:txBody>
        </p:sp>
        <p:sp>
          <p:nvSpPr>
            <p:cNvPr id="16" name="四角形: 角を丸くする 15">
              <a:extLst>
                <a:ext uri="{FF2B5EF4-FFF2-40B4-BE49-F238E27FC236}">
                  <a16:creationId xmlns:a16="http://schemas.microsoft.com/office/drawing/2014/main" id="{13FC4E42-DDD0-7D2C-71CD-41B51809F59F}"/>
                </a:ext>
              </a:extLst>
            </p:cNvPr>
            <p:cNvSpPr/>
            <p:nvPr/>
          </p:nvSpPr>
          <p:spPr>
            <a:xfrm>
              <a:off x="9106034" y="2370009"/>
              <a:ext cx="2391565" cy="609325"/>
            </a:xfrm>
            <a:prstGeom prst="roundRect">
              <a:avLst>
                <a:gd name="adj" fmla="val 19858"/>
              </a:avLst>
            </a:prstGeom>
            <a:solidFill>
              <a:schemeClr val="bg1"/>
            </a:solidFill>
            <a:ln w="6350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r>
                <a:rPr kumimoji="1" lang="ja-JP" altLang="en-US" sz="2400" dirty="0">
                  <a:solidFill>
                    <a:srgbClr val="FF0000"/>
                  </a:solidFill>
                  <a:latin typeface="+mn-ea"/>
                </a:rPr>
                <a:t>自動変換</a:t>
              </a:r>
              <a:endParaRPr kumimoji="1" lang="en-US" altLang="ja-JP" sz="2400" dirty="0">
                <a:solidFill>
                  <a:srgbClr val="FF0000"/>
                </a:solidFill>
                <a:latin typeface="+mn-ea"/>
              </a:endParaRPr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1EC395B8-44C7-8337-C040-90CCB39B3836}"/>
              </a:ext>
            </a:extLst>
          </p:cNvPr>
          <p:cNvGrpSpPr/>
          <p:nvPr/>
        </p:nvGrpSpPr>
        <p:grpSpPr>
          <a:xfrm>
            <a:off x="9054152" y="796813"/>
            <a:ext cx="1536060" cy="1452204"/>
            <a:chOff x="9054152" y="796813"/>
            <a:chExt cx="1536060" cy="1452204"/>
          </a:xfrm>
        </p:grpSpPr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29496A87-E73B-595A-37FA-C153165759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4152" y="796813"/>
              <a:ext cx="1312727" cy="1452204"/>
            </a:xfrm>
            <a:prstGeom prst="rect">
              <a:avLst/>
            </a:prstGeom>
          </p:spPr>
        </p:pic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38C30048-5D8F-CD0A-8914-7A0E5763E1DD}"/>
                </a:ext>
              </a:extLst>
            </p:cNvPr>
            <p:cNvSpPr txBox="1"/>
            <p:nvPr/>
          </p:nvSpPr>
          <p:spPr>
            <a:xfrm>
              <a:off x="9577256" y="992454"/>
              <a:ext cx="10129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00" dirty="0"/>
                <a:t>＠</a:t>
              </a:r>
              <a:r>
                <a:rPr kumimoji="1" lang="en-US" altLang="ja-JP" sz="1000" dirty="0"/>
                <a:t>2024OSGEO</a:t>
              </a:r>
              <a:endParaRPr kumimoji="1" lang="ja-JP" altLang="en-US" sz="1000" dirty="0"/>
            </a:p>
          </p:txBody>
        </p:sp>
      </p:grpSp>
      <p:pic>
        <p:nvPicPr>
          <p:cNvPr id="6" name="図 5">
            <a:extLst>
              <a:ext uri="{FF2B5EF4-FFF2-40B4-BE49-F238E27FC236}">
                <a16:creationId xmlns:a16="http://schemas.microsoft.com/office/drawing/2014/main" id="{393C1F15-BF3C-88ED-9555-F370B7C35F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05657" y="4353578"/>
            <a:ext cx="711523" cy="559887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378C6A31-2B31-B1D6-D246-BC5A58320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06" y="4519502"/>
            <a:ext cx="1136133" cy="1136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136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TM02900688[[fn=ファセット]]</Template>
  <TotalTime>224</TotalTime>
  <Words>711</Words>
  <Application>Microsoft Office PowerPoint</Application>
  <PresentationFormat>ワイド画面</PresentationFormat>
  <Paragraphs>252</Paragraphs>
  <Slides>7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7" baseType="lpstr">
      <vt:lpstr>__fkGroteskNeue_598ab8</vt:lpstr>
      <vt:lpstr>__Inter_a923d8</vt:lpstr>
      <vt:lpstr>-apple-system</vt:lpstr>
      <vt:lpstr>fkGroteskNeue</vt:lpstr>
      <vt:lpstr>ＭＳ 明朝</vt:lpstr>
      <vt:lpstr>游ゴシック</vt:lpstr>
      <vt:lpstr>Arial</vt:lpstr>
      <vt:lpstr>Trebuchet MS</vt:lpstr>
      <vt:lpstr>Wingdings 3</vt:lpstr>
      <vt:lpstr>ファセット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山本竜三</dc:creator>
  <cp:lastModifiedBy>竜三 山本</cp:lastModifiedBy>
  <cp:revision>18</cp:revision>
  <cp:lastPrinted>2025-04-12T02:22:05Z</cp:lastPrinted>
  <dcterms:created xsi:type="dcterms:W3CDTF">2021-01-28T13:14:00Z</dcterms:created>
  <dcterms:modified xsi:type="dcterms:W3CDTF">2025-04-20T06:26:07Z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1709AFD63A624E308540C86CB0C77DA9_12</vt:lpwstr>
  </property>
  <property fmtid="{D5CDD505-2E9C-101B-9397-08002B2CF9AE}" pid="3" name="KSOProductBuildVer">
    <vt:lpwstr>1041-12.2.0.13110</vt:lpwstr>
  </property>
</Properties>
</file>