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sldIdLst>
    <p:sldId id="269" r:id="rId2"/>
    <p:sldId id="257" r:id="rId3"/>
    <p:sldId id="258" r:id="rId4"/>
    <p:sldId id="262" r:id="rId5"/>
    <p:sldId id="260" r:id="rId6"/>
    <p:sldId id="263" r:id="rId7"/>
    <p:sldId id="266" r:id="rId8"/>
    <p:sldId id="267" r:id="rId9"/>
    <p:sldId id="268" r:id="rId10"/>
    <p:sldId id="275" r:id="rId11"/>
    <p:sldId id="270" r:id="rId12"/>
    <p:sldId id="271" r:id="rId13"/>
    <p:sldId id="272" r:id="rId14"/>
    <p:sldId id="274" r:id="rId15"/>
    <p:sldId id="273" r:id="rId16"/>
    <p:sldId id="276" r:id="rId17"/>
    <p:sldId id="277"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I Shoma" initials="MS" lastIdx="1" clrIdx="0">
    <p:extLst>
      <p:ext uri="{19B8F6BF-5375-455C-9EA6-DF929625EA0E}">
        <p15:presenceInfo xmlns:p15="http://schemas.microsoft.com/office/powerpoint/2012/main" userId="MORI Sho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8" d="100"/>
          <a:sy n="78" d="100"/>
        </p:scale>
        <p:origin x="6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24882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14738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8203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064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022925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385790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918378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714259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592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69578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8445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8619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079553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107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88506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9935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2020/10/12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91504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E02A643-9BB0-4E02-80B2-2C0A5E5D738E}" type="datetimeFigureOut">
              <a:rPr kumimoji="1" lang="ja-JP" altLang="en-US" smtClean="0"/>
              <a:t>2020/10/12</a:t>
            </a:fld>
            <a:endParaRPr kumimoji="1" lang="ja-JP"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41790736"/>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 id="2147483928" r:id="rId17"/>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qiita.com/kotamatsuoka/items/1ccb41ca278e400b6197"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03666"/>
            <a:ext cx="9144000" cy="907322"/>
          </a:xfrm>
        </p:spPr>
        <p:txBody>
          <a:bodyPr>
            <a:normAutofit/>
          </a:bodyPr>
          <a:lstStyle/>
          <a:p>
            <a:r>
              <a:rPr lang="ja-JP" altLang="en-US" sz="5400" dirty="0">
                <a:ea typeface="ＭＳ Ｐゴシック"/>
                <a:cs typeface="Calibri Light"/>
              </a:rPr>
              <a:t>教師あり学習</a:t>
            </a:r>
          </a:p>
        </p:txBody>
      </p:sp>
      <p:sp>
        <p:nvSpPr>
          <p:cNvPr id="3" name="サブタイトル 2"/>
          <p:cNvSpPr>
            <a:spLocks noGrp="1"/>
          </p:cNvSpPr>
          <p:nvPr>
            <p:ph type="subTitle" idx="1"/>
          </p:nvPr>
        </p:nvSpPr>
        <p:spPr>
          <a:xfrm>
            <a:off x="264277" y="1010988"/>
            <a:ext cx="11473720" cy="4966090"/>
          </a:xfrm>
        </p:spPr>
        <p:txBody>
          <a:bodyPr vert="horz" lIns="91440" tIns="45720" rIns="91440" bIns="45720" rtlCol="0" anchor="t">
            <a:noAutofit/>
          </a:bodyPr>
          <a:lstStyle/>
          <a:p>
            <a:pPr algn="l"/>
            <a:r>
              <a:rPr lang="ja-JP" altLang="en-US" sz="3200" dirty="0">
                <a:solidFill>
                  <a:schemeClr val="tx1"/>
                </a:solidFill>
                <a:ea typeface="ＭＳ Ｐゴシック"/>
                <a:cs typeface="Calibri"/>
              </a:rPr>
              <a:t>・クラス分類と回帰</a:t>
            </a:r>
          </a:p>
          <a:p>
            <a:pPr algn="l"/>
            <a:r>
              <a:rPr lang="ja-JP" altLang="en-US" sz="3200" dirty="0">
                <a:solidFill>
                  <a:schemeClr val="tx1"/>
                </a:solidFill>
                <a:ea typeface="ＭＳ Ｐゴシック"/>
                <a:cs typeface="Calibri"/>
              </a:rPr>
              <a:t>・汎化、過剰適合、適合不足</a:t>
            </a:r>
          </a:p>
          <a:p>
            <a:pPr algn="l"/>
            <a:r>
              <a:rPr lang="ja-JP" altLang="en-US" sz="3200" dirty="0">
                <a:solidFill>
                  <a:schemeClr val="tx1"/>
                </a:solidFill>
                <a:ea typeface="ＭＳ Ｐゴシック"/>
                <a:cs typeface="Calibri"/>
              </a:rPr>
              <a:t>・</a:t>
            </a:r>
            <a:r>
              <a:rPr lang="en-US" altLang="ja-JP" sz="3200" dirty="0">
                <a:solidFill>
                  <a:schemeClr val="tx1"/>
                </a:solidFill>
                <a:ea typeface="ＭＳ Ｐゴシック"/>
                <a:cs typeface="Calibri"/>
              </a:rPr>
              <a:t>K-</a:t>
            </a:r>
            <a:r>
              <a:rPr lang="ja-JP" altLang="en-US" sz="3200" dirty="0">
                <a:solidFill>
                  <a:schemeClr val="tx1"/>
                </a:solidFill>
                <a:ea typeface="ＭＳ Ｐゴシック"/>
                <a:cs typeface="Calibri"/>
              </a:rPr>
              <a:t>最近傍法、</a:t>
            </a:r>
            <a:r>
              <a:rPr lang="en-US" altLang="ja-JP" sz="3200" dirty="0">
                <a:solidFill>
                  <a:schemeClr val="tx1"/>
                </a:solidFill>
                <a:ea typeface="ＭＳ Ｐゴシック"/>
                <a:cs typeface="Calibri"/>
              </a:rPr>
              <a:t>K-</a:t>
            </a:r>
            <a:r>
              <a:rPr lang="ja-JP" altLang="en-US" sz="3200" dirty="0">
                <a:solidFill>
                  <a:schemeClr val="tx1"/>
                </a:solidFill>
                <a:ea typeface="ＭＳ Ｐゴシック"/>
                <a:cs typeface="Calibri"/>
              </a:rPr>
              <a:t>近傍回帰</a:t>
            </a:r>
            <a:endParaRPr lang="en-US" altLang="ja-JP" sz="3200" dirty="0">
              <a:solidFill>
                <a:schemeClr val="tx1"/>
              </a:solidFill>
              <a:ea typeface="ＭＳ Ｐゴシック"/>
              <a:cs typeface="Calibri"/>
            </a:endParaRPr>
          </a:p>
          <a:p>
            <a:pPr algn="l"/>
            <a:r>
              <a:rPr lang="ja-JP" altLang="en-US" sz="3200" dirty="0">
                <a:solidFill>
                  <a:schemeClr val="tx1"/>
                </a:solidFill>
                <a:ea typeface="ＭＳ Ｐゴシック"/>
                <a:cs typeface="Calibri"/>
              </a:rPr>
              <a:t>・線形モデル</a:t>
            </a:r>
            <a:endParaRPr lang="en-US" altLang="ja-JP" sz="3200" dirty="0">
              <a:solidFill>
                <a:schemeClr val="tx1"/>
              </a:solidFill>
              <a:ea typeface="ＭＳ Ｐゴシック"/>
              <a:cs typeface="Calibri"/>
            </a:endParaRPr>
          </a:p>
          <a:p>
            <a:pPr algn="l"/>
            <a:r>
              <a:rPr lang="ja-JP" altLang="en-US" sz="3200" dirty="0">
                <a:solidFill>
                  <a:schemeClr val="tx1"/>
                </a:solidFill>
                <a:ea typeface="ＭＳ Ｐゴシック"/>
                <a:cs typeface="Calibri"/>
              </a:rPr>
              <a:t>・線形回帰</a:t>
            </a:r>
          </a:p>
          <a:p>
            <a:pPr algn="l"/>
            <a:r>
              <a:rPr lang="ja-JP" altLang="en-US" sz="3200" dirty="0">
                <a:solidFill>
                  <a:schemeClr val="tx1"/>
                </a:solidFill>
                <a:ea typeface="ＭＳ Ｐゴシック"/>
                <a:cs typeface="Calibri"/>
              </a:rPr>
              <a:t>・リッジ回帰</a:t>
            </a:r>
            <a:endParaRPr lang="en-US" altLang="ja-JP" sz="3200" dirty="0">
              <a:solidFill>
                <a:schemeClr val="tx1"/>
              </a:solidFill>
              <a:ea typeface="ＭＳ Ｐゴシック"/>
              <a:cs typeface="Calibri"/>
            </a:endParaRPr>
          </a:p>
          <a:p>
            <a:pPr algn="l"/>
            <a:r>
              <a:rPr lang="ja-JP" altLang="en-US" sz="3200" dirty="0">
                <a:solidFill>
                  <a:schemeClr val="tx1"/>
                </a:solidFill>
                <a:ea typeface="ＭＳ Ｐゴシック"/>
                <a:cs typeface="Calibri"/>
              </a:rPr>
              <a:t>・</a:t>
            </a:r>
            <a:r>
              <a:rPr lang="en-US" altLang="ja-JP" sz="3200" dirty="0">
                <a:solidFill>
                  <a:schemeClr val="tx1"/>
                </a:solidFill>
                <a:ea typeface="ＭＳ Ｐゴシック"/>
                <a:cs typeface="Calibri"/>
              </a:rPr>
              <a:t>Lasso</a:t>
            </a:r>
            <a:r>
              <a:rPr lang="ja-JP" altLang="en-US" sz="3200" dirty="0">
                <a:solidFill>
                  <a:schemeClr val="tx1"/>
                </a:solidFill>
                <a:ea typeface="ＭＳ Ｐゴシック"/>
                <a:cs typeface="Calibri"/>
              </a:rPr>
              <a:t>回帰</a:t>
            </a:r>
            <a:endParaRPr lang="en-US" altLang="ja-JP" sz="3200" dirty="0">
              <a:solidFill>
                <a:schemeClr val="tx1"/>
              </a:solidFill>
              <a:ea typeface="ＭＳ Ｐゴシック"/>
              <a:cs typeface="Calibri"/>
            </a:endParaRPr>
          </a:p>
          <a:p>
            <a:pPr algn="l"/>
            <a:r>
              <a:rPr lang="ja-JP" altLang="en-US" sz="3200" dirty="0">
                <a:solidFill>
                  <a:schemeClr val="tx1"/>
                </a:solidFill>
                <a:ea typeface="ＭＳ Ｐゴシック"/>
                <a:cs typeface="Calibri"/>
              </a:rPr>
              <a:t>・クラス分類のための線形モデル</a:t>
            </a:r>
          </a:p>
        </p:txBody>
      </p:sp>
    </p:spTree>
    <p:extLst>
      <p:ext uri="{BB962C8B-B14F-4D97-AF65-F5344CB8AC3E}">
        <p14:creationId xmlns:p14="http://schemas.microsoft.com/office/powerpoint/2010/main" val="3157738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335379"/>
            <a:ext cx="9144000" cy="907322"/>
          </a:xfrm>
        </p:spPr>
        <p:txBody>
          <a:bodyPr>
            <a:normAutofit/>
          </a:bodyPr>
          <a:lstStyle/>
          <a:p>
            <a:r>
              <a:rPr lang="ja-JP" altLang="en-US" dirty="0">
                <a:ea typeface="ＭＳ Ｐゴシック"/>
                <a:cs typeface="Calibri Light"/>
              </a:rPr>
              <a:t>線形モデル</a:t>
            </a:r>
          </a:p>
        </p:txBody>
      </p:sp>
      <p:sp>
        <p:nvSpPr>
          <p:cNvPr id="3" name="サブタイトル 2"/>
          <p:cNvSpPr>
            <a:spLocks noGrp="1"/>
          </p:cNvSpPr>
          <p:nvPr>
            <p:ph type="subTitle" idx="1"/>
          </p:nvPr>
        </p:nvSpPr>
        <p:spPr>
          <a:xfrm>
            <a:off x="343525" y="1559628"/>
            <a:ext cx="11473720" cy="4966090"/>
          </a:xfrm>
        </p:spPr>
        <p:txBody>
          <a:bodyPr vert="horz" lIns="91440" tIns="45720" rIns="91440" bIns="45720" rtlCol="0" anchor="t">
            <a:normAutofit/>
          </a:bodyPr>
          <a:lstStyle/>
          <a:p>
            <a:pPr algn="l"/>
            <a:r>
              <a:rPr lang="ja-JP" altLang="en-US" sz="3000" dirty="0">
                <a:solidFill>
                  <a:schemeClr val="tx1"/>
                </a:solidFill>
                <a:ea typeface="ＭＳ Ｐゴシック"/>
                <a:cs typeface="Calibri"/>
              </a:rPr>
              <a:t>下図のように入力特徴量の線形関数を用いて予測を行うものである。</a:t>
            </a:r>
            <a:endParaRPr lang="en-US" altLang="ja-JP" sz="4000" dirty="0">
              <a:solidFill>
                <a:schemeClr val="tx1"/>
              </a:solidFill>
              <a:latin typeface="BIZ UDゴシック" panose="020B0400000000000000" pitchFamily="49" charset="-128"/>
              <a:ea typeface="BIZ UDゴシック" panose="020B0400000000000000" pitchFamily="49" charset="-128"/>
              <a:cs typeface="Calibri"/>
            </a:endParaRPr>
          </a:p>
        </p:txBody>
      </p:sp>
      <p:pic>
        <p:nvPicPr>
          <p:cNvPr id="5" name="図 4" descr="グラフ, 散布図&#10;&#10;自動的に生成された説明">
            <a:extLst>
              <a:ext uri="{FF2B5EF4-FFF2-40B4-BE49-F238E27FC236}">
                <a16:creationId xmlns:a16="http://schemas.microsoft.com/office/drawing/2014/main" id="{D9EC782C-BF34-4C72-AC8A-B15EA81A4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566" y="2189840"/>
            <a:ext cx="4650388" cy="3819167"/>
          </a:xfrm>
          <a:prstGeom prst="rect">
            <a:avLst/>
          </a:prstGeom>
        </p:spPr>
      </p:pic>
      <p:sp>
        <p:nvSpPr>
          <p:cNvPr id="7" name="テキスト ボックス 6">
            <a:extLst>
              <a:ext uri="{FF2B5EF4-FFF2-40B4-BE49-F238E27FC236}">
                <a16:creationId xmlns:a16="http://schemas.microsoft.com/office/drawing/2014/main" id="{69392ACE-7803-4D8F-8123-929E6AC51244}"/>
              </a:ext>
            </a:extLst>
          </p:cNvPr>
          <p:cNvSpPr txBox="1"/>
          <p:nvPr/>
        </p:nvSpPr>
        <p:spPr>
          <a:xfrm>
            <a:off x="3344026" y="6067307"/>
            <a:ext cx="4944618" cy="400110"/>
          </a:xfrm>
          <a:prstGeom prst="rect">
            <a:avLst/>
          </a:prstGeom>
          <a:noFill/>
        </p:spPr>
        <p:txBody>
          <a:bodyPr wrap="square" rtlCol="0">
            <a:spAutoFit/>
          </a:bodyPr>
          <a:lstStyle/>
          <a:p>
            <a:pPr algn="ctr"/>
            <a:r>
              <a:rPr kumimoji="1" lang="ja-JP" altLang="en-US" sz="2000" b="1" dirty="0"/>
              <a:t>図</a:t>
            </a:r>
            <a:r>
              <a:rPr kumimoji="1" lang="en-US" altLang="ja-JP" sz="2000" b="1" dirty="0"/>
              <a:t>2: </a:t>
            </a:r>
            <a:r>
              <a:rPr kumimoji="1" lang="ja-JP" altLang="en-US" sz="2000" b="1" dirty="0"/>
              <a:t>線形モデルの例</a:t>
            </a:r>
          </a:p>
        </p:txBody>
      </p:sp>
    </p:spTree>
    <p:extLst>
      <p:ext uri="{BB962C8B-B14F-4D97-AF65-F5344CB8AC3E}">
        <p14:creationId xmlns:p14="http://schemas.microsoft.com/office/powerpoint/2010/main" val="2674671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335379"/>
            <a:ext cx="9144000" cy="907322"/>
          </a:xfrm>
        </p:spPr>
        <p:txBody>
          <a:bodyPr>
            <a:normAutofit/>
          </a:bodyPr>
          <a:lstStyle/>
          <a:p>
            <a:r>
              <a:rPr lang="ja-JP" altLang="en-US" dirty="0">
                <a:ea typeface="ＭＳ Ｐゴシック"/>
                <a:cs typeface="Calibri Light"/>
              </a:rPr>
              <a:t>線形モデルの予測式</a:t>
            </a:r>
          </a:p>
        </p:txBody>
      </p:sp>
      <mc:AlternateContent xmlns:mc="http://schemas.openxmlformats.org/markup-compatibility/2006" xmlns:a14="http://schemas.microsoft.com/office/drawing/2010/main">
        <mc:Choice Requires="a14">
          <p:sp>
            <p:nvSpPr>
              <p:cNvPr id="3" name="サブタイトル 2"/>
              <p:cNvSpPr>
                <a:spLocks noGrp="1"/>
              </p:cNvSpPr>
              <p:nvPr>
                <p:ph type="subTitle" idx="1"/>
              </p:nvPr>
            </p:nvSpPr>
            <p:spPr>
              <a:xfrm>
                <a:off x="343525" y="1559628"/>
                <a:ext cx="11473720" cy="4966090"/>
              </a:xfrm>
            </p:spPr>
            <p:txBody>
              <a:bodyPr vert="horz" lIns="91440" tIns="45720" rIns="91440" bIns="45720" rtlCol="0" anchor="t">
                <a:normAutofit fontScale="92500"/>
              </a:bodyPr>
              <a:lstStyle/>
              <a:p>
                <a:pPr algn="l"/>
                <a:r>
                  <a:rPr lang="ja-JP" altLang="en-US" sz="3000" dirty="0">
                    <a:solidFill>
                      <a:schemeClr val="tx1"/>
                    </a:solidFill>
                    <a:ea typeface="ＭＳ Ｐゴシック"/>
                    <a:cs typeface="Calibri"/>
                  </a:rPr>
                  <a:t>線形モデルの回帰問題では、予測式は以下のようになる</a:t>
                </a:r>
                <a:endParaRPr lang="en-US" altLang="ja-JP" sz="3000" dirty="0">
                  <a:solidFill>
                    <a:schemeClr val="tx1"/>
                  </a:solidFill>
                  <a:ea typeface="ＭＳ Ｐゴシック"/>
                  <a:cs typeface="Calibri"/>
                </a:endParaRPr>
              </a:p>
              <a:p>
                <a:pPr algn="l"/>
                <a14:m>
                  <m:oMath xmlns:m="http://schemas.openxmlformats.org/officeDocument/2006/math">
                    <m:acc>
                      <m:accPr>
                        <m:chr m:val="̂"/>
                        <m:ctrlPr>
                          <a:rPr lang="en-US" altLang="ja-JP" sz="4000" i="1" smtClean="0">
                            <a:solidFill>
                              <a:schemeClr val="tx1"/>
                            </a:solidFill>
                            <a:latin typeface="Cambria Math" panose="02040503050406030204" pitchFamily="18" charset="0"/>
                            <a:ea typeface="ＭＳ Ｐゴシック"/>
                            <a:cs typeface="Calibri"/>
                          </a:rPr>
                        </m:ctrlPr>
                      </m:accPr>
                      <m:e>
                        <m:r>
                          <a:rPr lang="en-US" altLang="ja-JP" sz="4000" b="0" i="1" smtClean="0">
                            <a:solidFill>
                              <a:schemeClr val="tx1"/>
                            </a:solidFill>
                            <a:latin typeface="Cambria Math" panose="02040503050406030204" pitchFamily="18" charset="0"/>
                            <a:ea typeface="ＭＳ Ｐゴシック"/>
                            <a:cs typeface="Calibri"/>
                          </a:rPr>
                          <m:t>𝑦</m:t>
                        </m:r>
                      </m:e>
                    </m:acc>
                    <m:r>
                      <a:rPr lang="en-US" altLang="ja-JP" sz="4000" b="0" i="1" smtClean="0">
                        <a:solidFill>
                          <a:schemeClr val="tx1"/>
                        </a:solidFill>
                        <a:latin typeface="Cambria Math" panose="02040503050406030204" pitchFamily="18" charset="0"/>
                        <a:ea typeface="ＭＳ Ｐゴシック"/>
                        <a:cs typeface="Calibri"/>
                      </a:rPr>
                      <m:t>=</m:t>
                    </m:r>
                    <m:r>
                      <a:rPr lang="en-US" altLang="ja-JP" sz="4000" b="0" i="1" smtClean="0">
                        <a:solidFill>
                          <a:schemeClr val="tx1"/>
                        </a:solidFill>
                        <a:latin typeface="Cambria Math" panose="02040503050406030204" pitchFamily="18" charset="0"/>
                        <a:ea typeface="ＭＳ Ｐゴシック"/>
                        <a:cs typeface="Calibri"/>
                      </a:rPr>
                      <m:t>𝑤</m:t>
                    </m:r>
                    <m:d>
                      <m:dPr>
                        <m:begChr m:val="["/>
                        <m:endChr m:val="]"/>
                        <m:ctrlPr>
                          <a:rPr lang="en-US" altLang="ja-JP" sz="4000" b="0" i="1" smtClean="0">
                            <a:solidFill>
                              <a:schemeClr val="tx1"/>
                            </a:solidFill>
                            <a:latin typeface="Cambria Math" panose="02040503050406030204" pitchFamily="18" charset="0"/>
                            <a:ea typeface="ＭＳ Ｐゴシック"/>
                            <a:cs typeface="Calibri"/>
                          </a:rPr>
                        </m:ctrlPr>
                      </m:dPr>
                      <m:e>
                        <m:r>
                          <a:rPr lang="en-US" altLang="ja-JP" sz="4000" b="0" i="1" smtClean="0">
                            <a:solidFill>
                              <a:schemeClr val="tx1"/>
                            </a:solidFill>
                            <a:latin typeface="Cambria Math" panose="02040503050406030204" pitchFamily="18" charset="0"/>
                            <a:ea typeface="ＭＳ Ｐゴシック"/>
                            <a:cs typeface="Calibri"/>
                          </a:rPr>
                          <m:t>0</m:t>
                        </m:r>
                      </m:e>
                    </m:d>
                    <m:r>
                      <a:rPr lang="en-US" altLang="ja-JP" sz="4000" b="0" i="1" smtClean="0">
                        <a:solidFill>
                          <a:schemeClr val="tx1"/>
                        </a:solidFill>
                        <a:latin typeface="Cambria Math" panose="02040503050406030204" pitchFamily="18" charset="0"/>
                        <a:ea typeface="ＭＳ Ｐゴシック"/>
                        <a:cs typeface="Calibri"/>
                      </a:rPr>
                      <m:t>∗</m:t>
                    </m:r>
                    <m:r>
                      <a:rPr lang="en-US" altLang="ja-JP" sz="4000" b="0" i="1" smtClean="0">
                        <a:solidFill>
                          <a:schemeClr val="tx1"/>
                        </a:solidFill>
                        <a:latin typeface="Cambria Math" panose="02040503050406030204" pitchFamily="18" charset="0"/>
                        <a:ea typeface="ＭＳ Ｐゴシック"/>
                        <a:cs typeface="Calibri"/>
                      </a:rPr>
                      <m:t>𝑥</m:t>
                    </m:r>
                    <m:d>
                      <m:dPr>
                        <m:begChr m:val="["/>
                        <m:endChr m:val="]"/>
                        <m:ctrlPr>
                          <a:rPr lang="en-US" altLang="ja-JP" sz="4000" b="0" i="1" smtClean="0">
                            <a:solidFill>
                              <a:schemeClr val="tx1"/>
                            </a:solidFill>
                            <a:latin typeface="Cambria Math" panose="02040503050406030204" pitchFamily="18" charset="0"/>
                            <a:ea typeface="ＭＳ Ｐゴシック"/>
                            <a:cs typeface="Calibri"/>
                          </a:rPr>
                        </m:ctrlPr>
                      </m:dPr>
                      <m:e>
                        <m:r>
                          <a:rPr lang="en-US" altLang="ja-JP" sz="4000" b="0" i="1" smtClean="0">
                            <a:solidFill>
                              <a:schemeClr val="tx1"/>
                            </a:solidFill>
                            <a:latin typeface="Cambria Math" panose="02040503050406030204" pitchFamily="18" charset="0"/>
                            <a:ea typeface="ＭＳ Ｐゴシック"/>
                            <a:cs typeface="Calibri"/>
                          </a:rPr>
                          <m:t>0</m:t>
                        </m:r>
                      </m:e>
                    </m:d>
                    <m:r>
                      <a:rPr lang="en-US" altLang="ja-JP" sz="4000" b="0" i="1" smtClean="0">
                        <a:solidFill>
                          <a:schemeClr val="tx1"/>
                        </a:solidFill>
                        <a:latin typeface="Cambria Math" panose="02040503050406030204" pitchFamily="18" charset="0"/>
                        <a:ea typeface="ＭＳ Ｐゴシック"/>
                        <a:cs typeface="Calibri"/>
                      </a:rPr>
                      <m:t>+</m:t>
                    </m:r>
                  </m:oMath>
                </a14:m>
                <a:r>
                  <a:rPr lang="en-US" altLang="ja-JP" sz="4000" dirty="0">
                    <a:solidFill>
                      <a:schemeClr val="tx1"/>
                    </a:solidFill>
                    <a:ea typeface="ＭＳ Ｐゴシック"/>
                    <a:cs typeface="Calibri"/>
                  </a:rPr>
                  <a:t> </a:t>
                </a:r>
                <a14:m>
                  <m:oMath xmlns:m="http://schemas.openxmlformats.org/officeDocument/2006/math">
                    <m:r>
                      <a:rPr lang="en-US" altLang="ja-JP" sz="4000" i="1">
                        <a:solidFill>
                          <a:schemeClr val="tx1"/>
                        </a:solidFill>
                        <a:latin typeface="Cambria Math" panose="02040503050406030204" pitchFamily="18" charset="0"/>
                        <a:ea typeface="ＭＳ Ｐゴシック"/>
                        <a:cs typeface="Calibri"/>
                      </a:rPr>
                      <m:t>𝑤</m:t>
                    </m:r>
                    <m:d>
                      <m:dPr>
                        <m:begChr m:val="["/>
                        <m:endChr m:val="]"/>
                        <m:ctrlPr>
                          <a:rPr lang="en-US" altLang="ja-JP" sz="4000" i="1">
                            <a:solidFill>
                              <a:schemeClr val="tx1"/>
                            </a:solidFill>
                            <a:latin typeface="Cambria Math" panose="02040503050406030204" pitchFamily="18" charset="0"/>
                            <a:ea typeface="ＭＳ Ｐゴシック"/>
                            <a:cs typeface="Calibri"/>
                          </a:rPr>
                        </m:ctrlPr>
                      </m:dPr>
                      <m:e>
                        <m:r>
                          <a:rPr lang="en-US" altLang="ja-JP" sz="4000" b="0" i="1" smtClean="0">
                            <a:solidFill>
                              <a:schemeClr val="tx1"/>
                            </a:solidFill>
                            <a:latin typeface="Cambria Math" panose="02040503050406030204" pitchFamily="18" charset="0"/>
                            <a:ea typeface="ＭＳ Ｐゴシック"/>
                            <a:cs typeface="Calibri"/>
                          </a:rPr>
                          <m:t>1</m:t>
                        </m:r>
                      </m:e>
                    </m:d>
                    <m:r>
                      <a:rPr lang="en-US" altLang="ja-JP" sz="4000" i="1">
                        <a:solidFill>
                          <a:schemeClr val="tx1"/>
                        </a:solidFill>
                        <a:latin typeface="Cambria Math" panose="02040503050406030204" pitchFamily="18" charset="0"/>
                        <a:ea typeface="ＭＳ Ｐゴシック"/>
                        <a:cs typeface="Calibri"/>
                      </a:rPr>
                      <m:t>∗</m:t>
                    </m:r>
                    <m:r>
                      <a:rPr lang="en-US" altLang="ja-JP" sz="4000" b="0" i="1" smtClean="0">
                        <a:solidFill>
                          <a:schemeClr val="tx1"/>
                        </a:solidFill>
                        <a:latin typeface="Cambria Math" panose="02040503050406030204" pitchFamily="18" charset="0"/>
                        <a:ea typeface="ＭＳ Ｐゴシック"/>
                        <a:cs typeface="Calibri"/>
                      </a:rPr>
                      <m:t>𝑥</m:t>
                    </m:r>
                    <m:d>
                      <m:dPr>
                        <m:begChr m:val="["/>
                        <m:endChr m:val="]"/>
                        <m:ctrlPr>
                          <a:rPr lang="en-US" altLang="ja-JP" sz="4000" i="1">
                            <a:solidFill>
                              <a:schemeClr val="tx1"/>
                            </a:solidFill>
                            <a:latin typeface="Cambria Math" panose="02040503050406030204" pitchFamily="18" charset="0"/>
                            <a:ea typeface="ＭＳ Ｐゴシック"/>
                            <a:cs typeface="Calibri"/>
                          </a:rPr>
                        </m:ctrlPr>
                      </m:dPr>
                      <m:e>
                        <m:r>
                          <a:rPr lang="en-US" altLang="ja-JP" sz="4000" b="0" i="1" smtClean="0">
                            <a:solidFill>
                              <a:schemeClr val="tx1"/>
                            </a:solidFill>
                            <a:latin typeface="Cambria Math" panose="02040503050406030204" pitchFamily="18" charset="0"/>
                            <a:ea typeface="ＭＳ Ｐゴシック"/>
                            <a:cs typeface="Calibri"/>
                          </a:rPr>
                          <m:t>1</m:t>
                        </m:r>
                      </m:e>
                    </m:d>
                    <m:r>
                      <a:rPr lang="en-US" altLang="ja-JP" sz="4000" b="0" i="1" smtClean="0">
                        <a:solidFill>
                          <a:schemeClr val="tx1"/>
                        </a:solidFill>
                        <a:latin typeface="Cambria Math" panose="02040503050406030204" pitchFamily="18" charset="0"/>
                        <a:ea typeface="ＭＳ Ｐゴシック"/>
                        <a:cs typeface="Calibri"/>
                      </a:rPr>
                      <m:t>+ </m:t>
                    </m:r>
                    <m:r>
                      <a:rPr lang="en-US" altLang="ja-JP" sz="4000" b="0" i="1" smtClean="0">
                        <a:solidFill>
                          <a:schemeClr val="tx1"/>
                        </a:solidFill>
                        <a:latin typeface="Cambria Math" panose="02040503050406030204" pitchFamily="18" charset="0"/>
                        <a:ea typeface="Cambria Math" panose="02040503050406030204" pitchFamily="18" charset="0"/>
                        <a:cs typeface="Calibri"/>
                      </a:rPr>
                      <m:t>∙∙∙</m:t>
                    </m:r>
                    <m:r>
                      <a:rPr lang="en-US" altLang="ja-JP" sz="4000" b="0" i="0" smtClean="0">
                        <a:solidFill>
                          <a:schemeClr val="tx1"/>
                        </a:solidFill>
                        <a:latin typeface="Cambria Math" panose="02040503050406030204" pitchFamily="18" charset="0"/>
                        <a:ea typeface="Cambria Math" panose="02040503050406030204" pitchFamily="18" charset="0"/>
                        <a:cs typeface="Calibri"/>
                      </a:rPr>
                      <m:t>+</m:t>
                    </m:r>
                    <m:r>
                      <a:rPr lang="en-US" altLang="ja-JP" sz="4000" i="1">
                        <a:solidFill>
                          <a:schemeClr val="tx1"/>
                        </a:solidFill>
                        <a:latin typeface="Cambria Math" panose="02040503050406030204" pitchFamily="18" charset="0"/>
                        <a:ea typeface="ＭＳ Ｐゴシック"/>
                        <a:cs typeface="Calibri"/>
                      </a:rPr>
                      <m:t>𝑤</m:t>
                    </m:r>
                    <m:d>
                      <m:dPr>
                        <m:begChr m:val="["/>
                        <m:endChr m:val="]"/>
                        <m:ctrlPr>
                          <a:rPr lang="en-US" altLang="ja-JP" sz="4000" i="1">
                            <a:solidFill>
                              <a:schemeClr val="tx1"/>
                            </a:solidFill>
                            <a:latin typeface="Cambria Math" panose="02040503050406030204" pitchFamily="18" charset="0"/>
                            <a:ea typeface="ＭＳ Ｐゴシック"/>
                            <a:cs typeface="Calibri"/>
                          </a:rPr>
                        </m:ctrlPr>
                      </m:dPr>
                      <m:e>
                        <m:r>
                          <a:rPr lang="en-US" altLang="ja-JP" sz="4000" b="0" i="1" smtClean="0">
                            <a:solidFill>
                              <a:schemeClr val="tx1"/>
                            </a:solidFill>
                            <a:latin typeface="Cambria Math" panose="02040503050406030204" pitchFamily="18" charset="0"/>
                            <a:ea typeface="ＭＳ Ｐゴシック"/>
                            <a:cs typeface="Calibri"/>
                          </a:rPr>
                          <m:t>𝑝</m:t>
                        </m:r>
                      </m:e>
                    </m:d>
                    <m:r>
                      <a:rPr lang="en-US" altLang="ja-JP" sz="4000" i="1">
                        <a:solidFill>
                          <a:schemeClr val="tx1"/>
                        </a:solidFill>
                        <a:latin typeface="Cambria Math" panose="02040503050406030204" pitchFamily="18" charset="0"/>
                        <a:ea typeface="ＭＳ Ｐゴシック"/>
                        <a:cs typeface="Calibri"/>
                      </a:rPr>
                      <m:t>∗</m:t>
                    </m:r>
                    <m:r>
                      <a:rPr lang="en-US" altLang="ja-JP" sz="4000" b="0" i="1" smtClean="0">
                        <a:solidFill>
                          <a:schemeClr val="tx1"/>
                        </a:solidFill>
                        <a:latin typeface="Cambria Math" panose="02040503050406030204" pitchFamily="18" charset="0"/>
                        <a:ea typeface="ＭＳ Ｐゴシック"/>
                        <a:cs typeface="Calibri"/>
                      </a:rPr>
                      <m:t>𝑥</m:t>
                    </m:r>
                    <m:d>
                      <m:dPr>
                        <m:begChr m:val="["/>
                        <m:endChr m:val="]"/>
                        <m:ctrlPr>
                          <a:rPr lang="en-US" altLang="ja-JP" sz="4000" i="1">
                            <a:solidFill>
                              <a:schemeClr val="tx1"/>
                            </a:solidFill>
                            <a:latin typeface="Cambria Math" panose="02040503050406030204" pitchFamily="18" charset="0"/>
                            <a:ea typeface="ＭＳ Ｐゴシック"/>
                            <a:cs typeface="Calibri"/>
                          </a:rPr>
                        </m:ctrlPr>
                      </m:dPr>
                      <m:e>
                        <m:r>
                          <a:rPr lang="en-US" altLang="ja-JP" sz="4000" b="0" i="1" smtClean="0">
                            <a:solidFill>
                              <a:schemeClr val="tx1"/>
                            </a:solidFill>
                            <a:latin typeface="Cambria Math" panose="02040503050406030204" pitchFamily="18" charset="0"/>
                            <a:ea typeface="ＭＳ Ｐゴシック"/>
                            <a:cs typeface="Calibri"/>
                          </a:rPr>
                          <m:t>𝑝</m:t>
                        </m:r>
                      </m:e>
                    </m:d>
                    <m:r>
                      <a:rPr lang="en-US" altLang="ja-JP" sz="4000" b="0" i="1" smtClean="0">
                        <a:solidFill>
                          <a:schemeClr val="tx1"/>
                        </a:solidFill>
                        <a:latin typeface="Cambria Math" panose="02040503050406030204" pitchFamily="18" charset="0"/>
                        <a:ea typeface="ＭＳ Ｐゴシック"/>
                        <a:cs typeface="Calibri"/>
                      </a:rPr>
                      <m:t>+</m:t>
                    </m:r>
                    <m:r>
                      <a:rPr lang="en-US" altLang="ja-JP" sz="4000" b="0" i="1" smtClean="0">
                        <a:solidFill>
                          <a:schemeClr val="tx1"/>
                        </a:solidFill>
                        <a:latin typeface="Cambria Math" panose="02040503050406030204" pitchFamily="18" charset="0"/>
                        <a:ea typeface="ＭＳ Ｐゴシック"/>
                        <a:cs typeface="Calibri"/>
                      </a:rPr>
                      <m:t>𝑏</m:t>
                    </m:r>
                  </m:oMath>
                </a14:m>
                <a:endParaRPr lang="en-US" altLang="ja-JP" sz="4000" dirty="0">
                  <a:solidFill>
                    <a:schemeClr val="tx1"/>
                  </a:solidFill>
                  <a:latin typeface="BIZ UDゴシック" panose="020B0400000000000000" pitchFamily="49" charset="-128"/>
                  <a:ea typeface="BIZ UDゴシック" panose="020B0400000000000000" pitchFamily="49" charset="-128"/>
                  <a:cs typeface="Calibri"/>
                </a:endParaRPr>
              </a:p>
              <a:p>
                <a:pPr algn="l"/>
                <a:r>
                  <a:rPr lang="ja-JP" altLang="en-US" sz="3000" dirty="0">
                    <a:solidFill>
                      <a:schemeClr val="tx1"/>
                    </a:solidFill>
                    <a:ea typeface="ＭＳ Ｐゴシック"/>
                    <a:cs typeface="Calibri"/>
                  </a:rPr>
                  <a:t>特徴量が一つしかない場合は以下のようになる</a:t>
                </a:r>
                <a:endParaRPr lang="en-US" altLang="ja-JP" sz="3000" dirty="0">
                  <a:solidFill>
                    <a:schemeClr val="tx1"/>
                  </a:solidFill>
                  <a:ea typeface="ＭＳ Ｐゴシック"/>
                  <a:cs typeface="Calibri"/>
                </a:endParaRPr>
              </a:p>
              <a:p>
                <a:pPr algn="l"/>
                <a14:m>
                  <m:oMathPara xmlns:m="http://schemas.openxmlformats.org/officeDocument/2006/math">
                    <m:oMathParaPr>
                      <m:jc m:val="centerGroup"/>
                    </m:oMathParaPr>
                    <m:oMath xmlns:m="http://schemas.openxmlformats.org/officeDocument/2006/math">
                      <m:acc>
                        <m:accPr>
                          <m:chr m:val="̂"/>
                          <m:ctrlPr>
                            <a:rPr lang="en-US" altLang="ja-JP" sz="4000" i="1" smtClean="0">
                              <a:solidFill>
                                <a:schemeClr val="tx1"/>
                              </a:solidFill>
                              <a:latin typeface="Cambria Math" panose="02040503050406030204" pitchFamily="18" charset="0"/>
                              <a:ea typeface="ＭＳ Ｐゴシック"/>
                              <a:cs typeface="Calibri"/>
                            </a:rPr>
                          </m:ctrlPr>
                        </m:accPr>
                        <m:e>
                          <m:r>
                            <a:rPr lang="en-US" altLang="ja-JP" sz="4000" b="0" i="1" smtClean="0">
                              <a:solidFill>
                                <a:schemeClr val="tx1"/>
                              </a:solidFill>
                              <a:latin typeface="Cambria Math" panose="02040503050406030204" pitchFamily="18" charset="0"/>
                              <a:ea typeface="ＭＳ Ｐゴシック"/>
                              <a:cs typeface="Calibri"/>
                            </a:rPr>
                            <m:t>𝑦</m:t>
                          </m:r>
                        </m:e>
                      </m:acc>
                      <m:r>
                        <a:rPr lang="en-US" altLang="ja-JP" sz="4000" b="0" i="1" smtClean="0">
                          <a:solidFill>
                            <a:schemeClr val="tx1"/>
                          </a:solidFill>
                          <a:latin typeface="Cambria Math" panose="02040503050406030204" pitchFamily="18" charset="0"/>
                          <a:ea typeface="ＭＳ Ｐゴシック"/>
                          <a:cs typeface="Calibri"/>
                        </a:rPr>
                        <m:t>=</m:t>
                      </m:r>
                      <m:r>
                        <a:rPr lang="en-US" altLang="ja-JP" sz="4000" b="0" i="1" smtClean="0">
                          <a:solidFill>
                            <a:schemeClr val="tx1"/>
                          </a:solidFill>
                          <a:latin typeface="Cambria Math" panose="02040503050406030204" pitchFamily="18" charset="0"/>
                          <a:ea typeface="ＭＳ Ｐゴシック"/>
                          <a:cs typeface="Calibri"/>
                        </a:rPr>
                        <m:t>𝑤</m:t>
                      </m:r>
                      <m:d>
                        <m:dPr>
                          <m:begChr m:val="["/>
                          <m:endChr m:val="]"/>
                          <m:ctrlPr>
                            <a:rPr lang="en-US" altLang="ja-JP" sz="4000" b="0" i="1" smtClean="0">
                              <a:solidFill>
                                <a:schemeClr val="tx1"/>
                              </a:solidFill>
                              <a:latin typeface="Cambria Math" panose="02040503050406030204" pitchFamily="18" charset="0"/>
                              <a:ea typeface="ＭＳ Ｐゴシック"/>
                              <a:cs typeface="Calibri"/>
                            </a:rPr>
                          </m:ctrlPr>
                        </m:dPr>
                        <m:e>
                          <m:r>
                            <a:rPr lang="en-US" altLang="ja-JP" sz="4000" b="0" i="1" smtClean="0">
                              <a:solidFill>
                                <a:schemeClr val="tx1"/>
                              </a:solidFill>
                              <a:latin typeface="Cambria Math" panose="02040503050406030204" pitchFamily="18" charset="0"/>
                              <a:ea typeface="ＭＳ Ｐゴシック"/>
                              <a:cs typeface="Calibri"/>
                            </a:rPr>
                            <m:t>0</m:t>
                          </m:r>
                        </m:e>
                      </m:d>
                      <m:r>
                        <a:rPr lang="en-US" altLang="ja-JP" sz="4000" b="0" i="1" smtClean="0">
                          <a:solidFill>
                            <a:schemeClr val="tx1"/>
                          </a:solidFill>
                          <a:latin typeface="Cambria Math" panose="02040503050406030204" pitchFamily="18" charset="0"/>
                          <a:ea typeface="ＭＳ Ｐゴシック"/>
                          <a:cs typeface="Calibri"/>
                        </a:rPr>
                        <m:t>∗</m:t>
                      </m:r>
                      <m:r>
                        <a:rPr lang="en-US" altLang="ja-JP" sz="4000" b="0" i="1" smtClean="0">
                          <a:solidFill>
                            <a:schemeClr val="tx1"/>
                          </a:solidFill>
                          <a:latin typeface="Cambria Math" panose="02040503050406030204" pitchFamily="18" charset="0"/>
                          <a:ea typeface="ＭＳ Ｐゴシック"/>
                          <a:cs typeface="Calibri"/>
                        </a:rPr>
                        <m:t>𝑥</m:t>
                      </m:r>
                      <m:d>
                        <m:dPr>
                          <m:begChr m:val="["/>
                          <m:endChr m:val="]"/>
                          <m:ctrlPr>
                            <a:rPr lang="en-US" altLang="ja-JP" sz="4000" b="0" i="1" smtClean="0">
                              <a:solidFill>
                                <a:schemeClr val="tx1"/>
                              </a:solidFill>
                              <a:latin typeface="Cambria Math" panose="02040503050406030204" pitchFamily="18" charset="0"/>
                              <a:ea typeface="ＭＳ Ｐゴシック"/>
                              <a:cs typeface="Calibri"/>
                            </a:rPr>
                          </m:ctrlPr>
                        </m:dPr>
                        <m:e>
                          <m:r>
                            <a:rPr lang="en-US" altLang="ja-JP" sz="4000" b="0" i="1" smtClean="0">
                              <a:solidFill>
                                <a:schemeClr val="tx1"/>
                              </a:solidFill>
                              <a:latin typeface="Cambria Math" panose="02040503050406030204" pitchFamily="18" charset="0"/>
                              <a:ea typeface="ＭＳ Ｐゴシック"/>
                              <a:cs typeface="Calibri"/>
                            </a:rPr>
                            <m:t>0</m:t>
                          </m:r>
                        </m:e>
                      </m:d>
                      <m:r>
                        <a:rPr lang="en-US" altLang="ja-JP" sz="4000" b="0" i="1" smtClean="0">
                          <a:solidFill>
                            <a:schemeClr val="tx1"/>
                          </a:solidFill>
                          <a:latin typeface="Cambria Math" panose="02040503050406030204" pitchFamily="18" charset="0"/>
                          <a:ea typeface="ＭＳ Ｐゴシック"/>
                          <a:cs typeface="Calibri"/>
                        </a:rPr>
                        <m:t>+</m:t>
                      </m:r>
                      <m:r>
                        <a:rPr lang="en-US" altLang="ja-JP" sz="4000" b="0" i="1" smtClean="0">
                          <a:solidFill>
                            <a:schemeClr val="tx1"/>
                          </a:solidFill>
                          <a:latin typeface="Cambria Math" panose="02040503050406030204" pitchFamily="18" charset="0"/>
                          <a:ea typeface="ＭＳ Ｐゴシック"/>
                          <a:cs typeface="Calibri"/>
                        </a:rPr>
                        <m:t>𝑏</m:t>
                      </m:r>
                    </m:oMath>
                  </m:oMathPara>
                </a14:m>
                <a:endParaRPr lang="en-US" altLang="ja-JP" sz="4000" dirty="0">
                  <a:solidFill>
                    <a:schemeClr val="tx1"/>
                  </a:solidFill>
                  <a:latin typeface="BIZ UDゴシック" panose="020B0400000000000000" pitchFamily="49" charset="-128"/>
                  <a:ea typeface="BIZ UDゴシック" panose="020B0400000000000000" pitchFamily="49" charset="-128"/>
                  <a:cs typeface="Calibri"/>
                </a:endParaRPr>
              </a:p>
              <a:p>
                <a:pPr algn="l"/>
                <a:endParaRPr lang="en-US" altLang="ja-JP" sz="4000" dirty="0">
                  <a:solidFill>
                    <a:schemeClr val="tx1"/>
                  </a:solidFill>
                  <a:latin typeface="BIZ UDゴシック" panose="020B0400000000000000" pitchFamily="49" charset="-128"/>
                  <a:ea typeface="BIZ UDゴシック" panose="020B0400000000000000" pitchFamily="49" charset="-128"/>
                  <a:cs typeface="Calibri"/>
                </a:endParaRPr>
              </a:p>
              <a:p>
                <a14:m>
                  <m:oMath xmlns:m="http://schemas.openxmlformats.org/officeDocument/2006/math">
                    <m:acc>
                      <m:accPr>
                        <m:chr m:val="̂"/>
                        <m:ctrlPr>
                          <a:rPr lang="en-US" altLang="ja-JP" sz="4000" i="1" smtClean="0">
                            <a:solidFill>
                              <a:schemeClr val="tx1"/>
                            </a:solidFill>
                            <a:latin typeface="Cambria Math" panose="02040503050406030204" pitchFamily="18" charset="0"/>
                            <a:ea typeface="ＭＳ Ｐゴシック"/>
                            <a:cs typeface="Calibri"/>
                          </a:rPr>
                        </m:ctrlPr>
                      </m:accPr>
                      <m:e>
                        <m:r>
                          <a:rPr lang="en-US" altLang="ja-JP" sz="4000" b="0" i="1" smtClean="0">
                            <a:solidFill>
                              <a:schemeClr val="tx1"/>
                            </a:solidFill>
                            <a:latin typeface="Cambria Math" panose="02040503050406030204" pitchFamily="18" charset="0"/>
                            <a:ea typeface="ＭＳ Ｐゴシック"/>
                            <a:cs typeface="Calibri"/>
                          </a:rPr>
                          <m:t>𝑦</m:t>
                        </m:r>
                      </m:e>
                    </m:acc>
                  </m:oMath>
                </a14:m>
                <a:r>
                  <a:rPr lang="en-US" altLang="ja-JP" sz="4000" dirty="0">
                    <a:solidFill>
                      <a:schemeClr val="tx1"/>
                    </a:solidFill>
                    <a:latin typeface="BIZ UDゴシック" panose="020B0400000000000000" pitchFamily="49" charset="-128"/>
                    <a:ea typeface="BIZ UDゴシック" panose="020B0400000000000000" pitchFamily="49" charset="-128"/>
                    <a:cs typeface="Calibri"/>
                  </a:rPr>
                  <a:t>:</a:t>
                </a:r>
                <a:r>
                  <a:rPr lang="ja-JP" altLang="en-US" sz="4000" dirty="0">
                    <a:solidFill>
                      <a:schemeClr val="tx1"/>
                    </a:solidFill>
                    <a:latin typeface="BIZ UDゴシック" panose="020B0400000000000000" pitchFamily="49" charset="-128"/>
                    <a:ea typeface="BIZ UDゴシック" panose="020B0400000000000000" pitchFamily="49" charset="-128"/>
                    <a:cs typeface="Calibri"/>
                  </a:rPr>
                  <a:t>予測値　 </a:t>
                </a:r>
                <a14:m>
                  <m:oMath xmlns:m="http://schemas.openxmlformats.org/officeDocument/2006/math">
                    <m:r>
                      <a:rPr lang="en-US" altLang="ja-JP" sz="4000" i="1">
                        <a:solidFill>
                          <a:schemeClr val="tx1"/>
                        </a:solidFill>
                        <a:latin typeface="Cambria Math" panose="02040503050406030204" pitchFamily="18" charset="0"/>
                        <a:ea typeface="ＭＳ Ｐゴシック"/>
                        <a:cs typeface="Calibri"/>
                      </a:rPr>
                      <m:t>𝑤</m:t>
                    </m:r>
                  </m:oMath>
                </a14:m>
                <a:r>
                  <a:rPr lang="en-US" altLang="ja-JP" sz="4000" dirty="0">
                    <a:solidFill>
                      <a:schemeClr val="tx1"/>
                    </a:solidFill>
                    <a:latin typeface="BIZ UDゴシック" panose="020B0400000000000000" pitchFamily="49" charset="-128"/>
                    <a:ea typeface="BIZ UDゴシック" panose="020B0400000000000000" pitchFamily="49" charset="-128"/>
                    <a:cs typeface="Calibri"/>
                  </a:rPr>
                  <a:t>:</a:t>
                </a:r>
                <a:r>
                  <a:rPr lang="ja-JP" altLang="en-US" sz="4000" dirty="0">
                    <a:solidFill>
                      <a:schemeClr val="tx1"/>
                    </a:solidFill>
                    <a:latin typeface="BIZ UDゴシック" panose="020B0400000000000000" pitchFamily="49" charset="-128"/>
                    <a:ea typeface="BIZ UDゴシック" panose="020B0400000000000000" pitchFamily="49" charset="-128"/>
                    <a:cs typeface="Calibri"/>
                  </a:rPr>
                  <a:t>係数</a:t>
                </a:r>
                <a:r>
                  <a:rPr lang="en-US" altLang="ja-JP" sz="4000" dirty="0">
                    <a:solidFill>
                      <a:schemeClr val="tx1"/>
                    </a:solidFill>
                    <a:latin typeface="BIZ UDゴシック" panose="020B0400000000000000" pitchFamily="49" charset="-128"/>
                    <a:ea typeface="BIZ UDゴシック" panose="020B0400000000000000" pitchFamily="49" charset="-128"/>
                    <a:cs typeface="Calibri"/>
                  </a:rPr>
                  <a:t> </a:t>
                </a:r>
                <a:r>
                  <a:rPr lang="ja-JP" altLang="en-US" sz="4000" dirty="0">
                    <a:solidFill>
                      <a:schemeClr val="tx1"/>
                    </a:solidFill>
                    <a:latin typeface="BIZ UDゴシック" panose="020B0400000000000000" pitchFamily="49" charset="-128"/>
                    <a:ea typeface="BIZ UDゴシック" panose="020B0400000000000000" pitchFamily="49" charset="-128"/>
                    <a:cs typeface="Calibri"/>
                  </a:rPr>
                  <a:t>　</a:t>
                </a:r>
                <a14:m>
                  <m:oMath xmlns:m="http://schemas.openxmlformats.org/officeDocument/2006/math">
                    <m:r>
                      <a:rPr lang="en-US" altLang="ja-JP" sz="4000" i="1">
                        <a:solidFill>
                          <a:schemeClr val="tx1"/>
                        </a:solidFill>
                        <a:latin typeface="Cambria Math" panose="02040503050406030204" pitchFamily="18" charset="0"/>
                        <a:ea typeface="ＭＳ Ｐゴシック"/>
                        <a:cs typeface="Calibri"/>
                      </a:rPr>
                      <m:t>𝑥</m:t>
                    </m:r>
                  </m:oMath>
                </a14:m>
                <a:r>
                  <a:rPr lang="en-US" altLang="ja-JP" sz="4000" dirty="0">
                    <a:solidFill>
                      <a:schemeClr val="tx1"/>
                    </a:solidFill>
                    <a:latin typeface="BIZ UDゴシック" panose="020B0400000000000000" pitchFamily="49" charset="-128"/>
                    <a:ea typeface="BIZ UDゴシック" panose="020B0400000000000000" pitchFamily="49" charset="-128"/>
                    <a:cs typeface="Calibri"/>
                  </a:rPr>
                  <a:t>:</a:t>
                </a:r>
                <a:r>
                  <a:rPr lang="ja-JP" altLang="en-US" sz="4000" dirty="0">
                    <a:solidFill>
                      <a:schemeClr val="tx1"/>
                    </a:solidFill>
                    <a:latin typeface="BIZ UDゴシック" panose="020B0400000000000000" pitchFamily="49" charset="-128"/>
                    <a:ea typeface="BIZ UDゴシック" panose="020B0400000000000000" pitchFamily="49" charset="-128"/>
                    <a:cs typeface="Calibri"/>
                  </a:rPr>
                  <a:t>特徴量　</a:t>
                </a:r>
                <a14:m>
                  <m:oMath xmlns:m="http://schemas.openxmlformats.org/officeDocument/2006/math">
                    <m:r>
                      <a:rPr lang="en-US" altLang="ja-JP" sz="4000" i="1">
                        <a:solidFill>
                          <a:schemeClr val="tx1"/>
                        </a:solidFill>
                        <a:latin typeface="Cambria Math" panose="02040503050406030204" pitchFamily="18" charset="0"/>
                        <a:ea typeface="ＭＳ Ｐゴシック"/>
                        <a:cs typeface="Calibri"/>
                      </a:rPr>
                      <m:t>𝑏</m:t>
                    </m:r>
                  </m:oMath>
                </a14:m>
                <a:r>
                  <a:rPr lang="en-US" altLang="ja-JP" sz="4000" dirty="0">
                    <a:solidFill>
                      <a:schemeClr val="tx1"/>
                    </a:solidFill>
                    <a:latin typeface="BIZ UDゴシック" panose="020B0400000000000000" pitchFamily="49" charset="-128"/>
                    <a:ea typeface="BIZ UDゴシック" panose="020B0400000000000000" pitchFamily="49" charset="-128"/>
                    <a:cs typeface="Calibri"/>
                  </a:rPr>
                  <a:t>:</a:t>
                </a:r>
                <a:r>
                  <a:rPr lang="ja-JP" altLang="en-US" sz="4000" dirty="0">
                    <a:solidFill>
                      <a:schemeClr val="tx1"/>
                    </a:solidFill>
                    <a:latin typeface="BIZ UDゴシック" panose="020B0400000000000000" pitchFamily="49" charset="-128"/>
                    <a:ea typeface="BIZ UDゴシック" panose="020B0400000000000000" pitchFamily="49" charset="-128"/>
                    <a:cs typeface="Calibri"/>
                  </a:rPr>
                  <a:t>切片　</a:t>
                </a:r>
                <a:endParaRPr lang="en-US" altLang="ja-JP" sz="4000" dirty="0">
                  <a:solidFill>
                    <a:schemeClr val="tx1"/>
                  </a:solidFill>
                  <a:latin typeface="BIZ UDゴシック" panose="020B0400000000000000" pitchFamily="49" charset="-128"/>
                  <a:ea typeface="BIZ UDゴシック" panose="020B0400000000000000" pitchFamily="49" charset="-128"/>
                  <a:cs typeface="Calibri"/>
                </a:endParaRPr>
              </a:p>
            </p:txBody>
          </p:sp>
        </mc:Choice>
        <mc:Fallback xmlns="">
          <p:sp>
            <p:nvSpPr>
              <p:cNvPr id="3" name="サブタイトル 2"/>
              <p:cNvSpPr>
                <a:spLocks noGrp="1" noRot="1" noChangeAspect="1" noMove="1" noResize="1" noEditPoints="1" noAdjustHandles="1" noChangeArrowheads="1" noChangeShapeType="1" noTextEdit="1"/>
              </p:cNvSpPr>
              <p:nvPr>
                <p:ph type="subTitle" idx="1"/>
              </p:nvPr>
            </p:nvSpPr>
            <p:spPr>
              <a:xfrm>
                <a:off x="343525" y="1559628"/>
                <a:ext cx="11473720" cy="4966090"/>
              </a:xfrm>
              <a:blipFill>
                <a:blip r:embed="rId2"/>
                <a:stretch>
                  <a:fillRect l="-1062" t="-9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27475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335379"/>
            <a:ext cx="9144000" cy="907322"/>
          </a:xfrm>
        </p:spPr>
        <p:txBody>
          <a:bodyPr>
            <a:normAutofit/>
          </a:bodyPr>
          <a:lstStyle/>
          <a:p>
            <a:r>
              <a:rPr lang="ja-JP" altLang="en-US" dirty="0">
                <a:ea typeface="ＭＳ Ｐゴシック"/>
                <a:cs typeface="Calibri Light"/>
              </a:rPr>
              <a:t>線形回帰（最小二乗法）</a:t>
            </a:r>
          </a:p>
        </p:txBody>
      </p:sp>
      <mc:AlternateContent xmlns:mc="http://schemas.openxmlformats.org/markup-compatibility/2006" xmlns:a14="http://schemas.microsoft.com/office/drawing/2010/main">
        <mc:Choice Requires="a14">
          <p:sp>
            <p:nvSpPr>
              <p:cNvPr id="3" name="サブタイトル 2"/>
              <p:cNvSpPr>
                <a:spLocks noGrp="1"/>
              </p:cNvSpPr>
              <p:nvPr>
                <p:ph type="subTitle" idx="1"/>
              </p:nvPr>
            </p:nvSpPr>
            <p:spPr>
              <a:xfrm>
                <a:off x="343525" y="1559628"/>
                <a:ext cx="11473720" cy="4966090"/>
              </a:xfrm>
            </p:spPr>
            <p:txBody>
              <a:bodyPr vert="horz" lIns="91440" tIns="45720" rIns="91440" bIns="45720" rtlCol="0" anchor="t">
                <a:normAutofit/>
              </a:bodyPr>
              <a:lstStyle/>
              <a:p>
                <a:pPr algn="l"/>
                <a:r>
                  <a:rPr lang="ja-JP" altLang="en-US" sz="3600" dirty="0">
                    <a:solidFill>
                      <a:schemeClr val="tx1"/>
                    </a:solidFill>
                    <a:ea typeface="ＭＳ Ｐゴシック"/>
                    <a:cs typeface="Calibri"/>
                  </a:rPr>
                  <a:t>予測値と真の値のデータの二乗誤差が最小になるようなパラメータ</a:t>
                </a:r>
                <a:r>
                  <a:rPr lang="en-US" altLang="ja-JP" sz="3600" cap="none" dirty="0">
                    <a:solidFill>
                      <a:schemeClr val="tx1"/>
                    </a:solidFill>
                    <a:ea typeface="ＭＳ Ｐゴシック"/>
                    <a:cs typeface="Calibri"/>
                  </a:rPr>
                  <a:t>w</a:t>
                </a:r>
                <a:r>
                  <a:rPr lang="ja-JP" altLang="en-US" sz="3600" cap="none" dirty="0">
                    <a:solidFill>
                      <a:schemeClr val="tx1"/>
                    </a:solidFill>
                    <a:ea typeface="ＭＳ Ｐゴシック"/>
                    <a:cs typeface="Calibri"/>
                  </a:rPr>
                  <a:t>と</a:t>
                </a:r>
                <a:r>
                  <a:rPr lang="en-US" altLang="ja-JP" sz="3600" cap="none" dirty="0">
                    <a:solidFill>
                      <a:schemeClr val="tx1"/>
                    </a:solidFill>
                    <a:ea typeface="ＭＳ Ｐゴシック"/>
                    <a:cs typeface="Calibri"/>
                  </a:rPr>
                  <a:t>b</a:t>
                </a:r>
                <a:r>
                  <a:rPr lang="ja-JP" altLang="en-US" sz="3600" cap="none" dirty="0">
                    <a:solidFill>
                      <a:schemeClr val="tx1"/>
                    </a:solidFill>
                    <a:ea typeface="ＭＳ Ｐゴシック"/>
                    <a:cs typeface="Calibri"/>
                  </a:rPr>
                  <a:t>を求める手法。以下の式が最小となるような</a:t>
                </a:r>
                <a:r>
                  <a:rPr lang="en-US" altLang="ja-JP" sz="3600" cap="none" dirty="0">
                    <a:solidFill>
                      <a:schemeClr val="tx1"/>
                    </a:solidFill>
                    <a:ea typeface="ＭＳ Ｐゴシック"/>
                    <a:cs typeface="Calibri"/>
                  </a:rPr>
                  <a:t>w</a:t>
                </a:r>
                <a:r>
                  <a:rPr lang="ja-JP" altLang="en-US" sz="3600" cap="none" dirty="0">
                    <a:solidFill>
                      <a:schemeClr val="tx1"/>
                    </a:solidFill>
                    <a:ea typeface="ＭＳ Ｐゴシック"/>
                    <a:cs typeface="Calibri"/>
                  </a:rPr>
                  <a:t>と</a:t>
                </a:r>
                <a:r>
                  <a:rPr lang="en-US" altLang="ja-JP" sz="3600" cap="none" dirty="0">
                    <a:solidFill>
                      <a:schemeClr val="tx1"/>
                    </a:solidFill>
                    <a:ea typeface="ＭＳ Ｐゴシック"/>
                    <a:cs typeface="Calibri"/>
                  </a:rPr>
                  <a:t>b</a:t>
                </a:r>
                <a:r>
                  <a:rPr lang="ja-JP" altLang="en-US" sz="3600" cap="none" dirty="0">
                    <a:solidFill>
                      <a:schemeClr val="tx1"/>
                    </a:solidFill>
                    <a:ea typeface="ＭＳ Ｐゴシック"/>
                    <a:cs typeface="Calibri"/>
                  </a:rPr>
                  <a:t>を求める</a:t>
                </a:r>
                <a:endParaRPr lang="en-US" altLang="ja-JP" sz="3600" cap="none" dirty="0">
                  <a:solidFill>
                    <a:schemeClr val="tx1"/>
                  </a:solidFill>
                  <a:ea typeface="ＭＳ Ｐゴシック"/>
                  <a:cs typeface="Calibri"/>
                </a:endParaRPr>
              </a:p>
              <a:p>
                <a:pPr algn="l"/>
                <a14:m>
                  <m:oMathPara xmlns:m="http://schemas.openxmlformats.org/officeDocument/2006/math">
                    <m:oMathParaPr>
                      <m:jc m:val="centerGroup"/>
                    </m:oMathParaPr>
                    <m:oMath xmlns:m="http://schemas.openxmlformats.org/officeDocument/2006/math">
                      <m:nary>
                        <m:naryPr>
                          <m:chr m:val="∑"/>
                          <m:ctrlPr>
                            <a:rPr lang="en-US" altLang="ja-JP" sz="3600" i="1" cap="none" smtClean="0">
                              <a:solidFill>
                                <a:schemeClr val="tx1"/>
                              </a:solidFill>
                              <a:latin typeface="Cambria Math" panose="02040503050406030204" pitchFamily="18" charset="0"/>
                              <a:ea typeface="ＭＳ Ｐゴシック"/>
                              <a:cs typeface="Calibri"/>
                            </a:rPr>
                          </m:ctrlPr>
                        </m:naryPr>
                        <m:sub>
                          <m:r>
                            <m:rPr>
                              <m:brk m:alnAt="23"/>
                            </m:rPr>
                            <a:rPr lang="en-US" altLang="ja-JP" sz="3600" b="0" i="1" cap="none" smtClean="0">
                              <a:solidFill>
                                <a:schemeClr val="tx1"/>
                              </a:solidFill>
                              <a:latin typeface="Cambria Math" panose="02040503050406030204" pitchFamily="18" charset="0"/>
                              <a:ea typeface="ＭＳ Ｐゴシック"/>
                              <a:cs typeface="Calibri"/>
                            </a:rPr>
                            <m:t>𝑖</m:t>
                          </m:r>
                          <m:r>
                            <a:rPr lang="en-US" altLang="ja-JP" sz="3600" b="0" i="1" cap="none" smtClean="0">
                              <a:solidFill>
                                <a:schemeClr val="tx1"/>
                              </a:solidFill>
                              <a:latin typeface="Cambria Math" panose="02040503050406030204" pitchFamily="18" charset="0"/>
                              <a:ea typeface="ＭＳ Ｐゴシック"/>
                              <a:cs typeface="Calibri"/>
                            </a:rPr>
                            <m:t>=1</m:t>
                          </m:r>
                        </m:sub>
                        <m:sup>
                          <m:r>
                            <a:rPr lang="en-US" altLang="ja-JP" sz="3600" b="0" i="1" cap="none" smtClean="0">
                              <a:solidFill>
                                <a:schemeClr val="tx1"/>
                              </a:solidFill>
                              <a:latin typeface="Cambria Math" panose="02040503050406030204" pitchFamily="18" charset="0"/>
                              <a:ea typeface="ＭＳ Ｐゴシック"/>
                              <a:cs typeface="Calibri"/>
                            </a:rPr>
                            <m:t>𝑛</m:t>
                          </m:r>
                        </m:sup>
                        <m:e>
                          <m:sSup>
                            <m:sSupPr>
                              <m:ctrlPr>
                                <a:rPr lang="en-US" altLang="ja-JP" sz="3600" i="1" cap="none" smtClean="0">
                                  <a:solidFill>
                                    <a:schemeClr val="tx1"/>
                                  </a:solidFill>
                                  <a:latin typeface="Cambria Math" panose="02040503050406030204" pitchFamily="18" charset="0"/>
                                  <a:ea typeface="ＭＳ Ｐゴシック"/>
                                  <a:cs typeface="Calibri"/>
                                </a:rPr>
                              </m:ctrlPr>
                            </m:sSupPr>
                            <m:e>
                              <m:r>
                                <a:rPr lang="en-US" altLang="ja-JP" sz="3600" i="1" cap="none">
                                  <a:solidFill>
                                    <a:schemeClr val="tx1"/>
                                  </a:solidFill>
                                  <a:latin typeface="Cambria Math" panose="02040503050406030204" pitchFamily="18" charset="0"/>
                                  <a:ea typeface="ＭＳ Ｐゴシック"/>
                                  <a:cs typeface="Calibri"/>
                                </a:rPr>
                                <m:t>(</m:t>
                              </m:r>
                              <m:sSub>
                                <m:sSubPr>
                                  <m:ctrlPr>
                                    <a:rPr lang="en-US" altLang="ja-JP" sz="3600" i="1" cap="none">
                                      <a:solidFill>
                                        <a:schemeClr val="tx1"/>
                                      </a:solidFill>
                                      <a:latin typeface="Cambria Math" panose="02040503050406030204" pitchFamily="18" charset="0"/>
                                      <a:ea typeface="ＭＳ Ｐゴシック"/>
                                      <a:cs typeface="Calibri"/>
                                    </a:rPr>
                                  </m:ctrlPr>
                                </m:sSubPr>
                                <m:e>
                                  <m:r>
                                    <a:rPr lang="en-US" altLang="ja-JP" sz="3600" i="1" cap="none">
                                      <a:solidFill>
                                        <a:schemeClr val="tx1"/>
                                      </a:solidFill>
                                      <a:latin typeface="Cambria Math" panose="02040503050406030204" pitchFamily="18" charset="0"/>
                                      <a:ea typeface="ＭＳ Ｐゴシック"/>
                                      <a:cs typeface="Calibri"/>
                                    </a:rPr>
                                    <m:t>𝑦</m:t>
                                  </m:r>
                                </m:e>
                                <m:sub>
                                  <m:r>
                                    <a:rPr lang="en-US" altLang="ja-JP" sz="3600" i="1" cap="none">
                                      <a:solidFill>
                                        <a:schemeClr val="tx1"/>
                                      </a:solidFill>
                                      <a:latin typeface="Cambria Math" panose="02040503050406030204" pitchFamily="18" charset="0"/>
                                      <a:ea typeface="ＭＳ Ｐゴシック"/>
                                      <a:cs typeface="Calibri"/>
                                    </a:rPr>
                                    <m:t>𝑖</m:t>
                                  </m:r>
                                  <m:r>
                                    <a:rPr lang="en-US" altLang="ja-JP" sz="3600" i="1" cap="none">
                                      <a:solidFill>
                                        <a:schemeClr val="tx1"/>
                                      </a:solidFill>
                                      <a:latin typeface="Cambria Math" panose="02040503050406030204" pitchFamily="18" charset="0"/>
                                      <a:ea typeface="ＭＳ Ｐゴシック"/>
                                      <a:cs typeface="Calibri"/>
                                    </a:rPr>
                                    <m:t> </m:t>
                                  </m:r>
                                </m:sub>
                              </m:sSub>
                              <m:r>
                                <a:rPr lang="en-US" altLang="ja-JP" sz="3600" i="1" cap="none">
                                  <a:solidFill>
                                    <a:schemeClr val="tx1"/>
                                  </a:solidFill>
                                  <a:latin typeface="Cambria Math" panose="02040503050406030204" pitchFamily="18" charset="0"/>
                                  <a:ea typeface="ＭＳ Ｐゴシック"/>
                                  <a:cs typeface="Calibri"/>
                                </a:rPr>
                                <m:t>−</m:t>
                              </m:r>
                              <m:sSub>
                                <m:sSubPr>
                                  <m:ctrlPr>
                                    <a:rPr lang="en-US" altLang="ja-JP" sz="3600" i="1" cap="none">
                                      <a:solidFill>
                                        <a:schemeClr val="tx1"/>
                                      </a:solidFill>
                                      <a:latin typeface="Cambria Math" panose="02040503050406030204" pitchFamily="18" charset="0"/>
                                      <a:ea typeface="ＭＳ Ｐゴシック"/>
                                      <a:cs typeface="Calibri"/>
                                    </a:rPr>
                                  </m:ctrlPr>
                                </m:sSubPr>
                                <m:e>
                                  <m:acc>
                                    <m:accPr>
                                      <m:chr m:val="̂"/>
                                      <m:ctrlPr>
                                        <a:rPr lang="en-US" altLang="ja-JP" sz="3600" i="1" cap="none">
                                          <a:solidFill>
                                            <a:schemeClr val="tx1"/>
                                          </a:solidFill>
                                          <a:latin typeface="Cambria Math" panose="02040503050406030204" pitchFamily="18" charset="0"/>
                                          <a:ea typeface="ＭＳ Ｐゴシック"/>
                                          <a:cs typeface="Calibri"/>
                                        </a:rPr>
                                      </m:ctrlPr>
                                    </m:accPr>
                                    <m:e>
                                      <m:r>
                                        <a:rPr lang="en-US" altLang="ja-JP" sz="3600" i="1" cap="none">
                                          <a:solidFill>
                                            <a:schemeClr val="tx1"/>
                                          </a:solidFill>
                                          <a:latin typeface="Cambria Math" panose="02040503050406030204" pitchFamily="18" charset="0"/>
                                          <a:ea typeface="ＭＳ Ｐゴシック"/>
                                          <a:cs typeface="Calibri"/>
                                        </a:rPr>
                                        <m:t>𝑦</m:t>
                                      </m:r>
                                    </m:e>
                                  </m:acc>
                                </m:e>
                                <m:sub>
                                  <m:r>
                                    <a:rPr lang="en-US" altLang="ja-JP" sz="3600" i="1" cap="none">
                                      <a:solidFill>
                                        <a:schemeClr val="tx1"/>
                                      </a:solidFill>
                                      <a:latin typeface="Cambria Math" panose="02040503050406030204" pitchFamily="18" charset="0"/>
                                      <a:ea typeface="ＭＳ Ｐゴシック"/>
                                      <a:cs typeface="Calibri"/>
                                    </a:rPr>
                                    <m:t>𝑖</m:t>
                                  </m:r>
                                  <m:r>
                                    <a:rPr lang="en-US" altLang="ja-JP" sz="3600" i="1" cap="none">
                                      <a:solidFill>
                                        <a:schemeClr val="tx1"/>
                                      </a:solidFill>
                                      <a:latin typeface="Cambria Math" panose="02040503050406030204" pitchFamily="18" charset="0"/>
                                      <a:ea typeface="ＭＳ Ｐゴシック"/>
                                      <a:cs typeface="Calibri"/>
                                    </a:rPr>
                                    <m:t> </m:t>
                                  </m:r>
                                </m:sub>
                              </m:sSub>
                              <m:r>
                                <a:rPr lang="en-US" altLang="ja-JP" sz="3600" i="1" cap="none">
                                  <a:solidFill>
                                    <a:schemeClr val="tx1"/>
                                  </a:solidFill>
                                  <a:latin typeface="Cambria Math" panose="02040503050406030204" pitchFamily="18" charset="0"/>
                                  <a:ea typeface="ＭＳ Ｐゴシック"/>
                                  <a:cs typeface="Calibri"/>
                                </a:rPr>
                                <m:t>)</m:t>
                              </m:r>
                            </m:e>
                            <m:sup>
                              <m:r>
                                <a:rPr lang="en-US" altLang="ja-JP" sz="3600" b="0" i="1" cap="none" smtClean="0">
                                  <a:solidFill>
                                    <a:schemeClr val="tx1"/>
                                  </a:solidFill>
                                  <a:latin typeface="Cambria Math" panose="02040503050406030204" pitchFamily="18" charset="0"/>
                                  <a:ea typeface="ＭＳ Ｐゴシック"/>
                                  <a:cs typeface="Calibri"/>
                                </a:rPr>
                                <m:t>2</m:t>
                              </m:r>
                            </m:sup>
                          </m:sSup>
                        </m:e>
                      </m:nary>
                    </m:oMath>
                  </m:oMathPara>
                </a14:m>
                <a:endParaRPr lang="en-US" altLang="ja-JP" sz="3600" cap="none" dirty="0">
                  <a:solidFill>
                    <a:schemeClr val="tx1"/>
                  </a:solidFill>
                  <a:ea typeface="ＭＳ Ｐゴシック"/>
                  <a:cs typeface="Calibri"/>
                </a:endParaRPr>
              </a:p>
              <a:p>
                <a:pPr algn="l"/>
                <a:endParaRPr lang="en-US" altLang="ja-JP" sz="3600" cap="none" dirty="0">
                  <a:solidFill>
                    <a:schemeClr val="tx1"/>
                  </a:solidFill>
                  <a:ea typeface="ＭＳ Ｐゴシック"/>
                  <a:cs typeface="Calibri"/>
                </a:endParaRPr>
              </a:p>
            </p:txBody>
          </p:sp>
        </mc:Choice>
        <mc:Fallback xmlns="">
          <p:sp>
            <p:nvSpPr>
              <p:cNvPr id="3" name="サブタイトル 2"/>
              <p:cNvSpPr>
                <a:spLocks noGrp="1" noRot="1" noChangeAspect="1" noMove="1" noResize="1" noEditPoints="1" noAdjustHandles="1" noChangeArrowheads="1" noChangeShapeType="1" noTextEdit="1"/>
              </p:cNvSpPr>
              <p:nvPr>
                <p:ph type="subTitle" idx="1"/>
              </p:nvPr>
            </p:nvSpPr>
            <p:spPr>
              <a:xfrm>
                <a:off x="343525" y="1559628"/>
                <a:ext cx="11473720" cy="4966090"/>
              </a:xfrm>
              <a:blipFill>
                <a:blip r:embed="rId2"/>
                <a:stretch>
                  <a:fillRect l="-1593" t="-1474" r="-13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2938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335379"/>
            <a:ext cx="9144000" cy="907322"/>
          </a:xfrm>
        </p:spPr>
        <p:txBody>
          <a:bodyPr>
            <a:normAutofit/>
          </a:bodyPr>
          <a:lstStyle/>
          <a:p>
            <a:r>
              <a:rPr lang="ja-JP" altLang="en-US" dirty="0">
                <a:ea typeface="ＭＳ Ｐゴシック"/>
                <a:cs typeface="Calibri Light"/>
              </a:rPr>
              <a:t>リッジ回帰</a:t>
            </a:r>
          </a:p>
        </p:txBody>
      </p:sp>
      <mc:AlternateContent xmlns:mc="http://schemas.openxmlformats.org/markup-compatibility/2006" xmlns:a14="http://schemas.microsoft.com/office/drawing/2010/main">
        <mc:Choice Requires="a14">
          <p:sp>
            <p:nvSpPr>
              <p:cNvPr id="3" name="サブタイトル 2"/>
              <p:cNvSpPr>
                <a:spLocks noGrp="1"/>
              </p:cNvSpPr>
              <p:nvPr>
                <p:ph type="subTitle" idx="1"/>
              </p:nvPr>
            </p:nvSpPr>
            <p:spPr>
              <a:xfrm>
                <a:off x="359140" y="1242701"/>
                <a:ext cx="11473720" cy="4966090"/>
              </a:xfrm>
            </p:spPr>
            <p:txBody>
              <a:bodyPr vert="horz" lIns="91440" tIns="45720" rIns="91440" bIns="45720" rtlCol="0" anchor="t">
                <a:normAutofit/>
              </a:bodyPr>
              <a:lstStyle/>
              <a:p>
                <a:pPr algn="l"/>
                <a:r>
                  <a:rPr lang="ja-JP" altLang="en-US" sz="3600" dirty="0" smtClean="0">
                    <a:solidFill>
                      <a:schemeClr val="tx1"/>
                    </a:solidFill>
                    <a:ea typeface="ＭＳ Ｐゴシック"/>
                    <a:cs typeface="Calibri"/>
                  </a:rPr>
                  <a:t>以下のような線形回帰に</a:t>
                </a:r>
                <a:r>
                  <a:rPr lang="en-US" altLang="ja-JP" sz="3600" dirty="0">
                    <a:solidFill>
                      <a:schemeClr val="tx1"/>
                    </a:solidFill>
                    <a:ea typeface="ＭＳ Ｐゴシック"/>
                    <a:cs typeface="Calibri"/>
                  </a:rPr>
                  <a:t>L2</a:t>
                </a:r>
                <a:r>
                  <a:rPr lang="ja-JP" altLang="en-US" sz="3600" dirty="0">
                    <a:solidFill>
                      <a:schemeClr val="tx1"/>
                    </a:solidFill>
                    <a:ea typeface="ＭＳ Ｐゴシック"/>
                    <a:cs typeface="Calibri"/>
                  </a:rPr>
                  <a:t>正則化項を</a:t>
                </a:r>
                <a:r>
                  <a:rPr lang="ja-JP" altLang="en-US" sz="3600" dirty="0" smtClean="0">
                    <a:solidFill>
                      <a:schemeClr val="tx1"/>
                    </a:solidFill>
                    <a:ea typeface="ＭＳ Ｐゴシック"/>
                    <a:cs typeface="Calibri"/>
                  </a:rPr>
                  <a:t>追加した</a:t>
                </a:r>
                <a:r>
                  <a:rPr lang="ja-JP" altLang="en-US" sz="3600" dirty="0">
                    <a:solidFill>
                      <a:schemeClr val="tx1"/>
                    </a:solidFill>
                    <a:ea typeface="ＭＳ Ｐゴシック"/>
                    <a:cs typeface="Calibri"/>
                  </a:rPr>
                  <a:t>式を最小化する</a:t>
                </a:r>
                <a:r>
                  <a:rPr lang="en-US" altLang="ja-JP" sz="3600" cap="none" dirty="0" err="1">
                    <a:solidFill>
                      <a:schemeClr val="tx1"/>
                    </a:solidFill>
                    <a:ea typeface="ＭＳ Ｐゴシック"/>
                    <a:cs typeface="Calibri"/>
                  </a:rPr>
                  <a:t>w,b</a:t>
                </a:r>
                <a:r>
                  <a:rPr lang="en-US" altLang="ja-JP" sz="3600" cap="none" dirty="0">
                    <a:solidFill>
                      <a:schemeClr val="tx1"/>
                    </a:solidFill>
                    <a:ea typeface="ＭＳ Ｐゴシック"/>
                    <a:cs typeface="Calibri"/>
                  </a:rPr>
                  <a:t>,</a:t>
                </a:r>
                <a:r>
                  <a:rPr lang="ja-JP" altLang="en-US" sz="3600" cap="none" dirty="0">
                    <a:solidFill>
                      <a:schemeClr val="tx1"/>
                    </a:solidFill>
                    <a:ea typeface="ＭＳ Ｐゴシック"/>
                    <a:cs typeface="Calibri"/>
                  </a:rPr>
                  <a:t>を求める方法。</a:t>
                </a:r>
                <a:r>
                  <a:rPr lang="en-US" altLang="ja-JP" sz="3600" dirty="0">
                    <a:solidFill>
                      <a:schemeClr val="tx1"/>
                    </a:solidFill>
                    <a:ea typeface="ＭＳ Ｐゴシック"/>
                    <a:cs typeface="Calibri"/>
                  </a:rPr>
                  <a:t> </a:t>
                </a:r>
                <a:r>
                  <a:rPr lang="en-US" altLang="ja-JP" sz="3600" dirty="0" smtClean="0">
                    <a:solidFill>
                      <a:schemeClr val="tx1"/>
                    </a:solidFill>
                    <a:ea typeface="ＭＳ Ｐゴシック"/>
                    <a:cs typeface="Calibri"/>
                  </a:rPr>
                  <a:t>L2</a:t>
                </a:r>
                <a:r>
                  <a:rPr lang="ja-JP" altLang="en-US" sz="3600" dirty="0" smtClean="0">
                    <a:solidFill>
                      <a:schemeClr val="tx1"/>
                    </a:solidFill>
                    <a:ea typeface="ＭＳ Ｐゴシック"/>
                    <a:cs typeface="Calibri"/>
                  </a:rPr>
                  <a:t>正則化項</a:t>
                </a:r>
                <a:r>
                  <a:rPr lang="en-US" altLang="ja-JP" sz="3600" dirty="0" smtClean="0">
                    <a:solidFill>
                      <a:schemeClr val="tx1"/>
                    </a:solidFill>
                    <a:ea typeface="ＭＳ Ｐゴシック"/>
                    <a:cs typeface="Calibri"/>
                  </a:rPr>
                  <a:t>	</a:t>
                </a:r>
                <a:r>
                  <a:rPr lang="ja-JP" altLang="en-US" sz="3600" dirty="0" smtClean="0">
                    <a:solidFill>
                      <a:schemeClr val="tx1"/>
                    </a:solidFill>
                    <a:ea typeface="ＭＳ Ｐゴシック"/>
                    <a:cs typeface="Calibri"/>
                  </a:rPr>
                  <a:t>により係数の絶対値が小さくなる。</a:t>
                </a:r>
                <a:r>
                  <a:rPr lang="en-US" altLang="ja-JP" sz="3600" cap="none" dirty="0" smtClean="0">
                    <a:solidFill>
                      <a:schemeClr val="tx1"/>
                    </a:solidFill>
                    <a:ea typeface="ＭＳ Ｐゴシック"/>
                    <a:cs typeface="Calibri"/>
                  </a:rPr>
                  <a:t>α</a:t>
                </a:r>
                <a:r>
                  <a:rPr lang="ja-JP" altLang="en-US" sz="3600" cap="none" dirty="0" smtClean="0">
                    <a:solidFill>
                      <a:schemeClr val="tx1"/>
                    </a:solidFill>
                    <a:ea typeface="ＭＳ Ｐゴシック"/>
                    <a:cs typeface="Calibri"/>
                  </a:rPr>
                  <a:t>は正則の強弱を決めるパラメータ</a:t>
                </a:r>
                <a:endParaRPr lang="en-US" altLang="ja-JP" sz="3600" i="1" cap="none" dirty="0" smtClean="0">
                  <a:solidFill>
                    <a:schemeClr val="tx1"/>
                  </a:solidFill>
                  <a:latin typeface="Cambria Math" panose="02040503050406030204" pitchFamily="18" charset="0"/>
                  <a:ea typeface="ＭＳ Ｐゴシック"/>
                  <a:cs typeface="Calibri"/>
                </a:endParaRPr>
              </a:p>
              <a:p>
                <a:pPr algn="l"/>
                <a14:m>
                  <m:oMathPara xmlns:m="http://schemas.openxmlformats.org/officeDocument/2006/math">
                    <m:oMathParaPr>
                      <m:jc m:val="centerGroup"/>
                    </m:oMathParaPr>
                    <m:oMath xmlns:m="http://schemas.openxmlformats.org/officeDocument/2006/math">
                      <m:nary>
                        <m:naryPr>
                          <m:chr m:val="∑"/>
                          <m:ctrlPr>
                            <a:rPr lang="en-US" altLang="ja-JP" sz="3600" i="1" cap="none" smtClean="0">
                              <a:solidFill>
                                <a:schemeClr val="tx1"/>
                              </a:solidFill>
                              <a:latin typeface="Cambria Math" panose="02040503050406030204" pitchFamily="18" charset="0"/>
                              <a:ea typeface="ＭＳ Ｐゴシック"/>
                              <a:cs typeface="Calibri"/>
                            </a:rPr>
                          </m:ctrlPr>
                        </m:naryPr>
                        <m:sub>
                          <m:r>
                            <m:rPr>
                              <m:brk m:alnAt="23"/>
                            </m:rPr>
                            <a:rPr lang="en-US" altLang="ja-JP" sz="3600" b="0" i="1" cap="none" smtClean="0">
                              <a:solidFill>
                                <a:schemeClr val="tx1"/>
                              </a:solidFill>
                              <a:latin typeface="Cambria Math" panose="02040503050406030204" pitchFamily="18" charset="0"/>
                              <a:ea typeface="ＭＳ Ｐゴシック"/>
                              <a:cs typeface="Calibri"/>
                            </a:rPr>
                            <m:t>𝑖</m:t>
                          </m:r>
                          <m:r>
                            <a:rPr lang="en-US" altLang="ja-JP" sz="3600" b="0" i="1" cap="none" smtClean="0">
                              <a:solidFill>
                                <a:schemeClr val="tx1"/>
                              </a:solidFill>
                              <a:latin typeface="Cambria Math" panose="02040503050406030204" pitchFamily="18" charset="0"/>
                              <a:ea typeface="ＭＳ Ｐゴシック"/>
                              <a:cs typeface="Calibri"/>
                            </a:rPr>
                            <m:t>=1</m:t>
                          </m:r>
                        </m:sub>
                        <m:sup>
                          <m:r>
                            <a:rPr lang="en-US" altLang="ja-JP" sz="3600" b="0" i="1" cap="none" smtClean="0">
                              <a:solidFill>
                                <a:schemeClr val="tx1"/>
                              </a:solidFill>
                              <a:latin typeface="Cambria Math" panose="02040503050406030204" pitchFamily="18" charset="0"/>
                              <a:ea typeface="ＭＳ Ｐゴシック"/>
                              <a:cs typeface="Calibri"/>
                            </a:rPr>
                            <m:t>𝑛</m:t>
                          </m:r>
                        </m:sup>
                        <m:e>
                          <m:sSup>
                            <m:sSupPr>
                              <m:ctrlPr>
                                <a:rPr lang="en-US" altLang="ja-JP" sz="3600" i="1" cap="none" smtClean="0">
                                  <a:solidFill>
                                    <a:schemeClr val="tx1"/>
                                  </a:solidFill>
                                  <a:latin typeface="Cambria Math" panose="02040503050406030204" pitchFamily="18" charset="0"/>
                                  <a:ea typeface="ＭＳ Ｐゴシック"/>
                                  <a:cs typeface="Calibri"/>
                                </a:rPr>
                              </m:ctrlPr>
                            </m:sSupPr>
                            <m:e>
                              <m:r>
                                <a:rPr lang="en-US" altLang="ja-JP" sz="3600" i="1" cap="none">
                                  <a:solidFill>
                                    <a:schemeClr val="tx1"/>
                                  </a:solidFill>
                                  <a:latin typeface="Cambria Math" panose="02040503050406030204" pitchFamily="18" charset="0"/>
                                  <a:ea typeface="ＭＳ Ｐゴシック"/>
                                  <a:cs typeface="Calibri"/>
                                </a:rPr>
                                <m:t>(</m:t>
                              </m:r>
                              <m:sSub>
                                <m:sSubPr>
                                  <m:ctrlPr>
                                    <a:rPr lang="en-US" altLang="ja-JP" sz="3600" i="1" cap="none">
                                      <a:solidFill>
                                        <a:schemeClr val="tx1"/>
                                      </a:solidFill>
                                      <a:latin typeface="Cambria Math" panose="02040503050406030204" pitchFamily="18" charset="0"/>
                                      <a:ea typeface="ＭＳ Ｐゴシック"/>
                                      <a:cs typeface="Calibri"/>
                                    </a:rPr>
                                  </m:ctrlPr>
                                </m:sSubPr>
                                <m:e>
                                  <m:r>
                                    <a:rPr lang="en-US" altLang="ja-JP" sz="3600" i="1" cap="none">
                                      <a:solidFill>
                                        <a:schemeClr val="tx1"/>
                                      </a:solidFill>
                                      <a:latin typeface="Cambria Math" panose="02040503050406030204" pitchFamily="18" charset="0"/>
                                      <a:ea typeface="ＭＳ Ｐゴシック"/>
                                      <a:cs typeface="Calibri"/>
                                    </a:rPr>
                                    <m:t>𝑦</m:t>
                                  </m:r>
                                </m:e>
                                <m:sub>
                                  <m:r>
                                    <a:rPr lang="en-US" altLang="ja-JP" sz="3600" i="1" cap="none">
                                      <a:solidFill>
                                        <a:schemeClr val="tx1"/>
                                      </a:solidFill>
                                      <a:latin typeface="Cambria Math" panose="02040503050406030204" pitchFamily="18" charset="0"/>
                                      <a:ea typeface="ＭＳ Ｐゴシック"/>
                                      <a:cs typeface="Calibri"/>
                                    </a:rPr>
                                    <m:t>𝑖</m:t>
                                  </m:r>
                                  <m:r>
                                    <a:rPr lang="en-US" altLang="ja-JP" sz="3600" i="1" cap="none">
                                      <a:solidFill>
                                        <a:schemeClr val="tx1"/>
                                      </a:solidFill>
                                      <a:latin typeface="Cambria Math" panose="02040503050406030204" pitchFamily="18" charset="0"/>
                                      <a:ea typeface="ＭＳ Ｐゴシック"/>
                                      <a:cs typeface="Calibri"/>
                                    </a:rPr>
                                    <m:t> </m:t>
                                  </m:r>
                                </m:sub>
                              </m:sSub>
                              <m:r>
                                <a:rPr lang="en-US" altLang="ja-JP" sz="3600" i="1" cap="none">
                                  <a:solidFill>
                                    <a:schemeClr val="tx1"/>
                                  </a:solidFill>
                                  <a:latin typeface="Cambria Math" panose="02040503050406030204" pitchFamily="18" charset="0"/>
                                  <a:ea typeface="ＭＳ Ｐゴシック"/>
                                  <a:cs typeface="Calibri"/>
                                </a:rPr>
                                <m:t>−</m:t>
                              </m:r>
                              <m:sSub>
                                <m:sSubPr>
                                  <m:ctrlPr>
                                    <a:rPr lang="en-US" altLang="ja-JP" sz="3600" i="1" cap="none">
                                      <a:solidFill>
                                        <a:schemeClr val="tx1"/>
                                      </a:solidFill>
                                      <a:latin typeface="Cambria Math" panose="02040503050406030204" pitchFamily="18" charset="0"/>
                                      <a:ea typeface="ＭＳ Ｐゴシック"/>
                                      <a:cs typeface="Calibri"/>
                                    </a:rPr>
                                  </m:ctrlPr>
                                </m:sSubPr>
                                <m:e>
                                  <m:acc>
                                    <m:accPr>
                                      <m:chr m:val="̂"/>
                                      <m:ctrlPr>
                                        <a:rPr lang="en-US" altLang="ja-JP" sz="3600" i="1" cap="none" smtClean="0">
                                          <a:solidFill>
                                            <a:schemeClr val="tx1"/>
                                          </a:solidFill>
                                          <a:latin typeface="Cambria Math" panose="02040503050406030204" pitchFamily="18" charset="0"/>
                                          <a:ea typeface="ＭＳ Ｐゴシック"/>
                                          <a:cs typeface="Calibri"/>
                                        </a:rPr>
                                      </m:ctrlPr>
                                    </m:accPr>
                                    <m:e>
                                      <m:r>
                                        <a:rPr lang="en-US" altLang="ja-JP" sz="3600" b="0" i="1" cap="none" smtClean="0">
                                          <a:solidFill>
                                            <a:schemeClr val="tx1"/>
                                          </a:solidFill>
                                          <a:latin typeface="Cambria Math" panose="02040503050406030204" pitchFamily="18" charset="0"/>
                                          <a:ea typeface="ＭＳ Ｐゴシック"/>
                                          <a:cs typeface="Calibri"/>
                                        </a:rPr>
                                        <m:t>𝑦</m:t>
                                      </m:r>
                                    </m:e>
                                  </m:acc>
                                </m:e>
                                <m:sub>
                                  <m:r>
                                    <a:rPr lang="en-US" altLang="ja-JP" sz="3600" i="1" cap="none">
                                      <a:solidFill>
                                        <a:schemeClr val="tx1"/>
                                      </a:solidFill>
                                      <a:latin typeface="Cambria Math" panose="02040503050406030204" pitchFamily="18" charset="0"/>
                                      <a:ea typeface="ＭＳ Ｐゴシック"/>
                                      <a:cs typeface="Calibri"/>
                                    </a:rPr>
                                    <m:t>𝑖</m:t>
                                  </m:r>
                                  <m:r>
                                    <a:rPr lang="en-US" altLang="ja-JP" sz="3600" i="1" cap="none">
                                      <a:solidFill>
                                        <a:schemeClr val="tx1"/>
                                      </a:solidFill>
                                      <a:latin typeface="Cambria Math" panose="02040503050406030204" pitchFamily="18" charset="0"/>
                                      <a:ea typeface="ＭＳ Ｐゴシック"/>
                                      <a:cs typeface="Calibri"/>
                                    </a:rPr>
                                    <m:t> </m:t>
                                  </m:r>
                                </m:sub>
                              </m:sSub>
                              <m:r>
                                <a:rPr lang="en-US" altLang="ja-JP" sz="3600" i="1" cap="none">
                                  <a:solidFill>
                                    <a:schemeClr val="tx1"/>
                                  </a:solidFill>
                                  <a:latin typeface="Cambria Math" panose="02040503050406030204" pitchFamily="18" charset="0"/>
                                  <a:ea typeface="ＭＳ Ｐゴシック"/>
                                  <a:cs typeface="Calibri"/>
                                </a:rPr>
                                <m:t>)</m:t>
                              </m:r>
                            </m:e>
                            <m:sup>
                              <m:r>
                                <a:rPr lang="en-US" altLang="ja-JP" sz="3600" b="0" i="1" cap="none" smtClean="0">
                                  <a:solidFill>
                                    <a:schemeClr val="tx1"/>
                                  </a:solidFill>
                                  <a:latin typeface="Cambria Math" panose="02040503050406030204" pitchFamily="18" charset="0"/>
                                  <a:ea typeface="ＭＳ Ｐゴシック"/>
                                  <a:cs typeface="Calibri"/>
                                </a:rPr>
                                <m:t>2</m:t>
                              </m:r>
                            </m:sup>
                          </m:sSup>
                          <m:r>
                            <a:rPr lang="en-US" altLang="ja-JP" sz="3600" b="0" i="1" cap="none" smtClean="0">
                              <a:solidFill>
                                <a:schemeClr val="tx1"/>
                              </a:solidFill>
                              <a:latin typeface="Cambria Math" panose="02040503050406030204" pitchFamily="18" charset="0"/>
                              <a:ea typeface="ＭＳ Ｐゴシック"/>
                              <a:cs typeface="Calibri"/>
                            </a:rPr>
                            <m:t> +</m:t>
                          </m:r>
                          <m:r>
                            <m:rPr>
                              <m:sty m:val="p"/>
                            </m:rPr>
                            <a:rPr lang="en-US" altLang="ja-JP" sz="3600" i="1" cap="none">
                              <a:solidFill>
                                <a:schemeClr val="tx1"/>
                              </a:solidFill>
                              <a:latin typeface="Cambria Math" panose="02040503050406030204" pitchFamily="18" charset="0"/>
                              <a:ea typeface="ＭＳ Ｐゴシック"/>
                              <a:cs typeface="Calibri"/>
                            </a:rPr>
                            <m:t>α</m:t>
                          </m:r>
                          <m:nary>
                            <m:naryPr>
                              <m:chr m:val="∑"/>
                              <m:ctrlPr>
                                <a:rPr lang="en-US" altLang="ja-JP" sz="3600" i="1" cap="none">
                                  <a:solidFill>
                                    <a:schemeClr val="tx1"/>
                                  </a:solidFill>
                                  <a:latin typeface="Cambria Math" panose="02040503050406030204" pitchFamily="18" charset="0"/>
                                  <a:ea typeface="ＭＳ Ｐゴシック"/>
                                  <a:cs typeface="Calibri"/>
                                </a:rPr>
                              </m:ctrlPr>
                            </m:naryPr>
                            <m:sub>
                              <m:r>
                                <a:rPr lang="en-US" altLang="ja-JP" sz="3600" b="0" i="1" cap="none" smtClean="0">
                                  <a:solidFill>
                                    <a:schemeClr val="tx1"/>
                                  </a:solidFill>
                                  <a:latin typeface="Cambria Math" panose="02040503050406030204" pitchFamily="18" charset="0"/>
                                  <a:ea typeface="ＭＳ Ｐゴシック"/>
                                  <a:cs typeface="Calibri"/>
                                </a:rPr>
                                <m:t>𝑗</m:t>
                              </m:r>
                              <m:r>
                                <a:rPr lang="en-US" altLang="ja-JP" sz="3600" i="1" cap="none">
                                  <a:solidFill>
                                    <a:schemeClr val="tx1"/>
                                  </a:solidFill>
                                  <a:latin typeface="Cambria Math" panose="02040503050406030204" pitchFamily="18" charset="0"/>
                                  <a:ea typeface="ＭＳ Ｐゴシック"/>
                                  <a:cs typeface="Calibri"/>
                                </a:rPr>
                                <m:t>=1</m:t>
                              </m:r>
                            </m:sub>
                            <m:sup>
                              <m:r>
                                <a:rPr lang="en-US" altLang="ja-JP" sz="3600" b="0" i="1" cap="none" smtClean="0">
                                  <a:solidFill>
                                    <a:schemeClr val="tx1"/>
                                  </a:solidFill>
                                  <a:latin typeface="Cambria Math" panose="02040503050406030204" pitchFamily="18" charset="0"/>
                                  <a:ea typeface="ＭＳ Ｐゴシック"/>
                                  <a:cs typeface="Calibri"/>
                                </a:rPr>
                                <m:t>𝑚</m:t>
                              </m:r>
                            </m:sup>
                            <m:e>
                              <m:sSup>
                                <m:sSupPr>
                                  <m:ctrlPr>
                                    <a:rPr lang="en-US" altLang="ja-JP" sz="3600" i="1" cap="none">
                                      <a:solidFill>
                                        <a:schemeClr val="tx1"/>
                                      </a:solidFill>
                                      <a:latin typeface="Cambria Math" panose="02040503050406030204" pitchFamily="18" charset="0"/>
                                      <a:ea typeface="ＭＳ Ｐゴシック"/>
                                      <a:cs typeface="Calibri"/>
                                    </a:rPr>
                                  </m:ctrlPr>
                                </m:sSupPr>
                                <m:e>
                                  <m:sSub>
                                    <m:sSubPr>
                                      <m:ctrlPr>
                                        <a:rPr lang="en-US" altLang="ja-JP" sz="3600" i="1" cap="none">
                                          <a:solidFill>
                                            <a:schemeClr val="tx1"/>
                                          </a:solidFill>
                                          <a:latin typeface="Cambria Math" panose="02040503050406030204" pitchFamily="18" charset="0"/>
                                          <a:ea typeface="ＭＳ Ｐゴシック"/>
                                          <a:cs typeface="Calibri"/>
                                        </a:rPr>
                                      </m:ctrlPr>
                                    </m:sSubPr>
                                    <m:e>
                                      <m:r>
                                        <a:rPr lang="en-US" altLang="ja-JP" sz="3600" i="1" cap="none">
                                          <a:solidFill>
                                            <a:schemeClr val="tx1"/>
                                          </a:solidFill>
                                          <a:latin typeface="Cambria Math" panose="02040503050406030204" pitchFamily="18" charset="0"/>
                                          <a:ea typeface="ＭＳ Ｐゴシック"/>
                                          <a:cs typeface="Calibri"/>
                                        </a:rPr>
                                        <m:t>𝑤</m:t>
                                      </m:r>
                                    </m:e>
                                    <m:sub>
                                      <m:r>
                                        <a:rPr lang="en-US" altLang="ja-JP" sz="3600" b="0" i="1" cap="none" smtClean="0">
                                          <a:solidFill>
                                            <a:schemeClr val="tx1"/>
                                          </a:solidFill>
                                          <a:latin typeface="Cambria Math" panose="02040503050406030204" pitchFamily="18" charset="0"/>
                                          <a:ea typeface="ＭＳ Ｐゴシック"/>
                                          <a:cs typeface="Calibri"/>
                                        </a:rPr>
                                        <m:t>𝑗</m:t>
                                      </m:r>
                                    </m:sub>
                                  </m:sSub>
                                </m:e>
                                <m:sup>
                                  <m:r>
                                    <a:rPr lang="en-US" altLang="ja-JP" sz="3600" i="1" cap="none">
                                      <a:solidFill>
                                        <a:schemeClr val="tx1"/>
                                      </a:solidFill>
                                      <a:latin typeface="Cambria Math" panose="02040503050406030204" pitchFamily="18" charset="0"/>
                                      <a:ea typeface="ＭＳ Ｐゴシック"/>
                                      <a:cs typeface="Calibri"/>
                                    </a:rPr>
                                    <m:t>2</m:t>
                                  </m:r>
                                </m:sup>
                              </m:sSup>
                            </m:e>
                          </m:nary>
                        </m:e>
                      </m:nary>
                    </m:oMath>
                  </m:oMathPara>
                </a14:m>
                <a:endParaRPr lang="en-US" altLang="ja-JP" sz="3600" cap="none" dirty="0">
                  <a:solidFill>
                    <a:schemeClr val="tx1"/>
                  </a:solidFill>
                  <a:ea typeface="ＭＳ Ｐゴシック"/>
                  <a:cs typeface="Calibri"/>
                </a:endParaRPr>
              </a:p>
              <a:p>
                <a:pPr algn="l"/>
                <a:endParaRPr lang="en-US" altLang="ja-JP" sz="3600" cap="none" dirty="0">
                  <a:solidFill>
                    <a:schemeClr val="tx1"/>
                  </a:solidFill>
                  <a:ea typeface="ＭＳ Ｐゴシック"/>
                  <a:cs typeface="Calibri"/>
                </a:endParaRPr>
              </a:p>
            </p:txBody>
          </p:sp>
        </mc:Choice>
        <mc:Fallback xmlns="">
          <p:sp>
            <p:nvSpPr>
              <p:cNvPr id="3" name="サブタイトル 2"/>
              <p:cNvSpPr>
                <a:spLocks noGrp="1" noRot="1" noChangeAspect="1" noMove="1" noResize="1" noEditPoints="1" noAdjustHandles="1" noChangeArrowheads="1" noChangeShapeType="1" noTextEdit="1"/>
              </p:cNvSpPr>
              <p:nvPr>
                <p:ph type="subTitle" idx="1"/>
              </p:nvPr>
            </p:nvSpPr>
            <p:spPr>
              <a:xfrm>
                <a:off x="359140" y="1242701"/>
                <a:ext cx="11473720" cy="4966090"/>
              </a:xfrm>
              <a:blipFill>
                <a:blip r:embed="rId2"/>
                <a:stretch>
                  <a:fillRect l="-1647" t="-1472" r="-10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43289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73251"/>
            <a:ext cx="9144000" cy="907322"/>
          </a:xfrm>
        </p:spPr>
        <p:txBody>
          <a:bodyPr>
            <a:normAutofit/>
          </a:bodyPr>
          <a:lstStyle/>
          <a:p>
            <a:r>
              <a:rPr lang="ja-JP" altLang="en-US" dirty="0" smtClean="0">
                <a:ea typeface="ＭＳ Ｐゴシック"/>
                <a:cs typeface="Calibri Light"/>
              </a:rPr>
              <a:t>正則化の効果</a:t>
            </a:r>
            <a:endParaRPr lang="ja-JP" altLang="en-US" dirty="0">
              <a:ea typeface="ＭＳ Ｐゴシック"/>
              <a:cs typeface="Calibri Light"/>
            </a:endParaRPr>
          </a:p>
        </p:txBody>
      </p:sp>
      <p:sp>
        <p:nvSpPr>
          <p:cNvPr id="3" name="サブタイトル 2"/>
          <p:cNvSpPr>
            <a:spLocks noGrp="1"/>
          </p:cNvSpPr>
          <p:nvPr>
            <p:ph type="subTitle" idx="1"/>
          </p:nvPr>
        </p:nvSpPr>
        <p:spPr>
          <a:xfrm>
            <a:off x="359140" y="1139004"/>
            <a:ext cx="11473720" cy="4966090"/>
          </a:xfrm>
        </p:spPr>
        <p:txBody>
          <a:bodyPr vert="horz" lIns="91440" tIns="45720" rIns="91440" bIns="45720" rtlCol="0" anchor="t">
            <a:normAutofit/>
          </a:bodyPr>
          <a:lstStyle/>
          <a:p>
            <a:pPr algn="l"/>
            <a:r>
              <a:rPr lang="ja-JP" altLang="en-US" sz="3200" cap="none" dirty="0">
                <a:solidFill>
                  <a:schemeClr val="tx1"/>
                </a:solidFill>
                <a:ea typeface="ＭＳ Ｐゴシック"/>
                <a:cs typeface="Calibri"/>
              </a:rPr>
              <a:t>以下の画像のように</a:t>
            </a:r>
            <a:r>
              <a:rPr lang="ja-JP" altLang="en-US" sz="3200" cap="none" dirty="0" smtClean="0">
                <a:solidFill>
                  <a:schemeClr val="tx1"/>
                </a:solidFill>
                <a:ea typeface="ＭＳ Ｐゴシック"/>
                <a:cs typeface="Calibri"/>
              </a:rPr>
              <a:t>正則化をすると過剰適合を起こしていたモデルが改善できている。</a:t>
            </a:r>
            <a:endParaRPr lang="en-US" altLang="ja-JP" sz="3600" cap="none" dirty="0">
              <a:solidFill>
                <a:schemeClr val="tx1"/>
              </a:solidFill>
              <a:ea typeface="ＭＳ Ｐゴシック"/>
              <a:cs typeface="Calibri"/>
            </a:endParaRPr>
          </a:p>
        </p:txBody>
      </p:sp>
      <p:pic>
        <p:nvPicPr>
          <p:cNvPr id="5" name="図 4">
            <a:extLst>
              <a:ext uri="{FF2B5EF4-FFF2-40B4-BE49-F238E27FC236}">
                <a16:creationId xmlns:a16="http://schemas.microsoft.com/office/drawing/2014/main" id="{2992132C-B4B6-41BE-B390-119CC4B6E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141" y="2641969"/>
            <a:ext cx="4205252" cy="3166983"/>
          </a:xfrm>
          <a:prstGeom prst="rect">
            <a:avLst/>
          </a:prstGeom>
        </p:spPr>
      </p:pic>
      <p:pic>
        <p:nvPicPr>
          <p:cNvPr id="7" name="図 6" descr="グラフ, 散布図&#10;&#10;自動的に生成された説明">
            <a:extLst>
              <a:ext uri="{FF2B5EF4-FFF2-40B4-BE49-F238E27FC236}">
                <a16:creationId xmlns:a16="http://schemas.microsoft.com/office/drawing/2014/main" id="{11D6A613-E17A-4391-B8F3-A1E52D70E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0163" y="2643539"/>
            <a:ext cx="4205252" cy="3173577"/>
          </a:xfrm>
          <a:prstGeom prst="rect">
            <a:avLst/>
          </a:prstGeom>
        </p:spPr>
      </p:pic>
      <p:sp>
        <p:nvSpPr>
          <p:cNvPr id="11" name="テキスト ボックス 10">
            <a:extLst>
              <a:ext uri="{FF2B5EF4-FFF2-40B4-BE49-F238E27FC236}">
                <a16:creationId xmlns:a16="http://schemas.microsoft.com/office/drawing/2014/main" id="{C7E868AB-DA27-4664-89E2-52F363559DE6}"/>
              </a:ext>
            </a:extLst>
          </p:cNvPr>
          <p:cNvSpPr txBox="1"/>
          <p:nvPr/>
        </p:nvSpPr>
        <p:spPr>
          <a:xfrm>
            <a:off x="619114" y="5808952"/>
            <a:ext cx="4944618" cy="400110"/>
          </a:xfrm>
          <a:prstGeom prst="rect">
            <a:avLst/>
          </a:prstGeom>
          <a:noFill/>
        </p:spPr>
        <p:txBody>
          <a:bodyPr wrap="square" rtlCol="0">
            <a:spAutoFit/>
          </a:bodyPr>
          <a:lstStyle/>
          <a:p>
            <a:pPr algn="ctr"/>
            <a:r>
              <a:rPr kumimoji="1" lang="ja-JP" altLang="en-US" sz="2000" b="1" dirty="0"/>
              <a:t>図</a:t>
            </a:r>
            <a:r>
              <a:rPr kumimoji="1" lang="en-US" altLang="ja-JP" sz="2000" b="1" dirty="0"/>
              <a:t>3: </a:t>
            </a:r>
            <a:r>
              <a:rPr kumimoji="1" lang="ja-JP" altLang="en-US" sz="2000" b="1" dirty="0"/>
              <a:t>最小二乗法</a:t>
            </a:r>
          </a:p>
        </p:txBody>
      </p:sp>
      <p:sp>
        <p:nvSpPr>
          <p:cNvPr id="13" name="テキスト ボックス 12">
            <a:extLst>
              <a:ext uri="{FF2B5EF4-FFF2-40B4-BE49-F238E27FC236}">
                <a16:creationId xmlns:a16="http://schemas.microsoft.com/office/drawing/2014/main" id="{6594FE71-2A21-40BE-A3AB-503B41B5813E}"/>
              </a:ext>
            </a:extLst>
          </p:cNvPr>
          <p:cNvSpPr txBox="1"/>
          <p:nvPr/>
        </p:nvSpPr>
        <p:spPr>
          <a:xfrm>
            <a:off x="6241241" y="5808952"/>
            <a:ext cx="4944618" cy="400110"/>
          </a:xfrm>
          <a:prstGeom prst="rect">
            <a:avLst/>
          </a:prstGeom>
          <a:noFill/>
        </p:spPr>
        <p:txBody>
          <a:bodyPr wrap="square" rtlCol="0">
            <a:spAutoFit/>
          </a:bodyPr>
          <a:lstStyle/>
          <a:p>
            <a:pPr algn="ctr"/>
            <a:r>
              <a:rPr kumimoji="1" lang="ja-JP" altLang="en-US" sz="2000" b="1" dirty="0"/>
              <a:t>図</a:t>
            </a:r>
            <a:r>
              <a:rPr kumimoji="1" lang="en-US" altLang="ja-JP" sz="2000" b="1" dirty="0"/>
              <a:t>4: </a:t>
            </a:r>
            <a:r>
              <a:rPr kumimoji="1" lang="ja-JP" altLang="en-US" sz="2000" b="1" dirty="0"/>
              <a:t>リッジ回帰</a:t>
            </a:r>
          </a:p>
        </p:txBody>
      </p:sp>
    </p:spTree>
    <p:extLst>
      <p:ext uri="{BB962C8B-B14F-4D97-AF65-F5344CB8AC3E}">
        <p14:creationId xmlns:p14="http://schemas.microsoft.com/office/powerpoint/2010/main" val="1127357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335379"/>
            <a:ext cx="9144000" cy="907322"/>
          </a:xfrm>
        </p:spPr>
        <p:txBody>
          <a:bodyPr>
            <a:normAutofit/>
          </a:bodyPr>
          <a:lstStyle/>
          <a:p>
            <a:r>
              <a:rPr lang="en-US" altLang="ja-JP" dirty="0">
                <a:ea typeface="ＭＳ Ｐゴシック"/>
                <a:cs typeface="Calibri Light"/>
              </a:rPr>
              <a:t>L</a:t>
            </a:r>
            <a:r>
              <a:rPr lang="en-US" altLang="ja-JP" cap="none" dirty="0">
                <a:ea typeface="ＭＳ Ｐゴシック"/>
                <a:cs typeface="Calibri Light"/>
              </a:rPr>
              <a:t>asso</a:t>
            </a:r>
            <a:r>
              <a:rPr lang="ja-JP" altLang="en-US" dirty="0">
                <a:ea typeface="ＭＳ Ｐゴシック"/>
                <a:cs typeface="Calibri Light"/>
              </a:rPr>
              <a:t>回帰</a:t>
            </a:r>
          </a:p>
        </p:txBody>
      </p:sp>
      <mc:AlternateContent xmlns:mc="http://schemas.openxmlformats.org/markup-compatibility/2006" xmlns:a14="http://schemas.microsoft.com/office/drawing/2010/main">
        <mc:Choice Requires="a14">
          <p:sp>
            <p:nvSpPr>
              <p:cNvPr id="3" name="サブタイトル 2"/>
              <p:cNvSpPr>
                <a:spLocks noGrp="1"/>
              </p:cNvSpPr>
              <p:nvPr>
                <p:ph type="subTitle" idx="1"/>
              </p:nvPr>
            </p:nvSpPr>
            <p:spPr>
              <a:xfrm>
                <a:off x="343525" y="1559628"/>
                <a:ext cx="11473720" cy="4966090"/>
              </a:xfrm>
            </p:spPr>
            <p:txBody>
              <a:bodyPr vert="horz" lIns="91440" tIns="45720" rIns="91440" bIns="45720" rtlCol="0" anchor="t">
                <a:normAutofit/>
              </a:bodyPr>
              <a:lstStyle/>
              <a:p>
                <a:pPr algn="l"/>
                <a:r>
                  <a:rPr lang="ja-JP" altLang="en-US" sz="3600" dirty="0">
                    <a:solidFill>
                      <a:schemeClr val="tx1"/>
                    </a:solidFill>
                    <a:ea typeface="ＭＳ Ｐゴシック"/>
                    <a:cs typeface="Calibri"/>
                  </a:rPr>
                  <a:t>以下のような線形回帰に</a:t>
                </a:r>
                <a:r>
                  <a:rPr lang="en-US" altLang="ja-JP" sz="3600" dirty="0">
                    <a:solidFill>
                      <a:schemeClr val="tx1"/>
                    </a:solidFill>
                    <a:ea typeface="ＭＳ Ｐゴシック"/>
                    <a:cs typeface="Calibri"/>
                  </a:rPr>
                  <a:t>L1</a:t>
                </a:r>
                <a:r>
                  <a:rPr lang="ja-JP" altLang="en-US" sz="3600" dirty="0">
                    <a:solidFill>
                      <a:schemeClr val="tx1"/>
                    </a:solidFill>
                    <a:ea typeface="ＭＳ Ｐゴシック"/>
                    <a:cs typeface="Calibri"/>
                  </a:rPr>
                  <a:t>正則化項を追加した式を最小化する</a:t>
                </a:r>
                <a:r>
                  <a:rPr lang="en-US" altLang="ja-JP" sz="3600" cap="none" dirty="0">
                    <a:solidFill>
                      <a:schemeClr val="tx1"/>
                    </a:solidFill>
                    <a:ea typeface="ＭＳ Ｐゴシック"/>
                    <a:cs typeface="Calibri"/>
                  </a:rPr>
                  <a:t>w</a:t>
                </a:r>
                <a:r>
                  <a:rPr lang="ja-JP" altLang="en-US" sz="3600" cap="none" dirty="0">
                    <a:solidFill>
                      <a:schemeClr val="tx1"/>
                    </a:solidFill>
                    <a:ea typeface="ＭＳ Ｐゴシック"/>
                    <a:cs typeface="Calibri"/>
                  </a:rPr>
                  <a:t>と</a:t>
                </a:r>
                <a:r>
                  <a:rPr lang="en-US" altLang="ja-JP" sz="3600" cap="none" dirty="0">
                    <a:solidFill>
                      <a:schemeClr val="tx1"/>
                    </a:solidFill>
                    <a:ea typeface="ＭＳ Ｐゴシック"/>
                    <a:cs typeface="Calibri"/>
                  </a:rPr>
                  <a:t>b</a:t>
                </a:r>
                <a:r>
                  <a:rPr lang="ja-JP" altLang="en-US" sz="3600" cap="none" dirty="0">
                    <a:solidFill>
                      <a:schemeClr val="tx1"/>
                    </a:solidFill>
                    <a:ea typeface="ＭＳ Ｐゴシック"/>
                    <a:cs typeface="Calibri"/>
                  </a:rPr>
                  <a:t>を求める方法。</a:t>
                </a:r>
                <a:r>
                  <a:rPr lang="en-US" altLang="ja-JP" sz="3600" dirty="0">
                    <a:solidFill>
                      <a:schemeClr val="tx1"/>
                    </a:solidFill>
                    <a:ea typeface="ＭＳ Ｐゴシック"/>
                    <a:cs typeface="Calibri"/>
                  </a:rPr>
                  <a:t> </a:t>
                </a:r>
                <a:r>
                  <a:rPr lang="en-US" altLang="ja-JP" sz="3600" dirty="0" smtClean="0">
                    <a:solidFill>
                      <a:schemeClr val="tx1"/>
                    </a:solidFill>
                    <a:ea typeface="ＭＳ Ｐゴシック"/>
                    <a:cs typeface="Calibri"/>
                  </a:rPr>
                  <a:t>L1</a:t>
                </a:r>
                <a:r>
                  <a:rPr lang="ja-JP" altLang="en-US" sz="3600" dirty="0" smtClean="0">
                    <a:solidFill>
                      <a:schemeClr val="tx1"/>
                    </a:solidFill>
                    <a:ea typeface="ＭＳ Ｐゴシック"/>
                    <a:cs typeface="Calibri"/>
                  </a:rPr>
                  <a:t>正則化項によりいくつかの係数が完全に</a:t>
                </a:r>
                <a:r>
                  <a:rPr lang="en-US" altLang="ja-JP" sz="3600" dirty="0" smtClean="0">
                    <a:solidFill>
                      <a:schemeClr val="tx1"/>
                    </a:solidFill>
                    <a:ea typeface="ＭＳ Ｐゴシック"/>
                    <a:cs typeface="Calibri"/>
                  </a:rPr>
                  <a:t>0</a:t>
                </a:r>
                <a:r>
                  <a:rPr lang="ja-JP" altLang="en-US" sz="3600" dirty="0" smtClean="0">
                    <a:solidFill>
                      <a:schemeClr val="tx1"/>
                    </a:solidFill>
                    <a:ea typeface="ＭＳ Ｐゴシック"/>
                    <a:cs typeface="Calibri"/>
                  </a:rPr>
                  <a:t>になる</a:t>
                </a:r>
                <a:endParaRPr lang="en-US" altLang="ja-JP" sz="3600" i="1" cap="none" dirty="0">
                  <a:solidFill>
                    <a:schemeClr val="tx1"/>
                  </a:solidFill>
                  <a:latin typeface="Cambria Math" panose="02040503050406030204" pitchFamily="18" charset="0"/>
                  <a:ea typeface="ＭＳ Ｐゴシック"/>
                  <a:cs typeface="Calibri"/>
                </a:endParaRPr>
              </a:p>
              <a:p>
                <a:pPr algn="l"/>
                <a14:m>
                  <m:oMathPara xmlns:m="http://schemas.openxmlformats.org/officeDocument/2006/math">
                    <m:oMathParaPr>
                      <m:jc m:val="centerGroup"/>
                    </m:oMathParaPr>
                    <m:oMath xmlns:m="http://schemas.openxmlformats.org/officeDocument/2006/math">
                      <m:nary>
                        <m:naryPr>
                          <m:chr m:val="∑"/>
                          <m:ctrlPr>
                            <a:rPr lang="en-US" altLang="ja-JP" sz="3600" i="1" cap="none" smtClean="0">
                              <a:solidFill>
                                <a:schemeClr val="tx1"/>
                              </a:solidFill>
                              <a:latin typeface="Cambria Math" panose="02040503050406030204" pitchFamily="18" charset="0"/>
                              <a:ea typeface="ＭＳ Ｐゴシック"/>
                              <a:cs typeface="Calibri"/>
                            </a:rPr>
                          </m:ctrlPr>
                        </m:naryPr>
                        <m:sub>
                          <m:r>
                            <m:rPr>
                              <m:brk m:alnAt="23"/>
                            </m:rPr>
                            <a:rPr lang="en-US" altLang="ja-JP" sz="3600" b="0" i="1" cap="none" smtClean="0">
                              <a:solidFill>
                                <a:schemeClr val="tx1"/>
                              </a:solidFill>
                              <a:latin typeface="Cambria Math" panose="02040503050406030204" pitchFamily="18" charset="0"/>
                              <a:ea typeface="ＭＳ Ｐゴシック"/>
                              <a:cs typeface="Calibri"/>
                            </a:rPr>
                            <m:t>𝑖</m:t>
                          </m:r>
                          <m:r>
                            <a:rPr lang="en-US" altLang="ja-JP" sz="3600" b="0" i="1" cap="none" smtClean="0">
                              <a:solidFill>
                                <a:schemeClr val="tx1"/>
                              </a:solidFill>
                              <a:latin typeface="Cambria Math" panose="02040503050406030204" pitchFamily="18" charset="0"/>
                              <a:ea typeface="ＭＳ Ｐゴシック"/>
                              <a:cs typeface="Calibri"/>
                            </a:rPr>
                            <m:t>=1</m:t>
                          </m:r>
                        </m:sub>
                        <m:sup>
                          <m:r>
                            <a:rPr lang="en-US" altLang="ja-JP" sz="3600" b="0" i="1" cap="none" smtClean="0">
                              <a:solidFill>
                                <a:schemeClr val="tx1"/>
                              </a:solidFill>
                              <a:latin typeface="Cambria Math" panose="02040503050406030204" pitchFamily="18" charset="0"/>
                              <a:ea typeface="ＭＳ Ｐゴシック"/>
                              <a:cs typeface="Calibri"/>
                            </a:rPr>
                            <m:t>𝑛</m:t>
                          </m:r>
                        </m:sup>
                        <m:e>
                          <m:sSup>
                            <m:sSupPr>
                              <m:ctrlPr>
                                <a:rPr lang="en-US" altLang="ja-JP" sz="3600" i="1" cap="none" smtClean="0">
                                  <a:solidFill>
                                    <a:schemeClr val="tx1"/>
                                  </a:solidFill>
                                  <a:latin typeface="Cambria Math" panose="02040503050406030204" pitchFamily="18" charset="0"/>
                                  <a:ea typeface="ＭＳ Ｐゴシック"/>
                                  <a:cs typeface="Calibri"/>
                                </a:rPr>
                              </m:ctrlPr>
                            </m:sSupPr>
                            <m:e>
                              <m:r>
                                <a:rPr lang="en-US" altLang="ja-JP" sz="3600" i="1" cap="none">
                                  <a:solidFill>
                                    <a:schemeClr val="tx1"/>
                                  </a:solidFill>
                                  <a:latin typeface="Cambria Math" panose="02040503050406030204" pitchFamily="18" charset="0"/>
                                  <a:ea typeface="ＭＳ Ｐゴシック"/>
                                  <a:cs typeface="Calibri"/>
                                </a:rPr>
                                <m:t>(</m:t>
                              </m:r>
                              <m:sSub>
                                <m:sSubPr>
                                  <m:ctrlPr>
                                    <a:rPr lang="en-US" altLang="ja-JP" sz="3600" i="1" cap="none">
                                      <a:solidFill>
                                        <a:schemeClr val="tx1"/>
                                      </a:solidFill>
                                      <a:latin typeface="Cambria Math" panose="02040503050406030204" pitchFamily="18" charset="0"/>
                                      <a:ea typeface="ＭＳ Ｐゴシック"/>
                                      <a:cs typeface="Calibri"/>
                                    </a:rPr>
                                  </m:ctrlPr>
                                </m:sSubPr>
                                <m:e>
                                  <m:r>
                                    <a:rPr lang="en-US" altLang="ja-JP" sz="3600" i="1" cap="none">
                                      <a:solidFill>
                                        <a:schemeClr val="tx1"/>
                                      </a:solidFill>
                                      <a:latin typeface="Cambria Math" panose="02040503050406030204" pitchFamily="18" charset="0"/>
                                      <a:ea typeface="ＭＳ Ｐゴシック"/>
                                      <a:cs typeface="Calibri"/>
                                    </a:rPr>
                                    <m:t>𝑦</m:t>
                                  </m:r>
                                </m:e>
                                <m:sub>
                                  <m:r>
                                    <a:rPr lang="en-US" altLang="ja-JP" sz="3600" i="1" cap="none">
                                      <a:solidFill>
                                        <a:schemeClr val="tx1"/>
                                      </a:solidFill>
                                      <a:latin typeface="Cambria Math" panose="02040503050406030204" pitchFamily="18" charset="0"/>
                                      <a:ea typeface="ＭＳ Ｐゴシック"/>
                                      <a:cs typeface="Calibri"/>
                                    </a:rPr>
                                    <m:t>𝑖</m:t>
                                  </m:r>
                                  <m:r>
                                    <a:rPr lang="en-US" altLang="ja-JP" sz="3600" i="1" cap="none">
                                      <a:solidFill>
                                        <a:schemeClr val="tx1"/>
                                      </a:solidFill>
                                      <a:latin typeface="Cambria Math" panose="02040503050406030204" pitchFamily="18" charset="0"/>
                                      <a:ea typeface="ＭＳ Ｐゴシック"/>
                                      <a:cs typeface="Calibri"/>
                                    </a:rPr>
                                    <m:t> </m:t>
                                  </m:r>
                                </m:sub>
                              </m:sSub>
                              <m:r>
                                <a:rPr lang="en-US" altLang="ja-JP" sz="3600" i="1" cap="none">
                                  <a:solidFill>
                                    <a:schemeClr val="tx1"/>
                                  </a:solidFill>
                                  <a:latin typeface="Cambria Math" panose="02040503050406030204" pitchFamily="18" charset="0"/>
                                  <a:ea typeface="ＭＳ Ｐゴシック"/>
                                  <a:cs typeface="Calibri"/>
                                </a:rPr>
                                <m:t>−</m:t>
                              </m:r>
                              <m:sSub>
                                <m:sSubPr>
                                  <m:ctrlPr>
                                    <a:rPr lang="en-US" altLang="ja-JP" sz="3600" i="1" cap="none">
                                      <a:solidFill>
                                        <a:schemeClr val="tx1"/>
                                      </a:solidFill>
                                      <a:latin typeface="Cambria Math" panose="02040503050406030204" pitchFamily="18" charset="0"/>
                                      <a:ea typeface="ＭＳ Ｐゴシック"/>
                                      <a:cs typeface="Calibri"/>
                                    </a:rPr>
                                  </m:ctrlPr>
                                </m:sSubPr>
                                <m:e>
                                  <m:acc>
                                    <m:accPr>
                                      <m:chr m:val="̂"/>
                                      <m:ctrlPr>
                                        <a:rPr lang="en-US" altLang="ja-JP" sz="3600" i="1" cap="none" smtClean="0">
                                          <a:solidFill>
                                            <a:schemeClr val="tx1"/>
                                          </a:solidFill>
                                          <a:latin typeface="Cambria Math" panose="02040503050406030204" pitchFamily="18" charset="0"/>
                                          <a:ea typeface="ＭＳ Ｐゴシック"/>
                                          <a:cs typeface="Calibri"/>
                                        </a:rPr>
                                      </m:ctrlPr>
                                    </m:accPr>
                                    <m:e>
                                      <m:r>
                                        <a:rPr lang="en-US" altLang="ja-JP" sz="3600" b="0" i="1" cap="none" smtClean="0">
                                          <a:solidFill>
                                            <a:schemeClr val="tx1"/>
                                          </a:solidFill>
                                          <a:latin typeface="Cambria Math" panose="02040503050406030204" pitchFamily="18" charset="0"/>
                                          <a:ea typeface="ＭＳ Ｐゴシック"/>
                                          <a:cs typeface="Calibri"/>
                                        </a:rPr>
                                        <m:t>𝑦</m:t>
                                      </m:r>
                                    </m:e>
                                  </m:acc>
                                </m:e>
                                <m:sub>
                                  <m:r>
                                    <a:rPr lang="en-US" altLang="ja-JP" sz="3600" i="1" cap="none">
                                      <a:solidFill>
                                        <a:schemeClr val="tx1"/>
                                      </a:solidFill>
                                      <a:latin typeface="Cambria Math" panose="02040503050406030204" pitchFamily="18" charset="0"/>
                                      <a:ea typeface="ＭＳ Ｐゴシック"/>
                                      <a:cs typeface="Calibri"/>
                                    </a:rPr>
                                    <m:t>𝑖</m:t>
                                  </m:r>
                                  <m:r>
                                    <a:rPr lang="en-US" altLang="ja-JP" sz="3600" i="1" cap="none">
                                      <a:solidFill>
                                        <a:schemeClr val="tx1"/>
                                      </a:solidFill>
                                      <a:latin typeface="Cambria Math" panose="02040503050406030204" pitchFamily="18" charset="0"/>
                                      <a:ea typeface="ＭＳ Ｐゴシック"/>
                                      <a:cs typeface="Calibri"/>
                                    </a:rPr>
                                    <m:t> </m:t>
                                  </m:r>
                                </m:sub>
                              </m:sSub>
                              <m:r>
                                <a:rPr lang="en-US" altLang="ja-JP" sz="3600" i="1" cap="none">
                                  <a:solidFill>
                                    <a:schemeClr val="tx1"/>
                                  </a:solidFill>
                                  <a:latin typeface="Cambria Math" panose="02040503050406030204" pitchFamily="18" charset="0"/>
                                  <a:ea typeface="ＭＳ Ｐゴシック"/>
                                  <a:cs typeface="Calibri"/>
                                </a:rPr>
                                <m:t>)</m:t>
                              </m:r>
                            </m:e>
                            <m:sup>
                              <m:r>
                                <a:rPr lang="en-US" altLang="ja-JP" sz="3600" b="0" i="1" cap="none" smtClean="0">
                                  <a:solidFill>
                                    <a:schemeClr val="tx1"/>
                                  </a:solidFill>
                                  <a:latin typeface="Cambria Math" panose="02040503050406030204" pitchFamily="18" charset="0"/>
                                  <a:ea typeface="ＭＳ Ｐゴシック"/>
                                  <a:cs typeface="Calibri"/>
                                </a:rPr>
                                <m:t>2</m:t>
                              </m:r>
                            </m:sup>
                          </m:sSup>
                          <m:r>
                            <a:rPr lang="en-US" altLang="ja-JP" sz="3600" b="0" i="1" cap="none" smtClean="0">
                              <a:solidFill>
                                <a:schemeClr val="tx1"/>
                              </a:solidFill>
                              <a:latin typeface="Cambria Math" panose="02040503050406030204" pitchFamily="18" charset="0"/>
                              <a:ea typeface="ＭＳ Ｐゴシック"/>
                              <a:cs typeface="Calibri"/>
                            </a:rPr>
                            <m:t> +</m:t>
                          </m:r>
                          <m:r>
                            <m:rPr>
                              <m:sty m:val="p"/>
                            </m:rPr>
                            <a:rPr lang="en-US" altLang="ja-JP" sz="3600" i="1" cap="none">
                              <a:solidFill>
                                <a:schemeClr val="tx1"/>
                              </a:solidFill>
                              <a:latin typeface="Cambria Math" panose="02040503050406030204" pitchFamily="18" charset="0"/>
                              <a:ea typeface="ＭＳ Ｐゴシック"/>
                              <a:cs typeface="Calibri"/>
                            </a:rPr>
                            <m:t>α</m:t>
                          </m:r>
                          <m:nary>
                            <m:naryPr>
                              <m:chr m:val="∑"/>
                              <m:ctrlPr>
                                <a:rPr lang="en-US" altLang="ja-JP" sz="3600" i="1" cap="none" smtClean="0">
                                  <a:solidFill>
                                    <a:schemeClr val="tx1"/>
                                  </a:solidFill>
                                  <a:latin typeface="Cambria Math" panose="02040503050406030204" pitchFamily="18" charset="0"/>
                                  <a:ea typeface="ＭＳ Ｐゴシック"/>
                                  <a:cs typeface="Calibri"/>
                                </a:rPr>
                              </m:ctrlPr>
                            </m:naryPr>
                            <m:sub>
                              <m:r>
                                <a:rPr lang="en-US" altLang="ja-JP" sz="3600" b="0" i="1" cap="none" smtClean="0">
                                  <a:solidFill>
                                    <a:schemeClr val="tx1"/>
                                  </a:solidFill>
                                  <a:latin typeface="Cambria Math" panose="02040503050406030204" pitchFamily="18" charset="0"/>
                                  <a:ea typeface="ＭＳ Ｐゴシック"/>
                                  <a:cs typeface="Calibri"/>
                                </a:rPr>
                                <m:t>𝑗</m:t>
                              </m:r>
                              <m:r>
                                <a:rPr lang="en-US" altLang="ja-JP" sz="3600" i="1" cap="none">
                                  <a:solidFill>
                                    <a:schemeClr val="tx1"/>
                                  </a:solidFill>
                                  <a:latin typeface="Cambria Math" panose="02040503050406030204" pitchFamily="18" charset="0"/>
                                  <a:ea typeface="ＭＳ Ｐゴシック"/>
                                  <a:cs typeface="Calibri"/>
                                </a:rPr>
                                <m:t>=1</m:t>
                              </m:r>
                            </m:sub>
                            <m:sup>
                              <m:r>
                                <a:rPr lang="en-US" altLang="ja-JP" sz="3600" b="0" i="1" cap="none" smtClean="0">
                                  <a:solidFill>
                                    <a:schemeClr val="tx1"/>
                                  </a:solidFill>
                                  <a:latin typeface="Cambria Math" panose="02040503050406030204" pitchFamily="18" charset="0"/>
                                  <a:ea typeface="ＭＳ Ｐゴシック"/>
                                  <a:cs typeface="Calibri"/>
                                </a:rPr>
                                <m:t>𝑚</m:t>
                              </m:r>
                            </m:sup>
                            <m:e>
                              <m:d>
                                <m:dPr>
                                  <m:begChr m:val="|"/>
                                  <m:endChr m:val="|"/>
                                  <m:ctrlPr>
                                    <a:rPr lang="en-US" altLang="ja-JP" sz="3600" b="0" i="1" cap="none" smtClean="0">
                                      <a:solidFill>
                                        <a:schemeClr val="tx1"/>
                                      </a:solidFill>
                                      <a:latin typeface="Cambria Math" panose="02040503050406030204" pitchFamily="18" charset="0"/>
                                      <a:ea typeface="ＭＳ Ｐゴシック"/>
                                      <a:cs typeface="Calibri"/>
                                    </a:rPr>
                                  </m:ctrlPr>
                                </m:dPr>
                                <m:e>
                                  <m:sSub>
                                    <m:sSubPr>
                                      <m:ctrlPr>
                                        <a:rPr lang="en-US" altLang="ja-JP" sz="3600" i="1" cap="none">
                                          <a:solidFill>
                                            <a:schemeClr val="tx1"/>
                                          </a:solidFill>
                                          <a:latin typeface="Cambria Math" panose="02040503050406030204" pitchFamily="18" charset="0"/>
                                          <a:ea typeface="ＭＳ Ｐゴシック"/>
                                          <a:cs typeface="Calibri"/>
                                        </a:rPr>
                                      </m:ctrlPr>
                                    </m:sSubPr>
                                    <m:e>
                                      <m:r>
                                        <a:rPr lang="en-US" altLang="ja-JP" sz="3600" i="1" cap="none">
                                          <a:solidFill>
                                            <a:schemeClr val="tx1"/>
                                          </a:solidFill>
                                          <a:latin typeface="Cambria Math" panose="02040503050406030204" pitchFamily="18" charset="0"/>
                                          <a:ea typeface="ＭＳ Ｐゴシック"/>
                                          <a:cs typeface="Calibri"/>
                                        </a:rPr>
                                        <m:t>𝑤</m:t>
                                      </m:r>
                                    </m:e>
                                    <m:sub>
                                      <m:r>
                                        <a:rPr lang="en-US" altLang="ja-JP" sz="3600" i="1" cap="none">
                                          <a:solidFill>
                                            <a:schemeClr val="tx1"/>
                                          </a:solidFill>
                                          <a:latin typeface="Cambria Math" panose="02040503050406030204" pitchFamily="18" charset="0"/>
                                          <a:ea typeface="ＭＳ Ｐゴシック"/>
                                          <a:cs typeface="Calibri"/>
                                        </a:rPr>
                                        <m:t>𝑗</m:t>
                                      </m:r>
                                    </m:sub>
                                  </m:sSub>
                                </m:e>
                              </m:d>
                            </m:e>
                          </m:nary>
                        </m:e>
                      </m:nary>
                    </m:oMath>
                  </m:oMathPara>
                </a14:m>
                <a:endParaRPr lang="en-US" altLang="ja-JP" sz="3600" cap="none" dirty="0">
                  <a:solidFill>
                    <a:schemeClr val="tx1"/>
                  </a:solidFill>
                  <a:ea typeface="ＭＳ Ｐゴシック"/>
                  <a:cs typeface="Calibri"/>
                </a:endParaRPr>
              </a:p>
              <a:p>
                <a:pPr algn="l"/>
                <a:endParaRPr lang="en-US" altLang="ja-JP" sz="3600" cap="none" dirty="0">
                  <a:solidFill>
                    <a:schemeClr val="tx1"/>
                  </a:solidFill>
                  <a:ea typeface="ＭＳ Ｐゴシック"/>
                  <a:cs typeface="Calibri"/>
                </a:endParaRPr>
              </a:p>
            </p:txBody>
          </p:sp>
        </mc:Choice>
        <mc:Fallback xmlns="">
          <p:sp>
            <p:nvSpPr>
              <p:cNvPr id="3" name="サブタイトル 2"/>
              <p:cNvSpPr>
                <a:spLocks noGrp="1" noRot="1" noChangeAspect="1" noMove="1" noResize="1" noEditPoints="1" noAdjustHandles="1" noChangeArrowheads="1" noChangeShapeType="1" noTextEdit="1"/>
              </p:cNvSpPr>
              <p:nvPr>
                <p:ph type="subTitle" idx="1"/>
              </p:nvPr>
            </p:nvSpPr>
            <p:spPr>
              <a:xfrm>
                <a:off x="343525" y="1559628"/>
                <a:ext cx="11473720" cy="4966090"/>
              </a:xfrm>
              <a:blipFill>
                <a:blip r:embed="rId2"/>
                <a:stretch>
                  <a:fillRect l="-1593" t="-1474" r="-5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5711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335379"/>
            <a:ext cx="9144000" cy="907322"/>
          </a:xfrm>
        </p:spPr>
        <p:txBody>
          <a:bodyPr>
            <a:normAutofit/>
          </a:bodyPr>
          <a:lstStyle/>
          <a:p>
            <a:r>
              <a:rPr lang="ja-JP" altLang="en-US" dirty="0">
                <a:ea typeface="ＭＳ Ｐゴシック"/>
                <a:cs typeface="Calibri Light"/>
              </a:rPr>
              <a:t>クラス分類のための線形モデル</a:t>
            </a:r>
          </a:p>
        </p:txBody>
      </p:sp>
      <mc:AlternateContent xmlns:mc="http://schemas.openxmlformats.org/markup-compatibility/2006" xmlns:a14="http://schemas.microsoft.com/office/drawing/2010/main">
        <mc:Choice Requires="a14">
          <p:sp>
            <p:nvSpPr>
              <p:cNvPr id="3" name="サブタイトル 2"/>
              <p:cNvSpPr>
                <a:spLocks noGrp="1"/>
              </p:cNvSpPr>
              <p:nvPr>
                <p:ph type="subTitle" idx="1"/>
              </p:nvPr>
            </p:nvSpPr>
            <p:spPr>
              <a:xfrm>
                <a:off x="343525" y="1242701"/>
                <a:ext cx="11473720" cy="5283017"/>
              </a:xfrm>
            </p:spPr>
            <p:txBody>
              <a:bodyPr vert="horz" lIns="91440" tIns="45720" rIns="91440" bIns="45720" rtlCol="0" anchor="t">
                <a:normAutofit/>
              </a:bodyPr>
              <a:lstStyle/>
              <a:p>
                <a:pPr algn="l"/>
                <a:r>
                  <a:rPr lang="ja-JP" altLang="en-US" sz="3600" dirty="0">
                    <a:solidFill>
                      <a:schemeClr val="tx1"/>
                    </a:solidFill>
                    <a:ea typeface="ＭＳ Ｐゴシック"/>
                    <a:cs typeface="Calibri"/>
                  </a:rPr>
                  <a:t>線形モデルを用いてクラス分類をする手法で、予測式は以下のようになる。</a:t>
                </a:r>
                <a:endParaRPr lang="en-US" altLang="ja-JP" sz="3600" dirty="0">
                  <a:solidFill>
                    <a:schemeClr val="tx1"/>
                  </a:solidFill>
                  <a:ea typeface="ＭＳ Ｐゴシック"/>
                  <a:cs typeface="Calibri"/>
                </a:endParaRPr>
              </a:p>
              <a:p>
                <a:pPr algn="l"/>
                <a:endParaRPr lang="en-US" altLang="ja-JP" sz="3600" i="1" dirty="0">
                  <a:solidFill>
                    <a:schemeClr val="tx1"/>
                  </a:solidFill>
                  <a:latin typeface="Cambria Math" panose="02040503050406030204" pitchFamily="18" charset="0"/>
                  <a:ea typeface="ＭＳ Ｐゴシック"/>
                  <a:cs typeface="Calibri"/>
                </a:endParaRPr>
              </a:p>
              <a:p>
                <a:pPr algn="l"/>
                <a14:m>
                  <m:oMath xmlns:m="http://schemas.openxmlformats.org/officeDocument/2006/math">
                    <m:acc>
                      <m:accPr>
                        <m:chr m:val="̂"/>
                        <m:ctrlPr>
                          <a:rPr lang="en-US" altLang="ja-JP" sz="3600" i="1" smtClean="0">
                            <a:solidFill>
                              <a:schemeClr val="tx1"/>
                            </a:solidFill>
                            <a:latin typeface="Cambria Math" panose="02040503050406030204" pitchFamily="18" charset="0"/>
                            <a:ea typeface="ＭＳ Ｐゴシック"/>
                            <a:cs typeface="Calibri"/>
                          </a:rPr>
                        </m:ctrlPr>
                      </m:accPr>
                      <m:e>
                        <m:r>
                          <a:rPr lang="en-US" altLang="ja-JP" sz="3600" b="0" i="1" smtClean="0">
                            <a:solidFill>
                              <a:schemeClr val="tx1"/>
                            </a:solidFill>
                            <a:latin typeface="Cambria Math" panose="02040503050406030204" pitchFamily="18" charset="0"/>
                            <a:ea typeface="ＭＳ Ｐゴシック"/>
                            <a:cs typeface="Calibri"/>
                          </a:rPr>
                          <m:t>𝑦</m:t>
                        </m:r>
                      </m:e>
                    </m:acc>
                    <m:r>
                      <a:rPr lang="en-US" altLang="ja-JP" sz="3600" b="0" i="1" smtClean="0">
                        <a:solidFill>
                          <a:schemeClr val="tx1"/>
                        </a:solidFill>
                        <a:latin typeface="Cambria Math" panose="02040503050406030204" pitchFamily="18" charset="0"/>
                        <a:ea typeface="ＭＳ Ｐゴシック"/>
                        <a:cs typeface="Calibri"/>
                      </a:rPr>
                      <m:t>=</m:t>
                    </m:r>
                    <m:r>
                      <a:rPr lang="en-US" altLang="ja-JP" sz="3600" b="0" i="1" smtClean="0">
                        <a:solidFill>
                          <a:schemeClr val="tx1"/>
                        </a:solidFill>
                        <a:latin typeface="Cambria Math" panose="02040503050406030204" pitchFamily="18" charset="0"/>
                        <a:ea typeface="ＭＳ Ｐゴシック"/>
                        <a:cs typeface="Calibri"/>
                      </a:rPr>
                      <m:t>𝑤</m:t>
                    </m:r>
                    <m:d>
                      <m:dPr>
                        <m:begChr m:val="["/>
                        <m:endChr m:val="]"/>
                        <m:ctrlPr>
                          <a:rPr lang="en-US" altLang="ja-JP" sz="3600" b="0" i="1" smtClean="0">
                            <a:solidFill>
                              <a:schemeClr val="tx1"/>
                            </a:solidFill>
                            <a:latin typeface="Cambria Math" panose="02040503050406030204" pitchFamily="18" charset="0"/>
                            <a:ea typeface="ＭＳ Ｐゴシック"/>
                            <a:cs typeface="Calibri"/>
                          </a:rPr>
                        </m:ctrlPr>
                      </m:dPr>
                      <m:e>
                        <m:r>
                          <a:rPr lang="en-US" altLang="ja-JP" sz="3600" b="0" i="1" smtClean="0">
                            <a:solidFill>
                              <a:schemeClr val="tx1"/>
                            </a:solidFill>
                            <a:latin typeface="Cambria Math" panose="02040503050406030204" pitchFamily="18" charset="0"/>
                            <a:ea typeface="ＭＳ Ｐゴシック"/>
                            <a:cs typeface="Calibri"/>
                          </a:rPr>
                          <m:t>0</m:t>
                        </m:r>
                      </m:e>
                    </m:d>
                    <m:r>
                      <a:rPr lang="en-US" altLang="ja-JP" sz="3600" b="0" i="1" smtClean="0">
                        <a:solidFill>
                          <a:schemeClr val="tx1"/>
                        </a:solidFill>
                        <a:latin typeface="Cambria Math" panose="02040503050406030204" pitchFamily="18" charset="0"/>
                        <a:ea typeface="ＭＳ Ｐゴシック"/>
                        <a:cs typeface="Calibri"/>
                      </a:rPr>
                      <m:t>∗</m:t>
                    </m:r>
                    <m:r>
                      <a:rPr lang="en-US" altLang="ja-JP" sz="3600" b="0" i="1" smtClean="0">
                        <a:solidFill>
                          <a:schemeClr val="tx1"/>
                        </a:solidFill>
                        <a:latin typeface="Cambria Math" panose="02040503050406030204" pitchFamily="18" charset="0"/>
                        <a:ea typeface="ＭＳ Ｐゴシック"/>
                        <a:cs typeface="Calibri"/>
                      </a:rPr>
                      <m:t>𝑥</m:t>
                    </m:r>
                    <m:d>
                      <m:dPr>
                        <m:begChr m:val="["/>
                        <m:endChr m:val="]"/>
                        <m:ctrlPr>
                          <a:rPr lang="en-US" altLang="ja-JP" sz="3600" b="0" i="1" smtClean="0">
                            <a:solidFill>
                              <a:schemeClr val="tx1"/>
                            </a:solidFill>
                            <a:latin typeface="Cambria Math" panose="02040503050406030204" pitchFamily="18" charset="0"/>
                            <a:ea typeface="ＭＳ Ｐゴシック"/>
                            <a:cs typeface="Calibri"/>
                          </a:rPr>
                        </m:ctrlPr>
                      </m:dPr>
                      <m:e>
                        <m:r>
                          <a:rPr lang="en-US" altLang="ja-JP" sz="3600" b="0" i="1" smtClean="0">
                            <a:solidFill>
                              <a:schemeClr val="tx1"/>
                            </a:solidFill>
                            <a:latin typeface="Cambria Math" panose="02040503050406030204" pitchFamily="18" charset="0"/>
                            <a:ea typeface="ＭＳ Ｐゴシック"/>
                            <a:cs typeface="Calibri"/>
                          </a:rPr>
                          <m:t>0</m:t>
                        </m:r>
                      </m:e>
                    </m:d>
                    <m:r>
                      <a:rPr lang="en-US" altLang="ja-JP" sz="3600" b="0" i="1" smtClean="0">
                        <a:solidFill>
                          <a:schemeClr val="tx1"/>
                        </a:solidFill>
                        <a:latin typeface="Cambria Math" panose="02040503050406030204" pitchFamily="18" charset="0"/>
                        <a:ea typeface="ＭＳ Ｐゴシック"/>
                        <a:cs typeface="Calibri"/>
                      </a:rPr>
                      <m:t>+</m:t>
                    </m:r>
                  </m:oMath>
                </a14:m>
                <a:r>
                  <a:rPr lang="en-US" altLang="ja-JP" sz="3600" dirty="0">
                    <a:solidFill>
                      <a:schemeClr val="tx1"/>
                    </a:solidFill>
                    <a:ea typeface="ＭＳ Ｐゴシック"/>
                    <a:cs typeface="Calibri"/>
                  </a:rPr>
                  <a:t> </a:t>
                </a:r>
                <a14:m>
                  <m:oMath xmlns:m="http://schemas.openxmlformats.org/officeDocument/2006/math">
                    <m:r>
                      <a:rPr lang="en-US" altLang="ja-JP" sz="3600" i="1">
                        <a:solidFill>
                          <a:schemeClr val="tx1"/>
                        </a:solidFill>
                        <a:latin typeface="Cambria Math" panose="02040503050406030204" pitchFamily="18" charset="0"/>
                        <a:ea typeface="ＭＳ Ｐゴシック"/>
                        <a:cs typeface="Calibri"/>
                      </a:rPr>
                      <m:t>𝑤</m:t>
                    </m:r>
                    <m:d>
                      <m:dPr>
                        <m:begChr m:val="["/>
                        <m:endChr m:val="]"/>
                        <m:ctrlPr>
                          <a:rPr lang="en-US" altLang="ja-JP" sz="3600" i="1">
                            <a:solidFill>
                              <a:schemeClr val="tx1"/>
                            </a:solidFill>
                            <a:latin typeface="Cambria Math" panose="02040503050406030204" pitchFamily="18" charset="0"/>
                            <a:ea typeface="ＭＳ Ｐゴシック"/>
                            <a:cs typeface="Calibri"/>
                          </a:rPr>
                        </m:ctrlPr>
                      </m:dPr>
                      <m:e>
                        <m:r>
                          <a:rPr lang="en-US" altLang="ja-JP" sz="3600" b="0" i="1" smtClean="0">
                            <a:solidFill>
                              <a:schemeClr val="tx1"/>
                            </a:solidFill>
                            <a:latin typeface="Cambria Math" panose="02040503050406030204" pitchFamily="18" charset="0"/>
                            <a:ea typeface="ＭＳ Ｐゴシック"/>
                            <a:cs typeface="Calibri"/>
                          </a:rPr>
                          <m:t>1</m:t>
                        </m:r>
                      </m:e>
                    </m:d>
                    <m:r>
                      <a:rPr lang="en-US" altLang="ja-JP" sz="3600" i="1">
                        <a:solidFill>
                          <a:schemeClr val="tx1"/>
                        </a:solidFill>
                        <a:latin typeface="Cambria Math" panose="02040503050406030204" pitchFamily="18" charset="0"/>
                        <a:ea typeface="ＭＳ Ｐゴシック"/>
                        <a:cs typeface="Calibri"/>
                      </a:rPr>
                      <m:t>∗</m:t>
                    </m:r>
                    <m:r>
                      <a:rPr lang="en-US" altLang="ja-JP" sz="3600" b="0" i="1" smtClean="0">
                        <a:solidFill>
                          <a:schemeClr val="tx1"/>
                        </a:solidFill>
                        <a:latin typeface="Cambria Math" panose="02040503050406030204" pitchFamily="18" charset="0"/>
                        <a:ea typeface="ＭＳ Ｐゴシック"/>
                        <a:cs typeface="Calibri"/>
                      </a:rPr>
                      <m:t>𝑥</m:t>
                    </m:r>
                    <m:d>
                      <m:dPr>
                        <m:begChr m:val="["/>
                        <m:endChr m:val="]"/>
                        <m:ctrlPr>
                          <a:rPr lang="en-US" altLang="ja-JP" sz="3600" i="1">
                            <a:solidFill>
                              <a:schemeClr val="tx1"/>
                            </a:solidFill>
                            <a:latin typeface="Cambria Math" panose="02040503050406030204" pitchFamily="18" charset="0"/>
                            <a:ea typeface="ＭＳ Ｐゴシック"/>
                            <a:cs typeface="Calibri"/>
                          </a:rPr>
                        </m:ctrlPr>
                      </m:dPr>
                      <m:e>
                        <m:r>
                          <a:rPr lang="en-US" altLang="ja-JP" sz="3600" b="0" i="1" smtClean="0">
                            <a:solidFill>
                              <a:schemeClr val="tx1"/>
                            </a:solidFill>
                            <a:latin typeface="Cambria Math" panose="02040503050406030204" pitchFamily="18" charset="0"/>
                            <a:ea typeface="ＭＳ Ｐゴシック"/>
                            <a:cs typeface="Calibri"/>
                          </a:rPr>
                          <m:t>1</m:t>
                        </m:r>
                      </m:e>
                    </m:d>
                    <m:r>
                      <a:rPr lang="en-US" altLang="ja-JP" sz="3600" b="0" i="1" smtClean="0">
                        <a:solidFill>
                          <a:schemeClr val="tx1"/>
                        </a:solidFill>
                        <a:latin typeface="Cambria Math" panose="02040503050406030204" pitchFamily="18" charset="0"/>
                        <a:ea typeface="ＭＳ Ｐゴシック"/>
                        <a:cs typeface="Calibri"/>
                      </a:rPr>
                      <m:t>+ </m:t>
                    </m:r>
                    <m:r>
                      <a:rPr lang="en-US" altLang="ja-JP" sz="3600" b="0" i="1" smtClean="0">
                        <a:solidFill>
                          <a:schemeClr val="tx1"/>
                        </a:solidFill>
                        <a:latin typeface="Cambria Math" panose="02040503050406030204" pitchFamily="18" charset="0"/>
                        <a:ea typeface="Cambria Math" panose="02040503050406030204" pitchFamily="18" charset="0"/>
                        <a:cs typeface="Calibri"/>
                      </a:rPr>
                      <m:t>∙∙∙</m:t>
                    </m:r>
                    <m:r>
                      <a:rPr lang="en-US" altLang="ja-JP" sz="3600" b="0" i="0" smtClean="0">
                        <a:solidFill>
                          <a:schemeClr val="tx1"/>
                        </a:solidFill>
                        <a:latin typeface="Cambria Math" panose="02040503050406030204" pitchFamily="18" charset="0"/>
                        <a:ea typeface="Cambria Math" panose="02040503050406030204" pitchFamily="18" charset="0"/>
                        <a:cs typeface="Calibri"/>
                      </a:rPr>
                      <m:t>+</m:t>
                    </m:r>
                    <m:r>
                      <a:rPr lang="en-US" altLang="ja-JP" sz="3600" i="1">
                        <a:solidFill>
                          <a:schemeClr val="tx1"/>
                        </a:solidFill>
                        <a:latin typeface="Cambria Math" panose="02040503050406030204" pitchFamily="18" charset="0"/>
                        <a:ea typeface="ＭＳ Ｐゴシック"/>
                        <a:cs typeface="Calibri"/>
                      </a:rPr>
                      <m:t>𝑤</m:t>
                    </m:r>
                    <m:d>
                      <m:dPr>
                        <m:begChr m:val="["/>
                        <m:endChr m:val="]"/>
                        <m:ctrlPr>
                          <a:rPr lang="en-US" altLang="ja-JP" sz="3600" i="1">
                            <a:solidFill>
                              <a:schemeClr val="tx1"/>
                            </a:solidFill>
                            <a:latin typeface="Cambria Math" panose="02040503050406030204" pitchFamily="18" charset="0"/>
                            <a:ea typeface="ＭＳ Ｐゴシック"/>
                            <a:cs typeface="Calibri"/>
                          </a:rPr>
                        </m:ctrlPr>
                      </m:dPr>
                      <m:e>
                        <m:r>
                          <a:rPr lang="en-US" altLang="ja-JP" sz="3600" b="0" i="1" smtClean="0">
                            <a:solidFill>
                              <a:schemeClr val="tx1"/>
                            </a:solidFill>
                            <a:latin typeface="Cambria Math" panose="02040503050406030204" pitchFamily="18" charset="0"/>
                            <a:ea typeface="ＭＳ Ｐゴシック"/>
                            <a:cs typeface="Calibri"/>
                          </a:rPr>
                          <m:t>𝑝</m:t>
                        </m:r>
                      </m:e>
                    </m:d>
                    <m:r>
                      <a:rPr lang="en-US" altLang="ja-JP" sz="3600" i="1">
                        <a:solidFill>
                          <a:schemeClr val="tx1"/>
                        </a:solidFill>
                        <a:latin typeface="Cambria Math" panose="02040503050406030204" pitchFamily="18" charset="0"/>
                        <a:ea typeface="ＭＳ Ｐゴシック"/>
                        <a:cs typeface="Calibri"/>
                      </a:rPr>
                      <m:t>∗</m:t>
                    </m:r>
                    <m:r>
                      <a:rPr lang="en-US" altLang="ja-JP" sz="3600" b="0" i="1" smtClean="0">
                        <a:solidFill>
                          <a:schemeClr val="tx1"/>
                        </a:solidFill>
                        <a:latin typeface="Cambria Math" panose="02040503050406030204" pitchFamily="18" charset="0"/>
                        <a:ea typeface="ＭＳ Ｐゴシック"/>
                        <a:cs typeface="Calibri"/>
                      </a:rPr>
                      <m:t>𝑥</m:t>
                    </m:r>
                    <m:d>
                      <m:dPr>
                        <m:begChr m:val="["/>
                        <m:endChr m:val="]"/>
                        <m:ctrlPr>
                          <a:rPr lang="en-US" altLang="ja-JP" sz="3600" i="1">
                            <a:solidFill>
                              <a:schemeClr val="tx1"/>
                            </a:solidFill>
                            <a:latin typeface="Cambria Math" panose="02040503050406030204" pitchFamily="18" charset="0"/>
                            <a:ea typeface="ＭＳ Ｐゴシック"/>
                            <a:cs typeface="Calibri"/>
                          </a:rPr>
                        </m:ctrlPr>
                      </m:dPr>
                      <m:e>
                        <m:r>
                          <a:rPr lang="en-US" altLang="ja-JP" sz="3600" b="0" i="1" smtClean="0">
                            <a:solidFill>
                              <a:schemeClr val="tx1"/>
                            </a:solidFill>
                            <a:latin typeface="Cambria Math" panose="02040503050406030204" pitchFamily="18" charset="0"/>
                            <a:ea typeface="ＭＳ Ｐゴシック"/>
                            <a:cs typeface="Calibri"/>
                          </a:rPr>
                          <m:t>𝑝</m:t>
                        </m:r>
                      </m:e>
                    </m:d>
                    <m:r>
                      <a:rPr lang="en-US" altLang="ja-JP" sz="3600" b="0" i="1" smtClean="0">
                        <a:solidFill>
                          <a:schemeClr val="tx1"/>
                        </a:solidFill>
                        <a:latin typeface="Cambria Math" panose="02040503050406030204" pitchFamily="18" charset="0"/>
                        <a:ea typeface="ＭＳ Ｐゴシック"/>
                        <a:cs typeface="Calibri"/>
                      </a:rPr>
                      <m:t>+</m:t>
                    </m:r>
                    <m:r>
                      <a:rPr lang="en-US" altLang="ja-JP" sz="3600" b="0" i="1" smtClean="0">
                        <a:solidFill>
                          <a:schemeClr val="tx1"/>
                        </a:solidFill>
                        <a:latin typeface="Cambria Math" panose="02040503050406030204" pitchFamily="18" charset="0"/>
                        <a:ea typeface="ＭＳ Ｐゴシック"/>
                        <a:cs typeface="Calibri"/>
                      </a:rPr>
                      <m:t>𝑏</m:t>
                    </m:r>
                  </m:oMath>
                </a14:m>
                <a:r>
                  <a:rPr lang="ja-JP" altLang="en-US" sz="3600" dirty="0">
                    <a:solidFill>
                      <a:schemeClr val="tx1"/>
                    </a:solidFill>
                    <a:latin typeface="BIZ UDゴシック" panose="020B0400000000000000" pitchFamily="49" charset="-128"/>
                    <a:ea typeface="BIZ UDゴシック" panose="020B0400000000000000" pitchFamily="49" charset="-128"/>
                    <a:cs typeface="Calibri"/>
                  </a:rPr>
                  <a:t>＞</a:t>
                </a:r>
                <a:r>
                  <a:rPr lang="en-US" altLang="ja-JP" sz="3600" dirty="0">
                    <a:solidFill>
                      <a:schemeClr val="tx1"/>
                    </a:solidFill>
                    <a:ea typeface="ＭＳ Ｐゴシック"/>
                    <a:cs typeface="Calibri"/>
                  </a:rPr>
                  <a:t> </a:t>
                </a:r>
                <a14:m>
                  <m:oMath xmlns:m="http://schemas.openxmlformats.org/officeDocument/2006/math">
                    <m:r>
                      <a:rPr lang="en-US" altLang="ja-JP" sz="3600" i="1">
                        <a:solidFill>
                          <a:schemeClr val="tx1"/>
                        </a:solidFill>
                        <a:latin typeface="Cambria Math" panose="02040503050406030204" pitchFamily="18" charset="0"/>
                        <a:ea typeface="ＭＳ Ｐゴシック"/>
                        <a:cs typeface="Calibri"/>
                      </a:rPr>
                      <m:t>0</m:t>
                    </m:r>
                  </m:oMath>
                </a14:m>
                <a:endParaRPr lang="en-US" altLang="ja-JP" sz="3600" dirty="0">
                  <a:solidFill>
                    <a:schemeClr val="tx1"/>
                  </a:solidFill>
                  <a:ea typeface="ＭＳ Ｐゴシック"/>
                  <a:cs typeface="Calibri"/>
                </a:endParaRPr>
              </a:p>
              <a:p>
                <a:pPr algn="l"/>
                <a:endParaRPr lang="en-US" altLang="ja-JP" sz="3600" dirty="0">
                  <a:solidFill>
                    <a:schemeClr val="tx1"/>
                  </a:solidFill>
                  <a:latin typeface="BIZ UDゴシック" panose="020B0400000000000000" pitchFamily="49" charset="-128"/>
                  <a:ea typeface="BIZ UDゴシック" panose="020B0400000000000000" pitchFamily="49" charset="-128"/>
                  <a:cs typeface="Calibri"/>
                </a:endParaRPr>
              </a:p>
              <a:p>
                <a:pPr algn="l"/>
                <a:r>
                  <a:rPr lang="ja-JP" altLang="en-US" sz="3600" dirty="0">
                    <a:solidFill>
                      <a:schemeClr val="tx1"/>
                    </a:solidFill>
                    <a:ea typeface="ＭＳ Ｐゴシック"/>
                    <a:cs typeface="Calibri"/>
                  </a:rPr>
                  <a:t>つまり、関数の値が０より大きいかどうかでクラスが決まる</a:t>
                </a:r>
              </a:p>
            </p:txBody>
          </p:sp>
        </mc:Choice>
        <mc:Fallback xmlns="">
          <p:sp>
            <p:nvSpPr>
              <p:cNvPr id="3" name="サブタイトル 2"/>
              <p:cNvSpPr>
                <a:spLocks noGrp="1" noRot="1" noChangeAspect="1" noMove="1" noResize="1" noEditPoints="1" noAdjustHandles="1" noChangeArrowheads="1" noChangeShapeType="1" noTextEdit="1"/>
              </p:cNvSpPr>
              <p:nvPr>
                <p:ph type="subTitle" idx="1"/>
              </p:nvPr>
            </p:nvSpPr>
            <p:spPr>
              <a:xfrm>
                <a:off x="343525" y="1242701"/>
                <a:ext cx="11473720" cy="5283017"/>
              </a:xfrm>
              <a:blipFill>
                <a:blip r:embed="rId2"/>
                <a:stretch>
                  <a:fillRect l="-1593" t="-1386" r="-1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20657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335379"/>
            <a:ext cx="9144000" cy="907322"/>
          </a:xfrm>
        </p:spPr>
        <p:txBody>
          <a:bodyPr>
            <a:normAutofit/>
          </a:bodyPr>
          <a:lstStyle/>
          <a:p>
            <a:r>
              <a:rPr lang="ja-JP" altLang="en-US" dirty="0">
                <a:ea typeface="ＭＳ Ｐゴシック"/>
                <a:cs typeface="Calibri Light"/>
              </a:rPr>
              <a:t>使用するアルゴリズム</a:t>
            </a:r>
          </a:p>
        </p:txBody>
      </p:sp>
      <p:sp>
        <p:nvSpPr>
          <p:cNvPr id="3" name="サブタイトル 2"/>
          <p:cNvSpPr>
            <a:spLocks noGrp="1"/>
          </p:cNvSpPr>
          <p:nvPr>
            <p:ph type="subTitle" idx="1"/>
          </p:nvPr>
        </p:nvSpPr>
        <p:spPr>
          <a:xfrm>
            <a:off x="343525" y="1242701"/>
            <a:ext cx="11473720" cy="5283017"/>
          </a:xfrm>
        </p:spPr>
        <p:txBody>
          <a:bodyPr vert="horz" lIns="91440" tIns="45720" rIns="91440" bIns="45720" rtlCol="0" anchor="t">
            <a:normAutofit/>
          </a:bodyPr>
          <a:lstStyle/>
          <a:p>
            <a:pPr algn="l"/>
            <a:endParaRPr lang="en-US" altLang="ja-JP" sz="3600" dirty="0">
              <a:solidFill>
                <a:schemeClr val="tx1"/>
              </a:solidFill>
              <a:ea typeface="ＭＳ Ｐゴシック"/>
              <a:cs typeface="Calibri"/>
            </a:endParaRPr>
          </a:p>
          <a:p>
            <a:pPr algn="l"/>
            <a:r>
              <a:rPr lang="ja-JP" altLang="en-US" sz="3600" dirty="0">
                <a:solidFill>
                  <a:schemeClr val="tx1"/>
                </a:solidFill>
                <a:ea typeface="ＭＳ Ｐゴシック"/>
                <a:cs typeface="Calibri"/>
              </a:rPr>
              <a:t>・ロジスティック回帰</a:t>
            </a:r>
            <a:endParaRPr lang="en-US" altLang="ja-JP" sz="3600" dirty="0">
              <a:solidFill>
                <a:schemeClr val="tx1"/>
              </a:solidFill>
              <a:ea typeface="ＭＳ Ｐゴシック"/>
              <a:cs typeface="Calibri"/>
            </a:endParaRPr>
          </a:p>
          <a:p>
            <a:pPr algn="l"/>
            <a:r>
              <a:rPr lang="ja-JP" altLang="en-US" sz="3600" dirty="0">
                <a:solidFill>
                  <a:schemeClr val="tx1"/>
                </a:solidFill>
                <a:ea typeface="ＭＳ Ｐゴシック"/>
                <a:cs typeface="Calibri"/>
              </a:rPr>
              <a:t>・線形サポートベクタマシン</a:t>
            </a:r>
            <a:r>
              <a:rPr lang="en-US" altLang="ja-JP" sz="3600" dirty="0">
                <a:solidFill>
                  <a:schemeClr val="tx1"/>
                </a:solidFill>
                <a:ea typeface="ＭＳ Ｐゴシック"/>
                <a:cs typeface="Calibri"/>
              </a:rPr>
              <a:t>(</a:t>
            </a:r>
            <a:r>
              <a:rPr lang="en-US" altLang="ja-JP" sz="3600" cap="none" dirty="0" err="1">
                <a:solidFill>
                  <a:schemeClr val="tx1"/>
                </a:solidFill>
                <a:ea typeface="ＭＳ Ｐゴシック"/>
                <a:cs typeface="Calibri"/>
              </a:rPr>
              <a:t>LinearSVM</a:t>
            </a:r>
            <a:r>
              <a:rPr lang="en-US" altLang="ja-JP" sz="3600" dirty="0">
                <a:solidFill>
                  <a:schemeClr val="tx1"/>
                </a:solidFill>
                <a:ea typeface="ＭＳ Ｐゴシック"/>
                <a:cs typeface="Calibri"/>
              </a:rPr>
              <a:t>)</a:t>
            </a:r>
          </a:p>
          <a:p>
            <a:pPr algn="l"/>
            <a:endParaRPr lang="en-US" altLang="ja-JP" sz="3600" dirty="0">
              <a:solidFill>
                <a:schemeClr val="tx1"/>
              </a:solidFill>
              <a:ea typeface="ＭＳ Ｐゴシック"/>
              <a:cs typeface="Calibri"/>
            </a:endParaRPr>
          </a:p>
          <a:p>
            <a:pPr algn="l"/>
            <a:r>
              <a:rPr lang="ja-JP" altLang="en-US" sz="3600" dirty="0">
                <a:solidFill>
                  <a:schemeClr val="tx1"/>
                </a:solidFill>
                <a:ea typeface="ＭＳ Ｐゴシック"/>
                <a:cs typeface="Calibri"/>
              </a:rPr>
              <a:t>どちらもデフォルトの状態では</a:t>
            </a:r>
            <a:r>
              <a:rPr lang="en-US" altLang="ja-JP" sz="3600" dirty="0">
                <a:solidFill>
                  <a:schemeClr val="tx1"/>
                </a:solidFill>
                <a:ea typeface="ＭＳ Ｐゴシック"/>
                <a:cs typeface="Calibri"/>
              </a:rPr>
              <a:t>L2</a:t>
            </a:r>
            <a:r>
              <a:rPr lang="ja-JP" altLang="en-US" sz="3600" dirty="0">
                <a:solidFill>
                  <a:schemeClr val="tx1"/>
                </a:solidFill>
                <a:ea typeface="ＭＳ Ｐゴシック"/>
                <a:cs typeface="Calibri"/>
              </a:rPr>
              <a:t>正則化が行われ、正則化の強弱を決めるパラメータは</a:t>
            </a:r>
            <a:r>
              <a:rPr lang="en-US" altLang="ja-JP" sz="3600" dirty="0">
                <a:solidFill>
                  <a:schemeClr val="tx1"/>
                </a:solidFill>
                <a:ea typeface="ＭＳ Ｐゴシック"/>
                <a:cs typeface="Calibri"/>
              </a:rPr>
              <a:t>C</a:t>
            </a:r>
            <a:r>
              <a:rPr lang="ja-JP" altLang="en-US" sz="3600" dirty="0">
                <a:solidFill>
                  <a:schemeClr val="tx1"/>
                </a:solidFill>
                <a:ea typeface="ＭＳ Ｐゴシック"/>
                <a:cs typeface="Calibri"/>
              </a:rPr>
              <a:t>であり、</a:t>
            </a:r>
            <a:r>
              <a:rPr lang="en-US" altLang="ja-JP" sz="3600" dirty="0">
                <a:solidFill>
                  <a:schemeClr val="tx1"/>
                </a:solidFill>
                <a:ea typeface="ＭＳ Ｐゴシック"/>
                <a:cs typeface="Calibri"/>
              </a:rPr>
              <a:t>C</a:t>
            </a:r>
            <a:r>
              <a:rPr lang="ja-JP" altLang="en-US" sz="3600" dirty="0">
                <a:solidFill>
                  <a:schemeClr val="tx1"/>
                </a:solidFill>
                <a:ea typeface="ＭＳ Ｐゴシック"/>
                <a:cs typeface="Calibri"/>
              </a:rPr>
              <a:t>が大きくなるにつれ正則化は弱まる。</a:t>
            </a:r>
            <a:endParaRPr lang="en-US" altLang="ja-JP" sz="3600" dirty="0">
              <a:solidFill>
                <a:schemeClr val="tx1"/>
              </a:solidFill>
              <a:ea typeface="ＭＳ Ｐゴシック"/>
              <a:cs typeface="Calibri"/>
            </a:endParaRPr>
          </a:p>
        </p:txBody>
      </p:sp>
    </p:spTree>
    <p:extLst>
      <p:ext uri="{BB962C8B-B14F-4D97-AF65-F5344CB8AC3E}">
        <p14:creationId xmlns:p14="http://schemas.microsoft.com/office/powerpoint/2010/main" val="1693554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8FBAABC-8C6A-4B43-AF79-E73F84AFB8D6}"/>
              </a:ext>
            </a:extLst>
          </p:cNvPr>
          <p:cNvSpPr txBox="1"/>
          <p:nvPr/>
        </p:nvSpPr>
        <p:spPr>
          <a:xfrm>
            <a:off x="351064" y="1929307"/>
            <a:ext cx="8951432" cy="1384995"/>
          </a:xfrm>
          <a:prstGeom prst="rect">
            <a:avLst/>
          </a:prstGeom>
          <a:noFill/>
        </p:spPr>
        <p:txBody>
          <a:bodyPr wrap="square">
            <a:spAutoFit/>
          </a:bodyPr>
          <a:lstStyle/>
          <a:p>
            <a:endParaRPr lang="en-US" altLang="ja-JP" dirty="0"/>
          </a:p>
          <a:p>
            <a:endParaRPr lang="en-US" altLang="ja-JP" dirty="0"/>
          </a:p>
          <a:p>
            <a:r>
              <a:rPr lang="en-US" altLang="ja-JP" sz="2400" dirty="0">
                <a:hlinkClick r:id="rId2"/>
              </a:rPr>
              <a:t>https://qiita.com/kotamatsuoka/items/1ccb41ca278e400b6197</a:t>
            </a:r>
            <a:endParaRPr lang="en-US" altLang="ja-JP" sz="2400" dirty="0"/>
          </a:p>
          <a:p>
            <a:r>
              <a:rPr lang="en-US" altLang="ja-JP" sz="2400" dirty="0"/>
              <a:t>https://www.n-insight.co.jp/niblog/20190917-1351/</a:t>
            </a:r>
            <a:endParaRPr lang="ja-JP" altLang="en-US" sz="2400" dirty="0"/>
          </a:p>
        </p:txBody>
      </p:sp>
      <p:sp>
        <p:nvSpPr>
          <p:cNvPr id="4" name="タイトル 1"/>
          <p:cNvSpPr txBox="1">
            <a:spLocks/>
          </p:cNvSpPr>
          <p:nvPr/>
        </p:nvSpPr>
        <p:spPr>
          <a:xfrm>
            <a:off x="1524000" y="335379"/>
            <a:ext cx="9144000" cy="907322"/>
          </a:xfrm>
          <a:prstGeom prst="rect">
            <a:avLst/>
          </a:prstGeom>
        </p:spPr>
        <p:txBody>
          <a:bodyPr>
            <a:normAutofit/>
          </a:bodyPr>
          <a:lst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a:lstStyle>
          <a:p>
            <a:r>
              <a:rPr lang="ja-JP" altLang="en-US" dirty="0" smtClean="0">
                <a:ea typeface="ＭＳ Ｐゴシック"/>
                <a:cs typeface="Calibri Light"/>
              </a:rPr>
              <a:t>参考文献</a:t>
            </a:r>
            <a:endParaRPr lang="ja-JP" altLang="en-US" dirty="0">
              <a:ea typeface="ＭＳ Ｐゴシック"/>
              <a:cs typeface="Calibri Light"/>
            </a:endParaRPr>
          </a:p>
        </p:txBody>
      </p:sp>
    </p:spTree>
    <p:extLst>
      <p:ext uri="{BB962C8B-B14F-4D97-AF65-F5344CB8AC3E}">
        <p14:creationId xmlns:p14="http://schemas.microsoft.com/office/powerpoint/2010/main" val="1009633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3EC8240-1C68-47C8-874B-1170401E5375}"/>
              </a:ext>
            </a:extLst>
          </p:cNvPr>
          <p:cNvSpPr txBox="1">
            <a:spLocks/>
          </p:cNvSpPr>
          <p:nvPr/>
        </p:nvSpPr>
        <p:spPr>
          <a:xfrm>
            <a:off x="1524000" y="335379"/>
            <a:ext cx="9144000" cy="907322"/>
          </a:xfrm>
          <a:prstGeom prst="rect">
            <a:avLst/>
          </a:prstGeom>
        </p:spPr>
        <p:txBody>
          <a:bodyPr lIns="91440" tIns="45720" rIns="91440" bIns="45720" anchor="t">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5400">
                <a:ea typeface="ＭＳ Ｐゴシック"/>
                <a:cs typeface="Calibri Light"/>
              </a:rPr>
              <a:t>クラス分類</a:t>
            </a:r>
            <a:endParaRPr lang="ja-JP" altLang="en-US" sz="5400" dirty="0">
              <a:ea typeface="ＭＳ Ｐゴシック"/>
              <a:cs typeface="Calibri Light"/>
            </a:endParaRPr>
          </a:p>
        </p:txBody>
      </p:sp>
      <p:sp>
        <p:nvSpPr>
          <p:cNvPr id="6" name="テキスト ボックス 5">
            <a:extLst>
              <a:ext uri="{FF2B5EF4-FFF2-40B4-BE49-F238E27FC236}">
                <a16:creationId xmlns:a16="http://schemas.microsoft.com/office/drawing/2014/main" id="{7CA47C3A-9628-4C62-A67B-A807327C2F88}"/>
              </a:ext>
            </a:extLst>
          </p:cNvPr>
          <p:cNvSpPr txBox="1"/>
          <p:nvPr/>
        </p:nvSpPr>
        <p:spPr>
          <a:xfrm>
            <a:off x="477188" y="1551482"/>
            <a:ext cx="1152493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dirty="0">
                <a:ea typeface="ＭＳ Ｐゴシック"/>
                <a:cs typeface="Calibri" panose="020F0502020204030204"/>
              </a:rPr>
              <a:t>目的:　</a:t>
            </a:r>
            <a:r>
              <a:rPr lang="ja-JP" altLang="en-US" sz="4000" dirty="0" smtClean="0">
                <a:ea typeface="ＭＳ Ｐゴシック"/>
                <a:cs typeface="Calibri" panose="020F0502020204030204"/>
              </a:rPr>
              <a:t>特徴量からクラスを予測</a:t>
            </a:r>
            <a:r>
              <a:rPr lang="ja-JP" altLang="en-US" sz="4000" dirty="0">
                <a:ea typeface="ＭＳ Ｐゴシック"/>
                <a:cs typeface="Calibri" panose="020F0502020204030204"/>
              </a:rPr>
              <a:t>すること</a:t>
            </a:r>
          </a:p>
          <a:p>
            <a:endParaRPr lang="ja-JP" altLang="en-US" sz="4000" dirty="0">
              <a:ea typeface="ＭＳ Ｐゴシック"/>
              <a:cs typeface="Calibri" panose="020F0502020204030204"/>
            </a:endParaRPr>
          </a:p>
          <a:p>
            <a:r>
              <a:rPr lang="ja-JP" altLang="en-US" sz="4000" dirty="0">
                <a:ea typeface="ＭＳ Ｐゴシック"/>
                <a:cs typeface="Calibri" panose="020F0502020204030204"/>
              </a:rPr>
              <a:t>例：  メールがスパムであるかどうかの判断　</a:t>
            </a:r>
          </a:p>
          <a:p>
            <a:r>
              <a:rPr lang="ja-JP" altLang="en-US" sz="4000" dirty="0">
                <a:ea typeface="ＭＳ Ｐゴシック"/>
                <a:cs typeface="Calibri" panose="020F0502020204030204"/>
              </a:rPr>
              <a:t>         →　2クラス分類(</a:t>
            </a:r>
            <a:r>
              <a:rPr lang="en-US" altLang="ja-JP" sz="4000" dirty="0">
                <a:ea typeface="ＭＳ Ｐゴシック"/>
                <a:cs typeface="Calibri" panose="020F0502020204030204"/>
              </a:rPr>
              <a:t>yes</a:t>
            </a:r>
            <a:r>
              <a:rPr lang="ja-JP" altLang="en-US" sz="4000" dirty="0">
                <a:ea typeface="ＭＳ Ｐゴシック"/>
                <a:cs typeface="Calibri" panose="020F0502020204030204"/>
              </a:rPr>
              <a:t>/</a:t>
            </a:r>
            <a:r>
              <a:rPr lang="en-US" altLang="ja-JP" sz="4000" dirty="0">
                <a:ea typeface="ＭＳ Ｐゴシック"/>
                <a:cs typeface="Calibri" panose="020F0502020204030204"/>
              </a:rPr>
              <a:t>n</a:t>
            </a:r>
            <a:r>
              <a:rPr lang="ja-JP" altLang="en-US" sz="4000" dirty="0">
                <a:ea typeface="ＭＳ Ｐゴシック"/>
                <a:cs typeface="Calibri" panose="020F0502020204030204"/>
              </a:rPr>
              <a:t>o)</a:t>
            </a:r>
          </a:p>
          <a:p>
            <a:endParaRPr lang="ja-JP" altLang="en-US" sz="4000" dirty="0">
              <a:ea typeface="ＭＳ Ｐゴシック"/>
              <a:cs typeface="Calibri" panose="020F0502020204030204"/>
            </a:endParaRPr>
          </a:p>
          <a:p>
            <a:r>
              <a:rPr lang="ja-JP" altLang="en-US" sz="4000" dirty="0">
                <a:ea typeface="ＭＳ Ｐゴシック"/>
                <a:cs typeface="Calibri" panose="020F0502020204030204"/>
              </a:rPr>
              <a:t>　　　アイリスの花の品種予測　</a:t>
            </a:r>
          </a:p>
          <a:p>
            <a:r>
              <a:rPr lang="ja-JP" altLang="en-US" sz="4000" dirty="0">
                <a:ea typeface="ＭＳ Ｐゴシック"/>
                <a:cs typeface="Calibri" panose="020F0502020204030204"/>
              </a:rPr>
              <a:t>        </a:t>
            </a:r>
            <a:r>
              <a:rPr lang="ja-JP" altLang="en-US" sz="600" dirty="0">
                <a:ea typeface="ＭＳ Ｐゴシック"/>
                <a:cs typeface="Calibri" panose="020F0502020204030204"/>
              </a:rPr>
              <a:t>     </a:t>
            </a:r>
            <a:r>
              <a:rPr lang="ja-JP" altLang="en-US" sz="4000" dirty="0">
                <a:ea typeface="ＭＳ Ｐゴシック"/>
                <a:cs typeface="Calibri" panose="020F0502020204030204"/>
              </a:rPr>
              <a:t>→　多クラス分類(setosa/versicolor/virgi</a:t>
            </a:r>
            <a:r>
              <a:rPr lang="en-US" altLang="ja-JP" sz="4000" dirty="0">
                <a:ea typeface="ＭＳ Ｐゴシック"/>
                <a:cs typeface="Calibri" panose="020F0502020204030204"/>
              </a:rPr>
              <a:t>n</a:t>
            </a:r>
            <a:r>
              <a:rPr lang="ja-JP" altLang="en-US" sz="4000" dirty="0">
                <a:ea typeface="ＭＳ Ｐゴシック"/>
                <a:cs typeface="Calibri" panose="020F0502020204030204"/>
              </a:rPr>
              <a:t>ica)</a:t>
            </a:r>
          </a:p>
        </p:txBody>
      </p:sp>
    </p:spTree>
    <p:extLst>
      <p:ext uri="{BB962C8B-B14F-4D97-AF65-F5344CB8AC3E}">
        <p14:creationId xmlns:p14="http://schemas.microsoft.com/office/powerpoint/2010/main" val="2790003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3EC8240-1C68-47C8-874B-1170401E5375}"/>
              </a:ext>
            </a:extLst>
          </p:cNvPr>
          <p:cNvSpPr txBox="1">
            <a:spLocks/>
          </p:cNvSpPr>
          <p:nvPr/>
        </p:nvSpPr>
        <p:spPr>
          <a:xfrm>
            <a:off x="1524000" y="335379"/>
            <a:ext cx="9144000" cy="907322"/>
          </a:xfrm>
          <a:prstGeom prst="rect">
            <a:avLst/>
          </a:prstGeom>
        </p:spPr>
        <p:txBody>
          <a:bodyPr lIns="91440" tIns="45720" rIns="91440" bIns="45720" anchor="t">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5400">
                <a:ea typeface="ＭＳ Ｐゴシック"/>
                <a:cs typeface="Calibri Light"/>
              </a:rPr>
              <a:t>回帰タスク</a:t>
            </a:r>
            <a:endParaRPr lang="ja-JP" altLang="en-US" sz="5400" dirty="0">
              <a:ea typeface="ＭＳ Ｐゴシック"/>
              <a:cs typeface="Calibri Light"/>
            </a:endParaRPr>
          </a:p>
        </p:txBody>
      </p:sp>
      <p:sp>
        <p:nvSpPr>
          <p:cNvPr id="6" name="テキスト ボックス 5">
            <a:extLst>
              <a:ext uri="{FF2B5EF4-FFF2-40B4-BE49-F238E27FC236}">
                <a16:creationId xmlns:a16="http://schemas.microsoft.com/office/drawing/2014/main" id="{7CA47C3A-9628-4C62-A67B-A807327C2F88}"/>
              </a:ext>
            </a:extLst>
          </p:cNvPr>
          <p:cNvSpPr txBox="1"/>
          <p:nvPr/>
        </p:nvSpPr>
        <p:spPr>
          <a:xfrm>
            <a:off x="589614" y="2063646"/>
            <a:ext cx="1152493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dirty="0">
                <a:ea typeface="ＭＳ Ｐゴシック"/>
                <a:cs typeface="Calibri" panose="020F0502020204030204"/>
              </a:rPr>
              <a:t>目的:　</a:t>
            </a:r>
            <a:r>
              <a:rPr lang="ja-JP" altLang="en-US" sz="4000" dirty="0" smtClean="0">
                <a:ea typeface="ＭＳ Ｐゴシック"/>
                <a:cs typeface="Calibri" panose="020F0502020204030204"/>
              </a:rPr>
              <a:t>特徴量から連続値（</a:t>
            </a:r>
            <a:r>
              <a:rPr lang="ja-JP" altLang="en-US" sz="4000" dirty="0">
                <a:ea typeface="ＭＳ Ｐゴシック"/>
                <a:cs typeface="Calibri" panose="020F0502020204030204"/>
              </a:rPr>
              <a:t>実数</a:t>
            </a:r>
            <a:r>
              <a:rPr lang="ja-JP" altLang="en-US" sz="4000" dirty="0" smtClean="0">
                <a:ea typeface="ＭＳ Ｐゴシック"/>
                <a:cs typeface="Calibri" panose="020F0502020204030204"/>
              </a:rPr>
              <a:t>）の予測をすること</a:t>
            </a:r>
            <a:endParaRPr lang="ja-JP" altLang="en-US" sz="4000" dirty="0">
              <a:ea typeface="ＭＳ Ｐゴシック"/>
              <a:cs typeface="Calibri" panose="020F0502020204030204"/>
            </a:endParaRPr>
          </a:p>
          <a:p>
            <a:endParaRPr lang="ja-JP" altLang="en-US" sz="4000" dirty="0">
              <a:ea typeface="ＭＳ Ｐゴシック"/>
              <a:cs typeface="Calibri" panose="020F0502020204030204"/>
            </a:endParaRPr>
          </a:p>
          <a:p>
            <a:r>
              <a:rPr lang="ja-JP" altLang="en-US" sz="4000" dirty="0">
                <a:ea typeface="ＭＳ Ｐゴシック"/>
                <a:cs typeface="Calibri" panose="020F0502020204030204"/>
              </a:rPr>
              <a:t>例：  学歴、年齢、住所から年収を予測</a:t>
            </a:r>
          </a:p>
          <a:p>
            <a:r>
              <a:rPr lang="ja-JP" altLang="en-US" sz="4000" dirty="0">
                <a:ea typeface="ＭＳ Ｐゴシック"/>
                <a:cs typeface="Calibri" panose="020F0502020204030204"/>
              </a:rPr>
              <a:t>　　  </a:t>
            </a:r>
            <a:r>
              <a:rPr lang="ja-JP" altLang="en-US" sz="800" dirty="0">
                <a:ea typeface="ＭＳ Ｐゴシック"/>
                <a:cs typeface="Calibri" panose="020F0502020204030204"/>
              </a:rPr>
              <a:t>   </a:t>
            </a:r>
            <a:r>
              <a:rPr lang="ja-JP" altLang="en-US" sz="4000" dirty="0">
                <a:ea typeface="ＭＳ Ｐゴシック"/>
                <a:cs typeface="Calibri" panose="020F0502020204030204"/>
              </a:rPr>
              <a:t>日時、気圧、湿度から気温を予測</a:t>
            </a:r>
          </a:p>
        </p:txBody>
      </p:sp>
    </p:spTree>
    <p:extLst>
      <p:ext uri="{BB962C8B-B14F-4D97-AF65-F5344CB8AC3E}">
        <p14:creationId xmlns:p14="http://schemas.microsoft.com/office/powerpoint/2010/main" val="485819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610F4B84-309D-4FF7-8C52-077956EA6892}"/>
              </a:ext>
            </a:extLst>
          </p:cNvPr>
          <p:cNvSpPr txBox="1">
            <a:spLocks/>
          </p:cNvSpPr>
          <p:nvPr/>
        </p:nvSpPr>
        <p:spPr>
          <a:xfrm>
            <a:off x="1524000" y="120345"/>
            <a:ext cx="9144000" cy="907322"/>
          </a:xfrm>
          <a:prstGeom prst="rect">
            <a:avLst/>
          </a:prstGeom>
        </p:spPr>
        <p:txBody>
          <a:bodyPr lIns="91440" tIns="45720" rIns="91440" bIns="45720" anchor="t">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5400" dirty="0">
                <a:ea typeface="ＭＳ Ｐゴシック"/>
                <a:cs typeface="Calibri Light"/>
              </a:rPr>
              <a:t>汎化、過剰適合、適合不足</a:t>
            </a:r>
          </a:p>
        </p:txBody>
      </p:sp>
      <p:sp>
        <p:nvSpPr>
          <p:cNvPr id="5" name="テキスト ボックス 4">
            <a:extLst>
              <a:ext uri="{FF2B5EF4-FFF2-40B4-BE49-F238E27FC236}">
                <a16:creationId xmlns:a16="http://schemas.microsoft.com/office/drawing/2014/main" id="{3AFCC58E-C5D7-4C63-AA6F-C04C58BE8991}"/>
              </a:ext>
            </a:extLst>
          </p:cNvPr>
          <p:cNvSpPr txBox="1"/>
          <p:nvPr/>
        </p:nvSpPr>
        <p:spPr>
          <a:xfrm>
            <a:off x="333532" y="1143491"/>
            <a:ext cx="11524936"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b="1" dirty="0">
                <a:ea typeface="ＭＳ Ｐゴシック"/>
                <a:cs typeface="Calibri" panose="020F0502020204030204"/>
              </a:rPr>
              <a:t>汎化</a:t>
            </a:r>
            <a:endParaRPr lang="en-US" altLang="ja-JP" sz="3200" b="1" dirty="0">
              <a:ea typeface="ＭＳ Ｐゴシック"/>
              <a:cs typeface="Calibri" panose="020F0502020204030204"/>
            </a:endParaRPr>
          </a:p>
          <a:p>
            <a:r>
              <a:rPr lang="ja-JP" altLang="en-US" sz="2800" dirty="0">
                <a:ea typeface="ＭＳ Ｐゴシック"/>
                <a:cs typeface="Calibri" panose="020F0502020204030204"/>
              </a:rPr>
              <a:t>訓練データに基づいて構築されたデータが未見のデータに対して正確な予想ができている</a:t>
            </a:r>
            <a:endParaRPr lang="en-US" altLang="ja-JP" sz="2800" dirty="0">
              <a:ea typeface="ＭＳ Ｐゴシック"/>
              <a:cs typeface="Calibri" panose="020F0502020204030204"/>
            </a:endParaRPr>
          </a:p>
          <a:p>
            <a:r>
              <a:rPr lang="ja-JP" altLang="en-US" sz="2800" dirty="0">
                <a:ea typeface="ＭＳ Ｐゴシック"/>
                <a:cs typeface="Calibri" panose="020F0502020204030204"/>
              </a:rPr>
              <a:t>→汎化できている（汎化精度が良い）</a:t>
            </a:r>
            <a:endParaRPr lang="en-US" altLang="ja-JP" sz="2800" dirty="0">
              <a:ea typeface="ＭＳ Ｐゴシック"/>
              <a:cs typeface="Calibri" panose="020F0502020204030204"/>
            </a:endParaRPr>
          </a:p>
          <a:p>
            <a:endParaRPr lang="en-US" altLang="ja-JP" sz="2400" dirty="0">
              <a:ea typeface="ＭＳ Ｐゴシック"/>
              <a:cs typeface="Calibri" panose="020F0502020204030204"/>
            </a:endParaRPr>
          </a:p>
          <a:p>
            <a:r>
              <a:rPr lang="ja-JP" altLang="en-US" sz="3200" b="1" dirty="0">
                <a:ea typeface="ＭＳ Ｐゴシック"/>
                <a:cs typeface="Calibri" panose="020F0502020204030204"/>
              </a:rPr>
              <a:t>過剰適合</a:t>
            </a:r>
            <a:endParaRPr lang="en-US" altLang="ja-JP" sz="3200" b="1" dirty="0">
              <a:ea typeface="ＭＳ Ｐゴシック"/>
              <a:cs typeface="Calibri" panose="020F0502020204030204"/>
            </a:endParaRPr>
          </a:p>
          <a:p>
            <a:r>
              <a:rPr lang="ja-JP" altLang="en-US" sz="2800" dirty="0">
                <a:ea typeface="ＭＳ Ｐゴシック"/>
                <a:cs typeface="Calibri" panose="020F0502020204030204"/>
              </a:rPr>
              <a:t>持っている情報に比べて過度に複雑なモデルを作ること</a:t>
            </a:r>
            <a:endParaRPr lang="en-US" altLang="ja-JP" sz="2800" dirty="0">
              <a:ea typeface="ＭＳ Ｐゴシック"/>
              <a:cs typeface="Calibri" panose="020F0502020204030204"/>
            </a:endParaRPr>
          </a:p>
          <a:p>
            <a:endParaRPr lang="en-US" altLang="ja-JP" sz="4000" dirty="0">
              <a:ea typeface="ＭＳ Ｐゴシック"/>
              <a:cs typeface="Calibri" panose="020F0502020204030204"/>
            </a:endParaRPr>
          </a:p>
          <a:p>
            <a:r>
              <a:rPr lang="ja-JP" altLang="en-US" sz="3200" b="1" dirty="0">
                <a:ea typeface="ＭＳ Ｐゴシック"/>
                <a:cs typeface="Calibri" panose="020F0502020204030204"/>
              </a:rPr>
              <a:t>適合不足</a:t>
            </a:r>
            <a:endParaRPr lang="en-US" altLang="ja-JP" sz="3200" b="1" dirty="0">
              <a:ea typeface="ＭＳ Ｐゴシック"/>
              <a:cs typeface="Calibri" panose="020F0502020204030204"/>
            </a:endParaRPr>
          </a:p>
          <a:p>
            <a:r>
              <a:rPr lang="ja-JP" altLang="en-US" sz="2800" dirty="0" smtClean="0">
                <a:ea typeface="ＭＳ Ｐゴシック"/>
                <a:cs typeface="Calibri" panose="020F0502020204030204"/>
              </a:rPr>
              <a:t>訓練データに対しても適合していないような単純すぎる</a:t>
            </a:r>
            <a:r>
              <a:rPr lang="ja-JP" altLang="en-US" sz="2800" dirty="0">
                <a:ea typeface="ＭＳ Ｐゴシック"/>
                <a:cs typeface="Calibri" panose="020F0502020204030204"/>
              </a:rPr>
              <a:t>モデルを作ること</a:t>
            </a:r>
          </a:p>
        </p:txBody>
      </p:sp>
    </p:spTree>
    <p:extLst>
      <p:ext uri="{BB962C8B-B14F-4D97-AF65-F5344CB8AC3E}">
        <p14:creationId xmlns:p14="http://schemas.microsoft.com/office/powerpoint/2010/main" val="376893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BA7D1DB-4D4F-4A3D-98E8-E26E641CA04F}"/>
              </a:ext>
            </a:extLst>
          </p:cNvPr>
          <p:cNvSpPr txBox="1"/>
          <p:nvPr/>
        </p:nvSpPr>
        <p:spPr>
          <a:xfrm>
            <a:off x="333532" y="1216302"/>
            <a:ext cx="11524936" cy="37087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4000" b="1" dirty="0">
                <a:ea typeface="ＭＳ Ｐゴシック"/>
                <a:cs typeface="Calibri" panose="020F0502020204030204"/>
              </a:rPr>
              <a:t>表</a:t>
            </a:r>
            <a:r>
              <a:rPr lang="en-US" altLang="ja-JP" sz="4000" b="1" dirty="0">
                <a:ea typeface="ＭＳ Ｐゴシック"/>
                <a:cs typeface="Calibri" panose="020F0502020204030204"/>
              </a:rPr>
              <a:t>2-1</a:t>
            </a:r>
            <a:r>
              <a:rPr lang="ja-JP" altLang="en-US" sz="4000" b="1" dirty="0">
                <a:ea typeface="ＭＳ Ｐゴシック"/>
                <a:cs typeface="Calibri" panose="020F0502020204030204"/>
              </a:rPr>
              <a:t>における過剰適合、適合不足の例</a:t>
            </a:r>
            <a:endParaRPr lang="en-US" altLang="ja-JP" sz="4000" b="1" dirty="0">
              <a:ea typeface="ＭＳ Ｐゴシック"/>
              <a:cs typeface="Calibri" panose="020F0502020204030204"/>
            </a:endParaRPr>
          </a:p>
          <a:p>
            <a:pPr algn="ctr"/>
            <a:endParaRPr lang="en-US" altLang="ja-JP" sz="3200" b="1" dirty="0">
              <a:ea typeface="ＭＳ Ｐゴシック"/>
              <a:cs typeface="Calibri" panose="020F0502020204030204"/>
            </a:endParaRPr>
          </a:p>
          <a:p>
            <a:r>
              <a:rPr lang="ja-JP" altLang="en-US" sz="3200" dirty="0">
                <a:ea typeface="ＭＳ Ｐゴシック"/>
                <a:cs typeface="Calibri" panose="020F0502020204030204"/>
              </a:rPr>
              <a:t>例</a:t>
            </a:r>
            <a:r>
              <a:rPr lang="en-US" altLang="ja-JP" sz="3200" dirty="0">
                <a:ea typeface="ＭＳ Ｐゴシック"/>
                <a:cs typeface="Calibri" panose="020F0502020204030204"/>
              </a:rPr>
              <a:t>1</a:t>
            </a:r>
            <a:r>
              <a:rPr lang="ja-JP" altLang="en-US" sz="2000" dirty="0">
                <a:ea typeface="ＭＳ Ｐゴシック"/>
                <a:cs typeface="Calibri" panose="020F0502020204030204"/>
              </a:rPr>
              <a:t>　</a:t>
            </a:r>
            <a:r>
              <a:rPr lang="ja-JP" altLang="en-US" sz="3200" dirty="0">
                <a:ea typeface="ＭＳ Ｐゴシック"/>
                <a:cs typeface="Calibri" panose="020F0502020204030204"/>
              </a:rPr>
              <a:t>年齢が</a:t>
            </a:r>
            <a:r>
              <a:rPr lang="en-US" altLang="ja-JP" sz="3200" dirty="0">
                <a:ea typeface="ＭＳ Ｐゴシック"/>
                <a:cs typeface="Calibri" panose="020F0502020204030204"/>
              </a:rPr>
              <a:t>66</a:t>
            </a:r>
            <a:r>
              <a:rPr lang="ja-JP" altLang="en-US" sz="3200" dirty="0">
                <a:ea typeface="ＭＳ Ｐゴシック"/>
                <a:cs typeface="Calibri" panose="020F0502020204030204"/>
              </a:rPr>
              <a:t>歳、５２歳、５３歳、５８歳で子供が</a:t>
            </a:r>
            <a:r>
              <a:rPr lang="en-US" altLang="ja-JP" sz="3200" dirty="0">
                <a:ea typeface="ＭＳ Ｐゴシック"/>
                <a:cs typeface="Calibri" panose="020F0502020204030204"/>
              </a:rPr>
              <a:t>3</a:t>
            </a:r>
            <a:r>
              <a:rPr lang="ja-JP" altLang="en-US" sz="3200" dirty="0">
                <a:ea typeface="ＭＳ Ｐゴシック"/>
                <a:cs typeface="Calibri" panose="020F0502020204030204"/>
              </a:rPr>
              <a:t>人より少ないか、　</a:t>
            </a:r>
            <a:endParaRPr lang="en-US" altLang="ja-JP" sz="3200" dirty="0">
              <a:ea typeface="ＭＳ Ｐゴシック"/>
              <a:cs typeface="Calibri" panose="020F0502020204030204"/>
            </a:endParaRPr>
          </a:p>
          <a:p>
            <a:r>
              <a:rPr lang="ja-JP" altLang="en-US" sz="3200" dirty="0">
                <a:ea typeface="ＭＳ Ｐゴシック"/>
                <a:cs typeface="Calibri" panose="020F0502020204030204"/>
              </a:rPr>
              <a:t>　　　もしくは離婚していない 顧客はボートを買いたがる　</a:t>
            </a:r>
            <a:endParaRPr lang="en-US" altLang="ja-JP" sz="3200" dirty="0">
              <a:ea typeface="ＭＳ Ｐゴシック"/>
              <a:cs typeface="Calibri" panose="020F0502020204030204"/>
            </a:endParaRPr>
          </a:p>
          <a:p>
            <a:r>
              <a:rPr lang="ja-JP" altLang="en-US" sz="3200" dirty="0">
                <a:ea typeface="ＭＳ Ｐゴシック"/>
                <a:cs typeface="Calibri" panose="020F0502020204030204"/>
              </a:rPr>
              <a:t>　　　→　過剰適合</a:t>
            </a:r>
            <a:endParaRPr lang="en-US" altLang="ja-JP" sz="800" dirty="0">
              <a:ea typeface="ＭＳ Ｐゴシック"/>
              <a:cs typeface="Calibri" panose="020F0502020204030204"/>
            </a:endParaRPr>
          </a:p>
          <a:p>
            <a:endParaRPr lang="en-US" altLang="ja-JP" sz="800" dirty="0">
              <a:ea typeface="ＭＳ Ｐゴシック"/>
              <a:cs typeface="Calibri" panose="020F0502020204030204"/>
            </a:endParaRPr>
          </a:p>
          <a:p>
            <a:endParaRPr lang="en-US" altLang="ja-JP" sz="800" dirty="0">
              <a:ea typeface="ＭＳ Ｐゴシック"/>
              <a:cs typeface="Calibri" panose="020F0502020204030204"/>
            </a:endParaRPr>
          </a:p>
          <a:p>
            <a:endParaRPr lang="en-US" altLang="ja-JP" sz="1100" dirty="0">
              <a:ea typeface="ＭＳ Ｐゴシック"/>
              <a:cs typeface="Calibri" panose="020F0502020204030204"/>
            </a:endParaRPr>
          </a:p>
          <a:p>
            <a:r>
              <a:rPr lang="ja-JP" altLang="en-US" sz="3200" dirty="0">
                <a:ea typeface="ＭＳ Ｐゴシック"/>
                <a:cs typeface="Calibri" panose="020F0502020204030204"/>
              </a:rPr>
              <a:t>例</a:t>
            </a:r>
            <a:r>
              <a:rPr lang="en-US" altLang="ja-JP" sz="3200" dirty="0">
                <a:ea typeface="ＭＳ Ｐゴシック"/>
                <a:cs typeface="Calibri" panose="020F0502020204030204"/>
              </a:rPr>
              <a:t>2  </a:t>
            </a:r>
            <a:r>
              <a:rPr lang="ja-JP" altLang="en-US" sz="3200" dirty="0">
                <a:ea typeface="ＭＳ Ｐゴシック"/>
                <a:cs typeface="Calibri" panose="020F0502020204030204"/>
              </a:rPr>
              <a:t>家を持っている人はボートを買いたがる　→　適合不足</a:t>
            </a:r>
            <a:endParaRPr lang="en-US" altLang="ja-JP" sz="3200" dirty="0">
              <a:ea typeface="ＭＳ Ｐゴシック"/>
              <a:cs typeface="Calibri" panose="020F0502020204030204"/>
            </a:endParaRPr>
          </a:p>
        </p:txBody>
      </p:sp>
    </p:spTree>
    <p:extLst>
      <p:ext uri="{BB962C8B-B14F-4D97-AF65-F5344CB8AC3E}">
        <p14:creationId xmlns:p14="http://schemas.microsoft.com/office/powerpoint/2010/main" val="648391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ED2CF6CB-5E41-4678-BF55-6D349A1EB155}"/>
              </a:ext>
            </a:extLst>
          </p:cNvPr>
          <p:cNvPicPr>
            <a:picLocks noChangeAspect="1"/>
          </p:cNvPicPr>
          <p:nvPr/>
        </p:nvPicPr>
        <p:blipFill rotWithShape="1">
          <a:blip r:embed="rId2">
            <a:extLst>
              <a:ext uri="{28A0092B-C50C-407E-A947-70E740481C1C}">
                <a14:useLocalDpi xmlns:a14="http://schemas.microsoft.com/office/drawing/2010/main" val="0"/>
              </a:ext>
            </a:extLst>
          </a:blip>
          <a:srcRect t="14008"/>
          <a:stretch/>
        </p:blipFill>
        <p:spPr>
          <a:xfrm>
            <a:off x="2340102" y="257068"/>
            <a:ext cx="6803898" cy="3667125"/>
          </a:xfrm>
          <a:prstGeom prst="rect">
            <a:avLst/>
          </a:prstGeom>
        </p:spPr>
      </p:pic>
      <p:sp>
        <p:nvSpPr>
          <p:cNvPr id="5" name="テキスト ボックス 4">
            <a:extLst>
              <a:ext uri="{FF2B5EF4-FFF2-40B4-BE49-F238E27FC236}">
                <a16:creationId xmlns:a16="http://schemas.microsoft.com/office/drawing/2014/main" id="{46FC2E62-D06E-4945-97B8-C3A8AB769ACC}"/>
              </a:ext>
            </a:extLst>
          </p:cNvPr>
          <p:cNvSpPr txBox="1"/>
          <p:nvPr/>
        </p:nvSpPr>
        <p:spPr>
          <a:xfrm>
            <a:off x="2340102" y="4069463"/>
            <a:ext cx="6803898" cy="523220"/>
          </a:xfrm>
          <a:prstGeom prst="rect">
            <a:avLst/>
          </a:prstGeom>
          <a:noFill/>
        </p:spPr>
        <p:txBody>
          <a:bodyPr wrap="square" rtlCol="0">
            <a:spAutoFit/>
          </a:bodyPr>
          <a:lstStyle/>
          <a:p>
            <a:pPr algn="ctr"/>
            <a:r>
              <a:rPr kumimoji="1" lang="ja-JP" altLang="en-US" sz="2800" b="1" dirty="0"/>
              <a:t>図</a:t>
            </a:r>
            <a:r>
              <a:rPr kumimoji="1" lang="en-US" altLang="ja-JP" sz="2800" b="1" dirty="0"/>
              <a:t>1: </a:t>
            </a:r>
            <a:r>
              <a:rPr kumimoji="1" lang="ja-JP" altLang="en-US" sz="2800" b="1" dirty="0"/>
              <a:t>モデルの複雑さと精度</a:t>
            </a:r>
          </a:p>
        </p:txBody>
      </p:sp>
      <p:sp>
        <p:nvSpPr>
          <p:cNvPr id="7" name="テキスト ボックス 6">
            <a:extLst>
              <a:ext uri="{FF2B5EF4-FFF2-40B4-BE49-F238E27FC236}">
                <a16:creationId xmlns:a16="http://schemas.microsoft.com/office/drawing/2014/main" id="{61888E1A-AB0C-43A7-85C6-6118B2D72C81}"/>
              </a:ext>
            </a:extLst>
          </p:cNvPr>
          <p:cNvSpPr txBox="1"/>
          <p:nvPr/>
        </p:nvSpPr>
        <p:spPr>
          <a:xfrm>
            <a:off x="1047257" y="4865969"/>
            <a:ext cx="98285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dirty="0">
                <a:ea typeface="ＭＳ Ｐゴシック"/>
                <a:cs typeface="Calibri" panose="020F0502020204030204"/>
              </a:rPr>
              <a:t>図</a:t>
            </a:r>
            <a:r>
              <a:rPr lang="en-US" altLang="ja-JP" sz="2800" dirty="0">
                <a:ea typeface="ＭＳ Ｐゴシック"/>
                <a:cs typeface="Calibri" panose="020F0502020204030204"/>
              </a:rPr>
              <a:t>1</a:t>
            </a:r>
            <a:r>
              <a:rPr lang="ja-JP" altLang="en-US" sz="2800" dirty="0">
                <a:ea typeface="ＭＳ Ｐゴシック"/>
                <a:cs typeface="Calibri" panose="020F0502020204030204"/>
              </a:rPr>
              <a:t>のように汎化性能が最良となる点をスイートスポット呼これが我々が求めるモデルである</a:t>
            </a:r>
            <a:endParaRPr lang="en-US" altLang="ja-JP" sz="2800" dirty="0">
              <a:ea typeface="ＭＳ Ｐゴシック"/>
              <a:cs typeface="Calibri" panose="020F0502020204030204"/>
            </a:endParaRPr>
          </a:p>
          <a:p>
            <a:endParaRPr lang="en-US" altLang="ja-JP" sz="2800" dirty="0">
              <a:ea typeface="ＭＳ Ｐゴシック"/>
              <a:cs typeface="Calibri" panose="020F0502020204030204"/>
            </a:endParaRPr>
          </a:p>
        </p:txBody>
      </p:sp>
    </p:spTree>
    <p:extLst>
      <p:ext uri="{BB962C8B-B14F-4D97-AF65-F5344CB8AC3E}">
        <p14:creationId xmlns:p14="http://schemas.microsoft.com/office/powerpoint/2010/main" val="4032885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335379"/>
            <a:ext cx="9144000" cy="907322"/>
          </a:xfrm>
        </p:spPr>
        <p:txBody>
          <a:bodyPr>
            <a:normAutofit/>
          </a:bodyPr>
          <a:lstStyle/>
          <a:p>
            <a:r>
              <a:rPr lang="ja-JP" altLang="en-US" b="1" dirty="0">
                <a:ea typeface="ＭＳ Ｐゴシック"/>
                <a:cs typeface="Calibri Light"/>
              </a:rPr>
              <a:t>使用する</a:t>
            </a:r>
            <a:r>
              <a:rPr lang="ja-JP" altLang="en-US" b="1" dirty="0" smtClean="0">
                <a:ea typeface="ＭＳ Ｐゴシック"/>
                <a:cs typeface="Calibri Light"/>
              </a:rPr>
              <a:t>データセット</a:t>
            </a:r>
            <a:endParaRPr lang="ja-JP" altLang="en-US" b="1" dirty="0">
              <a:ea typeface="ＭＳ Ｐゴシック"/>
              <a:cs typeface="Calibri Light"/>
            </a:endParaRPr>
          </a:p>
        </p:txBody>
      </p:sp>
      <p:sp>
        <p:nvSpPr>
          <p:cNvPr id="3" name="サブタイトル 2"/>
          <p:cNvSpPr>
            <a:spLocks noGrp="1"/>
          </p:cNvSpPr>
          <p:nvPr>
            <p:ph type="subTitle" idx="1"/>
          </p:nvPr>
        </p:nvSpPr>
        <p:spPr>
          <a:xfrm>
            <a:off x="343525" y="1559628"/>
            <a:ext cx="11473720" cy="4966090"/>
          </a:xfrm>
        </p:spPr>
        <p:txBody>
          <a:bodyPr vert="horz" lIns="91440" tIns="45720" rIns="91440" bIns="45720" rtlCol="0" anchor="t">
            <a:normAutofit fontScale="92500" lnSpcReduction="20000"/>
          </a:bodyPr>
          <a:lstStyle/>
          <a:p>
            <a:pPr algn="l"/>
            <a:r>
              <a:rPr lang="ja-JP" altLang="en-US" sz="4000" dirty="0">
                <a:solidFill>
                  <a:schemeClr val="tx1"/>
                </a:solidFill>
                <a:ea typeface="ＭＳ Ｐゴシック"/>
                <a:cs typeface="Calibri"/>
              </a:rPr>
              <a:t>・</a:t>
            </a:r>
            <a:r>
              <a:rPr lang="en-US" altLang="ja-JP" sz="4000" dirty="0">
                <a:solidFill>
                  <a:schemeClr val="tx1"/>
                </a:solidFill>
                <a:ea typeface="ＭＳ Ｐゴシック"/>
                <a:cs typeface="Calibri"/>
              </a:rPr>
              <a:t>forge</a:t>
            </a:r>
          </a:p>
          <a:p>
            <a:pPr algn="l"/>
            <a:endParaRPr lang="ja-JP" altLang="en-US" sz="4000" dirty="0">
              <a:solidFill>
                <a:schemeClr val="tx1"/>
              </a:solidFill>
              <a:ea typeface="ＭＳ Ｐゴシック"/>
              <a:cs typeface="Calibri"/>
            </a:endParaRPr>
          </a:p>
          <a:p>
            <a:pPr algn="l"/>
            <a:r>
              <a:rPr lang="ja-JP" altLang="en-US" sz="4000" dirty="0">
                <a:solidFill>
                  <a:schemeClr val="tx1"/>
                </a:solidFill>
                <a:ea typeface="ＭＳ Ｐゴシック"/>
                <a:cs typeface="Calibri"/>
              </a:rPr>
              <a:t>・</a:t>
            </a:r>
            <a:r>
              <a:rPr lang="en-US" altLang="ja-JP" sz="4000" dirty="0">
                <a:solidFill>
                  <a:schemeClr val="tx1"/>
                </a:solidFill>
                <a:ea typeface="ＭＳ Ｐゴシック"/>
                <a:cs typeface="Calibri"/>
              </a:rPr>
              <a:t>wave</a:t>
            </a:r>
          </a:p>
          <a:p>
            <a:pPr algn="l"/>
            <a:endParaRPr lang="en-US" altLang="ja-JP" sz="4000" dirty="0">
              <a:solidFill>
                <a:schemeClr val="tx1"/>
              </a:solidFill>
              <a:ea typeface="ＭＳ Ｐゴシック"/>
              <a:cs typeface="Calibri"/>
            </a:endParaRPr>
          </a:p>
          <a:p>
            <a:pPr algn="l"/>
            <a:r>
              <a:rPr lang="ja-JP" altLang="en-US" sz="4000" dirty="0">
                <a:solidFill>
                  <a:schemeClr val="tx1"/>
                </a:solidFill>
                <a:ea typeface="ＭＳ Ｐゴシック"/>
                <a:cs typeface="Calibri"/>
              </a:rPr>
              <a:t>・</a:t>
            </a:r>
            <a:r>
              <a:rPr lang="en-US" altLang="ja-JP" sz="4000" dirty="0">
                <a:solidFill>
                  <a:schemeClr val="tx1"/>
                </a:solidFill>
                <a:ea typeface="ＭＳ Ｐゴシック"/>
                <a:cs typeface="Calibri"/>
              </a:rPr>
              <a:t>cancer</a:t>
            </a:r>
          </a:p>
          <a:p>
            <a:pPr algn="l"/>
            <a:endParaRPr lang="en-US" altLang="ja-JP" sz="4000" dirty="0">
              <a:solidFill>
                <a:schemeClr val="tx1"/>
              </a:solidFill>
              <a:ea typeface="ＭＳ Ｐゴシック"/>
              <a:cs typeface="Calibri"/>
            </a:endParaRPr>
          </a:p>
          <a:p>
            <a:pPr algn="l"/>
            <a:r>
              <a:rPr lang="ja-JP" altLang="en-US" sz="4000" dirty="0">
                <a:solidFill>
                  <a:schemeClr val="tx1"/>
                </a:solidFill>
                <a:ea typeface="ＭＳ Ｐゴシック"/>
                <a:cs typeface="Calibri"/>
              </a:rPr>
              <a:t>・</a:t>
            </a:r>
            <a:r>
              <a:rPr lang="en-US" altLang="ja-JP" sz="4000" dirty="0" err="1" smtClean="0">
                <a:solidFill>
                  <a:schemeClr val="tx1"/>
                </a:solidFill>
                <a:ea typeface="ＭＳ Ｐゴシック"/>
                <a:cs typeface="Calibri"/>
              </a:rPr>
              <a:t>boston</a:t>
            </a:r>
            <a:endParaRPr lang="ja-JP" altLang="en-US" sz="4000" dirty="0">
              <a:solidFill>
                <a:schemeClr val="tx1"/>
              </a:solidFill>
              <a:ea typeface="ＭＳ Ｐゴシック"/>
              <a:cs typeface="Calibri"/>
            </a:endParaRPr>
          </a:p>
          <a:p>
            <a:pPr algn="l"/>
            <a:endParaRPr lang="ja-JP" altLang="en-US" sz="3200" dirty="0">
              <a:ea typeface="ＭＳ Ｐゴシック"/>
              <a:cs typeface="Calibri"/>
            </a:endParaRPr>
          </a:p>
        </p:txBody>
      </p:sp>
    </p:spTree>
    <p:extLst>
      <p:ext uri="{BB962C8B-B14F-4D97-AF65-F5344CB8AC3E}">
        <p14:creationId xmlns:p14="http://schemas.microsoft.com/office/powerpoint/2010/main" val="275042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335379"/>
            <a:ext cx="9144000" cy="907322"/>
          </a:xfrm>
        </p:spPr>
        <p:txBody>
          <a:bodyPr>
            <a:normAutofit/>
          </a:bodyPr>
          <a:lstStyle/>
          <a:p>
            <a:r>
              <a:rPr lang="en-US" altLang="ja-JP" dirty="0">
                <a:ea typeface="ＭＳ Ｐゴシック"/>
                <a:cs typeface="Calibri Light"/>
              </a:rPr>
              <a:t>K-</a:t>
            </a:r>
            <a:r>
              <a:rPr lang="ja-JP" altLang="en-US" dirty="0">
                <a:ea typeface="ＭＳ Ｐゴシック"/>
                <a:cs typeface="Calibri Light"/>
              </a:rPr>
              <a:t>最近傍法</a:t>
            </a:r>
          </a:p>
        </p:txBody>
      </p:sp>
      <mc:AlternateContent xmlns:mc="http://schemas.openxmlformats.org/markup-compatibility/2006" xmlns:a14="http://schemas.microsoft.com/office/drawing/2010/main">
        <mc:Choice Requires="a14">
          <p:sp>
            <p:nvSpPr>
              <p:cNvPr id="3" name="サブタイトル 2"/>
              <p:cNvSpPr>
                <a:spLocks noGrp="1"/>
              </p:cNvSpPr>
              <p:nvPr>
                <p:ph type="subTitle" idx="1"/>
              </p:nvPr>
            </p:nvSpPr>
            <p:spPr>
              <a:xfrm>
                <a:off x="343525" y="1559628"/>
                <a:ext cx="11473720" cy="4966090"/>
              </a:xfrm>
            </p:spPr>
            <p:txBody>
              <a:bodyPr vert="horz" lIns="91440" tIns="45720" rIns="91440" bIns="45720" rtlCol="0" anchor="t">
                <a:normAutofit/>
              </a:bodyPr>
              <a:lstStyle/>
              <a:p>
                <a:pPr algn="l"/>
                <a:r>
                  <a:rPr lang="en-US" altLang="ja-JP" sz="4000" dirty="0">
                    <a:solidFill>
                      <a:schemeClr val="tx1"/>
                    </a:solidFill>
                    <a:ea typeface="ＭＳ Ｐゴシック"/>
                    <a:cs typeface="Calibri"/>
                  </a:rPr>
                  <a:t>K=1</a:t>
                </a:r>
                <a:r>
                  <a:rPr lang="ja-JP" altLang="en-US" sz="4000" dirty="0">
                    <a:solidFill>
                      <a:schemeClr val="tx1"/>
                    </a:solidFill>
                    <a:ea typeface="ＭＳ Ｐゴシック"/>
                    <a:cs typeface="Calibri"/>
                  </a:rPr>
                  <a:t>の場合</a:t>
                </a:r>
                <a:endParaRPr lang="en-US" altLang="ja-JP" sz="4000" dirty="0">
                  <a:solidFill>
                    <a:schemeClr val="tx1"/>
                  </a:solidFill>
                  <a:ea typeface="ＭＳ Ｐゴシック"/>
                  <a:cs typeface="Calibri"/>
                </a:endParaRPr>
              </a:p>
              <a:p>
                <a:pPr algn="l"/>
                <a:r>
                  <a:rPr lang="ja-JP" altLang="en-US" sz="3600" dirty="0" smtClean="0">
                    <a:solidFill>
                      <a:schemeClr val="tx1"/>
                    </a:solidFill>
                    <a:ea typeface="ＭＳ Ｐゴシック"/>
                    <a:cs typeface="Calibri"/>
                  </a:rPr>
                  <a:t>予測点一番</a:t>
                </a:r>
                <a:r>
                  <a:rPr lang="ja-JP" altLang="en-US" sz="3600" dirty="0">
                    <a:solidFill>
                      <a:schemeClr val="tx1"/>
                    </a:solidFill>
                    <a:ea typeface="ＭＳ Ｐゴシック"/>
                    <a:cs typeface="Calibri"/>
                  </a:rPr>
                  <a:t>近い</a:t>
                </a:r>
                <a:r>
                  <a:rPr lang="ja-JP" altLang="en-US" sz="3600" dirty="0" smtClean="0">
                    <a:solidFill>
                      <a:schemeClr val="tx1"/>
                    </a:solidFill>
                    <a:ea typeface="ＭＳ Ｐゴシック"/>
                    <a:cs typeface="Calibri"/>
                  </a:rPr>
                  <a:t>データポイントのクラスをそのまま採用</a:t>
                </a:r>
                <a:endParaRPr lang="en-US" altLang="ja-JP" sz="3600" dirty="0">
                  <a:solidFill>
                    <a:schemeClr val="tx1"/>
                  </a:solidFill>
                  <a:ea typeface="ＭＳ Ｐゴシック"/>
                  <a:cs typeface="Calibri"/>
                </a:endParaRPr>
              </a:p>
              <a:p>
                <a:pPr algn="l"/>
                <a:endParaRPr lang="ja-JP" altLang="en-US" sz="4000" dirty="0">
                  <a:solidFill>
                    <a:schemeClr val="tx1"/>
                  </a:solidFill>
                  <a:ea typeface="ＭＳ Ｐゴシック"/>
                  <a:cs typeface="Calibri"/>
                </a:endParaRPr>
              </a:p>
              <a:p>
                <a:pPr algn="l"/>
                <a:r>
                  <a:rPr lang="en-US" altLang="ja-JP" sz="4000" dirty="0">
                    <a:solidFill>
                      <a:schemeClr val="tx1"/>
                    </a:solidFill>
                    <a:ea typeface="ＭＳ Ｐゴシック"/>
                    <a:cs typeface="Calibri"/>
                  </a:rPr>
                  <a:t>K</a:t>
                </a:r>
                <a14:m>
                  <m:oMath xmlns:m="http://schemas.openxmlformats.org/officeDocument/2006/math">
                    <m:r>
                      <a:rPr lang="en-US" altLang="ja-JP" sz="4000" i="1" smtClean="0">
                        <a:solidFill>
                          <a:schemeClr val="tx1"/>
                        </a:solidFill>
                        <a:latin typeface="Cambria Math" panose="02040503050406030204" pitchFamily="18" charset="0"/>
                        <a:ea typeface="Cambria Math" panose="02040503050406030204" pitchFamily="18" charset="0"/>
                        <a:cs typeface="Calibri"/>
                      </a:rPr>
                      <m:t>≥</m:t>
                    </m:r>
                  </m:oMath>
                </a14:m>
                <a:r>
                  <a:rPr lang="en-US" altLang="ja-JP" sz="4000" dirty="0">
                    <a:solidFill>
                      <a:schemeClr val="tx1"/>
                    </a:solidFill>
                    <a:ea typeface="ＭＳ Ｐゴシック"/>
                    <a:cs typeface="Calibri"/>
                  </a:rPr>
                  <a:t>2</a:t>
                </a:r>
                <a:r>
                  <a:rPr lang="ja-JP" altLang="en-US" sz="4000" dirty="0">
                    <a:solidFill>
                      <a:schemeClr val="tx1"/>
                    </a:solidFill>
                    <a:ea typeface="ＭＳ Ｐゴシック"/>
                    <a:cs typeface="Calibri"/>
                  </a:rPr>
                  <a:t>の場合</a:t>
                </a:r>
                <a:endParaRPr lang="en-US" altLang="ja-JP" sz="4000" dirty="0">
                  <a:solidFill>
                    <a:schemeClr val="tx1"/>
                  </a:solidFill>
                  <a:ea typeface="ＭＳ Ｐゴシック"/>
                  <a:cs typeface="Calibri"/>
                </a:endParaRPr>
              </a:p>
              <a:p>
                <a:pPr algn="l"/>
                <a:r>
                  <a:rPr lang="ja-JP" altLang="en-US" sz="3600" dirty="0" smtClean="0">
                    <a:solidFill>
                      <a:schemeClr val="tx1"/>
                    </a:solidFill>
                    <a:ea typeface="ＭＳ Ｐゴシック"/>
                    <a:cs typeface="Calibri"/>
                  </a:rPr>
                  <a:t>予測点に一番近い</a:t>
                </a:r>
                <a:r>
                  <a:rPr lang="en-US" altLang="ja-JP" sz="3600" dirty="0">
                    <a:solidFill>
                      <a:schemeClr val="tx1"/>
                    </a:solidFill>
                    <a:ea typeface="ＭＳ Ｐゴシック"/>
                    <a:cs typeface="Calibri"/>
                  </a:rPr>
                  <a:t>K</a:t>
                </a:r>
                <a:r>
                  <a:rPr lang="ja-JP" altLang="en-US" sz="3600" dirty="0">
                    <a:solidFill>
                      <a:schemeClr val="tx1"/>
                    </a:solidFill>
                    <a:ea typeface="ＭＳ Ｐゴシック"/>
                    <a:cs typeface="Calibri"/>
                  </a:rPr>
                  <a:t>個</a:t>
                </a:r>
                <a:r>
                  <a:rPr lang="ja-JP" altLang="en-US" sz="3600" dirty="0" smtClean="0">
                    <a:solidFill>
                      <a:schemeClr val="tx1"/>
                    </a:solidFill>
                    <a:ea typeface="ＭＳ Ｐゴシック"/>
                    <a:cs typeface="Calibri"/>
                  </a:rPr>
                  <a:t>のデータポイントを</a:t>
                </a:r>
                <a:r>
                  <a:rPr lang="ja-JP" altLang="en-US" sz="3600" dirty="0">
                    <a:solidFill>
                      <a:schemeClr val="tx1"/>
                    </a:solidFill>
                    <a:ea typeface="ＭＳ Ｐゴシック"/>
                    <a:cs typeface="Calibri"/>
                  </a:rPr>
                  <a:t>取得し</a:t>
                </a:r>
                <a:r>
                  <a:rPr lang="ja-JP" altLang="en-US" sz="3600" dirty="0" smtClean="0">
                    <a:solidFill>
                      <a:schemeClr val="tx1"/>
                    </a:solidFill>
                    <a:ea typeface="ＭＳ Ｐゴシック"/>
                    <a:cs typeface="Calibri"/>
                  </a:rPr>
                  <a:t>多数決によりクラスを決定</a:t>
                </a:r>
                <a:endParaRPr lang="ja-JP" altLang="en-US" sz="3600" dirty="0">
                  <a:solidFill>
                    <a:schemeClr val="tx1"/>
                  </a:solidFill>
                  <a:ea typeface="ＭＳ Ｐゴシック"/>
                  <a:cs typeface="Calibri"/>
                </a:endParaRPr>
              </a:p>
            </p:txBody>
          </p:sp>
        </mc:Choice>
        <mc:Fallback xmlns="">
          <p:sp>
            <p:nvSpPr>
              <p:cNvPr id="3" name="サブタイトル 2"/>
              <p:cNvSpPr>
                <a:spLocks noGrp="1" noRot="1" noChangeAspect="1" noMove="1" noResize="1" noEditPoints="1" noAdjustHandles="1" noChangeArrowheads="1" noChangeShapeType="1" noTextEdit="1"/>
              </p:cNvSpPr>
              <p:nvPr>
                <p:ph type="subTitle" idx="1"/>
              </p:nvPr>
            </p:nvSpPr>
            <p:spPr>
              <a:xfrm>
                <a:off x="343525" y="1559628"/>
                <a:ext cx="11473720" cy="4966090"/>
              </a:xfrm>
              <a:blipFill>
                <a:blip r:embed="rId2"/>
                <a:stretch>
                  <a:fillRect l="-1859" t="-17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50692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335379"/>
            <a:ext cx="9144000" cy="907322"/>
          </a:xfrm>
        </p:spPr>
        <p:txBody>
          <a:bodyPr>
            <a:normAutofit/>
          </a:bodyPr>
          <a:lstStyle/>
          <a:p>
            <a:r>
              <a:rPr lang="en-US" altLang="ja-JP" dirty="0">
                <a:ea typeface="ＭＳ Ｐゴシック"/>
                <a:cs typeface="Calibri Light"/>
              </a:rPr>
              <a:t>K-</a:t>
            </a:r>
            <a:r>
              <a:rPr lang="ja-JP" altLang="en-US" dirty="0">
                <a:ea typeface="ＭＳ Ｐゴシック"/>
                <a:cs typeface="Calibri Light"/>
              </a:rPr>
              <a:t>近傍回帰</a:t>
            </a:r>
          </a:p>
        </p:txBody>
      </p:sp>
      <mc:AlternateContent xmlns:mc="http://schemas.openxmlformats.org/markup-compatibility/2006" xmlns:a14="http://schemas.microsoft.com/office/drawing/2010/main">
        <mc:Choice Requires="a14">
          <p:sp>
            <p:nvSpPr>
              <p:cNvPr id="3" name="サブタイトル 2"/>
              <p:cNvSpPr>
                <a:spLocks noGrp="1"/>
              </p:cNvSpPr>
              <p:nvPr>
                <p:ph type="subTitle" idx="1"/>
              </p:nvPr>
            </p:nvSpPr>
            <p:spPr>
              <a:xfrm>
                <a:off x="343525" y="1559628"/>
                <a:ext cx="11473720" cy="4966090"/>
              </a:xfrm>
            </p:spPr>
            <p:txBody>
              <a:bodyPr vert="horz" lIns="91440" tIns="45720" rIns="91440" bIns="45720" rtlCol="0" anchor="t">
                <a:normAutofit/>
              </a:bodyPr>
              <a:lstStyle/>
              <a:p>
                <a:pPr algn="l"/>
                <a:r>
                  <a:rPr lang="en-US" altLang="ja-JP" sz="4000" dirty="0">
                    <a:solidFill>
                      <a:schemeClr val="tx1"/>
                    </a:solidFill>
                    <a:ea typeface="ＭＳ Ｐゴシック"/>
                    <a:cs typeface="Calibri"/>
                  </a:rPr>
                  <a:t>K=1</a:t>
                </a:r>
                <a:r>
                  <a:rPr lang="ja-JP" altLang="en-US" sz="4000" dirty="0">
                    <a:solidFill>
                      <a:schemeClr val="tx1"/>
                    </a:solidFill>
                    <a:ea typeface="ＭＳ Ｐゴシック"/>
                    <a:cs typeface="Calibri"/>
                  </a:rPr>
                  <a:t>の場合</a:t>
                </a:r>
                <a:endParaRPr lang="en-US" altLang="ja-JP" sz="4000" dirty="0">
                  <a:solidFill>
                    <a:schemeClr val="tx1"/>
                  </a:solidFill>
                  <a:ea typeface="ＭＳ Ｐゴシック"/>
                  <a:cs typeface="Calibri"/>
                </a:endParaRPr>
              </a:p>
              <a:p>
                <a:pPr algn="l"/>
                <a:r>
                  <a:rPr lang="ja-JP" altLang="en-US" sz="3600" dirty="0">
                    <a:solidFill>
                      <a:schemeClr val="tx1"/>
                    </a:solidFill>
                    <a:ea typeface="ＭＳ Ｐゴシック"/>
                    <a:cs typeface="Calibri"/>
                  </a:rPr>
                  <a:t>一番近い</a:t>
                </a:r>
                <a:r>
                  <a:rPr lang="ja-JP" altLang="en-US" sz="3600" dirty="0" smtClean="0">
                    <a:solidFill>
                      <a:schemeClr val="tx1"/>
                    </a:solidFill>
                    <a:ea typeface="ＭＳ Ｐゴシック"/>
                    <a:cs typeface="Calibri"/>
                  </a:rPr>
                  <a:t>データポイントの</a:t>
                </a:r>
                <a:r>
                  <a:rPr lang="ja-JP" altLang="en-US" sz="3600" dirty="0">
                    <a:solidFill>
                      <a:schemeClr val="tx1"/>
                    </a:solidFill>
                    <a:ea typeface="ＭＳ Ｐゴシック"/>
                    <a:cs typeface="Calibri"/>
                  </a:rPr>
                  <a:t>値を採用</a:t>
                </a:r>
                <a:endParaRPr lang="en-US" altLang="ja-JP" sz="3600" dirty="0">
                  <a:solidFill>
                    <a:schemeClr val="tx1"/>
                  </a:solidFill>
                  <a:ea typeface="ＭＳ Ｐゴシック"/>
                  <a:cs typeface="Calibri"/>
                </a:endParaRPr>
              </a:p>
              <a:p>
                <a:pPr algn="l"/>
                <a:endParaRPr lang="ja-JP" altLang="en-US" sz="4000" dirty="0">
                  <a:solidFill>
                    <a:schemeClr val="tx1"/>
                  </a:solidFill>
                  <a:ea typeface="ＭＳ Ｐゴシック"/>
                  <a:cs typeface="Calibri"/>
                </a:endParaRPr>
              </a:p>
              <a:p>
                <a:pPr algn="l"/>
                <a:r>
                  <a:rPr lang="en-US" altLang="ja-JP" sz="4000" dirty="0">
                    <a:solidFill>
                      <a:schemeClr val="tx1"/>
                    </a:solidFill>
                    <a:ea typeface="ＭＳ Ｐゴシック"/>
                    <a:cs typeface="Calibri"/>
                  </a:rPr>
                  <a:t>K</a:t>
                </a:r>
                <a14:m>
                  <m:oMath xmlns:m="http://schemas.openxmlformats.org/officeDocument/2006/math">
                    <m:r>
                      <a:rPr lang="en-US" altLang="ja-JP" sz="4000" i="1" smtClean="0">
                        <a:solidFill>
                          <a:schemeClr val="tx1"/>
                        </a:solidFill>
                        <a:latin typeface="Cambria Math" panose="02040503050406030204" pitchFamily="18" charset="0"/>
                        <a:ea typeface="Cambria Math" panose="02040503050406030204" pitchFamily="18" charset="0"/>
                        <a:cs typeface="Calibri"/>
                      </a:rPr>
                      <m:t>≥</m:t>
                    </m:r>
                  </m:oMath>
                </a14:m>
                <a:r>
                  <a:rPr lang="en-US" altLang="ja-JP" sz="4000" dirty="0">
                    <a:solidFill>
                      <a:schemeClr val="tx1"/>
                    </a:solidFill>
                    <a:ea typeface="ＭＳ Ｐゴシック"/>
                    <a:cs typeface="Calibri"/>
                  </a:rPr>
                  <a:t>2</a:t>
                </a:r>
                <a:r>
                  <a:rPr lang="ja-JP" altLang="en-US" sz="4000" dirty="0">
                    <a:solidFill>
                      <a:schemeClr val="tx1"/>
                    </a:solidFill>
                    <a:ea typeface="ＭＳ Ｐゴシック"/>
                    <a:cs typeface="Calibri"/>
                  </a:rPr>
                  <a:t>の場合</a:t>
                </a:r>
                <a:endParaRPr lang="en-US" altLang="ja-JP" sz="4000" dirty="0">
                  <a:solidFill>
                    <a:schemeClr val="tx1"/>
                  </a:solidFill>
                  <a:ea typeface="ＭＳ Ｐゴシック"/>
                  <a:cs typeface="Calibri"/>
                </a:endParaRPr>
              </a:p>
              <a:p>
                <a:pPr algn="l"/>
                <a:r>
                  <a:rPr lang="ja-JP" altLang="en-US" sz="3600" dirty="0">
                    <a:solidFill>
                      <a:schemeClr val="tx1"/>
                    </a:solidFill>
                    <a:ea typeface="ＭＳ Ｐゴシック"/>
                    <a:cs typeface="Calibri"/>
                  </a:rPr>
                  <a:t>近い</a:t>
                </a:r>
                <a:r>
                  <a:rPr lang="en-US" altLang="ja-JP" sz="3600" dirty="0">
                    <a:solidFill>
                      <a:schemeClr val="tx1"/>
                    </a:solidFill>
                    <a:ea typeface="ＭＳ Ｐゴシック"/>
                    <a:cs typeface="Calibri"/>
                  </a:rPr>
                  <a:t>K</a:t>
                </a:r>
                <a:r>
                  <a:rPr lang="ja-JP" altLang="en-US" sz="3600" dirty="0">
                    <a:solidFill>
                      <a:schemeClr val="tx1"/>
                    </a:solidFill>
                    <a:ea typeface="ＭＳ Ｐゴシック"/>
                    <a:cs typeface="Calibri"/>
                  </a:rPr>
                  <a:t>個の</a:t>
                </a:r>
                <a:r>
                  <a:rPr lang="ja-JP" altLang="en-US" sz="3600" dirty="0" smtClean="0">
                    <a:solidFill>
                      <a:schemeClr val="tx1"/>
                    </a:solidFill>
                    <a:ea typeface="ＭＳ Ｐゴシック"/>
                    <a:cs typeface="Calibri"/>
                  </a:rPr>
                  <a:t>データポイントの値の</a:t>
                </a:r>
                <a:r>
                  <a:rPr lang="ja-JP" altLang="en-US" sz="3600" dirty="0">
                    <a:solidFill>
                      <a:schemeClr val="tx1"/>
                    </a:solidFill>
                    <a:ea typeface="ＭＳ Ｐゴシック"/>
                    <a:cs typeface="Calibri"/>
                  </a:rPr>
                  <a:t>平均値</a:t>
                </a:r>
              </a:p>
            </p:txBody>
          </p:sp>
        </mc:Choice>
        <mc:Fallback xmlns="">
          <p:sp>
            <p:nvSpPr>
              <p:cNvPr id="3" name="サブタイトル 2"/>
              <p:cNvSpPr>
                <a:spLocks noGrp="1" noRot="1" noChangeAspect="1" noMove="1" noResize="1" noEditPoints="1" noAdjustHandles="1" noChangeArrowheads="1" noChangeShapeType="1" noTextEdit="1"/>
              </p:cNvSpPr>
              <p:nvPr>
                <p:ph type="subTitle" idx="1"/>
              </p:nvPr>
            </p:nvSpPr>
            <p:spPr>
              <a:xfrm>
                <a:off x="343525" y="1559628"/>
                <a:ext cx="11473720" cy="4966090"/>
              </a:xfrm>
              <a:blipFill>
                <a:blip r:embed="rId2"/>
                <a:stretch>
                  <a:fillRect l="-1859" t="-17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81892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しずく</Template>
  <TotalTime>2216</TotalTime>
  <Words>510</Words>
  <Application>Microsoft Office PowerPoint</Application>
  <PresentationFormat>ワイド画面</PresentationFormat>
  <Paragraphs>103</Paragraphs>
  <Slides>18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BIZ UDゴシック</vt:lpstr>
      <vt:lpstr>ＭＳ Ｐゴシック</vt:lpstr>
      <vt:lpstr>Arial</vt:lpstr>
      <vt:lpstr>Calibri</vt:lpstr>
      <vt:lpstr>Calibri Light</vt:lpstr>
      <vt:lpstr>Cambria Math</vt:lpstr>
      <vt:lpstr>Tw Cen MT</vt:lpstr>
      <vt:lpstr>しずく</vt:lpstr>
      <vt:lpstr>教師あり学習</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使用するデータセット</vt:lpstr>
      <vt:lpstr>K-最近傍法</vt:lpstr>
      <vt:lpstr>K-近傍回帰</vt:lpstr>
      <vt:lpstr>線形モデル</vt:lpstr>
      <vt:lpstr>線形モデルの予測式</vt:lpstr>
      <vt:lpstr>線形回帰（最小二乗法）</vt:lpstr>
      <vt:lpstr>リッジ回帰</vt:lpstr>
      <vt:lpstr>正則化の効果</vt:lpstr>
      <vt:lpstr>Lasso回帰</vt:lpstr>
      <vt:lpstr>クラス分類のための線形モデル</vt:lpstr>
      <vt:lpstr>使用するアルゴリズム</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 Mori</dc:creator>
  <cp:lastModifiedBy>森 翔真</cp:lastModifiedBy>
  <cp:revision>296</cp:revision>
  <dcterms:created xsi:type="dcterms:W3CDTF">2020-10-08T05:22:37Z</dcterms:created>
  <dcterms:modified xsi:type="dcterms:W3CDTF">2020-10-12T03:52:27Z</dcterms:modified>
</cp:coreProperties>
</file>