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17"/>
  </p:notesMasterIdLst>
  <p:sldIdLst>
    <p:sldId id="284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141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EBA97-B4EA-422A-8393-F67BE8D787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DD03B-994A-4F3A-8D81-83FCA8CAE2F2}">
      <dgm:prSet/>
      <dgm:spPr/>
      <dgm:t>
        <a:bodyPr/>
        <a:lstStyle/>
        <a:p>
          <a:pPr>
            <a:lnSpc>
              <a:spcPct val="100000"/>
            </a:lnSpc>
          </a:pPr>
          <a:r>
            <a:rPr lang="en-BE" b="1"/>
            <a:t>Issue: </a:t>
          </a:r>
          <a:r>
            <a:rPr lang="en-BE"/>
            <a:t>Initial loop order (</a:t>
          </a:r>
          <a:r>
            <a:rPr lang="en-BE" b="1"/>
            <a:t>x, y, z</a:t>
          </a:r>
          <a:r>
            <a:rPr lang="en-BE"/>
            <a:t>) caused poor cache usage and frequent cache misses.</a:t>
          </a:r>
          <a:endParaRPr lang="en-US"/>
        </a:p>
      </dgm:t>
    </dgm:pt>
    <dgm:pt modelId="{CE0B633C-C11C-4A1D-9F5E-891A20C532F5}" type="parTrans" cxnId="{8A546BD8-CB3C-4882-9A69-72763CA0D13E}">
      <dgm:prSet/>
      <dgm:spPr/>
      <dgm:t>
        <a:bodyPr/>
        <a:lstStyle/>
        <a:p>
          <a:endParaRPr lang="en-US"/>
        </a:p>
      </dgm:t>
    </dgm:pt>
    <dgm:pt modelId="{E342200D-90D2-48EE-83D1-6BB57E6C75CA}" type="sibTrans" cxnId="{8A546BD8-CB3C-4882-9A69-72763CA0D13E}">
      <dgm:prSet/>
      <dgm:spPr/>
      <dgm:t>
        <a:bodyPr/>
        <a:lstStyle/>
        <a:p>
          <a:endParaRPr lang="en-US"/>
        </a:p>
      </dgm:t>
    </dgm:pt>
    <dgm:pt modelId="{D9477822-B8B9-4CA5-ABFF-36390144CAC9}">
      <dgm:prSet/>
      <dgm:spPr/>
      <dgm:t>
        <a:bodyPr/>
        <a:lstStyle/>
        <a:p>
          <a:pPr>
            <a:lnSpc>
              <a:spcPct val="100000"/>
            </a:lnSpc>
          </a:pPr>
          <a:r>
            <a:rPr lang="en-BE" b="1" dirty="0"/>
            <a:t>Fix: </a:t>
          </a:r>
          <a:r>
            <a:rPr lang="en-BE" dirty="0"/>
            <a:t>Reordered loops to (</a:t>
          </a:r>
          <a:r>
            <a:rPr lang="en-BE" b="1" dirty="0"/>
            <a:t>z, y, x</a:t>
          </a:r>
          <a:r>
            <a:rPr lang="en-BE" dirty="0"/>
            <a:t>) to improve spatial locality and access contiguous memory</a:t>
          </a:r>
          <a:r>
            <a:rPr lang="en-GB" dirty="0"/>
            <a:t> locations consecutively</a:t>
          </a:r>
          <a:r>
            <a:rPr lang="en-BE" dirty="0"/>
            <a:t>.</a:t>
          </a:r>
          <a:endParaRPr lang="en-US" dirty="0"/>
        </a:p>
      </dgm:t>
    </dgm:pt>
    <dgm:pt modelId="{CA3EE69D-CFB8-4C77-A071-6F671DD84A6B}" type="parTrans" cxnId="{AB6FFBB3-1464-4B35-AEF5-83BA8F282727}">
      <dgm:prSet/>
      <dgm:spPr/>
      <dgm:t>
        <a:bodyPr/>
        <a:lstStyle/>
        <a:p>
          <a:endParaRPr lang="en-US"/>
        </a:p>
      </dgm:t>
    </dgm:pt>
    <dgm:pt modelId="{0E6D09B0-A753-4C13-9867-B6ED21DC2EC1}" type="sibTrans" cxnId="{AB6FFBB3-1464-4B35-AEF5-83BA8F282727}">
      <dgm:prSet/>
      <dgm:spPr/>
      <dgm:t>
        <a:bodyPr/>
        <a:lstStyle/>
        <a:p>
          <a:endParaRPr lang="en-US"/>
        </a:p>
      </dgm:t>
    </dgm:pt>
    <dgm:pt modelId="{61B4E48C-36A3-409E-8EFE-5BD6861D4ABB}">
      <dgm:prSet/>
      <dgm:spPr/>
      <dgm:t>
        <a:bodyPr/>
        <a:lstStyle/>
        <a:p>
          <a:pPr>
            <a:lnSpc>
              <a:spcPct val="100000"/>
            </a:lnSpc>
          </a:pPr>
          <a:r>
            <a:rPr lang="en-BE" b="1"/>
            <a:t>Result: </a:t>
          </a:r>
          <a:r>
            <a:rPr lang="en-BE"/>
            <a:t>Improved overall performance by reducing cache bottlenecks.</a:t>
          </a:r>
          <a:endParaRPr lang="en-US"/>
        </a:p>
      </dgm:t>
    </dgm:pt>
    <dgm:pt modelId="{9E952EB1-6D7B-4015-B1EF-35D426CBB845}" type="parTrans" cxnId="{ED9321C5-C3D6-4F8B-8938-74DF883349C4}">
      <dgm:prSet/>
      <dgm:spPr/>
      <dgm:t>
        <a:bodyPr/>
        <a:lstStyle/>
        <a:p>
          <a:endParaRPr lang="en-US"/>
        </a:p>
      </dgm:t>
    </dgm:pt>
    <dgm:pt modelId="{25A204E7-E65F-45BA-9810-69BBD5DFA060}" type="sibTrans" cxnId="{ED9321C5-C3D6-4F8B-8938-74DF883349C4}">
      <dgm:prSet/>
      <dgm:spPr/>
      <dgm:t>
        <a:bodyPr/>
        <a:lstStyle/>
        <a:p>
          <a:endParaRPr lang="en-US"/>
        </a:p>
      </dgm:t>
    </dgm:pt>
    <dgm:pt modelId="{A3713191-7439-4012-9675-7329EFF00163}" type="pres">
      <dgm:prSet presAssocID="{18EEBA97-B4EA-422A-8393-F67BE8D78724}" presName="root" presStyleCnt="0">
        <dgm:presLayoutVars>
          <dgm:dir/>
          <dgm:resizeHandles val="exact"/>
        </dgm:presLayoutVars>
      </dgm:prSet>
      <dgm:spPr/>
    </dgm:pt>
    <dgm:pt modelId="{50824982-CA3E-414F-82BA-AEC983CBC281}" type="pres">
      <dgm:prSet presAssocID="{B60DD03B-994A-4F3A-8D81-83FCA8CAE2F2}" presName="compNode" presStyleCnt="0"/>
      <dgm:spPr/>
    </dgm:pt>
    <dgm:pt modelId="{6F225D17-9D6C-4831-94AB-A32382E19935}" type="pres">
      <dgm:prSet presAssocID="{B60DD03B-994A-4F3A-8D81-83FCA8CAE2F2}" presName="bgRect" presStyleLbl="bgShp" presStyleIdx="0" presStyleCnt="3"/>
      <dgm:spPr/>
    </dgm:pt>
    <dgm:pt modelId="{58ECB3DF-0CB8-4371-810F-4A0A6752DB2D}" type="pres">
      <dgm:prSet presAssocID="{B60DD03B-994A-4F3A-8D81-83FCA8CAE2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5A7196-923D-4BBC-A4C2-177278AE8384}" type="pres">
      <dgm:prSet presAssocID="{B60DD03B-994A-4F3A-8D81-83FCA8CAE2F2}" presName="spaceRect" presStyleCnt="0"/>
      <dgm:spPr/>
    </dgm:pt>
    <dgm:pt modelId="{ED239605-36ED-438F-9AFA-5E1D3C6C9B43}" type="pres">
      <dgm:prSet presAssocID="{B60DD03B-994A-4F3A-8D81-83FCA8CAE2F2}" presName="parTx" presStyleLbl="revTx" presStyleIdx="0" presStyleCnt="3">
        <dgm:presLayoutVars>
          <dgm:chMax val="0"/>
          <dgm:chPref val="0"/>
        </dgm:presLayoutVars>
      </dgm:prSet>
      <dgm:spPr/>
    </dgm:pt>
    <dgm:pt modelId="{609B8342-2288-4B68-83C5-F3B3CA9ACDF7}" type="pres">
      <dgm:prSet presAssocID="{E342200D-90D2-48EE-83D1-6BB57E6C75CA}" presName="sibTrans" presStyleCnt="0"/>
      <dgm:spPr/>
    </dgm:pt>
    <dgm:pt modelId="{5D1FFF64-1270-423D-B52A-2D57FE30107B}" type="pres">
      <dgm:prSet presAssocID="{D9477822-B8B9-4CA5-ABFF-36390144CAC9}" presName="compNode" presStyleCnt="0"/>
      <dgm:spPr/>
    </dgm:pt>
    <dgm:pt modelId="{3612EC87-E5B3-42BC-8E83-621E9AD8DE4B}" type="pres">
      <dgm:prSet presAssocID="{D9477822-B8B9-4CA5-ABFF-36390144CAC9}" presName="bgRect" presStyleLbl="bgShp" presStyleIdx="1" presStyleCnt="3"/>
      <dgm:spPr/>
    </dgm:pt>
    <dgm:pt modelId="{EF37C2D4-9584-4FDB-AD7A-D00EEC44B665}" type="pres">
      <dgm:prSet presAssocID="{D9477822-B8B9-4CA5-ABFF-36390144CA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10A19A6-287B-4382-980E-0B4C57B1A3EB}" type="pres">
      <dgm:prSet presAssocID="{D9477822-B8B9-4CA5-ABFF-36390144CAC9}" presName="spaceRect" presStyleCnt="0"/>
      <dgm:spPr/>
    </dgm:pt>
    <dgm:pt modelId="{AE48C0EC-7FA9-457E-9129-8655C06D803C}" type="pres">
      <dgm:prSet presAssocID="{D9477822-B8B9-4CA5-ABFF-36390144CAC9}" presName="parTx" presStyleLbl="revTx" presStyleIdx="1" presStyleCnt="3">
        <dgm:presLayoutVars>
          <dgm:chMax val="0"/>
          <dgm:chPref val="0"/>
        </dgm:presLayoutVars>
      </dgm:prSet>
      <dgm:spPr/>
    </dgm:pt>
    <dgm:pt modelId="{6113C22F-D923-49FB-B9D4-2561AA5355E3}" type="pres">
      <dgm:prSet presAssocID="{0E6D09B0-A753-4C13-9867-B6ED21DC2EC1}" presName="sibTrans" presStyleCnt="0"/>
      <dgm:spPr/>
    </dgm:pt>
    <dgm:pt modelId="{916BEF46-8FB9-4FAC-A1BF-AAC8CDA68198}" type="pres">
      <dgm:prSet presAssocID="{61B4E48C-36A3-409E-8EFE-5BD6861D4ABB}" presName="compNode" presStyleCnt="0"/>
      <dgm:spPr/>
    </dgm:pt>
    <dgm:pt modelId="{A75A01D2-CE77-495D-A597-23E840A45D7B}" type="pres">
      <dgm:prSet presAssocID="{61B4E48C-36A3-409E-8EFE-5BD6861D4ABB}" presName="bgRect" presStyleLbl="bgShp" presStyleIdx="2" presStyleCnt="3"/>
      <dgm:spPr/>
    </dgm:pt>
    <dgm:pt modelId="{2B34B3EB-12BF-4461-84AC-4B05C56B5CF4}" type="pres">
      <dgm:prSet presAssocID="{61B4E48C-36A3-409E-8EFE-5BD6861D4A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B44D024-5D75-4B34-AEB0-86CA73A2BDC1}" type="pres">
      <dgm:prSet presAssocID="{61B4E48C-36A3-409E-8EFE-5BD6861D4ABB}" presName="spaceRect" presStyleCnt="0"/>
      <dgm:spPr/>
    </dgm:pt>
    <dgm:pt modelId="{1F9811D1-0A29-48FE-B1E4-4FB186F3A2AC}" type="pres">
      <dgm:prSet presAssocID="{61B4E48C-36A3-409E-8EFE-5BD6861D4A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F3C539-989D-4A5F-81E0-3126F65EA204}" type="presOf" srcId="{B60DD03B-994A-4F3A-8D81-83FCA8CAE2F2}" destId="{ED239605-36ED-438F-9AFA-5E1D3C6C9B43}" srcOrd="0" destOrd="0" presId="urn:microsoft.com/office/officeart/2018/2/layout/IconVerticalSolidList"/>
    <dgm:cxn modelId="{0694247E-611E-44EF-887D-409138B0E57B}" type="presOf" srcId="{61B4E48C-36A3-409E-8EFE-5BD6861D4ABB}" destId="{1F9811D1-0A29-48FE-B1E4-4FB186F3A2AC}" srcOrd="0" destOrd="0" presId="urn:microsoft.com/office/officeart/2018/2/layout/IconVerticalSolidList"/>
    <dgm:cxn modelId="{6596F3AB-6746-4FF4-8FE8-A6BE96F14656}" type="presOf" srcId="{D9477822-B8B9-4CA5-ABFF-36390144CAC9}" destId="{AE48C0EC-7FA9-457E-9129-8655C06D803C}" srcOrd="0" destOrd="0" presId="urn:microsoft.com/office/officeart/2018/2/layout/IconVerticalSolidList"/>
    <dgm:cxn modelId="{AB6FFBB3-1464-4B35-AEF5-83BA8F282727}" srcId="{18EEBA97-B4EA-422A-8393-F67BE8D78724}" destId="{D9477822-B8B9-4CA5-ABFF-36390144CAC9}" srcOrd="1" destOrd="0" parTransId="{CA3EE69D-CFB8-4C77-A071-6F671DD84A6B}" sibTransId="{0E6D09B0-A753-4C13-9867-B6ED21DC2EC1}"/>
    <dgm:cxn modelId="{ED9321C5-C3D6-4F8B-8938-74DF883349C4}" srcId="{18EEBA97-B4EA-422A-8393-F67BE8D78724}" destId="{61B4E48C-36A3-409E-8EFE-5BD6861D4ABB}" srcOrd="2" destOrd="0" parTransId="{9E952EB1-6D7B-4015-B1EF-35D426CBB845}" sibTransId="{25A204E7-E65F-45BA-9810-69BBD5DFA060}"/>
    <dgm:cxn modelId="{8A546BD8-CB3C-4882-9A69-72763CA0D13E}" srcId="{18EEBA97-B4EA-422A-8393-F67BE8D78724}" destId="{B60DD03B-994A-4F3A-8D81-83FCA8CAE2F2}" srcOrd="0" destOrd="0" parTransId="{CE0B633C-C11C-4A1D-9F5E-891A20C532F5}" sibTransId="{E342200D-90D2-48EE-83D1-6BB57E6C75CA}"/>
    <dgm:cxn modelId="{9D4A77E3-62ED-44D7-992D-BD87C44DC6B4}" type="presOf" srcId="{18EEBA97-B4EA-422A-8393-F67BE8D78724}" destId="{A3713191-7439-4012-9675-7329EFF00163}" srcOrd="0" destOrd="0" presId="urn:microsoft.com/office/officeart/2018/2/layout/IconVerticalSolidList"/>
    <dgm:cxn modelId="{FA0883C9-95C2-4918-9AED-0F04170F4202}" type="presParOf" srcId="{A3713191-7439-4012-9675-7329EFF00163}" destId="{50824982-CA3E-414F-82BA-AEC983CBC281}" srcOrd="0" destOrd="0" presId="urn:microsoft.com/office/officeart/2018/2/layout/IconVerticalSolidList"/>
    <dgm:cxn modelId="{CC0C364C-7AF9-4331-86D1-35EA21149B1C}" type="presParOf" srcId="{50824982-CA3E-414F-82BA-AEC983CBC281}" destId="{6F225D17-9D6C-4831-94AB-A32382E19935}" srcOrd="0" destOrd="0" presId="urn:microsoft.com/office/officeart/2018/2/layout/IconVerticalSolidList"/>
    <dgm:cxn modelId="{CA42AE1E-B890-41A2-BA0E-3220FF9AC216}" type="presParOf" srcId="{50824982-CA3E-414F-82BA-AEC983CBC281}" destId="{58ECB3DF-0CB8-4371-810F-4A0A6752DB2D}" srcOrd="1" destOrd="0" presId="urn:microsoft.com/office/officeart/2018/2/layout/IconVerticalSolidList"/>
    <dgm:cxn modelId="{62A7FC4A-5DDE-4385-B109-C72E0B003A4B}" type="presParOf" srcId="{50824982-CA3E-414F-82BA-AEC983CBC281}" destId="{B25A7196-923D-4BBC-A4C2-177278AE8384}" srcOrd="2" destOrd="0" presId="urn:microsoft.com/office/officeart/2018/2/layout/IconVerticalSolidList"/>
    <dgm:cxn modelId="{DD22AD42-C112-48FB-8BB7-4B6A56131973}" type="presParOf" srcId="{50824982-CA3E-414F-82BA-AEC983CBC281}" destId="{ED239605-36ED-438F-9AFA-5E1D3C6C9B43}" srcOrd="3" destOrd="0" presId="urn:microsoft.com/office/officeart/2018/2/layout/IconVerticalSolidList"/>
    <dgm:cxn modelId="{CEAEBACE-DE3F-4381-BD6B-1F3599AF0FA3}" type="presParOf" srcId="{A3713191-7439-4012-9675-7329EFF00163}" destId="{609B8342-2288-4B68-83C5-F3B3CA9ACDF7}" srcOrd="1" destOrd="0" presId="urn:microsoft.com/office/officeart/2018/2/layout/IconVerticalSolidList"/>
    <dgm:cxn modelId="{E841E170-9B3D-4E2E-B758-D85962A4BCA1}" type="presParOf" srcId="{A3713191-7439-4012-9675-7329EFF00163}" destId="{5D1FFF64-1270-423D-B52A-2D57FE30107B}" srcOrd="2" destOrd="0" presId="urn:microsoft.com/office/officeart/2018/2/layout/IconVerticalSolidList"/>
    <dgm:cxn modelId="{14A50B17-BB8B-4891-9A44-D6D6C9354126}" type="presParOf" srcId="{5D1FFF64-1270-423D-B52A-2D57FE30107B}" destId="{3612EC87-E5B3-42BC-8E83-621E9AD8DE4B}" srcOrd="0" destOrd="0" presId="urn:microsoft.com/office/officeart/2018/2/layout/IconVerticalSolidList"/>
    <dgm:cxn modelId="{07B05645-29DC-42ED-B5FE-4A781EAC3F68}" type="presParOf" srcId="{5D1FFF64-1270-423D-B52A-2D57FE30107B}" destId="{EF37C2D4-9584-4FDB-AD7A-D00EEC44B665}" srcOrd="1" destOrd="0" presId="urn:microsoft.com/office/officeart/2018/2/layout/IconVerticalSolidList"/>
    <dgm:cxn modelId="{944D7A09-C975-4C65-8BEF-1357FCDFDDE8}" type="presParOf" srcId="{5D1FFF64-1270-423D-B52A-2D57FE30107B}" destId="{C10A19A6-287B-4382-980E-0B4C57B1A3EB}" srcOrd="2" destOrd="0" presId="urn:microsoft.com/office/officeart/2018/2/layout/IconVerticalSolidList"/>
    <dgm:cxn modelId="{847B96FA-3E82-421F-BF3D-763B375272BA}" type="presParOf" srcId="{5D1FFF64-1270-423D-B52A-2D57FE30107B}" destId="{AE48C0EC-7FA9-457E-9129-8655C06D803C}" srcOrd="3" destOrd="0" presId="urn:microsoft.com/office/officeart/2018/2/layout/IconVerticalSolidList"/>
    <dgm:cxn modelId="{C4E2E253-E177-4419-98E7-6E27C897ED44}" type="presParOf" srcId="{A3713191-7439-4012-9675-7329EFF00163}" destId="{6113C22F-D923-49FB-B9D4-2561AA5355E3}" srcOrd="3" destOrd="0" presId="urn:microsoft.com/office/officeart/2018/2/layout/IconVerticalSolidList"/>
    <dgm:cxn modelId="{A4992F32-F717-4457-AA36-68015CDC0BC4}" type="presParOf" srcId="{A3713191-7439-4012-9675-7329EFF00163}" destId="{916BEF46-8FB9-4FAC-A1BF-AAC8CDA68198}" srcOrd="4" destOrd="0" presId="urn:microsoft.com/office/officeart/2018/2/layout/IconVerticalSolidList"/>
    <dgm:cxn modelId="{4BBD6CCF-5806-4BDA-8556-BC351F8CDB87}" type="presParOf" srcId="{916BEF46-8FB9-4FAC-A1BF-AAC8CDA68198}" destId="{A75A01D2-CE77-495D-A597-23E840A45D7B}" srcOrd="0" destOrd="0" presId="urn:microsoft.com/office/officeart/2018/2/layout/IconVerticalSolidList"/>
    <dgm:cxn modelId="{BB55BC0B-B074-4001-B783-FB0A4BD57099}" type="presParOf" srcId="{916BEF46-8FB9-4FAC-A1BF-AAC8CDA68198}" destId="{2B34B3EB-12BF-4461-84AC-4B05C56B5CF4}" srcOrd="1" destOrd="0" presId="urn:microsoft.com/office/officeart/2018/2/layout/IconVerticalSolidList"/>
    <dgm:cxn modelId="{2093DBAE-A9AD-47BE-A453-8A2EE4717125}" type="presParOf" srcId="{916BEF46-8FB9-4FAC-A1BF-AAC8CDA68198}" destId="{8B44D024-5D75-4B34-AEB0-86CA73A2BDC1}" srcOrd="2" destOrd="0" presId="urn:microsoft.com/office/officeart/2018/2/layout/IconVerticalSolidList"/>
    <dgm:cxn modelId="{38BBED1A-4B01-4693-95A3-99E024E71DF7}" type="presParOf" srcId="{916BEF46-8FB9-4FAC-A1BF-AAC8CDA68198}" destId="{1F9811D1-0A29-48FE-B1E4-4FB186F3A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25D17-9D6C-4831-94AB-A32382E19935}">
      <dsp:nvSpPr>
        <dsp:cNvPr id="0" name=""/>
        <dsp:cNvSpPr/>
      </dsp:nvSpPr>
      <dsp:spPr>
        <a:xfrm>
          <a:off x="0" y="491"/>
          <a:ext cx="5446643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CB3DF-0CB8-4371-810F-4A0A6752DB2D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39605-36ED-438F-9AFA-5E1D3C6C9B43}">
      <dsp:nvSpPr>
        <dsp:cNvPr id="0" name=""/>
        <dsp:cNvSpPr/>
      </dsp:nvSpPr>
      <dsp:spPr>
        <a:xfrm>
          <a:off x="1327384" y="491"/>
          <a:ext cx="4119258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700" b="1" kern="1200"/>
            <a:t>Issue: </a:t>
          </a:r>
          <a:r>
            <a:rPr lang="en-BE" sz="1700" kern="1200"/>
            <a:t>Initial loop order (</a:t>
          </a:r>
          <a:r>
            <a:rPr lang="en-BE" sz="1700" b="1" kern="1200"/>
            <a:t>x, y, z</a:t>
          </a:r>
          <a:r>
            <a:rPr lang="en-BE" sz="1700" kern="1200"/>
            <a:t>) caused poor cache usage and frequent cache misses.</a:t>
          </a:r>
          <a:endParaRPr lang="en-US" sz="1700" kern="1200"/>
        </a:p>
      </dsp:txBody>
      <dsp:txXfrm>
        <a:off x="1327384" y="491"/>
        <a:ext cx="4119258" cy="1149250"/>
      </dsp:txXfrm>
    </dsp:sp>
    <dsp:sp modelId="{3612EC87-E5B3-42BC-8E83-621E9AD8DE4B}">
      <dsp:nvSpPr>
        <dsp:cNvPr id="0" name=""/>
        <dsp:cNvSpPr/>
      </dsp:nvSpPr>
      <dsp:spPr>
        <a:xfrm>
          <a:off x="0" y="1437054"/>
          <a:ext cx="5446643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7C2D4-9584-4FDB-AD7A-D00EEC44B665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8C0EC-7FA9-457E-9129-8655C06D803C}">
      <dsp:nvSpPr>
        <dsp:cNvPr id="0" name=""/>
        <dsp:cNvSpPr/>
      </dsp:nvSpPr>
      <dsp:spPr>
        <a:xfrm>
          <a:off x="1327384" y="1437054"/>
          <a:ext cx="4119258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700" b="1" kern="1200" dirty="0"/>
            <a:t>Fix: </a:t>
          </a:r>
          <a:r>
            <a:rPr lang="en-BE" sz="1700" kern="1200" dirty="0"/>
            <a:t>Reordered loops to (</a:t>
          </a:r>
          <a:r>
            <a:rPr lang="en-BE" sz="1700" b="1" kern="1200" dirty="0"/>
            <a:t>z, y, x</a:t>
          </a:r>
          <a:r>
            <a:rPr lang="en-BE" sz="1700" kern="1200" dirty="0"/>
            <a:t>) to improve spatial locality and access contiguous memory</a:t>
          </a:r>
          <a:r>
            <a:rPr lang="en-GB" sz="1700" kern="1200" dirty="0"/>
            <a:t> locations consecutively</a:t>
          </a:r>
          <a:r>
            <a:rPr lang="en-BE" sz="1700" kern="1200" dirty="0"/>
            <a:t>.</a:t>
          </a:r>
          <a:endParaRPr lang="en-US" sz="1700" kern="1200" dirty="0"/>
        </a:p>
      </dsp:txBody>
      <dsp:txXfrm>
        <a:off x="1327384" y="1437054"/>
        <a:ext cx="4119258" cy="1149250"/>
      </dsp:txXfrm>
    </dsp:sp>
    <dsp:sp modelId="{A75A01D2-CE77-495D-A597-23E840A45D7B}">
      <dsp:nvSpPr>
        <dsp:cNvPr id="0" name=""/>
        <dsp:cNvSpPr/>
      </dsp:nvSpPr>
      <dsp:spPr>
        <a:xfrm>
          <a:off x="0" y="2873618"/>
          <a:ext cx="5446643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4B3EB-12BF-4461-84AC-4B05C56B5CF4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811D1-0A29-48FE-B1E4-4FB186F3A2AC}">
      <dsp:nvSpPr>
        <dsp:cNvPr id="0" name=""/>
        <dsp:cNvSpPr/>
      </dsp:nvSpPr>
      <dsp:spPr>
        <a:xfrm>
          <a:off x="1327384" y="2873618"/>
          <a:ext cx="4119258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700" b="1" kern="1200"/>
            <a:t>Result: </a:t>
          </a:r>
          <a:r>
            <a:rPr lang="en-BE" sz="1700" kern="1200"/>
            <a:t>Improved overall performance by reducing cache bottlenecks.</a:t>
          </a:r>
          <a:endParaRPr lang="en-US" sz="1700" kern="1200"/>
        </a:p>
      </dsp:txBody>
      <dsp:txXfrm>
        <a:off x="1327384" y="2873618"/>
        <a:ext cx="4119258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E6AF-E0D9-488C-A180-B803A2EB4CEB}" type="datetimeFigureOut">
              <a:rPr lang="en-BE" smtClean="0"/>
              <a:t>19/08/2024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F848-DD91-4E81-98F4-371379E7C69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74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5EF3-A0C4-461E-BA71-A08ADE311F2D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1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BD11-5007-4C97-8E32-D2F5D77386F0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33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9D7-59A6-4D29-9D4A-89545D2D3AA0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77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0565-5310-4294-83B9-3B1899887FFE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53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DC46-41A4-45FC-9D75-F4CF445FBFE8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1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A914-42CB-4D63-8700-16753E06D5E5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70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B19F-4DE7-4CD7-A793-1B75DBADE52B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89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5A65-508C-450B-B2D2-F29C6B857E27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85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C28-7900-4410-A4F1-E2838F4B8CD9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479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654D66-74FA-4365-9421-3A82F7F4E857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80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CAE1-940E-403C-8040-3F7EB1D8AC2C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617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5AF694-7C34-48B4-A722-47B68CDDEE4A}" type="datetime8">
              <a:rPr lang="en-BE" smtClean="0"/>
              <a:t>19/08/2024 18:15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949D13-50BD-495F-B8F7-9A596A4195A5}" type="slidenum">
              <a:rPr lang="en-BE" smtClean="0"/>
              <a:t>‹#›</a:t>
            </a:fld>
            <a:endParaRPr lang="en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.uliege.be/cocoon/20232024/cours/INFO0939-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257E-3D41-2BC4-806C-AE0AB96B5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77" y="1277922"/>
            <a:ext cx="11067288" cy="868679"/>
          </a:xfrm>
        </p:spPr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High performance scientific computing</a:t>
            </a:r>
            <a:endParaRPr lang="en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08184-AA0E-AF25-74D9-0C513B8F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993" y="2756361"/>
            <a:ext cx="3419856" cy="957627"/>
          </a:xfrm>
        </p:spPr>
        <p:txBody>
          <a:bodyPr>
            <a:noAutofit/>
          </a:bodyPr>
          <a:lstStyle/>
          <a:p>
            <a:r>
              <a:rPr lang="en-GB" sz="3600" b="0" i="0" u="sng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INFO0939-1</a:t>
            </a:r>
            <a:endParaRPr lang="en-BE" sz="36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3FDD-54BF-84A1-D445-B2EF9CE923E4}"/>
              </a:ext>
            </a:extLst>
          </p:cNvPr>
          <p:cNvSpPr txBox="1"/>
          <p:nvPr/>
        </p:nvSpPr>
        <p:spPr>
          <a:xfrm>
            <a:off x="4956049" y="4718304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Yaman Altaha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173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B3F082-26D4-8E04-DF87-D371166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10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7A08A0-88C7-196C-0FD0-CEB730ACFD49}"/>
              </a:ext>
            </a:extLst>
          </p:cNvPr>
          <p:cNvSpPr txBox="1">
            <a:spLocks/>
          </p:cNvSpPr>
          <p:nvPr/>
        </p:nvSpPr>
        <p:spPr>
          <a:xfrm>
            <a:off x="231582" y="330160"/>
            <a:ext cx="6903720" cy="715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/>
              <a:t>Strong - Weak </a:t>
            </a:r>
            <a:r>
              <a:rPr lang="en-GB"/>
              <a:t>s</a:t>
            </a:r>
            <a:r>
              <a:rPr lang="en-BE"/>
              <a:t>caling MPI</a:t>
            </a:r>
            <a:endParaRPr lang="en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57EACC-6E8B-1FCD-74C3-A2382D1929EC}"/>
              </a:ext>
            </a:extLst>
          </p:cNvPr>
          <p:cNvSpPr txBox="1">
            <a:spLocks/>
          </p:cNvSpPr>
          <p:nvPr/>
        </p:nvSpPr>
        <p:spPr>
          <a:xfrm>
            <a:off x="336282" y="1400462"/>
            <a:ext cx="7400925" cy="225052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GB" sz="2400" b="1" dirty="0">
                <a:solidFill>
                  <a:schemeClr val="accent2"/>
                </a:solidFill>
              </a:rPr>
              <a:t>Strong</a:t>
            </a:r>
            <a:r>
              <a:rPr lang="en-GB" sz="2400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BE" sz="1600" dirty="0"/>
              <a:t>Speedup increases with processor count, showing </a:t>
            </a:r>
            <a:r>
              <a:rPr lang="en-GB" sz="1600" dirty="0"/>
              <a:t>successful</a:t>
            </a:r>
            <a:r>
              <a:rPr lang="en-BE" sz="1600" dirty="0"/>
              <a:t> </a:t>
            </a:r>
            <a:r>
              <a:rPr lang="en-GB" sz="1600" dirty="0"/>
              <a:t>parallelisation</a:t>
            </a:r>
            <a:r>
              <a:rPr lang="en-BE" sz="1600" dirty="0"/>
              <a:t>.</a:t>
            </a:r>
            <a:endParaRPr lang="en-GB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Decreasing</a:t>
            </a:r>
            <a:r>
              <a:rPr lang="en-BE" sz="1600" dirty="0"/>
              <a:t> returns observed</a:t>
            </a:r>
            <a:r>
              <a:rPr lang="en-GB" sz="1600" dirty="0"/>
              <a:t> </a:t>
            </a:r>
            <a:r>
              <a:rPr lang="en-BE" sz="1600" dirty="0"/>
              <a:t>with more processors due to </a:t>
            </a:r>
            <a:r>
              <a:rPr lang="en-GB" sz="1600" dirty="0"/>
              <a:t>synchronisation costs</a:t>
            </a:r>
            <a:r>
              <a:rPr lang="en-BE" sz="1600" dirty="0"/>
              <a:t>.</a:t>
            </a:r>
            <a:endParaRPr lang="en-GB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Node distribution annotated, </a:t>
            </a:r>
            <a:r>
              <a:rPr lang="en-BE" sz="1600" dirty="0"/>
              <a:t>highlighting hardware scalability</a:t>
            </a:r>
            <a:r>
              <a:rPr lang="en-GB" sz="1600" dirty="0"/>
              <a:t>.</a:t>
            </a:r>
            <a:endParaRPr lang="en-BE" sz="1600" dirty="0"/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99CB438B-1778-7CC1-9124-28F99B8F18F5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10</a:t>
            </a:fld>
            <a:endParaRPr lang="en-BE"/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F9E3615F-1B68-A443-A96B-A2529C629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07" y="1045417"/>
            <a:ext cx="4357311" cy="2605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2636B-C8A3-47B8-BDED-259BADDAD7FA}"/>
              </a:ext>
            </a:extLst>
          </p:cNvPr>
          <p:cNvSpPr txBox="1"/>
          <p:nvPr/>
        </p:nvSpPr>
        <p:spPr>
          <a:xfrm>
            <a:off x="336282" y="3790868"/>
            <a:ext cx="6799020" cy="1908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2"/>
                </a:solidFill>
              </a:rPr>
              <a:t>Weak</a:t>
            </a:r>
            <a:r>
              <a:rPr lang="en-GB" sz="2400" dirty="0">
                <a:solidFill>
                  <a:schemeClr val="accent2"/>
                </a:solidFill>
              </a:rPr>
              <a:t>:</a:t>
            </a:r>
          </a:p>
          <a:p>
            <a:pPr marL="91440" indent="-91440" defTabSz="91440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time remains stable with fewer processors</a:t>
            </a:r>
          </a:p>
          <a:p>
            <a:pPr marL="91440" indent="-91440" defTabSz="91440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increases with more processors due to communication overhead.</a:t>
            </a:r>
          </a:p>
          <a:p>
            <a:pPr marL="91440" indent="-91440" defTabSz="91440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spacing annotations show how problem size scales with processor count.</a:t>
            </a:r>
          </a:p>
        </p:txBody>
      </p:sp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F1E00674-A122-DD1E-619E-4EA29BB44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492" y="3877476"/>
            <a:ext cx="4393932" cy="23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5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49822-2F6F-75BB-0FCA-458D2F83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11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F47FD9-88DA-9357-3A8A-FDEA55D5B7B9}"/>
              </a:ext>
            </a:extLst>
          </p:cNvPr>
          <p:cNvSpPr txBox="1">
            <a:spLocks/>
          </p:cNvSpPr>
          <p:nvPr/>
        </p:nvSpPr>
        <p:spPr>
          <a:xfrm>
            <a:off x="124909" y="243598"/>
            <a:ext cx="10058400" cy="69913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dirty="0"/>
              <a:t>Strong - Weak </a:t>
            </a:r>
            <a:r>
              <a:rPr lang="en-GB" dirty="0"/>
              <a:t>S</a:t>
            </a:r>
            <a:r>
              <a:rPr lang="en-BE" dirty="0" err="1"/>
              <a:t>caling</a:t>
            </a:r>
            <a:r>
              <a:rPr lang="en-BE" dirty="0"/>
              <a:t> </a:t>
            </a:r>
            <a:r>
              <a:rPr lang="en-GB" dirty="0"/>
              <a:t>OMP</a:t>
            </a:r>
            <a:endParaRPr lang="en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BA1C6D-305E-F6AB-5930-14DA7F1A68B3}"/>
              </a:ext>
            </a:extLst>
          </p:cNvPr>
          <p:cNvSpPr txBox="1">
            <a:spLocks/>
          </p:cNvSpPr>
          <p:nvPr/>
        </p:nvSpPr>
        <p:spPr>
          <a:xfrm>
            <a:off x="309258" y="1092775"/>
            <a:ext cx="6467495" cy="23217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BE" sz="2400" b="1" dirty="0">
                <a:solidFill>
                  <a:schemeClr val="accent2"/>
                </a:solidFill>
              </a:rPr>
              <a:t>Strong (</a:t>
            </a:r>
            <a:r>
              <a:rPr lang="en-GB" sz="2400" b="1" dirty="0">
                <a:solidFill>
                  <a:schemeClr val="accent2"/>
                </a:solidFill>
              </a:rPr>
              <a:t>With </a:t>
            </a:r>
            <a:r>
              <a:rPr lang="en-BE" sz="2400" b="1" dirty="0">
                <a:solidFill>
                  <a:schemeClr val="accent2"/>
                </a:solidFill>
              </a:rPr>
              <a:t>LIKWID): 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E" sz="1600" dirty="0"/>
              <a:t>Low CPI (~0.35) indicate</a:t>
            </a:r>
            <a:r>
              <a:rPr lang="en-GB" sz="1600" dirty="0"/>
              <a:t>s</a:t>
            </a:r>
            <a:r>
              <a:rPr lang="en-BE" sz="1600" dirty="0"/>
              <a:t> </a:t>
            </a:r>
            <a:r>
              <a:rPr lang="en-GB" sz="1600" dirty="0"/>
              <a:t>powerful</a:t>
            </a:r>
            <a:r>
              <a:rPr lang="en-BE" sz="1600" dirty="0"/>
              <a:t> processing in loops</a:t>
            </a:r>
            <a:r>
              <a:rPr lang="en-GB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E" sz="1600" dirty="0"/>
              <a:t>Low </a:t>
            </a:r>
            <a:r>
              <a:rPr lang="en-GB" sz="1600" dirty="0"/>
              <a:t>cache </a:t>
            </a:r>
            <a:r>
              <a:rPr lang="en-BE" sz="1600" dirty="0"/>
              <a:t>miss ratio (~0.003</a:t>
            </a:r>
            <a:r>
              <a:rPr lang="en-GB" sz="1600" dirty="0"/>
              <a:t>4</a:t>
            </a:r>
            <a:r>
              <a:rPr lang="en-BE" sz="1600" dirty="0"/>
              <a:t>)</a:t>
            </a:r>
            <a:r>
              <a:rPr lang="en-GB" sz="1600" dirty="0"/>
              <a:t> </a:t>
            </a:r>
            <a:r>
              <a:rPr lang="en-BE" sz="1600" dirty="0"/>
              <a:t>shows efficient </a:t>
            </a:r>
            <a:r>
              <a:rPr lang="en-GB" sz="1600" dirty="0"/>
              <a:t>memory</a:t>
            </a:r>
            <a:r>
              <a:rPr lang="en-BE" sz="1600" dirty="0"/>
              <a:t> access</a:t>
            </a:r>
            <a:r>
              <a:rPr lang="en-GB" sz="1600" dirty="0"/>
              <a:t> benefiting contiguous data use</a:t>
            </a:r>
            <a:r>
              <a:rPr lang="en-BE" sz="1600" dirty="0"/>
              <a:t>.</a:t>
            </a:r>
            <a:endParaRPr lang="en-GB" sz="1600" dirty="0"/>
          </a:p>
          <a:p>
            <a:endParaRPr lang="en-BE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602EDAD1-5D3A-96D7-85D4-E23CD7DC6EAD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11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555AB-E3D0-A393-2E55-8BB5A3E69AB8}"/>
              </a:ext>
            </a:extLst>
          </p:cNvPr>
          <p:cNvSpPr txBox="1"/>
          <p:nvPr/>
        </p:nvSpPr>
        <p:spPr>
          <a:xfrm>
            <a:off x="309258" y="3601353"/>
            <a:ext cx="7101192" cy="2254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7000"/>
              </a:lnSpc>
              <a:spcBef>
                <a:spcPts val="1200"/>
              </a:spcBef>
              <a:buClr>
                <a:schemeClr val="accent1"/>
              </a:buClr>
              <a:buSzPct val="100000"/>
            </a:pPr>
            <a:r>
              <a:rPr lang="en-GB" sz="2400" b="1" dirty="0">
                <a:solidFill>
                  <a:schemeClr val="accent2"/>
                </a:solidFill>
              </a:rPr>
              <a:t>Weak:</a:t>
            </a:r>
          </a:p>
          <a:p>
            <a:pPr marL="91440" indent="-91440" defTabSz="91440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time increases with more threads, showing weak scaling challenges.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Finer grid spacings lead to longer runtimes.</a:t>
            </a:r>
          </a:p>
          <a:p>
            <a:pPr marL="91440" indent="-91440" defTabSz="91440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 time increase at higher threads counts suggests </a:t>
            </a:r>
            <a:b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overhead issues.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51FFFF68-72C6-F21B-4817-8CD42B8E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0" y="3681243"/>
            <a:ext cx="4781550" cy="2553931"/>
          </a:xfrm>
          <a:prstGeom prst="rect">
            <a:avLst/>
          </a:prstGeom>
        </p:spPr>
      </p:pic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5E4BFFA4-B905-DB7F-55E3-FEDEB83C6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41" y="942733"/>
            <a:ext cx="4781550" cy="25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3E896-F6E7-0C20-3B8C-C6309719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12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CCC128-A303-B25A-64C3-E4EDA9CBFC1A}"/>
              </a:ext>
            </a:extLst>
          </p:cNvPr>
          <p:cNvSpPr txBox="1">
            <a:spLocks/>
          </p:cNvSpPr>
          <p:nvPr/>
        </p:nvSpPr>
        <p:spPr>
          <a:xfrm>
            <a:off x="125730" y="300465"/>
            <a:ext cx="10058400" cy="904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Strong - Weak: Scaling Hybrid MPI+OMP</a:t>
            </a:r>
            <a:endParaRPr lang="en-BE" dirty="0"/>
          </a:p>
        </p:txBody>
      </p:sp>
      <p:pic>
        <p:nvPicPr>
          <p:cNvPr id="4" name="Content Placeholder 5" descr="A group of graphs with colored dots&#10;&#10;Description automatically generated">
            <a:extLst>
              <a:ext uri="{FF2B5EF4-FFF2-40B4-BE49-F238E27FC236}">
                <a16:creationId xmlns:a16="http://schemas.microsoft.com/office/drawing/2014/main" id="{56AAD23E-3F44-AB72-7A26-D98DF0343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91" y="1599056"/>
            <a:ext cx="4442212" cy="424929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3D8033D-EE79-53C3-7412-4AC3EA0DDD18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12</a:t>
            </a:fld>
            <a:endParaRPr lang="en-B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77DCD7-2FA5-40CF-4BC4-1FADA394F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30" y="1599055"/>
            <a:ext cx="2245995" cy="4249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146D9-0C79-5D1F-A3E1-12034F790AFE}"/>
              </a:ext>
            </a:extLst>
          </p:cNvPr>
          <p:cNvSpPr txBox="1"/>
          <p:nvPr/>
        </p:nvSpPr>
        <p:spPr>
          <a:xfrm>
            <a:off x="342900" y="1400175"/>
            <a:ext cx="4539364" cy="492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buClr>
                <a:schemeClr val="accent1"/>
              </a:buClr>
              <a:buSzPct val="100000"/>
            </a:pPr>
            <a:r>
              <a:rPr lang="en-GB" sz="2000" b="1" kern="100" dirty="0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Strong (With Score-P):</a:t>
            </a:r>
          </a:p>
          <a:p>
            <a:pPr defTabSz="914400">
              <a:buClr>
                <a:schemeClr val="accent1"/>
              </a:buClr>
              <a:buSzPct val="100000"/>
            </a:pPr>
            <a:endParaRPr lang="en-GB" sz="1400" b="1" kern="10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91440" indent="-91440" defTabSz="9144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Execution Time: 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Decreases with </a:t>
            </a:r>
            <a:r>
              <a:rPr lang="en-GB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more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nodes, showing </a:t>
            </a:r>
            <a:r>
              <a:rPr lang="en-GB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acceptable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parallelisation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in some configurations.</a:t>
            </a:r>
          </a:p>
          <a:p>
            <a:pPr marL="91440" indent="-91440" defTabSz="9144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Speedup: 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Increases with more MPI processes and nodes, but not all configurations scale perfectly.</a:t>
            </a:r>
            <a:endParaRPr lang="en-GB" sz="1400" kern="1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91440" indent="-91440" defTabSz="9144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Efficiency: 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Decreases </a:t>
            </a:r>
            <a:r>
              <a:rPr lang="en-GB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as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nodes</a:t>
            </a:r>
            <a:r>
              <a:rPr lang="en-GB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increase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, highlighting overhead in hybrid parallelization.</a:t>
            </a:r>
            <a:endParaRPr lang="en-GB" sz="1400" kern="1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91440" indent="-91440" defTabSz="9144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MPI Overhead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: Minimal MPI communication overhead noted (point-to-point and collective).</a:t>
            </a:r>
            <a:endParaRPr lang="en-GB" sz="1400" kern="1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91440" indent="-91440" defTabSz="9144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OpenMP Overhead: 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Slight overhead observed in </a:t>
            </a:r>
            <a:r>
              <a:rPr lang="en-GB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B</a:t>
            </a:r>
            <a:r>
              <a:rPr lang="en-BE" sz="1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arrier</a:t>
            </a:r>
            <a:r>
              <a:rPr lang="en-BE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synchronization</a:t>
            </a:r>
            <a:r>
              <a:rPr lang="en-GB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BE" sz="1400" kern="1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91440" indent="-91440" defTabSz="9144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BE" sz="1400" kern="10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3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2E2BC-5503-7B6D-136E-1B223E47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13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914C65-4D14-6CBF-0E93-260E16AC2EE5}"/>
              </a:ext>
            </a:extLst>
          </p:cNvPr>
          <p:cNvSpPr txBox="1">
            <a:spLocks/>
          </p:cNvSpPr>
          <p:nvPr/>
        </p:nvSpPr>
        <p:spPr>
          <a:xfrm>
            <a:off x="100584" y="296129"/>
            <a:ext cx="10058400" cy="999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Strong - Weak: Scaling Hybrid MPI+OMP</a:t>
            </a:r>
            <a:endParaRPr lang="en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14079-D4F4-083C-5C6C-EA8A810D76A6}"/>
              </a:ext>
            </a:extLst>
          </p:cNvPr>
          <p:cNvSpPr txBox="1">
            <a:spLocks/>
          </p:cNvSpPr>
          <p:nvPr/>
        </p:nvSpPr>
        <p:spPr>
          <a:xfrm>
            <a:off x="247650" y="1295401"/>
            <a:ext cx="6025896" cy="39243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Calibri" panose="020F0502020204030204" pitchFamily="34" charset="0"/>
              <a:buNone/>
            </a:pPr>
            <a:r>
              <a:rPr lang="en-GB" sz="2400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Weak</a:t>
            </a:r>
            <a:r>
              <a:rPr lang="en-GB" sz="1800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Execution</a:t>
            </a:r>
            <a:r>
              <a:rPr lang="en-BE" sz="1600" dirty="0"/>
              <a:t> </a:t>
            </a:r>
            <a:r>
              <a:rPr lang="en-GB" sz="1600" dirty="0"/>
              <a:t>time </a:t>
            </a:r>
            <a:r>
              <a:rPr lang="en-BE" sz="1600" dirty="0"/>
              <a:t>Increases with node count</a:t>
            </a:r>
            <a:r>
              <a:rPr lang="en-GB" sz="1600" dirty="0"/>
              <a:t> due to</a:t>
            </a:r>
            <a:r>
              <a:rPr lang="en-BE" sz="1600" dirty="0"/>
              <a:t> larger grid</a:t>
            </a:r>
            <a:r>
              <a:rPr lang="en-GB" sz="1600" dirty="0"/>
              <a:t>s</a:t>
            </a:r>
            <a:r>
              <a:rPr lang="en-BE" sz="1600" dirty="0"/>
              <a:t> and </a:t>
            </a:r>
            <a:r>
              <a:rPr lang="en-GB" sz="1600" dirty="0"/>
              <a:t>higher </a:t>
            </a:r>
            <a:r>
              <a:rPr lang="en-BE" sz="1600" dirty="0"/>
              <a:t>computational demands.</a:t>
            </a:r>
            <a:endParaRPr lang="en-GB" sz="16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BE" sz="1600" dirty="0"/>
              <a:t>Efficiency </a:t>
            </a:r>
            <a:r>
              <a:rPr lang="en-GB" sz="1600" dirty="0"/>
              <a:t>varies</a:t>
            </a:r>
            <a:r>
              <a:rPr lang="en-BE" sz="1600" dirty="0"/>
              <a:t> across different grid sizes, </a:t>
            </a:r>
            <a:r>
              <a:rPr lang="en-GB" sz="1600" dirty="0"/>
              <a:t>showing</a:t>
            </a:r>
            <a:r>
              <a:rPr lang="en-BE" sz="1600" dirty="0"/>
              <a:t> uneven workload distribution and communication challenges.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326E6B-FF2B-C608-21A4-15E0D85FDDEC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13</a:t>
            </a:fld>
            <a:endParaRPr lang="en-BE"/>
          </a:p>
        </p:txBody>
      </p:sp>
      <p:pic>
        <p:nvPicPr>
          <p:cNvPr id="6" name="Picture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54AA9CAA-D128-9B7B-855C-BB7234834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6" y="1379009"/>
            <a:ext cx="5772912" cy="44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C6233-F6DE-A5EB-91DB-A82C35E4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14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C85AD9-7FD7-7020-56E9-028CE2F01C3C}"/>
              </a:ext>
            </a:extLst>
          </p:cNvPr>
          <p:cNvSpPr txBox="1">
            <a:spLocks/>
          </p:cNvSpPr>
          <p:nvPr/>
        </p:nvSpPr>
        <p:spPr>
          <a:xfrm>
            <a:off x="182880" y="365095"/>
            <a:ext cx="9189721" cy="7611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OpenMP - GPU Acceleration</a:t>
            </a:r>
            <a:endParaRPr lang="en-BE" dirty="0"/>
          </a:p>
        </p:txBody>
      </p:sp>
      <p:pic>
        <p:nvPicPr>
          <p:cNvPr id="4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455ECBB-D7C3-B077-998B-2E5916BC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44" y="1800224"/>
            <a:ext cx="4829055" cy="308451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E7B992F-25D7-7AA4-D311-7D1D477FDCFA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14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CA6F5-F1BE-E6DC-11E5-1248D2776AE3}"/>
              </a:ext>
            </a:extLst>
          </p:cNvPr>
          <p:cNvSpPr txBox="1"/>
          <p:nvPr/>
        </p:nvSpPr>
        <p:spPr>
          <a:xfrm>
            <a:off x="8880274" y="4884738"/>
            <a:ext cx="2040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GPU Loop Parallelization</a:t>
            </a:r>
            <a:endParaRPr lang="en-B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FBCC6-394E-4FF9-F3A3-3A35E92F1BFA}"/>
              </a:ext>
            </a:extLst>
          </p:cNvPr>
          <p:cNvSpPr txBox="1"/>
          <p:nvPr/>
        </p:nvSpPr>
        <p:spPr>
          <a:xfrm>
            <a:off x="352424" y="1409700"/>
            <a:ext cx="6810375" cy="4200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Offloads computation to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en-B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 </a:t>
            </a:r>
            <a:r>
              <a:rPr lang="en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GPU memory </a:t>
            </a:r>
            <a:r>
              <a:rPr lang="en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smooth CPU-GPU communication.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Parallelises </a:t>
            </a:r>
            <a:r>
              <a:rPr lang="en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nested loops for pressure and velocity updates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across GPU threads. </a:t>
            </a:r>
          </a:p>
          <a:p>
            <a:pPr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BE" b="1" kern="100" dirty="0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Result</a:t>
            </a:r>
            <a:r>
              <a:rPr lang="en-GB" sz="2000" b="1" kern="100" dirty="0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GB" sz="2000" b="1" dirty="0">
              <a:solidFill>
                <a:schemeClr val="accent2"/>
              </a:solidFill>
            </a:endParaRPr>
          </a:p>
          <a:p>
            <a:pPr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GPU-accelerated version reduces simulation time compared to CPU-only execution.</a:t>
            </a:r>
            <a:endParaRPr lang="en-B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B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1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C1150-3ABB-F6F2-0469-7D4B1B57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15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A2555-948E-C58E-988A-9E92EADE3A76}"/>
              </a:ext>
            </a:extLst>
          </p:cNvPr>
          <p:cNvSpPr txBox="1"/>
          <p:nvPr/>
        </p:nvSpPr>
        <p:spPr>
          <a:xfrm>
            <a:off x="2714625" y="2729984"/>
            <a:ext cx="6762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accent2"/>
                </a:solidFill>
              </a:rPr>
              <a:t>Thanks for Listening </a:t>
            </a:r>
            <a:endParaRPr lang="en-BE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03F6A4-3C39-3A98-88C7-0A57D75A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2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BA78FD-F3EC-BF9D-785C-17613A145EB0}"/>
              </a:ext>
            </a:extLst>
          </p:cNvPr>
          <p:cNvSpPr txBox="1">
            <a:spLocks/>
          </p:cNvSpPr>
          <p:nvPr/>
        </p:nvSpPr>
        <p:spPr>
          <a:xfrm>
            <a:off x="325755" y="370905"/>
            <a:ext cx="10058400" cy="70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Trilinear Interpolation</a:t>
            </a:r>
            <a:endParaRPr lang="en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0B3C3B-AB39-8859-68F4-477FA940576F}"/>
              </a:ext>
            </a:extLst>
          </p:cNvPr>
          <p:cNvSpPr txBox="1">
            <a:spLocks/>
          </p:cNvSpPr>
          <p:nvPr/>
        </p:nvSpPr>
        <p:spPr>
          <a:xfrm>
            <a:off x="449580" y="1419225"/>
            <a:ext cx="7227570" cy="425936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en-BE" sz="1800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ompute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sound speed (c) and density (ρ) at any point in the 3D grid.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BE" sz="18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lattice_below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Finds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nearest grid point below target (</a:t>
            </a:r>
            <a:r>
              <a:rPr lang="en-BE" sz="18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c000, ρ000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Upper grid point (</a:t>
            </a:r>
            <a:r>
              <a:rPr lang="en-BE" sz="18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c111, ρ111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derived by incrementing indices.</a:t>
            </a: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BE" sz="18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xd, yd, </a:t>
            </a:r>
            <a:r>
              <a:rPr lang="en-BE" sz="1800" b="1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zd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Measure how close the target point is to each grid boundary.</a:t>
            </a:r>
            <a:endParaRPr lang="en-BE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Interpolate c and ρ using values from 8 surrounding points: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Font typeface="Calibri" panose="020F0502020204030204" pitchFamily="34" charset="0"/>
              <a:buNone/>
            </a:pPr>
            <a:r>
              <a:rPr lang="fr-FR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fr-FR" sz="1800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 = (1 - </a:t>
            </a:r>
            <a:r>
              <a:rPr lang="fr-FR" sz="1800" b="1" kern="100" dirty="0" err="1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zd</a:t>
            </a:r>
            <a:r>
              <a:rPr lang="fr-FR" sz="1800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* ((1 - </a:t>
            </a:r>
            <a:r>
              <a:rPr lang="fr-FR" sz="1800" b="1" kern="100" dirty="0" err="1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yd</a:t>
            </a:r>
            <a:r>
              <a:rPr lang="fr-FR" sz="1800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* ((1 - </a:t>
            </a:r>
            <a:r>
              <a:rPr lang="fr-FR" sz="1800" b="1" kern="100" dirty="0" err="1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xd</a:t>
            </a:r>
            <a:r>
              <a:rPr lang="fr-FR" sz="1800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* c000 + </a:t>
            </a:r>
            <a:r>
              <a:rPr lang="fr-FR" sz="1800" b="1" kern="100" dirty="0" err="1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xd</a:t>
            </a:r>
            <a:r>
              <a:rPr lang="fr-FR" sz="1800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* c100) + ...)</a:t>
            </a:r>
            <a:endParaRPr lang="en-BE" sz="1800" b="1" kern="100" dirty="0">
              <a:solidFill>
                <a:schemeClr val="accent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BE" sz="18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BE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7983AD0F-4C03-D845-8527-412B1F697B10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2</a:t>
            </a:fld>
            <a:endParaRPr lang="en-BE"/>
          </a:p>
        </p:txBody>
      </p:sp>
      <p:pic>
        <p:nvPicPr>
          <p:cNvPr id="6" name="Picture 5" descr="A diagram of a molecule">
            <a:extLst>
              <a:ext uri="{FF2B5EF4-FFF2-40B4-BE49-F238E27FC236}">
                <a16:creationId xmlns:a16="http://schemas.microsoft.com/office/drawing/2014/main" id="{0AA7F38E-8DC2-2A36-877E-E215A579B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628775"/>
            <a:ext cx="3287683" cy="2938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A211EF-B05D-16C1-6294-E726FD1BDEF5}"/>
              </a:ext>
            </a:extLst>
          </p:cNvPr>
          <p:cNvSpPr txBox="1"/>
          <p:nvPr/>
        </p:nvSpPr>
        <p:spPr>
          <a:xfrm>
            <a:off x="8449321" y="4660829"/>
            <a:ext cx="2238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dirty="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Image source:</a:t>
            </a:r>
            <a:r>
              <a:rPr lang="fr-FR" sz="800" dirty="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“https://en.wikipedia.org/wiki/</a:t>
            </a:r>
            <a:r>
              <a:rPr lang="fr-FR" sz="800" dirty="0" err="1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Trilinear_interpolation</a:t>
            </a:r>
            <a:r>
              <a:rPr lang="fr-FR" sz="800" dirty="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#/media/File:3D_interpolation2.svg”</a:t>
            </a:r>
          </a:p>
        </p:txBody>
      </p:sp>
    </p:spTree>
    <p:extLst>
      <p:ext uri="{BB962C8B-B14F-4D97-AF65-F5344CB8AC3E}">
        <p14:creationId xmlns:p14="http://schemas.microsoft.com/office/powerpoint/2010/main" val="295276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A6EC6-BBD0-9B37-4CE4-A7A3BAF3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3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BC8C90-67D6-6CAF-B9B9-4B084DFBE841}"/>
              </a:ext>
            </a:extLst>
          </p:cNvPr>
          <p:cNvSpPr txBox="1">
            <a:spLocks/>
          </p:cNvSpPr>
          <p:nvPr/>
        </p:nvSpPr>
        <p:spPr>
          <a:xfrm>
            <a:off x="373380" y="372831"/>
            <a:ext cx="3941445" cy="8468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Stability Test</a:t>
            </a:r>
            <a:endParaRPr lang="en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4571D6-6E9E-2927-DE08-595816E5DA1D}"/>
              </a:ext>
            </a:extLst>
          </p:cNvPr>
          <p:cNvSpPr txBox="1">
            <a:spLocks/>
          </p:cNvSpPr>
          <p:nvPr/>
        </p:nvSpPr>
        <p:spPr>
          <a:xfrm>
            <a:off x="601433" y="1547746"/>
            <a:ext cx="6570892" cy="234797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</a:t>
            </a:r>
            <a:r>
              <a:rPr lang="en-BE" sz="1800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tability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</a:t>
            </a:r>
            <a:r>
              <a:rPr lang="en-BE" sz="1800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ested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by varying time step (</a:t>
            </a:r>
            <a:r>
              <a:rPr lang="en-BE" sz="1800" b="1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Δt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Kept speed of sound (</a:t>
            </a:r>
            <a:r>
              <a:rPr lang="en-BE" sz="18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 = 340 m/s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and grid spacing (</a:t>
            </a:r>
            <a:r>
              <a:rPr lang="en-BE" sz="18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δ = 1 × 10</a:t>
            </a:r>
            <a:r>
              <a:rPr lang="en-BE" sz="1800" b="1" kern="100" dirty="0"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⁻</a:t>
            </a:r>
            <a:r>
              <a:rPr lang="en-BE" sz="1800" b="1" kern="1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²</a:t>
            </a:r>
            <a:r>
              <a:rPr lang="en-BE" sz="18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constant.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Found stability threshold at </a:t>
            </a:r>
            <a:r>
              <a:rPr lang="en-BE" sz="1800" b="1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cΔt</a:t>
            </a:r>
            <a:r>
              <a:rPr lang="en-BE" sz="18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/δ ≈ 0.51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; 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higher 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ratios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cause</a:t>
            </a:r>
            <a:r>
              <a:rPr lang="en-BE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instability.</a:t>
            </a:r>
          </a:p>
          <a:p>
            <a:pPr>
              <a:lnSpc>
                <a:spcPct val="100000"/>
              </a:lnSpc>
            </a:pPr>
            <a:endParaRPr lang="en-BE" sz="1800" dirty="0"/>
          </a:p>
        </p:txBody>
      </p:sp>
      <p:pic>
        <p:nvPicPr>
          <p:cNvPr id="5" name="Picture 4" descr="A collage of images of different colors&#10;&#10;Description automatically generated">
            <a:extLst>
              <a:ext uri="{FF2B5EF4-FFF2-40B4-BE49-F238E27FC236}">
                <a16:creationId xmlns:a16="http://schemas.microsoft.com/office/drawing/2014/main" id="{379084DA-EBA2-242E-539B-4E4B6E78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01" y="1219703"/>
            <a:ext cx="4111466" cy="3900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8147A-6475-0454-3D1F-66AF85757E53}"/>
              </a:ext>
            </a:extLst>
          </p:cNvPr>
          <p:cNvSpPr txBox="1"/>
          <p:nvPr/>
        </p:nvSpPr>
        <p:spPr>
          <a:xfrm>
            <a:off x="8236164" y="5309497"/>
            <a:ext cx="2597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Z-cut visualizations for the 4 experiments</a:t>
            </a:r>
            <a:endParaRPr lang="en-BE" sz="1100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D2769AC-329F-81F4-31CE-D6E5905B9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38" y="4075473"/>
            <a:ext cx="523948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91CA1-AF5F-6AD2-C047-D29ED124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4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F5F1FC-8490-C83F-8F45-78CA9CD4B352}"/>
              </a:ext>
            </a:extLst>
          </p:cNvPr>
          <p:cNvSpPr txBox="1">
            <a:spLocks/>
          </p:cNvSpPr>
          <p:nvPr/>
        </p:nvSpPr>
        <p:spPr>
          <a:xfrm>
            <a:off x="363855" y="403545"/>
            <a:ext cx="6484620" cy="865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CPU vs Memory Bound</a:t>
            </a:r>
            <a:endParaRPr lang="en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6E44F7-302E-551E-B9D7-3F7077C5894B}"/>
              </a:ext>
            </a:extLst>
          </p:cNvPr>
          <p:cNvSpPr txBox="1">
            <a:spLocks/>
          </p:cNvSpPr>
          <p:nvPr/>
        </p:nvSpPr>
        <p:spPr>
          <a:xfrm>
            <a:off x="498070" y="1338366"/>
            <a:ext cx="10714413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chemeClr val="accent2"/>
                </a:solidFill>
              </a:rPr>
              <a:t>Analysis of Arithmetic Intensity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kern="100" dirty="0" err="1">
                <a:latin typeface="Aptos" panose="020B0004020202020204" pitchFamily="34" charset="0"/>
                <a:cs typeface="Arial" panose="020B0604020202020204" pitchFamily="34" charset="0"/>
              </a:rPr>
              <a:t>init_simulation</a:t>
            </a:r>
            <a:r>
              <a:rPr lang="en-GB" sz="1800" b="1" kern="100" dirty="0"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Memory-heavy, not a bottleneck (runs once).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kern="100" dirty="0" err="1">
                <a:latin typeface="Aptos" panose="020B0004020202020204" pitchFamily="34" charset="0"/>
                <a:cs typeface="Arial" panose="020B0604020202020204" pitchFamily="34" charset="0"/>
              </a:rPr>
              <a:t>apply_source</a:t>
            </a:r>
            <a:r>
              <a:rPr lang="en-GB" sz="1800" b="1" kern="100" dirty="0">
                <a:latin typeface="Aptos" panose="020B0004020202020204" pitchFamily="34" charset="0"/>
                <a:cs typeface="Arial" panose="020B0604020202020204" pitchFamily="34" charset="0"/>
              </a:rPr>
              <a:t>:  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Minimal memory access, CPU-intensive.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kern="100" dirty="0" err="1">
                <a:latin typeface="Aptos" panose="020B0004020202020204" pitchFamily="34" charset="0"/>
                <a:cs typeface="Arial" panose="020B0604020202020204" pitchFamily="34" charset="0"/>
              </a:rPr>
              <a:t>write_output</a:t>
            </a:r>
            <a:r>
              <a:rPr lang="en-GB" sz="1800" b="1" kern="100" dirty="0">
                <a:latin typeface="Aptos" panose="020B0004020202020204" pitchFamily="34" charset="0"/>
                <a:cs typeface="Arial" panose="020B0604020202020204" pitchFamily="34" charset="0"/>
              </a:rPr>
              <a:t>:  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Memory-bound due to file I/O.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kern="100" dirty="0" err="1">
                <a:solidFill>
                  <a:srgbClr val="FF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update_pressure</a:t>
            </a:r>
            <a:r>
              <a:rPr lang="en-GB" sz="1800" b="1" kern="100" dirty="0">
                <a:solidFill>
                  <a:srgbClr val="FF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CPU-bound 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but 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memory access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still significant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(10 </a:t>
            </a:r>
            <a:r>
              <a:rPr lang="en-BE" sz="1800" kern="100" dirty="0" err="1">
                <a:latin typeface="Aptos" panose="020B0004020202020204" pitchFamily="34" charset="0"/>
                <a:cs typeface="Arial" panose="020B0604020202020204" pitchFamily="34" charset="0"/>
              </a:rPr>
              <a:t>FLOPs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vs. 10 memory accesses).</a:t>
            </a:r>
            <a:endParaRPr lang="en-GB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kern="100" dirty="0" err="1">
                <a:solidFill>
                  <a:srgbClr val="FF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update_velocities</a:t>
            </a:r>
            <a:r>
              <a:rPr lang="en-GB" sz="1800" b="1" kern="100" dirty="0">
                <a:solidFill>
                  <a:srgbClr val="FF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S</a:t>
            </a:r>
            <a:r>
              <a:rPr lang="en-BE" sz="1800" kern="100" dirty="0" err="1">
                <a:latin typeface="Aptos" panose="020B0004020202020204" pitchFamily="34" charset="0"/>
                <a:cs typeface="Arial" panose="020B0604020202020204" pitchFamily="34" charset="0"/>
              </a:rPr>
              <a:t>imilar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to pressure update, more CPU-bound but memory access still relevant.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kern="100" dirty="0">
              <a:solidFill>
                <a:srgbClr val="FF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BE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1726F5-438D-F34D-2995-DF8E2A757AB2}"/>
              </a:ext>
            </a:extLst>
          </p:cNvPr>
          <p:cNvSpPr/>
          <p:nvPr/>
        </p:nvSpPr>
        <p:spPr>
          <a:xfrm>
            <a:off x="2466975" y="5430625"/>
            <a:ext cx="1266826" cy="3122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490B3-138F-70CA-48F1-C87225054CA2}"/>
              </a:ext>
            </a:extLst>
          </p:cNvPr>
          <p:cNvSpPr txBox="1"/>
          <p:nvPr/>
        </p:nvSpPr>
        <p:spPr>
          <a:xfrm>
            <a:off x="4093368" y="5332465"/>
            <a:ext cx="4005263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T</a:t>
            </a:r>
            <a:r>
              <a:rPr lang="en-BE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he program is memory-bound.</a:t>
            </a:r>
          </a:p>
        </p:txBody>
      </p:sp>
    </p:spTree>
    <p:extLst>
      <p:ext uri="{BB962C8B-B14F-4D97-AF65-F5344CB8AC3E}">
        <p14:creationId xmlns:p14="http://schemas.microsoft.com/office/powerpoint/2010/main" val="416489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348B8-4371-A9E4-9BC6-5703268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5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14C469-5611-B7BE-486D-FB395093893B}"/>
              </a:ext>
            </a:extLst>
          </p:cNvPr>
          <p:cNvSpPr txBox="1">
            <a:spLocks/>
          </p:cNvSpPr>
          <p:nvPr/>
        </p:nvSpPr>
        <p:spPr>
          <a:xfrm>
            <a:off x="316230" y="417838"/>
            <a:ext cx="5884545" cy="9325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CPU Cache Bottlenecks</a:t>
            </a:r>
            <a:endParaRPr lang="en-B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CCDD6A-959D-DED4-FBDC-75DA7D670942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5</a:t>
            </a:fld>
            <a:endParaRPr lang="en-B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9294B2-1F80-9566-60D6-44EBEDDC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49" y="2142877"/>
            <a:ext cx="4211825" cy="2987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315E6-3649-D845-CB97-6F87A00254EE}"/>
              </a:ext>
            </a:extLst>
          </p:cNvPr>
          <p:cNvSpPr txBox="1"/>
          <p:nvPr/>
        </p:nvSpPr>
        <p:spPr>
          <a:xfrm>
            <a:off x="7955501" y="5241184"/>
            <a:ext cx="2600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Loop Order Improvement</a:t>
            </a:r>
            <a:endParaRPr lang="en-BE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0E0E05C-91CC-ABF4-B257-610BE3BF4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951760"/>
              </p:ext>
            </p:extLst>
          </p:nvPr>
        </p:nvGraphicFramePr>
        <p:xfrm>
          <a:off x="1036320" y="1740959"/>
          <a:ext cx="544664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05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157ED-EB2A-8688-51F8-30CCD99A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6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528529-F073-61C2-6F46-AED94C79C99F}"/>
              </a:ext>
            </a:extLst>
          </p:cNvPr>
          <p:cNvSpPr txBox="1">
            <a:spLocks/>
          </p:cNvSpPr>
          <p:nvPr/>
        </p:nvSpPr>
        <p:spPr>
          <a:xfrm>
            <a:off x="219240" y="450057"/>
            <a:ext cx="8551545" cy="863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MPI-Based Domain Decomposition</a:t>
            </a:r>
            <a:endParaRPr lang="en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D7A8E-9CED-AC50-AB85-EE81C7575CC9}"/>
              </a:ext>
            </a:extLst>
          </p:cNvPr>
          <p:cNvSpPr txBox="1">
            <a:spLocks/>
          </p:cNvSpPr>
          <p:nvPr/>
        </p:nvSpPr>
        <p:spPr>
          <a:xfrm>
            <a:off x="394420" y="2219792"/>
            <a:ext cx="5898790" cy="208714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BE" sz="1600" kern="100" dirty="0">
                <a:latin typeface="Aptos" panose="020B0004020202020204" pitchFamily="34" charset="0"/>
                <a:cs typeface="Arial" panose="020B0604020202020204" pitchFamily="34" charset="0"/>
              </a:rPr>
              <a:t>Domain split across MPI processes using a 3D Cartesian grid (</a:t>
            </a:r>
            <a:r>
              <a:rPr lang="en-BE" sz="1600" b="1" kern="100" dirty="0" err="1">
                <a:latin typeface="Aptos" panose="020B0004020202020204" pitchFamily="34" charset="0"/>
                <a:cs typeface="Arial" panose="020B0604020202020204" pitchFamily="34" charset="0"/>
              </a:rPr>
              <a:t>MPI_Dims_create</a:t>
            </a:r>
            <a:r>
              <a:rPr lang="en-BE" sz="1600" kern="100" dirty="0">
                <a:latin typeface="Aptos" panose="020B0004020202020204" pitchFamily="34" charset="0"/>
                <a:cs typeface="Arial" panose="020B0604020202020204" pitchFamily="34" charset="0"/>
              </a:rPr>
              <a:t>).</a:t>
            </a:r>
            <a:endParaRPr lang="en-GB" sz="16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BE" sz="1600" kern="100" dirty="0">
                <a:latin typeface="Aptos" panose="020B0004020202020204" pitchFamily="34" charset="0"/>
                <a:cs typeface="Arial" panose="020B0604020202020204" pitchFamily="34" charset="0"/>
              </a:rPr>
              <a:t>Each process handles a subdomain defined by grid coordinates </a:t>
            </a:r>
            <a:r>
              <a:rPr lang="en-BE" sz="1600" b="1" kern="100" dirty="0">
                <a:latin typeface="Aptos" panose="020B0004020202020204" pitchFamily="34" charset="0"/>
                <a:cs typeface="Arial" panose="020B0604020202020204" pitchFamily="34" charset="0"/>
              </a:rPr>
              <a:t>coords</a:t>
            </a:r>
            <a:r>
              <a:rPr lang="en-BE" sz="1600" kern="100" dirty="0">
                <a:latin typeface="Aptos" panose="020B0004020202020204" pitchFamily="34" charset="0"/>
                <a:cs typeface="Arial" panose="020B0604020202020204" pitchFamily="34" charset="0"/>
              </a:rPr>
              <a:t>[] and dimensions </a:t>
            </a:r>
            <a:r>
              <a:rPr lang="en-BE" sz="1600" b="1" kern="100" dirty="0">
                <a:latin typeface="Aptos" panose="020B0004020202020204" pitchFamily="34" charset="0"/>
                <a:cs typeface="Arial" panose="020B0604020202020204" pitchFamily="34" charset="0"/>
              </a:rPr>
              <a:t>dims</a:t>
            </a:r>
            <a:r>
              <a:rPr lang="en-BE" sz="1600" kern="100" dirty="0">
                <a:latin typeface="Aptos" panose="020B0004020202020204" pitchFamily="34" charset="0"/>
                <a:cs typeface="Arial" panose="020B0604020202020204" pitchFamily="34" charset="0"/>
              </a:rPr>
              <a:t>[].</a:t>
            </a:r>
            <a:endParaRPr lang="en-GB" sz="16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BE" sz="1600" kern="100" dirty="0">
                <a:latin typeface="Aptos" panose="020B0004020202020204" pitchFamily="34" charset="0"/>
                <a:cs typeface="Arial" panose="020B0604020202020204" pitchFamily="34" charset="0"/>
              </a:rPr>
              <a:t>Variables (</a:t>
            </a:r>
            <a:r>
              <a:rPr lang="en-BE" sz="1600" b="1" kern="100" dirty="0" err="1">
                <a:latin typeface="Aptos" panose="020B0004020202020204" pitchFamily="34" charset="0"/>
                <a:cs typeface="Arial" panose="020B0604020202020204" pitchFamily="34" charset="0"/>
              </a:rPr>
              <a:t>start_x</a:t>
            </a:r>
            <a:r>
              <a:rPr lang="en-BE" sz="1600" kern="100" dirty="0">
                <a:latin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BE" sz="1600" b="1" kern="100" dirty="0" err="1">
                <a:latin typeface="Aptos" panose="020B0004020202020204" pitchFamily="34" charset="0"/>
                <a:cs typeface="Arial" panose="020B0604020202020204" pitchFamily="34" charset="0"/>
              </a:rPr>
              <a:t>end_x</a:t>
            </a:r>
            <a:r>
              <a:rPr lang="en-BE" sz="1600" kern="100" dirty="0">
                <a:latin typeface="Aptos" panose="020B0004020202020204" pitchFamily="34" charset="0"/>
                <a:cs typeface="Arial" panose="020B0604020202020204" pitchFamily="34" charset="0"/>
              </a:rPr>
              <a:t>, etc.) define subdomain boundaries within the global grid.</a:t>
            </a:r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21B80E53-CC66-5382-04F3-1DFDCC8D0D30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6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266F8-2BA1-66F6-0CE3-B3F6D8985580}"/>
              </a:ext>
            </a:extLst>
          </p:cNvPr>
          <p:cNvSpPr txBox="1"/>
          <p:nvPr/>
        </p:nvSpPr>
        <p:spPr>
          <a:xfrm>
            <a:off x="6293210" y="2219792"/>
            <a:ext cx="5898790" cy="192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Boundary data exchanged using non-blocking MPI calls (</a:t>
            </a:r>
            <a:r>
              <a:rPr lang="en-BE" sz="1600" b="1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MPI_Isend</a:t>
            </a:r>
            <a:r>
              <a:rPr lang="en-BE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BE" sz="1600" b="1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MPI_Irecv</a:t>
            </a:r>
            <a:r>
              <a:rPr lang="en-BE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).</a:t>
            </a:r>
          </a:p>
          <a:p>
            <a:pPr marL="91440" indent="-91440" defTabSz="9144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600" b="1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allocate_comm_buffers</a:t>
            </a:r>
            <a:r>
              <a:rPr lang="en-BE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BE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prepares buffers for boundary data transfer.</a:t>
            </a:r>
          </a:p>
          <a:p>
            <a:pPr marL="91440" indent="-91440" defTabSz="9144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BE" sz="1600" b="1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update_pressure</a:t>
            </a:r>
            <a:r>
              <a:rPr lang="en-BE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BE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and </a:t>
            </a:r>
            <a:r>
              <a:rPr lang="en-BE" sz="1600" b="1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update_velocities</a:t>
            </a:r>
            <a:r>
              <a:rPr lang="en-BE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BE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integrate boundary data independently.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A8C99-2174-01CB-FBA3-050E86F86EE6}"/>
              </a:ext>
            </a:extLst>
          </p:cNvPr>
          <p:cNvSpPr txBox="1"/>
          <p:nvPr/>
        </p:nvSpPr>
        <p:spPr>
          <a:xfrm>
            <a:off x="1975279" y="1650001"/>
            <a:ext cx="25197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Domain Partitioning</a:t>
            </a:r>
            <a:endParaRPr lang="en-BE" sz="20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E12DD-8613-C159-1653-1CC229EFE721}"/>
              </a:ext>
            </a:extLst>
          </p:cNvPr>
          <p:cNvSpPr txBox="1"/>
          <p:nvPr/>
        </p:nvSpPr>
        <p:spPr>
          <a:xfrm>
            <a:off x="7449709" y="1658438"/>
            <a:ext cx="3097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Neighbour Communication</a:t>
            </a:r>
            <a:endParaRPr lang="en-BE" sz="2000" b="1" dirty="0">
              <a:solidFill>
                <a:schemeClr val="accent2"/>
              </a:solidFill>
            </a:endParaRP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34ECBB3-20C0-DF9A-365A-0FCC2C59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85" y="4485055"/>
            <a:ext cx="4731951" cy="1472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DD1DFC-B669-502B-6713-45100F1C7456}"/>
              </a:ext>
            </a:extLst>
          </p:cNvPr>
          <p:cNvSpPr txBox="1"/>
          <p:nvPr/>
        </p:nvSpPr>
        <p:spPr>
          <a:xfrm>
            <a:off x="4066949" y="5945970"/>
            <a:ext cx="3702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MPI 3D Grid Decomposition and Communication</a:t>
            </a:r>
            <a:endParaRPr lang="en-BE" sz="1400" dirty="0"/>
          </a:p>
        </p:txBody>
      </p:sp>
    </p:spTree>
    <p:extLst>
      <p:ext uri="{BB962C8B-B14F-4D97-AF65-F5344CB8AC3E}">
        <p14:creationId xmlns:p14="http://schemas.microsoft.com/office/powerpoint/2010/main" val="189172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F1FC43-2E17-7EB6-F092-C45124E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7</a:t>
            </a:fld>
            <a:endParaRPr lang="en-B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293E02-4CF6-1E7F-AF69-B7FAF200AF66}"/>
              </a:ext>
            </a:extLst>
          </p:cNvPr>
          <p:cNvSpPr txBox="1">
            <a:spLocks/>
          </p:cNvSpPr>
          <p:nvPr/>
        </p:nvSpPr>
        <p:spPr>
          <a:xfrm>
            <a:off x="297179" y="513082"/>
            <a:ext cx="10716232" cy="839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MPI-</a:t>
            </a:r>
            <a:r>
              <a:rPr lang="en-BE" dirty="0"/>
              <a:t>Parallel Execution and Synchronization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132FEC-254D-0EA8-3E8B-C98CD13B0042}"/>
              </a:ext>
            </a:extLst>
          </p:cNvPr>
          <p:cNvSpPr txBox="1">
            <a:spLocks/>
          </p:cNvSpPr>
          <p:nvPr/>
        </p:nvSpPr>
        <p:spPr>
          <a:xfrm>
            <a:off x="496251" y="1645709"/>
            <a:ext cx="10716232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BE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Local Computation:</a:t>
            </a:r>
            <a:endParaRPr lang="en-GB" b="1" kern="100" dirty="0">
              <a:solidFill>
                <a:schemeClr val="accent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Each process updates pressure and velocity fields within its subdomain using </a:t>
            </a:r>
            <a:r>
              <a:rPr lang="en-BE" sz="1800" b="1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update_inner_pressure</a:t>
            </a:r>
            <a:r>
              <a:rPr lang="en-BE" sz="18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BE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</a:t>
            </a:r>
            <a:r>
              <a:rPr lang="en-BE" sz="1800" b="1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update_inner_velocities</a:t>
            </a:r>
            <a:r>
              <a:rPr lang="en-BE" sz="18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GB" sz="1800" b="1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GB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BE" b="1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Synchronization:</a:t>
            </a:r>
          </a:p>
          <a:p>
            <a:pPr>
              <a:lnSpc>
                <a:spcPct val="150000"/>
              </a:lnSpc>
            </a:pPr>
            <a:r>
              <a:rPr lang="en-BE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Boundary data synchronised via </a:t>
            </a:r>
            <a:r>
              <a:rPr lang="en-BE" sz="1800" b="1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MPI_Waitall</a:t>
            </a:r>
            <a:r>
              <a:rPr lang="en-BE" sz="18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BE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ensures consistency across subdomains.</a:t>
            </a:r>
            <a:endParaRPr lang="en-GB" sz="18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root process (</a:t>
            </a:r>
            <a:r>
              <a:rPr lang="en-BE" sz="1800" b="1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cart_rank</a:t>
            </a:r>
            <a:r>
              <a:rPr lang="en-BE" sz="18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== root</a:t>
            </a:r>
            <a:r>
              <a:rPr lang="en-BE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gathers</a:t>
            </a:r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BE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results from all processes using </a:t>
            </a:r>
            <a:r>
              <a:rPr lang="en-BE" sz="1800" b="1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MPI_Gatherv</a:t>
            </a:r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281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119AF-3AC3-4C1D-F822-EAE2C94A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8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3A4784-6EAB-D111-B06C-E3D291186191}"/>
              </a:ext>
            </a:extLst>
          </p:cNvPr>
          <p:cNvSpPr txBox="1">
            <a:spLocks/>
          </p:cNvSpPr>
          <p:nvPr/>
        </p:nvSpPr>
        <p:spPr>
          <a:xfrm>
            <a:off x="249555" y="326120"/>
            <a:ext cx="7960995" cy="97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OpenMP - Loop Parallelization</a:t>
            </a:r>
            <a:endParaRPr lang="en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7951F4-992B-CF29-DF51-C7766B5C8EF6}"/>
              </a:ext>
            </a:extLst>
          </p:cNvPr>
          <p:cNvSpPr txBox="1">
            <a:spLocks/>
          </p:cNvSpPr>
          <p:nvPr/>
        </p:nvSpPr>
        <p:spPr>
          <a:xfrm>
            <a:off x="391477" y="1381125"/>
            <a:ext cx="7677149" cy="446891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Efficiently distributes workload across threads in critical loops.</a:t>
            </a:r>
            <a:endParaRPr lang="en-GB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b="1" kern="100" dirty="0">
                <a:latin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en-BE" sz="1800" b="1" kern="100" dirty="0" err="1">
                <a:latin typeface="Aptos" panose="020B0004020202020204" pitchFamily="34" charset="0"/>
                <a:cs typeface="Arial" panose="020B0604020202020204" pitchFamily="34" charset="0"/>
              </a:rPr>
              <a:t>ollapse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m</a:t>
            </a:r>
            <a:r>
              <a:rPr lang="en-BE" sz="1800" kern="100" dirty="0" err="1">
                <a:latin typeface="Aptos" panose="020B0004020202020204" pitchFamily="34" charset="0"/>
                <a:cs typeface="Arial" panose="020B0604020202020204" pitchFamily="34" charset="0"/>
              </a:rPr>
              <a:t>erged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nested loops to improve parallel execution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1" kern="100" dirty="0">
                <a:latin typeface="Aptos" panose="020B0004020202020204" pitchFamily="34" charset="0"/>
                <a:cs typeface="Arial" panose="020B0604020202020204" pitchFamily="34" charset="0"/>
              </a:rPr>
              <a:t>Guided scheduling 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ensures dynamic 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workload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balancing across threads.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BE" sz="2200" b="1" kern="100" dirty="0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Result:</a:t>
            </a:r>
            <a:r>
              <a:rPr lang="en-GB" sz="2200" b="1" kern="100" dirty="0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Achieved significant speedup and scalability, allowing for faster simulations on multi-core CPUs.</a:t>
            </a:r>
            <a:endParaRPr lang="en-BE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n-GB" sz="2400" dirty="0"/>
          </a:p>
          <a:p>
            <a:endParaRPr lang="en-BE" sz="2400" dirty="0"/>
          </a:p>
        </p:txBody>
      </p:sp>
      <p:sp>
        <p:nvSpPr>
          <p:cNvPr id="5" name="Slide Number Placeholder 20">
            <a:extLst>
              <a:ext uri="{FF2B5EF4-FFF2-40B4-BE49-F238E27FC236}">
                <a16:creationId xmlns:a16="http://schemas.microsoft.com/office/drawing/2014/main" id="{CEEA8ADE-80C0-F96F-FF8A-442BE967DE2C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04D46-34B4-CACD-93EE-12D247746808}"/>
              </a:ext>
            </a:extLst>
          </p:cNvPr>
          <p:cNvSpPr txBox="1"/>
          <p:nvPr/>
        </p:nvSpPr>
        <p:spPr>
          <a:xfrm>
            <a:off x="8627823" y="4760020"/>
            <a:ext cx="3070704" cy="314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/>
              <a:t>Optimised Parallel Loop with OpenMP</a:t>
            </a:r>
            <a:endParaRPr lang="en-BE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89043F09-361E-5048-EF06-32B74143E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26" y="2009775"/>
            <a:ext cx="4047174" cy="26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B9E4A-C4F0-8688-7C79-D6760362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D13-50BD-495F-B8F7-9A596A4195A5}" type="slidenum">
              <a:rPr lang="en-BE" smtClean="0"/>
              <a:t>9</a:t>
            </a:fld>
            <a:endParaRPr lang="en-B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86FFC1-1944-3F6D-CCE1-62274B82EE7E}"/>
              </a:ext>
            </a:extLst>
          </p:cNvPr>
          <p:cNvSpPr txBox="1">
            <a:spLocks/>
          </p:cNvSpPr>
          <p:nvPr/>
        </p:nvSpPr>
        <p:spPr>
          <a:xfrm>
            <a:off x="248314" y="286603"/>
            <a:ext cx="8627745" cy="9514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Hybrid MPI + OpenMP Integration</a:t>
            </a:r>
            <a:endParaRPr lang="en-B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50AF0-BA9F-3DAB-BBC6-7781E17D3610}"/>
              </a:ext>
            </a:extLst>
          </p:cNvPr>
          <p:cNvSpPr txBox="1">
            <a:spLocks/>
          </p:cNvSpPr>
          <p:nvPr/>
        </p:nvSpPr>
        <p:spPr>
          <a:xfrm>
            <a:off x="514350" y="1238101"/>
            <a:ext cx="6553200" cy="463099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b="1" kern="100" dirty="0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Hybrid Parallelism:</a:t>
            </a:r>
          </a:p>
          <a:p>
            <a:pPr>
              <a:lnSpc>
                <a:spcPct val="150000"/>
              </a:lnSpc>
            </a:pPr>
            <a:r>
              <a:rPr lang="en-BE" sz="1800" b="1" kern="100" dirty="0">
                <a:latin typeface="Aptos" panose="020B0004020202020204" pitchFamily="34" charset="0"/>
                <a:cs typeface="Arial" panose="020B0604020202020204" pitchFamily="34" charset="0"/>
              </a:rPr>
              <a:t>MPI: 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Manages communication between processes to synchronize boundary data.</a:t>
            </a:r>
          </a:p>
          <a:p>
            <a:pPr>
              <a:lnSpc>
                <a:spcPct val="150000"/>
              </a:lnSpc>
            </a:pPr>
            <a:r>
              <a:rPr lang="en-BE" sz="1800" b="1" kern="100" dirty="0">
                <a:latin typeface="Aptos" panose="020B0004020202020204" pitchFamily="34" charset="0"/>
                <a:cs typeface="Arial" panose="020B0604020202020204" pitchFamily="34" charset="0"/>
              </a:rPr>
              <a:t>OpenMP</a:t>
            </a:r>
            <a:r>
              <a:rPr lang="en-GB" sz="1800" b="1" kern="100" dirty="0"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Accelerates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computation within each MPI process using parallel</a:t>
            </a: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nested</a:t>
            </a:r>
            <a:r>
              <a:rPr lang="en-BE" sz="1800" kern="100" dirty="0">
                <a:latin typeface="Aptos" panose="020B0004020202020204" pitchFamily="34" charset="0"/>
                <a:cs typeface="Arial" panose="020B0604020202020204" pitchFamily="34" charset="0"/>
              </a:rPr>
              <a:t> loops.</a:t>
            </a:r>
            <a:endParaRPr lang="en-GB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b="1" kern="100" dirty="0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GB" sz="1800" kern="100" dirty="0">
                <a:latin typeface="Aptos" panose="020B0004020202020204" pitchFamily="34" charset="0"/>
                <a:cs typeface="Arial" panose="020B0604020202020204" pitchFamily="34" charset="0"/>
              </a:rPr>
              <a:t>Hybrid approach leverages both distributed (MPI) and shared (OpenMP) memory parallelism, improving overall performance.</a:t>
            </a:r>
            <a:endParaRPr lang="en-BE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1C371E8-CA2F-FBF2-4332-C87AC20AD97E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949D13-50BD-495F-B8F7-9A596A4195A5}" type="slidenum">
              <a:rPr lang="en-BE" smtClean="0"/>
              <a:pPr/>
              <a:t>9</a:t>
            </a:fld>
            <a:endParaRPr lang="en-BE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E5F23E5-7551-DA28-CB7D-54646973A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86" y="2170254"/>
            <a:ext cx="4559239" cy="2523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192239-CEAB-8F57-C064-650A0C9B2828}"/>
              </a:ext>
            </a:extLst>
          </p:cNvPr>
          <p:cNvSpPr txBox="1"/>
          <p:nvPr/>
        </p:nvSpPr>
        <p:spPr>
          <a:xfrm>
            <a:off x="8375946" y="4845039"/>
            <a:ext cx="2474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Hybrid Parallelism Example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513155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975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Cambria Math</vt:lpstr>
      <vt:lpstr>Roboto</vt:lpstr>
      <vt:lpstr>Verdana</vt:lpstr>
      <vt:lpstr>Retrospect</vt:lpstr>
      <vt:lpstr>High performance scientific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yaman altaha</dc:creator>
  <cp:lastModifiedBy>yaman altaha</cp:lastModifiedBy>
  <cp:revision>4</cp:revision>
  <dcterms:created xsi:type="dcterms:W3CDTF">2024-08-18T09:07:50Z</dcterms:created>
  <dcterms:modified xsi:type="dcterms:W3CDTF">2024-08-21T12:27:32Z</dcterms:modified>
</cp:coreProperties>
</file>