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ロジカルライティング研修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2017/09/14～15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はじめに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なぜこの研修を受けたのか</a:t>
            </a:r>
          </a:p>
          <a:p>
            <a:pPr lvl="0">
              <a:spcBef>
                <a:spcPts val="0"/>
              </a:spcBef>
              <a:buNone/>
            </a:pPr>
            <a:r>
              <a:rPr lang="ja" sz="2400"/>
              <a:t>「書く機会が２年目から３年目で増えてきた」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（障害解析，障害説明，情報共有用，....etc..）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ja"/>
              <a:t>・文章スキルの弱さ（表現，早さ）を痛感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⇒自分だけでなく見る人が変わってきている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ビジネス文章に必要なものは何か？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１．日本語として正しく表現されている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２．誰が読んでも同じ意味である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３．簡潔であり分かりやすい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文章は何のために書くか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１．情報の共有のため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２．上司の評価を得るため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ja" sz="2400" u="sng"/>
              <a:t>評価　＝　論理性　×　早さ　＋　</a:t>
            </a:r>
            <a:r>
              <a:rPr b="1" lang="ja" sz="3600" u="sng"/>
              <a:t>伝導効率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伝導効率とは？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29450" y="2055400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この文章は　</a:t>
            </a:r>
            <a:r>
              <a:rPr b="1" lang="ja" sz="1800"/>
              <a:t>読むべきか？</a:t>
            </a:r>
            <a:r>
              <a:rPr lang="ja"/>
              <a:t>/ </a:t>
            </a:r>
            <a:r>
              <a:rPr b="1" lang="ja" sz="1800"/>
              <a:t>いつ見るべきか？</a:t>
            </a:r>
            <a:r>
              <a:rPr lang="ja"/>
              <a:t>　が即座に判断できるもの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・内容を一読で理解できる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・重要な情報を記憶できる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ja"/>
              <a:t>上司には時間がない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即座に判断，理解できるものが必要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ロジカルライティングの書き方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基本は　結論　＋　補足　の集まりを意識して書く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結論　：　文章のまとめ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補足　：　総論に満足できない人が読む　「本当なのか？」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　　　　　　説得力のあるデータ，論を書く</a:t>
            </a:r>
          </a:p>
        </p:txBody>
      </p:sp>
      <p:grpSp>
        <p:nvGrpSpPr>
          <p:cNvPr id="118" name="Shape 118"/>
          <p:cNvGrpSpPr/>
          <p:nvPr/>
        </p:nvGrpSpPr>
        <p:grpSpPr>
          <a:xfrm>
            <a:off x="4394494" y="3572339"/>
            <a:ext cx="2141736" cy="675953"/>
            <a:chOff x="4979100" y="1910225"/>
            <a:chExt cx="3340200" cy="1054200"/>
          </a:xfrm>
        </p:grpSpPr>
        <p:sp>
          <p:nvSpPr>
            <p:cNvPr id="119" name="Shape 119"/>
            <p:cNvSpPr/>
            <p:nvPr/>
          </p:nvSpPr>
          <p:spPr>
            <a:xfrm>
              <a:off x="4979100" y="1910225"/>
              <a:ext cx="3340200" cy="1054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5323550" y="2400825"/>
              <a:ext cx="897600" cy="4071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ja" sz="1000"/>
                <a:t>結論</a:t>
              </a: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6393250" y="2400825"/>
              <a:ext cx="1612800" cy="4071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ja" sz="1000"/>
                <a:t>補足</a:t>
              </a:r>
            </a:p>
          </p:txBody>
        </p:sp>
        <p:sp>
          <p:nvSpPr>
            <p:cNvPr id="122" name="Shape 122"/>
            <p:cNvSpPr/>
            <p:nvPr/>
          </p:nvSpPr>
          <p:spPr>
            <a:xfrm>
              <a:off x="5018250" y="2021375"/>
              <a:ext cx="587100" cy="516900"/>
            </a:xfrm>
            <a:prstGeom prst="star8">
              <a:avLst>
                <a:gd fmla="val 37500" name="adj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b="1" lang="ja" sz="1000"/>
                <a:t>①</a:t>
              </a:r>
            </a:p>
          </p:txBody>
        </p:sp>
        <p:sp>
          <p:nvSpPr>
            <p:cNvPr id="123" name="Shape 123"/>
            <p:cNvSpPr/>
            <p:nvPr/>
          </p:nvSpPr>
          <p:spPr>
            <a:xfrm>
              <a:off x="6176900" y="2021375"/>
              <a:ext cx="587100" cy="516900"/>
            </a:xfrm>
            <a:prstGeom prst="star8">
              <a:avLst>
                <a:gd fmla="val 37500" name="adj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ja" sz="1000"/>
                <a:t>②</a:t>
              </a:r>
            </a:p>
          </p:txBody>
        </p:sp>
      </p:grpSp>
      <p:grpSp>
        <p:nvGrpSpPr>
          <p:cNvPr id="124" name="Shape 124"/>
          <p:cNvGrpSpPr/>
          <p:nvPr/>
        </p:nvGrpSpPr>
        <p:grpSpPr>
          <a:xfrm>
            <a:off x="6885094" y="3572339"/>
            <a:ext cx="2141736" cy="675953"/>
            <a:chOff x="4979100" y="1910225"/>
            <a:chExt cx="3340200" cy="1054200"/>
          </a:xfrm>
        </p:grpSpPr>
        <p:sp>
          <p:nvSpPr>
            <p:cNvPr id="125" name="Shape 125"/>
            <p:cNvSpPr/>
            <p:nvPr/>
          </p:nvSpPr>
          <p:spPr>
            <a:xfrm>
              <a:off x="4979100" y="1910225"/>
              <a:ext cx="3340200" cy="1054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126" name="Shape 126"/>
            <p:cNvSpPr txBox="1"/>
            <p:nvPr/>
          </p:nvSpPr>
          <p:spPr>
            <a:xfrm>
              <a:off x="5323550" y="2400825"/>
              <a:ext cx="897600" cy="4071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ja" sz="1000"/>
                <a:t>結論</a:t>
              </a:r>
            </a:p>
          </p:txBody>
        </p:sp>
        <p:sp>
          <p:nvSpPr>
            <p:cNvPr id="127" name="Shape 127"/>
            <p:cNvSpPr txBox="1"/>
            <p:nvPr/>
          </p:nvSpPr>
          <p:spPr>
            <a:xfrm>
              <a:off x="6393250" y="2400825"/>
              <a:ext cx="1612800" cy="4071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ja" sz="1000"/>
                <a:t>補足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5018250" y="2021375"/>
              <a:ext cx="587100" cy="516900"/>
            </a:xfrm>
            <a:prstGeom prst="star8">
              <a:avLst>
                <a:gd fmla="val 37500" name="adj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ja" sz="1000"/>
                <a:t>①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6176900" y="2021375"/>
              <a:ext cx="587100" cy="516900"/>
            </a:xfrm>
            <a:prstGeom prst="star8">
              <a:avLst>
                <a:gd fmla="val 37500" name="adj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ja" sz="1000"/>
                <a:t>②</a:t>
              </a:r>
            </a:p>
          </p:txBody>
        </p:sp>
      </p:grpSp>
      <p:grpSp>
        <p:nvGrpSpPr>
          <p:cNvPr id="130" name="Shape 130"/>
          <p:cNvGrpSpPr/>
          <p:nvPr/>
        </p:nvGrpSpPr>
        <p:grpSpPr>
          <a:xfrm>
            <a:off x="6885094" y="4339964"/>
            <a:ext cx="2141736" cy="675953"/>
            <a:chOff x="4979100" y="1910225"/>
            <a:chExt cx="3340200" cy="1054200"/>
          </a:xfrm>
        </p:grpSpPr>
        <p:sp>
          <p:nvSpPr>
            <p:cNvPr id="131" name="Shape 131"/>
            <p:cNvSpPr/>
            <p:nvPr/>
          </p:nvSpPr>
          <p:spPr>
            <a:xfrm>
              <a:off x="4979100" y="1910225"/>
              <a:ext cx="3340200" cy="1054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5323550" y="2400825"/>
              <a:ext cx="897600" cy="4071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ja" sz="1000"/>
                <a:t>結論</a:t>
              </a:r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6393250" y="2400825"/>
              <a:ext cx="1612800" cy="4071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ja" sz="1000"/>
                <a:t>補足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5018250" y="2021375"/>
              <a:ext cx="587100" cy="516900"/>
            </a:xfrm>
            <a:prstGeom prst="star8">
              <a:avLst>
                <a:gd fmla="val 37500" name="adj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ja" sz="1000"/>
                <a:t>①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6176900" y="2021375"/>
              <a:ext cx="587100" cy="516900"/>
            </a:xfrm>
            <a:prstGeom prst="star8">
              <a:avLst>
                <a:gd fmla="val 37500" name="adj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ja" sz="1000"/>
                <a:t>②</a:t>
              </a:r>
            </a:p>
          </p:txBody>
        </p:sp>
      </p:grpSp>
      <p:cxnSp>
        <p:nvCxnSpPr>
          <p:cNvPr id="136" name="Shape 136"/>
          <p:cNvCxnSpPr>
            <a:stCxn id="119" idx="3"/>
            <a:endCxn id="125" idx="1"/>
          </p:cNvCxnSpPr>
          <p:nvPr/>
        </p:nvCxnSpPr>
        <p:spPr>
          <a:xfrm>
            <a:off x="6536230" y="3910315"/>
            <a:ext cx="34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7" name="Shape 137"/>
          <p:cNvCxnSpPr>
            <a:endCxn id="131" idx="1"/>
          </p:cNvCxnSpPr>
          <p:nvPr/>
        </p:nvCxnSpPr>
        <p:spPr>
          <a:xfrm>
            <a:off x="6535894" y="3910240"/>
            <a:ext cx="349200" cy="7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8" name="Shape 138"/>
          <p:cNvSpPr txBox="1"/>
          <p:nvPr/>
        </p:nvSpPr>
        <p:spPr>
          <a:xfrm>
            <a:off x="5131388" y="3215350"/>
            <a:ext cx="11481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総論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7381900" y="3215350"/>
            <a:ext cx="11481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各論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今後にむけて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１．仕事への反映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　　　⇒　結論を書く。　補足に対する推敲。　全体構成（ストーリー）の向上。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２．足りないスキルの分析・強化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３．勉強会への参加・実施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おわりに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[</a:t>
            </a:r>
            <a:r>
              <a:rPr lang="ja"/>
              <a:t>研修詳細]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日時：9/14, 15　終日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場所：駒場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対象：若年層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