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5" r:id="rId9"/>
    <p:sldId id="266" r:id="rId10"/>
    <p:sldId id="263" r:id="rId11"/>
    <p:sldId id="269" r:id="rId12"/>
    <p:sldId id="272" r:id="rId13"/>
    <p:sldId id="267" r:id="rId14"/>
    <p:sldId id="268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745"/>
  </p:normalViewPr>
  <p:slideViewPr>
    <p:cSldViewPr snapToGrid="0">
      <p:cViewPr varScale="1">
        <p:scale>
          <a:sx n="106" d="100"/>
          <a:sy n="106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DE29-B9CB-5E4D-BDE5-76B7549A8E0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B11A-7B29-DB4B-BC36-EE7A8C1B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B11A-7B29-DB4B-BC36-EE7A8C1B1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B11A-7B29-DB4B-BC36-EE7A8C1B1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1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CF4A7F-0D76-33E4-9139-633D53243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Assessment of the Effects of Microfinance &amp; Remittances on Poverty in Developing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80EEB-7482-2873-6C88-A0FABC76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55" y="5067957"/>
            <a:ext cx="10694668" cy="1075444"/>
          </a:xfr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 A. Garcia Fuentes, DCOBA; Letreanna Jackson,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Gordon T. &amp; Ellen West College of Education;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Yaman Joshi, MBA Business Analytics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EEAA0-80A2-53C6-E116-80FAC693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672353"/>
            <a:ext cx="10354235" cy="246081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029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9B4FDB-F9D1-4D43-B86D-51ACE9F9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37B23DA-4E0E-49BE-810E-C7637A07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65CA7FE-FCD5-47C3-92FB-F49AC69F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D5018E-7FB8-4FEA-AA3F-0FD36E374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A88892-D552-45DB-8CCD-6C9A16ACF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B1D7A35-3512-4D9A-B5D9-88E8A9395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CB0DD2-9414-48A9-BA79-D51E1663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A1E851-0464-4EC3-8219-C796250F0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CAADBF1-0CE2-427F-BEFD-78D4E64BF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02B401-1D95-400A-8D9E-187246678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3F0EAFB-F3A2-4D25-B560-F52A2590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FFB80C-E3CE-4819-BDF0-4D68A9A0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B0BA09C-F68C-40C4-B9F9-9D9724C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C3E693F-C86C-4623-AA42-E883D637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6482AA-F56C-40B0-8222-3F76E3CC0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2A172B-1DBA-4520-AFAF-08E154349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F0BAB68-600A-48AF-BBC0-D1362225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52F0024-3921-4943-BD75-8B8E54FC8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632151-7D28-4DE9-BA72-C4FDEF1E2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D6BFC43-3BCE-427B-BAC0-F42B78D0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CDE154-7BBB-4C66-9015-97400737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77CCD5-EA4B-4626-BD59-A76E9265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B4D9CD3-DD4C-4140-9D1A-A3B5217F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51245D5-14B2-48E8-88BA-467904EEA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CC1EB80-3911-41A9-A8E6-5966A0E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5611626-2449-4313-BB89-F50B6E7D5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2C8FC9E-6640-4CBC-BAB7-FCBDC563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0DD99DF-C91C-40A4-A8BE-DDA9140A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F4A4E36-7BA6-445B-A7ED-470D4BFC3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35AC5C2-3974-4BD4-B657-1F17DD2CC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0611033-3144-473A-80C6-F4FB900F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39CA26-B170-4CA4-A8FB-61C194ADC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2A56D982-198E-436A-A2D7-B9877B37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284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7ACC0-9FAB-9896-3255-9A0EDF89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0" y="161747"/>
            <a:ext cx="10811122" cy="900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 : Effects of Remittances on Poverty, OLS 1990 -2020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BDDC2-B6F4-3F7B-A270-AD3836CC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43" y="779928"/>
            <a:ext cx="7166113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A8F-C8A5-34C7-C918-39269095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Result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2D5E-1321-11A4-30DA-BCB57642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gross loan portfolio per capita, GDP per capita, and remittances show significant impact on reducing poverty.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loan portfolio per capita and remittances are endogenous variables, which could bias ordinary least squares (OLS) estimates.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endogenous nature of remittance and gross loan portfolio , we used Panel Generalized Method of Moments (GMM) instrumental variable analysis.</a:t>
            </a:r>
          </a:p>
        </p:txBody>
      </p:sp>
    </p:spTree>
    <p:extLst>
      <p:ext uri="{BB962C8B-B14F-4D97-AF65-F5344CB8AC3E}">
        <p14:creationId xmlns:p14="http://schemas.microsoft.com/office/powerpoint/2010/main" val="259443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4464-D043-E442-A0A5-5984F3A5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FBDC-675A-86E1-C6EC-197F8A75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Gross loan Portfolio </a:t>
            </a:r>
          </a:p>
          <a:p>
            <a:pPr marL="457200" lvl="2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Instrumented:         lnrgloanpc	</a:t>
            </a:r>
          </a:p>
          <a:p>
            <a:pPr marL="457200" lvl="2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instruments: 	         rlaw personnel1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Remittance</a:t>
            </a:r>
            <a:endParaRPr lang="en-US" sz="16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Instrumented:         lnrrempc</a:t>
            </a:r>
          </a:p>
          <a:p>
            <a:pPr marL="457200" lvl="2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instruments: 	         lnrrempcl1 lnrrempcl2</a:t>
            </a:r>
          </a:p>
          <a:p>
            <a:pPr marL="228600" lvl="2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</a:p>
          <a:p>
            <a:pPr marL="228600" lvl="2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Note: rlaw: rule of law; personnel1: expenses per assets (%)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0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7ACC0-9FAB-9896-3255-9A0EDF89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1" y="265703"/>
            <a:ext cx="11238404" cy="48332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2: Effects of Remittances on Poverty, PGMM 1990 -2020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DBC14-C75F-8640-E900-8954B656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23" y="939925"/>
            <a:ext cx="8928847" cy="5218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B5749-E0E9-44B5-153E-61001C3ABF01}"/>
              </a:ext>
            </a:extLst>
          </p:cNvPr>
          <p:cNvSpPr txBox="1"/>
          <p:nvPr/>
        </p:nvSpPr>
        <p:spPr>
          <a:xfrm>
            <a:off x="1896033" y="6306671"/>
            <a:ext cx="8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Developing regions are not included in slide for space but included in model. </a:t>
            </a:r>
          </a:p>
        </p:txBody>
      </p:sp>
    </p:spTree>
    <p:extLst>
      <p:ext uri="{BB962C8B-B14F-4D97-AF65-F5344CB8AC3E}">
        <p14:creationId xmlns:p14="http://schemas.microsoft.com/office/powerpoint/2010/main" val="7588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350E-AAD0-3553-AD5E-9DD79A8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Result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1307-5687-D51F-34D8-F1126301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3, 6, and 9: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models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for the endogeneity of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 loan portfolio per capita by using Panel GMM instrumental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Gross Loan Portfolio (GLP):</a:t>
            </a:r>
            <a:endParaRPr lang="en-US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3: A 10% rise in GLP reduces poverty headcount by 0.15%.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6: A 10% rise in GLP reduces poverty gap by 0.3%.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9: GLP doesn't show a significant impact on poverty measures.</a:t>
            </a:r>
          </a:p>
        </p:txBody>
      </p:sp>
    </p:spTree>
    <p:extLst>
      <p:ext uri="{BB962C8B-B14F-4D97-AF65-F5344CB8AC3E}">
        <p14:creationId xmlns:p14="http://schemas.microsoft.com/office/powerpoint/2010/main" val="54446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350E-AAD0-3553-AD5E-9DD79A81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Result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1307-5687-D51F-34D8-F1126301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408505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GDP per Capita:</a:t>
            </a:r>
            <a:endParaRPr lang="en-US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3: A 10% rise in GDP per capita decreases poverty headcount by 0.86%.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6: A 10% rise in GDP per capita decreases poverty gap by 0.32%.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9: A 10% rise in GDP per capita has a minimal impact on poverty gap.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Remittances per Capita:</a:t>
            </a:r>
            <a:endParaRPr lang="en-US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3: A 10% rise in remittances per capita decreases poverty headcount by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6: A 10% rise in remittances per capita decreases poverty gap by 0.81%.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Model 9: Remittances have a negligible impact on poverty gap.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 Validity: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Hansen p-value confirms that the instruments used in the analysis are valid.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1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292C-01CC-65FE-24FB-9535F06C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6873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5FCE-F01F-2881-78FB-9528F4E9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52450"/>
            <a:ext cx="10325000" cy="4146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conduct estimations of the effects of microfinance and remittances on poverty based on the models in 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Imai, K. S., Gaiha, R., Thapa, G., &amp; Annim, S. K.,2012.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Microfinance and remittances reduce poverty in models 3 and  6.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loan portfolio reduces poverty gap and poverty headcount but not squared poverty gap.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Remittance decreases poverty gap, poverty headcount and squared poverty gap.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estimate the effect of remittances on poverty through microfinance given that Posso (2015) finds that microfinance promote remittances.  </a:t>
            </a:r>
          </a:p>
          <a:p>
            <a:pPr marL="0" indent="0">
              <a:buNone/>
            </a:pPr>
            <a:endParaRPr lang="en-US" b="0" u="none" strike="noStrike" dirty="0">
              <a:solidFill>
                <a:schemeClr val="tx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99E649-15D1-3CE6-D3F1-2CE360A7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67DC-C918-626E-5C28-481876C4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Remittances have emerged as a significant form of external funding for developing nations.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Workers sent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remittances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low- and middle-income nations, starting from $17.7 billion in 1980 and increasing to $29.4 billion in 1990, $74.1 billion in 2000, and $300.5 billion in 2010. This amount grew to $503.5 billion by 2020 and reached $592.3 billion by 2022.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(Source: Data World Development Indicators)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Remittances have become the second-largest source of funds for low- and middle-income countries, surpassing net official development assistance (NODA) and portfolio equity flows and trailing only behind foreign direct investment (FDI).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98DA3-049B-C800-E7F4-CCD471EA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4" y="503447"/>
            <a:ext cx="3930417" cy="5345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Content Placeholder 5" descr="A graph showing the number of companies in the past&#10;&#10;Description automatically generated">
            <a:extLst>
              <a:ext uri="{FF2B5EF4-FFF2-40B4-BE49-F238E27FC236}">
                <a16:creationId xmlns:a16="http://schemas.microsoft.com/office/drawing/2014/main" id="{4E5E875B-EEFE-69A3-0E12-D7D757D9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908" y="1077925"/>
            <a:ext cx="8290027" cy="4142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92126-610C-239E-10D3-3FA225CC0A36}"/>
              </a:ext>
            </a:extLst>
          </p:cNvPr>
          <p:cNvSpPr txBox="1"/>
          <p:nvPr/>
        </p:nvSpPr>
        <p:spPr>
          <a:xfrm>
            <a:off x="876753" y="5237199"/>
            <a:ext cx="1074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uthors' calculations using data from the World Development Indicators.</a:t>
            </a:r>
          </a:p>
          <a:p>
            <a:pPr algn="just"/>
            <a:endParaRPr lang="en-US" i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FDI: Foreign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nvestment, NODA: Net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fficial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evelopment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ssistance and  </a:t>
            </a:r>
          </a:p>
          <a:p>
            <a:pPr algn="just"/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Official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eceived.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1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632B-2459-435D-A359-F49C983B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21D-9DC1-FB60-1527-B8AEF397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effects of microfinance and remittances on poverty in developing countries.</a:t>
            </a:r>
          </a:p>
          <a:p>
            <a:pPr marL="228600" lvl="1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conduct estimations of the effects of remittances on poverty based on the model in Adams and Page (2005), Boussetta (2021), Imai et al. (2012), and Posso (2015). </a:t>
            </a:r>
          </a:p>
          <a:p>
            <a:pPr marL="228600" lvl="1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if microfinance is a channel through which remittances can reduce poverty in developing nations. </a:t>
            </a:r>
          </a:p>
        </p:txBody>
      </p:sp>
    </p:spTree>
    <p:extLst>
      <p:ext uri="{BB962C8B-B14F-4D97-AF65-F5344CB8AC3E}">
        <p14:creationId xmlns:p14="http://schemas.microsoft.com/office/powerpoint/2010/main" val="37982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E792-1AC6-8B68-AC62-A22F341D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7999"/>
            <a:ext cx="10325000" cy="834625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5A69-B356-C57F-1EC1-0D48904C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5" y="1206274"/>
            <a:ext cx="10325000" cy="506041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World Bank’s World Development Indicator 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 cover 97 developing countries.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regions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Latin America and the Caribbean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 East and North Africa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Europe and Central Asia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 Asia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 Asia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Sub-Saharan Africa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1990 to 2020</a:t>
            </a:r>
          </a:p>
        </p:txBody>
      </p:sp>
    </p:spTree>
    <p:extLst>
      <p:ext uri="{BB962C8B-B14F-4D97-AF65-F5344CB8AC3E}">
        <p14:creationId xmlns:p14="http://schemas.microsoft.com/office/powerpoint/2010/main" val="100804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904A-0908-8A33-1FCE-47258842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51B3-FE40-4C1C-4572-DBF326C6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Remittances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the sum of personal transfers and compensation of employees. (</a:t>
            </a:r>
            <a:r>
              <a:rPr lang="en-US" sz="2000" b="0" i="1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Bank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Poverty – headcount at $2.15 a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 gap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at $2.15 a 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Loan portfolio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sum of all outstanding finance for all outstanding loans of clients.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9A1-D606-D4D2-8BC7-A01CE6B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5461-E096-C68F-3768-43DB4E6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Microfinance significantly reduces poverty in developing countries, especially when remittances are not considered in the analysis (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Boussetta, 2022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remittances are included in the analysis, their impact on poverty reduction outweighs that of microfinance, indicating that remittances play a more significant role in poverty alleviation compared to microfinance initiatives alone (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Boussetta, 2022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10% increase in the share of international migrants leads to a 2.1% reduction in the proportion of people living on less than $1.00 per person per day, while a 10% increase in per capita official international remittances results in a 3.5% decrease in the share of individuals living in poverty (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Adams Jr. &amp; Page, 2005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9A1-D606-D4D2-8BC7-A01CE6B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5461-E096-C68F-3768-43DB4E6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microfinance services and remittance inflows can have a synergistic effect on poverty reduction (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Posso, 2015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 for Remittances: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 that are related to the migrants’ home country, variables that proxy for the cost of remittances, and variables that are related to the migrants’ host country (</a:t>
            </a:r>
            <a:r>
              <a:rPr lang="en-U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Imai, K. S., Gaiha, R., Thapa, G., &amp; Annim, S. K.,2012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38E9B1-90A2-40BD-A0F4-87F26F4D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606F52-E764-495B-845B-DEB11226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088103-DEE8-411A-A4E4-6F4C1D83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8959EA-C69F-42AC-8E32-ECB8B495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D81D739-9DD7-43FC-8E19-C05127E37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F1D018-5105-44EF-A4D1-098DEB63F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8208F5-827D-4DAB-9D4C-7264BE62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8EA79B-BDEA-42CE-BE09-39A01B127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75A2DF-EDE4-4E77-BE95-EEF4C59A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906DFB-0739-4431-B65A-97523AB5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F2606E-29A4-4636-A81E-798A552C5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6F897EA-C9A9-4EB3-BC65-F7446EAFE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39496E-0BF8-40C7-845B-9AE701327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88E4F4-3D8F-4D87-8D4F-40BF011B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69F1A1-5816-4416-A9F5-87978681D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17C4C1-CADA-4F09-9AF2-6B8C8D8C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E8180E-0D54-47BF-8E8B-5221B42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ECD2FE-009C-4029-9B00-7884465E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58E68E-42A6-4A51-B4D5-33DB9ABF3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8D281A2-52B2-4873-9305-FCB308AD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FB3078-A466-4FFD-ABEF-C9A7574E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A1524F-1F21-4721-A86E-E85A5F1F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709EB5-FD9B-437B-A1F2-8F349D5D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C2B2C-60AD-4659-B06F-8092836C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7BC99E-9BB9-42A0-AAB7-A8A1EEA9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A7D6B4-18DB-4681-986D-444AADDB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4624BA-1001-48B7-BC11-037D364FC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4EF434-B04C-4DCD-BC8F-D7916D263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2F9A28-9196-4D80-90EE-5C0F8C1F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862482-841F-43A1-BC57-EFF29F16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8421A5-3C31-41EF-8AC3-BB5F23A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5FE1E5-EDBF-4999-95A7-A4D1A20E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A37041-3944-6045-7AF1-7C77095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10996097" cy="1088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Econometric Model</a:t>
            </a:r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DE09DA9F-86A5-44E6-BA6F-EA76B7E6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0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C0D1-70BC-A5C6-B3FC-A30CB7FC18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2963" y="2200315"/>
                <a:ext cx="10744200" cy="1971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200000"/>
                  </a:lnSpc>
                  <a:spcAft>
                    <a:spcPts val="600"/>
                  </a:spcAft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9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𝒐𝒗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𝐿𝑛𝑅𝐺𝐿𝑜𝑎𝑛𝑃𝐶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𝐿𝑛𝑅𝐺𝐷𝑃𝑃𝐶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𝐷𝐶𝑅𝑒𝑑𝐺𝐷𝑃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𝐿𝑛𝑅𝐸𝑀𝑃𝐶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𝐿𝐴𝐶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𝑆𝑆𝐴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𝑀𝐸𝑁𝐴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𝐸𝐶𝐴</m:t>
                    </m:r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sz="19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𝑌𝑒𝑎</m:t>
                    </m:r>
                    <m:r>
                      <a:rPr lang="en-US" sz="19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sz="1900" dirty="0">
                  <a:solidFill>
                    <a:schemeClr val="tx2"/>
                  </a:solidFill>
                </a:endParaRPr>
              </a:p>
              <a:p>
                <a:pPr indent="-228600">
                  <a:lnSpc>
                    <a:spcPct val="200000"/>
                  </a:lnSpc>
                  <a:spcAft>
                    <a:spcPts val="600"/>
                  </a:spcAft>
                  <a:buClr>
                    <a:schemeClr val="tx2">
                      <a:lumMod val="50000"/>
                      <a:lumOff val="50000"/>
                    </a:schemeClr>
                  </a:buClr>
                  <a:buSzPct val="75000"/>
                  <a:buFont typeface="Wingdings" panose="05000000000000000000" pitchFamily="2" charset="2"/>
                  <a:buChar char="§"/>
                </a:pPr>
                <a:endParaRPr lang="en-US" b="0" i="0" u="none" strike="noStrike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C0D1-70BC-A5C6-B3FC-A30CB7FC1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3" y="2200315"/>
                <a:ext cx="10744200" cy="1971635"/>
              </a:xfrm>
              <a:prstGeom prst="rect">
                <a:avLst/>
              </a:prstGeo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402D7F-95AB-0BB5-14E5-7F895975AD93}"/>
                  </a:ext>
                </a:extLst>
              </p:cNvPr>
              <p:cNvSpPr txBox="1"/>
              <p:nvPr/>
            </p:nvSpPr>
            <p:spPr>
              <a:xfrm>
                <a:off x="878868" y="4104005"/>
                <a:ext cx="53721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𝑷𝒐𝒗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</a:t>
                </a:r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dependent variable.</a:t>
                </a:r>
                <a:endParaRPr lang="en-US" sz="16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coefficients for the independent variables.</a:t>
                </a: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time effects.</a:t>
                </a: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600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error term.</a:t>
                </a: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LAC:</a:t>
                </a:r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Latin America and the Caribbean  </a:t>
                </a: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MENA:</a:t>
                </a:r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Middle East and North Africa  </a:t>
                </a:r>
              </a:p>
              <a:p>
                <a:pPr defTabSz="603504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b="1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ECA:</a:t>
                </a:r>
                <a:r>
                  <a:rPr lang="en-US" sz="1600" kern="1200" dirty="0">
                    <a:solidFill>
                      <a:srgbClr val="0D0D0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Europe and Central Asia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402D7F-95AB-0BB5-14E5-7F895975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68" y="4104005"/>
                <a:ext cx="5372100" cy="2523768"/>
              </a:xfrm>
              <a:prstGeom prst="rect">
                <a:avLst/>
              </a:prstGeom>
              <a:blipFill>
                <a:blip r:embed="rId3"/>
                <a:stretch>
                  <a:fillRect l="-708" t="-1005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DEC8B9-9ADA-2AA4-6DD8-F5C4C41BB5E0}"/>
              </a:ext>
            </a:extLst>
          </p:cNvPr>
          <p:cNvSpPr txBox="1"/>
          <p:nvPr/>
        </p:nvSpPr>
        <p:spPr>
          <a:xfrm>
            <a:off x="6515100" y="4014788"/>
            <a:ext cx="38576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South Asia  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EA: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 Asia</a:t>
            </a:r>
            <a:endParaRPr lang="en-US" sz="1600" kern="1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Sub-Saharan Africa  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RGLoanPC: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Ln of Loans per Capita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RGDPPC: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Ln of GDP per Capita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DCRedGDP: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 in GDP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REMP: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Ln of Remittances per Capita</a:t>
            </a:r>
          </a:p>
          <a:p>
            <a:pPr defTabSz="6035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1600" kern="1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natural logarithm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56361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F1791A-10D3-B04A-AD01-95B8006EFEB5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1192</Words>
  <Application>Microsoft Macintosh PowerPoint</Application>
  <PresentationFormat>Widescreen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Cambria Math</vt:lpstr>
      <vt:lpstr>Grandview</vt:lpstr>
      <vt:lpstr>Times New Roman</vt:lpstr>
      <vt:lpstr>Wingdings</vt:lpstr>
      <vt:lpstr>CosineVTI</vt:lpstr>
      <vt:lpstr>An Assessment of the Effects of Microfinance &amp; Remittances on Poverty in Developing Countries</vt:lpstr>
      <vt:lpstr>Introduction</vt:lpstr>
      <vt:lpstr>Introduction</vt:lpstr>
      <vt:lpstr>Objectives</vt:lpstr>
      <vt:lpstr>Data</vt:lpstr>
      <vt:lpstr>Variables</vt:lpstr>
      <vt:lpstr>Literature Review</vt:lpstr>
      <vt:lpstr>Literature Review</vt:lpstr>
      <vt:lpstr>Methodology: Econometric Model</vt:lpstr>
      <vt:lpstr>Result 1 : Effects of Remittances on Poverty, OLS 1990 -2020 </vt:lpstr>
      <vt:lpstr>Analysis: Result 1 </vt:lpstr>
      <vt:lpstr>Instruments </vt:lpstr>
      <vt:lpstr>Result 2: Effects of Remittances on Poverty, PGMM 1990 -2020 </vt:lpstr>
      <vt:lpstr>Analysis: Result 2</vt:lpstr>
      <vt:lpstr>Analysis: Result 2</vt:lpstr>
      <vt:lpstr>Preliminary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the Effects of Microfinance &amp; Remittances on Poverty in Developing Countries</dc:title>
  <dc:creator>Yaman R Joshi</dc:creator>
  <cp:lastModifiedBy>Yaman R Joshi</cp:lastModifiedBy>
  <cp:revision>33</cp:revision>
  <dcterms:created xsi:type="dcterms:W3CDTF">2024-04-07T16:03:03Z</dcterms:created>
  <dcterms:modified xsi:type="dcterms:W3CDTF">2024-04-19T02:48:20Z</dcterms:modified>
</cp:coreProperties>
</file>