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0" r:id="rId4"/>
    <p:sldId id="265" r:id="rId5"/>
    <p:sldId id="261" r:id="rId6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76" autoAdjust="0"/>
  </p:normalViewPr>
  <p:slideViewPr>
    <p:cSldViewPr snapToGrid="0">
      <p:cViewPr varScale="1">
        <p:scale>
          <a:sx n="66" d="100"/>
          <a:sy n="66" d="100"/>
        </p:scale>
        <p:origin x="12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2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22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79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6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6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6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73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0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09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1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9EAD1-1299-44CE-9A65-4664F9AF2DF6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EBABF-9CF9-4115-92FE-9C50E4AA6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33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C9AD82-1D7D-C499-4018-7509BB3AC925}"/>
              </a:ext>
            </a:extLst>
          </p:cNvPr>
          <p:cNvSpPr txBox="1"/>
          <p:nvPr/>
        </p:nvSpPr>
        <p:spPr>
          <a:xfrm>
            <a:off x="342900" y="234434"/>
            <a:ext cx="61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■封入封緘の作業マニュアル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D64351-CC7A-CB63-85A3-AABB672D53A2}"/>
              </a:ext>
            </a:extLst>
          </p:cNvPr>
          <p:cNvSpPr txBox="1"/>
          <p:nvPr/>
        </p:nvSpPr>
        <p:spPr>
          <a:xfrm>
            <a:off x="571500" y="1289566"/>
            <a:ext cx="5715000" cy="335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dirty="0">
                <a:highlight>
                  <a:srgbClr val="8080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作業アイテム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希望調査票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A4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（３折）、チラシ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DM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折）、返信用封筒、送付用封筒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・リスト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ごとのチェックリスト、段ボール用タックシール</a:t>
            </a:r>
            <a:endParaRPr kumimoji="1" lang="en-US" altLang="ja-JP" dirty="0">
              <a:highlight>
                <a:srgbClr val="8080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dirty="0">
                <a:highlight>
                  <a:srgbClr val="8080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作業内容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1. 50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部で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パック</a:t>
            </a:r>
            <a:b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宛先確認後、封を閉じて輪ゴムで止める</a:t>
            </a:r>
            <a:b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指定順に段ボールに詰める</a:t>
            </a:r>
          </a:p>
          <a:p>
            <a:pPr algn="l">
              <a:lnSpc>
                <a:spcPct val="150000"/>
              </a:lnSpc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F79C812-9F23-3AFC-8833-080629BC09AB}"/>
              </a:ext>
            </a:extLst>
          </p:cNvPr>
          <p:cNvSpPr/>
          <p:nvPr/>
        </p:nvSpPr>
        <p:spPr>
          <a:xfrm>
            <a:off x="342900" y="733926"/>
            <a:ext cx="6108700" cy="425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554515-45F4-9AF4-B966-888C43D0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1" y="5068191"/>
            <a:ext cx="829301" cy="16002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91D5EEA-6AFF-4A79-44EA-909C7FB7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44" y="7445860"/>
            <a:ext cx="2890298" cy="166625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F148E0-99A7-381E-1B72-B03B5C4A3FDE}"/>
              </a:ext>
            </a:extLst>
          </p:cNvPr>
          <p:cNvSpPr txBox="1"/>
          <p:nvPr/>
        </p:nvSpPr>
        <p:spPr>
          <a:xfrm>
            <a:off x="428756" y="455437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リーフレット　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A3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42C8AF8-E405-F153-FB0B-FE315452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42" y="5006046"/>
            <a:ext cx="926505" cy="169530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DEA598-518F-DDFD-3EDC-84AE9CA6E8C7}"/>
              </a:ext>
            </a:extLst>
          </p:cNvPr>
          <p:cNvSpPr txBox="1"/>
          <p:nvPr/>
        </p:nvSpPr>
        <p:spPr>
          <a:xfrm>
            <a:off x="4585748" y="45146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送付書（宛先）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1912BDAA-E9D4-5C12-829B-72422CCB6846}"/>
              </a:ext>
            </a:extLst>
          </p:cNvPr>
          <p:cNvSpPr/>
          <p:nvPr/>
        </p:nvSpPr>
        <p:spPr>
          <a:xfrm>
            <a:off x="1993918" y="6850055"/>
            <a:ext cx="2622884" cy="6694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いろいろなクリップボードのイラスト | かわいいフリー素材集 いらすとや">
            <a:extLst>
              <a:ext uri="{FF2B5EF4-FFF2-40B4-BE49-F238E27FC236}">
                <a16:creationId xmlns:a16="http://schemas.microsoft.com/office/drawing/2014/main" id="{948C94DB-D611-B772-B31C-04EAEF27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16" y="7234128"/>
            <a:ext cx="886006" cy="12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959C35-A813-897A-D990-E0F68A9759A2}"/>
              </a:ext>
            </a:extLst>
          </p:cNvPr>
          <p:cNvSpPr txBox="1"/>
          <p:nvPr/>
        </p:nvSpPr>
        <p:spPr>
          <a:xfrm>
            <a:off x="4969042" y="8505829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チェックリストも作成して</a:t>
            </a:r>
            <a:endParaRPr kumimoji="1" lang="en-US" altLang="ja-JP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渡す予定です</a:t>
            </a:r>
          </a:p>
        </p:txBody>
      </p:sp>
      <p:pic>
        <p:nvPicPr>
          <p:cNvPr id="2" name="Picture 2" descr="長3封筒イラスト｜無料イラスト・フリー素材なら「イラストAC」">
            <a:extLst>
              <a:ext uri="{FF2B5EF4-FFF2-40B4-BE49-F238E27FC236}">
                <a16:creationId xmlns:a16="http://schemas.microsoft.com/office/drawing/2014/main" id="{A7BA7D63-288D-AF98-C46D-A2ABECAA7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17" y="5068191"/>
            <a:ext cx="732993" cy="15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00D3F-0460-9D66-3092-BFCC2EA73F7B}"/>
              </a:ext>
            </a:extLst>
          </p:cNvPr>
          <p:cNvSpPr txBox="1"/>
          <p:nvPr/>
        </p:nvSpPr>
        <p:spPr>
          <a:xfrm>
            <a:off x="2635946" y="45543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返信用封筒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A2BE07-2DC6-873F-6589-C545C3CB12E3}"/>
              </a:ext>
            </a:extLst>
          </p:cNvPr>
          <p:cNvSpPr txBox="1"/>
          <p:nvPr/>
        </p:nvSpPr>
        <p:spPr>
          <a:xfrm>
            <a:off x="283787" y="6941740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イラストは</a:t>
            </a: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イメージです。</a:t>
            </a:r>
          </a:p>
        </p:txBody>
      </p:sp>
    </p:spTree>
    <p:extLst>
      <p:ext uri="{BB962C8B-B14F-4D97-AF65-F5344CB8AC3E}">
        <p14:creationId xmlns:p14="http://schemas.microsoft.com/office/powerpoint/2010/main" val="417530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7A9E86-AB1B-AFAB-7ADD-BBC2BE73568C}"/>
              </a:ext>
            </a:extLst>
          </p:cNvPr>
          <p:cNvSpPr txBox="1"/>
          <p:nvPr/>
        </p:nvSpPr>
        <p:spPr>
          <a:xfrm>
            <a:off x="342900" y="234434"/>
            <a:ext cx="61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■封入封緘の作業マニュアル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19B53B6-31D4-D90F-178E-435BD5E82FAD}"/>
              </a:ext>
            </a:extLst>
          </p:cNvPr>
          <p:cNvSpPr/>
          <p:nvPr/>
        </p:nvSpPr>
        <p:spPr>
          <a:xfrm>
            <a:off x="342900" y="733926"/>
            <a:ext cx="6108700" cy="425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封入封緘作業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7355E2-DFF4-E6A0-7FD5-081B1F9DF444}"/>
              </a:ext>
            </a:extLst>
          </p:cNvPr>
          <p:cNvSpPr txBox="1"/>
          <p:nvPr/>
        </p:nvSpPr>
        <p:spPr>
          <a:xfrm>
            <a:off x="342900" y="1289566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宛先確認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417157-E7DE-3D61-488C-05696216243A}"/>
              </a:ext>
            </a:extLst>
          </p:cNvPr>
          <p:cNvSpPr txBox="1"/>
          <p:nvPr/>
        </p:nvSpPr>
        <p:spPr>
          <a:xfrm>
            <a:off x="443831" y="1922298"/>
            <a:ext cx="5970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・宛先内容に抜けが無いか、問題無いか確認する。</a:t>
            </a:r>
          </a:p>
        </p:txBody>
      </p:sp>
      <p:pic>
        <p:nvPicPr>
          <p:cNvPr id="6" name="Picture 2" descr="いろいろなクリップボードのイラスト | かわいいフリー素材集 いらすとや">
            <a:extLst>
              <a:ext uri="{FF2B5EF4-FFF2-40B4-BE49-F238E27FC236}">
                <a16:creationId xmlns:a16="http://schemas.microsoft.com/office/drawing/2014/main" id="{680C139E-1797-948D-8C9F-1B7998F1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55030"/>
            <a:ext cx="886006" cy="12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9F80E5-5689-F686-47A8-9ACDF0D3E271}"/>
              </a:ext>
            </a:extLst>
          </p:cNvPr>
          <p:cNvSpPr txBox="1"/>
          <p:nvPr/>
        </p:nvSpPr>
        <p:spPr>
          <a:xfrm>
            <a:off x="1319462" y="2832160"/>
            <a:ext cx="5538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封入時のチェック内容は別紙の各セットチェックリストを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必ず確認し、チェック項目にサインを入れてください。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59F2E5A-1C58-1772-C72C-B60E86AB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885781"/>
            <a:ext cx="2776862" cy="428324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B173020-A4CD-9041-5F16-20DDD85AC76C}"/>
              </a:ext>
            </a:extLst>
          </p:cNvPr>
          <p:cNvSpPr/>
          <p:nvPr/>
        </p:nvSpPr>
        <p:spPr>
          <a:xfrm>
            <a:off x="3382210" y="3953470"/>
            <a:ext cx="2950857" cy="158937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郵送時に不備が出ないように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宛先表示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紙のヨゴレ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折れ曲がり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が発生していないか確認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B51E0E-32D2-1BF6-E70A-91580A5EAAC2}"/>
              </a:ext>
            </a:extLst>
          </p:cNvPr>
          <p:cNvSpPr txBox="1"/>
          <p:nvPr/>
        </p:nvSpPr>
        <p:spPr>
          <a:xfrm>
            <a:off x="3429000" y="5800635"/>
            <a:ext cx="302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郵便局に資料を送る予定です、封入の順番は入れ替えないでください！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・リストの順に並んで　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部を１パックとして輪ゴムでまとめる。</a:t>
            </a:r>
          </a:p>
        </p:txBody>
      </p:sp>
    </p:spTree>
    <p:extLst>
      <p:ext uri="{BB962C8B-B14F-4D97-AF65-F5344CB8AC3E}">
        <p14:creationId xmlns:p14="http://schemas.microsoft.com/office/powerpoint/2010/main" val="207321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C6DCB6-0B33-F280-4A69-BA35CA8E4152}"/>
              </a:ext>
            </a:extLst>
          </p:cNvPr>
          <p:cNvSpPr txBox="1"/>
          <p:nvPr/>
        </p:nvSpPr>
        <p:spPr>
          <a:xfrm>
            <a:off x="342900" y="234434"/>
            <a:ext cx="61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■封入封緘の作業マニュアル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7370821-39BD-1CE1-7A21-175FA1F4165E}"/>
              </a:ext>
            </a:extLst>
          </p:cNvPr>
          <p:cNvSpPr/>
          <p:nvPr/>
        </p:nvSpPr>
        <p:spPr>
          <a:xfrm>
            <a:off x="342900" y="733926"/>
            <a:ext cx="6108700" cy="4254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段ボール詰め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09EDFD47-AC5A-BB51-C5B0-FC8BC4ABCAF2}"/>
              </a:ext>
            </a:extLst>
          </p:cNvPr>
          <p:cNvSpPr/>
          <p:nvPr/>
        </p:nvSpPr>
        <p:spPr>
          <a:xfrm>
            <a:off x="1920638" y="5120294"/>
            <a:ext cx="1840832" cy="1179095"/>
          </a:xfrm>
          <a:prstGeom prst="cube">
            <a:avLst>
              <a:gd name="adj" fmla="val 5441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AF5683-968D-CCA5-A363-43616621A7DA}"/>
              </a:ext>
            </a:extLst>
          </p:cNvPr>
          <p:cNvSpPr txBox="1"/>
          <p:nvPr/>
        </p:nvSpPr>
        <p:spPr>
          <a:xfrm>
            <a:off x="412081" y="1514926"/>
            <a:ext cx="5970337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・段ボールの地（下）は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型（３点止め）をします。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・当て紙を敷きます。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・段ボールには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PackID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が大きい順に並べていれます。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・当て紙を上に置きます。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・段ボールの天（上）は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型（１点止め）をします。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・チェックリストと同じ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のタックシールを側面に貼ります。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518494-1F7E-786D-4C0D-514067FC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9" y="5290802"/>
            <a:ext cx="1226191" cy="8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方体 5">
            <a:extLst>
              <a:ext uri="{FF2B5EF4-FFF2-40B4-BE49-F238E27FC236}">
                <a16:creationId xmlns:a16="http://schemas.microsoft.com/office/drawing/2014/main" id="{AC3B2FE4-3EE8-4A20-8E66-9CC84FF79902}"/>
              </a:ext>
            </a:extLst>
          </p:cNvPr>
          <p:cNvSpPr/>
          <p:nvPr/>
        </p:nvSpPr>
        <p:spPr>
          <a:xfrm>
            <a:off x="3218040" y="5120293"/>
            <a:ext cx="1840832" cy="1179095"/>
          </a:xfrm>
          <a:prstGeom prst="cube">
            <a:avLst>
              <a:gd name="adj" fmla="val 5441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26C4AF0-92D2-31DE-BA19-3DD573061D81}"/>
              </a:ext>
            </a:extLst>
          </p:cNvPr>
          <p:cNvSpPr/>
          <p:nvPr/>
        </p:nvSpPr>
        <p:spPr>
          <a:xfrm>
            <a:off x="4515444" y="5120293"/>
            <a:ext cx="1840832" cy="1179095"/>
          </a:xfrm>
          <a:prstGeom prst="cube">
            <a:avLst>
              <a:gd name="adj" fmla="val 5441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20F9AFDB-7261-9AFC-8917-267C6C2E1405}"/>
              </a:ext>
            </a:extLst>
          </p:cNvPr>
          <p:cNvSpPr/>
          <p:nvPr/>
        </p:nvSpPr>
        <p:spPr>
          <a:xfrm>
            <a:off x="1920638" y="4530745"/>
            <a:ext cx="1840832" cy="1179095"/>
          </a:xfrm>
          <a:prstGeom prst="cube">
            <a:avLst>
              <a:gd name="adj" fmla="val 5441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79AF8890-1640-39DE-21C0-1DBEF11FF886}"/>
              </a:ext>
            </a:extLst>
          </p:cNvPr>
          <p:cNvSpPr/>
          <p:nvPr/>
        </p:nvSpPr>
        <p:spPr>
          <a:xfrm>
            <a:off x="3218040" y="4530744"/>
            <a:ext cx="1840832" cy="1179095"/>
          </a:xfrm>
          <a:prstGeom prst="cube">
            <a:avLst>
              <a:gd name="adj" fmla="val 5441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5B53D609-7419-4A58-5601-14200BAF5480}"/>
              </a:ext>
            </a:extLst>
          </p:cNvPr>
          <p:cNvSpPr/>
          <p:nvPr/>
        </p:nvSpPr>
        <p:spPr>
          <a:xfrm>
            <a:off x="4515444" y="4530744"/>
            <a:ext cx="1840832" cy="1179095"/>
          </a:xfrm>
          <a:prstGeom prst="cube">
            <a:avLst>
              <a:gd name="adj" fmla="val 54412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1EA5875C-ABA2-69C1-13C6-029F3DB43381}"/>
              </a:ext>
            </a:extLst>
          </p:cNvPr>
          <p:cNvSpPr/>
          <p:nvPr/>
        </p:nvSpPr>
        <p:spPr>
          <a:xfrm>
            <a:off x="1920638" y="3941198"/>
            <a:ext cx="1840832" cy="1179095"/>
          </a:xfrm>
          <a:prstGeom prst="cube">
            <a:avLst>
              <a:gd name="adj" fmla="val 5441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3CD9395E-4CD8-D4B9-B0D2-3869326E7A96}"/>
              </a:ext>
            </a:extLst>
          </p:cNvPr>
          <p:cNvSpPr/>
          <p:nvPr/>
        </p:nvSpPr>
        <p:spPr>
          <a:xfrm>
            <a:off x="3218040" y="3941197"/>
            <a:ext cx="1840832" cy="1179095"/>
          </a:xfrm>
          <a:prstGeom prst="cube">
            <a:avLst>
              <a:gd name="adj" fmla="val 5441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4A556595-D16C-F787-11A5-CAB3D645E626}"/>
              </a:ext>
            </a:extLst>
          </p:cNvPr>
          <p:cNvSpPr/>
          <p:nvPr/>
        </p:nvSpPr>
        <p:spPr>
          <a:xfrm>
            <a:off x="4515444" y="3941197"/>
            <a:ext cx="1840832" cy="1179095"/>
          </a:xfrm>
          <a:prstGeom prst="cube">
            <a:avLst>
              <a:gd name="adj" fmla="val 5441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9A189CB-2BB1-3343-7A8D-4AEC9004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7571" y="7535310"/>
            <a:ext cx="1241887" cy="67664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52FAE4-5D48-743C-8FCD-D7A24342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5261" y="7780796"/>
            <a:ext cx="1241885" cy="67664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74D4B6-A476-76ED-598A-4B165DCD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8270" y="8026286"/>
            <a:ext cx="1241886" cy="67664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9A14A4-10DD-7EB6-E82A-6DC8B5B2E073}"/>
              </a:ext>
            </a:extLst>
          </p:cNvPr>
          <p:cNvSpPr txBox="1"/>
          <p:nvPr/>
        </p:nvSpPr>
        <p:spPr>
          <a:xfrm>
            <a:off x="2566657" y="3541664"/>
            <a:ext cx="344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↓図のイメージで入る想定です。</a:t>
            </a:r>
          </a:p>
        </p:txBody>
      </p:sp>
      <p:sp>
        <p:nvSpPr>
          <p:cNvPr id="20" name="矢印: 折線 19">
            <a:extLst>
              <a:ext uri="{FF2B5EF4-FFF2-40B4-BE49-F238E27FC236}">
                <a16:creationId xmlns:a16="http://schemas.microsoft.com/office/drawing/2014/main" id="{58658795-2D53-A91F-D1BA-FE8EE3705200}"/>
              </a:ext>
            </a:extLst>
          </p:cNvPr>
          <p:cNvSpPr/>
          <p:nvPr/>
        </p:nvSpPr>
        <p:spPr>
          <a:xfrm rot="5400000" flipV="1">
            <a:off x="664861" y="4039526"/>
            <a:ext cx="1003606" cy="1053531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2A20CA-F36A-2AC7-E76E-DE79BFF80C21}"/>
              </a:ext>
            </a:extLst>
          </p:cNvPr>
          <p:cNvSpPr txBox="1"/>
          <p:nvPr/>
        </p:nvSpPr>
        <p:spPr>
          <a:xfrm>
            <a:off x="262945" y="6821431"/>
            <a:ext cx="610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↓段を重ねる時、上下の向きが逆になるように配置してください。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6A4BB8-9FC6-81C6-39A1-CAC133B072FC}"/>
              </a:ext>
            </a:extLst>
          </p:cNvPr>
          <p:cNvSpPr txBox="1"/>
          <p:nvPr/>
        </p:nvSpPr>
        <p:spPr>
          <a:xfrm>
            <a:off x="1938874" y="7463175"/>
            <a:ext cx="4512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・最後に当て紙をして、閉じます。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・側面にタックシールを段ボールに貼ります。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・チェックリストは段ボールに入れないでください！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1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段ボールからテープがはがれないように貼る方法 - コラム - 日東電工ベースマテリアル テープおまかせナビ">
            <a:extLst>
              <a:ext uri="{FF2B5EF4-FFF2-40B4-BE49-F238E27FC236}">
                <a16:creationId xmlns:a16="http://schemas.microsoft.com/office/drawing/2014/main" id="{6843200A-FEBA-54F6-5D13-7BC27BC9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3972"/>
            <a:ext cx="6858000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8C7138-2B42-B016-63CA-2FC244171AD0}"/>
              </a:ext>
            </a:extLst>
          </p:cNvPr>
          <p:cNvSpPr txBox="1"/>
          <p:nvPr/>
        </p:nvSpPr>
        <p:spPr>
          <a:xfrm>
            <a:off x="342900" y="234434"/>
            <a:ext cx="61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■封入封緘の作業マニュアル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AC845D-825A-C531-C323-C8350E388EE2}"/>
              </a:ext>
            </a:extLst>
          </p:cNvPr>
          <p:cNvSpPr/>
          <p:nvPr/>
        </p:nvSpPr>
        <p:spPr>
          <a:xfrm>
            <a:off x="342900" y="733926"/>
            <a:ext cx="6108700" cy="4254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段ボール詰め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DCEFFB-A30A-A02B-75CE-BC546BE552B5}"/>
              </a:ext>
            </a:extLst>
          </p:cNvPr>
          <p:cNvSpPr/>
          <p:nvPr/>
        </p:nvSpPr>
        <p:spPr>
          <a:xfrm>
            <a:off x="2596443" y="3781778"/>
            <a:ext cx="535517" cy="321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F92005-A76B-73B5-9BB2-57E740AA6F63}"/>
              </a:ext>
            </a:extLst>
          </p:cNvPr>
          <p:cNvSpPr txBox="1"/>
          <p:nvPr/>
        </p:nvSpPr>
        <p:spPr>
          <a:xfrm>
            <a:off x="1804633" y="1748332"/>
            <a:ext cx="36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↓段ボールの貼り方とシールの貼り方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7C5784-B079-9335-E4ED-CAAC170C5AB0}"/>
              </a:ext>
            </a:extLst>
          </p:cNvPr>
          <p:cNvSpPr txBox="1"/>
          <p:nvPr/>
        </p:nvSpPr>
        <p:spPr>
          <a:xfrm>
            <a:off x="544988" y="5280086"/>
            <a:ext cx="322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Courier New" panose="02070309020205020404" pitchFamily="49" charset="0"/>
              </a:rPr>
              <a:t>＜タックシールの仕様について＞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02BFA6-D042-63ED-6C6A-F572A4D256EF}"/>
              </a:ext>
            </a:extLst>
          </p:cNvPr>
          <p:cNvSpPr/>
          <p:nvPr/>
        </p:nvSpPr>
        <p:spPr>
          <a:xfrm>
            <a:off x="632619" y="5805969"/>
            <a:ext cx="3048000" cy="1452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3EFBDF-853B-D865-EED1-894EA4AB4831}"/>
              </a:ext>
            </a:extLst>
          </p:cNvPr>
          <p:cNvSpPr txBox="1"/>
          <p:nvPr/>
        </p:nvSpPr>
        <p:spPr>
          <a:xfrm>
            <a:off x="587897" y="589771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令和７年度　山鹿市がん検診調査表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20AAC8-95B2-9C3A-D08D-25615252DEDF}"/>
              </a:ext>
            </a:extLst>
          </p:cNvPr>
          <p:cNvSpPr txBox="1"/>
          <p:nvPr/>
        </p:nvSpPr>
        <p:spPr>
          <a:xfrm>
            <a:off x="745014" y="6166199"/>
            <a:ext cx="2823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送付封筒　在中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18AE3-3506-D76D-50BD-45099798B980}"/>
              </a:ext>
            </a:extLst>
          </p:cNvPr>
          <p:cNvSpPr txBox="1"/>
          <p:nvPr/>
        </p:nvSpPr>
        <p:spPr>
          <a:xfrm>
            <a:off x="694849" y="6587984"/>
            <a:ext cx="66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【1】</a:t>
            </a:r>
            <a:endParaRPr kumimoji="1" lang="ja-JP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CBC5E55-FE0B-B665-891C-FC31E01BDC0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29177" y="6988094"/>
            <a:ext cx="0" cy="804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3D8DF4-9E25-8BD1-3F66-37793AF85AF5}"/>
              </a:ext>
            </a:extLst>
          </p:cNvPr>
          <p:cNvSpPr txBox="1"/>
          <p:nvPr/>
        </p:nvSpPr>
        <p:spPr>
          <a:xfrm>
            <a:off x="1468914" y="6584886"/>
            <a:ext cx="1379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0048-1-01</a:t>
            </a:r>
            <a:r>
              <a:rPr kumimoji="1" lang="ja-JP" altLang="en-US" sz="1400" dirty="0"/>
              <a:t>～</a:t>
            </a:r>
            <a:endParaRPr kumimoji="1" lang="en-US" altLang="ja-JP" sz="1400" dirty="0"/>
          </a:p>
          <a:p>
            <a:r>
              <a:rPr kumimoji="1" lang="en-US" altLang="ja-JP" sz="1400" dirty="0"/>
              <a:t>0048-9-50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105A3F-2D3E-4AD7-1001-4124C3215138}"/>
              </a:ext>
            </a:extLst>
          </p:cNvPr>
          <p:cNvSpPr txBox="1"/>
          <p:nvPr/>
        </p:nvSpPr>
        <p:spPr>
          <a:xfrm>
            <a:off x="2904778" y="8291861"/>
            <a:ext cx="3223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識別：リスト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b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05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郵便物に表示されている１通ごとの</a:t>
            </a:r>
            <a:r>
              <a:rPr lang="en-US" altLang="ja-JP" sz="105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ID</a:t>
            </a:r>
            <a:r>
              <a:rPr lang="ja-JP" altLang="en-US" sz="105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となります。どこからどこまでが入っているか</a:t>
            </a:r>
            <a:endParaRPr lang="en-US" altLang="ja-JP" sz="105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0738282-E623-9931-0242-BE05C004BE05}"/>
              </a:ext>
            </a:extLst>
          </p:cNvPr>
          <p:cNvCxnSpPr>
            <a:cxnSpLocks/>
          </p:cNvCxnSpPr>
          <p:nvPr/>
        </p:nvCxnSpPr>
        <p:spPr>
          <a:xfrm flipH="1" flipV="1">
            <a:off x="2362359" y="7111547"/>
            <a:ext cx="522736" cy="124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ED5251-0377-F721-AEAF-ECAD84280CA1}"/>
              </a:ext>
            </a:extLst>
          </p:cNvPr>
          <p:cNvSpPr txBox="1"/>
          <p:nvPr/>
        </p:nvSpPr>
        <p:spPr>
          <a:xfrm>
            <a:off x="2674045" y="6647096"/>
            <a:ext cx="83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450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E32568-5C68-E971-73D2-42D86095B2EA}"/>
              </a:ext>
            </a:extLst>
          </p:cNvPr>
          <p:cNvSpPr txBox="1"/>
          <p:nvPr/>
        </p:nvSpPr>
        <p:spPr>
          <a:xfrm>
            <a:off x="3224448" y="6768031"/>
            <a:ext cx="37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4A26CB-DEF7-9184-0CF4-B8E35545E421}"/>
              </a:ext>
            </a:extLst>
          </p:cNvPr>
          <p:cNvSpPr txBox="1"/>
          <p:nvPr/>
        </p:nvSpPr>
        <p:spPr>
          <a:xfrm>
            <a:off x="3280594" y="7665155"/>
            <a:ext cx="545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総数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42462B-3E2E-E1EC-DBD2-362DECF2E9A9}"/>
              </a:ext>
            </a:extLst>
          </p:cNvPr>
          <p:cNvCxnSpPr>
            <a:cxnSpLocks/>
          </p:cNvCxnSpPr>
          <p:nvPr/>
        </p:nvCxnSpPr>
        <p:spPr>
          <a:xfrm flipH="1" flipV="1">
            <a:off x="3157883" y="7044610"/>
            <a:ext cx="252477" cy="572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4DA7A3-7935-35AC-6182-764F036F5327}"/>
              </a:ext>
            </a:extLst>
          </p:cNvPr>
          <p:cNvSpPr txBox="1"/>
          <p:nvPr/>
        </p:nvSpPr>
        <p:spPr>
          <a:xfrm>
            <a:off x="221139" y="7909446"/>
            <a:ext cx="262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〒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861-03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〇〇</a:t>
            </a:r>
            <a:endParaRPr kumimoji="1" lang="en-US" altLang="ja-JP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〒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861-04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〇〇</a:t>
            </a:r>
            <a:endParaRPr kumimoji="1" lang="en-US" altLang="ja-JP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〒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861-05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〇〇</a:t>
            </a:r>
            <a:endParaRPr kumimoji="1" lang="en-US" altLang="ja-JP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〒</a:t>
            </a:r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861-06</a:t>
            </a:r>
            <a:r>
              <a:rPr kumimoji="1" lang="ja-JP" altLang="en-US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〇〇</a:t>
            </a:r>
            <a:endParaRPr kumimoji="1" lang="en-US" altLang="ja-JP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8052998-E7CA-F824-A3E1-688469E0E3C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56619" y="3942644"/>
            <a:ext cx="686001" cy="1337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6D4DE1-7015-8EE8-4078-2A63A8998884}"/>
              </a:ext>
            </a:extLst>
          </p:cNvPr>
          <p:cNvSpPr txBox="1"/>
          <p:nvPr/>
        </p:nvSpPr>
        <p:spPr>
          <a:xfrm>
            <a:off x="342900" y="234434"/>
            <a:ext cx="61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■封入封緘の作業マニュアル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F2D108-B719-97F2-FF59-5439022DDA14}"/>
              </a:ext>
            </a:extLst>
          </p:cNvPr>
          <p:cNvSpPr/>
          <p:nvPr/>
        </p:nvSpPr>
        <p:spPr>
          <a:xfrm>
            <a:off x="342900" y="733926"/>
            <a:ext cx="6108700" cy="4254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リスト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の命名規則について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A463F7-F3AA-01B4-C047-D779B8354704}"/>
              </a:ext>
            </a:extLst>
          </p:cNvPr>
          <p:cNvSpPr txBox="1"/>
          <p:nvPr/>
        </p:nvSpPr>
        <p:spPr>
          <a:xfrm>
            <a:off x="433212" y="2103378"/>
            <a:ext cx="5640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0000</a:t>
            </a:r>
            <a:r>
              <a:rPr kumimoji="1" lang="en-US" altLang="ja-JP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en-US" altLang="ja-JP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en-US" altLang="ja-JP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en-US" altLang="ja-JP" sz="60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00</a:t>
            </a:r>
            <a:endParaRPr kumimoji="1" lang="ja-JP" altLang="en-US" sz="6000" b="1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4F4549-D5D0-265E-1576-CA70EB58431C}"/>
              </a:ext>
            </a:extLst>
          </p:cNvPr>
          <p:cNvSpPr txBox="1"/>
          <p:nvPr/>
        </p:nvSpPr>
        <p:spPr>
          <a:xfrm>
            <a:off x="1019249" y="1801723"/>
            <a:ext cx="117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BoxID</a:t>
            </a:r>
            <a:endParaRPr lang="en-US" altLang="ja-JP" sz="2000" b="1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DF1D74-91AA-EE13-37B3-5631E62F1083}"/>
              </a:ext>
            </a:extLst>
          </p:cNvPr>
          <p:cNvSpPr txBox="1"/>
          <p:nvPr/>
        </p:nvSpPr>
        <p:spPr>
          <a:xfrm>
            <a:off x="3095272" y="1804514"/>
            <a:ext cx="117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PackID</a:t>
            </a:r>
            <a:endParaRPr lang="en-US" altLang="ja-JP" sz="2000" b="1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A7C70F-8D7F-EC4D-36EF-03FD9135D4EB}"/>
              </a:ext>
            </a:extLst>
          </p:cNvPr>
          <p:cNvSpPr txBox="1"/>
          <p:nvPr/>
        </p:nvSpPr>
        <p:spPr>
          <a:xfrm>
            <a:off x="4663371" y="1789913"/>
            <a:ext cx="117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SetID</a:t>
            </a:r>
            <a:endParaRPr lang="en-US" altLang="ja-JP" sz="2000" b="1" dirty="0">
              <a:solidFill>
                <a:schemeClr val="tx2">
                  <a:lumMod val="50000"/>
                  <a:lumOff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6907A3-85FC-655A-6E18-4089A2300F8A}"/>
              </a:ext>
            </a:extLst>
          </p:cNvPr>
          <p:cNvSpPr txBox="1"/>
          <p:nvPr/>
        </p:nvSpPr>
        <p:spPr>
          <a:xfrm>
            <a:off x="562049" y="3477473"/>
            <a:ext cx="117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BoxID</a:t>
            </a:r>
            <a:endParaRPr lang="en-US" altLang="ja-JP" sz="2000" b="1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1EE99C-0DD6-AC89-B026-713ADFFD2463}"/>
              </a:ext>
            </a:extLst>
          </p:cNvPr>
          <p:cNvSpPr txBox="1"/>
          <p:nvPr/>
        </p:nvSpPr>
        <p:spPr>
          <a:xfrm>
            <a:off x="1631501" y="3546915"/>
            <a:ext cx="420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段ボールの数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。総数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/450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で１上がる。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8B538B-336A-8856-C026-FF7B5B53648A}"/>
              </a:ext>
            </a:extLst>
          </p:cNvPr>
          <p:cNvSpPr txBox="1"/>
          <p:nvPr/>
        </p:nvSpPr>
        <p:spPr>
          <a:xfrm>
            <a:off x="342900" y="4451758"/>
            <a:ext cx="117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PackID</a:t>
            </a:r>
            <a:endParaRPr lang="en-US" altLang="ja-JP" sz="2000" b="1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D9653B-B2EE-6EAE-0589-BE64FA8B9AA6}"/>
              </a:ext>
            </a:extLst>
          </p:cNvPr>
          <p:cNvSpPr txBox="1"/>
          <p:nvPr/>
        </p:nvSpPr>
        <p:spPr>
          <a:xfrm>
            <a:off x="1579337" y="4482536"/>
            <a:ext cx="4207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段ボールに入れる封筒束の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だいたい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までになる。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210F9B-F07B-0329-4E3C-ED271F84C34A}"/>
              </a:ext>
            </a:extLst>
          </p:cNvPr>
          <p:cNvSpPr txBox="1"/>
          <p:nvPr/>
        </p:nvSpPr>
        <p:spPr>
          <a:xfrm>
            <a:off x="520673" y="5821465"/>
            <a:ext cx="1175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SetID</a:t>
            </a:r>
            <a:endParaRPr lang="en-US" altLang="ja-JP" sz="2000" b="1" dirty="0">
              <a:solidFill>
                <a:schemeClr val="tx2">
                  <a:lumMod val="50000"/>
                  <a:lumOff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6D5B1E-0AE3-AD92-D742-5BF28C89BDB1}"/>
              </a:ext>
            </a:extLst>
          </p:cNvPr>
          <p:cNvSpPr txBox="1"/>
          <p:nvPr/>
        </p:nvSpPr>
        <p:spPr>
          <a:xfrm>
            <a:off x="1518282" y="5898409"/>
            <a:ext cx="4207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名ごとの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。輪ゴムで止める束のため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名区切りとなる。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21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500</Words>
  <Application>Microsoft Office PowerPoint</Application>
  <PresentationFormat>画面に合わせる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メイリオ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yohei yamatoji</dc:creator>
  <cp:lastModifiedBy>yohei yamatoji</cp:lastModifiedBy>
  <cp:revision>8</cp:revision>
  <cp:lastPrinted>2024-11-18T09:04:39Z</cp:lastPrinted>
  <dcterms:created xsi:type="dcterms:W3CDTF">2024-06-11T02:33:08Z</dcterms:created>
  <dcterms:modified xsi:type="dcterms:W3CDTF">2024-11-18T09:05:56Z</dcterms:modified>
</cp:coreProperties>
</file>