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8288000" cy="10287000"/>
  <p:notesSz cx="6858000" cy="9144000"/>
  <p:embeddedFontLst>
    <p:embeddedFont>
      <p:font typeface="Public Sans" charset="1" panose="00000000000000000000"/>
      <p:regular r:id="rId51"/>
    </p:embeddedFont>
    <p:embeddedFont>
      <p:font typeface="Public Sans Bold" charset="1" panose="00000000000000000000"/>
      <p:regular r:id="rId52"/>
    </p:embeddedFont>
    <p:embeddedFont>
      <p:font typeface="Public Sans Medium" charset="1" panose="00000000000000000000"/>
      <p:regular r:id="rId53"/>
    </p:embeddedFont>
    <p:embeddedFont>
      <p:font typeface="Public Sans Bold Italics" charset="1" panose="00000000000000000000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53" Target="fonts/font53.fntdata" Type="http://schemas.openxmlformats.org/officeDocument/2006/relationships/font"/><Relationship Id="rId54" Target="fonts/font54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8292" y="7154398"/>
            <a:ext cx="1125141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E3BB87"/>
                </a:solidFill>
                <a:latin typeface="Public Sans"/>
              </a:rPr>
              <a:t>EMANUEL CATÃO E LUCAS JOSÉ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64235" y="2859088"/>
            <a:ext cx="11959530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spc="-240">
                <a:solidFill>
                  <a:srgbClr val="FFFFFF"/>
                </a:solidFill>
                <a:latin typeface="Public Sans Bold"/>
              </a:rPr>
              <a:t>Algoritmos de Ordenação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Insertion Sort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3937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FUNCIONAMENTO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3937" y="3405433"/>
            <a:ext cx="16230600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Passos:</a:t>
            </a:r>
          </a:p>
          <a:p>
            <a:pPr algn="l" marL="540096" indent="-270048" lvl="1">
              <a:lnSpc>
                <a:spcPts val="3001"/>
              </a:lnSpc>
              <a:buAutoNum type="arabicPeriod" startAt="1"/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Começa no segundo elemento, considerando o primeiro elemento como uma lista ordenada.</a:t>
            </a:r>
          </a:p>
          <a:p>
            <a:pPr algn="l" marL="540096" indent="-270048" lvl="1">
              <a:lnSpc>
                <a:spcPts val="3001"/>
              </a:lnSpc>
              <a:buAutoNum type="arabicPeriod" startAt="1"/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</a:t>
            </a:r>
            <a:r>
              <a:rPr lang="en-US" sz="2501">
                <a:solidFill>
                  <a:srgbClr val="FFFFFF"/>
                </a:solidFill>
                <a:latin typeface="Public Sans"/>
              </a:rPr>
              <a:t>Compara o elemento atual com os elementos da lista ordenada, movendo-os para a direita se forem maiores que o elemento atual. </a:t>
            </a:r>
          </a:p>
          <a:p>
            <a:pPr algn="l" marL="540096" indent="-270048" lvl="1">
              <a:lnSpc>
                <a:spcPts val="3001"/>
              </a:lnSpc>
              <a:buAutoNum type="arabicPeriod" startAt="1"/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</a:t>
            </a:r>
            <a:r>
              <a:rPr lang="en-US" sz="2501">
                <a:solidFill>
                  <a:srgbClr val="FFFFFF"/>
                </a:solidFill>
                <a:latin typeface="Public Sans"/>
              </a:rPr>
              <a:t>Insere o elemento atual na posição correta.</a:t>
            </a:r>
          </a:p>
          <a:p>
            <a:pPr algn="l" marL="540096" indent="-270048" lvl="1">
              <a:lnSpc>
                <a:spcPts val="3001"/>
              </a:lnSpc>
              <a:buAutoNum type="arabicPeriod" startAt="1"/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</a:t>
            </a:r>
            <a:r>
              <a:rPr lang="en-US" sz="2501">
                <a:solidFill>
                  <a:srgbClr val="FFFFFF"/>
                </a:solidFill>
                <a:latin typeface="Public Sans"/>
              </a:rPr>
              <a:t>Repete os passos 2 e 3 para todos os elementos da lista.</a:t>
            </a:r>
          </a:p>
          <a:p>
            <a:pPr algn="l">
              <a:lnSpc>
                <a:spcPts val="300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881933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COMPLEXIDADE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684929"/>
            <a:ext cx="16240125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1"/>
              </a:lnSpc>
            </a:pPr>
            <a:r>
              <a:rPr lang="en-US" sz="2601">
                <a:solidFill>
                  <a:srgbClr val="FFFFFF"/>
                </a:solidFill>
                <a:latin typeface="Public Sans"/>
              </a:rPr>
              <a:t>Pior Caso: O(n²)</a:t>
            </a:r>
          </a:p>
          <a:p>
            <a:pPr algn="l">
              <a:lnSpc>
                <a:spcPts val="3121"/>
              </a:lnSpc>
            </a:pPr>
            <a:r>
              <a:rPr lang="en-US" sz="2601">
                <a:solidFill>
                  <a:srgbClr val="FFFFFF"/>
                </a:solidFill>
                <a:latin typeface="Public Sans"/>
              </a:rPr>
              <a:t>         Ocorre quando a lista está inversamente ordenada.</a:t>
            </a:r>
          </a:p>
          <a:p>
            <a:pPr algn="l">
              <a:lnSpc>
                <a:spcPts val="3121"/>
              </a:lnSpc>
            </a:pPr>
          </a:p>
          <a:p>
            <a:pPr algn="l">
              <a:lnSpc>
                <a:spcPts val="3121"/>
              </a:lnSpc>
            </a:pPr>
            <a:r>
              <a:rPr lang="en-US" sz="2601">
                <a:solidFill>
                  <a:srgbClr val="FFFFFF"/>
                </a:solidFill>
                <a:latin typeface="Public Sans"/>
              </a:rPr>
              <a:t>Melhor Caso: O(n)</a:t>
            </a:r>
          </a:p>
          <a:p>
            <a:pPr algn="l">
              <a:lnSpc>
                <a:spcPts val="3121"/>
              </a:lnSpc>
            </a:pPr>
            <a:r>
              <a:rPr lang="en-US" sz="2601">
                <a:solidFill>
                  <a:srgbClr val="FFFFFF"/>
                </a:solidFill>
                <a:latin typeface="Public Sans"/>
              </a:rPr>
              <a:t>         Ocorre quando a lista já está ordenada.</a:t>
            </a:r>
          </a:p>
          <a:p>
            <a:pPr algn="l">
              <a:lnSpc>
                <a:spcPts val="3121"/>
              </a:lnSpc>
            </a:pPr>
          </a:p>
          <a:p>
            <a:pPr algn="l">
              <a:lnSpc>
                <a:spcPts val="3121"/>
              </a:lnSpc>
            </a:pPr>
            <a:r>
              <a:rPr lang="en-US" sz="2601">
                <a:solidFill>
                  <a:srgbClr val="FFFFFF"/>
                </a:solidFill>
                <a:latin typeface="Public Sans"/>
              </a:rPr>
              <a:t>Caso Médio: O(n²)</a:t>
            </a:r>
          </a:p>
          <a:p>
            <a:pPr algn="l">
              <a:lnSpc>
                <a:spcPts val="3121"/>
              </a:lnSpc>
            </a:pPr>
            <a:r>
              <a:rPr lang="en-US" sz="2601">
                <a:solidFill>
                  <a:srgbClr val="FFFFFF"/>
                </a:solidFill>
                <a:latin typeface="Public Sans"/>
              </a:rPr>
              <a:t>         Em média o algoritmo precisa fazer n²/4 comparações.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66831" y="3424483"/>
            <a:ext cx="7363364" cy="4977726"/>
          </a:xfrm>
          <a:custGeom>
            <a:avLst/>
            <a:gdLst/>
            <a:ahLst/>
            <a:cxnLst/>
            <a:rect r="r" b="b" t="t" l="l"/>
            <a:pathLst>
              <a:path h="4977726" w="7363364">
                <a:moveTo>
                  <a:pt x="0" y="0"/>
                </a:moveTo>
                <a:lnTo>
                  <a:pt x="7363365" y="0"/>
                </a:lnTo>
                <a:lnTo>
                  <a:pt x="7363365" y="4977726"/>
                </a:lnTo>
                <a:lnTo>
                  <a:pt x="0" y="4977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Insertion Sort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3937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PSEUDO-ALGORITMO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Insertion Sort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3937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ESTABILIDADE E USABILIDADE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14958"/>
            <a:ext cx="16230600" cy="438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4" indent="-345437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Algoritmo </a:t>
            </a:r>
            <a:r>
              <a:rPr lang="en-US" sz="3199">
                <a:solidFill>
                  <a:srgbClr val="FFFFFF"/>
                </a:solidFill>
                <a:latin typeface="Public Sans Bold Italics"/>
              </a:rPr>
              <a:t>in place.</a:t>
            </a:r>
          </a:p>
          <a:p>
            <a:pPr algn="l" marL="690874" indent="-345437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O Insertion Sort é um algoritmo estável.</a:t>
            </a:r>
          </a:p>
          <a:p>
            <a:pPr algn="l" marL="690874" indent="-345437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O Insertion Sort é frequentemente comparado à forma como se ordena um baralho de cartas à mão, inserindo cada carta na posição correta.</a:t>
            </a:r>
          </a:p>
          <a:p>
            <a:pPr algn="l" marL="690874" indent="-345437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É muito eficiente para ordenar pequenos conjuntos.</a:t>
            </a:r>
          </a:p>
          <a:p>
            <a:pPr algn="l" marL="690874" indent="-345437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Quando a lista está quase ordenada, o Insertion Sort pode ser muito eficiente, próximo de O(n).</a:t>
            </a:r>
          </a:p>
          <a:p>
            <a:pPr algn="l" marL="690874" indent="-345437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Por sua simplicidade e adaptabilidade é recomendado para aplicação em tempo real.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Merge Sort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3937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FUNCIONAMENTO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3937" y="3405433"/>
            <a:ext cx="1623060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Passos:</a:t>
            </a:r>
          </a:p>
          <a:p>
            <a:pPr algn="l" marL="540096" indent="-270048" lvl="1">
              <a:lnSpc>
                <a:spcPts val="3001"/>
              </a:lnSpc>
              <a:buAutoNum type="arabicPeriod" startAt="1"/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Divide a lista não ordenada em duas metades de tamanho igual (ou quase igual).</a:t>
            </a:r>
          </a:p>
          <a:p>
            <a:pPr algn="l" marL="540096" indent="-270048" lvl="1">
              <a:lnSpc>
                <a:spcPts val="3001"/>
              </a:lnSpc>
              <a:buAutoNum type="arabicPeriod" startAt="1"/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Aplica recursivamente o Merge Sort em cada metade.</a:t>
            </a:r>
          </a:p>
          <a:p>
            <a:pPr algn="l" marL="540096" indent="-270048" lvl="1">
              <a:lnSpc>
                <a:spcPts val="3001"/>
              </a:lnSpc>
              <a:buAutoNum type="arabicPeriod" startAt="1"/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Combina as duas metades ordenadas para formar uma única lista ordenada.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159188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COMPLEXIDADE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9175" y="6326204"/>
            <a:ext cx="16240125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Public Sans"/>
              </a:rPr>
              <a:t>Pior Caso: O(n*logn)</a:t>
            </a:r>
          </a:p>
          <a:p>
            <a:pPr algn="l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Public Sans"/>
              </a:rPr>
              <a:t>         Ocorre em todos os casos, pois o Merge Sort divide sempre a lista ao meio e combina as metades ordenadas.</a:t>
            </a:r>
          </a:p>
          <a:p>
            <a:pPr algn="l">
              <a:lnSpc>
                <a:spcPts val="2881"/>
              </a:lnSpc>
            </a:pPr>
          </a:p>
          <a:p>
            <a:pPr algn="l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Public Sans"/>
              </a:rPr>
              <a:t>Melhor Caso: O(n*logn)</a:t>
            </a:r>
          </a:p>
          <a:p>
            <a:pPr algn="l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Public Sans"/>
              </a:rPr>
              <a:t>         Mesmo que a lista esteja completamente desordenada, o Merge Sort ainda terá a mesma complexidade.</a:t>
            </a:r>
          </a:p>
          <a:p>
            <a:pPr algn="l">
              <a:lnSpc>
                <a:spcPts val="2881"/>
              </a:lnSpc>
            </a:pPr>
          </a:p>
          <a:p>
            <a:pPr algn="l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Public Sans"/>
              </a:rPr>
              <a:t>Caso Médio: O(n*logn)</a:t>
            </a:r>
          </a:p>
          <a:p>
            <a:pPr algn="l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Public Sans"/>
              </a:rPr>
              <a:t>         O desempenho médio é sempre O(n log n), tornando o Merge Sort eficiente em muitos cenários.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48345" y="3424483"/>
            <a:ext cx="11391309" cy="5262812"/>
          </a:xfrm>
          <a:custGeom>
            <a:avLst/>
            <a:gdLst/>
            <a:ahLst/>
            <a:cxnLst/>
            <a:rect r="r" b="b" t="t" l="l"/>
            <a:pathLst>
              <a:path h="5262812" w="11391309">
                <a:moveTo>
                  <a:pt x="0" y="0"/>
                </a:moveTo>
                <a:lnTo>
                  <a:pt x="11391310" y="0"/>
                </a:lnTo>
                <a:lnTo>
                  <a:pt x="11391310" y="5262812"/>
                </a:lnTo>
                <a:lnTo>
                  <a:pt x="0" y="526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Merge Sort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3937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PSEUDO-ALGORITMO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Merge Sort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3937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ESTABILIDADE E USABILIDADE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14958"/>
            <a:ext cx="16230600" cy="583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Public Sans"/>
              </a:rPr>
              <a:t>O algoritmo Merge Sort não é um algoritmo </a:t>
            </a:r>
            <a:r>
              <a:rPr lang="en-US" sz="3200">
                <a:solidFill>
                  <a:srgbClr val="FFFFFF"/>
                </a:solidFill>
                <a:latin typeface="Public Sans Bold Italics"/>
              </a:rPr>
              <a:t>in place </a:t>
            </a:r>
            <a:r>
              <a:rPr lang="en-US" sz="3200">
                <a:solidFill>
                  <a:srgbClr val="FFFFFF"/>
                </a:solidFill>
                <a:latin typeface="Public Sans"/>
              </a:rPr>
              <a:t>já que ele cria dois novos conjuntos a cada execução.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Public Sans"/>
              </a:rPr>
              <a:t>É um algoritmo estável.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Public Sans"/>
              </a:rPr>
              <a:t>É altamente eficiente para grandes volumes de dados devido à sua complexidade O(n log n).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Public Sans"/>
              </a:rPr>
              <a:t>É especialmente adequado para listas ligadas, pois sua natureza recursiva se encaixa bem na estrutura de lista encadeada.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Public Sans"/>
              </a:rPr>
              <a:t>Quando é importante manter a ordem relativa de elementos iguais, o Merge Sort é uma escolha preferida devido à sua estabilidade.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Public Sans"/>
              </a:rPr>
              <a:t>Embora tenha uma boa complexidade, o Merge Sort pode não ser a melhor escolha em sistemas de tempo real devido à sua natureza recursiva e necessidade de espaço adicional.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Quick Sort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3937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FUNCIONAMENTO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3937" y="3455497"/>
            <a:ext cx="16230600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1"/>
              </a:lnSpc>
            </a:pPr>
            <a:r>
              <a:rPr lang="en-US" sz="2301">
                <a:solidFill>
                  <a:srgbClr val="FFFFFF"/>
                </a:solidFill>
                <a:latin typeface="Public Sans"/>
              </a:rPr>
              <a:t>Passos:</a:t>
            </a:r>
          </a:p>
          <a:p>
            <a:pPr algn="l" marL="496917" indent="-248459" lvl="1">
              <a:lnSpc>
                <a:spcPts val="2761"/>
              </a:lnSpc>
              <a:buAutoNum type="arabicPeriod" startAt="1"/>
            </a:pPr>
            <a:r>
              <a:rPr lang="en-US" sz="2301">
                <a:solidFill>
                  <a:srgbClr val="FFFFFF"/>
                </a:solidFill>
                <a:latin typeface="Public Sans"/>
              </a:rPr>
              <a:t> Seleção do Pivô: Escolhe um elemento da lista como pivô.</a:t>
            </a:r>
          </a:p>
          <a:p>
            <a:pPr algn="l" marL="496917" indent="-248459" lvl="1">
              <a:lnSpc>
                <a:spcPts val="2761"/>
              </a:lnSpc>
              <a:buAutoNum type="arabicPeriod" startAt="1"/>
            </a:pPr>
            <a:r>
              <a:rPr lang="en-US" sz="2301">
                <a:solidFill>
                  <a:srgbClr val="FFFFFF"/>
                </a:solidFill>
                <a:latin typeface="Public Sans"/>
              </a:rPr>
              <a:t> </a:t>
            </a:r>
            <a:r>
              <a:rPr lang="en-US" sz="2301">
                <a:solidFill>
                  <a:srgbClr val="FFFFFF"/>
                </a:solidFill>
                <a:latin typeface="Public Sans"/>
              </a:rPr>
              <a:t>Particionamento: Reorganiza os elementos da lista de modo que todos os elementos menores que o pivô estejam à esquerda e todos os elementos maiores que o pivô estejam à direita.</a:t>
            </a:r>
          </a:p>
          <a:p>
            <a:pPr algn="l" marL="496917" indent="-248459" lvl="1">
              <a:lnSpc>
                <a:spcPts val="2761"/>
              </a:lnSpc>
              <a:buAutoNum type="arabicPeriod" startAt="1"/>
            </a:pPr>
            <a:r>
              <a:rPr lang="en-US" sz="2301">
                <a:solidFill>
                  <a:srgbClr val="FFFFFF"/>
                </a:solidFill>
                <a:latin typeface="Public Sans"/>
              </a:rPr>
              <a:t> </a:t>
            </a:r>
            <a:r>
              <a:rPr lang="en-US" sz="2301">
                <a:solidFill>
                  <a:srgbClr val="FFFFFF"/>
                </a:solidFill>
                <a:latin typeface="Public Sans"/>
              </a:rPr>
              <a:t>Ordenação Recursiva: Aplica recursivamente o Quick Sort em cada subconjunto.</a:t>
            </a:r>
          </a:p>
          <a:p>
            <a:pPr algn="l" marL="496917" indent="-248459" lvl="1">
              <a:lnSpc>
                <a:spcPts val="2761"/>
              </a:lnSpc>
              <a:buAutoNum type="arabicPeriod" startAt="1"/>
            </a:pPr>
            <a:r>
              <a:rPr lang="en-US" sz="2301">
                <a:solidFill>
                  <a:srgbClr val="FFFFFF"/>
                </a:solidFill>
                <a:latin typeface="Public Sans"/>
              </a:rPr>
              <a:t> </a:t>
            </a:r>
            <a:r>
              <a:rPr lang="en-US" sz="2301">
                <a:solidFill>
                  <a:srgbClr val="FFFFFF"/>
                </a:solidFill>
                <a:latin typeface="Public Sans"/>
              </a:rPr>
              <a:t>Combinação: Combina os subconjuntos ordenados para formar a lista final ordenada.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3937" y="5760547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COMPLEXIDADE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734175"/>
            <a:ext cx="16240125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Public Sans"/>
              </a:rPr>
              <a:t>Pior Caso: O(n²)</a:t>
            </a:r>
          </a:p>
          <a:p>
            <a:pPr algn="l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Public Sans"/>
              </a:rPr>
              <a:t>         Quando o pivô está desbalanceado.</a:t>
            </a:r>
          </a:p>
          <a:p>
            <a:pPr algn="l">
              <a:lnSpc>
                <a:spcPts val="2881"/>
              </a:lnSpc>
            </a:pPr>
          </a:p>
          <a:p>
            <a:pPr algn="l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Public Sans"/>
              </a:rPr>
              <a:t>Melhor Caso: O(n log n)</a:t>
            </a:r>
          </a:p>
          <a:p>
            <a:pPr algn="l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Public Sans"/>
              </a:rPr>
              <a:t>         Quando o pivô está balanceado</a:t>
            </a:r>
          </a:p>
          <a:p>
            <a:pPr algn="l">
              <a:lnSpc>
                <a:spcPts val="2881"/>
              </a:lnSpc>
            </a:pPr>
          </a:p>
          <a:p>
            <a:pPr algn="l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Public Sans"/>
              </a:rPr>
              <a:t>Caso Médio: O(n logn)</a:t>
            </a:r>
          </a:p>
          <a:p>
            <a:pPr algn="l">
              <a:lnSpc>
                <a:spcPts val="2881"/>
              </a:lnSpc>
            </a:pPr>
            <a:r>
              <a:rPr lang="en-US" sz="2401">
                <a:solidFill>
                  <a:srgbClr val="FFFFFF"/>
                </a:solidFill>
                <a:latin typeface="Public Sans"/>
              </a:rPr>
              <a:t>        Quando pivô não está balanceado ou desbalanceado.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57487" y="3726956"/>
            <a:ext cx="11163501" cy="4143915"/>
          </a:xfrm>
          <a:custGeom>
            <a:avLst/>
            <a:gdLst/>
            <a:ahLst/>
            <a:cxnLst/>
            <a:rect r="r" b="b" t="t" l="l"/>
            <a:pathLst>
              <a:path h="4143915" w="11163501">
                <a:moveTo>
                  <a:pt x="0" y="0"/>
                </a:moveTo>
                <a:lnTo>
                  <a:pt x="11163501" y="0"/>
                </a:lnTo>
                <a:lnTo>
                  <a:pt x="11163501" y="4143915"/>
                </a:lnTo>
                <a:lnTo>
                  <a:pt x="0" y="414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Quick Sort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3937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PSEUDO-ALGORITMO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Quick Sort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7727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ESTABILIDADE E USABILIDADE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7727" y="3416899"/>
            <a:ext cx="15814653" cy="632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Algoritmo </a:t>
            </a:r>
            <a:r>
              <a:rPr lang="en-US" sz="3199">
                <a:solidFill>
                  <a:srgbClr val="FFFFFF"/>
                </a:solidFill>
                <a:latin typeface="Public Sans Bold Italics"/>
              </a:rPr>
              <a:t>in place.</a:t>
            </a:r>
          </a:p>
          <a:p>
            <a:pPr algn="l">
              <a:lnSpc>
                <a:spcPts val="3839"/>
              </a:lnSpc>
            </a:pPr>
          </a:p>
          <a:p>
            <a:pPr algn="l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 Bold"/>
              </a:rPr>
              <a:t>Não</a:t>
            </a:r>
            <a:r>
              <a:rPr lang="en-US" sz="3199">
                <a:solidFill>
                  <a:srgbClr val="FFFFFF"/>
                </a:solidFill>
                <a:latin typeface="Public Sans"/>
              </a:rPr>
              <a:t> estável</a:t>
            </a:r>
          </a:p>
          <a:p>
            <a:pPr algn="l">
              <a:lnSpc>
                <a:spcPts val="3839"/>
              </a:lnSpc>
            </a:pPr>
          </a:p>
          <a:p>
            <a:pPr algn="l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 Eficiente para ordenar grandes volumes de dados devido à sua complexidade O(n log n).</a:t>
            </a:r>
          </a:p>
          <a:p>
            <a:pPr algn="l">
              <a:lnSpc>
                <a:spcPts val="3839"/>
              </a:lnSpc>
            </a:pPr>
          </a:p>
          <a:p>
            <a:pPr algn="l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É comumente utilizado como algoritmo padrão para ordenação interna em muitas linguagens de programação.</a:t>
            </a:r>
          </a:p>
          <a:p>
            <a:pPr algn="l">
              <a:lnSpc>
                <a:spcPts val="3839"/>
              </a:lnSpc>
            </a:pPr>
          </a:p>
          <a:p>
            <a:pPr algn="l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Em algumas implementações, o Quick Sort pode ser adaptado para uso em sistemas de tempo real, mantendo um desempenho aceitável em casos típicos.</a:t>
            </a:r>
          </a:p>
          <a:p>
            <a:pPr algn="l">
              <a:lnSpc>
                <a:spcPts val="38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Heap Sort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3937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FUNCIONAMENTO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3937" y="3455497"/>
            <a:ext cx="16230600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Public Sans"/>
              </a:rPr>
              <a:t>Passos:</a:t>
            </a:r>
          </a:p>
          <a:p>
            <a:pPr algn="l" marL="539749" indent="-269875" lvl="1">
              <a:lnSpc>
                <a:spcPts val="29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ublic Sans"/>
              </a:rPr>
              <a:t> Construção do Heap: Constrói um max-heap a partir da lista não ordenada.</a:t>
            </a:r>
          </a:p>
          <a:p>
            <a:pPr algn="l" marL="539749" indent="-269875" lvl="1">
              <a:lnSpc>
                <a:spcPts val="29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ublic Sans"/>
              </a:rPr>
              <a:t> </a:t>
            </a:r>
            <a:r>
              <a:rPr lang="en-US" sz="2499">
                <a:solidFill>
                  <a:srgbClr val="FFFFFF"/>
                </a:solidFill>
                <a:latin typeface="Public Sans"/>
              </a:rPr>
              <a:t>Remoção do Máximo: Repetidamente remove o maior elemento (a raiz do heap) e coloca-o no final da lista.</a:t>
            </a:r>
          </a:p>
          <a:p>
            <a:pPr algn="l" marL="539749" indent="-269875" lvl="1">
              <a:lnSpc>
                <a:spcPts val="29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ublic Sans"/>
              </a:rPr>
              <a:t> </a:t>
            </a:r>
            <a:r>
              <a:rPr lang="en-US" sz="2499">
                <a:solidFill>
                  <a:srgbClr val="FFFFFF"/>
                </a:solidFill>
                <a:latin typeface="Public Sans"/>
              </a:rPr>
              <a:t>Restabelecimento do Heap: Após remover o maior elemento, restabelece a propriedade de heap no restante da lista.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3937" y="5760547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COMPLEXIDADE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724650"/>
            <a:ext cx="16240125" cy="306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Pior Caso: O(n logn)</a:t>
            </a:r>
          </a:p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        O comportamento é consistente, independentemente da ordem inicial dos elementos.</a:t>
            </a:r>
          </a:p>
          <a:p>
            <a:pPr algn="l">
              <a:lnSpc>
                <a:spcPts val="3001"/>
              </a:lnSpc>
            </a:pPr>
          </a:p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Melhor Caso: O(n logn)</a:t>
            </a:r>
          </a:p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        Construção do heap leva O(n) e cada remoção do maior elemento leva O(log n).</a:t>
            </a:r>
          </a:p>
          <a:p>
            <a:pPr algn="l">
              <a:lnSpc>
                <a:spcPts val="3001"/>
              </a:lnSpc>
            </a:pPr>
          </a:p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Caso Médio: O(n logn)</a:t>
            </a:r>
          </a:p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       Em média, o Heap Sort tem desempenho O(n log n).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Algoritmos de Ordenação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10991"/>
            <a:ext cx="4420791" cy="78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spc="459">
                <a:solidFill>
                  <a:srgbClr val="E3BB87"/>
                </a:solidFill>
                <a:latin typeface="Public Sans"/>
              </a:rPr>
              <a:t>INTRODUÇÃO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54840"/>
            <a:ext cx="16230600" cy="5043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spc="319">
                <a:solidFill>
                  <a:srgbClr val="FFFFFF"/>
                </a:solidFill>
                <a:latin typeface="Public Sans"/>
              </a:rPr>
              <a:t>A ordenação de dados é um processo essencial em ciência da computação e tem um impacto significativo em muitas áreas da tecnologia e da análise de dados.</a:t>
            </a:r>
          </a:p>
          <a:p>
            <a:pPr algn="l">
              <a:lnSpc>
                <a:spcPts val="4479"/>
              </a:lnSpc>
            </a:pPr>
          </a:p>
          <a:p>
            <a:pPr algn="l">
              <a:lnSpc>
                <a:spcPts val="4479"/>
              </a:lnSpc>
            </a:pPr>
            <a:r>
              <a:rPr lang="en-US" sz="3199" spc="319">
                <a:solidFill>
                  <a:srgbClr val="FFFFFF"/>
                </a:solidFill>
                <a:latin typeface="Public Sans"/>
              </a:rPr>
              <a:t>Algumas vantagens de ter os dados ordenados:</a:t>
            </a:r>
          </a:p>
          <a:p>
            <a:pPr algn="l" marL="690876" indent="-345438" lvl="1">
              <a:lnSpc>
                <a:spcPts val="4479"/>
              </a:lnSpc>
              <a:buAutoNum type="arabicPeriod" startAt="1"/>
            </a:pPr>
            <a:r>
              <a:rPr lang="en-US" sz="3199" spc="319">
                <a:solidFill>
                  <a:srgbClr val="FFFFFF"/>
                </a:solidFill>
                <a:latin typeface="Public Sans"/>
              </a:rPr>
              <a:t>Busca mais eficiente.</a:t>
            </a:r>
          </a:p>
          <a:p>
            <a:pPr algn="l" marL="690876" indent="-345438" lvl="1">
              <a:lnSpc>
                <a:spcPts val="4479"/>
              </a:lnSpc>
              <a:buAutoNum type="arabicPeriod" startAt="1"/>
            </a:pPr>
            <a:r>
              <a:rPr lang="en-US" sz="3199" spc="319">
                <a:solidFill>
                  <a:srgbClr val="FFFFFF"/>
                </a:solidFill>
                <a:latin typeface="Public Sans"/>
              </a:rPr>
              <a:t>Melhora na organização e visualização dos dados.</a:t>
            </a:r>
          </a:p>
          <a:p>
            <a:pPr algn="l" marL="690876" indent="-345438" lvl="1">
              <a:lnSpc>
                <a:spcPts val="4479"/>
              </a:lnSpc>
              <a:buAutoNum type="arabicPeriod" startAt="1"/>
            </a:pPr>
            <a:r>
              <a:rPr lang="en-US" sz="3199" spc="319">
                <a:solidFill>
                  <a:srgbClr val="FFFFFF"/>
                </a:solidFill>
                <a:latin typeface="Public Sans"/>
              </a:rPr>
              <a:t>Otimização de processos e outros algoritmos.</a:t>
            </a:r>
          </a:p>
          <a:p>
            <a:pPr algn="l" marL="690876" indent="-345438" lvl="1">
              <a:lnSpc>
                <a:spcPts val="4479"/>
              </a:lnSpc>
              <a:spcBef>
                <a:spcPct val="0"/>
              </a:spcBef>
              <a:buAutoNum type="arabicPeriod" startAt="1"/>
            </a:pPr>
            <a:r>
              <a:rPr lang="en-US" sz="3199" spc="319">
                <a:solidFill>
                  <a:srgbClr val="FFFFFF"/>
                </a:solidFill>
                <a:latin typeface="Public Sans"/>
              </a:rPr>
              <a:t>Redução na complexidade computacional.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19648" y="3255615"/>
            <a:ext cx="5874969" cy="6002685"/>
          </a:xfrm>
          <a:custGeom>
            <a:avLst/>
            <a:gdLst/>
            <a:ahLst/>
            <a:cxnLst/>
            <a:rect r="r" b="b" t="t" l="l"/>
            <a:pathLst>
              <a:path h="6002685" w="5874969">
                <a:moveTo>
                  <a:pt x="0" y="0"/>
                </a:moveTo>
                <a:lnTo>
                  <a:pt x="5874969" y="0"/>
                </a:lnTo>
                <a:lnTo>
                  <a:pt x="5874969" y="6002685"/>
                </a:lnTo>
                <a:lnTo>
                  <a:pt x="0" y="6002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Heap Sort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3937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PSEUDO-ALGORITMO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Heap Sort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7727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ESTABILIDADE E USABILIDADE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19475"/>
            <a:ext cx="15814653" cy="583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O Heap Sort é </a:t>
            </a:r>
            <a:r>
              <a:rPr lang="en-US" sz="3199">
                <a:solidFill>
                  <a:srgbClr val="FFFFFF"/>
                </a:solidFill>
                <a:latin typeface="Public Sans Bold Italics"/>
              </a:rPr>
              <a:t>in place.</a:t>
            </a:r>
          </a:p>
          <a:p>
            <a:pPr algn="l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No entanto, o Heap Sort não é estável.</a:t>
            </a:r>
          </a:p>
          <a:p>
            <a:pPr algn="l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É altamente eficiente para grandes volumes de dados devido à sua complexidade.</a:t>
            </a:r>
          </a:p>
          <a:p>
            <a:pPr algn="l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O Heap Sort é utilizado em sistemas onde é necessário garantir um desempenho consistente de O(n log n).</a:t>
            </a:r>
          </a:p>
          <a:p>
            <a:pPr algn="l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Por ser um algoritmo in-place, é uma boa escolha para ambientes com restrições de memória.</a:t>
            </a:r>
          </a:p>
          <a:p>
            <a:pPr algn="l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A estrutura de heap usada no Heap Sort é fundamental para a implementação de filas de prioridade.</a:t>
            </a:r>
          </a:p>
          <a:p>
            <a:pPr algn="l">
              <a:lnSpc>
                <a:spcPts val="3839"/>
              </a:lnSpc>
            </a:pPr>
          </a:p>
          <a:p>
            <a:pPr algn="l">
              <a:lnSpc>
                <a:spcPts val="38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Metodologia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47937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AMBIENTE DE TESTES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19475"/>
            <a:ext cx="15814653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O experimento foi implementado através da linguagem Python3, valendo-se da biblioteca PyTest para a execução controlada dos testes.</a:t>
            </a:r>
          </a:p>
          <a:p>
            <a:pPr algn="l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Foi conduzido em um dispositivo Intel i5-8265U @ 1.6GHz a 1.8 GHz, com 4 cores e 8 threads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90261" y="3422950"/>
            <a:ext cx="9925532" cy="6018120"/>
          </a:xfrm>
          <a:custGeom>
            <a:avLst/>
            <a:gdLst/>
            <a:ahLst/>
            <a:cxnLst/>
            <a:rect r="r" b="b" t="t" l="l"/>
            <a:pathLst>
              <a:path h="6018120" w="9925532">
                <a:moveTo>
                  <a:pt x="0" y="0"/>
                </a:moveTo>
                <a:lnTo>
                  <a:pt x="9925532" y="0"/>
                </a:lnTo>
                <a:lnTo>
                  <a:pt x="9925532" y="6018120"/>
                </a:lnTo>
                <a:lnTo>
                  <a:pt x="0" y="6018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10" t="-21066" r="-9249" b="-2288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Metodologia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4912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IMPLEMENTAÇÃO - BUBBLE SORT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07541" y="3422950"/>
            <a:ext cx="9872918" cy="5969672"/>
          </a:xfrm>
          <a:custGeom>
            <a:avLst/>
            <a:gdLst/>
            <a:ahLst/>
            <a:cxnLst/>
            <a:rect r="r" b="b" t="t" l="l"/>
            <a:pathLst>
              <a:path h="5969672" w="9872918">
                <a:moveTo>
                  <a:pt x="0" y="0"/>
                </a:moveTo>
                <a:lnTo>
                  <a:pt x="9872918" y="0"/>
                </a:lnTo>
                <a:lnTo>
                  <a:pt x="9872918" y="5969672"/>
                </a:lnTo>
                <a:lnTo>
                  <a:pt x="0" y="596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68" t="-21764" r="-9450" b="-2362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Metodologia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4912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IMPLEMENTAÇÃO - SELECTION SORT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50580" y="3422950"/>
            <a:ext cx="7386840" cy="6306535"/>
          </a:xfrm>
          <a:custGeom>
            <a:avLst/>
            <a:gdLst/>
            <a:ahLst/>
            <a:cxnLst/>
            <a:rect r="r" b="b" t="t" l="l"/>
            <a:pathLst>
              <a:path h="6306535" w="7386840">
                <a:moveTo>
                  <a:pt x="0" y="0"/>
                </a:moveTo>
                <a:lnTo>
                  <a:pt x="7386840" y="0"/>
                </a:lnTo>
                <a:lnTo>
                  <a:pt x="7386840" y="6306535"/>
                </a:lnTo>
                <a:lnTo>
                  <a:pt x="0" y="6306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294" t="-17859" r="-11859" b="-178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Metodologia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IMPLEMENTAÇÃO - INSERTION SORT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37249" y="3307735"/>
            <a:ext cx="10413503" cy="6358121"/>
          </a:xfrm>
          <a:custGeom>
            <a:avLst/>
            <a:gdLst/>
            <a:ahLst/>
            <a:cxnLst/>
            <a:rect r="r" b="b" t="t" l="l"/>
            <a:pathLst>
              <a:path h="6358121" w="10413503">
                <a:moveTo>
                  <a:pt x="0" y="0"/>
                </a:moveTo>
                <a:lnTo>
                  <a:pt x="10413502" y="0"/>
                </a:lnTo>
                <a:lnTo>
                  <a:pt x="10413502" y="6358121"/>
                </a:lnTo>
                <a:lnTo>
                  <a:pt x="0" y="6358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20" t="-16632" r="-7549" b="-12323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Metodologia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IMPLEMENTAÇÃO - MERGE SORT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60095" y="3422950"/>
            <a:ext cx="9215758" cy="6332152"/>
          </a:xfrm>
          <a:custGeom>
            <a:avLst/>
            <a:gdLst/>
            <a:ahLst/>
            <a:cxnLst/>
            <a:rect r="r" b="b" t="t" l="l"/>
            <a:pathLst>
              <a:path h="6332152" w="9215758">
                <a:moveTo>
                  <a:pt x="0" y="0"/>
                </a:moveTo>
                <a:lnTo>
                  <a:pt x="9215758" y="0"/>
                </a:lnTo>
                <a:lnTo>
                  <a:pt x="9215758" y="6332151"/>
                </a:lnTo>
                <a:lnTo>
                  <a:pt x="0" y="6332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169" t="-103881" r="-7682" b="-1370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Metodologia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IMPLEMENTAÇÃO - MERGE SORT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2477" y="3876146"/>
            <a:ext cx="6650514" cy="4725388"/>
          </a:xfrm>
          <a:custGeom>
            <a:avLst/>
            <a:gdLst/>
            <a:ahLst/>
            <a:cxnLst/>
            <a:rect r="r" b="b" t="t" l="l"/>
            <a:pathLst>
              <a:path h="4725388" w="6650514">
                <a:moveTo>
                  <a:pt x="0" y="0"/>
                </a:moveTo>
                <a:lnTo>
                  <a:pt x="6650514" y="0"/>
                </a:lnTo>
                <a:lnTo>
                  <a:pt x="6650514" y="4725388"/>
                </a:lnTo>
                <a:lnTo>
                  <a:pt x="0" y="47253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3" t="-15760" r="-9221" b="-969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33439" y="3876146"/>
            <a:ext cx="7925861" cy="4725388"/>
          </a:xfrm>
          <a:custGeom>
            <a:avLst/>
            <a:gdLst/>
            <a:ahLst/>
            <a:cxnLst/>
            <a:rect r="r" b="b" t="t" l="l"/>
            <a:pathLst>
              <a:path h="4725388" w="7925861">
                <a:moveTo>
                  <a:pt x="0" y="0"/>
                </a:moveTo>
                <a:lnTo>
                  <a:pt x="7925861" y="0"/>
                </a:lnTo>
                <a:lnTo>
                  <a:pt x="7925861" y="4725388"/>
                </a:lnTo>
                <a:lnTo>
                  <a:pt x="0" y="4725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951" t="-135130" r="-9614" b="-2001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Metodologia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IMPLEMENTAÇÃO - QUICK SORT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019689"/>
            <a:ext cx="8863299" cy="3547900"/>
          </a:xfrm>
          <a:custGeom>
            <a:avLst/>
            <a:gdLst/>
            <a:ahLst/>
            <a:cxnLst/>
            <a:rect r="r" b="b" t="t" l="l"/>
            <a:pathLst>
              <a:path h="3547900" w="8863299">
                <a:moveTo>
                  <a:pt x="0" y="0"/>
                </a:moveTo>
                <a:lnTo>
                  <a:pt x="8863299" y="0"/>
                </a:lnTo>
                <a:lnTo>
                  <a:pt x="8863299" y="3547900"/>
                </a:lnTo>
                <a:lnTo>
                  <a:pt x="0" y="3547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36" t="-29363" r="-14415" b="-17728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2288" y="3752742"/>
            <a:ext cx="7307004" cy="4081794"/>
          </a:xfrm>
          <a:custGeom>
            <a:avLst/>
            <a:gdLst/>
            <a:ahLst/>
            <a:cxnLst/>
            <a:rect r="r" b="b" t="t" l="l"/>
            <a:pathLst>
              <a:path h="4081794" w="7307004">
                <a:moveTo>
                  <a:pt x="0" y="0"/>
                </a:moveTo>
                <a:lnTo>
                  <a:pt x="7307005" y="0"/>
                </a:lnTo>
                <a:lnTo>
                  <a:pt x="7307005" y="4081795"/>
                </a:lnTo>
                <a:lnTo>
                  <a:pt x="0" y="40817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134" t="-89457" r="-9672" b="-2116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METODOLOGIA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IMPLEMENTAÇÃO - HEAP SORT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Algoritmos de Ordenação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10991"/>
            <a:ext cx="4420791" cy="78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spc="459">
                <a:solidFill>
                  <a:srgbClr val="E3BB87"/>
                </a:solidFill>
                <a:latin typeface="Public Sans"/>
              </a:rPr>
              <a:t>INTRODUÇÃO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836643"/>
            <a:ext cx="16230600" cy="438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3201">
                <a:solidFill>
                  <a:srgbClr val="FFFFFF"/>
                </a:solidFill>
                <a:latin typeface="Public Sans"/>
              </a:rPr>
              <a:t>O objetivo aqui é realizar uma análise empírica de diferentes algoritmos de ordenação, abordando tanto assuntos teóricos quanto práticos dos seguintes algoritmos de ordenação:</a:t>
            </a:r>
          </a:p>
          <a:p>
            <a:pPr algn="l" marL="691222" indent="-345611" lvl="1">
              <a:lnSpc>
                <a:spcPts val="384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Public Sans"/>
              </a:rPr>
              <a:t>Bubble Sort</a:t>
            </a:r>
          </a:p>
          <a:p>
            <a:pPr algn="l" marL="691222" indent="-345611" lvl="1">
              <a:lnSpc>
                <a:spcPts val="384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Public Sans"/>
              </a:rPr>
              <a:t>Selection Sort</a:t>
            </a:r>
          </a:p>
          <a:p>
            <a:pPr algn="l" marL="691222" indent="-345611" lvl="1">
              <a:lnSpc>
                <a:spcPts val="384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Public Sans"/>
              </a:rPr>
              <a:t>Insertion Sort</a:t>
            </a:r>
          </a:p>
          <a:p>
            <a:pPr algn="l" marL="691222" indent="-345611" lvl="1">
              <a:lnSpc>
                <a:spcPts val="384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Public Sans"/>
              </a:rPr>
              <a:t>Merge Sort</a:t>
            </a:r>
          </a:p>
          <a:p>
            <a:pPr algn="l" marL="691222" indent="-345611" lvl="1">
              <a:lnSpc>
                <a:spcPts val="384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Public Sans"/>
              </a:rPr>
              <a:t>Quick Sort</a:t>
            </a:r>
          </a:p>
          <a:p>
            <a:pPr algn="l" marL="691222" indent="-345611" lvl="1">
              <a:lnSpc>
                <a:spcPts val="3841"/>
              </a:lnSpc>
              <a:buFont typeface="Arial"/>
              <a:buChar char="•"/>
            </a:pPr>
            <a:r>
              <a:rPr lang="en-US" sz="3201">
                <a:solidFill>
                  <a:srgbClr val="FFFFFF"/>
                </a:solidFill>
                <a:latin typeface="Public Sans"/>
              </a:rPr>
              <a:t>Heap Sort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08144" y="3778958"/>
            <a:ext cx="12271711" cy="4506680"/>
          </a:xfrm>
          <a:custGeom>
            <a:avLst/>
            <a:gdLst/>
            <a:ahLst/>
            <a:cxnLst/>
            <a:rect r="r" b="b" t="t" l="l"/>
            <a:pathLst>
              <a:path h="4506680" w="12271711">
                <a:moveTo>
                  <a:pt x="0" y="0"/>
                </a:moveTo>
                <a:lnTo>
                  <a:pt x="12271712" y="0"/>
                </a:lnTo>
                <a:lnTo>
                  <a:pt x="12271712" y="4506680"/>
                </a:lnTo>
                <a:lnTo>
                  <a:pt x="0" y="4506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LISTAS ALEATORIAS - 1.000 ITENS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05864" y="3943550"/>
            <a:ext cx="12276272" cy="4606243"/>
          </a:xfrm>
          <a:custGeom>
            <a:avLst/>
            <a:gdLst/>
            <a:ahLst/>
            <a:cxnLst/>
            <a:rect r="r" b="b" t="t" l="l"/>
            <a:pathLst>
              <a:path h="4606243" w="12276272">
                <a:moveTo>
                  <a:pt x="0" y="0"/>
                </a:moveTo>
                <a:lnTo>
                  <a:pt x="12276272" y="0"/>
                </a:lnTo>
                <a:lnTo>
                  <a:pt x="12276272" y="4606244"/>
                </a:lnTo>
                <a:lnTo>
                  <a:pt x="0" y="4606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LISTAS ALEATORIAS - 10.000 ITENS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58304" y="3824775"/>
            <a:ext cx="12971392" cy="4678395"/>
          </a:xfrm>
          <a:custGeom>
            <a:avLst/>
            <a:gdLst/>
            <a:ahLst/>
            <a:cxnLst/>
            <a:rect r="r" b="b" t="t" l="l"/>
            <a:pathLst>
              <a:path h="4678395" w="12971392">
                <a:moveTo>
                  <a:pt x="0" y="0"/>
                </a:moveTo>
                <a:lnTo>
                  <a:pt x="12971392" y="0"/>
                </a:lnTo>
                <a:lnTo>
                  <a:pt x="12971392" y="4678394"/>
                </a:lnTo>
                <a:lnTo>
                  <a:pt x="0" y="4678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LISTAS ALEATORIAS - 50.000 ITENS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09252" y="3693074"/>
            <a:ext cx="13669496" cy="5040552"/>
          </a:xfrm>
          <a:custGeom>
            <a:avLst/>
            <a:gdLst/>
            <a:ahLst/>
            <a:cxnLst/>
            <a:rect r="r" b="b" t="t" l="l"/>
            <a:pathLst>
              <a:path h="5040552" w="13669496">
                <a:moveTo>
                  <a:pt x="0" y="0"/>
                </a:moveTo>
                <a:lnTo>
                  <a:pt x="13669496" y="0"/>
                </a:lnTo>
                <a:lnTo>
                  <a:pt x="13669496" y="5040551"/>
                </a:lnTo>
                <a:lnTo>
                  <a:pt x="0" y="5040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LISTAS ALEATORIAS - 100.000 ITENS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75705" y="3571083"/>
            <a:ext cx="13736591" cy="5075271"/>
          </a:xfrm>
          <a:custGeom>
            <a:avLst/>
            <a:gdLst/>
            <a:ahLst/>
            <a:cxnLst/>
            <a:rect r="r" b="b" t="t" l="l"/>
            <a:pathLst>
              <a:path h="5075271" w="13736591">
                <a:moveTo>
                  <a:pt x="0" y="0"/>
                </a:moveTo>
                <a:lnTo>
                  <a:pt x="13736590" y="0"/>
                </a:lnTo>
                <a:lnTo>
                  <a:pt x="13736590" y="5075271"/>
                </a:lnTo>
                <a:lnTo>
                  <a:pt x="0" y="5075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LISTAS ORDENADAS - 1.000 ITENS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72382" y="3422950"/>
            <a:ext cx="13343235" cy="4996366"/>
          </a:xfrm>
          <a:custGeom>
            <a:avLst/>
            <a:gdLst/>
            <a:ahLst/>
            <a:cxnLst/>
            <a:rect r="r" b="b" t="t" l="l"/>
            <a:pathLst>
              <a:path h="4996366" w="13343235">
                <a:moveTo>
                  <a:pt x="0" y="0"/>
                </a:moveTo>
                <a:lnTo>
                  <a:pt x="13343236" y="0"/>
                </a:lnTo>
                <a:lnTo>
                  <a:pt x="13343236" y="4996365"/>
                </a:lnTo>
                <a:lnTo>
                  <a:pt x="0" y="4996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LISTAS ORDENADAS - 10.000 ITENS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84857" y="3422950"/>
            <a:ext cx="13118285" cy="4978696"/>
          </a:xfrm>
          <a:custGeom>
            <a:avLst/>
            <a:gdLst/>
            <a:ahLst/>
            <a:cxnLst/>
            <a:rect r="r" b="b" t="t" l="l"/>
            <a:pathLst>
              <a:path h="4978696" w="13118285">
                <a:moveTo>
                  <a:pt x="0" y="0"/>
                </a:moveTo>
                <a:lnTo>
                  <a:pt x="13118286" y="0"/>
                </a:lnTo>
                <a:lnTo>
                  <a:pt x="13118286" y="4978696"/>
                </a:lnTo>
                <a:lnTo>
                  <a:pt x="0" y="4978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LISTAS ORDENADAS - 50.000 ITENS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5535" y="3422950"/>
            <a:ext cx="13836930" cy="5058791"/>
          </a:xfrm>
          <a:custGeom>
            <a:avLst/>
            <a:gdLst/>
            <a:ahLst/>
            <a:cxnLst/>
            <a:rect r="r" b="b" t="t" l="l"/>
            <a:pathLst>
              <a:path h="5058791" w="13836930">
                <a:moveTo>
                  <a:pt x="0" y="0"/>
                </a:moveTo>
                <a:lnTo>
                  <a:pt x="13836930" y="0"/>
                </a:lnTo>
                <a:lnTo>
                  <a:pt x="13836930" y="5058791"/>
                </a:lnTo>
                <a:lnTo>
                  <a:pt x="0" y="50587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LISTAS ORDENADAS - 100.000 ITENS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56088" y="3422950"/>
            <a:ext cx="13575823" cy="4861212"/>
          </a:xfrm>
          <a:custGeom>
            <a:avLst/>
            <a:gdLst/>
            <a:ahLst/>
            <a:cxnLst/>
            <a:rect r="r" b="b" t="t" l="l"/>
            <a:pathLst>
              <a:path h="4861212" w="13575823">
                <a:moveTo>
                  <a:pt x="0" y="0"/>
                </a:moveTo>
                <a:lnTo>
                  <a:pt x="13575824" y="0"/>
                </a:lnTo>
                <a:lnTo>
                  <a:pt x="13575824" y="4861212"/>
                </a:lnTo>
                <a:lnTo>
                  <a:pt x="0" y="4861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LISTAS INVERSAMENTE ORDENADAS - 1.000 ITENS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6442" y="3422950"/>
            <a:ext cx="13235116" cy="4820055"/>
          </a:xfrm>
          <a:custGeom>
            <a:avLst/>
            <a:gdLst/>
            <a:ahLst/>
            <a:cxnLst/>
            <a:rect r="r" b="b" t="t" l="l"/>
            <a:pathLst>
              <a:path h="4820055" w="13235116">
                <a:moveTo>
                  <a:pt x="0" y="0"/>
                </a:moveTo>
                <a:lnTo>
                  <a:pt x="13235116" y="0"/>
                </a:lnTo>
                <a:lnTo>
                  <a:pt x="13235116" y="4820055"/>
                </a:lnTo>
                <a:lnTo>
                  <a:pt x="0" y="48200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LISTAS INVERSAMENTE ORDENADAS - 10.000 ITENS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Bubble Sort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FUNCIONAMENTO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05433"/>
            <a:ext cx="16230600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Passos:</a:t>
            </a:r>
          </a:p>
          <a:p>
            <a:pPr algn="l" marL="540096" indent="-270048" lvl="1">
              <a:lnSpc>
                <a:spcPts val="3001"/>
              </a:lnSpc>
              <a:buAutoNum type="arabicPeriod" startAt="1"/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Percorrer a lista do começo ao fim.</a:t>
            </a:r>
          </a:p>
          <a:p>
            <a:pPr algn="l" marL="540096" indent="-270048" lvl="1">
              <a:lnSpc>
                <a:spcPts val="3001"/>
              </a:lnSpc>
              <a:buAutoNum type="arabicPeriod" startAt="1"/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</a:t>
            </a:r>
            <a:r>
              <a:rPr lang="en-US" sz="2501">
                <a:solidFill>
                  <a:srgbClr val="FFFFFF"/>
                </a:solidFill>
                <a:latin typeface="Public Sans"/>
              </a:rPr>
              <a:t>Comparar cada par de elementos adjacentes.</a:t>
            </a:r>
          </a:p>
          <a:p>
            <a:pPr algn="l" marL="540096" indent="-270048" lvl="1">
              <a:lnSpc>
                <a:spcPts val="3001"/>
              </a:lnSpc>
              <a:buAutoNum type="arabicPeriod" startAt="1"/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Trocar os elementos se eles estiverem na ordem errada.</a:t>
            </a:r>
          </a:p>
          <a:p>
            <a:pPr algn="l" marL="540096" indent="-270048" lvl="1">
              <a:lnSpc>
                <a:spcPts val="3001"/>
              </a:lnSpc>
              <a:buAutoNum type="arabicPeriod" startAt="1"/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Repetir os passos 1-3 até que nenhuma troca seja necessária, indicando que a lista está ordenada.</a:t>
            </a:r>
          </a:p>
          <a:p>
            <a:pPr algn="l">
              <a:lnSpc>
                <a:spcPts val="300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360915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COMPLEXIDADE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415791"/>
            <a:ext cx="16240125" cy="306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Pior Caso: O(n²)</a:t>
            </a:r>
          </a:p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        Ocorre quando a lista está inversamente ordenada.</a:t>
            </a:r>
          </a:p>
          <a:p>
            <a:pPr algn="l">
              <a:lnSpc>
                <a:spcPts val="3001"/>
              </a:lnSpc>
            </a:pPr>
          </a:p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Melhor Caso: O(n)</a:t>
            </a:r>
          </a:p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        Ocorre quando a lista já está ordenada.</a:t>
            </a:r>
          </a:p>
          <a:p>
            <a:pPr algn="l">
              <a:lnSpc>
                <a:spcPts val="3001"/>
              </a:lnSpc>
            </a:pPr>
          </a:p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Caso Médio: O(n²)</a:t>
            </a:r>
          </a:p>
          <a:p>
            <a:pPr algn="l">
              <a:lnSpc>
                <a:spcPts val="3001"/>
              </a:lnSpc>
            </a:pPr>
            <a:r>
              <a:rPr lang="en-US" sz="2501">
                <a:solidFill>
                  <a:srgbClr val="FFFFFF"/>
                </a:solidFill>
                <a:latin typeface="Public Sans"/>
              </a:rPr>
              <a:t>         Em média o algoritmo precisa fazer n²/2 comparações.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6442" y="3422950"/>
            <a:ext cx="13235116" cy="4820055"/>
          </a:xfrm>
          <a:custGeom>
            <a:avLst/>
            <a:gdLst/>
            <a:ahLst/>
            <a:cxnLst/>
            <a:rect r="r" b="b" t="t" l="l"/>
            <a:pathLst>
              <a:path h="4820055" w="13235116">
                <a:moveTo>
                  <a:pt x="0" y="0"/>
                </a:moveTo>
                <a:lnTo>
                  <a:pt x="13235116" y="0"/>
                </a:lnTo>
                <a:lnTo>
                  <a:pt x="13235116" y="4820055"/>
                </a:lnTo>
                <a:lnTo>
                  <a:pt x="0" y="48200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LISTAS INVERSAMENTE ORDENADAS - 10.000 ITENS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2511" y="3422950"/>
            <a:ext cx="14142978" cy="5027811"/>
          </a:xfrm>
          <a:custGeom>
            <a:avLst/>
            <a:gdLst/>
            <a:ahLst/>
            <a:cxnLst/>
            <a:rect r="r" b="b" t="t" l="l"/>
            <a:pathLst>
              <a:path h="5027811" w="14142978">
                <a:moveTo>
                  <a:pt x="0" y="0"/>
                </a:moveTo>
                <a:lnTo>
                  <a:pt x="14142978" y="0"/>
                </a:lnTo>
                <a:lnTo>
                  <a:pt x="14142978" y="5027811"/>
                </a:lnTo>
                <a:lnTo>
                  <a:pt x="0" y="5027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LISTAS INVERSAMENTE ORDENADAS - 50.000 ITENS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07849" y="3582048"/>
            <a:ext cx="14072303" cy="4900501"/>
          </a:xfrm>
          <a:custGeom>
            <a:avLst/>
            <a:gdLst/>
            <a:ahLst/>
            <a:cxnLst/>
            <a:rect r="r" b="b" t="t" l="l"/>
            <a:pathLst>
              <a:path h="4900501" w="14072303">
                <a:moveTo>
                  <a:pt x="0" y="0"/>
                </a:moveTo>
                <a:lnTo>
                  <a:pt x="14072302" y="0"/>
                </a:lnTo>
                <a:lnTo>
                  <a:pt x="14072302" y="4900501"/>
                </a:lnTo>
                <a:lnTo>
                  <a:pt x="0" y="49005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Resultados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LISTAS INVERSAMENTE ORDENADAS - 100.000 ITENS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Conclusão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DISCUSSÃO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56275"/>
            <a:ext cx="16230600" cy="522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299">
                <a:solidFill>
                  <a:srgbClr val="FFFFFF"/>
                </a:solidFill>
                <a:latin typeface="Public Sans"/>
              </a:rPr>
              <a:t>Com esse trabalho pudemos observar que os diferentes algoritmos de ordenação possuem seus pontos fortes e fracos, sendo fortemente indicados para certos ambientes e não recomendados para outros. O desempenho dos algoritmos podem ter uma mudança drástica em certos casos, baseado no tipo de conjunto e também no tamanho desses conjuntos.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FFFFFF"/>
                </a:solidFill>
                <a:latin typeface="Public Sans"/>
              </a:rPr>
              <a:t>Em conclusão, a escolha do algoritmo de ordenação depende do tamanho da lista, da natureza dos dados, das restrições de memória e da necessidade de estabilidade. Entender as características e complexidades de cada algoritmo ajuda a selecionar o mais adequado para cada situação específica.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Referências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46649"/>
            <a:ext cx="162306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E3BB87"/>
                </a:solidFill>
                <a:latin typeface="Public Sans"/>
              </a:rPr>
              <a:t>REFERÊNCIAS BIBLIOGRÁFICAS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56275"/>
            <a:ext cx="16230600" cy="470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299">
                <a:solidFill>
                  <a:srgbClr val="FFFFFF"/>
                </a:solidFill>
                <a:latin typeface="Public Sans"/>
              </a:rPr>
              <a:t>BENTLEY, J. L. </a:t>
            </a:r>
            <a:r>
              <a:rPr lang="en-US" sz="2999" spc="299">
                <a:solidFill>
                  <a:srgbClr val="FFFFFF"/>
                </a:solidFill>
                <a:latin typeface="Public Sans Bold"/>
              </a:rPr>
              <a:t>Programming Pearls</a:t>
            </a:r>
            <a:r>
              <a:rPr lang="en-US" sz="2999" spc="299">
                <a:solidFill>
                  <a:srgbClr val="FFFFFF"/>
                </a:solidFill>
                <a:latin typeface="Public Sans"/>
              </a:rPr>
              <a:t>. [S.l.]: Addison-Wesley, 1986.</a:t>
            </a:r>
          </a:p>
          <a:p>
            <a:pPr algn="l">
              <a:lnSpc>
                <a:spcPts val="4199"/>
              </a:lnSpc>
            </a:pPr>
            <a:r>
              <a:rPr lang="en-US" sz="2999" spc="299">
                <a:solidFill>
                  <a:srgbClr val="FFFFFF"/>
                </a:solidFill>
                <a:latin typeface="Public Sans"/>
              </a:rPr>
              <a:t>CORMEN, T. H. et al. </a:t>
            </a:r>
            <a:r>
              <a:rPr lang="en-US" sz="2999" spc="299">
                <a:solidFill>
                  <a:srgbClr val="FFFFFF"/>
                </a:solidFill>
                <a:latin typeface="Public Sans Bold"/>
                <a:ea typeface="Public Sans Bold"/>
              </a:rPr>
              <a:t>Algoritmos: Teoria e Pr´atica.</a:t>
            </a:r>
            <a:r>
              <a:rPr lang="en-US" sz="2999" spc="299">
                <a:solidFill>
                  <a:srgbClr val="FFFFFF"/>
                </a:solidFill>
                <a:latin typeface="Public Sans"/>
              </a:rPr>
              <a:t> 3rd. ed. Cambridge, MA: Elsevier, 2009.</a:t>
            </a:r>
          </a:p>
          <a:p>
            <a:pPr algn="l">
              <a:lnSpc>
                <a:spcPts val="4199"/>
              </a:lnSpc>
            </a:pPr>
            <a:r>
              <a:rPr lang="en-US" sz="2999" spc="299">
                <a:solidFill>
                  <a:srgbClr val="FFFFFF"/>
                </a:solidFill>
                <a:latin typeface="Public Sans"/>
              </a:rPr>
              <a:t>HOARE, C. A. R. Quicksort. </a:t>
            </a:r>
            <a:r>
              <a:rPr lang="en-US" sz="2999" spc="299">
                <a:solidFill>
                  <a:srgbClr val="FFFFFF"/>
                </a:solidFill>
                <a:latin typeface="Public Sans Bold"/>
              </a:rPr>
              <a:t>The Computer Journal</a:t>
            </a:r>
            <a:r>
              <a:rPr lang="en-US" sz="2999" spc="299">
                <a:solidFill>
                  <a:srgbClr val="FFFFFF"/>
                </a:solidFill>
                <a:latin typeface="Public Sans"/>
              </a:rPr>
              <a:t>, Oxford University Press, v. 5, n. 1, p. 10–16, 1962.</a:t>
            </a:r>
          </a:p>
          <a:p>
            <a:pPr algn="l">
              <a:lnSpc>
                <a:spcPts val="4199"/>
              </a:lnSpc>
            </a:pPr>
            <a:r>
              <a:rPr lang="en-US" sz="2999" spc="299">
                <a:solidFill>
                  <a:srgbClr val="FFFFFF"/>
                </a:solidFill>
                <a:latin typeface="Public Sans"/>
              </a:rPr>
              <a:t>KNUTH, D. E. </a:t>
            </a:r>
            <a:r>
              <a:rPr lang="en-US" sz="2999" spc="299">
                <a:solidFill>
                  <a:srgbClr val="FFFFFF"/>
                </a:solidFill>
                <a:latin typeface="Public Sans Bold"/>
              </a:rPr>
              <a:t>The Art of Computer Programming</a:t>
            </a:r>
            <a:r>
              <a:rPr lang="en-US" sz="2999" spc="299">
                <a:solidFill>
                  <a:srgbClr val="FFFFFF"/>
                </a:solidFill>
                <a:latin typeface="Public Sans"/>
              </a:rPr>
              <a:t>, Volume 3: Sorting and Searching. [S.l.]: Addison-Wesley Professional, 1998.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299">
                <a:solidFill>
                  <a:srgbClr val="FFFFFF"/>
                </a:solidFill>
                <a:latin typeface="Public Sans"/>
              </a:rPr>
              <a:t>MEHLHORN, K.; SANDERS, P. </a:t>
            </a:r>
            <a:r>
              <a:rPr lang="en-US" sz="2999" spc="299">
                <a:solidFill>
                  <a:srgbClr val="FFFFFF"/>
                </a:solidFill>
                <a:latin typeface="Public Sans Bold"/>
              </a:rPr>
              <a:t>Algorithms and Data Structures: The Basic Toolbox</a:t>
            </a:r>
            <a:r>
              <a:rPr lang="en-US" sz="2999" spc="299">
                <a:solidFill>
                  <a:srgbClr val="FFFFFF"/>
                </a:solidFill>
                <a:latin typeface="Public Sans"/>
              </a:rPr>
              <a:t>. [S.l.]: Springer Science &amp; Business Media, 2008.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6882" y="3535063"/>
            <a:ext cx="10554236" cy="3216873"/>
          </a:xfrm>
          <a:custGeom>
            <a:avLst/>
            <a:gdLst/>
            <a:ahLst/>
            <a:cxnLst/>
            <a:rect r="r" b="b" t="t" l="l"/>
            <a:pathLst>
              <a:path h="3216873" w="10554236">
                <a:moveTo>
                  <a:pt x="0" y="0"/>
                </a:moveTo>
                <a:lnTo>
                  <a:pt x="10554236" y="0"/>
                </a:lnTo>
                <a:lnTo>
                  <a:pt x="10554236" y="3216874"/>
                </a:lnTo>
                <a:lnTo>
                  <a:pt x="0" y="321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Bubble Sort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PSEUDO-ALGORITMO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Bubble Sort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ESTABILIDADE E USABILIDADE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14958"/>
            <a:ext cx="16230600" cy="389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4" indent="-345437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O algoritmo é estável.</a:t>
            </a:r>
          </a:p>
          <a:p>
            <a:pPr algn="l" marL="690874" indent="-345437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O Bubble Sort é um algoritmo i</a:t>
            </a:r>
            <a:r>
              <a:rPr lang="en-US" sz="3199">
                <a:solidFill>
                  <a:srgbClr val="FFFFFF"/>
                </a:solidFill>
                <a:latin typeface="Public Sans Bold Italics"/>
              </a:rPr>
              <a:t>n place.</a:t>
            </a:r>
          </a:p>
          <a:p>
            <a:pPr algn="l" marL="690874" indent="-345437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Precisa de O(n²) comparações para ordenar n itens.</a:t>
            </a:r>
          </a:p>
          <a:p>
            <a:pPr algn="l" marL="690874" indent="-345437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Recomendado para conjuntos que estejam majoritariamente ordenadas, já  que o número de trocas/movimentações será baixa ou mesmo zero, em caso da lista já está ordenada.</a:t>
            </a:r>
          </a:p>
          <a:p>
            <a:pPr algn="l" marL="690874" indent="-345437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ublic Sans"/>
              </a:rPr>
              <a:t>Não recomendado para conjuntos grandes e desordenados, pois o número de movimentações é grande.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Selection Sort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3937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FUNCIONAMENTO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3937" y="3405433"/>
            <a:ext cx="16230600" cy="236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1"/>
              </a:lnSpc>
            </a:pPr>
            <a:r>
              <a:rPr lang="en-US" sz="2601">
                <a:solidFill>
                  <a:srgbClr val="FFFFFF"/>
                </a:solidFill>
                <a:latin typeface="Public Sans"/>
              </a:rPr>
              <a:t>Passos:</a:t>
            </a:r>
          </a:p>
          <a:p>
            <a:pPr algn="l" marL="561685" indent="-280843" lvl="1">
              <a:lnSpc>
                <a:spcPts val="3121"/>
              </a:lnSpc>
              <a:buAutoNum type="arabicPeriod" startAt="1"/>
            </a:pPr>
            <a:r>
              <a:rPr lang="en-US" sz="2601">
                <a:solidFill>
                  <a:srgbClr val="FFFFFF"/>
                </a:solidFill>
                <a:latin typeface="Public Sans"/>
              </a:rPr>
              <a:t> Percorre a lista para encontrar o menor (ou maior) elemento na parte não ordenada.</a:t>
            </a:r>
          </a:p>
          <a:p>
            <a:pPr algn="l" marL="561685" indent="-280843" lvl="1">
              <a:lnSpc>
                <a:spcPts val="3121"/>
              </a:lnSpc>
              <a:buAutoNum type="arabicPeriod" startAt="1"/>
            </a:pPr>
            <a:r>
              <a:rPr lang="en-US" sz="2601">
                <a:solidFill>
                  <a:srgbClr val="FFFFFF"/>
                </a:solidFill>
                <a:latin typeface="Public Sans"/>
              </a:rPr>
              <a:t> Tr</a:t>
            </a:r>
            <a:r>
              <a:rPr lang="en-US" sz="2601">
                <a:solidFill>
                  <a:srgbClr val="FFFFFF"/>
                </a:solidFill>
                <a:latin typeface="Public Sans"/>
              </a:rPr>
              <a:t>oca o menor (ou maior) elemento encontrado com o primeiro elemento da parte não ordenada.</a:t>
            </a:r>
          </a:p>
          <a:p>
            <a:pPr algn="l" marL="561685" indent="-280843" lvl="1">
              <a:lnSpc>
                <a:spcPts val="3121"/>
              </a:lnSpc>
              <a:buAutoNum type="arabicPeriod" startAt="1"/>
            </a:pPr>
            <a:r>
              <a:rPr lang="en-US" sz="2601">
                <a:solidFill>
                  <a:srgbClr val="FFFFFF"/>
                </a:solidFill>
                <a:latin typeface="Public Sans"/>
              </a:rPr>
              <a:t> </a:t>
            </a:r>
            <a:r>
              <a:rPr lang="en-US" sz="2601">
                <a:solidFill>
                  <a:srgbClr val="FFFFFF"/>
                </a:solidFill>
                <a:latin typeface="Public Sans"/>
              </a:rPr>
              <a:t>Move o limite entre as partes ordenada e não ordenada para a direita.</a:t>
            </a:r>
          </a:p>
          <a:p>
            <a:pPr algn="l" marL="561685" indent="-280843" lvl="1">
              <a:lnSpc>
                <a:spcPts val="3121"/>
              </a:lnSpc>
              <a:buAutoNum type="arabicPeriod" startAt="1"/>
            </a:pPr>
            <a:r>
              <a:rPr lang="en-US" sz="2601">
                <a:solidFill>
                  <a:srgbClr val="FFFFFF"/>
                </a:solidFill>
                <a:latin typeface="Public Sans"/>
              </a:rPr>
              <a:t> </a:t>
            </a:r>
            <a:r>
              <a:rPr lang="en-US" sz="2601">
                <a:solidFill>
                  <a:srgbClr val="FFFFFF"/>
                </a:solidFill>
                <a:latin typeface="Public Sans"/>
              </a:rPr>
              <a:t>Repete os passos 1-3 até que toda a lista esteja ordenada.</a:t>
            </a:r>
          </a:p>
          <a:p>
            <a:pPr algn="l">
              <a:lnSpc>
                <a:spcPts val="312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3937" y="536939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COMPLEXIDADE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9175" y="6326204"/>
            <a:ext cx="16240125" cy="328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1"/>
              </a:lnSpc>
            </a:pPr>
            <a:r>
              <a:rPr lang="en-US" sz="2701">
                <a:solidFill>
                  <a:srgbClr val="FFFFFF"/>
                </a:solidFill>
                <a:latin typeface="Public Sans"/>
              </a:rPr>
              <a:t>Pior Caso: O(n²)</a:t>
            </a:r>
          </a:p>
          <a:p>
            <a:pPr algn="l">
              <a:lnSpc>
                <a:spcPts val="3241"/>
              </a:lnSpc>
            </a:pPr>
            <a:r>
              <a:rPr lang="en-US" sz="2701">
                <a:solidFill>
                  <a:srgbClr val="FFFFFF"/>
                </a:solidFill>
                <a:latin typeface="Public Sans"/>
              </a:rPr>
              <a:t>         Ocorre quando a lista está inversamente ordenada.</a:t>
            </a:r>
          </a:p>
          <a:p>
            <a:pPr algn="l">
              <a:lnSpc>
                <a:spcPts val="3241"/>
              </a:lnSpc>
            </a:pPr>
          </a:p>
          <a:p>
            <a:pPr algn="l">
              <a:lnSpc>
                <a:spcPts val="3241"/>
              </a:lnSpc>
            </a:pPr>
            <a:r>
              <a:rPr lang="en-US" sz="2701">
                <a:solidFill>
                  <a:srgbClr val="FFFFFF"/>
                </a:solidFill>
                <a:latin typeface="Public Sans"/>
              </a:rPr>
              <a:t>Melhor Caso: O(n²)</a:t>
            </a:r>
          </a:p>
          <a:p>
            <a:pPr algn="l">
              <a:lnSpc>
                <a:spcPts val="3241"/>
              </a:lnSpc>
            </a:pPr>
            <a:r>
              <a:rPr lang="en-US" sz="2701">
                <a:solidFill>
                  <a:srgbClr val="FFFFFF"/>
                </a:solidFill>
                <a:latin typeface="Public Sans"/>
              </a:rPr>
              <a:t>         Ocorre quando a lista já está ordenada.</a:t>
            </a:r>
          </a:p>
          <a:p>
            <a:pPr algn="l">
              <a:lnSpc>
                <a:spcPts val="3241"/>
              </a:lnSpc>
            </a:pPr>
          </a:p>
          <a:p>
            <a:pPr algn="l">
              <a:lnSpc>
                <a:spcPts val="3241"/>
              </a:lnSpc>
            </a:pPr>
            <a:r>
              <a:rPr lang="en-US" sz="2701">
                <a:solidFill>
                  <a:srgbClr val="FFFFFF"/>
                </a:solidFill>
                <a:latin typeface="Public Sans"/>
              </a:rPr>
              <a:t>Caso Médio: O(n²)</a:t>
            </a:r>
          </a:p>
          <a:p>
            <a:pPr algn="l">
              <a:lnSpc>
                <a:spcPts val="3241"/>
              </a:lnSpc>
            </a:pPr>
            <a:r>
              <a:rPr lang="en-US" sz="2701">
                <a:solidFill>
                  <a:srgbClr val="FFFFFF"/>
                </a:solidFill>
                <a:latin typeface="Public Sans"/>
              </a:rPr>
              <a:t>         Em média o algoritmo precisa fazer n²/2 comparações.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98732" y="3820315"/>
            <a:ext cx="10090536" cy="5303999"/>
          </a:xfrm>
          <a:custGeom>
            <a:avLst/>
            <a:gdLst/>
            <a:ahLst/>
            <a:cxnLst/>
            <a:rect r="r" b="b" t="t" l="l"/>
            <a:pathLst>
              <a:path h="5303999" w="10090536">
                <a:moveTo>
                  <a:pt x="0" y="0"/>
                </a:moveTo>
                <a:lnTo>
                  <a:pt x="10090536" y="0"/>
                </a:lnTo>
                <a:lnTo>
                  <a:pt x="10090536" y="5304000"/>
                </a:lnTo>
                <a:lnTo>
                  <a:pt x="0" y="530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468755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Selection Sort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3937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PSEUDO-ALGORITMO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3144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Public Sans Medium"/>
              </a:rPr>
              <a:t>Selection Sort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87222"/>
            <a:ext cx="1623060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spc="359">
                <a:solidFill>
                  <a:srgbClr val="E3BB87"/>
                </a:solidFill>
                <a:latin typeface="Public Sans"/>
              </a:rPr>
              <a:t>ESTABILIDADE E USABILIDADE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14958"/>
            <a:ext cx="16230600" cy="360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3" indent="-367026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ublic Sans"/>
              </a:rPr>
              <a:t>Algoritmo </a:t>
            </a:r>
            <a:r>
              <a:rPr lang="en-US" sz="3399">
                <a:solidFill>
                  <a:srgbClr val="FFFFFF"/>
                </a:solidFill>
                <a:latin typeface="Public Sans Bold Italics"/>
              </a:rPr>
              <a:t>in place.</a:t>
            </a:r>
          </a:p>
          <a:p>
            <a:pPr algn="l" marL="734053" indent="-367026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ublic Sans"/>
              </a:rPr>
              <a:t>O Selection Sort é um algoritmo instável.</a:t>
            </a:r>
          </a:p>
          <a:p>
            <a:pPr algn="l" marL="734053" indent="-367026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ublic Sans"/>
              </a:rPr>
              <a:t>É eficiente para ordenar pequenos volumes de dados devido à sua simplicidade e baixo overhead.</a:t>
            </a:r>
          </a:p>
          <a:p>
            <a:pPr algn="l" marL="734053" indent="-367026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ublic Sans"/>
              </a:rPr>
              <a:t>O Selection Sort pode ser preferível porque minimiza o número de trocas em relação a outros algoritmos como Bubble Sort.</a:t>
            </a:r>
          </a:p>
          <a:p>
            <a:pPr algn="l" marL="734053" indent="-367026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ublic Sans"/>
              </a:rPr>
              <a:t>Possui o mesmo grau de complexidade para o melhor, pior e caso médio.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DAGHSDy-TNI</dc:identifier>
  <dcterms:modified xsi:type="dcterms:W3CDTF">2011-08-01T06:04:30Z</dcterms:modified>
  <cp:revision>1</cp:revision>
  <dc:title>Preto Escuro Apresentação Simples</dc:title>
</cp:coreProperties>
</file>