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7BC38-4946-4477-9E3C-D7B80814875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D436B5-5DE1-48BD-8389-E2988F3230EE}">
      <dgm:prSet/>
      <dgm:spPr/>
      <dgm:t>
        <a:bodyPr/>
        <a:lstStyle/>
        <a:p>
          <a:r>
            <a:rPr lang="en-US" dirty="0"/>
            <a:t>Based on the analysis, here are the top three recommendations:</a:t>
          </a:r>
        </a:p>
      </dgm:t>
    </dgm:pt>
    <dgm:pt modelId="{4940C279-DDDE-4BD2-A0B3-5C37621D32B1}" type="parTrans" cxnId="{9D6F6213-9FF3-4936-88FC-97D37604A3EB}">
      <dgm:prSet/>
      <dgm:spPr/>
      <dgm:t>
        <a:bodyPr/>
        <a:lstStyle/>
        <a:p>
          <a:endParaRPr lang="en-US"/>
        </a:p>
      </dgm:t>
    </dgm:pt>
    <dgm:pt modelId="{E059E294-AF18-43C8-B8F3-2D7F2707A8F6}" type="sibTrans" cxnId="{9D6F6213-9FF3-4936-88FC-97D37604A3EB}">
      <dgm:prSet/>
      <dgm:spPr/>
      <dgm:t>
        <a:bodyPr/>
        <a:lstStyle/>
        <a:p>
          <a:endParaRPr lang="en-US"/>
        </a:p>
      </dgm:t>
    </dgm:pt>
    <dgm:pt modelId="{19673458-47CF-4FB7-8864-F8F733A10F82}">
      <dgm:prSet/>
      <dgm:spPr/>
      <dgm:t>
        <a:bodyPr/>
        <a:lstStyle/>
        <a:p>
          <a:r>
            <a:rPr lang="en-US"/>
            <a:t>1. Targeted Marketing Campaigns: Focus on casual riders who frequently ride on weekends and during peak hours.</a:t>
          </a:r>
        </a:p>
      </dgm:t>
    </dgm:pt>
    <dgm:pt modelId="{501DF211-0DEF-4BF2-BF7D-708938C6D970}" type="parTrans" cxnId="{C06A698D-3DA5-4403-BDAC-10F677E647BD}">
      <dgm:prSet/>
      <dgm:spPr/>
      <dgm:t>
        <a:bodyPr/>
        <a:lstStyle/>
        <a:p>
          <a:endParaRPr lang="en-US"/>
        </a:p>
      </dgm:t>
    </dgm:pt>
    <dgm:pt modelId="{D39F6D3F-8B79-4B60-8A00-1A0F86DCB4CD}" type="sibTrans" cxnId="{C06A698D-3DA5-4403-BDAC-10F677E647BD}">
      <dgm:prSet/>
      <dgm:spPr/>
      <dgm:t>
        <a:bodyPr/>
        <a:lstStyle/>
        <a:p>
          <a:endParaRPr lang="en-US"/>
        </a:p>
      </dgm:t>
    </dgm:pt>
    <dgm:pt modelId="{D1B2BDCA-5D38-4620-BC58-3916D40E394B}">
      <dgm:prSet/>
      <dgm:spPr/>
      <dgm:t>
        <a:bodyPr/>
        <a:lstStyle/>
        <a:p>
          <a:r>
            <a:rPr lang="en-US"/>
            <a:t>2. Weekend Promotions: Introduce special promotions and discounts for annual memberships during weekends.</a:t>
          </a:r>
        </a:p>
      </dgm:t>
    </dgm:pt>
    <dgm:pt modelId="{BBD81050-2818-4FCE-BC7F-70C73CF826CA}" type="parTrans" cxnId="{06AB1CD4-3B41-4942-B2C6-DF4276586077}">
      <dgm:prSet/>
      <dgm:spPr/>
      <dgm:t>
        <a:bodyPr/>
        <a:lstStyle/>
        <a:p>
          <a:endParaRPr lang="en-US"/>
        </a:p>
      </dgm:t>
    </dgm:pt>
    <dgm:pt modelId="{F20C98AF-FD11-49DC-B7D9-D4C8573B4C91}" type="sibTrans" cxnId="{06AB1CD4-3B41-4942-B2C6-DF4276586077}">
      <dgm:prSet/>
      <dgm:spPr/>
      <dgm:t>
        <a:bodyPr/>
        <a:lstStyle/>
        <a:p>
          <a:endParaRPr lang="en-US"/>
        </a:p>
      </dgm:t>
    </dgm:pt>
    <dgm:pt modelId="{CA7DCAD0-1A04-4697-9355-C53856CAA879}">
      <dgm:prSet/>
      <dgm:spPr/>
      <dgm:t>
        <a:bodyPr/>
        <a:lstStyle/>
        <a:p>
          <a:r>
            <a:rPr lang="en-US"/>
            <a:t>3. Highlight Membership Benefits: Emphasize the convenience and cost savings of annual memberships for regular users.</a:t>
          </a:r>
        </a:p>
      </dgm:t>
    </dgm:pt>
    <dgm:pt modelId="{DCB5590F-4596-4152-B80E-FC090F75B7B6}" type="parTrans" cxnId="{35B8D9EB-AAC9-4183-AC56-2C3270AF728F}">
      <dgm:prSet/>
      <dgm:spPr/>
      <dgm:t>
        <a:bodyPr/>
        <a:lstStyle/>
        <a:p>
          <a:endParaRPr lang="en-US"/>
        </a:p>
      </dgm:t>
    </dgm:pt>
    <dgm:pt modelId="{428D9852-B4B5-485F-916B-B933C3326954}" type="sibTrans" cxnId="{35B8D9EB-AAC9-4183-AC56-2C3270AF728F}">
      <dgm:prSet/>
      <dgm:spPr/>
      <dgm:t>
        <a:bodyPr/>
        <a:lstStyle/>
        <a:p>
          <a:endParaRPr lang="en-US"/>
        </a:p>
      </dgm:t>
    </dgm:pt>
    <dgm:pt modelId="{15B00970-1DBC-40D9-BF5F-9771C7B58766}" type="pres">
      <dgm:prSet presAssocID="{76F7BC38-4946-4477-9E3C-D7B80814875D}" presName="root" presStyleCnt="0">
        <dgm:presLayoutVars>
          <dgm:dir/>
          <dgm:resizeHandles val="exact"/>
        </dgm:presLayoutVars>
      </dgm:prSet>
      <dgm:spPr/>
    </dgm:pt>
    <dgm:pt modelId="{572EC739-F725-4140-BE93-A5750D0A6D5B}" type="pres">
      <dgm:prSet presAssocID="{4FD436B5-5DE1-48BD-8389-E2988F3230EE}" presName="compNode" presStyleCnt="0"/>
      <dgm:spPr/>
    </dgm:pt>
    <dgm:pt modelId="{D51D12AA-5F79-43FE-B8E6-C70CCEEEF769}" type="pres">
      <dgm:prSet presAssocID="{4FD436B5-5DE1-48BD-8389-E2988F3230E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A0B2E7F2-CFF2-43FD-BBF7-C18D1B801225}" type="pres">
      <dgm:prSet presAssocID="{4FD436B5-5DE1-48BD-8389-E2988F3230EE}" presName="spaceRect" presStyleCnt="0"/>
      <dgm:spPr/>
    </dgm:pt>
    <dgm:pt modelId="{621057F9-1119-41B1-89E1-859BB6FF3C05}" type="pres">
      <dgm:prSet presAssocID="{4FD436B5-5DE1-48BD-8389-E2988F3230EE}" presName="textRect" presStyleLbl="revTx" presStyleIdx="0" presStyleCnt="4">
        <dgm:presLayoutVars>
          <dgm:chMax val="1"/>
          <dgm:chPref val="1"/>
        </dgm:presLayoutVars>
      </dgm:prSet>
      <dgm:spPr/>
    </dgm:pt>
    <dgm:pt modelId="{9E5955AB-1898-49E4-98F6-14C7E94445B9}" type="pres">
      <dgm:prSet presAssocID="{E059E294-AF18-43C8-B8F3-2D7F2707A8F6}" presName="sibTrans" presStyleCnt="0"/>
      <dgm:spPr/>
    </dgm:pt>
    <dgm:pt modelId="{B2CC159B-47DC-44E1-97F4-46B58B3B46D0}" type="pres">
      <dgm:prSet presAssocID="{19673458-47CF-4FB7-8864-F8F733A10F82}" presName="compNode" presStyleCnt="0"/>
      <dgm:spPr/>
    </dgm:pt>
    <dgm:pt modelId="{A1A4B874-6A3A-49EF-9591-0016AE5AD2CC}" type="pres">
      <dgm:prSet presAssocID="{19673458-47CF-4FB7-8864-F8F733A10F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isme"/>
        </a:ext>
      </dgm:extLst>
    </dgm:pt>
    <dgm:pt modelId="{B4C8D439-C5D2-499E-B871-34C997880E8E}" type="pres">
      <dgm:prSet presAssocID="{19673458-47CF-4FB7-8864-F8F733A10F82}" presName="spaceRect" presStyleCnt="0"/>
      <dgm:spPr/>
    </dgm:pt>
    <dgm:pt modelId="{0782142E-76D6-4694-8F6C-CB665E57A559}" type="pres">
      <dgm:prSet presAssocID="{19673458-47CF-4FB7-8864-F8F733A10F82}" presName="textRect" presStyleLbl="revTx" presStyleIdx="1" presStyleCnt="4">
        <dgm:presLayoutVars>
          <dgm:chMax val="1"/>
          <dgm:chPref val="1"/>
        </dgm:presLayoutVars>
      </dgm:prSet>
      <dgm:spPr/>
    </dgm:pt>
    <dgm:pt modelId="{BC2FE833-3294-43EF-B63A-3FA8383EBB8E}" type="pres">
      <dgm:prSet presAssocID="{D39F6D3F-8B79-4B60-8A00-1A0F86DCB4CD}" presName="sibTrans" presStyleCnt="0"/>
      <dgm:spPr/>
    </dgm:pt>
    <dgm:pt modelId="{EAC04BD8-9DA2-40A7-9CF6-A89085341925}" type="pres">
      <dgm:prSet presAssocID="{D1B2BDCA-5D38-4620-BC58-3916D40E394B}" presName="compNode" presStyleCnt="0"/>
      <dgm:spPr/>
    </dgm:pt>
    <dgm:pt modelId="{144719F2-DDC1-4B5F-964F-0431665E0F02}" type="pres">
      <dgm:prSet presAssocID="{D1B2BDCA-5D38-4620-BC58-3916D40E39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4543C0E7-B236-4489-A0ED-AD49B33DE2B1}" type="pres">
      <dgm:prSet presAssocID="{D1B2BDCA-5D38-4620-BC58-3916D40E394B}" presName="spaceRect" presStyleCnt="0"/>
      <dgm:spPr/>
    </dgm:pt>
    <dgm:pt modelId="{6590A28A-9E80-4942-A925-328620616A8F}" type="pres">
      <dgm:prSet presAssocID="{D1B2BDCA-5D38-4620-BC58-3916D40E394B}" presName="textRect" presStyleLbl="revTx" presStyleIdx="2" presStyleCnt="4">
        <dgm:presLayoutVars>
          <dgm:chMax val="1"/>
          <dgm:chPref val="1"/>
        </dgm:presLayoutVars>
      </dgm:prSet>
      <dgm:spPr/>
    </dgm:pt>
    <dgm:pt modelId="{DF8F459F-4172-4906-98E0-AE9942E4DED1}" type="pres">
      <dgm:prSet presAssocID="{F20C98AF-FD11-49DC-B7D9-D4C8573B4C91}" presName="sibTrans" presStyleCnt="0"/>
      <dgm:spPr/>
    </dgm:pt>
    <dgm:pt modelId="{564E3B00-DE48-4FFD-8530-E41EB7E9C554}" type="pres">
      <dgm:prSet presAssocID="{CA7DCAD0-1A04-4697-9355-C53856CAA879}" presName="compNode" presStyleCnt="0"/>
      <dgm:spPr/>
    </dgm:pt>
    <dgm:pt modelId="{F41CC9BF-6533-4E04-88C2-42EC68843B80}" type="pres">
      <dgm:prSet presAssocID="{CA7DCAD0-1A04-4697-9355-C53856CAA8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D5775AC8-C42B-4E7F-BE96-7C776A0A17F9}" type="pres">
      <dgm:prSet presAssocID="{CA7DCAD0-1A04-4697-9355-C53856CAA879}" presName="spaceRect" presStyleCnt="0"/>
      <dgm:spPr/>
    </dgm:pt>
    <dgm:pt modelId="{75FB6375-AD7F-4DA5-A3CE-AA1F1FD2C814}" type="pres">
      <dgm:prSet presAssocID="{CA7DCAD0-1A04-4697-9355-C53856CAA879}" presName="textRect" presStyleLbl="revTx" presStyleIdx="3" presStyleCnt="4">
        <dgm:presLayoutVars>
          <dgm:chMax val="1"/>
          <dgm:chPref val="1"/>
        </dgm:presLayoutVars>
      </dgm:prSet>
      <dgm:spPr/>
    </dgm:pt>
  </dgm:ptLst>
  <dgm:cxnLst>
    <dgm:cxn modelId="{115B4F02-E3AD-4628-ADC6-913DDE489C57}" type="presOf" srcId="{D1B2BDCA-5D38-4620-BC58-3916D40E394B}" destId="{6590A28A-9E80-4942-A925-328620616A8F}" srcOrd="0" destOrd="0" presId="urn:microsoft.com/office/officeart/2018/2/layout/IconLabelList"/>
    <dgm:cxn modelId="{5C960206-7E0D-416A-9352-8ED72CF53462}" type="presOf" srcId="{76F7BC38-4946-4477-9E3C-D7B80814875D}" destId="{15B00970-1DBC-40D9-BF5F-9771C7B58766}" srcOrd="0" destOrd="0" presId="urn:microsoft.com/office/officeart/2018/2/layout/IconLabelList"/>
    <dgm:cxn modelId="{9D6F6213-9FF3-4936-88FC-97D37604A3EB}" srcId="{76F7BC38-4946-4477-9E3C-D7B80814875D}" destId="{4FD436B5-5DE1-48BD-8389-E2988F3230EE}" srcOrd="0" destOrd="0" parTransId="{4940C279-DDDE-4BD2-A0B3-5C37621D32B1}" sibTransId="{E059E294-AF18-43C8-B8F3-2D7F2707A8F6}"/>
    <dgm:cxn modelId="{14A15431-D2B7-4F21-843F-FF7812D3D1C5}" type="presOf" srcId="{CA7DCAD0-1A04-4697-9355-C53856CAA879}" destId="{75FB6375-AD7F-4DA5-A3CE-AA1F1FD2C814}" srcOrd="0" destOrd="0" presId="urn:microsoft.com/office/officeart/2018/2/layout/IconLabelList"/>
    <dgm:cxn modelId="{B136CD87-8EF5-498A-ADE0-0AA9726DF622}" type="presOf" srcId="{19673458-47CF-4FB7-8864-F8F733A10F82}" destId="{0782142E-76D6-4694-8F6C-CB665E57A559}" srcOrd="0" destOrd="0" presId="urn:microsoft.com/office/officeart/2018/2/layout/IconLabelList"/>
    <dgm:cxn modelId="{C06A698D-3DA5-4403-BDAC-10F677E647BD}" srcId="{76F7BC38-4946-4477-9E3C-D7B80814875D}" destId="{19673458-47CF-4FB7-8864-F8F733A10F82}" srcOrd="1" destOrd="0" parTransId="{501DF211-0DEF-4BF2-BF7D-708938C6D970}" sibTransId="{D39F6D3F-8B79-4B60-8A00-1A0F86DCB4CD}"/>
    <dgm:cxn modelId="{06AB1CD4-3B41-4942-B2C6-DF4276586077}" srcId="{76F7BC38-4946-4477-9E3C-D7B80814875D}" destId="{D1B2BDCA-5D38-4620-BC58-3916D40E394B}" srcOrd="2" destOrd="0" parTransId="{BBD81050-2818-4FCE-BC7F-70C73CF826CA}" sibTransId="{F20C98AF-FD11-49DC-B7D9-D4C8573B4C91}"/>
    <dgm:cxn modelId="{4177AEEB-C84B-4210-9129-7D7D458DC905}" type="presOf" srcId="{4FD436B5-5DE1-48BD-8389-E2988F3230EE}" destId="{621057F9-1119-41B1-89E1-859BB6FF3C05}" srcOrd="0" destOrd="0" presId="urn:microsoft.com/office/officeart/2018/2/layout/IconLabelList"/>
    <dgm:cxn modelId="{35B8D9EB-AAC9-4183-AC56-2C3270AF728F}" srcId="{76F7BC38-4946-4477-9E3C-D7B80814875D}" destId="{CA7DCAD0-1A04-4697-9355-C53856CAA879}" srcOrd="3" destOrd="0" parTransId="{DCB5590F-4596-4152-B80E-FC090F75B7B6}" sibTransId="{428D9852-B4B5-485F-916B-B933C3326954}"/>
    <dgm:cxn modelId="{5EBD0FB8-079B-46D6-9310-B36A1FF5CD2F}" type="presParOf" srcId="{15B00970-1DBC-40D9-BF5F-9771C7B58766}" destId="{572EC739-F725-4140-BE93-A5750D0A6D5B}" srcOrd="0" destOrd="0" presId="urn:microsoft.com/office/officeart/2018/2/layout/IconLabelList"/>
    <dgm:cxn modelId="{B2A40074-7664-40D1-A3D3-8747EEA77D1B}" type="presParOf" srcId="{572EC739-F725-4140-BE93-A5750D0A6D5B}" destId="{D51D12AA-5F79-43FE-B8E6-C70CCEEEF769}" srcOrd="0" destOrd="0" presId="urn:microsoft.com/office/officeart/2018/2/layout/IconLabelList"/>
    <dgm:cxn modelId="{A2C58CC6-E99D-4102-952C-FCB50686FD7C}" type="presParOf" srcId="{572EC739-F725-4140-BE93-A5750D0A6D5B}" destId="{A0B2E7F2-CFF2-43FD-BBF7-C18D1B801225}" srcOrd="1" destOrd="0" presId="urn:microsoft.com/office/officeart/2018/2/layout/IconLabelList"/>
    <dgm:cxn modelId="{2EA032BE-E1F4-4363-9FE8-41E3926E58A7}" type="presParOf" srcId="{572EC739-F725-4140-BE93-A5750D0A6D5B}" destId="{621057F9-1119-41B1-89E1-859BB6FF3C05}" srcOrd="2" destOrd="0" presId="urn:microsoft.com/office/officeart/2018/2/layout/IconLabelList"/>
    <dgm:cxn modelId="{A9D7CEE5-7B67-4299-9B0E-C7B72AC2DA8B}" type="presParOf" srcId="{15B00970-1DBC-40D9-BF5F-9771C7B58766}" destId="{9E5955AB-1898-49E4-98F6-14C7E94445B9}" srcOrd="1" destOrd="0" presId="urn:microsoft.com/office/officeart/2018/2/layout/IconLabelList"/>
    <dgm:cxn modelId="{396B23D4-1343-4638-BE46-85F216932311}" type="presParOf" srcId="{15B00970-1DBC-40D9-BF5F-9771C7B58766}" destId="{B2CC159B-47DC-44E1-97F4-46B58B3B46D0}" srcOrd="2" destOrd="0" presId="urn:microsoft.com/office/officeart/2018/2/layout/IconLabelList"/>
    <dgm:cxn modelId="{F36BFDAF-3A85-4B62-8D9C-429E25EDEA66}" type="presParOf" srcId="{B2CC159B-47DC-44E1-97F4-46B58B3B46D0}" destId="{A1A4B874-6A3A-49EF-9591-0016AE5AD2CC}" srcOrd="0" destOrd="0" presId="urn:microsoft.com/office/officeart/2018/2/layout/IconLabelList"/>
    <dgm:cxn modelId="{53C3C770-202E-49CB-9493-250D13BD514E}" type="presParOf" srcId="{B2CC159B-47DC-44E1-97F4-46B58B3B46D0}" destId="{B4C8D439-C5D2-499E-B871-34C997880E8E}" srcOrd="1" destOrd="0" presId="urn:microsoft.com/office/officeart/2018/2/layout/IconLabelList"/>
    <dgm:cxn modelId="{B13FE613-CB14-4C8C-AB08-D6CDD3A993CD}" type="presParOf" srcId="{B2CC159B-47DC-44E1-97F4-46B58B3B46D0}" destId="{0782142E-76D6-4694-8F6C-CB665E57A559}" srcOrd="2" destOrd="0" presId="urn:microsoft.com/office/officeart/2018/2/layout/IconLabelList"/>
    <dgm:cxn modelId="{F40466C6-6A9F-4FC3-94B7-69519D6A039B}" type="presParOf" srcId="{15B00970-1DBC-40D9-BF5F-9771C7B58766}" destId="{BC2FE833-3294-43EF-B63A-3FA8383EBB8E}" srcOrd="3" destOrd="0" presId="urn:microsoft.com/office/officeart/2018/2/layout/IconLabelList"/>
    <dgm:cxn modelId="{BAC942DE-970F-49B5-9A9C-B62EA84118B0}" type="presParOf" srcId="{15B00970-1DBC-40D9-BF5F-9771C7B58766}" destId="{EAC04BD8-9DA2-40A7-9CF6-A89085341925}" srcOrd="4" destOrd="0" presId="urn:microsoft.com/office/officeart/2018/2/layout/IconLabelList"/>
    <dgm:cxn modelId="{0A8D9F74-3822-4E0D-ADF8-4F6C87EE697E}" type="presParOf" srcId="{EAC04BD8-9DA2-40A7-9CF6-A89085341925}" destId="{144719F2-DDC1-4B5F-964F-0431665E0F02}" srcOrd="0" destOrd="0" presId="urn:microsoft.com/office/officeart/2018/2/layout/IconLabelList"/>
    <dgm:cxn modelId="{7F241370-5DC9-43E9-A6AD-9950B22F2F36}" type="presParOf" srcId="{EAC04BD8-9DA2-40A7-9CF6-A89085341925}" destId="{4543C0E7-B236-4489-A0ED-AD49B33DE2B1}" srcOrd="1" destOrd="0" presId="urn:microsoft.com/office/officeart/2018/2/layout/IconLabelList"/>
    <dgm:cxn modelId="{C93349B1-41B2-4EB5-A9F2-886F25B7F9AB}" type="presParOf" srcId="{EAC04BD8-9DA2-40A7-9CF6-A89085341925}" destId="{6590A28A-9E80-4942-A925-328620616A8F}" srcOrd="2" destOrd="0" presId="urn:microsoft.com/office/officeart/2018/2/layout/IconLabelList"/>
    <dgm:cxn modelId="{F999E499-08DC-4A68-921B-952E18B41001}" type="presParOf" srcId="{15B00970-1DBC-40D9-BF5F-9771C7B58766}" destId="{DF8F459F-4172-4906-98E0-AE9942E4DED1}" srcOrd="5" destOrd="0" presId="urn:microsoft.com/office/officeart/2018/2/layout/IconLabelList"/>
    <dgm:cxn modelId="{D43A1AA5-7A0B-4929-8AF0-C632D81FC835}" type="presParOf" srcId="{15B00970-1DBC-40D9-BF5F-9771C7B58766}" destId="{564E3B00-DE48-4FFD-8530-E41EB7E9C554}" srcOrd="6" destOrd="0" presId="urn:microsoft.com/office/officeart/2018/2/layout/IconLabelList"/>
    <dgm:cxn modelId="{1AD0EC59-E25A-4F14-92D2-8E29B18C7D74}" type="presParOf" srcId="{564E3B00-DE48-4FFD-8530-E41EB7E9C554}" destId="{F41CC9BF-6533-4E04-88C2-42EC68843B80}" srcOrd="0" destOrd="0" presId="urn:microsoft.com/office/officeart/2018/2/layout/IconLabelList"/>
    <dgm:cxn modelId="{85B8A352-C30A-407C-B607-96E2E59219A1}" type="presParOf" srcId="{564E3B00-DE48-4FFD-8530-E41EB7E9C554}" destId="{D5775AC8-C42B-4E7F-BE96-7C776A0A17F9}" srcOrd="1" destOrd="0" presId="urn:microsoft.com/office/officeart/2018/2/layout/IconLabelList"/>
    <dgm:cxn modelId="{661FFE50-7431-4943-9FBE-CBBCF1576934}" type="presParOf" srcId="{564E3B00-DE48-4FFD-8530-E41EB7E9C554}" destId="{75FB6375-AD7F-4DA5-A3CE-AA1F1FD2C81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3CE989-363B-4855-9EB7-A83428DD10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ADA5E94-87A0-4D43-A4A6-203E45C152C6}">
      <dgm:prSet/>
      <dgm:spPr/>
      <dgm:t>
        <a:bodyPr/>
        <a:lstStyle/>
        <a:p>
          <a:pPr>
            <a:lnSpc>
              <a:spcPct val="100000"/>
            </a:lnSpc>
          </a:pPr>
          <a:r>
            <a:rPr lang="en-US"/>
            <a:t>Summary of key findings:</a:t>
          </a:r>
        </a:p>
      </dgm:t>
    </dgm:pt>
    <dgm:pt modelId="{B8915294-BE82-416A-AF04-CD9A46DAB753}" type="parTrans" cxnId="{B26D16E3-D060-4066-83BA-1895E7FF5BF0}">
      <dgm:prSet/>
      <dgm:spPr/>
      <dgm:t>
        <a:bodyPr/>
        <a:lstStyle/>
        <a:p>
          <a:endParaRPr lang="en-US"/>
        </a:p>
      </dgm:t>
    </dgm:pt>
    <dgm:pt modelId="{AD90426A-E7C1-48DE-9179-7F13245D29CC}" type="sibTrans" cxnId="{B26D16E3-D060-4066-83BA-1895E7FF5BF0}">
      <dgm:prSet/>
      <dgm:spPr/>
      <dgm:t>
        <a:bodyPr/>
        <a:lstStyle/>
        <a:p>
          <a:endParaRPr lang="en-US"/>
        </a:p>
      </dgm:t>
    </dgm:pt>
    <dgm:pt modelId="{E2AD6ED7-BFB3-4667-AB74-74B3905C9B41}">
      <dgm:prSet/>
      <dgm:spPr/>
      <dgm:t>
        <a:bodyPr/>
        <a:lstStyle/>
        <a:p>
          <a:pPr>
            <a:lnSpc>
              <a:spcPct val="100000"/>
            </a:lnSpc>
          </a:pPr>
          <a:r>
            <a:rPr lang="en-US"/>
            <a:t>- Casual riders use bikes more on weekends, while members have consistent usage throughout the week.</a:t>
          </a:r>
        </a:p>
      </dgm:t>
    </dgm:pt>
    <dgm:pt modelId="{3FEEA720-5601-4AD0-8B2B-F28E75B387C8}" type="parTrans" cxnId="{85B9FE24-C33A-49AE-BFC1-F7A77299F770}">
      <dgm:prSet/>
      <dgm:spPr/>
      <dgm:t>
        <a:bodyPr/>
        <a:lstStyle/>
        <a:p>
          <a:endParaRPr lang="en-US"/>
        </a:p>
      </dgm:t>
    </dgm:pt>
    <dgm:pt modelId="{837170F1-0759-4708-AD9F-FC370D44BECF}" type="sibTrans" cxnId="{85B9FE24-C33A-49AE-BFC1-F7A77299F770}">
      <dgm:prSet/>
      <dgm:spPr/>
      <dgm:t>
        <a:bodyPr/>
        <a:lstStyle/>
        <a:p>
          <a:endParaRPr lang="en-US"/>
        </a:p>
      </dgm:t>
    </dgm:pt>
    <dgm:pt modelId="{811C0528-6495-4DDE-BC99-C473AA6C476D}">
      <dgm:prSet/>
      <dgm:spPr/>
      <dgm:t>
        <a:bodyPr/>
        <a:lstStyle/>
        <a:p>
          <a:pPr>
            <a:lnSpc>
              <a:spcPct val="100000"/>
            </a:lnSpc>
          </a:pPr>
          <a:r>
            <a:rPr lang="en-US"/>
            <a:t>- Casual riders have longer ride durations compared to members.</a:t>
          </a:r>
        </a:p>
      </dgm:t>
    </dgm:pt>
    <dgm:pt modelId="{F6BF15FC-7296-4BA6-B48E-E95CB86F41C6}" type="parTrans" cxnId="{1EBF99AC-1D00-4209-B0F1-7014C525B82A}">
      <dgm:prSet/>
      <dgm:spPr/>
      <dgm:t>
        <a:bodyPr/>
        <a:lstStyle/>
        <a:p>
          <a:endParaRPr lang="en-US"/>
        </a:p>
      </dgm:t>
    </dgm:pt>
    <dgm:pt modelId="{5CAC8449-A68E-4EF6-A2DC-422111A2A175}" type="sibTrans" cxnId="{1EBF99AC-1D00-4209-B0F1-7014C525B82A}">
      <dgm:prSet/>
      <dgm:spPr/>
      <dgm:t>
        <a:bodyPr/>
        <a:lstStyle/>
        <a:p>
          <a:endParaRPr lang="en-US"/>
        </a:p>
      </dgm:t>
    </dgm:pt>
    <dgm:pt modelId="{35449147-6680-4249-B3F5-B34E1055C610}">
      <dgm:prSet/>
      <dgm:spPr/>
      <dgm:t>
        <a:bodyPr/>
        <a:lstStyle/>
        <a:p>
          <a:pPr>
            <a:lnSpc>
              <a:spcPct val="100000"/>
            </a:lnSpc>
          </a:pPr>
          <a:r>
            <a:rPr lang="en-US"/>
            <a:t>- Members show peak usage during commute hours (morning and evening).</a:t>
          </a:r>
        </a:p>
      </dgm:t>
    </dgm:pt>
    <dgm:pt modelId="{D2BF17F7-A5A0-4C42-A7F9-76565F899E3D}" type="parTrans" cxnId="{64DD59C0-8ED9-4756-A55F-E417C3C0EE24}">
      <dgm:prSet/>
      <dgm:spPr/>
      <dgm:t>
        <a:bodyPr/>
        <a:lstStyle/>
        <a:p>
          <a:endParaRPr lang="en-US"/>
        </a:p>
      </dgm:t>
    </dgm:pt>
    <dgm:pt modelId="{727FA8FB-87A8-4E98-B1ED-167E79CDD4A7}" type="sibTrans" cxnId="{64DD59C0-8ED9-4756-A55F-E417C3C0EE24}">
      <dgm:prSet/>
      <dgm:spPr/>
      <dgm:t>
        <a:bodyPr/>
        <a:lstStyle/>
        <a:p>
          <a:endParaRPr lang="en-US"/>
        </a:p>
      </dgm:t>
    </dgm:pt>
    <dgm:pt modelId="{A8F7ABE8-78B0-42BD-89FF-C127CA6D9511}">
      <dgm:prSet/>
      <dgm:spPr/>
      <dgm:t>
        <a:bodyPr/>
        <a:lstStyle/>
        <a:p>
          <a:pPr>
            <a:lnSpc>
              <a:spcPct val="100000"/>
            </a:lnSpc>
          </a:pPr>
          <a:r>
            <a:rPr lang="en-US"/>
            <a:t>Next steps:</a:t>
          </a:r>
        </a:p>
      </dgm:t>
    </dgm:pt>
    <dgm:pt modelId="{240F372F-AC5F-4868-9035-89CACBA4A6AA}" type="parTrans" cxnId="{53E14925-00FE-4DA0-AEA4-ED8A672C2763}">
      <dgm:prSet/>
      <dgm:spPr/>
      <dgm:t>
        <a:bodyPr/>
        <a:lstStyle/>
        <a:p>
          <a:endParaRPr lang="en-US"/>
        </a:p>
      </dgm:t>
    </dgm:pt>
    <dgm:pt modelId="{2384A6E7-5C07-4665-95F5-8CA93574924F}" type="sibTrans" cxnId="{53E14925-00FE-4DA0-AEA4-ED8A672C2763}">
      <dgm:prSet/>
      <dgm:spPr/>
      <dgm:t>
        <a:bodyPr/>
        <a:lstStyle/>
        <a:p>
          <a:endParaRPr lang="en-US"/>
        </a:p>
      </dgm:t>
    </dgm:pt>
    <dgm:pt modelId="{36EF5708-E916-4BC8-9512-4A962A504AF6}">
      <dgm:prSet/>
      <dgm:spPr/>
      <dgm:t>
        <a:bodyPr/>
        <a:lstStyle/>
        <a:p>
          <a:pPr>
            <a:lnSpc>
              <a:spcPct val="100000"/>
            </a:lnSpc>
          </a:pPr>
          <a:r>
            <a:rPr lang="en-US"/>
            <a:t>- Implement targeted marketing campaigns and promotions.</a:t>
          </a:r>
        </a:p>
      </dgm:t>
    </dgm:pt>
    <dgm:pt modelId="{4A7C92AC-B4F3-498D-96B8-B0070BAC8A8E}" type="parTrans" cxnId="{47E7FEF5-D9EC-4080-9748-7CF9B64E9690}">
      <dgm:prSet/>
      <dgm:spPr/>
      <dgm:t>
        <a:bodyPr/>
        <a:lstStyle/>
        <a:p>
          <a:endParaRPr lang="en-US"/>
        </a:p>
      </dgm:t>
    </dgm:pt>
    <dgm:pt modelId="{77739131-D531-4FDB-96A7-A7B305EE535F}" type="sibTrans" cxnId="{47E7FEF5-D9EC-4080-9748-7CF9B64E9690}">
      <dgm:prSet/>
      <dgm:spPr/>
      <dgm:t>
        <a:bodyPr/>
        <a:lstStyle/>
        <a:p>
          <a:endParaRPr lang="en-US"/>
        </a:p>
      </dgm:t>
    </dgm:pt>
    <dgm:pt modelId="{8E63423F-6E98-4D57-8ED8-8396E023DD2C}">
      <dgm:prSet/>
      <dgm:spPr/>
      <dgm:t>
        <a:bodyPr/>
        <a:lstStyle/>
        <a:p>
          <a:pPr>
            <a:lnSpc>
              <a:spcPct val="100000"/>
            </a:lnSpc>
          </a:pPr>
          <a:r>
            <a:rPr lang="en-US"/>
            <a:t>- Monitor and evaluate the effectiveness of the strategies.</a:t>
          </a:r>
        </a:p>
      </dgm:t>
    </dgm:pt>
    <dgm:pt modelId="{CBD42FE2-46DF-46F9-9E74-5BFEF0BEC5D5}" type="parTrans" cxnId="{F393C0B2-201B-4DDB-A75E-9531C4B2BB73}">
      <dgm:prSet/>
      <dgm:spPr/>
      <dgm:t>
        <a:bodyPr/>
        <a:lstStyle/>
        <a:p>
          <a:endParaRPr lang="en-US"/>
        </a:p>
      </dgm:t>
    </dgm:pt>
    <dgm:pt modelId="{E327D804-060F-4412-8A7E-147E634FBA8C}" type="sibTrans" cxnId="{F393C0B2-201B-4DDB-A75E-9531C4B2BB73}">
      <dgm:prSet/>
      <dgm:spPr/>
      <dgm:t>
        <a:bodyPr/>
        <a:lstStyle/>
        <a:p>
          <a:endParaRPr lang="en-US"/>
        </a:p>
      </dgm:t>
    </dgm:pt>
    <dgm:pt modelId="{EA55E239-0079-4C06-969E-47185B5D5FAD}" type="pres">
      <dgm:prSet presAssocID="{983CE989-363B-4855-9EB7-A83428DD10F7}" presName="root" presStyleCnt="0">
        <dgm:presLayoutVars>
          <dgm:dir/>
          <dgm:resizeHandles val="exact"/>
        </dgm:presLayoutVars>
      </dgm:prSet>
      <dgm:spPr/>
    </dgm:pt>
    <dgm:pt modelId="{ACE404F4-F3C6-4DF9-B881-69B46462B10F}" type="pres">
      <dgm:prSet presAssocID="{1ADA5E94-87A0-4D43-A4A6-203E45C152C6}" presName="compNode" presStyleCnt="0"/>
      <dgm:spPr/>
    </dgm:pt>
    <dgm:pt modelId="{20B40454-10A1-4B58-9FF2-385FB161670D}" type="pres">
      <dgm:prSet presAssocID="{1ADA5E94-87A0-4D43-A4A6-203E45C152C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lé"/>
        </a:ext>
      </dgm:extLst>
    </dgm:pt>
    <dgm:pt modelId="{16E6FEDA-741F-46F6-A68A-800A733414CB}" type="pres">
      <dgm:prSet presAssocID="{1ADA5E94-87A0-4D43-A4A6-203E45C152C6}" presName="spaceRect" presStyleCnt="0"/>
      <dgm:spPr/>
    </dgm:pt>
    <dgm:pt modelId="{F6A8FE13-312A-47A1-92AC-73FF7484E65E}" type="pres">
      <dgm:prSet presAssocID="{1ADA5E94-87A0-4D43-A4A6-203E45C152C6}" presName="textRect" presStyleLbl="revTx" presStyleIdx="0" presStyleCnt="7">
        <dgm:presLayoutVars>
          <dgm:chMax val="1"/>
          <dgm:chPref val="1"/>
        </dgm:presLayoutVars>
      </dgm:prSet>
      <dgm:spPr/>
    </dgm:pt>
    <dgm:pt modelId="{66D0C18F-2C51-458B-9BB7-B2EA0DCBDA41}" type="pres">
      <dgm:prSet presAssocID="{AD90426A-E7C1-48DE-9179-7F13245D29CC}" presName="sibTrans" presStyleCnt="0"/>
      <dgm:spPr/>
    </dgm:pt>
    <dgm:pt modelId="{7C508311-5F56-4A3B-B2C5-BAA4A20E1F0B}" type="pres">
      <dgm:prSet presAssocID="{E2AD6ED7-BFB3-4667-AB74-74B3905C9B41}" presName="compNode" presStyleCnt="0"/>
      <dgm:spPr/>
    </dgm:pt>
    <dgm:pt modelId="{FF53E29B-80FB-456A-936C-B365E75CC678}" type="pres">
      <dgm:prSet presAssocID="{E2AD6ED7-BFB3-4667-AB74-74B3905C9B41}"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isme"/>
        </a:ext>
      </dgm:extLst>
    </dgm:pt>
    <dgm:pt modelId="{B87DF038-3C79-4704-89D0-9576299678A3}" type="pres">
      <dgm:prSet presAssocID="{E2AD6ED7-BFB3-4667-AB74-74B3905C9B41}" presName="spaceRect" presStyleCnt="0"/>
      <dgm:spPr/>
    </dgm:pt>
    <dgm:pt modelId="{12E510F9-2F35-4C69-9103-37B5D8F03277}" type="pres">
      <dgm:prSet presAssocID="{E2AD6ED7-BFB3-4667-AB74-74B3905C9B41}" presName="textRect" presStyleLbl="revTx" presStyleIdx="1" presStyleCnt="7">
        <dgm:presLayoutVars>
          <dgm:chMax val="1"/>
          <dgm:chPref val="1"/>
        </dgm:presLayoutVars>
      </dgm:prSet>
      <dgm:spPr/>
    </dgm:pt>
    <dgm:pt modelId="{E22DB3E9-8200-4ACC-B218-00EBD671A435}" type="pres">
      <dgm:prSet presAssocID="{837170F1-0759-4708-AD9F-FC370D44BECF}" presName="sibTrans" presStyleCnt="0"/>
      <dgm:spPr/>
    </dgm:pt>
    <dgm:pt modelId="{5C2F89E8-1BAE-4535-B28C-924767442A29}" type="pres">
      <dgm:prSet presAssocID="{811C0528-6495-4DDE-BC99-C473AA6C476D}" presName="compNode" presStyleCnt="0"/>
      <dgm:spPr/>
    </dgm:pt>
    <dgm:pt modelId="{2EE2DD38-7160-4B78-97E0-2C79CBC67FD9}" type="pres">
      <dgm:prSet presAssocID="{811C0528-6495-4DDE-BC99-C473AA6C476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to"/>
        </a:ext>
      </dgm:extLst>
    </dgm:pt>
    <dgm:pt modelId="{7084F676-6AAF-4E10-A281-8343038E344A}" type="pres">
      <dgm:prSet presAssocID="{811C0528-6495-4DDE-BC99-C473AA6C476D}" presName="spaceRect" presStyleCnt="0"/>
      <dgm:spPr/>
    </dgm:pt>
    <dgm:pt modelId="{0769EB6A-2E07-48A9-AF06-1F1623E3B9C1}" type="pres">
      <dgm:prSet presAssocID="{811C0528-6495-4DDE-BC99-C473AA6C476D}" presName="textRect" presStyleLbl="revTx" presStyleIdx="2" presStyleCnt="7">
        <dgm:presLayoutVars>
          <dgm:chMax val="1"/>
          <dgm:chPref val="1"/>
        </dgm:presLayoutVars>
      </dgm:prSet>
      <dgm:spPr/>
    </dgm:pt>
    <dgm:pt modelId="{3794544B-3DA5-4462-B954-580D408A8E2E}" type="pres">
      <dgm:prSet presAssocID="{5CAC8449-A68E-4EF6-A2DC-422111A2A175}" presName="sibTrans" presStyleCnt="0"/>
      <dgm:spPr/>
    </dgm:pt>
    <dgm:pt modelId="{01BC7CBA-CB21-4675-9A7F-5E48F5282D4B}" type="pres">
      <dgm:prSet presAssocID="{35449147-6680-4249-B3F5-B34E1055C610}" presName="compNode" presStyleCnt="0"/>
      <dgm:spPr/>
    </dgm:pt>
    <dgm:pt modelId="{6F3B2246-B87F-49D2-B09C-A9CDA613D531}" type="pres">
      <dgm:prSet presAssocID="{35449147-6680-4249-B3F5-B34E1055C61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iture"/>
        </a:ext>
      </dgm:extLst>
    </dgm:pt>
    <dgm:pt modelId="{0FE818E3-B3D8-42CC-8042-B3683D9E7E07}" type="pres">
      <dgm:prSet presAssocID="{35449147-6680-4249-B3F5-B34E1055C610}" presName="spaceRect" presStyleCnt="0"/>
      <dgm:spPr/>
    </dgm:pt>
    <dgm:pt modelId="{27CED904-AD82-4CBF-86D0-6F105A84CE44}" type="pres">
      <dgm:prSet presAssocID="{35449147-6680-4249-B3F5-B34E1055C610}" presName="textRect" presStyleLbl="revTx" presStyleIdx="3" presStyleCnt="7">
        <dgm:presLayoutVars>
          <dgm:chMax val="1"/>
          <dgm:chPref val="1"/>
        </dgm:presLayoutVars>
      </dgm:prSet>
      <dgm:spPr/>
    </dgm:pt>
    <dgm:pt modelId="{8EA343F5-DAAF-4F72-9C76-BE4DF542A92D}" type="pres">
      <dgm:prSet presAssocID="{727FA8FB-87A8-4E98-B1ED-167E79CDD4A7}" presName="sibTrans" presStyleCnt="0"/>
      <dgm:spPr/>
    </dgm:pt>
    <dgm:pt modelId="{84F669CA-D82D-4210-8259-70AADAD484C4}" type="pres">
      <dgm:prSet presAssocID="{A8F7ABE8-78B0-42BD-89FF-C127CA6D9511}" presName="compNode" presStyleCnt="0"/>
      <dgm:spPr/>
    </dgm:pt>
    <dgm:pt modelId="{D917A277-74F0-4BEF-BD6A-0B5A033DCF72}" type="pres">
      <dgm:prSet presAssocID="{A8F7ABE8-78B0-42BD-89FF-C127CA6D951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mpreintes de chaussure"/>
        </a:ext>
      </dgm:extLst>
    </dgm:pt>
    <dgm:pt modelId="{E5BF0A24-C503-4B99-8252-376CCF6D2C28}" type="pres">
      <dgm:prSet presAssocID="{A8F7ABE8-78B0-42BD-89FF-C127CA6D9511}" presName="spaceRect" presStyleCnt="0"/>
      <dgm:spPr/>
    </dgm:pt>
    <dgm:pt modelId="{2A5AE01E-6BB6-48BA-AD1E-F73F0DD53448}" type="pres">
      <dgm:prSet presAssocID="{A8F7ABE8-78B0-42BD-89FF-C127CA6D9511}" presName="textRect" presStyleLbl="revTx" presStyleIdx="4" presStyleCnt="7">
        <dgm:presLayoutVars>
          <dgm:chMax val="1"/>
          <dgm:chPref val="1"/>
        </dgm:presLayoutVars>
      </dgm:prSet>
      <dgm:spPr/>
    </dgm:pt>
    <dgm:pt modelId="{1A38EC83-8A62-45A6-A1B0-B6CB70578290}" type="pres">
      <dgm:prSet presAssocID="{2384A6E7-5C07-4665-95F5-8CA93574924F}" presName="sibTrans" presStyleCnt="0"/>
      <dgm:spPr/>
    </dgm:pt>
    <dgm:pt modelId="{319711D3-BDA9-46C0-A4E4-C733900B1A5D}" type="pres">
      <dgm:prSet presAssocID="{36EF5708-E916-4BC8-9512-4A962A504AF6}" presName="compNode" presStyleCnt="0"/>
      <dgm:spPr/>
    </dgm:pt>
    <dgm:pt modelId="{1BCA791E-E016-42B3-A6D0-94A2DE7A4AAC}" type="pres">
      <dgm:prSet presAssocID="{36EF5708-E916-4BC8-9512-4A962A504AF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ublicité"/>
        </a:ext>
      </dgm:extLst>
    </dgm:pt>
    <dgm:pt modelId="{2CB08148-7994-40B9-A50F-FFA064B9C936}" type="pres">
      <dgm:prSet presAssocID="{36EF5708-E916-4BC8-9512-4A962A504AF6}" presName="spaceRect" presStyleCnt="0"/>
      <dgm:spPr/>
    </dgm:pt>
    <dgm:pt modelId="{4C00F897-23C5-49FA-946D-52D551A6E94B}" type="pres">
      <dgm:prSet presAssocID="{36EF5708-E916-4BC8-9512-4A962A504AF6}" presName="textRect" presStyleLbl="revTx" presStyleIdx="5" presStyleCnt="7">
        <dgm:presLayoutVars>
          <dgm:chMax val="1"/>
          <dgm:chPref val="1"/>
        </dgm:presLayoutVars>
      </dgm:prSet>
      <dgm:spPr/>
    </dgm:pt>
    <dgm:pt modelId="{9CD058D3-454D-4296-B5E3-C7229E2A7D2B}" type="pres">
      <dgm:prSet presAssocID="{77739131-D531-4FDB-96A7-A7B305EE535F}" presName="sibTrans" presStyleCnt="0"/>
      <dgm:spPr/>
    </dgm:pt>
    <dgm:pt modelId="{8BEDDA04-E1A5-4341-B7F8-12A02AD8289C}" type="pres">
      <dgm:prSet presAssocID="{8E63423F-6E98-4D57-8ED8-8396E023DD2C}" presName="compNode" presStyleCnt="0"/>
      <dgm:spPr/>
    </dgm:pt>
    <dgm:pt modelId="{C25E7709-1A10-4A4C-B76B-12932E584A75}" type="pres">
      <dgm:prSet presAssocID="{8E63423F-6E98-4D57-8ED8-8396E023DD2C}"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Statistiques"/>
        </a:ext>
      </dgm:extLst>
    </dgm:pt>
    <dgm:pt modelId="{621303DB-EDC5-43ED-B1C4-0D7059C1D287}" type="pres">
      <dgm:prSet presAssocID="{8E63423F-6E98-4D57-8ED8-8396E023DD2C}" presName="spaceRect" presStyleCnt="0"/>
      <dgm:spPr/>
    </dgm:pt>
    <dgm:pt modelId="{1B5A82CA-F64E-44ED-BA79-04003276F3D2}" type="pres">
      <dgm:prSet presAssocID="{8E63423F-6E98-4D57-8ED8-8396E023DD2C}" presName="textRect" presStyleLbl="revTx" presStyleIdx="6" presStyleCnt="7">
        <dgm:presLayoutVars>
          <dgm:chMax val="1"/>
          <dgm:chPref val="1"/>
        </dgm:presLayoutVars>
      </dgm:prSet>
      <dgm:spPr/>
    </dgm:pt>
  </dgm:ptLst>
  <dgm:cxnLst>
    <dgm:cxn modelId="{09A45D02-76AC-475E-B832-972533285A84}" type="presOf" srcId="{983CE989-363B-4855-9EB7-A83428DD10F7}" destId="{EA55E239-0079-4C06-969E-47185B5D5FAD}" srcOrd="0" destOrd="0" presId="urn:microsoft.com/office/officeart/2018/2/layout/IconLabelList"/>
    <dgm:cxn modelId="{85B9FE24-C33A-49AE-BFC1-F7A77299F770}" srcId="{983CE989-363B-4855-9EB7-A83428DD10F7}" destId="{E2AD6ED7-BFB3-4667-AB74-74B3905C9B41}" srcOrd="1" destOrd="0" parTransId="{3FEEA720-5601-4AD0-8B2B-F28E75B387C8}" sibTransId="{837170F1-0759-4708-AD9F-FC370D44BECF}"/>
    <dgm:cxn modelId="{53E14925-00FE-4DA0-AEA4-ED8A672C2763}" srcId="{983CE989-363B-4855-9EB7-A83428DD10F7}" destId="{A8F7ABE8-78B0-42BD-89FF-C127CA6D9511}" srcOrd="4" destOrd="0" parTransId="{240F372F-AC5F-4868-9035-89CACBA4A6AA}" sibTransId="{2384A6E7-5C07-4665-95F5-8CA93574924F}"/>
    <dgm:cxn modelId="{8012B767-372E-4EBE-A59C-8B772242F601}" type="presOf" srcId="{1ADA5E94-87A0-4D43-A4A6-203E45C152C6}" destId="{F6A8FE13-312A-47A1-92AC-73FF7484E65E}" srcOrd="0" destOrd="0" presId="urn:microsoft.com/office/officeart/2018/2/layout/IconLabelList"/>
    <dgm:cxn modelId="{B0D68499-4ACD-40E3-9058-A83D5155EE9E}" type="presOf" srcId="{36EF5708-E916-4BC8-9512-4A962A504AF6}" destId="{4C00F897-23C5-49FA-946D-52D551A6E94B}" srcOrd="0" destOrd="0" presId="urn:microsoft.com/office/officeart/2018/2/layout/IconLabelList"/>
    <dgm:cxn modelId="{1EBF99AC-1D00-4209-B0F1-7014C525B82A}" srcId="{983CE989-363B-4855-9EB7-A83428DD10F7}" destId="{811C0528-6495-4DDE-BC99-C473AA6C476D}" srcOrd="2" destOrd="0" parTransId="{F6BF15FC-7296-4BA6-B48E-E95CB86F41C6}" sibTransId="{5CAC8449-A68E-4EF6-A2DC-422111A2A175}"/>
    <dgm:cxn modelId="{4E7512AD-3DF5-41F2-B963-EA8E5C74297D}" type="presOf" srcId="{E2AD6ED7-BFB3-4667-AB74-74B3905C9B41}" destId="{12E510F9-2F35-4C69-9103-37B5D8F03277}" srcOrd="0" destOrd="0" presId="urn:microsoft.com/office/officeart/2018/2/layout/IconLabelList"/>
    <dgm:cxn modelId="{F393C0B2-201B-4DDB-A75E-9531C4B2BB73}" srcId="{983CE989-363B-4855-9EB7-A83428DD10F7}" destId="{8E63423F-6E98-4D57-8ED8-8396E023DD2C}" srcOrd="6" destOrd="0" parTransId="{CBD42FE2-46DF-46F9-9E74-5BFEF0BEC5D5}" sibTransId="{E327D804-060F-4412-8A7E-147E634FBA8C}"/>
    <dgm:cxn modelId="{A4F9CDB8-388E-4088-98D5-C7B31E97453C}" type="presOf" srcId="{8E63423F-6E98-4D57-8ED8-8396E023DD2C}" destId="{1B5A82CA-F64E-44ED-BA79-04003276F3D2}" srcOrd="0" destOrd="0" presId="urn:microsoft.com/office/officeart/2018/2/layout/IconLabelList"/>
    <dgm:cxn modelId="{64DD59C0-8ED9-4756-A55F-E417C3C0EE24}" srcId="{983CE989-363B-4855-9EB7-A83428DD10F7}" destId="{35449147-6680-4249-B3F5-B34E1055C610}" srcOrd="3" destOrd="0" parTransId="{D2BF17F7-A5A0-4C42-A7F9-76565F899E3D}" sibTransId="{727FA8FB-87A8-4E98-B1ED-167E79CDD4A7}"/>
    <dgm:cxn modelId="{BA0112C9-39FC-418D-9059-7297890FCD54}" type="presOf" srcId="{A8F7ABE8-78B0-42BD-89FF-C127CA6D9511}" destId="{2A5AE01E-6BB6-48BA-AD1E-F73F0DD53448}" srcOrd="0" destOrd="0" presId="urn:microsoft.com/office/officeart/2018/2/layout/IconLabelList"/>
    <dgm:cxn modelId="{37A3ABD1-13C3-4769-8ABF-EAA18797565E}" type="presOf" srcId="{35449147-6680-4249-B3F5-B34E1055C610}" destId="{27CED904-AD82-4CBF-86D0-6F105A84CE44}" srcOrd="0" destOrd="0" presId="urn:microsoft.com/office/officeart/2018/2/layout/IconLabelList"/>
    <dgm:cxn modelId="{B26D16E3-D060-4066-83BA-1895E7FF5BF0}" srcId="{983CE989-363B-4855-9EB7-A83428DD10F7}" destId="{1ADA5E94-87A0-4D43-A4A6-203E45C152C6}" srcOrd="0" destOrd="0" parTransId="{B8915294-BE82-416A-AF04-CD9A46DAB753}" sibTransId="{AD90426A-E7C1-48DE-9179-7F13245D29CC}"/>
    <dgm:cxn modelId="{47E7FEF5-D9EC-4080-9748-7CF9B64E9690}" srcId="{983CE989-363B-4855-9EB7-A83428DD10F7}" destId="{36EF5708-E916-4BC8-9512-4A962A504AF6}" srcOrd="5" destOrd="0" parTransId="{4A7C92AC-B4F3-498D-96B8-B0070BAC8A8E}" sibTransId="{77739131-D531-4FDB-96A7-A7B305EE535F}"/>
    <dgm:cxn modelId="{7F2951FF-CC32-4CDB-8197-08144BEC63B7}" type="presOf" srcId="{811C0528-6495-4DDE-BC99-C473AA6C476D}" destId="{0769EB6A-2E07-48A9-AF06-1F1623E3B9C1}" srcOrd="0" destOrd="0" presId="urn:microsoft.com/office/officeart/2018/2/layout/IconLabelList"/>
    <dgm:cxn modelId="{2A0D76EF-478A-4422-A1BE-2135F50A01D6}" type="presParOf" srcId="{EA55E239-0079-4C06-969E-47185B5D5FAD}" destId="{ACE404F4-F3C6-4DF9-B881-69B46462B10F}" srcOrd="0" destOrd="0" presId="urn:microsoft.com/office/officeart/2018/2/layout/IconLabelList"/>
    <dgm:cxn modelId="{32C016B3-327B-4CA6-9097-43A1C0C21877}" type="presParOf" srcId="{ACE404F4-F3C6-4DF9-B881-69B46462B10F}" destId="{20B40454-10A1-4B58-9FF2-385FB161670D}" srcOrd="0" destOrd="0" presId="urn:microsoft.com/office/officeart/2018/2/layout/IconLabelList"/>
    <dgm:cxn modelId="{ECDFAE93-794A-4108-ADA3-44BCF96E3FED}" type="presParOf" srcId="{ACE404F4-F3C6-4DF9-B881-69B46462B10F}" destId="{16E6FEDA-741F-46F6-A68A-800A733414CB}" srcOrd="1" destOrd="0" presId="urn:microsoft.com/office/officeart/2018/2/layout/IconLabelList"/>
    <dgm:cxn modelId="{9DD6ED40-F780-44B8-ACC8-A679B028EC92}" type="presParOf" srcId="{ACE404F4-F3C6-4DF9-B881-69B46462B10F}" destId="{F6A8FE13-312A-47A1-92AC-73FF7484E65E}" srcOrd="2" destOrd="0" presId="urn:microsoft.com/office/officeart/2018/2/layout/IconLabelList"/>
    <dgm:cxn modelId="{B303E8D7-AE1B-437B-B998-13AA3DC93092}" type="presParOf" srcId="{EA55E239-0079-4C06-969E-47185B5D5FAD}" destId="{66D0C18F-2C51-458B-9BB7-B2EA0DCBDA41}" srcOrd="1" destOrd="0" presId="urn:microsoft.com/office/officeart/2018/2/layout/IconLabelList"/>
    <dgm:cxn modelId="{BD57DFFB-9CCB-4B1D-B156-AD5707D3DBDA}" type="presParOf" srcId="{EA55E239-0079-4C06-969E-47185B5D5FAD}" destId="{7C508311-5F56-4A3B-B2C5-BAA4A20E1F0B}" srcOrd="2" destOrd="0" presId="urn:microsoft.com/office/officeart/2018/2/layout/IconLabelList"/>
    <dgm:cxn modelId="{A5FB104C-FD4A-4A36-A374-39B0177908B4}" type="presParOf" srcId="{7C508311-5F56-4A3B-B2C5-BAA4A20E1F0B}" destId="{FF53E29B-80FB-456A-936C-B365E75CC678}" srcOrd="0" destOrd="0" presId="urn:microsoft.com/office/officeart/2018/2/layout/IconLabelList"/>
    <dgm:cxn modelId="{1E7E75F0-A41F-42CA-837D-2ABC8145EB4A}" type="presParOf" srcId="{7C508311-5F56-4A3B-B2C5-BAA4A20E1F0B}" destId="{B87DF038-3C79-4704-89D0-9576299678A3}" srcOrd="1" destOrd="0" presId="urn:microsoft.com/office/officeart/2018/2/layout/IconLabelList"/>
    <dgm:cxn modelId="{B492352B-4F15-46D4-88F5-B17680C7444D}" type="presParOf" srcId="{7C508311-5F56-4A3B-B2C5-BAA4A20E1F0B}" destId="{12E510F9-2F35-4C69-9103-37B5D8F03277}" srcOrd="2" destOrd="0" presId="urn:microsoft.com/office/officeart/2018/2/layout/IconLabelList"/>
    <dgm:cxn modelId="{92CD01AA-A935-41D8-BB98-7A8A83A01390}" type="presParOf" srcId="{EA55E239-0079-4C06-969E-47185B5D5FAD}" destId="{E22DB3E9-8200-4ACC-B218-00EBD671A435}" srcOrd="3" destOrd="0" presId="urn:microsoft.com/office/officeart/2018/2/layout/IconLabelList"/>
    <dgm:cxn modelId="{0004F0DF-58E7-4ADD-B6B1-9C55516C0BF7}" type="presParOf" srcId="{EA55E239-0079-4C06-969E-47185B5D5FAD}" destId="{5C2F89E8-1BAE-4535-B28C-924767442A29}" srcOrd="4" destOrd="0" presId="urn:microsoft.com/office/officeart/2018/2/layout/IconLabelList"/>
    <dgm:cxn modelId="{D6E89407-AC9E-4F1A-ADF2-65405498B518}" type="presParOf" srcId="{5C2F89E8-1BAE-4535-B28C-924767442A29}" destId="{2EE2DD38-7160-4B78-97E0-2C79CBC67FD9}" srcOrd="0" destOrd="0" presId="urn:microsoft.com/office/officeart/2018/2/layout/IconLabelList"/>
    <dgm:cxn modelId="{F5C89A61-6E8B-4C20-8122-E571BFE28B41}" type="presParOf" srcId="{5C2F89E8-1BAE-4535-B28C-924767442A29}" destId="{7084F676-6AAF-4E10-A281-8343038E344A}" srcOrd="1" destOrd="0" presId="urn:microsoft.com/office/officeart/2018/2/layout/IconLabelList"/>
    <dgm:cxn modelId="{9054A2AC-6B8B-48EA-BA60-2C57E7B95D60}" type="presParOf" srcId="{5C2F89E8-1BAE-4535-B28C-924767442A29}" destId="{0769EB6A-2E07-48A9-AF06-1F1623E3B9C1}" srcOrd="2" destOrd="0" presId="urn:microsoft.com/office/officeart/2018/2/layout/IconLabelList"/>
    <dgm:cxn modelId="{5E46703F-08B3-4272-840F-6C63E85CA59A}" type="presParOf" srcId="{EA55E239-0079-4C06-969E-47185B5D5FAD}" destId="{3794544B-3DA5-4462-B954-580D408A8E2E}" srcOrd="5" destOrd="0" presId="urn:microsoft.com/office/officeart/2018/2/layout/IconLabelList"/>
    <dgm:cxn modelId="{497B30C6-1824-4C7A-9F89-B12E79126BC6}" type="presParOf" srcId="{EA55E239-0079-4C06-969E-47185B5D5FAD}" destId="{01BC7CBA-CB21-4675-9A7F-5E48F5282D4B}" srcOrd="6" destOrd="0" presId="urn:microsoft.com/office/officeart/2018/2/layout/IconLabelList"/>
    <dgm:cxn modelId="{A20D81BA-FF8C-47CC-B14B-0192BF587608}" type="presParOf" srcId="{01BC7CBA-CB21-4675-9A7F-5E48F5282D4B}" destId="{6F3B2246-B87F-49D2-B09C-A9CDA613D531}" srcOrd="0" destOrd="0" presId="urn:microsoft.com/office/officeart/2018/2/layout/IconLabelList"/>
    <dgm:cxn modelId="{BD2FFA7A-37C9-4B0B-AD76-484FA833057F}" type="presParOf" srcId="{01BC7CBA-CB21-4675-9A7F-5E48F5282D4B}" destId="{0FE818E3-B3D8-42CC-8042-B3683D9E7E07}" srcOrd="1" destOrd="0" presId="urn:microsoft.com/office/officeart/2018/2/layout/IconLabelList"/>
    <dgm:cxn modelId="{20AA922E-0DCE-4F83-85CF-2C2C769BCC33}" type="presParOf" srcId="{01BC7CBA-CB21-4675-9A7F-5E48F5282D4B}" destId="{27CED904-AD82-4CBF-86D0-6F105A84CE44}" srcOrd="2" destOrd="0" presId="urn:microsoft.com/office/officeart/2018/2/layout/IconLabelList"/>
    <dgm:cxn modelId="{073A69FF-0DAE-4F7C-AC7C-78FF3B80B54B}" type="presParOf" srcId="{EA55E239-0079-4C06-969E-47185B5D5FAD}" destId="{8EA343F5-DAAF-4F72-9C76-BE4DF542A92D}" srcOrd="7" destOrd="0" presId="urn:microsoft.com/office/officeart/2018/2/layout/IconLabelList"/>
    <dgm:cxn modelId="{3A282FDB-C3B6-403B-9A47-C206E0D5B898}" type="presParOf" srcId="{EA55E239-0079-4C06-969E-47185B5D5FAD}" destId="{84F669CA-D82D-4210-8259-70AADAD484C4}" srcOrd="8" destOrd="0" presId="urn:microsoft.com/office/officeart/2018/2/layout/IconLabelList"/>
    <dgm:cxn modelId="{83CCF5D0-300D-4155-971A-335B1B00FB25}" type="presParOf" srcId="{84F669CA-D82D-4210-8259-70AADAD484C4}" destId="{D917A277-74F0-4BEF-BD6A-0B5A033DCF72}" srcOrd="0" destOrd="0" presId="urn:microsoft.com/office/officeart/2018/2/layout/IconLabelList"/>
    <dgm:cxn modelId="{F7E245BB-718A-4663-B044-B79A294E06FB}" type="presParOf" srcId="{84F669CA-D82D-4210-8259-70AADAD484C4}" destId="{E5BF0A24-C503-4B99-8252-376CCF6D2C28}" srcOrd="1" destOrd="0" presId="urn:microsoft.com/office/officeart/2018/2/layout/IconLabelList"/>
    <dgm:cxn modelId="{3A96B4F7-1A9F-4B7D-8453-A8D4F6AC395C}" type="presParOf" srcId="{84F669CA-D82D-4210-8259-70AADAD484C4}" destId="{2A5AE01E-6BB6-48BA-AD1E-F73F0DD53448}" srcOrd="2" destOrd="0" presId="urn:microsoft.com/office/officeart/2018/2/layout/IconLabelList"/>
    <dgm:cxn modelId="{ABCF7F98-2537-4855-BBA1-249433F98FFD}" type="presParOf" srcId="{EA55E239-0079-4C06-969E-47185B5D5FAD}" destId="{1A38EC83-8A62-45A6-A1B0-B6CB70578290}" srcOrd="9" destOrd="0" presId="urn:microsoft.com/office/officeart/2018/2/layout/IconLabelList"/>
    <dgm:cxn modelId="{EDC7EDB8-70EC-4B0B-BC36-1365F4BCFAFA}" type="presParOf" srcId="{EA55E239-0079-4C06-969E-47185B5D5FAD}" destId="{319711D3-BDA9-46C0-A4E4-C733900B1A5D}" srcOrd="10" destOrd="0" presId="urn:microsoft.com/office/officeart/2018/2/layout/IconLabelList"/>
    <dgm:cxn modelId="{6A92A9E2-076F-49CD-8585-1276037CC830}" type="presParOf" srcId="{319711D3-BDA9-46C0-A4E4-C733900B1A5D}" destId="{1BCA791E-E016-42B3-A6D0-94A2DE7A4AAC}" srcOrd="0" destOrd="0" presId="urn:microsoft.com/office/officeart/2018/2/layout/IconLabelList"/>
    <dgm:cxn modelId="{73DEB925-7571-43E1-AB51-3A5FD1ABCD2E}" type="presParOf" srcId="{319711D3-BDA9-46C0-A4E4-C733900B1A5D}" destId="{2CB08148-7994-40B9-A50F-FFA064B9C936}" srcOrd="1" destOrd="0" presId="urn:microsoft.com/office/officeart/2018/2/layout/IconLabelList"/>
    <dgm:cxn modelId="{5FF2C5A1-8187-41BB-89A4-50FCEB74CF14}" type="presParOf" srcId="{319711D3-BDA9-46C0-A4E4-C733900B1A5D}" destId="{4C00F897-23C5-49FA-946D-52D551A6E94B}" srcOrd="2" destOrd="0" presId="urn:microsoft.com/office/officeart/2018/2/layout/IconLabelList"/>
    <dgm:cxn modelId="{7BCC6E2F-0C48-4784-869E-F698358A7119}" type="presParOf" srcId="{EA55E239-0079-4C06-969E-47185B5D5FAD}" destId="{9CD058D3-454D-4296-B5E3-C7229E2A7D2B}" srcOrd="11" destOrd="0" presId="urn:microsoft.com/office/officeart/2018/2/layout/IconLabelList"/>
    <dgm:cxn modelId="{91139DC3-EB7A-4BF7-A86D-B0FFF04E6A81}" type="presParOf" srcId="{EA55E239-0079-4C06-969E-47185B5D5FAD}" destId="{8BEDDA04-E1A5-4341-B7F8-12A02AD8289C}" srcOrd="12" destOrd="0" presId="urn:microsoft.com/office/officeart/2018/2/layout/IconLabelList"/>
    <dgm:cxn modelId="{818D5925-6391-4306-AF24-31960DD8A950}" type="presParOf" srcId="{8BEDDA04-E1A5-4341-B7F8-12A02AD8289C}" destId="{C25E7709-1A10-4A4C-B76B-12932E584A75}" srcOrd="0" destOrd="0" presId="urn:microsoft.com/office/officeart/2018/2/layout/IconLabelList"/>
    <dgm:cxn modelId="{34D30372-A4AD-4D90-958F-2C48D7B5EFFE}" type="presParOf" srcId="{8BEDDA04-E1A5-4341-B7F8-12A02AD8289C}" destId="{621303DB-EDC5-43ED-B1C4-0D7059C1D287}" srcOrd="1" destOrd="0" presId="urn:microsoft.com/office/officeart/2018/2/layout/IconLabelList"/>
    <dgm:cxn modelId="{B4D06FEF-DD59-43E4-916E-ABEAA7240DA1}" type="presParOf" srcId="{8BEDDA04-E1A5-4341-B7F8-12A02AD8289C}" destId="{1B5A82CA-F64E-44ED-BA79-04003276F3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1D12AA-5F79-43FE-B8E6-C70CCEEEF769}">
      <dsp:nvSpPr>
        <dsp:cNvPr id="0" name=""/>
        <dsp:cNvSpPr/>
      </dsp:nvSpPr>
      <dsp:spPr>
        <a:xfrm>
          <a:off x="665639" y="510856"/>
          <a:ext cx="932247" cy="932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1057F9-1119-41B1-89E1-859BB6FF3C05}">
      <dsp:nvSpPr>
        <dsp:cNvPr id="0" name=""/>
        <dsp:cNvSpPr/>
      </dsp:nvSpPr>
      <dsp:spPr>
        <a:xfrm>
          <a:off x="95932" y="1773386"/>
          <a:ext cx="20716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Based on the analysis, here are the top three recommendations:</a:t>
          </a:r>
        </a:p>
      </dsp:txBody>
      <dsp:txXfrm>
        <a:off x="95932" y="1773386"/>
        <a:ext cx="2071662" cy="720000"/>
      </dsp:txXfrm>
    </dsp:sp>
    <dsp:sp modelId="{A1A4B874-6A3A-49EF-9591-0016AE5AD2CC}">
      <dsp:nvSpPr>
        <dsp:cNvPr id="0" name=""/>
        <dsp:cNvSpPr/>
      </dsp:nvSpPr>
      <dsp:spPr>
        <a:xfrm>
          <a:off x="3099842" y="510856"/>
          <a:ext cx="932247" cy="9322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82142E-76D6-4694-8F6C-CB665E57A559}">
      <dsp:nvSpPr>
        <dsp:cNvPr id="0" name=""/>
        <dsp:cNvSpPr/>
      </dsp:nvSpPr>
      <dsp:spPr>
        <a:xfrm>
          <a:off x="2530135" y="1773386"/>
          <a:ext cx="20716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1. Targeted Marketing Campaigns: Focus on casual riders who frequently ride on weekends and during peak hours.</a:t>
          </a:r>
        </a:p>
      </dsp:txBody>
      <dsp:txXfrm>
        <a:off x="2530135" y="1773386"/>
        <a:ext cx="2071662" cy="720000"/>
      </dsp:txXfrm>
    </dsp:sp>
    <dsp:sp modelId="{144719F2-DDC1-4B5F-964F-0431665E0F02}">
      <dsp:nvSpPr>
        <dsp:cNvPr id="0" name=""/>
        <dsp:cNvSpPr/>
      </dsp:nvSpPr>
      <dsp:spPr>
        <a:xfrm>
          <a:off x="665639" y="3011301"/>
          <a:ext cx="932247" cy="9322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90A28A-9E80-4942-A925-328620616A8F}">
      <dsp:nvSpPr>
        <dsp:cNvPr id="0" name=""/>
        <dsp:cNvSpPr/>
      </dsp:nvSpPr>
      <dsp:spPr>
        <a:xfrm>
          <a:off x="95932" y="4273831"/>
          <a:ext cx="20716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2. Weekend Promotions: Introduce special promotions and discounts for annual memberships during weekends.</a:t>
          </a:r>
        </a:p>
      </dsp:txBody>
      <dsp:txXfrm>
        <a:off x="95932" y="4273831"/>
        <a:ext cx="2071662" cy="720000"/>
      </dsp:txXfrm>
    </dsp:sp>
    <dsp:sp modelId="{F41CC9BF-6533-4E04-88C2-42EC68843B80}">
      <dsp:nvSpPr>
        <dsp:cNvPr id="0" name=""/>
        <dsp:cNvSpPr/>
      </dsp:nvSpPr>
      <dsp:spPr>
        <a:xfrm>
          <a:off x="3099842" y="3011301"/>
          <a:ext cx="932247" cy="9322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5FB6375-AD7F-4DA5-A3CE-AA1F1FD2C814}">
      <dsp:nvSpPr>
        <dsp:cNvPr id="0" name=""/>
        <dsp:cNvSpPr/>
      </dsp:nvSpPr>
      <dsp:spPr>
        <a:xfrm>
          <a:off x="2530135" y="4273831"/>
          <a:ext cx="20716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3. Highlight Membership Benefits: Emphasize the convenience and cost savings of annual memberships for regular users.</a:t>
          </a:r>
        </a:p>
      </dsp:txBody>
      <dsp:txXfrm>
        <a:off x="2530135" y="4273831"/>
        <a:ext cx="20716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40454-10A1-4B58-9FF2-385FB161670D}">
      <dsp:nvSpPr>
        <dsp:cNvPr id="0" name=""/>
        <dsp:cNvSpPr/>
      </dsp:nvSpPr>
      <dsp:spPr>
        <a:xfrm>
          <a:off x="925095" y="426662"/>
          <a:ext cx="722197" cy="722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A8FE13-312A-47A1-92AC-73FF7484E65E}">
      <dsp:nvSpPr>
        <dsp:cNvPr id="0" name=""/>
        <dsp:cNvSpPr/>
      </dsp:nvSpPr>
      <dsp:spPr>
        <a:xfrm>
          <a:off x="483752"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Summary of key findings:</a:t>
          </a:r>
        </a:p>
      </dsp:txBody>
      <dsp:txXfrm>
        <a:off x="483752" y="1420418"/>
        <a:ext cx="1604882" cy="641953"/>
      </dsp:txXfrm>
    </dsp:sp>
    <dsp:sp modelId="{FF53E29B-80FB-456A-936C-B365E75CC678}">
      <dsp:nvSpPr>
        <dsp:cNvPr id="0" name=""/>
        <dsp:cNvSpPr/>
      </dsp:nvSpPr>
      <dsp:spPr>
        <a:xfrm>
          <a:off x="2810832" y="426662"/>
          <a:ext cx="722197" cy="722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510F9-2F35-4C69-9103-37B5D8F03277}">
      <dsp:nvSpPr>
        <dsp:cNvPr id="0" name=""/>
        <dsp:cNvSpPr/>
      </dsp:nvSpPr>
      <dsp:spPr>
        <a:xfrm>
          <a:off x="2369489"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Casual riders use bikes more on weekends, while members have consistent usage throughout the week.</a:t>
          </a:r>
        </a:p>
      </dsp:txBody>
      <dsp:txXfrm>
        <a:off x="2369489" y="1420418"/>
        <a:ext cx="1604882" cy="641953"/>
      </dsp:txXfrm>
    </dsp:sp>
    <dsp:sp modelId="{2EE2DD38-7160-4B78-97E0-2C79CBC67FD9}">
      <dsp:nvSpPr>
        <dsp:cNvPr id="0" name=""/>
        <dsp:cNvSpPr/>
      </dsp:nvSpPr>
      <dsp:spPr>
        <a:xfrm>
          <a:off x="4696570" y="426662"/>
          <a:ext cx="722197" cy="722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69EB6A-2E07-48A9-AF06-1F1623E3B9C1}">
      <dsp:nvSpPr>
        <dsp:cNvPr id="0" name=""/>
        <dsp:cNvSpPr/>
      </dsp:nvSpPr>
      <dsp:spPr>
        <a:xfrm>
          <a:off x="4255227"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Casual riders have longer ride durations compared to members.</a:t>
          </a:r>
        </a:p>
      </dsp:txBody>
      <dsp:txXfrm>
        <a:off x="4255227" y="1420418"/>
        <a:ext cx="1604882" cy="641953"/>
      </dsp:txXfrm>
    </dsp:sp>
    <dsp:sp modelId="{6F3B2246-B87F-49D2-B09C-A9CDA613D531}">
      <dsp:nvSpPr>
        <dsp:cNvPr id="0" name=""/>
        <dsp:cNvSpPr/>
      </dsp:nvSpPr>
      <dsp:spPr>
        <a:xfrm>
          <a:off x="6582307" y="426662"/>
          <a:ext cx="722197" cy="7221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CED904-AD82-4CBF-86D0-6F105A84CE44}">
      <dsp:nvSpPr>
        <dsp:cNvPr id="0" name=""/>
        <dsp:cNvSpPr/>
      </dsp:nvSpPr>
      <dsp:spPr>
        <a:xfrm>
          <a:off x="6140964" y="1420418"/>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Members show peak usage during commute hours (morning and evening).</a:t>
          </a:r>
        </a:p>
      </dsp:txBody>
      <dsp:txXfrm>
        <a:off x="6140964" y="1420418"/>
        <a:ext cx="1604882" cy="641953"/>
      </dsp:txXfrm>
    </dsp:sp>
    <dsp:sp modelId="{D917A277-74F0-4BEF-BD6A-0B5A033DCF72}">
      <dsp:nvSpPr>
        <dsp:cNvPr id="0" name=""/>
        <dsp:cNvSpPr/>
      </dsp:nvSpPr>
      <dsp:spPr>
        <a:xfrm>
          <a:off x="1867964" y="2463591"/>
          <a:ext cx="722197" cy="7221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5AE01E-6BB6-48BA-AD1E-F73F0DD53448}">
      <dsp:nvSpPr>
        <dsp:cNvPr id="0" name=""/>
        <dsp:cNvSpPr/>
      </dsp:nvSpPr>
      <dsp:spPr>
        <a:xfrm>
          <a:off x="1426621" y="3457346"/>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Next steps:</a:t>
          </a:r>
        </a:p>
      </dsp:txBody>
      <dsp:txXfrm>
        <a:off x="1426621" y="3457346"/>
        <a:ext cx="1604882" cy="641953"/>
      </dsp:txXfrm>
    </dsp:sp>
    <dsp:sp modelId="{1BCA791E-E016-42B3-A6D0-94A2DE7A4AAC}">
      <dsp:nvSpPr>
        <dsp:cNvPr id="0" name=""/>
        <dsp:cNvSpPr/>
      </dsp:nvSpPr>
      <dsp:spPr>
        <a:xfrm>
          <a:off x="3753701" y="2463591"/>
          <a:ext cx="722197" cy="7221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0F897-23C5-49FA-946D-52D551A6E94B}">
      <dsp:nvSpPr>
        <dsp:cNvPr id="0" name=""/>
        <dsp:cNvSpPr/>
      </dsp:nvSpPr>
      <dsp:spPr>
        <a:xfrm>
          <a:off x="3312358" y="3457346"/>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Implement targeted marketing campaigns and promotions.</a:t>
          </a:r>
        </a:p>
      </dsp:txBody>
      <dsp:txXfrm>
        <a:off x="3312358" y="3457346"/>
        <a:ext cx="1604882" cy="641953"/>
      </dsp:txXfrm>
    </dsp:sp>
    <dsp:sp modelId="{C25E7709-1A10-4A4C-B76B-12932E584A75}">
      <dsp:nvSpPr>
        <dsp:cNvPr id="0" name=""/>
        <dsp:cNvSpPr/>
      </dsp:nvSpPr>
      <dsp:spPr>
        <a:xfrm>
          <a:off x="5639438" y="2463591"/>
          <a:ext cx="722197" cy="72219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5A82CA-F64E-44ED-BA79-04003276F3D2}">
      <dsp:nvSpPr>
        <dsp:cNvPr id="0" name=""/>
        <dsp:cNvSpPr/>
      </dsp:nvSpPr>
      <dsp:spPr>
        <a:xfrm>
          <a:off x="5198095" y="3457346"/>
          <a:ext cx="1604882" cy="64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 Monitor and evaluate the effectiveness of the strategies.</a:t>
          </a:r>
        </a:p>
      </dsp:txBody>
      <dsp:txXfrm>
        <a:off x="5198095" y="3457346"/>
        <a:ext cx="1604882" cy="64195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40491" y="320041"/>
            <a:ext cx="5030313" cy="3892668"/>
          </a:xfrm>
        </p:spPr>
        <p:txBody>
          <a:bodyPr>
            <a:normAutofit/>
          </a:bodyPr>
          <a:lstStyle/>
          <a:p>
            <a:pPr algn="l"/>
            <a:r>
              <a:rPr lang="fr-FR" sz="5700"/>
              <a:t>Cyclistic Bike-Share Analysis</a:t>
            </a:r>
          </a:p>
        </p:txBody>
      </p:sp>
      <p:sp>
        <p:nvSpPr>
          <p:cNvPr id="3" name="Subtitle 2"/>
          <p:cNvSpPr>
            <a:spLocks noGrp="1"/>
          </p:cNvSpPr>
          <p:nvPr>
            <p:ph type="subTitle" idx="1"/>
          </p:nvPr>
        </p:nvSpPr>
        <p:spPr>
          <a:xfrm>
            <a:off x="3640274" y="4631161"/>
            <a:ext cx="5030524" cy="1569486"/>
          </a:xfrm>
        </p:spPr>
        <p:txBody>
          <a:bodyPr>
            <a:normAutofit/>
          </a:bodyPr>
          <a:lstStyle/>
          <a:p>
            <a:pPr algn="l"/>
            <a:r>
              <a:rPr lang="fr-FR"/>
              <a:t>Presented by: NAWFEL BOUTABIA</a:t>
            </a:r>
          </a:p>
        </p:txBody>
      </p:sp>
      <p:pic>
        <p:nvPicPr>
          <p:cNvPr id="7" name="Graphic 6" descr="Cyclisme">
            <a:extLst>
              <a:ext uri="{FF2B5EF4-FFF2-40B4-BE49-F238E27FC236}">
                <a16:creationId xmlns:a16="http://schemas.microsoft.com/office/drawing/2014/main" id="{4AE81F2A-BFFF-9634-B5FF-F89DD35102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0030" y="1737169"/>
            <a:ext cx="3065526" cy="3065526"/>
          </a:xfrm>
          <a:prstGeom prst="rect">
            <a:avLst/>
          </a:prstGeom>
        </p:spPr>
      </p:pic>
      <p:sp>
        <p:nvSpPr>
          <p:cNvPr id="4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0490" y="4409267"/>
            <a:ext cx="3182692" cy="27432"/>
          </a:xfrm>
          <a:custGeom>
            <a:avLst/>
            <a:gdLst>
              <a:gd name="connsiteX0" fmla="*/ 0 w 3182692"/>
              <a:gd name="connsiteY0" fmla="*/ 0 h 27432"/>
              <a:gd name="connsiteX1" fmla="*/ 604711 w 3182692"/>
              <a:gd name="connsiteY1" fmla="*/ 0 h 27432"/>
              <a:gd name="connsiteX2" fmla="*/ 1241250 w 3182692"/>
              <a:gd name="connsiteY2" fmla="*/ 0 h 27432"/>
              <a:gd name="connsiteX3" fmla="*/ 1909615 w 3182692"/>
              <a:gd name="connsiteY3" fmla="*/ 0 h 27432"/>
              <a:gd name="connsiteX4" fmla="*/ 2577981 w 3182692"/>
              <a:gd name="connsiteY4" fmla="*/ 0 h 27432"/>
              <a:gd name="connsiteX5" fmla="*/ 3182692 w 3182692"/>
              <a:gd name="connsiteY5" fmla="*/ 0 h 27432"/>
              <a:gd name="connsiteX6" fmla="*/ 3182692 w 3182692"/>
              <a:gd name="connsiteY6" fmla="*/ 27432 h 27432"/>
              <a:gd name="connsiteX7" fmla="*/ 2482500 w 3182692"/>
              <a:gd name="connsiteY7" fmla="*/ 27432 h 27432"/>
              <a:gd name="connsiteX8" fmla="*/ 1782308 w 3182692"/>
              <a:gd name="connsiteY8" fmla="*/ 27432 h 27432"/>
              <a:gd name="connsiteX9" fmla="*/ 1145769 w 3182692"/>
              <a:gd name="connsiteY9" fmla="*/ 27432 h 27432"/>
              <a:gd name="connsiteX10" fmla="*/ 0 w 3182692"/>
              <a:gd name="connsiteY10" fmla="*/ 27432 h 27432"/>
              <a:gd name="connsiteX11" fmla="*/ 0 w 3182692"/>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27432"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526" y="7395"/>
                  <a:pt x="3182737" y="21864"/>
                  <a:pt x="3182692" y="27432"/>
                </a:cubicBezTo>
                <a:cubicBezTo>
                  <a:pt x="2998421" y="30886"/>
                  <a:pt x="2675038" y="28158"/>
                  <a:pt x="2482500" y="27432"/>
                </a:cubicBezTo>
                <a:cubicBezTo>
                  <a:pt x="2289962" y="26706"/>
                  <a:pt x="1930644" y="15978"/>
                  <a:pt x="1782308" y="27432"/>
                </a:cubicBezTo>
                <a:cubicBezTo>
                  <a:pt x="1633972" y="38886"/>
                  <a:pt x="1287388" y="7152"/>
                  <a:pt x="1145769" y="27432"/>
                </a:cubicBezTo>
                <a:cubicBezTo>
                  <a:pt x="1004150" y="47712"/>
                  <a:pt x="256377" y="-28294"/>
                  <a:pt x="0" y="27432"/>
                </a:cubicBezTo>
                <a:cubicBezTo>
                  <a:pt x="-503" y="20663"/>
                  <a:pt x="1168" y="5855"/>
                  <a:pt x="0" y="0"/>
                </a:cubicBezTo>
                <a:close/>
              </a:path>
              <a:path w="3182692" h="27432"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885" y="12649"/>
                  <a:pt x="3181704" y="17989"/>
                  <a:pt x="3182692" y="27432"/>
                </a:cubicBezTo>
                <a:cubicBezTo>
                  <a:pt x="3039109" y="-3557"/>
                  <a:pt x="2823860" y="22992"/>
                  <a:pt x="2546154" y="27432"/>
                </a:cubicBezTo>
                <a:cubicBezTo>
                  <a:pt x="2268448" y="31872"/>
                  <a:pt x="2098674" y="14435"/>
                  <a:pt x="1845961" y="27432"/>
                </a:cubicBezTo>
                <a:cubicBezTo>
                  <a:pt x="1593248" y="40429"/>
                  <a:pt x="1456743" y="36704"/>
                  <a:pt x="1304904" y="27432"/>
                </a:cubicBezTo>
                <a:cubicBezTo>
                  <a:pt x="1153065" y="18160"/>
                  <a:pt x="947204" y="20270"/>
                  <a:pt x="668365" y="27432"/>
                </a:cubicBezTo>
                <a:cubicBezTo>
                  <a:pt x="389526" y="34594"/>
                  <a:pt x="288244" y="4516"/>
                  <a:pt x="0" y="27432"/>
                </a:cubicBezTo>
                <a:cubicBezTo>
                  <a:pt x="1300" y="19678"/>
                  <a:pt x="-86" y="12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Conclusion</a:t>
            </a:r>
          </a:p>
        </p:txBody>
      </p:sp>
      <p:graphicFrame>
        <p:nvGraphicFramePr>
          <p:cNvPr id="5" name="Content Placeholder 2">
            <a:extLst>
              <a:ext uri="{FF2B5EF4-FFF2-40B4-BE49-F238E27FC236}">
                <a16:creationId xmlns:a16="http://schemas.microsoft.com/office/drawing/2014/main" id="{581B0772-CD27-6A3B-117D-E0D93B5F7B4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8">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0">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fr-FR" sz="3500"/>
              <a:t>Thank You</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75611" y="932688"/>
            <a:ext cx="4437453" cy="4992624"/>
          </a:xfrm>
        </p:spPr>
        <p:txBody>
          <a:bodyPr anchor="ctr">
            <a:normAutofit/>
          </a:bodyPr>
          <a:lstStyle/>
          <a:p>
            <a:r>
              <a:rPr lang="en-US" sz="1700"/>
              <a:t>Thanks to all stakeholders and everyone who took the time to watch this presentation. Your support and feedback are greatly appreciated.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fr-FR" sz="3500"/>
              <a:t>Introduction</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Overview of Cyclistic and the business problem:</a:t>
            </a:r>
          </a:p>
          <a:p>
            <a:r>
              <a:rPr lang="en-US" sz="1700"/>
              <a:t>Cyclistic is a bike-share program that aims to increase the number of annual members. The goal of this analysis is to understand how casual riders and annual members use Cyclistic bikes differently to inform strategies for converting casual riders into annual members.</a:t>
            </a:r>
          </a:p>
        </p:txBody>
      </p:sp>
      <p:pic>
        <p:nvPicPr>
          <p:cNvPr id="5" name="Picture 4" descr="Group of people holding strings">
            <a:extLst>
              <a:ext uri="{FF2B5EF4-FFF2-40B4-BE49-F238E27FC236}">
                <a16:creationId xmlns:a16="http://schemas.microsoft.com/office/drawing/2014/main" id="{E6A1D4AB-49E2-BBFB-D647-BCCDCC67FFEA}"/>
              </a:ext>
            </a:extLst>
          </p:cNvPr>
          <p:cNvPicPr>
            <a:picLocks noChangeAspect="1"/>
          </p:cNvPicPr>
          <p:nvPr/>
        </p:nvPicPr>
        <p:blipFill rotWithShape="1">
          <a:blip r:embed="rId2"/>
          <a:srcRect l="47521" r="1127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fr-FR" sz="3500"/>
              <a:t>Data Preparation</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Data sources:</a:t>
            </a:r>
          </a:p>
          <a:p>
            <a:r>
              <a:rPr lang="en-US" sz="1700"/>
              <a:t>Cyclitic historical trip data</a:t>
            </a:r>
          </a:p>
          <a:p>
            <a:endParaRPr lang="en-US" sz="1700"/>
          </a:p>
          <a:p>
            <a:r>
              <a:rPr lang="en-US" sz="1700"/>
              <a:t>Data cleaning and preparation process:</a:t>
            </a:r>
          </a:p>
          <a:p>
            <a:r>
              <a:rPr lang="en-US" sz="1700"/>
              <a:t>Removed duplicates</a:t>
            </a:r>
          </a:p>
          <a:p>
            <a:r>
              <a:rPr lang="en-US" sz="1700"/>
              <a:t>Handled missing values</a:t>
            </a:r>
          </a:p>
          <a:p>
            <a:r>
              <a:rPr lang="en-US" sz="1700"/>
              <a:t>Standardized date formats</a:t>
            </a:r>
          </a:p>
          <a:p>
            <a:r>
              <a:rPr lang="en-US" sz="1700"/>
              <a:t>Created new columns for ride length and day of the week</a:t>
            </a:r>
          </a:p>
        </p:txBody>
      </p:sp>
      <p:pic>
        <p:nvPicPr>
          <p:cNvPr id="5" name="Picture 4" descr="Different coloured organisers">
            <a:extLst>
              <a:ext uri="{FF2B5EF4-FFF2-40B4-BE49-F238E27FC236}">
                <a16:creationId xmlns:a16="http://schemas.microsoft.com/office/drawing/2014/main" id="{A6399A4A-E1CC-06F9-39D7-8C2B19F3D1D7}"/>
              </a:ext>
            </a:extLst>
          </p:cNvPr>
          <p:cNvPicPr>
            <a:picLocks noChangeAspect="1"/>
          </p:cNvPicPr>
          <p:nvPr/>
        </p:nvPicPr>
        <p:blipFill rotWithShape="1">
          <a:blip r:embed="rId2"/>
          <a:srcRect l="29864" r="29758" b="1"/>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1295" y="5279511"/>
            <a:ext cx="7261411" cy="739880"/>
          </a:xfrm>
        </p:spPr>
        <p:txBody>
          <a:bodyPr vert="horz" lIns="91440" tIns="45720" rIns="91440" bIns="45720" rtlCol="0" anchor="b">
            <a:normAutofit/>
          </a:bodyPr>
          <a:lstStyle/>
          <a:p>
            <a:pPr defTabSz="914400">
              <a:lnSpc>
                <a:spcPct val="90000"/>
              </a:lnSpc>
            </a:pPr>
            <a:r>
              <a:rPr lang="en-US" sz="3100" kern="1200">
                <a:solidFill>
                  <a:schemeClr val="tx1">
                    <a:lumMod val="85000"/>
                    <a:lumOff val="15000"/>
                  </a:schemeClr>
                </a:solidFill>
                <a:latin typeface="+mj-lt"/>
                <a:ea typeface="+mj-ea"/>
                <a:cs typeface="+mj-cs"/>
              </a:rPr>
              <a:t>Usage Patterns by Day of the Week</a:t>
            </a:r>
          </a:p>
        </p:txBody>
      </p:sp>
      <p:pic>
        <p:nvPicPr>
          <p:cNvPr id="3" name="Picture 2" descr="DAY OF THE WEEK.png"/>
          <p:cNvPicPr>
            <a:picLocks noChangeAspect="1"/>
          </p:cNvPicPr>
          <p:nvPr/>
        </p:nvPicPr>
        <p:blipFill rotWithShape="1">
          <a:blip r:embed="rId2"/>
          <a:srcRect l="10000"/>
          <a:stretch/>
        </p:blipFill>
        <p:spPr>
          <a:xfrm>
            <a:off x="1755671" y="579473"/>
            <a:ext cx="5632657" cy="42244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5358141"/>
            <a:ext cx="7886700" cy="942664"/>
          </a:xfrm>
        </p:spPr>
        <p:txBody>
          <a:bodyPr>
            <a:normAutofit/>
          </a:bodyPr>
          <a:lstStyle/>
          <a:p>
            <a:r>
              <a:rPr lang="fr-FR" sz="4500"/>
              <a:t>Distribution of Ride Durations</a:t>
            </a:r>
          </a:p>
        </p:txBody>
      </p:sp>
      <p:pic>
        <p:nvPicPr>
          <p:cNvPr id="3" name="Picture 2" descr="PATH RIDE DURATION.png"/>
          <p:cNvPicPr>
            <a:picLocks noChangeAspect="1"/>
          </p:cNvPicPr>
          <p:nvPr/>
        </p:nvPicPr>
        <p:blipFill rotWithShape="1">
          <a:blip r:embed="rId2"/>
          <a:srcRect r="28667" b="1"/>
          <a:stretch/>
        </p:blipFill>
        <p:spPr>
          <a:xfrm>
            <a:off x="1485826" y="557189"/>
            <a:ext cx="6172346" cy="46292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Hourly Usage Patterns</a:t>
            </a:r>
          </a:p>
        </p:txBody>
      </p:sp>
      <p:pic>
        <p:nvPicPr>
          <p:cNvPr id="3" name="Picture 2" descr="hourly usage patterns.png"/>
          <p:cNvPicPr>
            <a:picLocks noChangeAspect="1"/>
          </p:cNvPicPr>
          <p:nvPr/>
        </p:nvPicPr>
        <p:blipFill>
          <a:blip r:embed="rId2"/>
          <a:stretch>
            <a:fillRect/>
          </a:stretch>
        </p:blipFill>
        <p:spPr>
          <a:xfrm>
            <a:off x="914400" y="1371600"/>
            <a:ext cx="7315200" cy="43953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dirty="0"/>
              <a:t>Popular Starting Stations</a:t>
            </a:r>
          </a:p>
        </p:txBody>
      </p:sp>
      <p:pic>
        <p:nvPicPr>
          <p:cNvPr id="3" name="Picture 2" descr="starting staion.png"/>
          <p:cNvPicPr>
            <a:picLocks noChangeAspect="1"/>
          </p:cNvPicPr>
          <p:nvPr/>
        </p:nvPicPr>
        <p:blipFill>
          <a:blip r:embed="rId2"/>
          <a:stretch>
            <a:fillRect/>
          </a:stretch>
        </p:blipFill>
        <p:spPr>
          <a:xfrm>
            <a:off x="914400" y="545689"/>
            <a:ext cx="7315200" cy="63491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6862"/>
            <a:ext cx="8229600" cy="1143000"/>
          </a:xfrm>
        </p:spPr>
        <p:txBody>
          <a:bodyPr/>
          <a:lstStyle/>
          <a:p>
            <a:r>
              <a:rPr dirty="0"/>
              <a:t>Popular Ending Stations</a:t>
            </a:r>
          </a:p>
        </p:txBody>
      </p:sp>
      <p:pic>
        <p:nvPicPr>
          <p:cNvPr id="3" name="Picture 2" descr="ending station.png"/>
          <p:cNvPicPr>
            <a:picLocks noChangeAspect="1"/>
          </p:cNvPicPr>
          <p:nvPr/>
        </p:nvPicPr>
        <p:blipFill>
          <a:blip r:embed="rId2"/>
          <a:stretch>
            <a:fillRect/>
          </a:stretch>
        </p:blipFill>
        <p:spPr>
          <a:xfrm>
            <a:off x="457200" y="575186"/>
            <a:ext cx="8229600" cy="62828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9"/>
            <a:ext cx="2530602" cy="5567891"/>
          </a:xfrm>
        </p:spPr>
        <p:txBody>
          <a:bodyPr>
            <a:normAutofit/>
          </a:bodyPr>
          <a:lstStyle/>
          <a:p>
            <a:r>
              <a:rPr lang="fr-FR" sz="2100"/>
              <a:t>Recommendations</a:t>
            </a:r>
          </a:p>
        </p:txBody>
      </p:sp>
      <p:graphicFrame>
        <p:nvGraphicFramePr>
          <p:cNvPr id="5" name="Content Placeholder 2">
            <a:extLst>
              <a:ext uri="{FF2B5EF4-FFF2-40B4-BE49-F238E27FC236}">
                <a16:creationId xmlns:a16="http://schemas.microsoft.com/office/drawing/2014/main" id="{C57ECF93-B756-1017-9DE8-1F6AF827F0E9}"/>
              </a:ext>
            </a:extLst>
          </p:cNvPr>
          <p:cNvGraphicFramePr>
            <a:graphicFrameLocks noGrp="1"/>
          </p:cNvGraphicFramePr>
          <p:nvPr>
            <p:ph idx="1"/>
            <p:extLst>
              <p:ext uri="{D42A27DB-BD31-4B8C-83A1-F6EECF244321}">
                <p14:modId xmlns:p14="http://schemas.microsoft.com/office/powerpoint/2010/main" val="968702197"/>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277</Words>
  <Application>Microsoft Office PowerPoint</Application>
  <PresentationFormat>Affichage à l'écran (4:3)</PresentationFormat>
  <Paragraphs>34</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Calibri</vt:lpstr>
      <vt:lpstr>Office Theme</vt:lpstr>
      <vt:lpstr>Cyclistic Bike-Share Analysis</vt:lpstr>
      <vt:lpstr>Introduction</vt:lpstr>
      <vt:lpstr>Data Preparation</vt:lpstr>
      <vt:lpstr>Usage Patterns by Day of the Week</vt:lpstr>
      <vt:lpstr>Distribution of Ride Durations</vt:lpstr>
      <vt:lpstr>Hourly Usage Patterns</vt:lpstr>
      <vt:lpstr>Popular Starting Stations</vt:lpstr>
      <vt:lpstr>Popular Ending Stations</vt:lpstr>
      <vt:lpstr>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naoufel boutabia</dc:creator>
  <cp:keywords/>
  <dc:description>generated using python-pptx</dc:description>
  <cp:lastModifiedBy>nawfel boutabia</cp:lastModifiedBy>
  <cp:revision>4</cp:revision>
  <dcterms:created xsi:type="dcterms:W3CDTF">2013-01-27T09:14:16Z</dcterms:created>
  <dcterms:modified xsi:type="dcterms:W3CDTF">2024-07-30T09:09:41Z</dcterms:modified>
  <cp:category/>
</cp:coreProperties>
</file>