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8" autoAdjust="0"/>
    <p:restoredTop sz="95070" autoAdjust="0"/>
  </p:normalViewPr>
  <p:slideViewPr>
    <p:cSldViewPr snapToGrid="0" showGuides="1">
      <p:cViewPr varScale="1">
        <p:scale>
          <a:sx n="142" d="100"/>
          <a:sy n="142" d="100"/>
        </p:scale>
        <p:origin x="120" y="25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5/13/2019</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0.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48.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281.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3.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8.png"/><Relationship Id="rId1" Type="http://schemas.openxmlformats.org/officeDocument/2006/relationships/slideLayout" Target="../slideLayouts/slideLayout10.xml"/><Relationship Id="rId4" Type="http://schemas.openxmlformats.org/officeDocument/2006/relationships/image" Target="../media/image287.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7.png"/><Relationship Id="rId7"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a:latin typeface="Helvetica Neue"/>
                <a:cs typeface="Helvetica Neue"/>
              </a:rPr>
              <a:t>AWS Simple Icons</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a:solidFill>
                  <a:schemeClr val="bg1">
                    <a:lumMod val="65000"/>
                  </a:schemeClr>
                </a:solidFill>
              </a:rPr>
              <a:t>AWS Simple Icons: Usage Guidelines</a:t>
            </a: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a:latin typeface="Helvetica Neue"/>
                <a:ea typeface="Verdana" pitchFamily="34" charset="0"/>
                <a:cs typeface="Helvetica Neue"/>
              </a:rPr>
              <a:t>Check to make sure you have the most recent set of AWS Simple Icons</a:t>
            </a:r>
          </a:p>
          <a:p>
            <a:r>
              <a:rPr lang="en-US" sz="1000" dirty="0">
                <a:solidFill>
                  <a:srgbClr val="595959"/>
                </a:solidFill>
                <a:latin typeface="Helvetica Neue"/>
                <a:ea typeface="Verdana" pitchFamily="34" charset="0"/>
                <a:cs typeface="Helvetica Neue"/>
              </a:rPr>
              <a:t>Find the most recent set at: </a:t>
            </a:r>
            <a:r>
              <a:rPr lang="en-US" sz="1000" dirty="0">
                <a:latin typeface="Helvetica Neue"/>
                <a:ea typeface="Verdana" pitchFamily="34" charset="0"/>
                <a:cs typeface="Helvetica Neue"/>
                <a:hlinkClick r:id="rId3"/>
              </a:rPr>
              <a:t>aws.amazon.com/architecture/icons/</a:t>
            </a:r>
            <a:br>
              <a:rPr lang="en-US" sz="1000" dirty="0">
                <a:latin typeface="Helvetica Neue"/>
                <a:ea typeface="Verdana" pitchFamily="34" charset="0"/>
                <a:cs typeface="Helvetica Neue"/>
              </a:rPr>
            </a:br>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Always use icon labels</a:t>
            </a:r>
            <a:r>
              <a:rPr lang="en-US" sz="11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Be sure to always include a label below the icon or on the group in Arial. The only exception is in complex diagrams; you have the option to create a key.</a:t>
            </a: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technology</a:t>
            </a:r>
            <a:r>
              <a:rPr lang="en-US" sz="1100" dirty="0">
                <a:latin typeface="Helvetica Neue"/>
                <a:ea typeface="Verdana" pitchFamily="34" charset="0"/>
                <a:cs typeface="Helvetica Neue"/>
              </a:rPr>
              <a:t> </a:t>
            </a:r>
            <a:r>
              <a:rPr lang="en-US" sz="1000" dirty="0">
                <a:latin typeface="Helvetica Neue"/>
                <a:ea typeface="Verdana" pitchFamily="34" charset="0"/>
                <a:cs typeface="Helvetica Neue"/>
              </a:rPr>
              <a:t> </a:t>
            </a:r>
          </a:p>
          <a:p>
            <a:r>
              <a:rPr lang="en-US" sz="1000" dirty="0">
                <a:solidFill>
                  <a:schemeClr val="tx1">
                    <a:lumMod val="65000"/>
                    <a:lumOff val="35000"/>
                  </a:schemeClr>
                </a:solidFill>
                <a:latin typeface="Helvetica Neue"/>
                <a:ea typeface="Verdana" pitchFamily="34" charset="0"/>
                <a:cs typeface="Helvetica Neue"/>
              </a:rPr>
              <a:t>Any server or other non-AWS technology in an architecture diagram should be represented with the grey server (see Slide 29).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a:latin typeface="Helvetica Neue"/>
                <a:ea typeface="Verdana" pitchFamily="34" charset="0"/>
                <a:cs typeface="Helvetica Neue"/>
              </a:rPr>
              <a:t>Creating diagrams</a:t>
            </a:r>
          </a:p>
          <a:p>
            <a:r>
              <a:rPr lang="en-US" sz="1000" dirty="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100" b="1" dirty="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a:solidFill>
                  <a:schemeClr val="tx1">
                    <a:lumMod val="65000"/>
                    <a:lumOff val="35000"/>
                  </a:schemeClr>
                </a:solidFill>
                <a:latin typeface="Helvetica Neue"/>
                <a:ea typeface="Verdana" pitchFamily="34" charset="0"/>
                <a:cs typeface="Helvetica Neue"/>
              </a:rPr>
            </a:br>
            <a:r>
              <a:rPr lang="en-US" sz="1000" dirty="0">
                <a:solidFill>
                  <a:schemeClr val="tx1">
                    <a:lumMod val="65000"/>
                    <a:lumOff val="35000"/>
                  </a:schemeClr>
                </a:solidFill>
                <a:latin typeface="Helvetica Neue"/>
                <a:ea typeface="Verdana" pitchFamily="34" charset="0"/>
                <a:cs typeface="Helvetica Neue"/>
              </a:rPr>
              <a:t>not be going into as much depth.</a:t>
            </a:r>
            <a:endParaRPr lang="en-US" sz="1000" b="1" dirty="0">
              <a:solidFill>
                <a:schemeClr val="tx1">
                  <a:lumMod val="65000"/>
                  <a:lumOff val="35000"/>
                </a:schemeClr>
              </a:solidFill>
              <a:latin typeface="Helvetica Neue"/>
              <a:ea typeface="Verdana" pitchFamily="34" charset="0"/>
              <a:cs typeface="Helvetica Neue"/>
            </a:endParaRPr>
          </a:p>
          <a:p>
            <a:endParaRPr lang="en-US" sz="1000" b="1" dirty="0">
              <a:latin typeface="Helvetica Neue"/>
              <a:ea typeface="Verdana" pitchFamily="34" charset="0"/>
              <a:cs typeface="Helvetica Neue"/>
            </a:endParaRPr>
          </a:p>
          <a:p>
            <a:r>
              <a:rPr lang="en-US" sz="1000" dirty="0">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a:latin typeface="Arial"/>
                  <a:cs typeface="Arial"/>
                </a:rPr>
                <a:t>traditional server</a:t>
              </a: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a:latin typeface="Arial"/>
                <a:cs typeface="Arial"/>
              </a:rPr>
              <a:t>Amazon EC2</a:t>
            </a: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a:t>cluster</a:t>
              </a:r>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a:t>Database (Continued)</a:t>
            </a:r>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a:t>AWS DMS</a:t>
              </a:r>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Redshift</a:t>
              </a:r>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&amp; Content Delivery</a:t>
            </a:r>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&amp; Content Delivery</a:t>
            </a:r>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a:t>AWS Direct Connect</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Migration</a:t>
            </a:r>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a:t>AWS</a:t>
            </a:r>
          </a:p>
          <a:p>
            <a:pPr algn="ctr"/>
            <a:r>
              <a:rPr lang="en-US" sz="1000" b="1" dirty="0"/>
              <a:t>X-Ray</a:t>
            </a:r>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a:t>AWS </a:t>
            </a:r>
          </a:p>
          <a:p>
            <a:pPr algn="ctr"/>
            <a:r>
              <a:rPr lang="en-US" sz="1000" b="1" dirty="0" err="1"/>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(time-based)</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br>
              <a:rPr lang="en-US" sz="800" b="1" dirty="0"/>
            </a:br>
            <a:r>
              <a:rPr lang="en-US" sz="800" b="1" dirty="0"/>
              <a:t>(event-based)</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a:t>AWS Managed Services</a:t>
            </a:r>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Management Tools icons continue on next slide</a:t>
            </a: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 (Continued)</a:t>
            </a:r>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a:t>AWS Trusted Advisor</a:t>
            </a:r>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Service Catalog</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a:t>Table of Contents</a:t>
            </a:r>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a:t>Compute</a:t>
              </a:r>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a:t>Analytics</a:t>
              </a:r>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a:t>Database</a:t>
              </a:r>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a:t>Example</a:t>
              </a:r>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a:t>Management Tools</a:t>
              </a:r>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a:t>Groups</a:t>
              </a:r>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a:t>Developer Tools</a:t>
              </a:r>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&amp; 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a:t>Migration</a:t>
              </a:r>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a:t>Artificial Intelligence</a:t>
              </a:r>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a:t>General</a:t>
              </a:r>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a:t>SDKs</a:t>
              </a:r>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a:t>Storage</a:t>
              </a:r>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a:t>On-Demand Workforce</a:t>
            </a:r>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a:t>Mobile Services</a:t>
              </a:r>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a:t>Messaging</a:t>
              </a:r>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a:t>Internet of Things</a:t>
              </a:r>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Identity, </a:t>
              </a:r>
              <a:br>
                <a:rPr lang="en-US" sz="1200" b="1" dirty="0"/>
              </a:br>
              <a:r>
                <a:rPr lang="en-US" sz="1200" b="1" dirty="0"/>
                <a:t>&amp; 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a:t>Game Development</a:t>
              </a:r>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a:t>Security, Identity &amp; Compliance</a:t>
            </a:r>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Compliance</a:t>
            </a:r>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a:t>data </a:t>
            </a:r>
            <a:br>
              <a:rPr lang="en-US" sz="800" b="1" spc="-50" dirty="0"/>
            </a:br>
            <a:r>
              <a:rPr lang="en-US" sz="800" b="1" spc="-50" dirty="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STS</a:t>
            </a:r>
            <a:br>
              <a:rPr lang="en-US" sz="800" b="1" dirty="0"/>
            </a:br>
            <a:r>
              <a:rPr lang="en-US" sz="800" b="1" dirty="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a:t>IAM</a:t>
            </a:r>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a:solidFill>
                  <a:schemeClr val="accent6">
                    <a:lumMod val="60000"/>
                    <a:lumOff val="40000"/>
                  </a:schemeClr>
                </a:solidFill>
              </a:rPr>
              <a:t>Security, Identity &amp; Compliance icons continue on next slide</a:t>
            </a: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a:t>Amazon </a:t>
            </a:r>
          </a:p>
          <a:p>
            <a:pPr algn="ctr"/>
            <a:r>
              <a:rPr lang="en-US" sz="1000" b="1" dirty="0"/>
              <a:t>Cloud Directory</a:t>
            </a:r>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a:t>Amazon Inspector</a:t>
            </a:r>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a:t>Macie</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a:t>AWS Certificate Manager</a:t>
            </a:r>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a:t>AWS Artifact</a:t>
            </a:r>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Organizations</a:t>
            </a:r>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KMS</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Compliance </a:t>
            </a:r>
            <a:r>
              <a:rPr lang="en-US"/>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a:t>AWS Shield</a:t>
            </a:r>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a:t>AWS WAF</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a:t>Amazon Kinesis</a:t>
            </a:r>
            <a:r>
              <a:rPr lang="en-US" sz="800" b="1" dirty="0"/>
              <a:t>–</a:t>
            </a:r>
            <a:br>
              <a:rPr lang="en-US" sz="800" b="1" dirty="0"/>
            </a:br>
            <a:r>
              <a:rPr lang="en-US" sz="800" b="1" spc="-50" dirty="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engine </a:t>
            </a:r>
            <a:r>
              <a:rPr lang="en-US" sz="800" b="1" dirty="0" err="1"/>
              <a:t>MapR</a:t>
            </a:r>
            <a:r>
              <a:rPr lang="en-US" sz="800" b="1" dirty="0"/>
              <a:t> 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a:t>Amazon EMR</a:t>
            </a:r>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Athena</a:t>
            </a:r>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a:t>Amazon </a:t>
            </a:r>
            <a:r>
              <a:rPr lang="en-US" sz="1000" b="1" dirty="0" err="1"/>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a:t>Amazon ES</a:t>
            </a:r>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a:t>Amazon Redshift*</a:t>
            </a:r>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Analytics icons continue on next slide</a:t>
            </a: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(Continued)</a:t>
            </a:r>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Glue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Lex</a:t>
            </a:r>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a:t>Amazon </a:t>
            </a:r>
          </a:p>
          <a:p>
            <a:pPr algn="ctr"/>
            <a:r>
              <a:rPr lang="en-US" sz="1000" b="1" dirty="0"/>
              <a:t>Polly</a:t>
            </a:r>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Mobile Services</a:t>
            </a:r>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Amazon Pinpoint</a:t>
            </a:r>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a:t>Amazon Elastic </a:t>
            </a:r>
            <a:br>
              <a:rPr lang="en-US" sz="1000" b="1" dirty="0"/>
            </a:br>
            <a:r>
              <a:rPr lang="en-US" sz="1000" b="1" dirty="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a:t>Amazon Pinpoint*</a:t>
            </a:r>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Productivity</a:t>
            </a:r>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AppStream</a:t>
            </a:r>
            <a:r>
              <a:rPr lang="en-US" sz="1000" b="1" dirty="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Internet of Things (</a:t>
            </a:r>
            <a:r>
              <a:rPr lang="en-US" dirty="0" err="1"/>
              <a:t>IoT</a:t>
            </a:r>
            <a:r>
              <a:rPr lang="en-US" dirty="0"/>
              <a:t>)</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windfarm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a:t>IoT</a:t>
            </a:r>
            <a:r>
              <a:rPr lang="en-US" sz="800" b="1" spc="-20" dirty="0"/>
              <a:t> thing police </a:t>
            </a:r>
            <a:br>
              <a:rPr lang="en-US" sz="800" b="1" spc="-20" dirty="0"/>
            </a:br>
            <a:r>
              <a:rPr lang="en-US" sz="800" b="1" spc="-20" dirty="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lightbulb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door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a:t>IoT</a:t>
            </a:r>
            <a:r>
              <a:rPr lang="en-US" sz="800" b="1" spc="-50" dirty="0"/>
              <a:t> thing medical emergency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a:t>
            </a:r>
            <a:br>
              <a:rPr lang="en-US" sz="800" b="1" dirty="0"/>
            </a:br>
            <a:r>
              <a:rPr lang="en-US" sz="800" b="1" dirty="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a:t>IoT</a:t>
            </a:r>
            <a:r>
              <a:rPr lang="en-US" sz="800" b="1" dirty="0"/>
              <a:t> thing 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a:t>AWS </a:t>
            </a:r>
            <a:r>
              <a:rPr lang="en-US" sz="1000" b="1" dirty="0" err="1"/>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Internet of Things (</a:t>
            </a:r>
            <a:r>
              <a:rPr lang="en-US" sz="1050" i="1" dirty="0" err="1">
                <a:solidFill>
                  <a:schemeClr val="accent6">
                    <a:lumMod val="60000"/>
                    <a:lumOff val="40000"/>
                  </a:schemeClr>
                </a:solidFill>
              </a:rPr>
              <a:t>IoT</a:t>
            </a:r>
            <a:r>
              <a:rPr lang="en-US" sz="1050" i="1" dirty="0">
                <a:solidFill>
                  <a:schemeClr val="accent6">
                    <a:lumMod val="60000"/>
                    <a:lumOff val="40000"/>
                  </a:schemeClr>
                </a:solidFill>
              </a:rPr>
              <a:t>) icons continue on next slide</a:t>
            </a: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a:t>Compute</a:t>
            </a:r>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a:t>instance with </a:t>
            </a:r>
            <a:r>
              <a:rPr lang="en-US" sz="800" b="1" dirty="0" err="1"/>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ECR</a:t>
            </a:r>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ECS</a:t>
            </a:r>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a:t>ECS </a:t>
            </a:r>
          </a:p>
          <a:p>
            <a:pPr algn="ctr"/>
            <a:r>
              <a:rPr lang="en-US" sz="800" b="1" dirty="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Compute icons continue on next slide</a:t>
            </a: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a:t>EC2 </a:t>
            </a:r>
          </a:p>
          <a:p>
            <a:pPr algn="ctr"/>
            <a:r>
              <a:rPr lang="en-US" sz="800" b="1" dirty="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a:t>
            </a:r>
            <a:r>
              <a:rPr lang="en-US" dirty="0" err="1"/>
              <a:t>IoT</a:t>
            </a:r>
            <a:r>
              <a:rPr lang="en-US" dirty="0"/>
              <a:t>) (Continued)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desired state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MQTT</a:t>
            </a:r>
            <a:br>
              <a:rPr lang="en-US" sz="800" b="1" dirty="0"/>
            </a:br>
            <a:r>
              <a:rPr lang="en-US" sz="800" b="1" dirty="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a:t>IoT</a:t>
            </a:r>
            <a:r>
              <a:rPr lang="en-US" sz="800" b="1" dirty="0"/>
              <a:t> reported state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a:t>IoT</a:t>
            </a:r>
            <a:endParaRPr lang="en-US" sz="800" b="1" dirty="0"/>
          </a:p>
          <a:p>
            <a:pPr algn="ctr"/>
            <a:r>
              <a:rPr lang="en-US" sz="800" b="1" dirty="0"/>
              <a:t>shadow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a:t>
            </a:r>
            <a:br>
              <a:rPr lang="en-US" sz="800" b="1" dirty="0"/>
            </a:br>
            <a:r>
              <a:rPr lang="en-US" sz="800" b="1" dirty="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a:t>IoT</a:t>
            </a:r>
            <a:r>
              <a:rPr lang="en-US" sz="800" b="1" dirty="0"/>
              <a:t> HTTP/2</a:t>
            </a:r>
            <a:br>
              <a:rPr lang="en-US" sz="800" b="1" dirty="0"/>
            </a:br>
            <a:r>
              <a:rPr lang="en-US" sz="800" b="1" dirty="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a:t>IoT</a:t>
            </a:r>
            <a:br>
              <a:rPr lang="en-US" sz="800" b="1" dirty="0"/>
            </a:br>
            <a:r>
              <a:rPr lang="en-US" sz="800" b="1" dirty="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a:t>IoT</a:t>
            </a:r>
            <a:r>
              <a:rPr lang="en-US" sz="800" b="1" dirty="0"/>
              <a:t> hardware</a:t>
            </a:r>
            <a:br>
              <a:rPr lang="en-US" sz="800" b="1" dirty="0"/>
            </a:br>
            <a:r>
              <a:rPr lang="en-US" sz="800" b="1" dirty="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a:t>AWS </a:t>
            </a:r>
            <a:r>
              <a:rPr lang="en-US" sz="1000" b="1" dirty="0" err="1"/>
              <a:t>IoT</a:t>
            </a:r>
            <a:r>
              <a:rPr lang="en-US" sz="1000" b="1" dirty="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a:t>AWS </a:t>
            </a:r>
            <a:r>
              <a:rPr lang="en-US" sz="1000" b="1" dirty="0" err="1"/>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Game Development</a:t>
            </a:r>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Development</a:t>
            </a:r>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Center</a:t>
            </a:r>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Center</a:t>
            </a:r>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a:t>Amazon Connect</a:t>
            </a:r>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a:latin typeface="Helvetica Neue"/>
                <a:cs typeface="Helvetica Neue"/>
              </a:rPr>
              <a:t>General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mobile client</a:t>
            </a: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a:t>
            </a: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client</a:t>
            </a: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alt1</a:t>
            </a: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Internet alt2</a:t>
            </a: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corporate data center</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disk</a:t>
            </a: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generic database</a:t>
            </a: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office building</a:t>
            </a: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a:latin typeface="Helvetica Neue"/>
                <a:cs typeface="Helvetica Neue"/>
              </a:rPr>
              <a:t>AWS cloud</a:t>
            </a: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AWS Management Console</a:t>
            </a: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virtual private cloud</a:t>
            </a: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forums</a:t>
            </a: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Non-Service Specific</a:t>
            </a: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traditional server</a:t>
            </a: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tape storage</a:t>
            </a: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a:t>
            </a: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users</a:t>
            </a: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SAML token</a:t>
            </a: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SSL padlock</a:t>
            </a: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a:latin typeface="Helvetica Neue"/>
                <a:cs typeface="Helvetica Neue"/>
              </a:rPr>
              <a:t>On</a:t>
            </a:r>
            <a:r>
              <a:rPr lang="en-US" dirty="0"/>
              <a:t>-</a:t>
            </a:r>
            <a:r>
              <a:rPr lang="en-US" b="0" dirty="0">
                <a:latin typeface="Helvetica Neue"/>
                <a:cs typeface="Helvetica Neue"/>
              </a:rPr>
              <a:t>Demand 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human intelligence tasks (HIT)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assignment/</a:t>
            </a:r>
          </a:p>
          <a:p>
            <a:pPr algn="ctr"/>
            <a:r>
              <a:rPr lang="en-US" sz="900" dirty="0">
                <a:latin typeface="Helvetica Neue"/>
                <a:ea typeface="Verdana" pitchFamily="34" charset="0"/>
                <a:cs typeface="Helvetica Neue"/>
              </a:rPr>
              <a:t>task</a:t>
            </a: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requester</a:t>
            </a: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workers</a:t>
            </a: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a:latin typeface="Helvetica Neue"/>
                <a:ea typeface="Verdana" pitchFamily="34" charset="0"/>
                <a:cs typeface="Helvetica Neue"/>
              </a:rPr>
              <a:t>Amazon </a:t>
            </a:r>
          </a:p>
          <a:p>
            <a:pPr algn="ctr"/>
            <a:r>
              <a:rPr lang="en-US" sz="900" dirty="0">
                <a:latin typeface="Helvetica Neue"/>
                <a:ea typeface="Verdana" pitchFamily="34" charset="0"/>
                <a:cs typeface="Helvetica Neue"/>
              </a:rPr>
              <a:t>Mechanical Turk</a:t>
            </a: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On-Demand Workforce</a:t>
            </a: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a:latin typeface="Helvetica Neue"/>
                <a:cs typeface="Helvetica Neue"/>
              </a:rPr>
              <a:t>SDKs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Python (boto)</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Node.js</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Toolkit 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a:latin typeface="Helvetica Neue"/>
                <a:cs typeface="Helvetica Neue"/>
              </a:rPr>
              <a:t>AWS Tools 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SDKs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AWS CLI</a:t>
            </a: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JavaScript</a:t>
            </a: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a:latin typeface="Helvetica Neue"/>
                <a:cs typeface="Helvetica Neue"/>
              </a:rPr>
              <a:t>Groups</a:t>
            </a: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Auto Scaling group</a:t>
            </a: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region</a:t>
            </a: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a:solidFill>
                  <a:srgbClr val="6F2927"/>
                </a:solidFill>
                <a:latin typeface="+mj-lt"/>
                <a:ea typeface="Verdana" pitchFamily="34" charset="0"/>
                <a:cs typeface="Helvetica Neue"/>
              </a:rPr>
              <a:t>security group</a:t>
            </a: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container</a:t>
            </a: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a:solidFill>
                  <a:schemeClr val="bg1">
                    <a:lumMod val="50000"/>
                  </a:schemeClr>
                </a:solidFill>
                <a:latin typeface="+mj-lt"/>
                <a:cs typeface="Helvetica Neue"/>
              </a:rPr>
              <a:t>server contents</a:t>
            </a: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subnet</a:t>
            </a: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a:latin typeface="Helvetica Neue"/>
                <a:cs typeface="Helvetica Neue"/>
              </a:rPr>
              <a:t>Groups (Continued)</a:t>
            </a:r>
          </a:p>
        </p:txBody>
      </p:sp>
      <p:grpSp>
        <p:nvGrpSpPr>
          <p:cNvPr id="12" name="Group 11"/>
          <p:cNvGrpSpPr/>
          <p:nvPr/>
        </p:nvGrpSpPr>
        <p:grpSpPr>
          <a:xfrm>
            <a:off x="468313" y="988432"/>
            <a:ext cx="1752600" cy="1995975"/>
            <a:chOff x="468313" y="988432"/>
            <a:chExt cx="1752600" cy="1995975"/>
          </a:xfrm>
        </p:grpSpPr>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virtual private cloud</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grpSp>
      <p:grpSp>
        <p:nvGrpSpPr>
          <p:cNvPr id="16" name="Group 15"/>
          <p:cNvGrpSpPr/>
          <p:nvPr/>
        </p:nvGrpSpPr>
        <p:grpSpPr>
          <a:xfrm>
            <a:off x="4676775" y="982605"/>
            <a:ext cx="1752600" cy="1999607"/>
            <a:chOff x="4676775" y="982605"/>
            <a:chExt cx="1752600" cy="1999607"/>
          </a:xfrm>
        </p:grpSpPr>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corporate data center</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4" name="Rectangle 13"/>
          <p:cNvSpPr/>
          <p:nvPr/>
        </p:nvSpPr>
        <p:spPr>
          <a:xfrm>
            <a:off x="212378" y="4723768"/>
            <a:ext cx="2353128"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Groups</a:t>
            </a:r>
          </a:p>
        </p:txBody>
      </p:sp>
      <p:grpSp>
        <p:nvGrpSpPr>
          <p:cNvPr id="11" name="Group 10"/>
          <p:cNvGrpSpPr/>
          <p:nvPr/>
        </p:nvGrpSpPr>
        <p:grpSpPr>
          <a:xfrm>
            <a:off x="2562225" y="1047233"/>
            <a:ext cx="1751013" cy="1937174"/>
            <a:chOff x="2562225" y="1047233"/>
            <a:chExt cx="1751013" cy="1937174"/>
          </a:xfrm>
        </p:grpSpPr>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AWS cloud</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p:spPr>
        </p:pic>
      </p:gr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(Continued)</a:t>
            </a:r>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a:t>VPC</a:t>
            </a:r>
            <a:br>
              <a:rPr lang="en-US" sz="800" b="1" dirty="0"/>
            </a:br>
            <a:r>
              <a:rPr lang="en-US" sz="800" b="1" dirty="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a:t>network </a:t>
            </a:r>
            <a:r>
              <a:rPr lang="en-US" sz="800" b="1"/>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a:latin typeface="Helvetica Neue"/>
                <a:ea typeface="Verdana" pitchFamily="34" charset="0"/>
                <a:cs typeface="Helvetica Neue"/>
              </a:rPr>
              <a:t>Example</a:t>
            </a:r>
            <a:r>
              <a:rPr lang="en-US" sz="1200" dirty="0">
                <a:latin typeface="Helvetica Neue"/>
                <a:ea typeface="Verdana" pitchFamily="34" charset="0"/>
                <a:cs typeface="Helvetica Neue"/>
              </a:rPr>
              <a:t>: 2-Tier Scalable Web Application Architecture in 1 Zone</a:t>
            </a: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a:solidFill>
                  <a:schemeClr val="bg1">
                    <a:lumMod val="65000"/>
                  </a:schemeClr>
                </a:solidFill>
                <a:latin typeface="Helvetica Neue"/>
                <a:cs typeface="Helvetica Neue"/>
              </a:rPr>
              <a:t>AWS Simple Icons: Example</a:t>
            </a: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a:t>
            </a:r>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a:t>import/</a:t>
            </a:r>
            <a:br>
              <a:rPr lang="en-US" sz="800" b="1" dirty="0"/>
            </a:br>
            <a:r>
              <a:rPr lang="en-US" sz="800" b="1" dirty="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p>
          <a:p>
            <a:pPr algn="ctr"/>
            <a:r>
              <a:rPr lang="en-US" sz="1000" b="1" dirty="0"/>
              <a:t>EFS</a:t>
            </a:r>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a:solidFill>
                  <a:schemeClr val="accent6">
                    <a:lumMod val="60000"/>
                    <a:lumOff val="40000"/>
                  </a:schemeClr>
                </a:solidFill>
              </a:rPr>
              <a:t>*</a:t>
            </a:r>
            <a:r>
              <a:rPr lang="en-US" sz="800" i="1" dirty="0">
                <a:solidFill>
                  <a:schemeClr val="accent6">
                    <a:lumMod val="60000"/>
                    <a:lumOff val="40000"/>
                  </a:schemeClr>
                </a:solidFill>
              </a:rPr>
              <a:t> Refers to services that are listed under multiple categories.</a:t>
            </a: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a:t>Database</a:t>
            </a:r>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err="1"/>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br>
                <a:rPr lang="en-US" sz="800" b="1" spc="-50" dirty="0"/>
              </a:br>
              <a:r>
                <a:rPr lang="en-US" sz="800" b="1" spc="-50" dirty="0"/>
                <a:t>instance standby (multi-AZ)</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a:t>MySQL </a:t>
              </a:r>
              <a:br>
                <a:rPr lang="en-US" sz="800" b="1" spc="-60" dirty="0"/>
              </a:br>
              <a:r>
                <a:rPr lang="en-US" sz="800" b="1" spc="-60" dirty="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br>
                <a:rPr lang="en-US" sz="800" b="1" dirty="0"/>
              </a:br>
              <a:r>
                <a:rPr lang="en-US" sz="800" b="1" dirty="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a:t>MS SQL </a:t>
              </a:r>
              <a:br>
                <a:rPr lang="en-US" sz="800" b="1" spc="-60" dirty="0"/>
              </a:br>
              <a:r>
                <a:rPr lang="en-US" sz="800" b="1" spc="-60" dirty="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a:solidFill>
                  <a:schemeClr val="accent6">
                    <a:lumMod val="60000"/>
                    <a:lumOff val="40000"/>
                  </a:schemeClr>
                </a:solidFill>
              </a:rPr>
              <a:t>Database icons continue on next slide</a:t>
            </a: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a:t>Amazon </a:t>
              </a:r>
              <a:r>
                <a:rPr lang="en-US" sz="1000" b="1" dirty="0" err="1"/>
                <a:t>DynamoDB</a:t>
              </a:r>
              <a:r>
                <a:rPr lang="en-US" sz="1000" b="1" dirty="0"/>
                <a:t> Accelerator</a:t>
              </a:r>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 PPT template</Template>
  <TotalTime>12483</TotalTime>
  <Words>1286</Words>
  <Application>Microsoft Office PowerPoint</Application>
  <PresentationFormat>画面に合わせる (16:9)</PresentationFormat>
  <Paragraphs>540</Paragraphs>
  <Slides>50</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Helvetica Neue</vt:lpstr>
      <vt:lpstr>Arial</vt:lpstr>
      <vt:lpstr>Calibri</vt:lpstr>
      <vt:lpstr>Consolas</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山崎 雅人</cp:lastModifiedBy>
  <cp:revision>480</cp:revision>
  <cp:lastPrinted>2015-12-08T20:42:53Z</cp:lastPrinted>
  <dcterms:created xsi:type="dcterms:W3CDTF">2015-09-11T19:32:07Z</dcterms:created>
  <dcterms:modified xsi:type="dcterms:W3CDTF">2019-05-13T10:48:46Z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