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0.xml" ContentType="application/vnd.openxmlformats-officedocument.drawingml.chart+xml"/>
  <Override PartName="/ppt/charts/chart11.xml" ContentType="application/vnd.openxmlformats-officedocument.drawingml.chart+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20.xml" ContentType="application/vnd.openxmlformats-officedocument.drawingml.chart+xml"/>
  <Override PartName="/ppt/charts/chart21.xml" ContentType="application/vnd.openxmlformats-officedocument.drawingml.chart+xml"/>
  <Override PartName="/ppt/charts/style7.xml" ContentType="application/vnd.ms-office.chartstyle+xml"/>
  <Override PartName="/ppt/charts/colors7.xml" ContentType="application/vnd.ms-office.chartcolorstyl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22.xml" ContentType="application/vnd.openxmlformats-officedocument.drawingml.chart+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23.xml" ContentType="application/vnd.openxmlformats-officedocument.drawingml.chart+xml"/>
  <Override PartName="/ppt/charts/chart24.xml" ContentType="application/vnd.openxmlformats-officedocument.drawingml.chart+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rts/chart25.xml" ContentType="application/vnd.openxmlformats-officedocument.drawingml.chart+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rts/chart26.xml" ContentType="application/vnd.openxmlformats-officedocument.drawingml.chart+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rts/chart27.xml" ContentType="application/vnd.openxmlformats-officedocument.drawingml.chart+xml"/>
  <Override PartName="/ppt/charts/style8.xml" ContentType="application/vnd.ms-office.chartstyle+xml"/>
  <Override PartName="/ppt/charts/colors8.xml" ContentType="application/vnd.ms-office.chartcolorstyle+xml"/>
  <Override PartName="/ppt/charts/chart28.xml" ContentType="application/vnd.openxmlformats-officedocument.drawingml.chart+xml"/>
  <Override PartName="/ppt/charts/style9.xml" ContentType="application/vnd.ms-office.chartstyle+xml"/>
  <Override PartName="/ppt/charts/colors9.xml" ContentType="application/vnd.ms-office.chartcolorstyle+xml"/>
  <Override PartName="/ppt/charts/chart2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30.xml" ContentType="application/vnd.openxmlformats-officedocument.drawingml.chart+xml"/>
  <Override PartName="/ppt/charts/style11.xml" ContentType="application/vnd.ms-office.chartstyle+xml"/>
  <Override PartName="/ppt/charts/colors11.xml" ContentType="application/vnd.ms-office.chartcolorstyl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rts/chart3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32.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33.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34.xml" ContentType="application/vnd.openxmlformats-officedocument.drawingml.chart+xml"/>
  <Override PartName="/ppt/charts/style15.xml" ContentType="application/vnd.ms-office.chartstyle+xml"/>
  <Override PartName="/ppt/charts/colors15.xml" ContentType="application/vnd.ms-office.chartcolorstyl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charts/chart35.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36.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37.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38.xml" ContentType="application/vnd.openxmlformats-officedocument.drawingml.chart+xml"/>
  <Override PartName="/ppt/charts/style19.xml" ContentType="application/vnd.ms-office.chartstyle+xml"/>
  <Override PartName="/ppt/charts/colors19.xml" ContentType="application/vnd.ms-office.chartcolorstyl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charts/chart39.xml" ContentType="application/vnd.openxmlformats-officedocument.drawingml.chart+xml"/>
  <Override PartName="/ppt/charts/chart40.xml" ContentType="application/vnd.openxmlformats-officedocument.drawingml.chart+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326" r:id="rId5"/>
    <p:sldId id="333" r:id="rId6"/>
    <p:sldId id="268" r:id="rId7"/>
    <p:sldId id="262" r:id="rId8"/>
    <p:sldId id="296" r:id="rId9"/>
    <p:sldId id="271" r:id="rId10"/>
    <p:sldId id="297" r:id="rId11"/>
    <p:sldId id="329" r:id="rId12"/>
    <p:sldId id="302" r:id="rId13"/>
    <p:sldId id="327" r:id="rId14"/>
    <p:sldId id="328" r:id="rId15"/>
    <p:sldId id="330" r:id="rId16"/>
    <p:sldId id="331" r:id="rId17"/>
    <p:sldId id="317" r:id="rId18"/>
    <p:sldId id="334" r:id="rId19"/>
    <p:sldId id="319" r:id="rId20"/>
    <p:sldId id="261" r:id="rId21"/>
    <p:sldId id="318" r:id="rId22"/>
    <p:sldId id="325" r:id="rId23"/>
    <p:sldId id="320" r:id="rId24"/>
    <p:sldId id="321" r:id="rId25"/>
    <p:sldId id="322" r:id="rId26"/>
    <p:sldId id="323" r:id="rId27"/>
    <p:sldId id="324" r:id="rId28"/>
    <p:sldId id="332" r:id="rId29"/>
    <p:sldId id="298" r:id="rId30"/>
    <p:sldId id="299" r:id="rId31"/>
    <p:sldId id="300" r:id="rId32"/>
    <p:sldId id="303" r:id="rId33"/>
    <p:sldId id="304" r:id="rId34"/>
    <p:sldId id="305" r:id="rId35"/>
    <p:sldId id="306" r:id="rId36"/>
    <p:sldId id="307" r:id="rId37"/>
    <p:sldId id="308" r:id="rId38"/>
    <p:sldId id="311" r:id="rId39"/>
    <p:sldId id="314" r:id="rId40"/>
    <p:sldId id="3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atural Gas" id="{4645D976-792B-4347-81C0-2906EE162EC3}">
          <p14:sldIdLst>
            <p14:sldId id="326"/>
            <p14:sldId id="333"/>
            <p14:sldId id="268"/>
            <p14:sldId id="262"/>
            <p14:sldId id="296"/>
            <p14:sldId id="271"/>
            <p14:sldId id="297"/>
            <p14:sldId id="329"/>
            <p14:sldId id="302"/>
            <p14:sldId id="327"/>
            <p14:sldId id="328"/>
            <p14:sldId id="330"/>
            <p14:sldId id="331"/>
            <p14:sldId id="317"/>
          </p14:sldIdLst>
        </p14:section>
        <p14:section name="Electricity" id="{EC52F6FF-0C40-4BB3-AF4C-6134E44EDBC3}">
          <p14:sldIdLst>
            <p14:sldId id="334"/>
            <p14:sldId id="319"/>
            <p14:sldId id="261"/>
            <p14:sldId id="318"/>
            <p14:sldId id="325"/>
            <p14:sldId id="320"/>
            <p14:sldId id="321"/>
            <p14:sldId id="322"/>
            <p14:sldId id="323"/>
            <p14:sldId id="324"/>
          </p14:sldIdLst>
        </p14:section>
        <p14:section name="Appendix" id="{56414C2E-55A2-4646-8C5E-3B5F038895FF}">
          <p14:sldIdLst>
            <p14:sldId id="332"/>
            <p14:sldId id="298"/>
            <p14:sldId id="299"/>
            <p14:sldId id="300"/>
            <p14:sldId id="303"/>
            <p14:sldId id="304"/>
            <p14:sldId id="305"/>
            <p14:sldId id="306"/>
            <p14:sldId id="307"/>
            <p14:sldId id="308"/>
            <p14:sldId id="311"/>
            <p14:sldId id="314"/>
            <p14:sldId id="31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g Hui Raymond Choo" initials="MHRC" lastIdx="17" clrIdx="0">
    <p:extLst>
      <p:ext uri="{19B8F6BF-5375-455C-9EA6-DF929625EA0E}">
        <p15:presenceInfo xmlns:p15="http://schemas.microsoft.com/office/powerpoint/2012/main" userId="S-1-5-21-3296051808-162334571-3954766393-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798D4"/>
    <a:srgbClr val="B4C7E7"/>
    <a:srgbClr val="595959"/>
    <a:srgbClr val="ED999A"/>
    <a:srgbClr val="93AECA"/>
    <a:srgbClr val="C3C3C3"/>
    <a:srgbClr val="BF9D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6A118-6D32-4B1B-95A0-2FB6FB92BF5E}" v="2078" dt="2018-10-14T16:52:22.336"/>
    <p1510:client id="{F936586D-5F17-4FF1-AD74-86DF23D4BDB5}" v="888" dt="2018-10-14T17:06:01.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72" autoAdjust="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Jingli" userId="f55182d0-d47d-4b36-b4be-b7153e731f8d" providerId="ADAL" clId="{F936586D-5F17-4FF1-AD74-86DF23D4BDB5}"/>
    <pc:docChg chg="undo custSel addSld delSld modSld sldOrd modSection">
      <pc:chgData name="Wang Jingli" userId="f55182d0-d47d-4b36-b4be-b7153e731f8d" providerId="ADAL" clId="{F936586D-5F17-4FF1-AD74-86DF23D4BDB5}" dt="2018-10-14T17:20:13.460" v="2111"/>
      <pc:docMkLst>
        <pc:docMk/>
      </pc:docMkLst>
      <pc:sldChg chg="addSp delSp modSp mod ord">
        <pc:chgData name="Wang Jingli" userId="f55182d0-d47d-4b36-b4be-b7153e731f8d" providerId="ADAL" clId="{F936586D-5F17-4FF1-AD74-86DF23D4BDB5}" dt="2018-10-14T15:56:15.425" v="1231" actId="14100"/>
        <pc:sldMkLst>
          <pc:docMk/>
          <pc:sldMk cId="3007430589" sldId="271"/>
        </pc:sldMkLst>
        <pc:spChg chg="mod">
          <ac:chgData name="Wang Jingli" userId="f55182d0-d47d-4b36-b4be-b7153e731f8d" providerId="ADAL" clId="{F936586D-5F17-4FF1-AD74-86DF23D4BDB5}" dt="2018-10-14T15:56:09.379" v="1230" actId="20577"/>
          <ac:spMkLst>
            <pc:docMk/>
            <pc:sldMk cId="3007430589" sldId="271"/>
            <ac:spMk id="9" creationId="{39D81F24-D786-48B8-9EA2-7A70AD13EB6D}"/>
          </ac:spMkLst>
        </pc:spChg>
        <pc:spChg chg="mod">
          <ac:chgData name="Wang Jingli" userId="f55182d0-d47d-4b36-b4be-b7153e731f8d" providerId="ADAL" clId="{F936586D-5F17-4FF1-AD74-86DF23D4BDB5}" dt="2018-10-14T15:49:21.168" v="1214" actId="1036"/>
          <ac:spMkLst>
            <pc:docMk/>
            <pc:sldMk cId="3007430589" sldId="271"/>
            <ac:spMk id="10" creationId="{45488DEE-4337-426D-99B5-F591A330D840}"/>
          </ac:spMkLst>
        </pc:spChg>
        <pc:spChg chg="mod">
          <ac:chgData name="Wang Jingli" userId="f55182d0-d47d-4b36-b4be-b7153e731f8d" providerId="ADAL" clId="{F936586D-5F17-4FF1-AD74-86DF23D4BDB5}" dt="2018-10-14T14:28:39.513" v="42" actId="1076"/>
          <ac:spMkLst>
            <pc:docMk/>
            <pc:sldMk cId="3007430589" sldId="271"/>
            <ac:spMk id="11" creationId="{4258EDB6-41F6-4A31-A37A-498912C95923}"/>
          </ac:spMkLst>
        </pc:spChg>
        <pc:graphicFrameChg chg="add del">
          <ac:chgData name="Wang Jingli" userId="f55182d0-d47d-4b36-b4be-b7153e731f8d" providerId="ADAL" clId="{F936586D-5F17-4FF1-AD74-86DF23D4BDB5}" dt="2018-10-14T14:25:23.111" v="11" actId="14100"/>
          <ac:graphicFrameMkLst>
            <pc:docMk/>
            <pc:sldMk cId="3007430589" sldId="271"/>
            <ac:graphicFrameMk id="2" creationId="{88CFEEF2-C27E-440A-8484-8B0C63799F3F}"/>
          </ac:graphicFrameMkLst>
        </pc:graphicFrameChg>
        <pc:graphicFrameChg chg="add del">
          <ac:chgData name="Wang Jingli" userId="f55182d0-d47d-4b36-b4be-b7153e731f8d" providerId="ADAL" clId="{F936586D-5F17-4FF1-AD74-86DF23D4BDB5}" dt="2018-10-14T14:26:05.192" v="19" actId="14100"/>
          <ac:graphicFrameMkLst>
            <pc:docMk/>
            <pc:sldMk cId="3007430589" sldId="271"/>
            <ac:graphicFrameMk id="5" creationId="{77C0FDE5-812A-4BD8-8ABE-3E829E34F2BA}"/>
          </ac:graphicFrameMkLst>
        </pc:graphicFrameChg>
        <pc:graphicFrameChg chg="del">
          <ac:chgData name="Wang Jingli" userId="f55182d0-d47d-4b36-b4be-b7153e731f8d" providerId="ADAL" clId="{F936586D-5F17-4FF1-AD74-86DF23D4BDB5}" dt="2018-10-14T14:28:17.506" v="34" actId="478"/>
          <ac:graphicFrameMkLst>
            <pc:docMk/>
            <pc:sldMk cId="3007430589" sldId="271"/>
            <ac:graphicFrameMk id="12" creationId="{5E5E8409-E417-4310-96FE-E2175B02AFA0}"/>
          </ac:graphicFrameMkLst>
        </pc:graphicFrameChg>
        <pc:graphicFrameChg chg="add del">
          <ac:chgData name="Wang Jingli" userId="f55182d0-d47d-4b36-b4be-b7153e731f8d" providerId="ADAL" clId="{F936586D-5F17-4FF1-AD74-86DF23D4BDB5}" dt="2018-10-14T14:27:05.143" v="25" actId="14100"/>
          <ac:graphicFrameMkLst>
            <pc:docMk/>
            <pc:sldMk cId="3007430589" sldId="271"/>
            <ac:graphicFrameMk id="14" creationId="{1F4A45A4-D8A0-4CA1-AF30-7DFB99EBBA78}"/>
          </ac:graphicFrameMkLst>
        </pc:graphicFrameChg>
        <pc:graphicFrameChg chg="add mod">
          <ac:chgData name="Wang Jingli" userId="f55182d0-d47d-4b36-b4be-b7153e731f8d" providerId="ADAL" clId="{F936586D-5F17-4FF1-AD74-86DF23D4BDB5}" dt="2018-10-14T14:28:42.705" v="43" actId="14100"/>
          <ac:graphicFrameMkLst>
            <pc:docMk/>
            <pc:sldMk cId="3007430589" sldId="271"/>
            <ac:graphicFrameMk id="16" creationId="{220FFF4D-7CAC-488D-A297-BA4D973472AA}"/>
          </ac:graphicFrameMkLst>
        </pc:graphicFrameChg>
        <pc:picChg chg="del">
          <ac:chgData name="Wang Jingli" userId="f55182d0-d47d-4b36-b4be-b7153e731f8d" providerId="ADAL" clId="{F936586D-5F17-4FF1-AD74-86DF23D4BDB5}" dt="2018-10-14T14:25:01.338" v="7" actId="478"/>
          <ac:picMkLst>
            <pc:docMk/>
            <pc:sldMk cId="3007430589" sldId="271"/>
            <ac:picMk id="3" creationId="{534A2EAE-57FD-44B1-A97C-9066575A876A}"/>
          </ac:picMkLst>
        </pc:picChg>
        <pc:picChg chg="add del mod ord">
          <ac:chgData name="Wang Jingli" userId="f55182d0-d47d-4b36-b4be-b7153e731f8d" providerId="ADAL" clId="{F936586D-5F17-4FF1-AD74-86DF23D4BDB5}" dt="2018-10-14T14:25:53.371" v="17" actId="478"/>
          <ac:picMkLst>
            <pc:docMk/>
            <pc:sldMk cId="3007430589" sldId="271"/>
            <ac:picMk id="4" creationId="{8F508066-B0DA-4BE0-8371-5DCE9072D465}"/>
          </ac:picMkLst>
        </pc:picChg>
        <pc:picChg chg="add del mod">
          <ac:chgData name="Wang Jingli" userId="f55182d0-d47d-4b36-b4be-b7153e731f8d" providerId="ADAL" clId="{F936586D-5F17-4FF1-AD74-86DF23D4BDB5}" dt="2018-10-14T14:26:22.114" v="23" actId="478"/>
          <ac:picMkLst>
            <pc:docMk/>
            <pc:sldMk cId="3007430589" sldId="271"/>
            <ac:picMk id="13" creationId="{51A46483-7276-46AF-9741-00ADA6EB407F}"/>
          </ac:picMkLst>
        </pc:picChg>
        <pc:picChg chg="add mod ord">
          <ac:chgData name="Wang Jingli" userId="f55182d0-d47d-4b36-b4be-b7153e731f8d" providerId="ADAL" clId="{F936586D-5F17-4FF1-AD74-86DF23D4BDB5}" dt="2018-10-14T15:49:13.367" v="1206" actId="1036"/>
          <ac:picMkLst>
            <pc:docMk/>
            <pc:sldMk cId="3007430589" sldId="271"/>
            <ac:picMk id="15" creationId="{D6EF7A43-FD15-4847-AF38-B0303F35ACF4}"/>
          </ac:picMkLst>
        </pc:picChg>
      </pc:sldChg>
      <pc:sldChg chg="addSp delSp modSp delCm">
        <pc:chgData name="Wang Jingli" userId="f55182d0-d47d-4b36-b4be-b7153e731f8d" providerId="ADAL" clId="{F936586D-5F17-4FF1-AD74-86DF23D4BDB5}" dt="2018-10-14T15:52:12.608" v="1219" actId="14100"/>
        <pc:sldMkLst>
          <pc:docMk/>
          <pc:sldMk cId="386683926" sldId="297"/>
        </pc:sldMkLst>
        <pc:spChg chg="mod">
          <ac:chgData name="Wang Jingli" userId="f55182d0-d47d-4b36-b4be-b7153e731f8d" providerId="ADAL" clId="{F936586D-5F17-4FF1-AD74-86DF23D4BDB5}" dt="2018-10-14T15:20:13.584" v="548" actId="478"/>
          <ac:spMkLst>
            <pc:docMk/>
            <pc:sldMk cId="386683926" sldId="297"/>
            <ac:spMk id="7" creationId="{FEC6CD79-3DE0-4F1D-871B-65F55061B02E}"/>
          </ac:spMkLst>
        </pc:spChg>
        <pc:spChg chg="mod">
          <ac:chgData name="Wang Jingli" userId="f55182d0-d47d-4b36-b4be-b7153e731f8d" providerId="ADAL" clId="{F936586D-5F17-4FF1-AD74-86DF23D4BDB5}" dt="2018-10-14T15:12:10.988" v="405" actId="14100"/>
          <ac:spMkLst>
            <pc:docMk/>
            <pc:sldMk cId="386683926" sldId="297"/>
            <ac:spMk id="9" creationId="{FF692C7E-679F-4C92-9B2F-6253D26E49D2}"/>
          </ac:spMkLst>
        </pc:spChg>
        <pc:spChg chg="mod">
          <ac:chgData name="Wang Jingli" userId="f55182d0-d47d-4b36-b4be-b7153e731f8d" providerId="ADAL" clId="{F936586D-5F17-4FF1-AD74-86DF23D4BDB5}" dt="2018-10-14T15:12:13.850" v="406" actId="1076"/>
          <ac:spMkLst>
            <pc:docMk/>
            <pc:sldMk cId="386683926" sldId="297"/>
            <ac:spMk id="15" creationId="{B6AEBC6E-5885-4E8A-B170-590744E15538}"/>
          </ac:spMkLst>
        </pc:spChg>
        <pc:spChg chg="mod">
          <ac:chgData name="Wang Jingli" userId="f55182d0-d47d-4b36-b4be-b7153e731f8d" providerId="ADAL" clId="{F936586D-5F17-4FF1-AD74-86DF23D4BDB5}" dt="2018-10-14T15:12:02.118" v="403" actId="1076"/>
          <ac:spMkLst>
            <pc:docMk/>
            <pc:sldMk cId="386683926" sldId="297"/>
            <ac:spMk id="34" creationId="{AAA48E05-91EF-4A34-ADE0-0D50A7A1BB24}"/>
          </ac:spMkLst>
        </pc:spChg>
        <pc:grpChg chg="del">
          <ac:chgData name="Wang Jingli" userId="f55182d0-d47d-4b36-b4be-b7153e731f8d" providerId="ADAL" clId="{F936586D-5F17-4FF1-AD74-86DF23D4BDB5}" dt="2018-10-14T14:19:19.880" v="0" actId="478"/>
          <ac:grpSpMkLst>
            <pc:docMk/>
            <pc:sldMk cId="386683926" sldId="297"/>
            <ac:grpSpMk id="23" creationId="{4CDB56BC-3EF5-40CB-905B-F2AE637DA501}"/>
          </ac:grpSpMkLst>
        </pc:grpChg>
        <pc:grpChg chg="del">
          <ac:chgData name="Wang Jingli" userId="f55182d0-d47d-4b36-b4be-b7153e731f8d" providerId="ADAL" clId="{F936586D-5F17-4FF1-AD74-86DF23D4BDB5}" dt="2018-10-14T14:19:20.349" v="1" actId="478"/>
          <ac:grpSpMkLst>
            <pc:docMk/>
            <pc:sldMk cId="386683926" sldId="297"/>
            <ac:grpSpMk id="26" creationId="{A71F7823-98E1-4517-80B0-835C1A60D64F}"/>
          </ac:grpSpMkLst>
        </pc:grpChg>
        <pc:grpChg chg="del">
          <ac:chgData name="Wang Jingli" userId="f55182d0-d47d-4b36-b4be-b7153e731f8d" providerId="ADAL" clId="{F936586D-5F17-4FF1-AD74-86DF23D4BDB5}" dt="2018-10-14T14:19:21.371" v="2" actId="478"/>
          <ac:grpSpMkLst>
            <pc:docMk/>
            <pc:sldMk cId="386683926" sldId="297"/>
            <ac:grpSpMk id="29" creationId="{F395E148-9556-48F7-AEFE-CC41DD12DBBE}"/>
          </ac:grpSpMkLst>
        </pc:grpChg>
        <pc:graphicFrameChg chg="add mod">
          <ac:chgData name="Wang Jingli" userId="f55182d0-d47d-4b36-b4be-b7153e731f8d" providerId="ADAL" clId="{F936586D-5F17-4FF1-AD74-86DF23D4BDB5}" dt="2018-10-14T15:52:12.608" v="1219" actId="14100"/>
          <ac:graphicFrameMkLst>
            <pc:docMk/>
            <pc:sldMk cId="386683926" sldId="297"/>
            <ac:graphicFrameMk id="20" creationId="{5D584716-5CCC-4130-9742-2DF7738299D3}"/>
          </ac:graphicFrameMkLst>
        </pc:graphicFrameChg>
        <pc:graphicFrameChg chg="del">
          <ac:chgData name="Wang Jingli" userId="f55182d0-d47d-4b36-b4be-b7153e731f8d" providerId="ADAL" clId="{F936586D-5F17-4FF1-AD74-86DF23D4BDB5}" dt="2018-10-14T14:36:54.395" v="62" actId="478"/>
          <ac:graphicFrameMkLst>
            <pc:docMk/>
            <pc:sldMk cId="386683926" sldId="297"/>
            <ac:graphicFrameMk id="22" creationId="{C1970079-44AD-403F-8D2E-A3EEECD3B709}"/>
          </ac:graphicFrameMkLst>
        </pc:graphicFrameChg>
        <pc:picChg chg="mod">
          <ac:chgData name="Wang Jingli" userId="f55182d0-d47d-4b36-b4be-b7153e731f8d" providerId="ADAL" clId="{F936586D-5F17-4FF1-AD74-86DF23D4BDB5}" dt="2018-10-14T15:11:59.151" v="402" actId="1076"/>
          <ac:picMkLst>
            <pc:docMk/>
            <pc:sldMk cId="386683926" sldId="297"/>
            <ac:picMk id="14" creationId="{28262F33-FDDA-4D6C-A4FD-5ABFDA47CFC1}"/>
          </ac:picMkLst>
        </pc:picChg>
      </pc:sldChg>
      <pc:sldChg chg="del">
        <pc:chgData name="Wang Jingli" userId="f55182d0-d47d-4b36-b4be-b7153e731f8d" providerId="ADAL" clId="{F936586D-5F17-4FF1-AD74-86DF23D4BDB5}" dt="2018-10-14T14:29:24.510" v="44" actId="2696"/>
        <pc:sldMkLst>
          <pc:docMk/>
          <pc:sldMk cId="806936710" sldId="298"/>
        </pc:sldMkLst>
      </pc:sldChg>
      <pc:sldChg chg="add">
        <pc:chgData name="Wang Jingli" userId="f55182d0-d47d-4b36-b4be-b7153e731f8d" providerId="ADAL" clId="{F936586D-5F17-4FF1-AD74-86DF23D4BDB5}" dt="2018-10-14T14:29:28.595" v="47" actId="2696"/>
        <pc:sldMkLst>
          <pc:docMk/>
          <pc:sldMk cId="2193754555" sldId="298"/>
        </pc:sldMkLst>
      </pc:sldChg>
      <pc:sldChg chg="del">
        <pc:chgData name="Wang Jingli" userId="f55182d0-d47d-4b36-b4be-b7153e731f8d" providerId="ADAL" clId="{F936586D-5F17-4FF1-AD74-86DF23D4BDB5}" dt="2018-10-14T14:29:24.666" v="45" actId="2696"/>
        <pc:sldMkLst>
          <pc:docMk/>
          <pc:sldMk cId="3719319230" sldId="299"/>
        </pc:sldMkLst>
      </pc:sldChg>
      <pc:sldChg chg="add">
        <pc:chgData name="Wang Jingli" userId="f55182d0-d47d-4b36-b4be-b7153e731f8d" providerId="ADAL" clId="{F936586D-5F17-4FF1-AD74-86DF23D4BDB5}" dt="2018-10-14T14:29:28.595" v="47" actId="2696"/>
        <pc:sldMkLst>
          <pc:docMk/>
          <pc:sldMk cId="3742010950" sldId="299"/>
        </pc:sldMkLst>
      </pc:sldChg>
      <pc:sldChg chg="modSp add">
        <pc:chgData name="Wang Jingli" userId="f55182d0-d47d-4b36-b4be-b7153e731f8d" providerId="ADAL" clId="{F936586D-5F17-4FF1-AD74-86DF23D4BDB5}" dt="2018-10-14T14:57:31.846" v="351" actId="20577"/>
        <pc:sldMkLst>
          <pc:docMk/>
          <pc:sldMk cId="444009391" sldId="300"/>
        </pc:sldMkLst>
        <pc:spChg chg="mod">
          <ac:chgData name="Wang Jingli" userId="f55182d0-d47d-4b36-b4be-b7153e731f8d" providerId="ADAL" clId="{F936586D-5F17-4FF1-AD74-86DF23D4BDB5}" dt="2018-10-14T14:57:31.846" v="351" actId="20577"/>
          <ac:spMkLst>
            <pc:docMk/>
            <pc:sldMk cId="444009391" sldId="300"/>
            <ac:spMk id="51" creationId="{C222C128-6B6F-4C79-923D-8288C428138E}"/>
          </ac:spMkLst>
        </pc:spChg>
      </pc:sldChg>
      <pc:sldChg chg="del">
        <pc:chgData name="Wang Jingli" userId="f55182d0-d47d-4b36-b4be-b7153e731f8d" providerId="ADAL" clId="{F936586D-5F17-4FF1-AD74-86DF23D4BDB5}" dt="2018-10-14T14:29:24.802" v="46" actId="2696"/>
        <pc:sldMkLst>
          <pc:docMk/>
          <pc:sldMk cId="3026073452" sldId="300"/>
        </pc:sldMkLst>
      </pc:sldChg>
      <pc:sldChg chg="addSp delSp modSp">
        <pc:chgData name="Wang Jingli" userId="f55182d0-d47d-4b36-b4be-b7153e731f8d" providerId="ADAL" clId="{F936586D-5F17-4FF1-AD74-86DF23D4BDB5}" dt="2018-10-14T15:52:25.489" v="1221" actId="14100"/>
        <pc:sldMkLst>
          <pc:docMk/>
          <pc:sldMk cId="1864693415" sldId="302"/>
        </pc:sldMkLst>
        <pc:spChg chg="add del">
          <ac:chgData name="Wang Jingli" userId="f55182d0-d47d-4b36-b4be-b7153e731f8d" providerId="ADAL" clId="{F936586D-5F17-4FF1-AD74-86DF23D4BDB5}" dt="2018-10-14T14:49:37.051" v="287" actId="2696"/>
          <ac:spMkLst>
            <pc:docMk/>
            <pc:sldMk cId="1864693415" sldId="302"/>
            <ac:spMk id="17" creationId="{CA6552E4-FFE2-4355-9E9D-A133287BCBAA}"/>
          </ac:spMkLst>
        </pc:spChg>
        <pc:spChg chg="add del">
          <ac:chgData name="Wang Jingli" userId="f55182d0-d47d-4b36-b4be-b7153e731f8d" providerId="ADAL" clId="{F936586D-5F17-4FF1-AD74-86DF23D4BDB5}" dt="2018-10-14T14:49:37.051" v="287" actId="2696"/>
          <ac:spMkLst>
            <pc:docMk/>
            <pc:sldMk cId="1864693415" sldId="302"/>
            <ac:spMk id="24" creationId="{72D5BA16-4445-49D1-B0D2-3500C7D69D8D}"/>
          </ac:spMkLst>
        </pc:spChg>
        <pc:spChg chg="add del">
          <ac:chgData name="Wang Jingli" userId="f55182d0-d47d-4b36-b4be-b7153e731f8d" providerId="ADAL" clId="{F936586D-5F17-4FF1-AD74-86DF23D4BDB5}" dt="2018-10-14T14:49:37.051" v="287" actId="2696"/>
          <ac:spMkLst>
            <pc:docMk/>
            <pc:sldMk cId="1864693415" sldId="302"/>
            <ac:spMk id="25" creationId="{84535D5A-9505-4655-B5E8-BC4B36592AC5}"/>
          </ac:spMkLst>
        </pc:spChg>
        <pc:spChg chg="add del">
          <ac:chgData name="Wang Jingli" userId="f55182d0-d47d-4b36-b4be-b7153e731f8d" providerId="ADAL" clId="{F936586D-5F17-4FF1-AD74-86DF23D4BDB5}" dt="2018-10-14T14:49:37.051" v="287" actId="2696"/>
          <ac:spMkLst>
            <pc:docMk/>
            <pc:sldMk cId="1864693415" sldId="302"/>
            <ac:spMk id="26" creationId="{3AA9710E-34C3-4C61-A15F-942D2EF2E214}"/>
          </ac:spMkLst>
        </pc:spChg>
        <pc:graphicFrameChg chg="add del mod">
          <ac:chgData name="Wang Jingli" userId="f55182d0-d47d-4b36-b4be-b7153e731f8d" providerId="ADAL" clId="{F936586D-5F17-4FF1-AD74-86DF23D4BDB5}" dt="2018-10-14T15:20:55.981" v="550" actId="478"/>
          <ac:graphicFrameMkLst>
            <pc:docMk/>
            <pc:sldMk cId="1864693415" sldId="302"/>
            <ac:graphicFrameMk id="14" creationId="{D66805F3-6F73-4E23-B0A8-E7B4FBC8AF77}"/>
          </ac:graphicFrameMkLst>
        </pc:graphicFrameChg>
        <pc:graphicFrameChg chg="add mod">
          <ac:chgData name="Wang Jingli" userId="f55182d0-d47d-4b36-b4be-b7153e731f8d" providerId="ADAL" clId="{F936586D-5F17-4FF1-AD74-86DF23D4BDB5}" dt="2018-10-14T15:52:25.489" v="1221" actId="14100"/>
          <ac:graphicFrameMkLst>
            <pc:docMk/>
            <pc:sldMk cId="1864693415" sldId="302"/>
            <ac:graphicFrameMk id="16" creationId="{48391232-9FF1-41A0-91DD-BE6372362B82}"/>
          </ac:graphicFrameMkLst>
        </pc:graphicFrameChg>
        <pc:graphicFrameChg chg="add del">
          <ac:chgData name="Wang Jingli" userId="f55182d0-d47d-4b36-b4be-b7153e731f8d" providerId="ADAL" clId="{F936586D-5F17-4FF1-AD74-86DF23D4BDB5}" dt="2018-10-14T14:49:37.051" v="287" actId="2696"/>
          <ac:graphicFrameMkLst>
            <pc:docMk/>
            <pc:sldMk cId="1864693415" sldId="302"/>
            <ac:graphicFrameMk id="18" creationId="{275021CE-E519-48C3-8FB8-E13148F938DF}"/>
          </ac:graphicFrameMkLst>
        </pc:graphicFrameChg>
        <pc:graphicFrameChg chg="add del">
          <ac:chgData name="Wang Jingli" userId="f55182d0-d47d-4b36-b4be-b7153e731f8d" providerId="ADAL" clId="{F936586D-5F17-4FF1-AD74-86DF23D4BDB5}" dt="2018-10-14T14:49:37.051" v="287" actId="2696"/>
          <ac:graphicFrameMkLst>
            <pc:docMk/>
            <pc:sldMk cId="1864693415" sldId="302"/>
            <ac:graphicFrameMk id="19" creationId="{208CA249-4CC6-4A04-A408-E7254669B26F}"/>
          </ac:graphicFrameMkLst>
        </pc:graphicFrameChg>
        <pc:graphicFrameChg chg="add del">
          <ac:chgData name="Wang Jingli" userId="f55182d0-d47d-4b36-b4be-b7153e731f8d" providerId="ADAL" clId="{F936586D-5F17-4FF1-AD74-86DF23D4BDB5}" dt="2018-10-14T14:49:37.051" v="287" actId="2696"/>
          <ac:graphicFrameMkLst>
            <pc:docMk/>
            <pc:sldMk cId="1864693415" sldId="302"/>
            <ac:graphicFrameMk id="21" creationId="{F90DA772-504F-472D-AE3C-2907039A3843}"/>
          </ac:graphicFrameMkLst>
        </pc:graphicFrameChg>
        <pc:graphicFrameChg chg="del">
          <ac:chgData name="Wang Jingli" userId="f55182d0-d47d-4b36-b4be-b7153e731f8d" providerId="ADAL" clId="{F936586D-5F17-4FF1-AD74-86DF23D4BDB5}" dt="2018-10-14T14:38:19.988" v="116" actId="478"/>
          <ac:graphicFrameMkLst>
            <pc:docMk/>
            <pc:sldMk cId="1864693415" sldId="302"/>
            <ac:graphicFrameMk id="22" creationId="{C1970079-44AD-403F-8D2E-A3EEECD3B709}"/>
          </ac:graphicFrameMkLst>
        </pc:graphicFrameChg>
        <pc:graphicFrameChg chg="add del">
          <ac:chgData name="Wang Jingli" userId="f55182d0-d47d-4b36-b4be-b7153e731f8d" providerId="ADAL" clId="{F936586D-5F17-4FF1-AD74-86DF23D4BDB5}" dt="2018-10-14T14:49:37.051" v="287" actId="2696"/>
          <ac:graphicFrameMkLst>
            <pc:docMk/>
            <pc:sldMk cId="1864693415" sldId="302"/>
            <ac:graphicFrameMk id="23" creationId="{384A664C-D555-4DA1-B7FA-B7A8F1D5B860}"/>
          </ac:graphicFrameMkLst>
        </pc:graphicFrameChg>
        <pc:picChg chg="add del">
          <ac:chgData name="Wang Jingli" userId="f55182d0-d47d-4b36-b4be-b7153e731f8d" providerId="ADAL" clId="{F936586D-5F17-4FF1-AD74-86DF23D4BDB5}" dt="2018-10-14T14:49:37.051" v="287" actId="2696"/>
          <ac:picMkLst>
            <pc:docMk/>
            <pc:sldMk cId="1864693415" sldId="302"/>
            <ac:picMk id="16" creationId="{8F1BB18B-99D2-45A0-9872-5FACB1F70ACF}"/>
          </ac:picMkLst>
        </pc:picChg>
      </pc:sldChg>
      <pc:sldChg chg="del">
        <pc:chgData name="Wang Jingli" userId="f55182d0-d47d-4b36-b4be-b7153e731f8d" providerId="ADAL" clId="{F936586D-5F17-4FF1-AD74-86DF23D4BDB5}" dt="2018-10-14T14:29:48.008" v="48" actId="2696"/>
        <pc:sldMkLst>
          <pc:docMk/>
          <pc:sldMk cId="1796438295" sldId="303"/>
        </pc:sldMkLst>
      </pc:sldChg>
      <pc:sldChg chg="add">
        <pc:chgData name="Wang Jingli" userId="f55182d0-d47d-4b36-b4be-b7153e731f8d" providerId="ADAL" clId="{F936586D-5F17-4FF1-AD74-86DF23D4BDB5}" dt="2018-10-14T14:29:52.524" v="61" actId="2696"/>
        <pc:sldMkLst>
          <pc:docMk/>
          <pc:sldMk cId="2445634533" sldId="303"/>
        </pc:sldMkLst>
      </pc:sldChg>
      <pc:sldChg chg="add">
        <pc:chgData name="Wang Jingli" userId="f55182d0-d47d-4b36-b4be-b7153e731f8d" providerId="ADAL" clId="{F936586D-5F17-4FF1-AD74-86DF23D4BDB5}" dt="2018-10-14T14:29:52.524" v="61" actId="2696"/>
        <pc:sldMkLst>
          <pc:docMk/>
          <pc:sldMk cId="125223738" sldId="304"/>
        </pc:sldMkLst>
      </pc:sldChg>
      <pc:sldChg chg="del">
        <pc:chgData name="Wang Jingli" userId="f55182d0-d47d-4b36-b4be-b7153e731f8d" providerId="ADAL" clId="{F936586D-5F17-4FF1-AD74-86DF23D4BDB5}" dt="2018-10-14T14:29:48.109" v="49" actId="2696"/>
        <pc:sldMkLst>
          <pc:docMk/>
          <pc:sldMk cId="3295646037" sldId="304"/>
        </pc:sldMkLst>
      </pc:sldChg>
      <pc:sldChg chg="del">
        <pc:chgData name="Wang Jingli" userId="f55182d0-d47d-4b36-b4be-b7153e731f8d" providerId="ADAL" clId="{F936586D-5F17-4FF1-AD74-86DF23D4BDB5}" dt="2018-10-14T14:29:48.249" v="50" actId="2696"/>
        <pc:sldMkLst>
          <pc:docMk/>
          <pc:sldMk cId="3187712824" sldId="305"/>
        </pc:sldMkLst>
      </pc:sldChg>
      <pc:sldChg chg="add">
        <pc:chgData name="Wang Jingli" userId="f55182d0-d47d-4b36-b4be-b7153e731f8d" providerId="ADAL" clId="{F936586D-5F17-4FF1-AD74-86DF23D4BDB5}" dt="2018-10-14T14:29:52.524" v="61" actId="2696"/>
        <pc:sldMkLst>
          <pc:docMk/>
          <pc:sldMk cId="4076275202" sldId="305"/>
        </pc:sldMkLst>
      </pc:sldChg>
      <pc:sldChg chg="add">
        <pc:chgData name="Wang Jingli" userId="f55182d0-d47d-4b36-b4be-b7153e731f8d" providerId="ADAL" clId="{F936586D-5F17-4FF1-AD74-86DF23D4BDB5}" dt="2018-10-14T14:29:52.524" v="61" actId="2696"/>
        <pc:sldMkLst>
          <pc:docMk/>
          <pc:sldMk cId="125493569" sldId="306"/>
        </pc:sldMkLst>
      </pc:sldChg>
      <pc:sldChg chg="del">
        <pc:chgData name="Wang Jingli" userId="f55182d0-d47d-4b36-b4be-b7153e731f8d" providerId="ADAL" clId="{F936586D-5F17-4FF1-AD74-86DF23D4BDB5}" dt="2018-10-14T14:29:48.411" v="51" actId="2696"/>
        <pc:sldMkLst>
          <pc:docMk/>
          <pc:sldMk cId="1174047496" sldId="306"/>
        </pc:sldMkLst>
      </pc:sldChg>
      <pc:sldChg chg="del">
        <pc:chgData name="Wang Jingli" userId="f55182d0-d47d-4b36-b4be-b7153e731f8d" providerId="ADAL" clId="{F936586D-5F17-4FF1-AD74-86DF23D4BDB5}" dt="2018-10-14T14:29:48.582" v="52" actId="2696"/>
        <pc:sldMkLst>
          <pc:docMk/>
          <pc:sldMk cId="591584841" sldId="307"/>
        </pc:sldMkLst>
      </pc:sldChg>
      <pc:sldChg chg="add">
        <pc:chgData name="Wang Jingli" userId="f55182d0-d47d-4b36-b4be-b7153e731f8d" providerId="ADAL" clId="{F936586D-5F17-4FF1-AD74-86DF23D4BDB5}" dt="2018-10-14T14:29:52.524" v="61" actId="2696"/>
        <pc:sldMkLst>
          <pc:docMk/>
          <pc:sldMk cId="2470785459" sldId="307"/>
        </pc:sldMkLst>
      </pc:sldChg>
      <pc:sldChg chg="add">
        <pc:chgData name="Wang Jingli" userId="f55182d0-d47d-4b36-b4be-b7153e731f8d" providerId="ADAL" clId="{F936586D-5F17-4FF1-AD74-86DF23D4BDB5}" dt="2018-10-14T14:29:52.524" v="61" actId="2696"/>
        <pc:sldMkLst>
          <pc:docMk/>
          <pc:sldMk cId="139757937" sldId="308"/>
        </pc:sldMkLst>
      </pc:sldChg>
      <pc:sldChg chg="del">
        <pc:chgData name="Wang Jingli" userId="f55182d0-d47d-4b36-b4be-b7153e731f8d" providerId="ADAL" clId="{F936586D-5F17-4FF1-AD74-86DF23D4BDB5}" dt="2018-10-14T14:29:48.728" v="53" actId="2696"/>
        <pc:sldMkLst>
          <pc:docMk/>
          <pc:sldMk cId="516738792" sldId="308"/>
        </pc:sldMkLst>
      </pc:sldChg>
      <pc:sldChg chg="add del">
        <pc:chgData name="Wang Jingli" userId="f55182d0-d47d-4b36-b4be-b7153e731f8d" providerId="ADAL" clId="{F936586D-5F17-4FF1-AD74-86DF23D4BDB5}" dt="2018-10-14T15:49:47.102" v="1215" actId="2696"/>
        <pc:sldMkLst>
          <pc:docMk/>
          <pc:sldMk cId="1921093012" sldId="309"/>
        </pc:sldMkLst>
      </pc:sldChg>
      <pc:sldChg chg="del">
        <pc:chgData name="Wang Jingli" userId="f55182d0-d47d-4b36-b4be-b7153e731f8d" providerId="ADAL" clId="{F936586D-5F17-4FF1-AD74-86DF23D4BDB5}" dt="2018-10-14T14:29:49.375" v="58" actId="2696"/>
        <pc:sldMkLst>
          <pc:docMk/>
          <pc:sldMk cId="2193034341" sldId="309"/>
        </pc:sldMkLst>
      </pc:sldChg>
      <pc:sldChg chg="del">
        <pc:chgData name="Wang Jingli" userId="f55182d0-d47d-4b36-b4be-b7153e731f8d" providerId="ADAL" clId="{F936586D-5F17-4FF1-AD74-86DF23D4BDB5}" dt="2018-10-14T14:29:49.511" v="59" actId="2696"/>
        <pc:sldMkLst>
          <pc:docMk/>
          <pc:sldMk cId="586337060" sldId="310"/>
        </pc:sldMkLst>
      </pc:sldChg>
      <pc:sldChg chg="delSp add del">
        <pc:chgData name="Wang Jingli" userId="f55182d0-d47d-4b36-b4be-b7153e731f8d" providerId="ADAL" clId="{F936586D-5F17-4FF1-AD74-86DF23D4BDB5}" dt="2018-10-14T15:35:59.791" v="957" actId="2696"/>
        <pc:sldMkLst>
          <pc:docMk/>
          <pc:sldMk cId="3779154098" sldId="310"/>
        </pc:sldMkLst>
        <pc:spChg chg="del">
          <ac:chgData name="Wang Jingli" userId="f55182d0-d47d-4b36-b4be-b7153e731f8d" providerId="ADAL" clId="{F936586D-5F17-4FF1-AD74-86DF23D4BDB5}" dt="2018-10-14T15:30:53.799" v="826" actId="1076"/>
          <ac:spMkLst>
            <pc:docMk/>
            <pc:sldMk cId="3779154098" sldId="310"/>
            <ac:spMk id="2" creationId="{8E7B8D5D-CC04-4826-9547-86EF1EAB9E5A}"/>
          </ac:spMkLst>
        </pc:spChg>
        <pc:spChg chg="del">
          <ac:chgData name="Wang Jingli" userId="f55182d0-d47d-4b36-b4be-b7153e731f8d" providerId="ADAL" clId="{F936586D-5F17-4FF1-AD74-86DF23D4BDB5}" dt="2018-10-14T15:30:53.799" v="826" actId="1076"/>
          <ac:spMkLst>
            <pc:docMk/>
            <pc:sldMk cId="3779154098" sldId="310"/>
            <ac:spMk id="37" creationId="{7217FE76-E4CA-48B6-B9B5-9B786DFBCFD3}"/>
          </ac:spMkLst>
        </pc:spChg>
        <pc:graphicFrameChg chg="del">
          <ac:chgData name="Wang Jingli" userId="f55182d0-d47d-4b36-b4be-b7153e731f8d" providerId="ADAL" clId="{F936586D-5F17-4FF1-AD74-86DF23D4BDB5}" dt="2018-10-14T15:31:27.460" v="831" actId="1076"/>
          <ac:graphicFrameMkLst>
            <pc:docMk/>
            <pc:sldMk cId="3779154098" sldId="310"/>
            <ac:graphicFrameMk id="31" creationId="{CBD14AED-33A2-4AF0-9B91-58FB4793E9F1}"/>
          </ac:graphicFrameMkLst>
        </pc:graphicFrameChg>
        <pc:graphicFrameChg chg="del">
          <ac:chgData name="Wang Jingli" userId="f55182d0-d47d-4b36-b4be-b7153e731f8d" providerId="ADAL" clId="{F936586D-5F17-4FF1-AD74-86DF23D4BDB5}" dt="2018-10-14T15:30:53.799" v="826" actId="1076"/>
          <ac:graphicFrameMkLst>
            <pc:docMk/>
            <pc:sldMk cId="3779154098" sldId="310"/>
            <ac:graphicFrameMk id="32" creationId="{65D9DEB7-F365-4A2C-B0DD-E4D40553F6C7}"/>
          </ac:graphicFrameMkLst>
        </pc:graphicFrameChg>
        <pc:graphicFrameChg chg="del">
          <ac:chgData name="Wang Jingli" userId="f55182d0-d47d-4b36-b4be-b7153e731f8d" providerId="ADAL" clId="{F936586D-5F17-4FF1-AD74-86DF23D4BDB5}" dt="2018-10-14T15:30:53.799" v="826" actId="1076"/>
          <ac:graphicFrameMkLst>
            <pc:docMk/>
            <pc:sldMk cId="3779154098" sldId="310"/>
            <ac:graphicFrameMk id="33" creationId="{5BBD0457-D87A-47F0-ABA7-F64D7791BDDD}"/>
          </ac:graphicFrameMkLst>
        </pc:graphicFrameChg>
        <pc:graphicFrameChg chg="del">
          <ac:chgData name="Wang Jingli" userId="f55182d0-d47d-4b36-b4be-b7153e731f8d" providerId="ADAL" clId="{F936586D-5F17-4FF1-AD74-86DF23D4BDB5}" dt="2018-10-14T15:30:53.799" v="826" actId="1076"/>
          <ac:graphicFrameMkLst>
            <pc:docMk/>
            <pc:sldMk cId="3779154098" sldId="310"/>
            <ac:graphicFrameMk id="34" creationId="{548DA55C-E562-48A5-9249-94DDC9800F4B}"/>
          </ac:graphicFrameMkLst>
        </pc:graphicFrameChg>
        <pc:graphicFrameChg chg="del">
          <ac:chgData name="Wang Jingli" userId="f55182d0-d47d-4b36-b4be-b7153e731f8d" providerId="ADAL" clId="{F936586D-5F17-4FF1-AD74-86DF23D4BDB5}" dt="2018-10-14T15:31:27.460" v="831" actId="1076"/>
          <ac:graphicFrameMkLst>
            <pc:docMk/>
            <pc:sldMk cId="3779154098" sldId="310"/>
            <ac:graphicFrameMk id="35" creationId="{8567BA87-682F-4503-819A-4C49294A6191}"/>
          </ac:graphicFrameMkLst>
        </pc:graphicFrameChg>
        <pc:graphicFrameChg chg="del">
          <ac:chgData name="Wang Jingli" userId="f55182d0-d47d-4b36-b4be-b7153e731f8d" providerId="ADAL" clId="{F936586D-5F17-4FF1-AD74-86DF23D4BDB5}" dt="2018-10-14T15:31:27.460" v="831" actId="1076"/>
          <ac:graphicFrameMkLst>
            <pc:docMk/>
            <pc:sldMk cId="3779154098" sldId="310"/>
            <ac:graphicFrameMk id="36" creationId="{46A28D18-EA14-4926-BB0C-A98765D239EC}"/>
          </ac:graphicFrameMkLst>
        </pc:graphicFrameChg>
      </pc:sldChg>
      <pc:sldChg chg="add">
        <pc:chgData name="Wang Jingli" userId="f55182d0-d47d-4b36-b4be-b7153e731f8d" providerId="ADAL" clId="{F936586D-5F17-4FF1-AD74-86DF23D4BDB5}" dt="2018-10-14T14:29:52.524" v="61" actId="2696"/>
        <pc:sldMkLst>
          <pc:docMk/>
          <pc:sldMk cId="1933534881" sldId="311"/>
        </pc:sldMkLst>
      </pc:sldChg>
      <pc:sldChg chg="del">
        <pc:chgData name="Wang Jingli" userId="f55182d0-d47d-4b36-b4be-b7153e731f8d" providerId="ADAL" clId="{F936586D-5F17-4FF1-AD74-86DF23D4BDB5}" dt="2018-10-14T14:29:48.877" v="54" actId="2696"/>
        <pc:sldMkLst>
          <pc:docMk/>
          <pc:sldMk cId="3863767843" sldId="311"/>
        </pc:sldMkLst>
      </pc:sldChg>
      <pc:sldChg chg="del">
        <pc:chgData name="Wang Jingli" userId="f55182d0-d47d-4b36-b4be-b7153e731f8d" providerId="ADAL" clId="{F936586D-5F17-4FF1-AD74-86DF23D4BDB5}" dt="2018-10-14T14:29:48.977" v="55" actId="2696"/>
        <pc:sldMkLst>
          <pc:docMk/>
          <pc:sldMk cId="435184260" sldId="314"/>
        </pc:sldMkLst>
      </pc:sldChg>
      <pc:sldChg chg="add">
        <pc:chgData name="Wang Jingli" userId="f55182d0-d47d-4b36-b4be-b7153e731f8d" providerId="ADAL" clId="{F936586D-5F17-4FF1-AD74-86DF23D4BDB5}" dt="2018-10-14T14:29:52.524" v="61" actId="2696"/>
        <pc:sldMkLst>
          <pc:docMk/>
          <pc:sldMk cId="4191187210" sldId="314"/>
        </pc:sldMkLst>
      </pc:sldChg>
      <pc:sldChg chg="del">
        <pc:chgData name="Wang Jingli" userId="f55182d0-d47d-4b36-b4be-b7153e731f8d" providerId="ADAL" clId="{F936586D-5F17-4FF1-AD74-86DF23D4BDB5}" dt="2018-10-14T14:29:49.120" v="56" actId="2696"/>
        <pc:sldMkLst>
          <pc:docMk/>
          <pc:sldMk cId="1505871811" sldId="315"/>
        </pc:sldMkLst>
      </pc:sldChg>
      <pc:sldChg chg="add">
        <pc:chgData name="Wang Jingli" userId="f55182d0-d47d-4b36-b4be-b7153e731f8d" providerId="ADAL" clId="{F936586D-5F17-4FF1-AD74-86DF23D4BDB5}" dt="2018-10-14T14:29:52.524" v="61" actId="2696"/>
        <pc:sldMkLst>
          <pc:docMk/>
          <pc:sldMk cId="1969907513" sldId="315"/>
        </pc:sldMkLst>
      </pc:sldChg>
      <pc:sldChg chg="delSp add del">
        <pc:chgData name="Wang Jingli" userId="f55182d0-d47d-4b36-b4be-b7153e731f8d" providerId="ADAL" clId="{F936586D-5F17-4FF1-AD74-86DF23D4BDB5}" dt="2018-10-14T15:18:57.547" v="536" actId="2696"/>
        <pc:sldMkLst>
          <pc:docMk/>
          <pc:sldMk cId="215135988" sldId="316"/>
        </pc:sldMkLst>
        <pc:spChg chg="del">
          <ac:chgData name="Wang Jingli" userId="f55182d0-d47d-4b36-b4be-b7153e731f8d" providerId="ADAL" clId="{F936586D-5F17-4FF1-AD74-86DF23D4BDB5}" dt="2018-10-14T14:47:37.947" v="274" actId="2696"/>
          <ac:spMkLst>
            <pc:docMk/>
            <pc:sldMk cId="215135988" sldId="316"/>
            <ac:spMk id="20" creationId="{5129145F-0AE7-4C14-9EF6-654B2C538316}"/>
          </ac:spMkLst>
        </pc:spChg>
        <pc:spChg chg="del">
          <ac:chgData name="Wang Jingli" userId="f55182d0-d47d-4b36-b4be-b7153e731f8d" providerId="ADAL" clId="{F936586D-5F17-4FF1-AD74-86DF23D4BDB5}" dt="2018-10-14T14:47:37.947" v="274" actId="2696"/>
          <ac:spMkLst>
            <pc:docMk/>
            <pc:sldMk cId="215135988" sldId="316"/>
            <ac:spMk id="29" creationId="{F1617DB4-4D1A-40F2-A6EC-48DD93334713}"/>
          </ac:spMkLst>
        </pc:spChg>
        <pc:spChg chg="del">
          <ac:chgData name="Wang Jingli" userId="f55182d0-d47d-4b36-b4be-b7153e731f8d" providerId="ADAL" clId="{F936586D-5F17-4FF1-AD74-86DF23D4BDB5}" dt="2018-10-14T14:47:37.947" v="274" actId="2696"/>
          <ac:spMkLst>
            <pc:docMk/>
            <pc:sldMk cId="215135988" sldId="316"/>
            <ac:spMk id="31" creationId="{89A4B009-A75C-4AE7-8356-40F5A67E5462}"/>
          </ac:spMkLst>
        </pc:spChg>
        <pc:spChg chg="del">
          <ac:chgData name="Wang Jingli" userId="f55182d0-d47d-4b36-b4be-b7153e731f8d" providerId="ADAL" clId="{F936586D-5F17-4FF1-AD74-86DF23D4BDB5}" dt="2018-10-14T14:47:37.947" v="274" actId="2696"/>
          <ac:spMkLst>
            <pc:docMk/>
            <pc:sldMk cId="215135988" sldId="316"/>
            <ac:spMk id="32" creationId="{49439552-D5A4-4D0C-A329-41ED10B3FED2}"/>
          </ac:spMkLst>
        </pc:spChg>
        <pc:graphicFrameChg chg="del">
          <ac:chgData name="Wang Jingli" userId="f55182d0-d47d-4b36-b4be-b7153e731f8d" providerId="ADAL" clId="{F936586D-5F17-4FF1-AD74-86DF23D4BDB5}" dt="2018-10-14T14:47:37.947" v="274" actId="2696"/>
          <ac:graphicFrameMkLst>
            <pc:docMk/>
            <pc:sldMk cId="215135988" sldId="316"/>
            <ac:graphicFrameMk id="25" creationId="{3E87D7A8-38DA-4068-9A02-0DBC4AE83813}"/>
          </ac:graphicFrameMkLst>
        </pc:graphicFrameChg>
        <pc:graphicFrameChg chg="del">
          <ac:chgData name="Wang Jingli" userId="f55182d0-d47d-4b36-b4be-b7153e731f8d" providerId="ADAL" clId="{F936586D-5F17-4FF1-AD74-86DF23D4BDB5}" dt="2018-10-14T14:47:37.947" v="274" actId="2696"/>
          <ac:graphicFrameMkLst>
            <pc:docMk/>
            <pc:sldMk cId="215135988" sldId="316"/>
            <ac:graphicFrameMk id="26" creationId="{D85417E2-C81B-42F2-95EC-941C1E542DBD}"/>
          </ac:graphicFrameMkLst>
        </pc:graphicFrameChg>
        <pc:graphicFrameChg chg="del">
          <ac:chgData name="Wang Jingli" userId="f55182d0-d47d-4b36-b4be-b7153e731f8d" providerId="ADAL" clId="{F936586D-5F17-4FF1-AD74-86DF23D4BDB5}" dt="2018-10-14T14:47:37.947" v="274" actId="2696"/>
          <ac:graphicFrameMkLst>
            <pc:docMk/>
            <pc:sldMk cId="215135988" sldId="316"/>
            <ac:graphicFrameMk id="27" creationId="{E16EFC0E-71FD-4D14-A5DE-459079218E25}"/>
          </ac:graphicFrameMkLst>
        </pc:graphicFrameChg>
        <pc:graphicFrameChg chg="del">
          <ac:chgData name="Wang Jingli" userId="f55182d0-d47d-4b36-b4be-b7153e731f8d" providerId="ADAL" clId="{F936586D-5F17-4FF1-AD74-86DF23D4BDB5}" dt="2018-10-14T14:47:37.947" v="274" actId="2696"/>
          <ac:graphicFrameMkLst>
            <pc:docMk/>
            <pc:sldMk cId="215135988" sldId="316"/>
            <ac:graphicFrameMk id="28" creationId="{AB50445F-8502-45AB-BCF6-FE98FB104393}"/>
          </ac:graphicFrameMkLst>
        </pc:graphicFrameChg>
        <pc:picChg chg="del">
          <ac:chgData name="Wang Jingli" userId="f55182d0-d47d-4b36-b4be-b7153e731f8d" providerId="ADAL" clId="{F936586D-5F17-4FF1-AD74-86DF23D4BDB5}" dt="2018-10-14T14:47:37.947" v="274" actId="2696"/>
          <ac:picMkLst>
            <pc:docMk/>
            <pc:sldMk cId="215135988" sldId="316"/>
            <ac:picMk id="3" creationId="{F3632D20-82D6-4D2F-B085-18E725173999}"/>
          </ac:picMkLst>
        </pc:picChg>
      </pc:sldChg>
      <pc:sldChg chg="del">
        <pc:chgData name="Wang Jingli" userId="f55182d0-d47d-4b36-b4be-b7153e731f8d" providerId="ADAL" clId="{F936586D-5F17-4FF1-AD74-86DF23D4BDB5}" dt="2018-10-14T14:29:49.259" v="57" actId="2696"/>
        <pc:sldMkLst>
          <pc:docMk/>
          <pc:sldMk cId="1891851092" sldId="316"/>
        </pc:sldMkLst>
      </pc:sldChg>
      <pc:sldChg chg="del">
        <pc:chgData name="Wang Jingli" userId="f55182d0-d47d-4b36-b4be-b7153e731f8d" providerId="ADAL" clId="{F936586D-5F17-4FF1-AD74-86DF23D4BDB5}" dt="2018-10-14T14:29:49.608" v="60" actId="2696"/>
        <pc:sldMkLst>
          <pc:docMk/>
          <pc:sldMk cId="1673557597" sldId="317"/>
        </pc:sldMkLst>
      </pc:sldChg>
      <pc:sldChg chg="modSp add del">
        <pc:chgData name="Wang Jingli" userId="f55182d0-d47d-4b36-b4be-b7153e731f8d" providerId="ADAL" clId="{F936586D-5F17-4FF1-AD74-86DF23D4BDB5}" dt="2018-10-14T15:38:37.079" v="1062" actId="2696"/>
        <pc:sldMkLst>
          <pc:docMk/>
          <pc:sldMk cId="2193506187" sldId="317"/>
        </pc:sldMkLst>
        <pc:spChg chg="mod">
          <ac:chgData name="Wang Jingli" userId="f55182d0-d47d-4b36-b4be-b7153e731f8d" providerId="ADAL" clId="{F936586D-5F17-4FF1-AD74-86DF23D4BDB5}" dt="2018-10-14T15:18:47.780" v="535" actId="20577"/>
          <ac:spMkLst>
            <pc:docMk/>
            <pc:sldMk cId="2193506187" sldId="317"/>
            <ac:spMk id="27" creationId="{7137AF7B-2C23-4F25-86B2-E7FC20368ACF}"/>
          </ac:spMkLst>
        </pc:spChg>
      </pc:sldChg>
      <pc:sldChg chg="addSp delSp modSp add">
        <pc:chgData name="Wang Jingli" userId="f55182d0-d47d-4b36-b4be-b7153e731f8d" providerId="ADAL" clId="{F936586D-5F17-4FF1-AD74-86DF23D4BDB5}" dt="2018-10-14T15:43:16.152" v="1203" actId="1035"/>
        <pc:sldMkLst>
          <pc:docMk/>
          <pc:sldMk cId="2930277917" sldId="317"/>
        </pc:sldMkLst>
        <pc:spChg chg="mod">
          <ac:chgData name="Wang Jingli" userId="f55182d0-d47d-4b36-b4be-b7153e731f8d" providerId="ADAL" clId="{F936586D-5F17-4FF1-AD74-86DF23D4BDB5}" dt="2018-10-14T15:43:05.707" v="1183" actId="948"/>
          <ac:spMkLst>
            <pc:docMk/>
            <pc:sldMk cId="2930277917" sldId="317"/>
            <ac:spMk id="21" creationId="{032AC1F2-4E29-4DD1-870C-A3526BDBA6CA}"/>
          </ac:spMkLst>
        </pc:spChg>
        <pc:spChg chg="mod">
          <ac:chgData name="Wang Jingli" userId="f55182d0-d47d-4b36-b4be-b7153e731f8d" providerId="ADAL" clId="{F936586D-5F17-4FF1-AD74-86DF23D4BDB5}" dt="2018-10-14T15:43:10.173" v="1189" actId="1036"/>
          <ac:spMkLst>
            <pc:docMk/>
            <pc:sldMk cId="2930277917" sldId="317"/>
            <ac:spMk id="22" creationId="{05AEFD98-FC3B-4911-8956-AA951D2201AB}"/>
          </ac:spMkLst>
        </pc:spChg>
        <pc:spChg chg="mod">
          <ac:chgData name="Wang Jingli" userId="f55182d0-d47d-4b36-b4be-b7153e731f8d" providerId="ADAL" clId="{F936586D-5F17-4FF1-AD74-86DF23D4BDB5}" dt="2018-10-14T15:42:43.148" v="1179" actId="1076"/>
          <ac:spMkLst>
            <pc:docMk/>
            <pc:sldMk cId="2930277917" sldId="317"/>
            <ac:spMk id="25" creationId="{4E2B7D4D-473B-465C-858F-367D544BA9F9}"/>
          </ac:spMkLst>
        </pc:spChg>
        <pc:spChg chg="mod">
          <ac:chgData name="Wang Jingli" userId="f55182d0-d47d-4b36-b4be-b7153e731f8d" providerId="ADAL" clId="{F936586D-5F17-4FF1-AD74-86DF23D4BDB5}" dt="2018-10-14T15:42:43.148" v="1179" actId="1076"/>
          <ac:spMkLst>
            <pc:docMk/>
            <pc:sldMk cId="2930277917" sldId="317"/>
            <ac:spMk id="26" creationId="{055C5816-F8E5-49FC-9971-AE7E6096F75C}"/>
          </ac:spMkLst>
        </pc:spChg>
        <pc:spChg chg="mod">
          <ac:chgData name="Wang Jingli" userId="f55182d0-d47d-4b36-b4be-b7153e731f8d" providerId="ADAL" clId="{F936586D-5F17-4FF1-AD74-86DF23D4BDB5}" dt="2018-10-14T15:42:43.148" v="1179" actId="1076"/>
          <ac:spMkLst>
            <pc:docMk/>
            <pc:sldMk cId="2930277917" sldId="317"/>
            <ac:spMk id="27" creationId="{7137AF7B-2C23-4F25-86B2-E7FC20368ACF}"/>
          </ac:spMkLst>
        </pc:spChg>
        <pc:spChg chg="mod">
          <ac:chgData name="Wang Jingli" userId="f55182d0-d47d-4b36-b4be-b7153e731f8d" providerId="ADAL" clId="{F936586D-5F17-4FF1-AD74-86DF23D4BDB5}" dt="2018-10-14T15:43:10.173" v="1189" actId="1036"/>
          <ac:spMkLst>
            <pc:docMk/>
            <pc:sldMk cId="2930277917" sldId="317"/>
            <ac:spMk id="29" creationId="{00E05436-348B-47EB-B22A-7B1C605416A4}"/>
          </ac:spMkLst>
        </pc:spChg>
        <pc:grpChg chg="add mod">
          <ac:chgData name="Wang Jingli" userId="f55182d0-d47d-4b36-b4be-b7153e731f8d" providerId="ADAL" clId="{F936586D-5F17-4FF1-AD74-86DF23D4BDB5}" dt="2018-10-14T15:43:16.152" v="1203" actId="1035"/>
          <ac:grpSpMkLst>
            <pc:docMk/>
            <pc:sldMk cId="2930277917" sldId="317"/>
            <ac:grpSpMk id="19" creationId="{BE55BD29-D0C8-4453-A5BF-2C3E01E24A93}"/>
          </ac:grpSpMkLst>
        </pc:grpChg>
        <pc:grpChg chg="del">
          <ac:chgData name="Wang Jingli" userId="f55182d0-d47d-4b36-b4be-b7153e731f8d" providerId="ADAL" clId="{F936586D-5F17-4FF1-AD74-86DF23D4BDB5}" dt="2018-10-14T15:40:08.318" v="1096" actId="478"/>
          <ac:grpSpMkLst>
            <pc:docMk/>
            <pc:sldMk cId="2930277917" sldId="317"/>
            <ac:grpSpMk id="28" creationId="{34B228B0-05DF-43D6-9F7F-213F01DA0FE9}"/>
          </ac:grpSpMkLst>
        </pc:grpChg>
        <pc:graphicFrameChg chg="add mod">
          <ac:chgData name="Wang Jingli" userId="f55182d0-d47d-4b36-b4be-b7153e731f8d" providerId="ADAL" clId="{F936586D-5F17-4FF1-AD74-86DF23D4BDB5}" dt="2018-10-14T15:39:55.792" v="1095" actId="478"/>
          <ac:graphicFrameMkLst>
            <pc:docMk/>
            <pc:sldMk cId="2930277917" sldId="317"/>
            <ac:graphicFrameMk id="17" creationId="{AF20A5FF-93EA-48DA-BC7F-8A8C4D40A059}"/>
          </ac:graphicFrameMkLst>
        </pc:graphicFrameChg>
        <pc:graphicFrameChg chg="add mod">
          <ac:chgData name="Wang Jingli" userId="f55182d0-d47d-4b36-b4be-b7153e731f8d" providerId="ADAL" clId="{F936586D-5F17-4FF1-AD74-86DF23D4BDB5}" dt="2018-10-14T15:41:13.322" v="1105" actId="1076"/>
          <ac:graphicFrameMkLst>
            <pc:docMk/>
            <pc:sldMk cId="2930277917" sldId="317"/>
            <ac:graphicFrameMk id="18" creationId="{DFE4741D-9D58-4EC4-8992-C3352333D4F7}"/>
          </ac:graphicFrameMkLst>
        </pc:graphicFrameChg>
        <pc:graphicFrameChg chg="mod">
          <ac:chgData name="Wang Jingli" userId="f55182d0-d47d-4b36-b4be-b7153e731f8d" providerId="ADAL" clId="{F936586D-5F17-4FF1-AD74-86DF23D4BDB5}" dt="2018-10-14T15:41:13.322" v="1105" actId="1076"/>
          <ac:graphicFrameMkLst>
            <pc:docMk/>
            <pc:sldMk cId="2930277917" sldId="317"/>
            <ac:graphicFrameMk id="20" creationId="{BB8E74F8-7DA7-40CE-B43D-6AF40A6086CA}"/>
          </ac:graphicFrameMkLst>
        </pc:graphicFrameChg>
        <pc:graphicFrameChg chg="mod">
          <ac:chgData name="Wang Jingli" userId="f55182d0-d47d-4b36-b4be-b7153e731f8d" providerId="ADAL" clId="{F936586D-5F17-4FF1-AD74-86DF23D4BDB5}" dt="2018-10-14T15:41:13.322" v="1105" actId="1076"/>
          <ac:graphicFrameMkLst>
            <pc:docMk/>
            <pc:sldMk cId="2930277917" sldId="317"/>
            <ac:graphicFrameMk id="23" creationId="{25628B65-F75B-4F3C-8F32-76D540A20C57}"/>
          </ac:graphicFrameMkLst>
        </pc:graphicFrameChg>
        <pc:graphicFrameChg chg="del">
          <ac:chgData name="Wang Jingli" userId="f55182d0-d47d-4b36-b4be-b7153e731f8d" providerId="ADAL" clId="{F936586D-5F17-4FF1-AD74-86DF23D4BDB5}" dt="2018-10-14T15:40:40.745" v="1097" actId="478"/>
          <ac:graphicFrameMkLst>
            <pc:docMk/>
            <pc:sldMk cId="2930277917" sldId="317"/>
            <ac:graphicFrameMk id="24" creationId="{66614A32-123D-4DD2-8BD8-DE35E4EDDEE6}"/>
          </ac:graphicFrameMkLst>
        </pc:graphicFrameChg>
        <pc:graphicFrameChg chg="del">
          <ac:chgData name="Wang Jingli" userId="f55182d0-d47d-4b36-b4be-b7153e731f8d" providerId="ADAL" clId="{F936586D-5F17-4FF1-AD74-86DF23D4BDB5}" dt="2018-10-14T15:38:52.549" v="1064" actId="478"/>
          <ac:graphicFrameMkLst>
            <pc:docMk/>
            <pc:sldMk cId="2930277917" sldId="317"/>
            <ac:graphicFrameMk id="30" creationId="{DD2BC06E-7D98-40EA-9E42-8D8D57612F13}"/>
          </ac:graphicFrameMkLst>
        </pc:graphicFrameChg>
      </pc:sldChg>
      <pc:sldChg chg="modSp">
        <pc:chgData name="Wang Jingli" userId="f55182d0-d47d-4b36-b4be-b7153e731f8d" providerId="ADAL" clId="{F936586D-5F17-4FF1-AD74-86DF23D4BDB5}" dt="2018-10-14T14:20:17.532" v="6" actId="1076"/>
        <pc:sldMkLst>
          <pc:docMk/>
          <pc:sldMk cId="1420265374" sldId="318"/>
        </pc:sldMkLst>
        <pc:picChg chg="mod">
          <ac:chgData name="Wang Jingli" userId="f55182d0-d47d-4b36-b4be-b7153e731f8d" providerId="ADAL" clId="{F936586D-5F17-4FF1-AD74-86DF23D4BDB5}" dt="2018-10-14T14:20:17.532" v="6" actId="1076"/>
          <ac:picMkLst>
            <pc:docMk/>
            <pc:sldMk cId="1420265374" sldId="318"/>
            <ac:picMk id="12" creationId="{CC40B6CC-CFA7-4BF0-BB46-0BAD8109F165}"/>
          </ac:picMkLst>
        </pc:picChg>
      </pc:sldChg>
      <pc:sldChg chg="addSp delSp modSp mod delCm modCm">
        <pc:chgData name="Wang Jingli" userId="f55182d0-d47d-4b36-b4be-b7153e731f8d" providerId="ADAL" clId="{F936586D-5F17-4FF1-AD74-86DF23D4BDB5}" dt="2018-10-14T17:13:14.486" v="2093" actId="27918"/>
        <pc:sldMkLst>
          <pc:docMk/>
          <pc:sldMk cId="2531513118" sldId="320"/>
        </pc:sldMkLst>
        <pc:spChg chg="add mod">
          <ac:chgData name="Wang Jingli" userId="f55182d0-d47d-4b36-b4be-b7153e731f8d" providerId="ADAL" clId="{F936586D-5F17-4FF1-AD74-86DF23D4BDB5}" dt="2018-10-14T16:27:07.889" v="1419" actId="1076"/>
          <ac:spMkLst>
            <pc:docMk/>
            <pc:sldMk cId="2531513118" sldId="320"/>
            <ac:spMk id="2" creationId="{77E12C3F-0598-4C9B-970C-87792BE833C6}"/>
          </ac:spMkLst>
        </pc:spChg>
        <pc:spChg chg="mod">
          <ac:chgData name="Wang Jingli" userId="f55182d0-d47d-4b36-b4be-b7153e731f8d" providerId="ADAL" clId="{F936586D-5F17-4FF1-AD74-86DF23D4BDB5}" dt="2018-10-14T16:33:11.174" v="1577" actId="20577"/>
          <ac:spMkLst>
            <pc:docMk/>
            <pc:sldMk cId="2531513118" sldId="320"/>
            <ac:spMk id="15" creationId="{B6AEBC6E-5885-4E8A-B170-590744E15538}"/>
          </ac:spMkLst>
        </pc:spChg>
        <pc:spChg chg="add mod">
          <ac:chgData name="Wang Jingli" userId="f55182d0-d47d-4b36-b4be-b7153e731f8d" providerId="ADAL" clId="{F936586D-5F17-4FF1-AD74-86DF23D4BDB5}" dt="2018-10-14T16:28:24.726" v="1468" actId="1038"/>
          <ac:spMkLst>
            <pc:docMk/>
            <pc:sldMk cId="2531513118" sldId="320"/>
            <ac:spMk id="34" creationId="{357B6EDF-15C7-4407-87E6-B8806A49497A}"/>
          </ac:spMkLst>
        </pc:spChg>
        <pc:spChg chg="add mod">
          <ac:chgData name="Wang Jingli" userId="f55182d0-d47d-4b36-b4be-b7153e731f8d" providerId="ADAL" clId="{F936586D-5F17-4FF1-AD74-86DF23D4BDB5}" dt="2018-10-14T16:28:13.966" v="1442" actId="20577"/>
          <ac:spMkLst>
            <pc:docMk/>
            <pc:sldMk cId="2531513118" sldId="320"/>
            <ac:spMk id="49" creationId="{FB41F937-4B7E-4C42-91ED-34F62CD27EEA}"/>
          </ac:spMkLst>
        </pc:spChg>
        <pc:graphicFrameChg chg="add del mod">
          <ac:chgData name="Wang Jingli" userId="f55182d0-d47d-4b36-b4be-b7153e731f8d" providerId="ADAL" clId="{F936586D-5F17-4FF1-AD74-86DF23D4BDB5}" dt="2018-10-14T16:00:49.481" v="1239" actId="478"/>
          <ac:graphicFrameMkLst>
            <pc:docMk/>
            <pc:sldMk cId="2531513118" sldId="320"/>
            <ac:graphicFrameMk id="10" creationId="{EEE03EE9-8355-4DEB-86CE-F50A75838AC5}"/>
          </ac:graphicFrameMkLst>
        </pc:graphicFrameChg>
        <pc:graphicFrameChg chg="del">
          <ac:chgData name="Wang Jingli" userId="f55182d0-d47d-4b36-b4be-b7153e731f8d" providerId="ADAL" clId="{F936586D-5F17-4FF1-AD74-86DF23D4BDB5}" dt="2018-10-14T16:24:30.383" v="1375" actId="478"/>
          <ac:graphicFrameMkLst>
            <pc:docMk/>
            <pc:sldMk cId="2531513118" sldId="320"/>
            <ac:graphicFrameMk id="37" creationId="{C1457F01-3392-49D1-9F1B-39B31E7D9D30}"/>
          </ac:graphicFrameMkLst>
        </pc:graphicFrameChg>
        <pc:graphicFrameChg chg="add mod">
          <ac:chgData name="Wang Jingli" userId="f55182d0-d47d-4b36-b4be-b7153e731f8d" providerId="ADAL" clId="{F936586D-5F17-4FF1-AD74-86DF23D4BDB5}" dt="2018-10-14T16:30:13.101" v="1480" actId="14100"/>
          <ac:graphicFrameMkLst>
            <pc:docMk/>
            <pc:sldMk cId="2531513118" sldId="320"/>
            <ac:graphicFrameMk id="38" creationId="{EEE03EE9-8355-4DEB-86CE-F50A75838AC5}"/>
          </ac:graphicFrameMkLst>
        </pc:graphicFrameChg>
        <pc:cxnChg chg="add mod">
          <ac:chgData name="Wang Jingli" userId="f55182d0-d47d-4b36-b4be-b7153e731f8d" providerId="ADAL" clId="{F936586D-5F17-4FF1-AD74-86DF23D4BDB5}" dt="2018-10-14T16:27:07.889" v="1419" actId="1076"/>
          <ac:cxnSpMkLst>
            <pc:docMk/>
            <pc:sldMk cId="2531513118" sldId="320"/>
            <ac:cxnSpMk id="8" creationId="{83F095C7-96DF-492B-A586-82DBED81375C}"/>
          </ac:cxnSpMkLst>
        </pc:cxnChg>
        <pc:cxnChg chg="add mod">
          <ac:chgData name="Wang Jingli" userId="f55182d0-d47d-4b36-b4be-b7153e731f8d" providerId="ADAL" clId="{F936586D-5F17-4FF1-AD74-86DF23D4BDB5}" dt="2018-10-14T16:27:07.889" v="1419" actId="1076"/>
          <ac:cxnSpMkLst>
            <pc:docMk/>
            <pc:sldMk cId="2531513118" sldId="320"/>
            <ac:cxnSpMk id="16" creationId="{A7EAC9DD-F07E-47F9-94C0-6632514CF1A5}"/>
          </ac:cxnSpMkLst>
        </pc:cxnChg>
        <pc:cxnChg chg="add mod">
          <ac:chgData name="Wang Jingli" userId="f55182d0-d47d-4b36-b4be-b7153e731f8d" providerId="ADAL" clId="{F936586D-5F17-4FF1-AD74-86DF23D4BDB5}" dt="2018-10-14T16:27:07.889" v="1419" actId="1076"/>
          <ac:cxnSpMkLst>
            <pc:docMk/>
            <pc:sldMk cId="2531513118" sldId="320"/>
            <ac:cxnSpMk id="18" creationId="{DB9F3C03-F360-49B1-82E7-D99246D21509}"/>
          </ac:cxnSpMkLst>
        </pc:cxnChg>
        <pc:cxnChg chg="add mod">
          <ac:chgData name="Wang Jingli" userId="f55182d0-d47d-4b36-b4be-b7153e731f8d" providerId="ADAL" clId="{F936586D-5F17-4FF1-AD74-86DF23D4BDB5}" dt="2018-10-14T16:27:07.889" v="1419" actId="1076"/>
          <ac:cxnSpMkLst>
            <pc:docMk/>
            <pc:sldMk cId="2531513118" sldId="320"/>
            <ac:cxnSpMk id="21" creationId="{83F095C7-96DF-492B-A586-82DBED81375C}"/>
          </ac:cxnSpMkLst>
        </pc:cxnChg>
        <pc:cxnChg chg="add mod">
          <ac:chgData name="Wang Jingli" userId="f55182d0-d47d-4b36-b4be-b7153e731f8d" providerId="ADAL" clId="{F936586D-5F17-4FF1-AD74-86DF23D4BDB5}" dt="2018-10-14T16:27:07.889" v="1419" actId="1076"/>
          <ac:cxnSpMkLst>
            <pc:docMk/>
            <pc:sldMk cId="2531513118" sldId="320"/>
            <ac:cxnSpMk id="26" creationId="{7D700F6B-8B9D-471C-B4ED-EEC94C07BC62}"/>
          </ac:cxnSpMkLst>
        </pc:cxnChg>
        <pc:cxnChg chg="add mod">
          <ac:chgData name="Wang Jingli" userId="f55182d0-d47d-4b36-b4be-b7153e731f8d" providerId="ADAL" clId="{F936586D-5F17-4FF1-AD74-86DF23D4BDB5}" dt="2018-10-14T16:28:51.997" v="1470" actId="14100"/>
          <ac:cxnSpMkLst>
            <pc:docMk/>
            <pc:sldMk cId="2531513118" sldId="320"/>
            <ac:cxnSpMk id="35" creationId="{D05220B2-47BB-402B-B731-05FEA3A0A4AE}"/>
          </ac:cxnSpMkLst>
        </pc:cxnChg>
        <pc:cxnChg chg="add del mod">
          <ac:chgData name="Wang Jingli" userId="f55182d0-d47d-4b36-b4be-b7153e731f8d" providerId="ADAL" clId="{F936586D-5F17-4FF1-AD74-86DF23D4BDB5}" dt="2018-10-14T16:28:30.875" v="1469" actId="478"/>
          <ac:cxnSpMkLst>
            <pc:docMk/>
            <pc:sldMk cId="2531513118" sldId="320"/>
            <ac:cxnSpMk id="39" creationId="{5563842A-51D4-41CE-BCA8-C413531CD0DD}"/>
          </ac:cxnSpMkLst>
        </pc:cxnChg>
        <pc:cxnChg chg="add mod">
          <ac:chgData name="Wang Jingli" userId="f55182d0-d47d-4b36-b4be-b7153e731f8d" providerId="ADAL" clId="{F936586D-5F17-4FF1-AD74-86DF23D4BDB5}" dt="2018-10-14T16:27:37.591" v="1427" actId="14100"/>
          <ac:cxnSpMkLst>
            <pc:docMk/>
            <pc:sldMk cId="2531513118" sldId="320"/>
            <ac:cxnSpMk id="43" creationId="{43DB51A8-47B2-4EBB-B71E-EFE422D6531C}"/>
          </ac:cxnSpMkLst>
        </pc:cxnChg>
        <pc:cxnChg chg="add mod">
          <ac:chgData name="Wang Jingli" userId="f55182d0-d47d-4b36-b4be-b7153e731f8d" providerId="ADAL" clId="{F936586D-5F17-4FF1-AD74-86DF23D4BDB5}" dt="2018-10-14T16:27:49.158" v="1431" actId="14100"/>
          <ac:cxnSpMkLst>
            <pc:docMk/>
            <pc:sldMk cId="2531513118" sldId="320"/>
            <ac:cxnSpMk id="46" creationId="{291C47F1-ED13-4762-83D1-DAB59EBF18B1}"/>
          </ac:cxnSpMkLst>
        </pc:cxnChg>
        <pc:cxnChg chg="add del mod">
          <ac:chgData name="Wang Jingli" userId="f55182d0-d47d-4b36-b4be-b7153e731f8d" providerId="ADAL" clId="{F936586D-5F17-4FF1-AD74-86DF23D4BDB5}" dt="2018-10-14T16:29:53.528" v="1476" actId="478"/>
          <ac:cxnSpMkLst>
            <pc:docMk/>
            <pc:sldMk cId="2531513118" sldId="320"/>
            <ac:cxnSpMk id="50" creationId="{09C4274F-A7B1-4210-9B33-FD25B43E413F}"/>
          </ac:cxnSpMkLst>
        </pc:cxnChg>
        <pc:cxnChg chg="add mod">
          <ac:chgData name="Wang Jingli" userId="f55182d0-d47d-4b36-b4be-b7153e731f8d" providerId="ADAL" clId="{F936586D-5F17-4FF1-AD74-86DF23D4BDB5}" dt="2018-10-14T16:29:51.501" v="1475" actId="14100"/>
          <ac:cxnSpMkLst>
            <pc:docMk/>
            <pc:sldMk cId="2531513118" sldId="320"/>
            <ac:cxnSpMk id="51" creationId="{96EC1389-F458-4C7F-9DAF-9B5AE5CD3F86}"/>
          </ac:cxnSpMkLst>
        </pc:cxnChg>
        <pc:cxnChg chg="add mod">
          <ac:chgData name="Wang Jingli" userId="f55182d0-d47d-4b36-b4be-b7153e731f8d" providerId="ADAL" clId="{F936586D-5F17-4FF1-AD74-86DF23D4BDB5}" dt="2018-10-14T16:29:57.855" v="1477" actId="14100"/>
          <ac:cxnSpMkLst>
            <pc:docMk/>
            <pc:sldMk cId="2531513118" sldId="320"/>
            <ac:cxnSpMk id="52" creationId="{336D1882-3F1B-4FDE-85CF-017C522A332C}"/>
          </ac:cxnSpMkLst>
        </pc:cxnChg>
        <pc:cxnChg chg="add mod">
          <ac:chgData name="Wang Jingli" userId="f55182d0-d47d-4b36-b4be-b7153e731f8d" providerId="ADAL" clId="{F936586D-5F17-4FF1-AD74-86DF23D4BDB5}" dt="2018-10-14T16:30:00.524" v="1478" actId="14100"/>
          <ac:cxnSpMkLst>
            <pc:docMk/>
            <pc:sldMk cId="2531513118" sldId="320"/>
            <ac:cxnSpMk id="53" creationId="{4B13C965-4CDD-4BAE-9BAA-48172D67FC6C}"/>
          </ac:cxnSpMkLst>
        </pc:cxnChg>
      </pc:sldChg>
      <pc:sldChg chg="addSp modSp delCm">
        <pc:chgData name="Wang Jingli" userId="f55182d0-d47d-4b36-b4be-b7153e731f8d" providerId="ADAL" clId="{F936586D-5F17-4FF1-AD74-86DF23D4BDB5}" dt="2018-10-14T16:34:17.898" v="1594" actId="20577"/>
        <pc:sldMkLst>
          <pc:docMk/>
          <pc:sldMk cId="411353487" sldId="321"/>
        </pc:sldMkLst>
        <pc:spChg chg="add mod">
          <ac:chgData name="Wang Jingli" userId="f55182d0-d47d-4b36-b4be-b7153e731f8d" providerId="ADAL" clId="{F936586D-5F17-4FF1-AD74-86DF23D4BDB5}" dt="2018-10-14T16:32:32.402" v="1559" actId="1076"/>
          <ac:spMkLst>
            <pc:docMk/>
            <pc:sldMk cId="411353487" sldId="321"/>
            <ac:spMk id="11" creationId="{E766E04C-7891-4344-8E25-4720ECCDBFBA}"/>
          </ac:spMkLst>
        </pc:spChg>
        <pc:spChg chg="mod">
          <ac:chgData name="Wang Jingli" userId="f55182d0-d47d-4b36-b4be-b7153e731f8d" providerId="ADAL" clId="{F936586D-5F17-4FF1-AD74-86DF23D4BDB5}" dt="2018-10-14T16:34:17.898" v="1594" actId="20577"/>
          <ac:spMkLst>
            <pc:docMk/>
            <pc:sldMk cId="411353487" sldId="321"/>
            <ac:spMk id="15" creationId="{B6AEBC6E-5885-4E8A-B170-590744E15538}"/>
          </ac:spMkLst>
        </pc:spChg>
        <pc:spChg chg="add mod">
          <ac:chgData name="Wang Jingli" userId="f55182d0-d47d-4b36-b4be-b7153e731f8d" providerId="ADAL" clId="{F936586D-5F17-4FF1-AD74-86DF23D4BDB5}" dt="2018-10-14T16:32:48.891" v="1561" actId="1076"/>
          <ac:spMkLst>
            <pc:docMk/>
            <pc:sldMk cId="411353487" sldId="321"/>
            <ac:spMk id="19" creationId="{9195D4F2-782E-4F2E-B4B0-31692ACE8720}"/>
          </ac:spMkLst>
        </pc:spChg>
        <pc:cxnChg chg="add mod">
          <ac:chgData name="Wang Jingli" userId="f55182d0-d47d-4b36-b4be-b7153e731f8d" providerId="ADAL" clId="{F936586D-5F17-4FF1-AD74-86DF23D4BDB5}" dt="2018-10-14T16:32:19.524" v="1549" actId="1076"/>
          <ac:cxnSpMkLst>
            <pc:docMk/>
            <pc:sldMk cId="411353487" sldId="321"/>
            <ac:cxnSpMk id="13" creationId="{DA420EB0-0988-40E8-8445-412D11C9EFA8}"/>
          </ac:cxnSpMkLst>
        </pc:cxnChg>
        <pc:cxnChg chg="add mod">
          <ac:chgData name="Wang Jingli" userId="f55182d0-d47d-4b36-b4be-b7153e731f8d" providerId="ADAL" clId="{F936586D-5F17-4FF1-AD74-86DF23D4BDB5}" dt="2018-10-14T16:32:19.524" v="1549" actId="1076"/>
          <ac:cxnSpMkLst>
            <pc:docMk/>
            <pc:sldMk cId="411353487" sldId="321"/>
            <ac:cxnSpMk id="17" creationId="{613E6363-7F2F-480F-BAAA-3AA87BF73E22}"/>
          </ac:cxnSpMkLst>
        </pc:cxnChg>
        <pc:cxnChg chg="add mod">
          <ac:chgData name="Wang Jingli" userId="f55182d0-d47d-4b36-b4be-b7153e731f8d" providerId="ADAL" clId="{F936586D-5F17-4FF1-AD74-86DF23D4BDB5}" dt="2018-10-14T16:32:19.524" v="1549" actId="1076"/>
          <ac:cxnSpMkLst>
            <pc:docMk/>
            <pc:sldMk cId="411353487" sldId="321"/>
            <ac:cxnSpMk id="18" creationId="{54146890-1133-4D1A-B916-269CE0938131}"/>
          </ac:cxnSpMkLst>
        </pc:cxnChg>
        <pc:cxnChg chg="add mod">
          <ac:chgData name="Wang Jingli" userId="f55182d0-d47d-4b36-b4be-b7153e731f8d" providerId="ADAL" clId="{F936586D-5F17-4FF1-AD74-86DF23D4BDB5}" dt="2018-10-14T16:32:48.891" v="1561" actId="1076"/>
          <ac:cxnSpMkLst>
            <pc:docMk/>
            <pc:sldMk cId="411353487" sldId="321"/>
            <ac:cxnSpMk id="20" creationId="{457F9E77-964C-4E70-A28B-3503FEF27285}"/>
          </ac:cxnSpMkLst>
        </pc:cxnChg>
        <pc:cxnChg chg="add mod">
          <ac:chgData name="Wang Jingli" userId="f55182d0-d47d-4b36-b4be-b7153e731f8d" providerId="ADAL" clId="{F936586D-5F17-4FF1-AD74-86DF23D4BDB5}" dt="2018-10-14T16:32:48.891" v="1561" actId="1076"/>
          <ac:cxnSpMkLst>
            <pc:docMk/>
            <pc:sldMk cId="411353487" sldId="321"/>
            <ac:cxnSpMk id="21" creationId="{F4CCBA07-F20D-43FC-946A-8B5B8D70F255}"/>
          </ac:cxnSpMkLst>
        </pc:cxnChg>
        <pc:cxnChg chg="add mod">
          <ac:chgData name="Wang Jingli" userId="f55182d0-d47d-4b36-b4be-b7153e731f8d" providerId="ADAL" clId="{F936586D-5F17-4FF1-AD74-86DF23D4BDB5}" dt="2018-10-14T16:32:48.891" v="1561" actId="1076"/>
          <ac:cxnSpMkLst>
            <pc:docMk/>
            <pc:sldMk cId="411353487" sldId="321"/>
            <ac:cxnSpMk id="23" creationId="{D55E8C7A-C879-46BF-8E1E-F524B73CFCF9}"/>
          </ac:cxnSpMkLst>
        </pc:cxnChg>
        <pc:cxnChg chg="add mod">
          <ac:chgData name="Wang Jingli" userId="f55182d0-d47d-4b36-b4be-b7153e731f8d" providerId="ADAL" clId="{F936586D-5F17-4FF1-AD74-86DF23D4BDB5}" dt="2018-10-14T16:32:48.891" v="1561" actId="1076"/>
          <ac:cxnSpMkLst>
            <pc:docMk/>
            <pc:sldMk cId="411353487" sldId="321"/>
            <ac:cxnSpMk id="24" creationId="{A392E36A-409B-488D-90CE-AD4FA3AA1021}"/>
          </ac:cxnSpMkLst>
        </pc:cxnChg>
        <pc:cxnChg chg="add mod">
          <ac:chgData name="Wang Jingli" userId="f55182d0-d47d-4b36-b4be-b7153e731f8d" providerId="ADAL" clId="{F936586D-5F17-4FF1-AD74-86DF23D4BDB5}" dt="2018-10-14T16:32:48.891" v="1561" actId="1076"/>
          <ac:cxnSpMkLst>
            <pc:docMk/>
            <pc:sldMk cId="411353487" sldId="321"/>
            <ac:cxnSpMk id="25" creationId="{8999500E-2BEB-40A2-A571-274E603DD661}"/>
          </ac:cxnSpMkLst>
        </pc:cxnChg>
      </pc:sldChg>
      <pc:sldChg chg="addSp delSp modSp delCm">
        <pc:chgData name="Wang Jingli" userId="f55182d0-d47d-4b36-b4be-b7153e731f8d" providerId="ADAL" clId="{F936586D-5F17-4FF1-AD74-86DF23D4BDB5}" dt="2018-10-14T16:41:19.723" v="1759" actId="20577"/>
        <pc:sldMkLst>
          <pc:docMk/>
          <pc:sldMk cId="3395837699" sldId="322"/>
        </pc:sldMkLst>
        <pc:spChg chg="add mod">
          <ac:chgData name="Wang Jingli" userId="f55182d0-d47d-4b36-b4be-b7153e731f8d" providerId="ADAL" clId="{F936586D-5F17-4FF1-AD74-86DF23D4BDB5}" dt="2018-10-14T16:38:35.772" v="1671" actId="1076"/>
          <ac:spMkLst>
            <pc:docMk/>
            <pc:sldMk cId="3395837699" sldId="322"/>
            <ac:spMk id="10" creationId="{15344AD7-4D2D-4FF0-866A-43FF4424528D}"/>
          </ac:spMkLst>
        </pc:spChg>
        <pc:spChg chg="mod">
          <ac:chgData name="Wang Jingli" userId="f55182d0-d47d-4b36-b4be-b7153e731f8d" providerId="ADAL" clId="{F936586D-5F17-4FF1-AD74-86DF23D4BDB5}" dt="2018-10-14T16:41:19.723" v="1759" actId="20577"/>
          <ac:spMkLst>
            <pc:docMk/>
            <pc:sldMk cId="3395837699" sldId="322"/>
            <ac:spMk id="15" creationId="{B6AEBC6E-5885-4E8A-B170-590744E15538}"/>
          </ac:spMkLst>
        </pc:spChg>
        <pc:spChg chg="add mod">
          <ac:chgData name="Wang Jingli" userId="f55182d0-d47d-4b36-b4be-b7153e731f8d" providerId="ADAL" clId="{F936586D-5F17-4FF1-AD74-86DF23D4BDB5}" dt="2018-10-14T16:40:22.423" v="1734" actId="1037"/>
          <ac:spMkLst>
            <pc:docMk/>
            <pc:sldMk cId="3395837699" sldId="322"/>
            <ac:spMk id="18" creationId="{BA6D0B8E-0CC7-491A-B015-7BD8E0FC13C3}"/>
          </ac:spMkLst>
        </pc:spChg>
        <pc:graphicFrameChg chg="mod">
          <ac:chgData name="Wang Jingli" userId="f55182d0-d47d-4b36-b4be-b7153e731f8d" providerId="ADAL" clId="{F936586D-5F17-4FF1-AD74-86DF23D4BDB5}" dt="2018-10-14T16:37:58.834" v="1641" actId="14100"/>
          <ac:graphicFrameMkLst>
            <pc:docMk/>
            <pc:sldMk cId="3395837699" sldId="322"/>
            <ac:graphicFrameMk id="11" creationId="{0D02E624-06C0-4323-A6F4-101E42A46B4F}"/>
          </ac:graphicFrameMkLst>
        </pc:graphicFrameChg>
        <pc:cxnChg chg="add mod">
          <ac:chgData name="Wang Jingli" userId="f55182d0-d47d-4b36-b4be-b7153e731f8d" providerId="ADAL" clId="{F936586D-5F17-4FF1-AD74-86DF23D4BDB5}" dt="2018-10-14T16:38:35.772" v="1671" actId="1076"/>
          <ac:cxnSpMkLst>
            <pc:docMk/>
            <pc:sldMk cId="3395837699" sldId="322"/>
            <ac:cxnSpMk id="12" creationId="{EA0532A1-E9CE-43D1-9B1E-AB63EA01AB4A}"/>
          </ac:cxnSpMkLst>
        </pc:cxnChg>
        <pc:cxnChg chg="add del mod">
          <ac:chgData name="Wang Jingli" userId="f55182d0-d47d-4b36-b4be-b7153e731f8d" providerId="ADAL" clId="{F936586D-5F17-4FF1-AD74-86DF23D4BDB5}" dt="2018-10-14T16:38:40.094" v="1672" actId="478"/>
          <ac:cxnSpMkLst>
            <pc:docMk/>
            <pc:sldMk cId="3395837699" sldId="322"/>
            <ac:cxnSpMk id="13" creationId="{09402F71-AA14-4D66-AD52-4BBCB71D5C5A}"/>
          </ac:cxnSpMkLst>
        </pc:cxnChg>
        <pc:cxnChg chg="add mod">
          <ac:chgData name="Wang Jingli" userId="f55182d0-d47d-4b36-b4be-b7153e731f8d" providerId="ADAL" clId="{F936586D-5F17-4FF1-AD74-86DF23D4BDB5}" dt="2018-10-14T16:38:35.772" v="1671" actId="1076"/>
          <ac:cxnSpMkLst>
            <pc:docMk/>
            <pc:sldMk cId="3395837699" sldId="322"/>
            <ac:cxnSpMk id="14" creationId="{C05F5B93-AB51-4ECE-BA3F-876E31910818}"/>
          </ac:cxnSpMkLst>
        </pc:cxnChg>
        <pc:cxnChg chg="add mod">
          <ac:chgData name="Wang Jingli" userId="f55182d0-d47d-4b36-b4be-b7153e731f8d" providerId="ADAL" clId="{F936586D-5F17-4FF1-AD74-86DF23D4BDB5}" dt="2018-10-14T16:38:35.772" v="1671" actId="1076"/>
          <ac:cxnSpMkLst>
            <pc:docMk/>
            <pc:sldMk cId="3395837699" sldId="322"/>
            <ac:cxnSpMk id="16" creationId="{D0908EE3-6D0A-437E-96AB-2B72D62407A4}"/>
          </ac:cxnSpMkLst>
        </pc:cxnChg>
        <pc:cxnChg chg="add mod">
          <ac:chgData name="Wang Jingli" userId="f55182d0-d47d-4b36-b4be-b7153e731f8d" providerId="ADAL" clId="{F936586D-5F17-4FF1-AD74-86DF23D4BDB5}" dt="2018-10-14T16:38:35.772" v="1671" actId="1076"/>
          <ac:cxnSpMkLst>
            <pc:docMk/>
            <pc:sldMk cId="3395837699" sldId="322"/>
            <ac:cxnSpMk id="17" creationId="{0FF20592-8AB5-4D78-A079-0584A3BEC916}"/>
          </ac:cxnSpMkLst>
        </pc:cxnChg>
        <pc:cxnChg chg="add mod">
          <ac:chgData name="Wang Jingli" userId="f55182d0-d47d-4b36-b4be-b7153e731f8d" providerId="ADAL" clId="{F936586D-5F17-4FF1-AD74-86DF23D4BDB5}" dt="2018-10-14T16:40:18.534" v="1730" actId="14100"/>
          <ac:cxnSpMkLst>
            <pc:docMk/>
            <pc:sldMk cId="3395837699" sldId="322"/>
            <ac:cxnSpMk id="19" creationId="{B14E7829-30F5-4A4D-8874-93A6A5114F8E}"/>
          </ac:cxnSpMkLst>
        </pc:cxnChg>
        <pc:cxnChg chg="add mod">
          <ac:chgData name="Wang Jingli" userId="f55182d0-d47d-4b36-b4be-b7153e731f8d" providerId="ADAL" clId="{F936586D-5F17-4FF1-AD74-86DF23D4BDB5}" dt="2018-10-14T16:39:27.312" v="1692" actId="1076"/>
          <ac:cxnSpMkLst>
            <pc:docMk/>
            <pc:sldMk cId="3395837699" sldId="322"/>
            <ac:cxnSpMk id="20" creationId="{E5366DA9-623C-4A71-BE3F-49EEECC37CD5}"/>
          </ac:cxnSpMkLst>
        </pc:cxnChg>
        <pc:cxnChg chg="add mod">
          <ac:chgData name="Wang Jingli" userId="f55182d0-d47d-4b36-b4be-b7153e731f8d" providerId="ADAL" clId="{F936586D-5F17-4FF1-AD74-86DF23D4BDB5}" dt="2018-10-14T16:39:27.312" v="1692" actId="1076"/>
          <ac:cxnSpMkLst>
            <pc:docMk/>
            <pc:sldMk cId="3395837699" sldId="322"/>
            <ac:cxnSpMk id="21" creationId="{CD6DFE9B-29EF-42D8-B864-9B650E311B23}"/>
          </ac:cxnSpMkLst>
        </pc:cxnChg>
      </pc:sldChg>
      <pc:sldChg chg="addSp modSp delCm">
        <pc:chgData name="Wang Jingli" userId="f55182d0-d47d-4b36-b4be-b7153e731f8d" providerId="ADAL" clId="{F936586D-5F17-4FF1-AD74-86DF23D4BDB5}" dt="2018-10-14T16:56:29.845" v="1925" actId="20577"/>
        <pc:sldMkLst>
          <pc:docMk/>
          <pc:sldMk cId="3344899438" sldId="323"/>
        </pc:sldMkLst>
        <pc:spChg chg="add mod">
          <ac:chgData name="Wang Jingli" userId="f55182d0-d47d-4b36-b4be-b7153e731f8d" providerId="ADAL" clId="{F936586D-5F17-4FF1-AD74-86DF23D4BDB5}" dt="2018-10-14T16:42:24.095" v="1779" actId="1076"/>
          <ac:spMkLst>
            <pc:docMk/>
            <pc:sldMk cId="3344899438" sldId="323"/>
            <ac:spMk id="11" creationId="{49000724-7CC9-4039-ACC2-154B8E6E7E43}"/>
          </ac:spMkLst>
        </pc:spChg>
        <pc:spChg chg="mod">
          <ac:chgData name="Wang Jingli" userId="f55182d0-d47d-4b36-b4be-b7153e731f8d" providerId="ADAL" clId="{F936586D-5F17-4FF1-AD74-86DF23D4BDB5}" dt="2018-10-14T16:56:29.845" v="1925" actId="20577"/>
          <ac:spMkLst>
            <pc:docMk/>
            <pc:sldMk cId="3344899438" sldId="323"/>
            <ac:spMk id="15" creationId="{B6AEBC6E-5885-4E8A-B170-590744E15538}"/>
          </ac:spMkLst>
        </pc:spChg>
        <pc:spChg chg="add mod">
          <ac:chgData name="Wang Jingli" userId="f55182d0-d47d-4b36-b4be-b7153e731f8d" providerId="ADAL" clId="{F936586D-5F17-4FF1-AD74-86DF23D4BDB5}" dt="2018-10-14T16:43:18.289" v="1797" actId="313"/>
          <ac:spMkLst>
            <pc:docMk/>
            <pc:sldMk cId="3344899438" sldId="323"/>
            <ac:spMk id="19" creationId="{4A38726A-046D-4B5A-80DF-F09414E6EDB1}"/>
          </ac:spMkLst>
        </pc:spChg>
        <pc:cxnChg chg="add mod">
          <ac:chgData name="Wang Jingli" userId="f55182d0-d47d-4b36-b4be-b7153e731f8d" providerId="ADAL" clId="{F936586D-5F17-4FF1-AD74-86DF23D4BDB5}" dt="2018-10-14T16:42:13.976" v="1771" actId="1076"/>
          <ac:cxnSpMkLst>
            <pc:docMk/>
            <pc:sldMk cId="3344899438" sldId="323"/>
            <ac:cxnSpMk id="12" creationId="{D1BE5250-854B-466C-B8DA-B8CE02C0DAC9}"/>
          </ac:cxnSpMkLst>
        </pc:cxnChg>
        <pc:cxnChg chg="add mod">
          <ac:chgData name="Wang Jingli" userId="f55182d0-d47d-4b36-b4be-b7153e731f8d" providerId="ADAL" clId="{F936586D-5F17-4FF1-AD74-86DF23D4BDB5}" dt="2018-10-14T16:42:13.976" v="1771" actId="1076"/>
          <ac:cxnSpMkLst>
            <pc:docMk/>
            <pc:sldMk cId="3344899438" sldId="323"/>
            <ac:cxnSpMk id="17" creationId="{24BE1622-7EB8-4DED-AD7B-C4AA2B896E9D}"/>
          </ac:cxnSpMkLst>
        </pc:cxnChg>
        <pc:cxnChg chg="add mod">
          <ac:chgData name="Wang Jingli" userId="f55182d0-d47d-4b36-b4be-b7153e731f8d" providerId="ADAL" clId="{F936586D-5F17-4FF1-AD74-86DF23D4BDB5}" dt="2018-10-14T16:42:13.976" v="1771" actId="1076"/>
          <ac:cxnSpMkLst>
            <pc:docMk/>
            <pc:sldMk cId="3344899438" sldId="323"/>
            <ac:cxnSpMk id="18" creationId="{EC914E4E-D39B-4520-952A-0D96CE750CFF}"/>
          </ac:cxnSpMkLst>
        </pc:cxnChg>
        <pc:cxnChg chg="add mod">
          <ac:chgData name="Wang Jingli" userId="f55182d0-d47d-4b36-b4be-b7153e731f8d" providerId="ADAL" clId="{F936586D-5F17-4FF1-AD74-86DF23D4BDB5}" dt="2018-10-14T16:42:44.748" v="1781" actId="1076"/>
          <ac:cxnSpMkLst>
            <pc:docMk/>
            <pc:sldMk cId="3344899438" sldId="323"/>
            <ac:cxnSpMk id="20" creationId="{5A7172B6-5BAB-43A3-8DE5-EF79F1AC3236}"/>
          </ac:cxnSpMkLst>
        </pc:cxnChg>
        <pc:cxnChg chg="add mod">
          <ac:chgData name="Wang Jingli" userId="f55182d0-d47d-4b36-b4be-b7153e731f8d" providerId="ADAL" clId="{F936586D-5F17-4FF1-AD74-86DF23D4BDB5}" dt="2018-10-14T16:42:44.748" v="1781" actId="1076"/>
          <ac:cxnSpMkLst>
            <pc:docMk/>
            <pc:sldMk cId="3344899438" sldId="323"/>
            <ac:cxnSpMk id="21" creationId="{93ACEBA8-40B7-4740-9F72-8F5AE1874ACA}"/>
          </ac:cxnSpMkLst>
        </pc:cxnChg>
        <pc:cxnChg chg="add mod">
          <ac:chgData name="Wang Jingli" userId="f55182d0-d47d-4b36-b4be-b7153e731f8d" providerId="ADAL" clId="{F936586D-5F17-4FF1-AD74-86DF23D4BDB5}" dt="2018-10-14T16:43:01.499" v="1782" actId="14100"/>
          <ac:cxnSpMkLst>
            <pc:docMk/>
            <pc:sldMk cId="3344899438" sldId="323"/>
            <ac:cxnSpMk id="23" creationId="{9BD8D0F9-9681-45C0-A5C1-CA146D7EA66A}"/>
          </ac:cxnSpMkLst>
        </pc:cxnChg>
        <pc:cxnChg chg="add mod">
          <ac:chgData name="Wang Jingli" userId="f55182d0-d47d-4b36-b4be-b7153e731f8d" providerId="ADAL" clId="{F936586D-5F17-4FF1-AD74-86DF23D4BDB5}" dt="2018-10-14T16:42:44.748" v="1781" actId="1076"/>
          <ac:cxnSpMkLst>
            <pc:docMk/>
            <pc:sldMk cId="3344899438" sldId="323"/>
            <ac:cxnSpMk id="24" creationId="{D64AE323-3706-4F8D-B559-4BDBD04E7C0B}"/>
          </ac:cxnSpMkLst>
        </pc:cxnChg>
      </pc:sldChg>
      <pc:sldChg chg="addSp delSp modSp mod delCm">
        <pc:chgData name="Wang Jingli" userId="f55182d0-d47d-4b36-b4be-b7153e731f8d" providerId="ADAL" clId="{F936586D-5F17-4FF1-AD74-86DF23D4BDB5}" dt="2018-10-14T17:10:14.526" v="2050" actId="2085"/>
        <pc:sldMkLst>
          <pc:docMk/>
          <pc:sldMk cId="3392633141" sldId="324"/>
        </pc:sldMkLst>
        <pc:spChg chg="add mod">
          <ac:chgData name="Wang Jingli" userId="f55182d0-d47d-4b36-b4be-b7153e731f8d" providerId="ADAL" clId="{F936586D-5F17-4FF1-AD74-86DF23D4BDB5}" dt="2018-10-14T17:08:02.835" v="1998" actId="1076"/>
          <ac:spMkLst>
            <pc:docMk/>
            <pc:sldMk cId="3392633141" sldId="324"/>
            <ac:spMk id="10" creationId="{7730F8AE-015C-42BB-BD42-CC10146483A5}"/>
          </ac:spMkLst>
        </pc:spChg>
        <pc:spChg chg="mod">
          <ac:chgData name="Wang Jingli" userId="f55182d0-d47d-4b36-b4be-b7153e731f8d" providerId="ADAL" clId="{F936586D-5F17-4FF1-AD74-86DF23D4BDB5}" dt="2018-10-14T17:08:51.517" v="2040" actId="20577"/>
          <ac:spMkLst>
            <pc:docMk/>
            <pc:sldMk cId="3392633141" sldId="324"/>
            <ac:spMk id="15" creationId="{B6AEBC6E-5885-4E8A-B170-590744E15538}"/>
          </ac:spMkLst>
        </pc:spChg>
        <pc:spChg chg="add mod">
          <ac:chgData name="Wang Jingli" userId="f55182d0-d47d-4b36-b4be-b7153e731f8d" providerId="ADAL" clId="{F936586D-5F17-4FF1-AD74-86DF23D4BDB5}" dt="2018-10-14T16:55:16.021" v="1892" actId="14100"/>
          <ac:spMkLst>
            <pc:docMk/>
            <pc:sldMk cId="3392633141" sldId="324"/>
            <ac:spMk id="19" creationId="{ACF765AE-1209-41A3-8D0F-A5631C126FD5}"/>
          </ac:spMkLst>
        </pc:spChg>
        <pc:graphicFrameChg chg="del mod">
          <ac:chgData name="Wang Jingli" userId="f55182d0-d47d-4b36-b4be-b7153e731f8d" providerId="ADAL" clId="{F936586D-5F17-4FF1-AD74-86DF23D4BDB5}" dt="2018-10-14T16:54:04.278" v="1881" actId="478"/>
          <ac:graphicFrameMkLst>
            <pc:docMk/>
            <pc:sldMk cId="3392633141" sldId="324"/>
            <ac:graphicFrameMk id="11" creationId="{B226FA57-C460-4B1E-83DE-521E868424EC}"/>
          </ac:graphicFrameMkLst>
        </pc:graphicFrameChg>
        <pc:graphicFrameChg chg="add mod">
          <ac:chgData name="Wang Jingli" userId="f55182d0-d47d-4b36-b4be-b7153e731f8d" providerId="ADAL" clId="{F936586D-5F17-4FF1-AD74-86DF23D4BDB5}" dt="2018-10-14T17:10:14.526" v="2050" actId="2085"/>
          <ac:graphicFrameMkLst>
            <pc:docMk/>
            <pc:sldMk cId="3392633141" sldId="324"/>
            <ac:graphicFrameMk id="28" creationId="{ADF55F62-97E8-4048-BDF3-80AB5B71984A}"/>
          </ac:graphicFrameMkLst>
        </pc:graphicFrameChg>
        <pc:cxnChg chg="add mod">
          <ac:chgData name="Wang Jingli" userId="f55182d0-d47d-4b36-b4be-b7153e731f8d" providerId="ADAL" clId="{F936586D-5F17-4FF1-AD74-86DF23D4BDB5}" dt="2018-10-14T16:58:12.133" v="1971" actId="14100"/>
          <ac:cxnSpMkLst>
            <pc:docMk/>
            <pc:sldMk cId="3392633141" sldId="324"/>
            <ac:cxnSpMk id="13" creationId="{F07B31B2-36CF-42D9-9FA5-C6EAA63D900E}"/>
          </ac:cxnSpMkLst>
        </pc:cxnChg>
        <pc:cxnChg chg="add mod">
          <ac:chgData name="Wang Jingli" userId="f55182d0-d47d-4b36-b4be-b7153e731f8d" providerId="ADAL" clId="{F936586D-5F17-4FF1-AD74-86DF23D4BDB5}" dt="2018-10-14T16:55:37.278" v="1915" actId="1036"/>
          <ac:cxnSpMkLst>
            <pc:docMk/>
            <pc:sldMk cId="3392633141" sldId="324"/>
            <ac:cxnSpMk id="14" creationId="{317FF9CF-F659-474A-9E93-C15DEB082E2C}"/>
          </ac:cxnSpMkLst>
        </pc:cxnChg>
        <pc:cxnChg chg="add mod">
          <ac:chgData name="Wang Jingli" userId="f55182d0-d47d-4b36-b4be-b7153e731f8d" providerId="ADAL" clId="{F936586D-5F17-4FF1-AD74-86DF23D4BDB5}" dt="2018-10-14T16:55:37.278" v="1915" actId="1036"/>
          <ac:cxnSpMkLst>
            <pc:docMk/>
            <pc:sldMk cId="3392633141" sldId="324"/>
            <ac:cxnSpMk id="16" creationId="{675B3BF7-0E84-4B2B-98CA-E090C2D1296C}"/>
          </ac:cxnSpMkLst>
        </pc:cxnChg>
        <pc:cxnChg chg="add mod">
          <ac:chgData name="Wang Jingli" userId="f55182d0-d47d-4b36-b4be-b7153e731f8d" providerId="ADAL" clId="{F936586D-5F17-4FF1-AD74-86DF23D4BDB5}" dt="2018-10-14T17:07:52.933" v="1983" actId="1076"/>
          <ac:cxnSpMkLst>
            <pc:docMk/>
            <pc:sldMk cId="3392633141" sldId="324"/>
            <ac:cxnSpMk id="17" creationId="{C0F3C5D6-5CF3-4B3A-96EA-6EC652E1DA65}"/>
          </ac:cxnSpMkLst>
        </pc:cxnChg>
        <pc:cxnChg chg="add mod">
          <ac:chgData name="Wang Jingli" userId="f55182d0-d47d-4b36-b4be-b7153e731f8d" providerId="ADAL" clId="{F936586D-5F17-4FF1-AD74-86DF23D4BDB5}" dt="2018-10-14T16:55:16.021" v="1892" actId="14100"/>
          <ac:cxnSpMkLst>
            <pc:docMk/>
            <pc:sldMk cId="3392633141" sldId="324"/>
            <ac:cxnSpMk id="20" creationId="{B28C9AC0-39E0-4169-8B83-2E70895C8CE1}"/>
          </ac:cxnSpMkLst>
        </pc:cxnChg>
        <pc:cxnChg chg="add mod">
          <ac:chgData name="Wang Jingli" userId="f55182d0-d47d-4b36-b4be-b7153e731f8d" providerId="ADAL" clId="{F936586D-5F17-4FF1-AD74-86DF23D4BDB5}" dt="2018-10-14T16:55:16.021" v="1892" actId="14100"/>
          <ac:cxnSpMkLst>
            <pc:docMk/>
            <pc:sldMk cId="3392633141" sldId="324"/>
            <ac:cxnSpMk id="21" creationId="{204237E1-C9A1-4292-9A41-7BE602203040}"/>
          </ac:cxnSpMkLst>
        </pc:cxnChg>
        <pc:cxnChg chg="add mod">
          <ac:chgData name="Wang Jingli" userId="f55182d0-d47d-4b36-b4be-b7153e731f8d" providerId="ADAL" clId="{F936586D-5F17-4FF1-AD74-86DF23D4BDB5}" dt="2018-10-14T16:55:16.021" v="1892" actId="14100"/>
          <ac:cxnSpMkLst>
            <pc:docMk/>
            <pc:sldMk cId="3392633141" sldId="324"/>
            <ac:cxnSpMk id="23" creationId="{224F7B04-7BDB-4774-B9C1-CCB1778967A4}"/>
          </ac:cxnSpMkLst>
        </pc:cxnChg>
        <pc:cxnChg chg="add mod">
          <ac:chgData name="Wang Jingli" userId="f55182d0-d47d-4b36-b4be-b7153e731f8d" providerId="ADAL" clId="{F936586D-5F17-4FF1-AD74-86DF23D4BDB5}" dt="2018-10-14T16:55:16.021" v="1892" actId="14100"/>
          <ac:cxnSpMkLst>
            <pc:docMk/>
            <pc:sldMk cId="3392633141" sldId="324"/>
            <ac:cxnSpMk id="24" creationId="{75E33121-34F5-4667-B34D-A8D1D1398CD5}"/>
          </ac:cxnSpMkLst>
        </pc:cxnChg>
      </pc:sldChg>
      <pc:sldChg chg="addSp delSp modSp mod ord delCm">
        <pc:chgData name="Wang Jingli" userId="f55182d0-d47d-4b36-b4be-b7153e731f8d" providerId="ADAL" clId="{F936586D-5F17-4FF1-AD74-86DF23D4BDB5}" dt="2018-10-14T17:20:13.460" v="2111"/>
        <pc:sldMkLst>
          <pc:docMk/>
          <pc:sldMk cId="4121866592" sldId="325"/>
        </pc:sldMkLst>
        <pc:spChg chg="mod">
          <ac:chgData name="Wang Jingli" userId="f55182d0-d47d-4b36-b4be-b7153e731f8d" providerId="ADAL" clId="{F936586D-5F17-4FF1-AD74-86DF23D4BDB5}" dt="2018-10-14T17:20:04.900" v="2110" actId="20577"/>
          <ac:spMkLst>
            <pc:docMk/>
            <pc:sldMk cId="4121866592" sldId="325"/>
            <ac:spMk id="7" creationId="{FEC6CD79-3DE0-4F1D-871B-65F55061B02E}"/>
          </ac:spMkLst>
        </pc:spChg>
        <pc:spChg chg="add mod">
          <ac:chgData name="Wang Jingli" userId="f55182d0-d47d-4b36-b4be-b7153e731f8d" providerId="ADAL" clId="{F936586D-5F17-4FF1-AD74-86DF23D4BDB5}" dt="2018-10-14T17:13:33.204" v="2095" actId="1076"/>
          <ac:spMkLst>
            <pc:docMk/>
            <pc:sldMk cId="4121866592" sldId="325"/>
            <ac:spMk id="9" creationId="{0A1955F9-004C-4DDC-93EF-98D28CE089A0}"/>
          </ac:spMkLst>
        </pc:spChg>
        <pc:spChg chg="mod">
          <ac:chgData name="Wang Jingli" userId="f55182d0-d47d-4b36-b4be-b7153e731f8d" providerId="ADAL" clId="{F936586D-5F17-4FF1-AD74-86DF23D4BDB5}" dt="2018-10-14T17:12:42.654" v="2092" actId="20577"/>
          <ac:spMkLst>
            <pc:docMk/>
            <pc:sldMk cId="4121866592" sldId="325"/>
            <ac:spMk id="15" creationId="{B6AEBC6E-5885-4E8A-B170-590744E15538}"/>
          </ac:spMkLst>
        </pc:spChg>
        <pc:spChg chg="add mod">
          <ac:chgData name="Wang Jingli" userId="f55182d0-d47d-4b36-b4be-b7153e731f8d" providerId="ADAL" clId="{F936586D-5F17-4FF1-AD74-86DF23D4BDB5}" dt="2018-10-14T17:13:50.606" v="2097" actId="1076"/>
          <ac:spMkLst>
            <pc:docMk/>
            <pc:sldMk cId="4121866592" sldId="325"/>
            <ac:spMk id="17" creationId="{CA003EDC-C912-45F5-8DF9-3F143DEB496D}"/>
          </ac:spMkLst>
        </pc:spChg>
        <pc:graphicFrameChg chg="add mod">
          <ac:chgData name="Wang Jingli" userId="f55182d0-d47d-4b36-b4be-b7153e731f8d" providerId="ADAL" clId="{F936586D-5F17-4FF1-AD74-86DF23D4BDB5}" dt="2018-10-14T17:09:46.292" v="2049" actId="1076"/>
          <ac:graphicFrameMkLst>
            <pc:docMk/>
            <pc:sldMk cId="4121866592" sldId="325"/>
            <ac:graphicFrameMk id="8" creationId="{CD5989C3-CE35-45C1-8498-28BAFA2E95CF}"/>
          </ac:graphicFrameMkLst>
        </pc:graphicFrameChg>
        <pc:graphicFrameChg chg="del mod">
          <ac:chgData name="Wang Jingli" userId="f55182d0-d47d-4b36-b4be-b7153e731f8d" providerId="ADAL" clId="{F936586D-5F17-4FF1-AD74-86DF23D4BDB5}" dt="2018-10-14T17:09:35.528" v="2044" actId="478"/>
          <ac:graphicFrameMkLst>
            <pc:docMk/>
            <pc:sldMk cId="4121866592" sldId="325"/>
            <ac:graphicFrameMk id="11" creationId="{BA7E1F6A-851D-4E22-AFF7-93712F24B0FA}"/>
          </ac:graphicFrameMkLst>
        </pc:graphicFrameChg>
        <pc:cxnChg chg="add mod">
          <ac:chgData name="Wang Jingli" userId="f55182d0-d47d-4b36-b4be-b7153e731f8d" providerId="ADAL" clId="{F936586D-5F17-4FF1-AD74-86DF23D4BDB5}" dt="2018-10-14T17:13:33.204" v="2095" actId="1076"/>
          <ac:cxnSpMkLst>
            <pc:docMk/>
            <pc:sldMk cId="4121866592" sldId="325"/>
            <ac:cxnSpMk id="10" creationId="{19D4F8F7-A49F-4BE6-9951-1E7A47F4894E}"/>
          </ac:cxnSpMkLst>
        </pc:cxnChg>
        <pc:cxnChg chg="add mod">
          <ac:chgData name="Wang Jingli" userId="f55182d0-d47d-4b36-b4be-b7153e731f8d" providerId="ADAL" clId="{F936586D-5F17-4FF1-AD74-86DF23D4BDB5}" dt="2018-10-14T17:13:33.204" v="2095" actId="1076"/>
          <ac:cxnSpMkLst>
            <pc:docMk/>
            <pc:sldMk cId="4121866592" sldId="325"/>
            <ac:cxnSpMk id="12" creationId="{011391FA-EE76-4993-8A35-945B83731CB6}"/>
          </ac:cxnSpMkLst>
        </pc:cxnChg>
        <pc:cxnChg chg="add mod">
          <ac:chgData name="Wang Jingli" userId="f55182d0-d47d-4b36-b4be-b7153e731f8d" providerId="ADAL" clId="{F936586D-5F17-4FF1-AD74-86DF23D4BDB5}" dt="2018-10-14T17:13:33.204" v="2095" actId="1076"/>
          <ac:cxnSpMkLst>
            <pc:docMk/>
            <pc:sldMk cId="4121866592" sldId="325"/>
            <ac:cxnSpMk id="13" creationId="{E151ED2C-3562-4DDA-896D-F2C6A9029E13}"/>
          </ac:cxnSpMkLst>
        </pc:cxnChg>
        <pc:cxnChg chg="add mod">
          <ac:chgData name="Wang Jingli" userId="f55182d0-d47d-4b36-b4be-b7153e731f8d" providerId="ADAL" clId="{F936586D-5F17-4FF1-AD74-86DF23D4BDB5}" dt="2018-10-14T17:13:33.204" v="2095" actId="1076"/>
          <ac:cxnSpMkLst>
            <pc:docMk/>
            <pc:sldMk cId="4121866592" sldId="325"/>
            <ac:cxnSpMk id="14" creationId="{BFBBC5C3-3152-45E1-A262-2C17405850FB}"/>
          </ac:cxnSpMkLst>
        </pc:cxnChg>
        <pc:cxnChg chg="add mod">
          <ac:chgData name="Wang Jingli" userId="f55182d0-d47d-4b36-b4be-b7153e731f8d" providerId="ADAL" clId="{F936586D-5F17-4FF1-AD74-86DF23D4BDB5}" dt="2018-10-14T17:13:33.204" v="2095" actId="1076"/>
          <ac:cxnSpMkLst>
            <pc:docMk/>
            <pc:sldMk cId="4121866592" sldId="325"/>
            <ac:cxnSpMk id="16" creationId="{382F289A-D12A-4BD2-A58B-78955883842F}"/>
          </ac:cxnSpMkLst>
        </pc:cxnChg>
        <pc:cxnChg chg="add mod">
          <ac:chgData name="Wang Jingli" userId="f55182d0-d47d-4b36-b4be-b7153e731f8d" providerId="ADAL" clId="{F936586D-5F17-4FF1-AD74-86DF23D4BDB5}" dt="2018-10-14T17:14:08.419" v="2101" actId="14100"/>
          <ac:cxnSpMkLst>
            <pc:docMk/>
            <pc:sldMk cId="4121866592" sldId="325"/>
            <ac:cxnSpMk id="18" creationId="{C65397C5-C184-4202-8A7E-A8606D9F1DAA}"/>
          </ac:cxnSpMkLst>
        </pc:cxnChg>
        <pc:cxnChg chg="add mod">
          <ac:chgData name="Wang Jingli" userId="f55182d0-d47d-4b36-b4be-b7153e731f8d" providerId="ADAL" clId="{F936586D-5F17-4FF1-AD74-86DF23D4BDB5}" dt="2018-10-14T17:14:19.795" v="2103" actId="14100"/>
          <ac:cxnSpMkLst>
            <pc:docMk/>
            <pc:sldMk cId="4121866592" sldId="325"/>
            <ac:cxnSpMk id="19" creationId="{3D494835-E4BA-4A38-954A-9C7F4A199B8B}"/>
          </ac:cxnSpMkLst>
        </pc:cxnChg>
        <pc:cxnChg chg="add mod">
          <ac:chgData name="Wang Jingli" userId="f55182d0-d47d-4b36-b4be-b7153e731f8d" providerId="ADAL" clId="{F936586D-5F17-4FF1-AD74-86DF23D4BDB5}" dt="2018-10-14T17:13:55.497" v="2098" actId="14100"/>
          <ac:cxnSpMkLst>
            <pc:docMk/>
            <pc:sldMk cId="4121866592" sldId="325"/>
            <ac:cxnSpMk id="20" creationId="{E6B892B3-64A0-428F-ABA4-75FC3A2578E1}"/>
          </ac:cxnSpMkLst>
        </pc:cxnChg>
        <pc:cxnChg chg="add mod">
          <ac:chgData name="Wang Jingli" userId="f55182d0-d47d-4b36-b4be-b7153e731f8d" providerId="ADAL" clId="{F936586D-5F17-4FF1-AD74-86DF23D4BDB5}" dt="2018-10-14T17:14:11.551" v="2102" actId="14100"/>
          <ac:cxnSpMkLst>
            <pc:docMk/>
            <pc:sldMk cId="4121866592" sldId="325"/>
            <ac:cxnSpMk id="21" creationId="{D9745F0A-9DA7-458B-9388-9620A262CBD2}"/>
          </ac:cxnSpMkLst>
        </pc:cxnChg>
      </pc:sldChg>
      <pc:sldChg chg="addSp delSp modSp add ord delCm">
        <pc:chgData name="Wang Jingli" userId="f55182d0-d47d-4b36-b4be-b7153e731f8d" providerId="ADAL" clId="{F936586D-5F17-4FF1-AD74-86DF23D4BDB5}" dt="2018-10-14T15:52:34.124" v="1223" actId="14100"/>
        <pc:sldMkLst>
          <pc:docMk/>
          <pc:sldMk cId="4252400708" sldId="327"/>
        </pc:sldMkLst>
        <pc:spChg chg="mod">
          <ac:chgData name="Wang Jingli" userId="f55182d0-d47d-4b36-b4be-b7153e731f8d" providerId="ADAL" clId="{F936586D-5F17-4FF1-AD74-86DF23D4BDB5}" dt="2018-10-14T15:19:51.125" v="547" actId="478"/>
          <ac:spMkLst>
            <pc:docMk/>
            <pc:sldMk cId="4252400708" sldId="327"/>
            <ac:spMk id="7" creationId="{FEC6CD79-3DE0-4F1D-871B-65F55061B02E}"/>
          </ac:spMkLst>
        </pc:spChg>
        <pc:spChg chg="add mod">
          <ac:chgData name="Wang Jingli" userId="f55182d0-d47d-4b36-b4be-b7153e731f8d" providerId="ADAL" clId="{F936586D-5F17-4FF1-AD74-86DF23D4BDB5}" dt="2018-10-14T14:48:06.017" v="277" actId="164"/>
          <ac:spMkLst>
            <pc:docMk/>
            <pc:sldMk cId="4252400708" sldId="327"/>
            <ac:spMk id="10" creationId="{5BA6519E-53C1-4A88-8F95-DE79C568E9D9}"/>
          </ac:spMkLst>
        </pc:spChg>
        <pc:spChg chg="add mod">
          <ac:chgData name="Wang Jingli" userId="f55182d0-d47d-4b36-b4be-b7153e731f8d" providerId="ADAL" clId="{F936586D-5F17-4FF1-AD74-86DF23D4BDB5}" dt="2018-10-14T14:48:06.017" v="277" actId="164"/>
          <ac:spMkLst>
            <pc:docMk/>
            <pc:sldMk cId="4252400708" sldId="327"/>
            <ac:spMk id="11" creationId="{9C2C1219-1870-476B-8961-E9EB4539BC69}"/>
          </ac:spMkLst>
        </pc:spChg>
        <pc:spChg chg="add mod">
          <ac:chgData name="Wang Jingli" userId="f55182d0-d47d-4b36-b4be-b7153e731f8d" providerId="ADAL" clId="{F936586D-5F17-4FF1-AD74-86DF23D4BDB5}" dt="2018-10-14T14:49:09.120" v="284" actId="1076"/>
          <ac:spMkLst>
            <pc:docMk/>
            <pc:sldMk cId="4252400708" sldId="327"/>
            <ac:spMk id="13" creationId="{8A2D4B47-B1B2-4329-85C6-D27BF1185812}"/>
          </ac:spMkLst>
        </pc:spChg>
        <pc:spChg chg="del">
          <ac:chgData name="Wang Jingli" userId="f55182d0-d47d-4b36-b4be-b7153e731f8d" providerId="ADAL" clId="{F936586D-5F17-4FF1-AD74-86DF23D4BDB5}" dt="2018-10-14T14:44:32.807" v="247" actId="478"/>
          <ac:spMkLst>
            <pc:docMk/>
            <pc:sldMk cId="4252400708" sldId="327"/>
            <ac:spMk id="15" creationId="{B6AEBC6E-5885-4E8A-B170-590744E15538}"/>
          </ac:spMkLst>
        </pc:spChg>
        <pc:spChg chg="add mod">
          <ac:chgData name="Wang Jingli" userId="f55182d0-d47d-4b36-b4be-b7153e731f8d" providerId="ADAL" clId="{F936586D-5F17-4FF1-AD74-86DF23D4BDB5}" dt="2018-10-14T15:19:28.249" v="546" actId="20577"/>
          <ac:spMkLst>
            <pc:docMk/>
            <pc:sldMk cId="4252400708" sldId="327"/>
            <ac:spMk id="19" creationId="{68AEA253-8686-4859-A04D-6DAEB2DA14E8}"/>
          </ac:spMkLst>
        </pc:spChg>
        <pc:spChg chg="add mod">
          <ac:chgData name="Wang Jingli" userId="f55182d0-d47d-4b36-b4be-b7153e731f8d" providerId="ADAL" clId="{F936586D-5F17-4FF1-AD74-86DF23D4BDB5}" dt="2018-10-14T14:48:18.212" v="279" actId="1076"/>
          <ac:spMkLst>
            <pc:docMk/>
            <pc:sldMk cId="4252400708" sldId="327"/>
            <ac:spMk id="20" creationId="{1ED3292C-C1FA-4F3B-B599-9F914BF9ECC4}"/>
          </ac:spMkLst>
        </pc:spChg>
        <pc:spChg chg="add mod">
          <ac:chgData name="Wang Jingli" userId="f55182d0-d47d-4b36-b4be-b7153e731f8d" providerId="ADAL" clId="{F936586D-5F17-4FF1-AD74-86DF23D4BDB5}" dt="2018-10-14T14:48:18.212" v="279" actId="1076"/>
          <ac:spMkLst>
            <pc:docMk/>
            <pc:sldMk cId="4252400708" sldId="327"/>
            <ac:spMk id="21" creationId="{8AF01129-22C8-4BEC-AA7E-BB6B45B37758}"/>
          </ac:spMkLst>
        </pc:spChg>
        <pc:spChg chg="mod">
          <ac:chgData name="Wang Jingli" userId="f55182d0-d47d-4b36-b4be-b7153e731f8d" providerId="ADAL" clId="{F936586D-5F17-4FF1-AD74-86DF23D4BDB5}" dt="2018-10-14T14:48:06.017" v="277" actId="164"/>
          <ac:spMkLst>
            <pc:docMk/>
            <pc:sldMk cId="4252400708" sldId="327"/>
            <ac:spMk id="36" creationId="{E30CB248-9C24-47D9-819A-B78AF988F5AE}"/>
          </ac:spMkLst>
        </pc:spChg>
        <pc:grpChg chg="add mod">
          <ac:chgData name="Wang Jingli" userId="f55182d0-d47d-4b36-b4be-b7153e731f8d" providerId="ADAL" clId="{F936586D-5F17-4FF1-AD74-86DF23D4BDB5}" dt="2018-10-14T14:48:09.499" v="278" actId="1076"/>
          <ac:grpSpMkLst>
            <pc:docMk/>
            <pc:sldMk cId="4252400708" sldId="327"/>
            <ac:grpSpMk id="2" creationId="{6349D813-0E90-43AD-97E6-04268D72312F}"/>
          </ac:grpSpMkLst>
        </pc:grpChg>
        <pc:graphicFrameChg chg="add mod">
          <ac:chgData name="Wang Jingli" userId="f55182d0-d47d-4b36-b4be-b7153e731f8d" providerId="ADAL" clId="{F936586D-5F17-4FF1-AD74-86DF23D4BDB5}" dt="2018-10-14T14:49:20.100" v="285" actId="14100"/>
          <ac:graphicFrameMkLst>
            <pc:docMk/>
            <pc:sldMk cId="4252400708" sldId="327"/>
            <ac:graphicFrameMk id="14" creationId="{7C1F38BB-BB45-4EC3-875D-9672EC302BEE}"/>
          </ac:graphicFrameMkLst>
        </pc:graphicFrameChg>
        <pc:graphicFrameChg chg="add mod">
          <ac:chgData name="Wang Jingli" userId="f55182d0-d47d-4b36-b4be-b7153e731f8d" providerId="ADAL" clId="{F936586D-5F17-4FF1-AD74-86DF23D4BDB5}" dt="2018-10-14T14:49:20.100" v="285" actId="14100"/>
          <ac:graphicFrameMkLst>
            <pc:docMk/>
            <pc:sldMk cId="4252400708" sldId="327"/>
            <ac:graphicFrameMk id="16" creationId="{14901E58-6831-4FCA-A079-71A4B6EE98CD}"/>
          </ac:graphicFrameMkLst>
        </pc:graphicFrameChg>
        <pc:graphicFrameChg chg="add mod">
          <ac:chgData name="Wang Jingli" userId="f55182d0-d47d-4b36-b4be-b7153e731f8d" providerId="ADAL" clId="{F936586D-5F17-4FF1-AD74-86DF23D4BDB5}" dt="2018-10-14T14:49:20.100" v="285" actId="14100"/>
          <ac:graphicFrameMkLst>
            <pc:docMk/>
            <pc:sldMk cId="4252400708" sldId="327"/>
            <ac:graphicFrameMk id="17" creationId="{16CCDEBD-07C1-4102-879D-1CE98391F168}"/>
          </ac:graphicFrameMkLst>
        </pc:graphicFrameChg>
        <pc:graphicFrameChg chg="add mod">
          <ac:chgData name="Wang Jingli" userId="f55182d0-d47d-4b36-b4be-b7153e731f8d" providerId="ADAL" clId="{F936586D-5F17-4FF1-AD74-86DF23D4BDB5}" dt="2018-10-14T14:49:20.100" v="285" actId="14100"/>
          <ac:graphicFrameMkLst>
            <pc:docMk/>
            <pc:sldMk cId="4252400708" sldId="327"/>
            <ac:graphicFrameMk id="18" creationId="{43DB79E3-E57D-4FFB-ABB1-200A62B11D6B}"/>
          </ac:graphicFrameMkLst>
        </pc:graphicFrameChg>
        <pc:graphicFrameChg chg="mod">
          <ac:chgData name="Wang Jingli" userId="f55182d0-d47d-4b36-b4be-b7153e731f8d" providerId="ADAL" clId="{F936586D-5F17-4FF1-AD74-86DF23D4BDB5}" dt="2018-10-14T15:52:34.124" v="1223" actId="14100"/>
          <ac:graphicFrameMkLst>
            <pc:docMk/>
            <pc:sldMk cId="4252400708" sldId="327"/>
            <ac:graphicFrameMk id="22" creationId="{C1970079-44AD-403F-8D2E-A3EEECD3B709}"/>
          </ac:graphicFrameMkLst>
        </pc:graphicFrameChg>
        <pc:graphicFrameChg chg="del">
          <ac:chgData name="Wang Jingli" userId="f55182d0-d47d-4b36-b4be-b7153e731f8d" providerId="ADAL" clId="{F936586D-5F17-4FF1-AD74-86DF23D4BDB5}" dt="2018-10-14T14:44:29.088" v="246" actId="478"/>
          <ac:graphicFrameMkLst>
            <pc:docMk/>
            <pc:sldMk cId="4252400708" sldId="327"/>
            <ac:graphicFrameMk id="37" creationId="{C1457F01-3392-49D1-9F1B-39B31E7D9D30}"/>
          </ac:graphicFrameMkLst>
        </pc:graphicFrameChg>
        <pc:picChg chg="add mod">
          <ac:chgData name="Wang Jingli" userId="f55182d0-d47d-4b36-b4be-b7153e731f8d" providerId="ADAL" clId="{F936586D-5F17-4FF1-AD74-86DF23D4BDB5}" dt="2018-10-14T14:49:09.120" v="284" actId="1076"/>
          <ac:picMkLst>
            <pc:docMk/>
            <pc:sldMk cId="4252400708" sldId="327"/>
            <ac:picMk id="12" creationId="{F9E359C4-D758-4E87-B7B7-8AF44CC2D0F7}"/>
          </ac:picMkLst>
        </pc:picChg>
      </pc:sldChg>
      <pc:sldChg chg="addSp delSp modSp add">
        <pc:chgData name="Wang Jingli" userId="f55182d0-d47d-4b36-b4be-b7153e731f8d" providerId="ADAL" clId="{F936586D-5F17-4FF1-AD74-86DF23D4BDB5}" dt="2018-10-14T15:38:22.702" v="1061" actId="1035"/>
        <pc:sldMkLst>
          <pc:docMk/>
          <pc:sldMk cId="110920199" sldId="328"/>
        </pc:sldMkLst>
        <pc:spChg chg="del">
          <ac:chgData name="Wang Jingli" userId="f55182d0-d47d-4b36-b4be-b7153e731f8d" providerId="ADAL" clId="{F936586D-5F17-4FF1-AD74-86DF23D4BDB5}" dt="2018-10-14T14:49:47.777" v="290" actId="478"/>
          <ac:spMkLst>
            <pc:docMk/>
            <pc:sldMk cId="110920199" sldId="328"/>
            <ac:spMk id="9" creationId="{FF692C7E-679F-4C92-9B2F-6253D26E49D2}"/>
          </ac:spMkLst>
        </pc:spChg>
        <pc:spChg chg="add del">
          <ac:chgData name="Wang Jingli" userId="f55182d0-d47d-4b36-b4be-b7153e731f8d" providerId="ADAL" clId="{F936586D-5F17-4FF1-AD74-86DF23D4BDB5}" dt="2018-10-14T15:16:18.511" v="444" actId="478"/>
          <ac:spMkLst>
            <pc:docMk/>
            <pc:sldMk cId="110920199" sldId="328"/>
            <ac:spMk id="15" creationId="{0766C383-0761-423C-A3A9-9AD1AAE18993}"/>
          </ac:spMkLst>
        </pc:spChg>
        <pc:spChg chg="del">
          <ac:chgData name="Wang Jingli" userId="f55182d0-d47d-4b36-b4be-b7153e731f8d" providerId="ADAL" clId="{F936586D-5F17-4FF1-AD74-86DF23D4BDB5}" dt="2018-10-14T14:49:45.331" v="289" actId="478"/>
          <ac:spMkLst>
            <pc:docMk/>
            <pc:sldMk cId="110920199" sldId="328"/>
            <ac:spMk id="15" creationId="{B6AEBC6E-5885-4E8A-B170-590744E15538}"/>
          </ac:spMkLst>
        </pc:spChg>
        <pc:spChg chg="add mod">
          <ac:chgData name="Wang Jingli" userId="f55182d0-d47d-4b36-b4be-b7153e731f8d" providerId="ADAL" clId="{F936586D-5F17-4FF1-AD74-86DF23D4BDB5}" dt="2018-10-14T15:38:22.702" v="1061" actId="1035"/>
          <ac:spMkLst>
            <pc:docMk/>
            <pc:sldMk cId="110920199" sldId="328"/>
            <ac:spMk id="16" creationId="{2B322426-9DB3-422F-B0C1-CF98474086B3}"/>
          </ac:spMkLst>
        </pc:spChg>
        <pc:spChg chg="add del">
          <ac:chgData name="Wang Jingli" userId="f55182d0-d47d-4b36-b4be-b7153e731f8d" providerId="ADAL" clId="{F936586D-5F17-4FF1-AD74-86DF23D4BDB5}" dt="2018-10-14T15:16:41.194" v="448" actId="2696"/>
          <ac:spMkLst>
            <pc:docMk/>
            <pc:sldMk cId="110920199" sldId="328"/>
            <ac:spMk id="20" creationId="{1A7CEE28-313C-4B13-B192-A8E6D0299A78}"/>
          </ac:spMkLst>
        </pc:spChg>
        <pc:spChg chg="add del">
          <ac:chgData name="Wang Jingli" userId="f55182d0-d47d-4b36-b4be-b7153e731f8d" providerId="ADAL" clId="{F936586D-5F17-4FF1-AD74-86DF23D4BDB5}" dt="2018-10-14T15:16:41.194" v="448" actId="2696"/>
          <ac:spMkLst>
            <pc:docMk/>
            <pc:sldMk cId="110920199" sldId="328"/>
            <ac:spMk id="21" creationId="{CD6ED8F4-9799-45FE-8C7A-75F03BA81F59}"/>
          </ac:spMkLst>
        </pc:spChg>
        <pc:grpChg chg="add del">
          <ac:chgData name="Wang Jingli" userId="f55182d0-d47d-4b36-b4be-b7153e731f8d" providerId="ADAL" clId="{F936586D-5F17-4FF1-AD74-86DF23D4BDB5}" dt="2018-10-14T15:38:02.012" v="1023" actId="478"/>
          <ac:grpSpMkLst>
            <pc:docMk/>
            <pc:sldMk cId="110920199" sldId="328"/>
            <ac:grpSpMk id="8" creationId="{46BE465E-A8BD-432E-8B76-42FD51EC25D8}"/>
          </ac:grpSpMkLst>
        </pc:grpChg>
        <pc:grpChg chg="add mod">
          <ac:chgData name="Wang Jingli" userId="f55182d0-d47d-4b36-b4be-b7153e731f8d" providerId="ADAL" clId="{F936586D-5F17-4FF1-AD74-86DF23D4BDB5}" dt="2018-10-14T15:38:06.942" v="1035" actId="1035"/>
          <ac:grpSpMkLst>
            <pc:docMk/>
            <pc:sldMk cId="110920199" sldId="328"/>
            <ac:grpSpMk id="23" creationId="{1B3FA87F-F108-4C40-8F46-1030AE7915D2}"/>
          </ac:grpSpMkLst>
        </pc:grpChg>
        <pc:graphicFrameChg chg="add mod">
          <ac:chgData name="Wang Jingli" userId="f55182d0-d47d-4b36-b4be-b7153e731f8d" providerId="ADAL" clId="{F936586D-5F17-4FF1-AD74-86DF23D4BDB5}" dt="2018-10-14T15:38:22.702" v="1061" actId="1035"/>
          <ac:graphicFrameMkLst>
            <pc:docMk/>
            <pc:sldMk cId="110920199" sldId="328"/>
            <ac:graphicFrameMk id="13" creationId="{D33A33AC-ECD1-4C51-968C-B7054CF74F4D}"/>
          </ac:graphicFrameMkLst>
        </pc:graphicFrameChg>
        <pc:graphicFrameChg chg="mod">
          <ac:chgData name="Wang Jingli" userId="f55182d0-d47d-4b36-b4be-b7153e731f8d" providerId="ADAL" clId="{F936586D-5F17-4FF1-AD74-86DF23D4BDB5}" dt="2018-10-14T15:29:06.567" v="820" actId="114"/>
          <ac:graphicFrameMkLst>
            <pc:docMk/>
            <pc:sldMk cId="110920199" sldId="328"/>
            <ac:graphicFrameMk id="14" creationId="{D66805F3-6F73-4E23-B0A8-E7B4FBC8AF77}"/>
          </ac:graphicFrameMkLst>
        </pc:graphicFrameChg>
        <pc:graphicFrameChg chg="add mod">
          <ac:chgData name="Wang Jingli" userId="f55182d0-d47d-4b36-b4be-b7153e731f8d" providerId="ADAL" clId="{F936586D-5F17-4FF1-AD74-86DF23D4BDB5}" dt="2018-10-14T15:38:22.702" v="1061" actId="1035"/>
          <ac:graphicFrameMkLst>
            <pc:docMk/>
            <pc:sldMk cId="110920199" sldId="328"/>
            <ac:graphicFrameMk id="17" creationId="{02F14B09-13B6-499B-8180-2A2F95661CE8}"/>
          </ac:graphicFrameMkLst>
        </pc:graphicFrameChg>
        <pc:graphicFrameChg chg="add del">
          <ac:chgData name="Wang Jingli" userId="f55182d0-d47d-4b36-b4be-b7153e731f8d" providerId="ADAL" clId="{F936586D-5F17-4FF1-AD74-86DF23D4BDB5}" dt="2018-10-14T15:16:41.194" v="448" actId="2696"/>
          <ac:graphicFrameMkLst>
            <pc:docMk/>
            <pc:sldMk cId="110920199" sldId="328"/>
            <ac:graphicFrameMk id="19" creationId="{CB28A3F7-D75F-4D64-AA4E-779E47A4E3B1}"/>
          </ac:graphicFrameMkLst>
        </pc:graphicFrameChg>
        <pc:graphicFrameChg chg="add del">
          <ac:chgData name="Wang Jingli" userId="f55182d0-d47d-4b36-b4be-b7153e731f8d" providerId="ADAL" clId="{F936586D-5F17-4FF1-AD74-86DF23D4BDB5}" dt="2018-10-14T15:16:41.194" v="448" actId="2696"/>
          <ac:graphicFrameMkLst>
            <pc:docMk/>
            <pc:sldMk cId="110920199" sldId="328"/>
            <ac:graphicFrameMk id="22" creationId="{86E1395E-3613-4794-88D4-2EE585C0E927}"/>
          </ac:graphicFrameMkLst>
        </pc:graphicFrameChg>
        <pc:picChg chg="add mod">
          <ac:chgData name="Wang Jingli" userId="f55182d0-d47d-4b36-b4be-b7153e731f8d" providerId="ADAL" clId="{F936586D-5F17-4FF1-AD74-86DF23D4BDB5}" dt="2018-10-14T15:38:15.681" v="1053" actId="1036"/>
          <ac:picMkLst>
            <pc:docMk/>
            <pc:sldMk cId="110920199" sldId="328"/>
            <ac:picMk id="12" creationId="{3CD58894-C12B-422B-8C52-BA59DE257351}"/>
          </ac:picMkLst>
        </pc:picChg>
        <pc:picChg chg="add del">
          <ac:chgData name="Wang Jingli" userId="f55182d0-d47d-4b36-b4be-b7153e731f8d" providerId="ADAL" clId="{F936586D-5F17-4FF1-AD74-86DF23D4BDB5}" dt="2018-10-14T15:16:41.194" v="448" actId="2696"/>
          <ac:picMkLst>
            <pc:docMk/>
            <pc:sldMk cId="110920199" sldId="328"/>
            <ac:picMk id="18" creationId="{1FFE389D-579E-493C-9C0E-0CE0FB89585D}"/>
          </ac:picMkLst>
        </pc:picChg>
        <pc:picChg chg="del">
          <ac:chgData name="Wang Jingli" userId="f55182d0-d47d-4b36-b4be-b7153e731f8d" providerId="ADAL" clId="{F936586D-5F17-4FF1-AD74-86DF23D4BDB5}" dt="2018-10-14T14:49:45.331" v="289" actId="478"/>
          <ac:picMkLst>
            <pc:docMk/>
            <pc:sldMk cId="110920199" sldId="328"/>
            <ac:picMk id="20" creationId="{237129CC-96F8-4A81-A792-D3FB8E58DD30}"/>
          </ac:picMkLst>
        </pc:picChg>
        <pc:picChg chg="del">
          <ac:chgData name="Wang Jingli" userId="f55182d0-d47d-4b36-b4be-b7153e731f8d" providerId="ADAL" clId="{F936586D-5F17-4FF1-AD74-86DF23D4BDB5}" dt="2018-10-14T14:49:45.331" v="289" actId="478"/>
          <ac:picMkLst>
            <pc:docMk/>
            <pc:sldMk cId="110920199" sldId="328"/>
            <ac:picMk id="40" creationId="{AF7D5925-5891-44C3-B0A6-2006408AEB1E}"/>
          </ac:picMkLst>
        </pc:picChg>
        <pc:picChg chg="del">
          <ac:chgData name="Wang Jingli" userId="f55182d0-d47d-4b36-b4be-b7153e731f8d" providerId="ADAL" clId="{F936586D-5F17-4FF1-AD74-86DF23D4BDB5}" dt="2018-10-14T14:49:45.331" v="289" actId="478"/>
          <ac:picMkLst>
            <pc:docMk/>
            <pc:sldMk cId="110920199" sldId="328"/>
            <ac:picMk id="42" creationId="{3595C112-7CB8-4A39-8BAC-B0BDFE9A973F}"/>
          </ac:picMkLst>
        </pc:picChg>
        <pc:cxnChg chg="del mod">
          <ac:chgData name="Wang Jingli" userId="f55182d0-d47d-4b36-b4be-b7153e731f8d" providerId="ADAL" clId="{F936586D-5F17-4FF1-AD74-86DF23D4BDB5}" dt="2018-10-14T14:49:45.331" v="289" actId="478"/>
          <ac:cxnSpMkLst>
            <pc:docMk/>
            <pc:sldMk cId="110920199" sldId="328"/>
            <ac:cxnSpMk id="44" creationId="{F176DBE6-DFED-468F-942F-7B45339B7720}"/>
          </ac:cxnSpMkLst>
        </pc:cxnChg>
        <pc:cxnChg chg="del mod">
          <ac:chgData name="Wang Jingli" userId="f55182d0-d47d-4b36-b4be-b7153e731f8d" providerId="ADAL" clId="{F936586D-5F17-4FF1-AD74-86DF23D4BDB5}" dt="2018-10-14T14:49:45.331" v="289" actId="478"/>
          <ac:cxnSpMkLst>
            <pc:docMk/>
            <pc:sldMk cId="110920199" sldId="328"/>
            <ac:cxnSpMk id="48" creationId="{AB6CB607-B20E-4A92-892B-A8014BB1998F}"/>
          </ac:cxnSpMkLst>
        </pc:cxnChg>
      </pc:sldChg>
      <pc:sldChg chg="addSp delSp modSp add">
        <pc:chgData name="Wang Jingli" userId="f55182d0-d47d-4b36-b4be-b7153e731f8d" providerId="ADAL" clId="{F936586D-5F17-4FF1-AD74-86DF23D4BDB5}" dt="2018-10-14T15:43:45.168" v="1204" actId="207"/>
        <pc:sldMkLst>
          <pc:docMk/>
          <pc:sldMk cId="2691744193" sldId="329"/>
        </pc:sldMkLst>
        <pc:spChg chg="mod">
          <ac:chgData name="Wang Jingli" userId="f55182d0-d47d-4b36-b4be-b7153e731f8d" providerId="ADAL" clId="{F936586D-5F17-4FF1-AD74-86DF23D4BDB5}" dt="2018-10-14T15:13:26.490" v="425" actId="20577"/>
          <ac:spMkLst>
            <pc:docMk/>
            <pc:sldMk cId="2691744193" sldId="329"/>
            <ac:spMk id="21" creationId="{E0BA50A5-CE95-417F-A79A-75CF4E17CFD4}"/>
          </ac:spMkLst>
        </pc:spChg>
        <pc:spChg chg="mod">
          <ac:chgData name="Wang Jingli" userId="f55182d0-d47d-4b36-b4be-b7153e731f8d" providerId="ADAL" clId="{F936586D-5F17-4FF1-AD74-86DF23D4BDB5}" dt="2018-10-14T15:24:51.041" v="704" actId="1076"/>
          <ac:spMkLst>
            <pc:docMk/>
            <pc:sldMk cId="2691744193" sldId="329"/>
            <ac:spMk id="51" creationId="{C222C128-6B6F-4C79-923D-8288C428138E}"/>
          </ac:spMkLst>
        </pc:spChg>
        <pc:spChg chg="mod">
          <ac:chgData name="Wang Jingli" userId="f55182d0-d47d-4b36-b4be-b7153e731f8d" providerId="ADAL" clId="{F936586D-5F17-4FF1-AD74-86DF23D4BDB5}" dt="2018-10-14T15:13:59.303" v="427" actId="1076"/>
          <ac:spMkLst>
            <pc:docMk/>
            <pc:sldMk cId="2691744193" sldId="329"/>
            <ac:spMk id="52" creationId="{2FCCB98E-0407-4714-99C5-5D847EAB1315}"/>
          </ac:spMkLst>
        </pc:spChg>
        <pc:grpChg chg="add mod">
          <ac:chgData name="Wang Jingli" userId="f55182d0-d47d-4b36-b4be-b7153e731f8d" providerId="ADAL" clId="{F936586D-5F17-4FF1-AD74-86DF23D4BDB5}" dt="2018-10-14T15:24:43.177" v="703" actId="1076"/>
          <ac:grpSpMkLst>
            <pc:docMk/>
            <pc:sldMk cId="2691744193" sldId="329"/>
            <ac:grpSpMk id="20" creationId="{30D96A88-E9A5-4CE8-956B-38310C259FEC}"/>
          </ac:grpSpMkLst>
        </pc:grpChg>
        <pc:grpChg chg="del">
          <ac:chgData name="Wang Jingli" userId="f55182d0-d47d-4b36-b4be-b7153e731f8d" providerId="ADAL" clId="{F936586D-5F17-4FF1-AD74-86DF23D4BDB5}" dt="2018-10-14T15:13:15.469" v="410" actId="478"/>
          <ac:grpSpMkLst>
            <pc:docMk/>
            <pc:sldMk cId="2691744193" sldId="329"/>
            <ac:grpSpMk id="43" creationId="{63DCA1CD-42CC-444C-A646-572D63F4E00B}"/>
          </ac:grpSpMkLst>
        </pc:grpChg>
        <pc:graphicFrameChg chg="add del mod">
          <ac:chgData name="Wang Jingli" userId="f55182d0-d47d-4b36-b4be-b7153e731f8d" providerId="ADAL" clId="{F936586D-5F17-4FF1-AD74-86DF23D4BDB5}" dt="2018-10-14T15:24:34.743" v="700" actId="478"/>
          <ac:graphicFrameMkLst>
            <pc:docMk/>
            <pc:sldMk cId="2691744193" sldId="329"/>
            <ac:graphicFrameMk id="19" creationId="{346FB7E0-EE8F-4D46-BDAB-B405B69361E6}"/>
          </ac:graphicFrameMkLst>
        </pc:graphicFrameChg>
        <pc:graphicFrameChg chg="add mod">
          <ac:chgData name="Wang Jingli" userId="f55182d0-d47d-4b36-b4be-b7153e731f8d" providerId="ADAL" clId="{F936586D-5F17-4FF1-AD74-86DF23D4BDB5}" dt="2018-10-14T15:43:45.168" v="1204" actId="207"/>
          <ac:graphicFrameMkLst>
            <pc:docMk/>
            <pc:sldMk cId="2691744193" sldId="329"/>
            <ac:graphicFrameMk id="24" creationId="{DF440A09-41DE-4857-95B9-C8A040AB80C2}"/>
          </ac:graphicFrameMkLst>
        </pc:graphicFrameChg>
        <pc:graphicFrameChg chg="del">
          <ac:chgData name="Wang Jingli" userId="f55182d0-d47d-4b36-b4be-b7153e731f8d" providerId="ADAL" clId="{F936586D-5F17-4FF1-AD74-86DF23D4BDB5}" dt="2018-10-14T15:12:47.939" v="408" actId="478"/>
          <ac:graphicFrameMkLst>
            <pc:docMk/>
            <pc:sldMk cId="2691744193" sldId="329"/>
            <ac:graphicFrameMk id="30" creationId="{DD2BC06E-7D98-40EA-9E42-8D8D57612F13}"/>
          </ac:graphicFrameMkLst>
        </pc:graphicFrameChg>
        <pc:graphicFrameChg chg="mod">
          <ac:chgData name="Wang Jingli" userId="f55182d0-d47d-4b36-b4be-b7153e731f8d" providerId="ADAL" clId="{F936586D-5F17-4FF1-AD74-86DF23D4BDB5}" dt="2018-10-14T15:13:59.303" v="427" actId="1076"/>
          <ac:graphicFrameMkLst>
            <pc:docMk/>
            <pc:sldMk cId="2691744193" sldId="329"/>
            <ac:graphicFrameMk id="40" creationId="{E09F64FD-5135-462F-82BA-8C2EA1DFE0CA}"/>
          </ac:graphicFrameMkLst>
        </pc:graphicFrameChg>
        <pc:graphicFrameChg chg="mod">
          <ac:chgData name="Wang Jingli" userId="f55182d0-d47d-4b36-b4be-b7153e731f8d" providerId="ADAL" clId="{F936586D-5F17-4FF1-AD74-86DF23D4BDB5}" dt="2018-10-14T15:13:59.303" v="427" actId="1076"/>
          <ac:graphicFrameMkLst>
            <pc:docMk/>
            <pc:sldMk cId="2691744193" sldId="329"/>
            <ac:graphicFrameMk id="48" creationId="{27851B5A-AABE-4C0D-92E7-B4ABAAF0DE68}"/>
          </ac:graphicFrameMkLst>
        </pc:graphicFrameChg>
        <pc:graphicFrameChg chg="mod">
          <ac:chgData name="Wang Jingli" userId="f55182d0-d47d-4b36-b4be-b7153e731f8d" providerId="ADAL" clId="{F936586D-5F17-4FF1-AD74-86DF23D4BDB5}" dt="2018-10-14T15:13:59.303" v="427" actId="1076"/>
          <ac:graphicFrameMkLst>
            <pc:docMk/>
            <pc:sldMk cId="2691744193" sldId="329"/>
            <ac:graphicFrameMk id="49" creationId="{B390C778-E4E6-44D3-94A3-863ED7B2F328}"/>
          </ac:graphicFrameMkLst>
        </pc:graphicFrameChg>
        <pc:graphicFrameChg chg="mod">
          <ac:chgData name="Wang Jingli" userId="f55182d0-d47d-4b36-b4be-b7153e731f8d" providerId="ADAL" clId="{F936586D-5F17-4FF1-AD74-86DF23D4BDB5}" dt="2018-10-14T15:13:59.303" v="427" actId="1076"/>
          <ac:graphicFrameMkLst>
            <pc:docMk/>
            <pc:sldMk cId="2691744193" sldId="329"/>
            <ac:graphicFrameMk id="50" creationId="{1987D152-EA96-4B92-B331-F84304B69264}"/>
          </ac:graphicFrameMkLst>
        </pc:graphicFrameChg>
        <pc:picChg chg="mod">
          <ac:chgData name="Wang Jingli" userId="f55182d0-d47d-4b36-b4be-b7153e731f8d" providerId="ADAL" clId="{F936586D-5F17-4FF1-AD74-86DF23D4BDB5}" dt="2018-10-14T15:24:38.556" v="702" actId="14100"/>
          <ac:picMkLst>
            <pc:docMk/>
            <pc:sldMk cId="2691744193" sldId="329"/>
            <ac:picMk id="35" creationId="{DC1F9BA2-EC21-4CDC-A3DD-81EB68A4BCD6}"/>
          </ac:picMkLst>
        </pc:picChg>
      </pc:sldChg>
      <pc:sldChg chg="add del">
        <pc:chgData name="Wang Jingli" userId="f55182d0-d47d-4b36-b4be-b7153e731f8d" providerId="ADAL" clId="{F936586D-5F17-4FF1-AD74-86DF23D4BDB5}" dt="2018-10-14T15:16:46.787" v="450" actId="2696"/>
        <pc:sldMkLst>
          <pc:docMk/>
          <pc:sldMk cId="447719471" sldId="330"/>
        </pc:sldMkLst>
      </pc:sldChg>
      <pc:sldChg chg="addSp delSp modSp add">
        <pc:chgData name="Wang Jingli" userId="f55182d0-d47d-4b36-b4be-b7153e731f8d" providerId="ADAL" clId="{F936586D-5F17-4FF1-AD74-86DF23D4BDB5}" dt="2018-10-14T15:37:56.027" v="1022" actId="207"/>
        <pc:sldMkLst>
          <pc:docMk/>
          <pc:sldMk cId="3352580326" sldId="330"/>
        </pc:sldMkLst>
        <pc:spChg chg="del">
          <ac:chgData name="Wang Jingli" userId="f55182d0-d47d-4b36-b4be-b7153e731f8d" providerId="ADAL" clId="{F936586D-5F17-4FF1-AD74-86DF23D4BDB5}" dt="2018-10-14T15:30:06.959" v="824" actId="478"/>
          <ac:spMkLst>
            <pc:docMk/>
            <pc:sldMk cId="3352580326" sldId="330"/>
            <ac:spMk id="16" creationId="{2B322426-9DB3-422F-B0C1-CF98474086B3}"/>
          </ac:spMkLst>
        </pc:spChg>
        <pc:spChg chg="add mod">
          <ac:chgData name="Wang Jingli" userId="f55182d0-d47d-4b36-b4be-b7153e731f8d" providerId="ADAL" clId="{F936586D-5F17-4FF1-AD74-86DF23D4BDB5}" dt="2018-10-14T15:35:42.672" v="955" actId="1076"/>
          <ac:spMkLst>
            <pc:docMk/>
            <pc:sldMk cId="3352580326" sldId="330"/>
            <ac:spMk id="20" creationId="{AB903F39-6F1E-41D2-A2D0-FDFF82525DF1}"/>
          </ac:spMkLst>
        </pc:spChg>
        <pc:spChg chg="add mod">
          <ac:chgData name="Wang Jingli" userId="f55182d0-d47d-4b36-b4be-b7153e731f8d" providerId="ADAL" clId="{F936586D-5F17-4FF1-AD74-86DF23D4BDB5}" dt="2018-10-14T15:35:42.672" v="955" actId="1076"/>
          <ac:spMkLst>
            <pc:docMk/>
            <pc:sldMk cId="3352580326" sldId="330"/>
            <ac:spMk id="21" creationId="{08375BCB-BF0F-4D08-994D-8BBF1AEB5C3B}"/>
          </ac:spMkLst>
        </pc:spChg>
        <pc:spChg chg="add mod">
          <ac:chgData name="Wang Jingli" userId="f55182d0-d47d-4b36-b4be-b7153e731f8d" providerId="ADAL" clId="{F936586D-5F17-4FF1-AD74-86DF23D4BDB5}" dt="2018-10-14T15:35:42.672" v="955" actId="1076"/>
          <ac:spMkLst>
            <pc:docMk/>
            <pc:sldMk cId="3352580326" sldId="330"/>
            <ac:spMk id="22" creationId="{43C7F7E1-A9B8-415D-A389-6DB694E649BD}"/>
          </ac:spMkLst>
        </pc:spChg>
        <pc:spChg chg="add mod">
          <ac:chgData name="Wang Jingli" userId="f55182d0-d47d-4b36-b4be-b7153e731f8d" providerId="ADAL" clId="{F936586D-5F17-4FF1-AD74-86DF23D4BDB5}" dt="2018-10-14T15:35:42.672" v="955" actId="1076"/>
          <ac:spMkLst>
            <pc:docMk/>
            <pc:sldMk cId="3352580326" sldId="330"/>
            <ac:spMk id="23" creationId="{174AEFF1-86FC-43BD-9571-B0D030333C89}"/>
          </ac:spMkLst>
        </pc:spChg>
        <pc:spChg chg="add mod">
          <ac:chgData name="Wang Jingli" userId="f55182d0-d47d-4b36-b4be-b7153e731f8d" providerId="ADAL" clId="{F936586D-5F17-4FF1-AD74-86DF23D4BDB5}" dt="2018-10-14T15:35:42.672" v="955" actId="1076"/>
          <ac:spMkLst>
            <pc:docMk/>
            <pc:sldMk cId="3352580326" sldId="330"/>
            <ac:spMk id="24" creationId="{646BC7B0-0BD9-4F69-AAAE-65578D08447D}"/>
          </ac:spMkLst>
        </pc:spChg>
        <pc:grpChg chg="del mod">
          <ac:chgData name="Wang Jingli" userId="f55182d0-d47d-4b36-b4be-b7153e731f8d" providerId="ADAL" clId="{F936586D-5F17-4FF1-AD74-86DF23D4BDB5}" dt="2018-10-14T15:37:55.540" v="1021" actId="478"/>
          <ac:grpSpMkLst>
            <pc:docMk/>
            <pc:sldMk cId="3352580326" sldId="330"/>
            <ac:grpSpMk id="8" creationId="{46BE465E-A8BD-432E-8B76-42FD51EC25D8}"/>
          </ac:grpSpMkLst>
        </pc:grpChg>
        <pc:grpChg chg="add">
          <ac:chgData name="Wang Jingli" userId="f55182d0-d47d-4b36-b4be-b7153e731f8d" providerId="ADAL" clId="{F936586D-5F17-4FF1-AD74-86DF23D4BDB5}" dt="2018-10-14T15:37:56.027" v="1022" actId="207"/>
          <ac:grpSpMkLst>
            <pc:docMk/>
            <pc:sldMk cId="3352580326" sldId="330"/>
            <ac:grpSpMk id="25" creationId="{3802E9BB-2DF5-4B38-AB99-A0863C549D7F}"/>
          </ac:grpSpMkLst>
        </pc:grpChg>
        <pc:graphicFrameChg chg="del">
          <ac:chgData name="Wang Jingli" userId="f55182d0-d47d-4b36-b4be-b7153e731f8d" providerId="ADAL" clId="{F936586D-5F17-4FF1-AD74-86DF23D4BDB5}" dt="2018-10-14T15:30:04.834" v="822" actId="478"/>
          <ac:graphicFrameMkLst>
            <pc:docMk/>
            <pc:sldMk cId="3352580326" sldId="330"/>
            <ac:graphicFrameMk id="13" creationId="{D33A33AC-ECD1-4C51-968C-B7054CF74F4D}"/>
          </ac:graphicFrameMkLst>
        </pc:graphicFrameChg>
        <pc:graphicFrameChg chg="add mod">
          <ac:chgData name="Wang Jingli" userId="f55182d0-d47d-4b36-b4be-b7153e731f8d" providerId="ADAL" clId="{F936586D-5F17-4FF1-AD74-86DF23D4BDB5}" dt="2018-10-14T15:35:42.672" v="955" actId="1076"/>
          <ac:graphicFrameMkLst>
            <pc:docMk/>
            <pc:sldMk cId="3352580326" sldId="330"/>
            <ac:graphicFrameMk id="15" creationId="{D67C91F6-A8D1-4B56-82FA-D3B4E68D735F}"/>
          </ac:graphicFrameMkLst>
        </pc:graphicFrameChg>
        <pc:graphicFrameChg chg="del">
          <ac:chgData name="Wang Jingli" userId="f55182d0-d47d-4b36-b4be-b7153e731f8d" providerId="ADAL" clId="{F936586D-5F17-4FF1-AD74-86DF23D4BDB5}" dt="2018-10-14T15:30:05.556" v="823" actId="478"/>
          <ac:graphicFrameMkLst>
            <pc:docMk/>
            <pc:sldMk cId="3352580326" sldId="330"/>
            <ac:graphicFrameMk id="17" creationId="{02F14B09-13B6-499B-8180-2A2F95661CE8}"/>
          </ac:graphicFrameMkLst>
        </pc:graphicFrameChg>
        <pc:graphicFrameChg chg="add mod">
          <ac:chgData name="Wang Jingli" userId="f55182d0-d47d-4b36-b4be-b7153e731f8d" providerId="ADAL" clId="{F936586D-5F17-4FF1-AD74-86DF23D4BDB5}" dt="2018-10-14T15:35:42.672" v="955" actId="1076"/>
          <ac:graphicFrameMkLst>
            <pc:docMk/>
            <pc:sldMk cId="3352580326" sldId="330"/>
            <ac:graphicFrameMk id="18" creationId="{2E1B7CB5-6847-417C-892A-9E03B99EF696}"/>
          </ac:graphicFrameMkLst>
        </pc:graphicFrameChg>
        <pc:graphicFrameChg chg="add mod">
          <ac:chgData name="Wang Jingli" userId="f55182d0-d47d-4b36-b4be-b7153e731f8d" providerId="ADAL" clId="{F936586D-5F17-4FF1-AD74-86DF23D4BDB5}" dt="2018-10-14T15:35:42.672" v="955" actId="1076"/>
          <ac:graphicFrameMkLst>
            <pc:docMk/>
            <pc:sldMk cId="3352580326" sldId="330"/>
            <ac:graphicFrameMk id="19" creationId="{34C48926-C52C-4EB4-B8C7-AE9699315313}"/>
          </ac:graphicFrameMkLst>
        </pc:graphicFrameChg>
        <pc:picChg chg="del">
          <ac:chgData name="Wang Jingli" userId="f55182d0-d47d-4b36-b4be-b7153e731f8d" providerId="ADAL" clId="{F936586D-5F17-4FF1-AD74-86DF23D4BDB5}" dt="2018-10-14T15:30:08.363" v="825" actId="478"/>
          <ac:picMkLst>
            <pc:docMk/>
            <pc:sldMk cId="3352580326" sldId="330"/>
            <ac:picMk id="12" creationId="{3CD58894-C12B-422B-8C52-BA59DE257351}"/>
          </ac:picMkLst>
        </pc:picChg>
      </pc:sldChg>
      <pc:sldChg chg="addSp delSp modSp add">
        <pc:chgData name="Wang Jingli" userId="f55182d0-d47d-4b36-b4be-b7153e731f8d" providerId="ADAL" clId="{F936586D-5F17-4FF1-AD74-86DF23D4BDB5}" dt="2018-10-14T15:37:48.350" v="1020" actId="1076"/>
        <pc:sldMkLst>
          <pc:docMk/>
          <pc:sldMk cId="2116464189" sldId="331"/>
        </pc:sldMkLst>
        <pc:spChg chg="mod">
          <ac:chgData name="Wang Jingli" userId="f55182d0-d47d-4b36-b4be-b7153e731f8d" providerId="ADAL" clId="{F936586D-5F17-4FF1-AD74-86DF23D4BDB5}" dt="2018-10-14T15:37:37.414" v="1018" actId="1076"/>
          <ac:spMkLst>
            <pc:docMk/>
            <pc:sldMk cId="2116464189" sldId="331"/>
            <ac:spMk id="9" creationId="{DCE2DBA2-0DB9-43F8-B80C-A1F8D8F4713A}"/>
          </ac:spMkLst>
        </pc:spChg>
        <pc:spChg chg="mod">
          <ac:chgData name="Wang Jingli" userId="f55182d0-d47d-4b36-b4be-b7153e731f8d" providerId="ADAL" clId="{F936586D-5F17-4FF1-AD74-86DF23D4BDB5}" dt="2018-10-14T15:37:42.510" v="1019" actId="1076"/>
          <ac:spMkLst>
            <pc:docMk/>
            <pc:sldMk cId="2116464189" sldId="331"/>
            <ac:spMk id="10" creationId="{C2EA7DE8-613B-4BB1-8081-16AADF38C064}"/>
          </ac:spMkLst>
        </pc:spChg>
        <pc:spChg chg="mod">
          <ac:chgData name="Wang Jingli" userId="f55182d0-d47d-4b36-b4be-b7153e731f8d" providerId="ADAL" clId="{F936586D-5F17-4FF1-AD74-86DF23D4BDB5}" dt="2018-10-14T15:37:42.510" v="1019" actId="1076"/>
          <ac:spMkLst>
            <pc:docMk/>
            <pc:sldMk cId="2116464189" sldId="331"/>
            <ac:spMk id="11" creationId="{7EEFC6C9-8945-49DE-B596-A2E015AC468D}"/>
          </ac:spMkLst>
        </pc:spChg>
        <pc:spChg chg="del">
          <ac:chgData name="Wang Jingli" userId="f55182d0-d47d-4b36-b4be-b7153e731f8d" providerId="ADAL" clId="{F936586D-5F17-4FF1-AD74-86DF23D4BDB5}" dt="2018-10-14T15:31:18.982" v="830" actId="478"/>
          <ac:spMkLst>
            <pc:docMk/>
            <pc:sldMk cId="2116464189" sldId="331"/>
            <ac:spMk id="20" creationId="{AB903F39-6F1E-41D2-A2D0-FDFF82525DF1}"/>
          </ac:spMkLst>
        </pc:spChg>
        <pc:spChg chg="del">
          <ac:chgData name="Wang Jingli" userId="f55182d0-d47d-4b36-b4be-b7153e731f8d" providerId="ADAL" clId="{F936586D-5F17-4FF1-AD74-86DF23D4BDB5}" dt="2018-10-14T15:31:18.982" v="830" actId="478"/>
          <ac:spMkLst>
            <pc:docMk/>
            <pc:sldMk cId="2116464189" sldId="331"/>
            <ac:spMk id="21" creationId="{08375BCB-BF0F-4D08-994D-8BBF1AEB5C3B}"/>
          </ac:spMkLst>
        </pc:spChg>
        <pc:spChg chg="add mod">
          <ac:chgData name="Wang Jingli" userId="f55182d0-d47d-4b36-b4be-b7153e731f8d" providerId="ADAL" clId="{F936586D-5F17-4FF1-AD74-86DF23D4BDB5}" dt="2018-10-14T15:36:54.424" v="970" actId="1036"/>
          <ac:spMkLst>
            <pc:docMk/>
            <pc:sldMk cId="2116464189" sldId="331"/>
            <ac:spMk id="23" creationId="{8136A64B-90CD-4289-BC48-D28BBF4BCBAB}"/>
          </ac:spMkLst>
        </pc:spChg>
        <pc:spChg chg="add mod">
          <ac:chgData name="Wang Jingli" userId="f55182d0-d47d-4b36-b4be-b7153e731f8d" providerId="ADAL" clId="{F936586D-5F17-4FF1-AD74-86DF23D4BDB5}" dt="2018-10-14T15:36:54.424" v="970" actId="1036"/>
          <ac:spMkLst>
            <pc:docMk/>
            <pc:sldMk cId="2116464189" sldId="331"/>
            <ac:spMk id="24" creationId="{4DF0145C-ED21-4370-A8C6-C6BEE602B4B7}"/>
          </ac:spMkLst>
        </pc:spChg>
        <pc:grpChg chg="mod">
          <ac:chgData name="Wang Jingli" userId="f55182d0-d47d-4b36-b4be-b7153e731f8d" providerId="ADAL" clId="{F936586D-5F17-4FF1-AD74-86DF23D4BDB5}" dt="2018-10-14T15:37:48.350" v="1020" actId="1076"/>
          <ac:grpSpMkLst>
            <pc:docMk/>
            <pc:sldMk cId="2116464189" sldId="331"/>
            <ac:grpSpMk id="8" creationId="{46BE465E-A8BD-432E-8B76-42FD51EC25D8}"/>
          </ac:grpSpMkLst>
        </pc:grpChg>
        <pc:graphicFrameChg chg="del">
          <ac:chgData name="Wang Jingli" userId="f55182d0-d47d-4b36-b4be-b7153e731f8d" providerId="ADAL" clId="{F936586D-5F17-4FF1-AD74-86DF23D4BDB5}" dt="2018-10-14T15:31:18.982" v="830" actId="478"/>
          <ac:graphicFrameMkLst>
            <pc:docMk/>
            <pc:sldMk cId="2116464189" sldId="331"/>
            <ac:graphicFrameMk id="15" creationId="{D67C91F6-A8D1-4B56-82FA-D3B4E68D735F}"/>
          </ac:graphicFrameMkLst>
        </pc:graphicFrameChg>
        <pc:graphicFrameChg chg="add mod">
          <ac:chgData name="Wang Jingli" userId="f55182d0-d47d-4b36-b4be-b7153e731f8d" providerId="ADAL" clId="{F936586D-5F17-4FF1-AD74-86DF23D4BDB5}" dt="2018-10-14T15:36:49.216" v="961" actId="1076"/>
          <ac:graphicFrameMkLst>
            <pc:docMk/>
            <pc:sldMk cId="2116464189" sldId="331"/>
            <ac:graphicFrameMk id="16" creationId="{4384F150-7EFE-4411-BCA6-D28C2D2995A5}"/>
          </ac:graphicFrameMkLst>
        </pc:graphicFrameChg>
        <pc:graphicFrameChg chg="add mod">
          <ac:chgData name="Wang Jingli" userId="f55182d0-d47d-4b36-b4be-b7153e731f8d" providerId="ADAL" clId="{F936586D-5F17-4FF1-AD74-86DF23D4BDB5}" dt="2018-10-14T15:36:49.216" v="961" actId="1076"/>
          <ac:graphicFrameMkLst>
            <pc:docMk/>
            <pc:sldMk cId="2116464189" sldId="331"/>
            <ac:graphicFrameMk id="17" creationId="{D764690F-85A1-4280-A7BC-67CE79706431}"/>
          </ac:graphicFrameMkLst>
        </pc:graphicFrameChg>
        <pc:graphicFrameChg chg="del">
          <ac:chgData name="Wang Jingli" userId="f55182d0-d47d-4b36-b4be-b7153e731f8d" providerId="ADAL" clId="{F936586D-5F17-4FF1-AD74-86DF23D4BDB5}" dt="2018-10-14T15:31:18.982" v="830" actId="478"/>
          <ac:graphicFrameMkLst>
            <pc:docMk/>
            <pc:sldMk cId="2116464189" sldId="331"/>
            <ac:graphicFrameMk id="18" creationId="{2E1B7CB5-6847-417C-892A-9E03B99EF696}"/>
          </ac:graphicFrameMkLst>
        </pc:graphicFrameChg>
        <pc:graphicFrameChg chg="del">
          <ac:chgData name="Wang Jingli" userId="f55182d0-d47d-4b36-b4be-b7153e731f8d" providerId="ADAL" clId="{F936586D-5F17-4FF1-AD74-86DF23D4BDB5}" dt="2018-10-14T15:31:18.982" v="830" actId="478"/>
          <ac:graphicFrameMkLst>
            <pc:docMk/>
            <pc:sldMk cId="2116464189" sldId="331"/>
            <ac:graphicFrameMk id="19" creationId="{34C48926-C52C-4EB4-B8C7-AE9699315313}"/>
          </ac:graphicFrameMkLst>
        </pc:graphicFrameChg>
        <pc:graphicFrameChg chg="add mod">
          <ac:chgData name="Wang Jingli" userId="f55182d0-d47d-4b36-b4be-b7153e731f8d" providerId="ADAL" clId="{F936586D-5F17-4FF1-AD74-86DF23D4BDB5}" dt="2018-10-14T15:36:49.216" v="961" actId="1076"/>
          <ac:graphicFrameMkLst>
            <pc:docMk/>
            <pc:sldMk cId="2116464189" sldId="331"/>
            <ac:graphicFrameMk id="22" creationId="{F8E207DD-9511-4861-AE8E-C3313CE302C0}"/>
          </ac:graphicFrameMkLst>
        </pc:graphicFrameChg>
      </pc:sldChg>
    </pc:docChg>
  </pc:docChgLst>
  <pc:docChgLst>
    <pc:chgData name="Ming Hui Raymond Choo" userId="d5513aea-29e7-42c6-98e7-9234822c1280" providerId="ADAL" clId="{7826A118-6D32-4B1B-95A0-2FB6FB92BF5E}"/>
    <pc:docChg chg="undo custSel addSld delSld modSld sldOrd modSection">
      <pc:chgData name="Ming Hui Raymond Choo" userId="d5513aea-29e7-42c6-98e7-9234822c1280" providerId="ADAL" clId="{7826A118-6D32-4B1B-95A0-2FB6FB92BF5E}" dt="2018-10-15T02:27:46.618" v="4837" actId="20577"/>
      <pc:docMkLst>
        <pc:docMk/>
      </pc:docMkLst>
      <pc:sldChg chg="addSp delSp modSp">
        <pc:chgData name="Ming Hui Raymond Choo" userId="d5513aea-29e7-42c6-98e7-9234822c1280" providerId="ADAL" clId="{7826A118-6D32-4B1B-95A0-2FB6FB92BF5E}" dt="2018-10-14T15:19:24.038" v="2293" actId="313"/>
        <pc:sldMkLst>
          <pc:docMk/>
          <pc:sldMk cId="2893877491" sldId="261"/>
        </pc:sldMkLst>
        <pc:spChg chg="mod">
          <ac:chgData name="Ming Hui Raymond Choo" userId="d5513aea-29e7-42c6-98e7-9234822c1280" providerId="ADAL" clId="{7826A118-6D32-4B1B-95A0-2FB6FB92BF5E}" dt="2018-10-14T15:19:24.038" v="2293" actId="313"/>
          <ac:spMkLst>
            <pc:docMk/>
            <pc:sldMk cId="2893877491" sldId="261"/>
            <ac:spMk id="41" creationId="{C6F5778C-90DE-4D3D-A917-38E4FD5AAC20}"/>
          </ac:spMkLst>
        </pc:spChg>
        <pc:picChg chg="del">
          <ac:chgData name="Ming Hui Raymond Choo" userId="d5513aea-29e7-42c6-98e7-9234822c1280" providerId="ADAL" clId="{7826A118-6D32-4B1B-95A0-2FB6FB92BF5E}" dt="2018-10-14T12:37:00.849" v="1106" actId="478"/>
          <ac:picMkLst>
            <pc:docMk/>
            <pc:sldMk cId="2893877491" sldId="261"/>
            <ac:picMk id="2" creationId="{58BD4F3A-EFBF-487E-9287-D65B801A087D}"/>
          </ac:picMkLst>
        </pc:picChg>
        <pc:picChg chg="add del mod modCrop">
          <ac:chgData name="Ming Hui Raymond Choo" userId="d5513aea-29e7-42c6-98e7-9234822c1280" providerId="ADAL" clId="{7826A118-6D32-4B1B-95A0-2FB6FB92BF5E}" dt="2018-10-14T12:31:13.031" v="1093" actId="478"/>
          <ac:picMkLst>
            <pc:docMk/>
            <pc:sldMk cId="2893877491" sldId="261"/>
            <ac:picMk id="3" creationId="{AD617F8B-2D38-416B-ADF2-197EBD3195B8}"/>
          </ac:picMkLst>
        </pc:picChg>
        <pc:picChg chg="add del">
          <ac:chgData name="Ming Hui Raymond Choo" userId="d5513aea-29e7-42c6-98e7-9234822c1280" providerId="ADAL" clId="{7826A118-6D32-4B1B-95A0-2FB6FB92BF5E}" dt="2018-10-14T12:32:50.473" v="1095" actId="1036"/>
          <ac:picMkLst>
            <pc:docMk/>
            <pc:sldMk cId="2893877491" sldId="261"/>
            <ac:picMk id="8" creationId="{2A79AF75-EEEC-4345-85E0-39504EA2A6F9}"/>
          </ac:picMkLst>
        </pc:picChg>
        <pc:picChg chg="add del mod modCrop">
          <ac:chgData name="Ming Hui Raymond Choo" userId="d5513aea-29e7-42c6-98e7-9234822c1280" providerId="ADAL" clId="{7826A118-6D32-4B1B-95A0-2FB6FB92BF5E}" dt="2018-10-14T12:33:27.779" v="1100" actId="478"/>
          <ac:picMkLst>
            <pc:docMk/>
            <pc:sldMk cId="2893877491" sldId="261"/>
            <ac:picMk id="9" creationId="{94E7CAE3-ED57-49D1-B20E-FF369F041169}"/>
          </ac:picMkLst>
        </pc:picChg>
        <pc:picChg chg="add mod modCrop">
          <ac:chgData name="Ming Hui Raymond Choo" userId="d5513aea-29e7-42c6-98e7-9234822c1280" providerId="ADAL" clId="{7826A118-6D32-4B1B-95A0-2FB6FB92BF5E}" dt="2018-10-14T12:37:08.411" v="1107" actId="1076"/>
          <ac:picMkLst>
            <pc:docMk/>
            <pc:sldMk cId="2893877491" sldId="261"/>
            <ac:picMk id="10" creationId="{15EA751B-88F0-4EB0-8611-1A4CAC2A0CC4}"/>
          </ac:picMkLst>
        </pc:picChg>
      </pc:sldChg>
      <pc:sldChg chg="modSp">
        <pc:chgData name="Ming Hui Raymond Choo" userId="d5513aea-29e7-42c6-98e7-9234822c1280" providerId="ADAL" clId="{7826A118-6D32-4B1B-95A0-2FB6FB92BF5E}" dt="2018-10-14T15:14:19.747" v="2198" actId="6549"/>
        <pc:sldMkLst>
          <pc:docMk/>
          <pc:sldMk cId="3490552714" sldId="268"/>
        </pc:sldMkLst>
        <pc:spChg chg="mod">
          <ac:chgData name="Ming Hui Raymond Choo" userId="d5513aea-29e7-42c6-98e7-9234822c1280" providerId="ADAL" clId="{7826A118-6D32-4B1B-95A0-2FB6FB92BF5E}" dt="2018-10-14T10:20:18.619" v="55" actId="6549"/>
          <ac:spMkLst>
            <pc:docMk/>
            <pc:sldMk cId="3490552714" sldId="268"/>
            <ac:spMk id="2" creationId="{EFFF2FC2-0FD5-4E63-9739-CF89911DB95F}"/>
          </ac:spMkLst>
        </pc:spChg>
        <pc:spChg chg="mod">
          <ac:chgData name="Ming Hui Raymond Choo" userId="d5513aea-29e7-42c6-98e7-9234822c1280" providerId="ADAL" clId="{7826A118-6D32-4B1B-95A0-2FB6FB92BF5E}" dt="2018-10-14T10:19:58.233" v="46" actId="20577"/>
          <ac:spMkLst>
            <pc:docMk/>
            <pc:sldMk cId="3490552714" sldId="268"/>
            <ac:spMk id="9" creationId="{FF692C7E-679F-4C92-9B2F-6253D26E49D2}"/>
          </ac:spMkLst>
        </pc:spChg>
        <pc:spChg chg="mod">
          <ac:chgData name="Ming Hui Raymond Choo" userId="d5513aea-29e7-42c6-98e7-9234822c1280" providerId="ADAL" clId="{7826A118-6D32-4B1B-95A0-2FB6FB92BF5E}" dt="2018-10-14T15:14:19.747" v="2198" actId="6549"/>
          <ac:spMkLst>
            <pc:docMk/>
            <pc:sldMk cId="3490552714" sldId="268"/>
            <ac:spMk id="30" creationId="{A919C3DA-1A5E-4DCC-AB91-E78E6A8FDDEB}"/>
          </ac:spMkLst>
        </pc:spChg>
      </pc:sldChg>
      <pc:sldChg chg="modSp">
        <pc:chgData name="Ming Hui Raymond Choo" userId="d5513aea-29e7-42c6-98e7-9234822c1280" providerId="ADAL" clId="{7826A118-6D32-4B1B-95A0-2FB6FB92BF5E}" dt="2018-10-15T01:57:18.802" v="4143" actId="20577"/>
        <pc:sldMkLst>
          <pc:docMk/>
          <pc:sldMk cId="3007430589" sldId="271"/>
        </pc:sldMkLst>
        <pc:spChg chg="mod">
          <ac:chgData name="Ming Hui Raymond Choo" userId="d5513aea-29e7-42c6-98e7-9234822c1280" providerId="ADAL" clId="{7826A118-6D32-4B1B-95A0-2FB6FB92BF5E}" dt="2018-10-15T01:57:18.802" v="4143" actId="20577"/>
          <ac:spMkLst>
            <pc:docMk/>
            <pc:sldMk cId="3007430589" sldId="271"/>
            <ac:spMk id="11" creationId="{4258EDB6-41F6-4A31-A37A-498912C95923}"/>
          </ac:spMkLst>
        </pc:spChg>
      </pc:sldChg>
      <pc:sldChg chg="addSp delSp modSp">
        <pc:chgData name="Ming Hui Raymond Choo" userId="d5513aea-29e7-42c6-98e7-9234822c1280" providerId="ADAL" clId="{7826A118-6D32-4B1B-95A0-2FB6FB92BF5E}" dt="2018-10-14T10:36:12.382" v="387" actId="20577"/>
        <pc:sldMkLst>
          <pc:docMk/>
          <pc:sldMk cId="4276286668" sldId="296"/>
        </pc:sldMkLst>
        <pc:spChg chg="mod">
          <ac:chgData name="Ming Hui Raymond Choo" userId="d5513aea-29e7-42c6-98e7-9234822c1280" providerId="ADAL" clId="{7826A118-6D32-4B1B-95A0-2FB6FB92BF5E}" dt="2018-10-14T10:34:27.574" v="355" actId="6549"/>
          <ac:spMkLst>
            <pc:docMk/>
            <pc:sldMk cId="4276286668" sldId="296"/>
            <ac:spMk id="7" creationId="{FEC6CD79-3DE0-4F1D-871B-65F55061B02E}"/>
          </ac:spMkLst>
        </pc:spChg>
        <pc:spChg chg="mod">
          <ac:chgData name="Ming Hui Raymond Choo" userId="d5513aea-29e7-42c6-98e7-9234822c1280" providerId="ADAL" clId="{7826A118-6D32-4B1B-95A0-2FB6FB92BF5E}" dt="2018-10-14T10:36:12.382" v="387" actId="20577"/>
          <ac:spMkLst>
            <pc:docMk/>
            <pc:sldMk cId="4276286668" sldId="296"/>
            <ac:spMk id="56" creationId="{A354BC26-66B3-4626-8613-AE8704BA513B}"/>
          </ac:spMkLst>
        </pc:spChg>
        <pc:spChg chg="mod">
          <ac:chgData name="Ming Hui Raymond Choo" userId="d5513aea-29e7-42c6-98e7-9234822c1280" providerId="ADAL" clId="{7826A118-6D32-4B1B-95A0-2FB6FB92BF5E}" dt="2018-10-14T10:34:06.127" v="335" actId="1036"/>
          <ac:spMkLst>
            <pc:docMk/>
            <pc:sldMk cId="4276286668" sldId="296"/>
            <ac:spMk id="58" creationId="{7ECD973A-B55B-4B71-8BBB-2460B930826F}"/>
          </ac:spMkLst>
        </pc:spChg>
        <pc:picChg chg="del">
          <ac:chgData name="Ming Hui Raymond Choo" userId="d5513aea-29e7-42c6-98e7-9234822c1280" providerId="ADAL" clId="{7826A118-6D32-4B1B-95A0-2FB6FB92BF5E}" dt="2018-10-14T10:31:33.727" v="170" actId="478"/>
          <ac:picMkLst>
            <pc:docMk/>
            <pc:sldMk cId="4276286668" sldId="296"/>
            <ac:picMk id="2" creationId="{75F53589-80BB-4795-84D0-29BA2F0DB9A7}"/>
          </ac:picMkLst>
        </pc:picChg>
        <pc:picChg chg="add del">
          <ac:chgData name="Ming Hui Raymond Choo" userId="d5513aea-29e7-42c6-98e7-9234822c1280" providerId="ADAL" clId="{7826A118-6D32-4B1B-95A0-2FB6FB92BF5E}" dt="2018-10-14T10:30:34.870" v="57" actId="20577"/>
          <ac:picMkLst>
            <pc:docMk/>
            <pc:sldMk cId="4276286668" sldId="296"/>
            <ac:picMk id="3" creationId="{0DCF19A0-3877-4FF5-8574-8EC53AA75742}"/>
          </ac:picMkLst>
        </pc:picChg>
        <pc:picChg chg="add del mod ord">
          <ac:chgData name="Ming Hui Raymond Choo" userId="d5513aea-29e7-42c6-98e7-9234822c1280" providerId="ADAL" clId="{7826A118-6D32-4B1B-95A0-2FB6FB92BF5E}" dt="2018-10-14T10:33:44.038" v="223" actId="478"/>
          <ac:picMkLst>
            <pc:docMk/>
            <pc:sldMk cId="4276286668" sldId="296"/>
            <ac:picMk id="8" creationId="{5B80AE10-9025-4528-8DB8-CD145DA925CF}"/>
          </ac:picMkLst>
        </pc:picChg>
        <pc:picChg chg="add mod ord modCrop">
          <ac:chgData name="Ming Hui Raymond Choo" userId="d5513aea-29e7-42c6-98e7-9234822c1280" providerId="ADAL" clId="{7826A118-6D32-4B1B-95A0-2FB6FB92BF5E}" dt="2018-10-14T10:34:01.048" v="313" actId="1038"/>
          <ac:picMkLst>
            <pc:docMk/>
            <pc:sldMk cId="4276286668" sldId="296"/>
            <ac:picMk id="9" creationId="{EEA0B18D-3A2D-43BA-ACCD-9AEBF9F3A759}"/>
          </ac:picMkLst>
        </pc:picChg>
      </pc:sldChg>
      <pc:sldChg chg="addSp delSp modSp addCm modCm">
        <pc:chgData name="Ming Hui Raymond Choo" userId="d5513aea-29e7-42c6-98e7-9234822c1280" providerId="ADAL" clId="{7826A118-6D32-4B1B-95A0-2FB6FB92BF5E}" dt="2018-10-14T13:47:34.731" v="2146" actId="167"/>
        <pc:sldMkLst>
          <pc:docMk/>
          <pc:sldMk cId="386683926" sldId="297"/>
        </pc:sldMkLst>
        <pc:spChg chg="mod">
          <ac:chgData name="Ming Hui Raymond Choo" userId="d5513aea-29e7-42c6-98e7-9234822c1280" providerId="ADAL" clId="{7826A118-6D32-4B1B-95A0-2FB6FB92BF5E}" dt="2018-10-14T10:56:24.842" v="391" actId="20577"/>
          <ac:spMkLst>
            <pc:docMk/>
            <pc:sldMk cId="386683926" sldId="297"/>
            <ac:spMk id="9" creationId="{FF692C7E-679F-4C92-9B2F-6253D26E49D2}"/>
          </ac:spMkLst>
        </pc:spChg>
        <pc:spChg chg="mod">
          <ac:chgData name="Ming Hui Raymond Choo" userId="d5513aea-29e7-42c6-98e7-9234822c1280" providerId="ADAL" clId="{7826A118-6D32-4B1B-95A0-2FB6FB92BF5E}" dt="2018-10-14T11:14:48.180" v="853" actId="20577"/>
          <ac:spMkLst>
            <pc:docMk/>
            <pc:sldMk cId="386683926" sldId="297"/>
            <ac:spMk id="15" creationId="{B6AEBC6E-5885-4E8A-B170-590744E15538}"/>
          </ac:spMkLst>
        </pc:spChg>
        <pc:spChg chg="mod">
          <ac:chgData name="Ming Hui Raymond Choo" userId="d5513aea-29e7-42c6-98e7-9234822c1280" providerId="ADAL" clId="{7826A118-6D32-4B1B-95A0-2FB6FB92BF5E}" dt="2018-10-14T11:14:04.351" v="800" actId="1076"/>
          <ac:spMkLst>
            <pc:docMk/>
            <pc:sldMk cId="386683926" sldId="297"/>
            <ac:spMk id="34" creationId="{AAA48E05-91EF-4A34-ADE0-0D50A7A1BB24}"/>
          </ac:spMkLst>
        </pc:spChg>
        <pc:picChg chg="add del">
          <ac:chgData name="Ming Hui Raymond Choo" userId="d5513aea-29e7-42c6-98e7-9234822c1280" providerId="ADAL" clId="{7826A118-6D32-4B1B-95A0-2FB6FB92BF5E}" dt="2018-10-14T11:09:08.664" v="687" actId="478"/>
          <ac:picMkLst>
            <pc:docMk/>
            <pc:sldMk cId="386683926" sldId="297"/>
            <ac:picMk id="2" creationId="{4B05CAD1-24A5-4769-9822-A0316009F4A2}"/>
          </ac:picMkLst>
        </pc:picChg>
        <pc:picChg chg="add del">
          <ac:chgData name="Ming Hui Raymond Choo" userId="d5513aea-29e7-42c6-98e7-9234822c1280" providerId="ADAL" clId="{7826A118-6D32-4B1B-95A0-2FB6FB92BF5E}" dt="2018-10-14T11:10:29.462" v="689" actId="478"/>
          <ac:picMkLst>
            <pc:docMk/>
            <pc:sldMk cId="386683926" sldId="297"/>
            <ac:picMk id="3" creationId="{0B7827FC-4A42-47D3-A623-B9C2EEE538A9}"/>
          </ac:picMkLst>
        </pc:picChg>
        <pc:picChg chg="add del mod ord modCrop">
          <ac:chgData name="Ming Hui Raymond Choo" userId="d5513aea-29e7-42c6-98e7-9234822c1280" providerId="ADAL" clId="{7826A118-6D32-4B1B-95A0-2FB6FB92BF5E}" dt="2018-10-14T11:24:35.197" v="880" actId="478"/>
          <ac:picMkLst>
            <pc:docMk/>
            <pc:sldMk cId="386683926" sldId="297"/>
            <ac:picMk id="8" creationId="{A6A81CD8-1596-4E89-9BE2-CDCBE0E92C93}"/>
          </ac:picMkLst>
        </pc:picChg>
        <pc:picChg chg="add del">
          <ac:chgData name="Ming Hui Raymond Choo" userId="d5513aea-29e7-42c6-98e7-9234822c1280" providerId="ADAL" clId="{7826A118-6D32-4B1B-95A0-2FB6FB92BF5E}" dt="2018-10-14T11:20:32.591" v="855" actId="478"/>
          <ac:picMkLst>
            <pc:docMk/>
            <pc:sldMk cId="386683926" sldId="297"/>
            <ac:picMk id="10" creationId="{15452009-09E5-49DB-8448-F959AFE110F1}"/>
          </ac:picMkLst>
        </pc:picChg>
        <pc:picChg chg="add del">
          <ac:chgData name="Ming Hui Raymond Choo" userId="d5513aea-29e7-42c6-98e7-9234822c1280" providerId="ADAL" clId="{7826A118-6D32-4B1B-95A0-2FB6FB92BF5E}" dt="2018-10-14T11:22:13.679" v="857" actId="478"/>
          <ac:picMkLst>
            <pc:docMk/>
            <pc:sldMk cId="386683926" sldId="297"/>
            <ac:picMk id="11" creationId="{7DB80B4C-8F6C-4CA4-8A5E-570B435EAF1F}"/>
          </ac:picMkLst>
        </pc:picChg>
        <pc:picChg chg="add del mod modCrop">
          <ac:chgData name="Ming Hui Raymond Choo" userId="d5513aea-29e7-42c6-98e7-9234822c1280" providerId="ADAL" clId="{7826A118-6D32-4B1B-95A0-2FB6FB92BF5E}" dt="2018-10-14T11:23:04.245" v="864" actId="478"/>
          <ac:picMkLst>
            <pc:docMk/>
            <pc:sldMk cId="386683926" sldId="297"/>
            <ac:picMk id="12" creationId="{6A28E1AA-6C95-4C00-9AF0-8768CA76342B}"/>
          </ac:picMkLst>
        </pc:picChg>
        <pc:picChg chg="add del mod">
          <ac:chgData name="Ming Hui Raymond Choo" userId="d5513aea-29e7-42c6-98e7-9234822c1280" providerId="ADAL" clId="{7826A118-6D32-4B1B-95A0-2FB6FB92BF5E}" dt="2018-10-14T11:23:42.862" v="871" actId="167"/>
          <ac:picMkLst>
            <pc:docMk/>
            <pc:sldMk cId="386683926" sldId="297"/>
            <ac:picMk id="13" creationId="{9941CB7E-855A-4F39-9A19-D45CE6B457F3}"/>
          </ac:picMkLst>
        </pc:picChg>
        <pc:picChg chg="add mod ord modCrop">
          <ac:chgData name="Ming Hui Raymond Choo" userId="d5513aea-29e7-42c6-98e7-9234822c1280" providerId="ADAL" clId="{7826A118-6D32-4B1B-95A0-2FB6FB92BF5E}" dt="2018-10-14T11:24:43.749" v="950" actId="1037"/>
          <ac:picMkLst>
            <pc:docMk/>
            <pc:sldMk cId="386683926" sldId="297"/>
            <ac:picMk id="14" creationId="{28262F33-FDDA-4D6C-A4FD-5ABFDA47CFC1}"/>
          </ac:picMkLst>
        </pc:picChg>
        <pc:picChg chg="del">
          <ac:chgData name="Ming Hui Raymond Choo" userId="d5513aea-29e7-42c6-98e7-9234822c1280" providerId="ADAL" clId="{7826A118-6D32-4B1B-95A0-2FB6FB92BF5E}" dt="2018-10-14T11:12:18.416" v="698" actId="478"/>
          <ac:picMkLst>
            <pc:docMk/>
            <pc:sldMk cId="386683926" sldId="297"/>
            <ac:picMk id="33" creationId="{67F732E0-79C3-4249-8A04-C519394316AF}"/>
          </ac:picMkLst>
        </pc:picChg>
      </pc:sldChg>
      <pc:sldChg chg="modSp">
        <pc:chgData name="Ming Hui Raymond Choo" userId="d5513aea-29e7-42c6-98e7-9234822c1280" providerId="ADAL" clId="{7826A118-6D32-4B1B-95A0-2FB6FB92BF5E}" dt="2018-10-14T11:30:02.061" v="1082" actId="6549"/>
        <pc:sldMkLst>
          <pc:docMk/>
          <pc:sldMk cId="806936710" sldId="298"/>
        </pc:sldMkLst>
        <pc:spChg chg="mod">
          <ac:chgData name="Ming Hui Raymond Choo" userId="d5513aea-29e7-42c6-98e7-9234822c1280" providerId="ADAL" clId="{7826A118-6D32-4B1B-95A0-2FB6FB92BF5E}" dt="2018-10-14T11:30:02.061" v="1082" actId="6549"/>
          <ac:spMkLst>
            <pc:docMk/>
            <pc:sldMk cId="806936710" sldId="298"/>
            <ac:spMk id="22" creationId="{FFCAE9AA-C4AD-46E1-BF73-339C6E0470A8}"/>
          </ac:spMkLst>
        </pc:spChg>
      </pc:sldChg>
      <pc:sldChg chg="modSp">
        <pc:chgData name="Ming Hui Raymond Choo" userId="d5513aea-29e7-42c6-98e7-9234822c1280" providerId="ADAL" clId="{7826A118-6D32-4B1B-95A0-2FB6FB92BF5E}" dt="2018-10-14T15:22:15.698" v="2335" actId="20577"/>
        <pc:sldMkLst>
          <pc:docMk/>
          <pc:sldMk cId="3742010950" sldId="299"/>
        </pc:sldMkLst>
        <pc:spChg chg="mod">
          <ac:chgData name="Ming Hui Raymond Choo" userId="d5513aea-29e7-42c6-98e7-9234822c1280" providerId="ADAL" clId="{7826A118-6D32-4B1B-95A0-2FB6FB92BF5E}" dt="2018-10-14T15:20:47.003" v="2307" actId="6549"/>
          <ac:spMkLst>
            <pc:docMk/>
            <pc:sldMk cId="3742010950" sldId="299"/>
            <ac:spMk id="34" creationId="{69799E5D-9628-418C-9F09-5DAFF0009697}"/>
          </ac:spMkLst>
        </pc:spChg>
        <pc:spChg chg="mod">
          <ac:chgData name="Ming Hui Raymond Choo" userId="d5513aea-29e7-42c6-98e7-9234822c1280" providerId="ADAL" clId="{7826A118-6D32-4B1B-95A0-2FB6FB92BF5E}" dt="2018-10-14T15:22:15.698" v="2335" actId="20577"/>
          <ac:spMkLst>
            <pc:docMk/>
            <pc:sldMk cId="3742010950" sldId="299"/>
            <ac:spMk id="57" creationId="{96F9E091-5B82-4941-B484-C956B9970DEA}"/>
          </ac:spMkLst>
        </pc:spChg>
      </pc:sldChg>
      <pc:sldChg chg="modSp">
        <pc:chgData name="Ming Hui Raymond Choo" userId="d5513aea-29e7-42c6-98e7-9234822c1280" providerId="ADAL" clId="{7826A118-6D32-4B1B-95A0-2FB6FB92BF5E}" dt="2018-10-15T02:00:20.386" v="4282" actId="6549"/>
        <pc:sldMkLst>
          <pc:docMk/>
          <pc:sldMk cId="444009391" sldId="300"/>
        </pc:sldMkLst>
        <pc:spChg chg="mod">
          <ac:chgData name="Ming Hui Raymond Choo" userId="d5513aea-29e7-42c6-98e7-9234822c1280" providerId="ADAL" clId="{7826A118-6D32-4B1B-95A0-2FB6FB92BF5E}" dt="2018-10-14T15:24:18.801" v="2408" actId="20577"/>
          <ac:spMkLst>
            <pc:docMk/>
            <pc:sldMk cId="444009391" sldId="300"/>
            <ac:spMk id="46" creationId="{4100B419-2B54-4B54-BE7C-17BCAD7B13EB}"/>
          </ac:spMkLst>
        </pc:spChg>
        <pc:spChg chg="mod">
          <ac:chgData name="Ming Hui Raymond Choo" userId="d5513aea-29e7-42c6-98e7-9234822c1280" providerId="ADAL" clId="{7826A118-6D32-4B1B-95A0-2FB6FB92BF5E}" dt="2018-10-15T02:00:20.386" v="4282" actId="6549"/>
          <ac:spMkLst>
            <pc:docMk/>
            <pc:sldMk cId="444009391" sldId="300"/>
            <ac:spMk id="51" creationId="{C222C128-6B6F-4C79-923D-8288C428138E}"/>
          </ac:spMkLst>
        </pc:spChg>
      </pc:sldChg>
      <pc:sldChg chg="modSp">
        <pc:chgData name="Ming Hui Raymond Choo" userId="d5513aea-29e7-42c6-98e7-9234822c1280" providerId="ADAL" clId="{7826A118-6D32-4B1B-95A0-2FB6FB92BF5E}" dt="2018-10-15T02:07:03.235" v="4580" actId="6549"/>
        <pc:sldMkLst>
          <pc:docMk/>
          <pc:sldMk cId="1864693415" sldId="302"/>
        </pc:sldMkLst>
        <pc:spChg chg="mod">
          <ac:chgData name="Ming Hui Raymond Choo" userId="d5513aea-29e7-42c6-98e7-9234822c1280" providerId="ADAL" clId="{7826A118-6D32-4B1B-95A0-2FB6FB92BF5E}" dt="2018-10-15T02:07:03.235" v="4580" actId="6549"/>
          <ac:spMkLst>
            <pc:docMk/>
            <pc:sldMk cId="1864693415" sldId="302"/>
            <ac:spMk id="15" creationId="{B6AEBC6E-5885-4E8A-B170-590744E15538}"/>
          </ac:spMkLst>
        </pc:spChg>
        <pc:picChg chg="ord">
          <ac:chgData name="Ming Hui Raymond Choo" userId="d5513aea-29e7-42c6-98e7-9234822c1280" providerId="ADAL" clId="{7826A118-6D32-4B1B-95A0-2FB6FB92BF5E}" dt="2018-10-14T15:12:20.260" v="2147" actId="167"/>
          <ac:picMkLst>
            <pc:docMk/>
            <pc:sldMk cId="1864693415" sldId="302"/>
            <ac:picMk id="20" creationId="{237129CC-96F8-4A81-A792-D3FB8E58DD30}"/>
          </ac:picMkLst>
        </pc:picChg>
      </pc:sldChg>
      <pc:sldChg chg="modSp">
        <pc:chgData name="Ming Hui Raymond Choo" userId="d5513aea-29e7-42c6-98e7-9234822c1280" providerId="ADAL" clId="{7826A118-6D32-4B1B-95A0-2FB6FB92BF5E}" dt="2018-10-14T15:26:24.758" v="2453" actId="5793"/>
        <pc:sldMkLst>
          <pc:docMk/>
          <pc:sldMk cId="2445634533" sldId="303"/>
        </pc:sldMkLst>
        <pc:spChg chg="mod">
          <ac:chgData name="Ming Hui Raymond Choo" userId="d5513aea-29e7-42c6-98e7-9234822c1280" providerId="ADAL" clId="{7826A118-6D32-4B1B-95A0-2FB6FB92BF5E}" dt="2018-10-14T15:26:24.758" v="2453" actId="5793"/>
          <ac:spMkLst>
            <pc:docMk/>
            <pc:sldMk cId="2445634533" sldId="303"/>
            <ac:spMk id="22" creationId="{FFCAE9AA-C4AD-46E1-BF73-339C6E0470A8}"/>
          </ac:spMkLst>
        </pc:spChg>
      </pc:sldChg>
      <pc:sldChg chg="modSp">
        <pc:chgData name="Ming Hui Raymond Choo" userId="d5513aea-29e7-42c6-98e7-9234822c1280" providerId="ADAL" clId="{7826A118-6D32-4B1B-95A0-2FB6FB92BF5E}" dt="2018-10-14T15:27:18.573" v="2467" actId="20577"/>
        <pc:sldMkLst>
          <pc:docMk/>
          <pc:sldMk cId="4076275202" sldId="305"/>
        </pc:sldMkLst>
        <pc:spChg chg="mod">
          <ac:chgData name="Ming Hui Raymond Choo" userId="d5513aea-29e7-42c6-98e7-9234822c1280" providerId="ADAL" clId="{7826A118-6D32-4B1B-95A0-2FB6FB92BF5E}" dt="2018-10-14T15:27:18.573" v="2467" actId="20577"/>
          <ac:spMkLst>
            <pc:docMk/>
            <pc:sldMk cId="4076275202" sldId="305"/>
            <ac:spMk id="34" creationId="{69799E5D-9628-418C-9F09-5DAFF0009697}"/>
          </ac:spMkLst>
        </pc:spChg>
      </pc:sldChg>
      <pc:sldChg chg="modSp">
        <pc:chgData name="Ming Hui Raymond Choo" userId="d5513aea-29e7-42c6-98e7-9234822c1280" providerId="ADAL" clId="{7826A118-6D32-4B1B-95A0-2FB6FB92BF5E}" dt="2018-10-15T02:11:09.314" v="4670" actId="20577"/>
        <pc:sldMkLst>
          <pc:docMk/>
          <pc:sldMk cId="125493569" sldId="306"/>
        </pc:sldMkLst>
        <pc:spChg chg="mod">
          <ac:chgData name="Ming Hui Raymond Choo" userId="d5513aea-29e7-42c6-98e7-9234822c1280" providerId="ADAL" clId="{7826A118-6D32-4B1B-95A0-2FB6FB92BF5E}" dt="2018-10-14T15:30:29.798" v="2553" actId="20577"/>
          <ac:spMkLst>
            <pc:docMk/>
            <pc:sldMk cId="125493569" sldId="306"/>
            <ac:spMk id="16" creationId="{FC7D56B9-37DB-4465-82B3-4A0F5204BAA8}"/>
          </ac:spMkLst>
        </pc:spChg>
        <pc:spChg chg="mod">
          <ac:chgData name="Ming Hui Raymond Choo" userId="d5513aea-29e7-42c6-98e7-9234822c1280" providerId="ADAL" clId="{7826A118-6D32-4B1B-95A0-2FB6FB92BF5E}" dt="2018-10-15T02:11:09.314" v="4670" actId="20577"/>
          <ac:spMkLst>
            <pc:docMk/>
            <pc:sldMk cId="125493569" sldId="306"/>
            <ac:spMk id="27" creationId="{88B7721A-152C-479D-89C9-DEC8E93ECE13}"/>
          </ac:spMkLst>
        </pc:spChg>
      </pc:sldChg>
      <pc:sldChg chg="modSp">
        <pc:chgData name="Ming Hui Raymond Choo" userId="d5513aea-29e7-42c6-98e7-9234822c1280" providerId="ADAL" clId="{7826A118-6D32-4B1B-95A0-2FB6FB92BF5E}" dt="2018-10-14T15:39:20.733" v="2703" actId="20577"/>
        <pc:sldMkLst>
          <pc:docMk/>
          <pc:sldMk cId="2470785459" sldId="307"/>
        </pc:sldMkLst>
        <pc:spChg chg="mod">
          <ac:chgData name="Ming Hui Raymond Choo" userId="d5513aea-29e7-42c6-98e7-9234822c1280" providerId="ADAL" clId="{7826A118-6D32-4B1B-95A0-2FB6FB92BF5E}" dt="2018-10-14T15:39:20.733" v="2703" actId="20577"/>
          <ac:spMkLst>
            <pc:docMk/>
            <pc:sldMk cId="2470785459" sldId="307"/>
            <ac:spMk id="12" creationId="{87615C81-82CE-4B91-9541-366472C42FB9}"/>
          </ac:spMkLst>
        </pc:spChg>
        <pc:spChg chg="mod">
          <ac:chgData name="Ming Hui Raymond Choo" userId="d5513aea-29e7-42c6-98e7-9234822c1280" providerId="ADAL" clId="{7826A118-6D32-4B1B-95A0-2FB6FB92BF5E}" dt="2018-10-14T15:30:39.991" v="2567" actId="20577"/>
          <ac:spMkLst>
            <pc:docMk/>
            <pc:sldMk cId="2470785459" sldId="307"/>
            <ac:spMk id="16" creationId="{FC7D56B9-37DB-4465-82B3-4A0F5204BAA8}"/>
          </ac:spMkLst>
        </pc:spChg>
      </pc:sldChg>
      <pc:sldChg chg="modSp">
        <pc:chgData name="Ming Hui Raymond Choo" userId="d5513aea-29e7-42c6-98e7-9234822c1280" providerId="ADAL" clId="{7826A118-6D32-4B1B-95A0-2FB6FB92BF5E}" dt="2018-10-14T16:47:59.530" v="3658" actId="20577"/>
        <pc:sldMkLst>
          <pc:docMk/>
          <pc:sldMk cId="139757937" sldId="308"/>
        </pc:sldMkLst>
        <pc:spChg chg="mod">
          <ac:chgData name="Ming Hui Raymond Choo" userId="d5513aea-29e7-42c6-98e7-9234822c1280" providerId="ADAL" clId="{7826A118-6D32-4B1B-95A0-2FB6FB92BF5E}" dt="2018-10-14T15:42:54.353" v="2849" actId="20577"/>
          <ac:spMkLst>
            <pc:docMk/>
            <pc:sldMk cId="139757937" sldId="308"/>
            <ac:spMk id="21" creationId="{30FDD4CB-CC03-409B-8248-3157452F44CC}"/>
          </ac:spMkLst>
        </pc:spChg>
        <pc:spChg chg="mod">
          <ac:chgData name="Ming Hui Raymond Choo" userId="d5513aea-29e7-42c6-98e7-9234822c1280" providerId="ADAL" clId="{7826A118-6D32-4B1B-95A0-2FB6FB92BF5E}" dt="2018-10-14T16:47:59.530" v="3658" actId="20577"/>
          <ac:spMkLst>
            <pc:docMk/>
            <pc:sldMk cId="139757937" sldId="308"/>
            <ac:spMk id="24" creationId="{CE16DB0C-2BFB-4989-A847-A891814910B0}"/>
          </ac:spMkLst>
        </pc:spChg>
        <pc:spChg chg="mod">
          <ac:chgData name="Ming Hui Raymond Choo" userId="d5513aea-29e7-42c6-98e7-9234822c1280" providerId="ADAL" clId="{7826A118-6D32-4B1B-95A0-2FB6FB92BF5E}" dt="2018-10-14T16:14:11.404" v="3226" actId="20577"/>
          <ac:spMkLst>
            <pc:docMk/>
            <pc:sldMk cId="139757937" sldId="308"/>
            <ac:spMk id="25" creationId="{6150B5F4-BB07-418E-BEF6-F05CCC0272D0}"/>
          </ac:spMkLst>
        </pc:spChg>
      </pc:sldChg>
      <pc:sldChg chg="modSp">
        <pc:chgData name="Ming Hui Raymond Choo" userId="d5513aea-29e7-42c6-98e7-9234822c1280" providerId="ADAL" clId="{7826A118-6D32-4B1B-95A0-2FB6FB92BF5E}" dt="2018-10-14T16:10:48.286" v="3202" actId="20577"/>
        <pc:sldMkLst>
          <pc:docMk/>
          <pc:sldMk cId="1933534881" sldId="311"/>
        </pc:sldMkLst>
        <pc:spChg chg="mod">
          <ac:chgData name="Ming Hui Raymond Choo" userId="d5513aea-29e7-42c6-98e7-9234822c1280" providerId="ADAL" clId="{7826A118-6D32-4B1B-95A0-2FB6FB92BF5E}" dt="2018-10-14T16:10:13.373" v="3178" actId="20577"/>
          <ac:spMkLst>
            <pc:docMk/>
            <pc:sldMk cId="1933534881" sldId="311"/>
            <ac:spMk id="13" creationId="{E39749FC-9127-4BED-9B0C-CCCCB76CF70E}"/>
          </ac:spMkLst>
        </pc:spChg>
        <pc:spChg chg="mod">
          <ac:chgData name="Ming Hui Raymond Choo" userId="d5513aea-29e7-42c6-98e7-9234822c1280" providerId="ADAL" clId="{7826A118-6D32-4B1B-95A0-2FB6FB92BF5E}" dt="2018-10-14T16:10:48.286" v="3202" actId="20577"/>
          <ac:spMkLst>
            <pc:docMk/>
            <pc:sldMk cId="1933534881" sldId="311"/>
            <ac:spMk id="21" creationId="{02424A2F-2539-42C9-B111-19796CCE00B6}"/>
          </ac:spMkLst>
        </pc:spChg>
        <pc:spChg chg="mod">
          <ac:chgData name="Ming Hui Raymond Choo" userId="d5513aea-29e7-42c6-98e7-9234822c1280" providerId="ADAL" clId="{7826A118-6D32-4B1B-95A0-2FB6FB92BF5E}" dt="2018-10-14T16:09:09.502" v="3174" actId="20577"/>
          <ac:spMkLst>
            <pc:docMk/>
            <pc:sldMk cId="1933534881" sldId="311"/>
            <ac:spMk id="26" creationId="{483DC788-F58B-4CAD-BEF4-192CD187600C}"/>
          </ac:spMkLst>
        </pc:spChg>
      </pc:sldChg>
      <pc:sldChg chg="addSp modSp">
        <pc:chgData name="Ming Hui Raymond Choo" userId="d5513aea-29e7-42c6-98e7-9234822c1280" providerId="ADAL" clId="{7826A118-6D32-4B1B-95A0-2FB6FB92BF5E}" dt="2018-10-15T02:27:46.618" v="4837" actId="20577"/>
        <pc:sldMkLst>
          <pc:docMk/>
          <pc:sldMk cId="4191187210" sldId="314"/>
        </pc:sldMkLst>
        <pc:spChg chg="mod">
          <ac:chgData name="Ming Hui Raymond Choo" userId="d5513aea-29e7-42c6-98e7-9234822c1280" providerId="ADAL" clId="{7826A118-6D32-4B1B-95A0-2FB6FB92BF5E}" dt="2018-10-15T02:27:46.618" v="4837" actId="20577"/>
          <ac:spMkLst>
            <pc:docMk/>
            <pc:sldMk cId="4191187210" sldId="314"/>
            <ac:spMk id="16" creationId="{FC7D56B9-37DB-4465-82B3-4A0F5204BAA8}"/>
          </ac:spMkLst>
        </pc:spChg>
        <pc:spChg chg="add mod">
          <ac:chgData name="Ming Hui Raymond Choo" userId="d5513aea-29e7-42c6-98e7-9234822c1280" providerId="ADAL" clId="{7826A118-6D32-4B1B-95A0-2FB6FB92BF5E}" dt="2018-10-14T16:52:22.336" v="4126" actId="20577"/>
          <ac:spMkLst>
            <pc:docMk/>
            <pc:sldMk cId="4191187210" sldId="314"/>
            <ac:spMk id="18" creationId="{A248F87F-43E4-4101-95EC-9761560FA9D3}"/>
          </ac:spMkLst>
        </pc:spChg>
        <pc:spChg chg="mod">
          <ac:chgData name="Ming Hui Raymond Choo" userId="d5513aea-29e7-42c6-98e7-9234822c1280" providerId="ADAL" clId="{7826A118-6D32-4B1B-95A0-2FB6FB92BF5E}" dt="2018-10-14T16:43:42.838" v="3368" actId="6549"/>
          <ac:spMkLst>
            <pc:docMk/>
            <pc:sldMk cId="4191187210" sldId="314"/>
            <ac:spMk id="21" creationId="{30FDD4CB-CC03-409B-8248-3157452F44CC}"/>
          </ac:spMkLst>
        </pc:spChg>
      </pc:sldChg>
      <pc:sldChg chg="modSp">
        <pc:chgData name="Ming Hui Raymond Choo" userId="d5513aea-29e7-42c6-98e7-9234822c1280" providerId="ADAL" clId="{7826A118-6D32-4B1B-95A0-2FB6FB92BF5E}" dt="2018-10-14T16:18:01.575" v="3358" actId="6549"/>
        <pc:sldMkLst>
          <pc:docMk/>
          <pc:sldMk cId="1969907513" sldId="315"/>
        </pc:sldMkLst>
        <pc:spChg chg="mod">
          <ac:chgData name="Ming Hui Raymond Choo" userId="d5513aea-29e7-42c6-98e7-9234822c1280" providerId="ADAL" clId="{7826A118-6D32-4B1B-95A0-2FB6FB92BF5E}" dt="2018-10-14T16:18:01.575" v="3358" actId="6549"/>
          <ac:spMkLst>
            <pc:docMk/>
            <pc:sldMk cId="1969907513" sldId="315"/>
            <ac:spMk id="27" creationId="{AD97C02F-0CC3-4863-9075-8A64A21FA4E0}"/>
          </ac:spMkLst>
        </pc:spChg>
      </pc:sldChg>
      <pc:sldChg chg="modSp">
        <pc:chgData name="Ming Hui Raymond Choo" userId="d5513aea-29e7-42c6-98e7-9234822c1280" providerId="ADAL" clId="{7826A118-6D32-4B1B-95A0-2FB6FB92BF5E}" dt="2018-10-15T02:17:54.955" v="4746" actId="1035"/>
        <pc:sldMkLst>
          <pc:docMk/>
          <pc:sldMk cId="2930277917" sldId="317"/>
        </pc:sldMkLst>
        <pc:spChg chg="mod">
          <ac:chgData name="Ming Hui Raymond Choo" userId="d5513aea-29e7-42c6-98e7-9234822c1280" providerId="ADAL" clId="{7826A118-6D32-4B1B-95A0-2FB6FB92BF5E}" dt="2018-10-15T02:17:54.955" v="4746" actId="1035"/>
          <ac:spMkLst>
            <pc:docMk/>
            <pc:sldMk cId="2930277917" sldId="317"/>
            <ac:spMk id="25" creationId="{4E2B7D4D-473B-465C-858F-367D544BA9F9}"/>
          </ac:spMkLst>
        </pc:spChg>
        <pc:spChg chg="mod">
          <ac:chgData name="Ming Hui Raymond Choo" userId="d5513aea-29e7-42c6-98e7-9234822c1280" providerId="ADAL" clId="{7826A118-6D32-4B1B-95A0-2FB6FB92BF5E}" dt="2018-10-15T02:17:54.955" v="4746" actId="1035"/>
          <ac:spMkLst>
            <pc:docMk/>
            <pc:sldMk cId="2930277917" sldId="317"/>
            <ac:spMk id="26" creationId="{055C5816-F8E5-49FC-9971-AE7E6096F75C}"/>
          </ac:spMkLst>
        </pc:spChg>
        <pc:spChg chg="mod">
          <ac:chgData name="Ming Hui Raymond Choo" userId="d5513aea-29e7-42c6-98e7-9234822c1280" providerId="ADAL" clId="{7826A118-6D32-4B1B-95A0-2FB6FB92BF5E}" dt="2018-10-15T02:17:54.955" v="4746" actId="1035"/>
          <ac:spMkLst>
            <pc:docMk/>
            <pc:sldMk cId="2930277917" sldId="317"/>
            <ac:spMk id="27" creationId="{7137AF7B-2C23-4F25-86B2-E7FC20368ACF}"/>
          </ac:spMkLst>
        </pc:spChg>
      </pc:sldChg>
      <pc:sldChg chg="addSp delSp modSp">
        <pc:chgData name="Ming Hui Raymond Choo" userId="d5513aea-29e7-42c6-98e7-9234822c1280" providerId="ADAL" clId="{7826A118-6D32-4B1B-95A0-2FB6FB92BF5E}" dt="2018-10-14T13:09:12.175" v="1993" actId="20577"/>
        <pc:sldMkLst>
          <pc:docMk/>
          <pc:sldMk cId="1420265374" sldId="318"/>
        </pc:sldMkLst>
        <pc:spChg chg="mod">
          <ac:chgData name="Ming Hui Raymond Choo" userId="d5513aea-29e7-42c6-98e7-9234822c1280" providerId="ADAL" clId="{7826A118-6D32-4B1B-95A0-2FB6FB92BF5E}" dt="2018-10-14T12:38:59.969" v="1162" actId="20577"/>
          <ac:spMkLst>
            <pc:docMk/>
            <pc:sldMk cId="1420265374" sldId="318"/>
            <ac:spMk id="7" creationId="{FEC6CD79-3DE0-4F1D-871B-65F55061B02E}"/>
          </ac:spMkLst>
        </pc:spChg>
        <pc:spChg chg="mod">
          <ac:chgData name="Ming Hui Raymond Choo" userId="d5513aea-29e7-42c6-98e7-9234822c1280" providerId="ADAL" clId="{7826A118-6D32-4B1B-95A0-2FB6FB92BF5E}" dt="2018-10-14T13:09:12.175" v="1993" actId="20577"/>
          <ac:spMkLst>
            <pc:docMk/>
            <pc:sldMk cId="1420265374" sldId="318"/>
            <ac:spMk id="8" creationId="{90BB64E1-1775-4C1E-8BC5-F44C54156800}"/>
          </ac:spMkLst>
        </pc:spChg>
        <pc:spChg chg="mod ord">
          <ac:chgData name="Ming Hui Raymond Choo" userId="d5513aea-29e7-42c6-98e7-9234822c1280" providerId="ADAL" clId="{7826A118-6D32-4B1B-95A0-2FB6FB92BF5E}" dt="2018-10-14T12:53:48.710" v="1426" actId="1038"/>
          <ac:spMkLst>
            <pc:docMk/>
            <pc:sldMk cId="1420265374" sldId="318"/>
            <ac:spMk id="9" creationId="{C7A87D6C-9E0F-4516-B4F4-875E9212E10A}"/>
          </ac:spMkLst>
        </pc:spChg>
        <pc:picChg chg="add del mod">
          <ac:chgData name="Ming Hui Raymond Choo" userId="d5513aea-29e7-42c6-98e7-9234822c1280" providerId="ADAL" clId="{7826A118-6D32-4B1B-95A0-2FB6FB92BF5E}" dt="2018-10-14T12:42:38.385" v="1165" actId="478"/>
          <ac:picMkLst>
            <pc:docMk/>
            <pc:sldMk cId="1420265374" sldId="318"/>
            <ac:picMk id="2" creationId="{18650761-2581-4C30-AC65-A461B5DE4890}"/>
          </ac:picMkLst>
        </pc:picChg>
        <pc:picChg chg="del">
          <ac:chgData name="Ming Hui Raymond Choo" userId="d5513aea-29e7-42c6-98e7-9234822c1280" providerId="ADAL" clId="{7826A118-6D32-4B1B-95A0-2FB6FB92BF5E}" dt="2018-10-14T12:53:01.374" v="1331" actId="478"/>
          <ac:picMkLst>
            <pc:docMk/>
            <pc:sldMk cId="1420265374" sldId="318"/>
            <ac:picMk id="3" creationId="{B5474B4D-974E-4D26-B883-3F1B7D20B72B}"/>
          </ac:picMkLst>
        </pc:picChg>
        <pc:picChg chg="add del">
          <ac:chgData name="Ming Hui Raymond Choo" userId="d5513aea-29e7-42c6-98e7-9234822c1280" providerId="ADAL" clId="{7826A118-6D32-4B1B-95A0-2FB6FB92BF5E}" dt="2018-10-14T12:45:09.504" v="1167" actId="478"/>
          <ac:picMkLst>
            <pc:docMk/>
            <pc:sldMk cId="1420265374" sldId="318"/>
            <ac:picMk id="10" creationId="{7E75F6E8-7CC6-42EA-8CBE-6981C7CE1D9A}"/>
          </ac:picMkLst>
        </pc:picChg>
        <pc:picChg chg="add del mod modCrop">
          <ac:chgData name="Ming Hui Raymond Choo" userId="d5513aea-29e7-42c6-98e7-9234822c1280" providerId="ADAL" clId="{7826A118-6D32-4B1B-95A0-2FB6FB92BF5E}" dt="2018-10-14T12:48:17.437" v="1170" actId="478"/>
          <ac:picMkLst>
            <pc:docMk/>
            <pc:sldMk cId="1420265374" sldId="318"/>
            <ac:picMk id="11" creationId="{35AFD21D-B9C7-4312-96DC-D984AD92D76C}"/>
          </ac:picMkLst>
        </pc:picChg>
        <pc:picChg chg="add mod modCrop">
          <ac:chgData name="Ming Hui Raymond Choo" userId="d5513aea-29e7-42c6-98e7-9234822c1280" providerId="ADAL" clId="{7826A118-6D32-4B1B-95A0-2FB6FB92BF5E}" dt="2018-10-14T12:53:48.710" v="1426" actId="1038"/>
          <ac:picMkLst>
            <pc:docMk/>
            <pc:sldMk cId="1420265374" sldId="318"/>
            <ac:picMk id="12" creationId="{CC40B6CC-CFA7-4BF0-BB46-0BAD8109F165}"/>
          </ac:picMkLst>
        </pc:picChg>
      </pc:sldChg>
      <pc:sldChg chg="modSp">
        <pc:chgData name="Ming Hui Raymond Choo" userId="d5513aea-29e7-42c6-98e7-9234822c1280" providerId="ADAL" clId="{7826A118-6D32-4B1B-95A0-2FB6FB92BF5E}" dt="2018-10-14T15:14:05.481" v="2185" actId="6549"/>
        <pc:sldMkLst>
          <pc:docMk/>
          <pc:sldMk cId="2064542381" sldId="319"/>
        </pc:sldMkLst>
        <pc:spChg chg="mod">
          <ac:chgData name="Ming Hui Raymond Choo" userId="d5513aea-29e7-42c6-98e7-9234822c1280" providerId="ADAL" clId="{7826A118-6D32-4B1B-95A0-2FB6FB92BF5E}" dt="2018-10-14T15:13:41.673" v="2172" actId="6549"/>
          <ac:spMkLst>
            <pc:docMk/>
            <pc:sldMk cId="2064542381" sldId="319"/>
            <ac:spMk id="2" creationId="{EFFF2FC2-0FD5-4E63-9739-CF89911DB95F}"/>
          </ac:spMkLst>
        </pc:spChg>
        <pc:spChg chg="mod">
          <ac:chgData name="Ming Hui Raymond Choo" userId="d5513aea-29e7-42c6-98e7-9234822c1280" providerId="ADAL" clId="{7826A118-6D32-4B1B-95A0-2FB6FB92BF5E}" dt="2018-10-14T12:21:51.202" v="1083" actId="167"/>
          <ac:spMkLst>
            <pc:docMk/>
            <pc:sldMk cId="2064542381" sldId="319"/>
            <ac:spMk id="9" creationId="{FF692C7E-679F-4C92-9B2F-6253D26E49D2}"/>
          </ac:spMkLst>
        </pc:spChg>
        <pc:spChg chg="mod">
          <ac:chgData name="Ming Hui Raymond Choo" userId="d5513aea-29e7-42c6-98e7-9234822c1280" providerId="ADAL" clId="{7826A118-6D32-4B1B-95A0-2FB6FB92BF5E}" dt="2018-10-14T15:14:05.481" v="2185" actId="6549"/>
          <ac:spMkLst>
            <pc:docMk/>
            <pc:sldMk cId="2064542381" sldId="319"/>
            <ac:spMk id="30" creationId="{A919C3DA-1A5E-4DCC-AB91-E78E6A8FDDEB}"/>
          </ac:spMkLst>
        </pc:spChg>
      </pc:sldChg>
      <pc:sldChg chg="modSp addCm delCm modCm">
        <pc:chgData name="Ming Hui Raymond Choo" userId="d5513aea-29e7-42c6-98e7-9234822c1280" providerId="ADAL" clId="{7826A118-6D32-4B1B-95A0-2FB6FB92BF5E}" dt="2018-10-15T02:18:33.351" v="4748" actId="20577"/>
        <pc:sldMkLst>
          <pc:docMk/>
          <pc:sldMk cId="2531513118" sldId="320"/>
        </pc:sldMkLst>
        <pc:spChg chg="mod">
          <ac:chgData name="Ming Hui Raymond Choo" userId="d5513aea-29e7-42c6-98e7-9234822c1280" providerId="ADAL" clId="{7826A118-6D32-4B1B-95A0-2FB6FB92BF5E}" dt="2018-10-15T02:18:33.351" v="4748" actId="20577"/>
          <ac:spMkLst>
            <pc:docMk/>
            <pc:sldMk cId="2531513118" sldId="320"/>
            <ac:spMk id="15" creationId="{B6AEBC6E-5885-4E8A-B170-590744E15538}"/>
          </ac:spMkLst>
        </pc:spChg>
      </pc:sldChg>
      <pc:sldChg chg="addSp delSp modSp addCm delCm modCm">
        <pc:chgData name="Ming Hui Raymond Choo" userId="d5513aea-29e7-42c6-98e7-9234822c1280" providerId="ADAL" clId="{7826A118-6D32-4B1B-95A0-2FB6FB92BF5E}" dt="2018-10-15T02:18:40.157" v="4749" actId="20577"/>
        <pc:sldMkLst>
          <pc:docMk/>
          <pc:sldMk cId="411353487" sldId="321"/>
        </pc:sldMkLst>
        <pc:spChg chg="add del">
          <ac:chgData name="Ming Hui Raymond Choo" userId="d5513aea-29e7-42c6-98e7-9234822c1280" providerId="ADAL" clId="{7826A118-6D32-4B1B-95A0-2FB6FB92BF5E}" dt="2018-10-14T13:12:30.626" v="2003" actId="167"/>
          <ac:spMkLst>
            <pc:docMk/>
            <pc:sldMk cId="411353487" sldId="321"/>
            <ac:spMk id="2" creationId="{0B145A62-A1AD-4E54-AB0F-9419D3491FC4}"/>
          </ac:spMkLst>
        </pc:spChg>
        <pc:spChg chg="mod">
          <ac:chgData name="Ming Hui Raymond Choo" userId="d5513aea-29e7-42c6-98e7-9234822c1280" providerId="ADAL" clId="{7826A118-6D32-4B1B-95A0-2FB6FB92BF5E}" dt="2018-10-15T02:18:40.157" v="4749" actId="20577"/>
          <ac:spMkLst>
            <pc:docMk/>
            <pc:sldMk cId="411353487" sldId="321"/>
            <ac:spMk id="15" creationId="{B6AEBC6E-5885-4E8A-B170-590744E15538}"/>
          </ac:spMkLst>
        </pc:spChg>
      </pc:sldChg>
      <pc:sldChg chg="modSp addCm delCm modCm">
        <pc:chgData name="Ming Hui Raymond Choo" userId="d5513aea-29e7-42c6-98e7-9234822c1280" providerId="ADAL" clId="{7826A118-6D32-4B1B-95A0-2FB6FB92BF5E}" dt="2018-10-15T02:18:47.997" v="4750" actId="20577"/>
        <pc:sldMkLst>
          <pc:docMk/>
          <pc:sldMk cId="3395837699" sldId="322"/>
        </pc:sldMkLst>
        <pc:spChg chg="mod">
          <ac:chgData name="Ming Hui Raymond Choo" userId="d5513aea-29e7-42c6-98e7-9234822c1280" providerId="ADAL" clId="{7826A118-6D32-4B1B-95A0-2FB6FB92BF5E}" dt="2018-10-15T02:18:47.997" v="4750" actId="20577"/>
          <ac:spMkLst>
            <pc:docMk/>
            <pc:sldMk cId="3395837699" sldId="322"/>
            <ac:spMk id="15" creationId="{B6AEBC6E-5885-4E8A-B170-590744E15538}"/>
          </ac:spMkLst>
        </pc:spChg>
      </pc:sldChg>
      <pc:sldChg chg="modSp addCm delCm modCm">
        <pc:chgData name="Ming Hui Raymond Choo" userId="d5513aea-29e7-42c6-98e7-9234822c1280" providerId="ADAL" clId="{7826A118-6D32-4B1B-95A0-2FB6FB92BF5E}" dt="2018-10-15T02:18:56.039" v="4751" actId="6549"/>
        <pc:sldMkLst>
          <pc:docMk/>
          <pc:sldMk cId="3344899438" sldId="323"/>
        </pc:sldMkLst>
        <pc:spChg chg="mod">
          <ac:chgData name="Ming Hui Raymond Choo" userId="d5513aea-29e7-42c6-98e7-9234822c1280" providerId="ADAL" clId="{7826A118-6D32-4B1B-95A0-2FB6FB92BF5E}" dt="2018-10-15T02:18:56.039" v="4751" actId="6549"/>
          <ac:spMkLst>
            <pc:docMk/>
            <pc:sldMk cId="3344899438" sldId="323"/>
            <ac:spMk id="15" creationId="{B6AEBC6E-5885-4E8A-B170-590744E15538}"/>
          </ac:spMkLst>
        </pc:spChg>
      </pc:sldChg>
      <pc:sldChg chg="modSp addCm modCm">
        <pc:chgData name="Ming Hui Raymond Choo" userId="d5513aea-29e7-42c6-98e7-9234822c1280" providerId="ADAL" clId="{7826A118-6D32-4B1B-95A0-2FB6FB92BF5E}" dt="2018-10-14T13:44:19.730" v="2142" actId="167"/>
        <pc:sldMkLst>
          <pc:docMk/>
          <pc:sldMk cId="3392633141" sldId="324"/>
        </pc:sldMkLst>
        <pc:spChg chg="mod">
          <ac:chgData name="Ming Hui Raymond Choo" userId="d5513aea-29e7-42c6-98e7-9234822c1280" providerId="ADAL" clId="{7826A118-6D32-4B1B-95A0-2FB6FB92BF5E}" dt="2018-10-14T13:43:21.689" v="2140" actId="20577"/>
          <ac:spMkLst>
            <pc:docMk/>
            <pc:sldMk cId="3392633141" sldId="324"/>
            <ac:spMk id="15" creationId="{B6AEBC6E-5885-4E8A-B170-590744E15538}"/>
          </ac:spMkLst>
        </pc:spChg>
      </pc:sldChg>
      <pc:sldChg chg="modSp addCm modCm">
        <pc:chgData name="Ming Hui Raymond Choo" userId="d5513aea-29e7-42c6-98e7-9234822c1280" providerId="ADAL" clId="{7826A118-6D32-4B1B-95A0-2FB6FB92BF5E}" dt="2018-10-15T02:18:19.110" v="4747" actId="6549"/>
        <pc:sldMkLst>
          <pc:docMk/>
          <pc:sldMk cId="4121866592" sldId="325"/>
        </pc:sldMkLst>
        <pc:spChg chg="mod">
          <ac:chgData name="Ming Hui Raymond Choo" userId="d5513aea-29e7-42c6-98e7-9234822c1280" providerId="ADAL" clId="{7826A118-6D32-4B1B-95A0-2FB6FB92BF5E}" dt="2018-10-15T02:18:19.110" v="4747" actId="6549"/>
          <ac:spMkLst>
            <pc:docMk/>
            <pc:sldMk cId="4121866592" sldId="325"/>
            <ac:spMk id="15" creationId="{B6AEBC6E-5885-4E8A-B170-590744E15538}"/>
          </ac:spMkLst>
        </pc:spChg>
      </pc:sldChg>
      <pc:sldChg chg="modSp">
        <pc:chgData name="Ming Hui Raymond Choo" userId="d5513aea-29e7-42c6-98e7-9234822c1280" providerId="ADAL" clId="{7826A118-6D32-4B1B-95A0-2FB6FB92BF5E}" dt="2018-10-15T02:27:12.669" v="4825" actId="20577"/>
        <pc:sldMkLst>
          <pc:docMk/>
          <pc:sldMk cId="653014606" sldId="326"/>
        </pc:sldMkLst>
        <pc:graphicFrameChg chg="mod modGraphic">
          <ac:chgData name="Ming Hui Raymond Choo" userId="d5513aea-29e7-42c6-98e7-9234822c1280" providerId="ADAL" clId="{7826A118-6D32-4B1B-95A0-2FB6FB92BF5E}" dt="2018-10-15T02:27:12.669" v="4825" actId="20577"/>
          <ac:graphicFrameMkLst>
            <pc:docMk/>
            <pc:sldMk cId="653014606" sldId="326"/>
            <ac:graphicFrameMk id="5" creationId="{AACB0C61-307B-4C53-A3DB-8487906031B5}"/>
          </ac:graphicFrameMkLst>
        </pc:graphicFrameChg>
      </pc:sldChg>
      <pc:sldChg chg="modSp">
        <pc:chgData name="Ming Hui Raymond Choo" userId="d5513aea-29e7-42c6-98e7-9234822c1280" providerId="ADAL" clId="{7826A118-6D32-4B1B-95A0-2FB6FB92BF5E}" dt="2018-10-15T02:11:54.709" v="4693" actId="20577"/>
        <pc:sldMkLst>
          <pc:docMk/>
          <pc:sldMk cId="4252400708" sldId="327"/>
        </pc:sldMkLst>
        <pc:spChg chg="mod">
          <ac:chgData name="Ming Hui Raymond Choo" userId="d5513aea-29e7-42c6-98e7-9234822c1280" providerId="ADAL" clId="{7826A118-6D32-4B1B-95A0-2FB6FB92BF5E}" dt="2018-10-15T02:11:54.709" v="4693" actId="20577"/>
          <ac:spMkLst>
            <pc:docMk/>
            <pc:sldMk cId="4252400708" sldId="327"/>
            <ac:spMk id="19" creationId="{68AEA253-8686-4859-A04D-6DAEB2DA14E8}"/>
          </ac:spMkLst>
        </pc:spChg>
        <pc:spChg chg="mod">
          <ac:chgData name="Ming Hui Raymond Choo" userId="d5513aea-29e7-42c6-98e7-9234822c1280" providerId="ADAL" clId="{7826A118-6D32-4B1B-95A0-2FB6FB92BF5E}" dt="2018-10-15T02:07:23.132" v="4583" actId="6549"/>
          <ac:spMkLst>
            <pc:docMk/>
            <pc:sldMk cId="4252400708" sldId="327"/>
            <ac:spMk id="36" creationId="{E30CB248-9C24-47D9-819A-B78AF988F5AE}"/>
          </ac:spMkLst>
        </pc:spChg>
        <pc:graphicFrameChg chg="mod">
          <ac:chgData name="Ming Hui Raymond Choo" userId="d5513aea-29e7-42c6-98e7-9234822c1280" providerId="ADAL" clId="{7826A118-6D32-4B1B-95A0-2FB6FB92BF5E}" dt="2018-10-15T02:09:21.271" v="4614" actId="20577"/>
          <ac:graphicFrameMkLst>
            <pc:docMk/>
            <pc:sldMk cId="4252400708" sldId="327"/>
            <ac:graphicFrameMk id="16" creationId="{14901E58-6831-4FCA-A079-71A4B6EE98CD}"/>
          </ac:graphicFrameMkLst>
        </pc:graphicFrameChg>
      </pc:sldChg>
      <pc:sldChg chg="modSp">
        <pc:chgData name="Ming Hui Raymond Choo" userId="d5513aea-29e7-42c6-98e7-9234822c1280" providerId="ADAL" clId="{7826A118-6D32-4B1B-95A0-2FB6FB92BF5E}" dt="2018-10-15T02:12:53.792" v="4694" actId="12788"/>
        <pc:sldMkLst>
          <pc:docMk/>
          <pc:sldMk cId="110920199" sldId="328"/>
        </pc:sldMkLst>
        <pc:spChg chg="mod">
          <ac:chgData name="Ming Hui Raymond Choo" userId="d5513aea-29e7-42c6-98e7-9234822c1280" providerId="ADAL" clId="{7826A118-6D32-4B1B-95A0-2FB6FB92BF5E}" dt="2018-10-15T02:12:53.792" v="4694" actId="12788"/>
          <ac:spMkLst>
            <pc:docMk/>
            <pc:sldMk cId="110920199" sldId="328"/>
            <ac:spMk id="16" creationId="{2B322426-9DB3-422F-B0C1-CF98474086B3}"/>
          </ac:spMkLst>
        </pc:spChg>
      </pc:sldChg>
      <pc:sldChg chg="modSp">
        <pc:chgData name="Ming Hui Raymond Choo" userId="d5513aea-29e7-42c6-98e7-9234822c1280" providerId="ADAL" clId="{7826A118-6D32-4B1B-95A0-2FB6FB92BF5E}" dt="2018-10-15T02:00:38.016" v="4289" actId="6549"/>
        <pc:sldMkLst>
          <pc:docMk/>
          <pc:sldMk cId="2691744193" sldId="329"/>
        </pc:sldMkLst>
        <pc:spChg chg="mod">
          <ac:chgData name="Ming Hui Raymond Choo" userId="d5513aea-29e7-42c6-98e7-9234822c1280" providerId="ADAL" clId="{7826A118-6D32-4B1B-95A0-2FB6FB92BF5E}" dt="2018-10-15T02:00:38.016" v="4289" actId="6549"/>
          <ac:spMkLst>
            <pc:docMk/>
            <pc:sldMk cId="2691744193" sldId="329"/>
            <ac:spMk id="51" creationId="{C222C128-6B6F-4C79-923D-8288C428138E}"/>
          </ac:spMkLst>
        </pc:spChg>
      </pc:sldChg>
      <pc:sldChg chg="modSp">
        <pc:chgData name="Ming Hui Raymond Choo" userId="d5513aea-29e7-42c6-98e7-9234822c1280" providerId="ADAL" clId="{7826A118-6D32-4B1B-95A0-2FB6FB92BF5E}" dt="2018-10-15T02:16:01.543" v="4720" actId="1035"/>
        <pc:sldMkLst>
          <pc:docMk/>
          <pc:sldMk cId="3352580326" sldId="330"/>
        </pc:sldMkLst>
        <pc:spChg chg="mod">
          <ac:chgData name="Ming Hui Raymond Choo" userId="d5513aea-29e7-42c6-98e7-9234822c1280" providerId="ADAL" clId="{7826A118-6D32-4B1B-95A0-2FB6FB92BF5E}" dt="2018-10-15T02:16:01.543" v="4720" actId="1035"/>
          <ac:spMkLst>
            <pc:docMk/>
            <pc:sldMk cId="3352580326" sldId="330"/>
            <ac:spMk id="22" creationId="{43C7F7E1-A9B8-415D-A389-6DB694E649BD}"/>
          </ac:spMkLst>
        </pc:spChg>
        <pc:spChg chg="mod">
          <ac:chgData name="Ming Hui Raymond Choo" userId="d5513aea-29e7-42c6-98e7-9234822c1280" providerId="ADAL" clId="{7826A118-6D32-4B1B-95A0-2FB6FB92BF5E}" dt="2018-10-15T02:16:01.543" v="4720" actId="1035"/>
          <ac:spMkLst>
            <pc:docMk/>
            <pc:sldMk cId="3352580326" sldId="330"/>
            <ac:spMk id="23" creationId="{174AEFF1-86FC-43BD-9571-B0D030333C89}"/>
          </ac:spMkLst>
        </pc:spChg>
        <pc:spChg chg="mod">
          <ac:chgData name="Ming Hui Raymond Choo" userId="d5513aea-29e7-42c6-98e7-9234822c1280" providerId="ADAL" clId="{7826A118-6D32-4B1B-95A0-2FB6FB92BF5E}" dt="2018-10-15T02:16:01.543" v="4720" actId="1035"/>
          <ac:spMkLst>
            <pc:docMk/>
            <pc:sldMk cId="3352580326" sldId="330"/>
            <ac:spMk id="24" creationId="{646BC7B0-0BD9-4F69-AAAE-65578D08447D}"/>
          </ac:spMkLst>
        </pc:spChg>
      </pc:sldChg>
      <pc:sldChg chg="addSp delSp modSp add ord setBg modAnim delDesignElem">
        <pc:chgData name="Ming Hui Raymond Choo" userId="d5513aea-29e7-42c6-98e7-9234822c1280" providerId="ADAL" clId="{7826A118-6D32-4B1B-95A0-2FB6FB92BF5E}" dt="2018-10-15T02:21:35.873" v="4772" actId="12788"/>
        <pc:sldMkLst>
          <pc:docMk/>
          <pc:sldMk cId="377287722" sldId="332"/>
        </pc:sldMkLst>
        <pc:spChg chg="add del mod">
          <ac:chgData name="Ming Hui Raymond Choo" userId="d5513aea-29e7-42c6-98e7-9234822c1280" providerId="ADAL" clId="{7826A118-6D32-4B1B-95A0-2FB6FB92BF5E}" dt="2018-10-15T02:21:30.950" v="4771" actId="478"/>
          <ac:spMkLst>
            <pc:docMk/>
            <pc:sldMk cId="377287722" sldId="332"/>
            <ac:spMk id="3" creationId="{BABFFCE5-5102-492B-BCB4-A21EAAA9C0BC}"/>
          </ac:spMkLst>
        </pc:spChg>
        <pc:spChg chg="mod">
          <ac:chgData name="Ming Hui Raymond Choo" userId="d5513aea-29e7-42c6-98e7-9234822c1280" providerId="ADAL" clId="{7826A118-6D32-4B1B-95A0-2FB6FB92BF5E}" dt="2018-10-15T02:21:19.736" v="4768" actId="164"/>
          <ac:spMkLst>
            <pc:docMk/>
            <pc:sldMk cId="377287722" sldId="332"/>
            <ac:spMk id="8" creationId="{895DE321-C203-477D-8BCF-0C1B37BFFA3E}"/>
          </ac:spMkLst>
        </pc:spChg>
        <pc:spChg chg="del">
          <ac:chgData name="Ming Hui Raymond Choo" userId="d5513aea-29e7-42c6-98e7-9234822c1280" providerId="ADAL" clId="{7826A118-6D32-4B1B-95A0-2FB6FB92BF5E}" dt="2018-10-15T02:20:46.806" v="4756" actId="12788"/>
          <ac:spMkLst>
            <pc:docMk/>
            <pc:sldMk cId="377287722" sldId="332"/>
            <ac:spMk id="72" creationId="{2A0E4E09-FC02-4ADC-951A-3FFA90B6FE39}"/>
          </ac:spMkLst>
        </pc:spChg>
        <pc:grpChg chg="add mod">
          <ac:chgData name="Ming Hui Raymond Choo" userId="d5513aea-29e7-42c6-98e7-9234822c1280" providerId="ADAL" clId="{7826A118-6D32-4B1B-95A0-2FB6FB92BF5E}" dt="2018-10-15T02:21:35.873" v="4772" actId="12788"/>
          <ac:grpSpMkLst>
            <pc:docMk/>
            <pc:sldMk cId="377287722" sldId="332"/>
            <ac:grpSpMk id="4" creationId="{1625831D-6FCF-47A7-8E62-EFB197C338B7}"/>
          </ac:grpSpMkLst>
        </pc:grpChg>
        <pc:grpChg chg="mod">
          <ac:chgData name="Ming Hui Raymond Choo" userId="d5513aea-29e7-42c6-98e7-9234822c1280" providerId="ADAL" clId="{7826A118-6D32-4B1B-95A0-2FB6FB92BF5E}" dt="2018-10-15T02:21:35.873" v="4772" actId="12788"/>
          <ac:grpSpMkLst>
            <pc:docMk/>
            <pc:sldMk cId="377287722" sldId="332"/>
            <ac:grpSpMk id="9" creationId="{2F258F89-E6D7-41AA-B601-6BBA3370A37D}"/>
          </ac:grpSpMkLst>
        </pc:grpChg>
        <pc:graphicFrameChg chg="del">
          <ac:chgData name="Ming Hui Raymond Choo" userId="d5513aea-29e7-42c6-98e7-9234822c1280" providerId="ADAL" clId="{7826A118-6D32-4B1B-95A0-2FB6FB92BF5E}" dt="2018-10-15T02:20:56.471" v="4766" actId="478"/>
          <ac:graphicFrameMkLst>
            <pc:docMk/>
            <pc:sldMk cId="377287722" sldId="332"/>
            <ac:graphicFrameMk id="5" creationId="{AACB0C61-307B-4C53-A3DB-8487906031B5}"/>
          </ac:graphicFrameMkLst>
        </pc:graphicFrameChg>
        <pc:picChg chg="del">
          <ac:chgData name="Ming Hui Raymond Choo" userId="d5513aea-29e7-42c6-98e7-9234822c1280" providerId="ADAL" clId="{7826A118-6D32-4B1B-95A0-2FB6FB92BF5E}" dt="2018-10-15T02:20:46.806" v="4756" actId="12788"/>
          <ac:picMkLst>
            <pc:docMk/>
            <pc:sldMk cId="377287722" sldId="332"/>
            <ac:picMk id="74" creationId="{24F266AD-725B-4A9D-B448-4C000F95CB47}"/>
          </ac:picMkLst>
        </pc:picChg>
        <pc:picChg chg="del">
          <ac:chgData name="Ming Hui Raymond Choo" userId="d5513aea-29e7-42c6-98e7-9234822c1280" providerId="ADAL" clId="{7826A118-6D32-4B1B-95A0-2FB6FB92BF5E}" dt="2018-10-15T02:21:07.734" v="4767" actId="478"/>
          <ac:picMkLst>
            <pc:docMk/>
            <pc:sldMk cId="377287722" sldId="332"/>
            <ac:picMk id="12293" creationId="{683F99DE-E11A-4165-BB1C-9010E0FCFB9F}"/>
          </ac:picMkLst>
        </pc:picChg>
      </pc:sldChg>
      <pc:sldChg chg="add del ord">
        <pc:chgData name="Ming Hui Raymond Choo" userId="d5513aea-29e7-42c6-98e7-9234822c1280" providerId="ADAL" clId="{7826A118-6D32-4B1B-95A0-2FB6FB92BF5E}" dt="2018-10-15T02:20:38.716" v="4754" actId="2696"/>
        <pc:sldMkLst>
          <pc:docMk/>
          <pc:sldMk cId="1943006814" sldId="332"/>
        </pc:sldMkLst>
      </pc:sldChg>
    </pc:docChg>
  </pc:docChgLst>
  <pc:docChgLst>
    <pc:chgData name="Jingli Wang" userId="f55182d0-d47d-4b36-b4be-b7153e731f8d" providerId="ADAL" clId="{66CB0B98-A4FC-429C-BE82-92F1CC564378}"/>
    <pc:docChg chg="custSel addSld modSld">
      <pc:chgData name="Jingli Wang" userId="f55182d0-d47d-4b36-b4be-b7153e731f8d" providerId="ADAL" clId="{66CB0B98-A4FC-429C-BE82-92F1CC564378}" dt="2018-10-15T08:26:55.540" v="967" actId="1582"/>
      <pc:docMkLst>
        <pc:docMk/>
      </pc:docMkLst>
      <pc:sldChg chg="addSp delSp modSp mod">
        <pc:chgData name="Jingli Wang" userId="f55182d0-d47d-4b36-b4be-b7153e731f8d" providerId="ADAL" clId="{66CB0B98-A4FC-429C-BE82-92F1CC564378}" dt="2018-10-15T07:53:58.977" v="381" actId="20577"/>
        <pc:sldMkLst>
          <pc:docMk/>
          <pc:sldMk cId="2531513118" sldId="320"/>
        </pc:sldMkLst>
        <pc:spChg chg="mod">
          <ac:chgData name="Jingli Wang" userId="f55182d0-d47d-4b36-b4be-b7153e731f8d" providerId="ADAL" clId="{66CB0B98-A4FC-429C-BE82-92F1CC564378}" dt="2018-10-15T07:46:29.736" v="165" actId="164"/>
          <ac:spMkLst>
            <pc:docMk/>
            <pc:sldMk cId="2531513118" sldId="320"/>
            <ac:spMk id="2" creationId="{77E12C3F-0598-4C9B-970C-87792BE833C6}"/>
          </ac:spMkLst>
        </pc:spChg>
        <pc:spChg chg="mod">
          <ac:chgData name="Jingli Wang" userId="f55182d0-d47d-4b36-b4be-b7153e731f8d" providerId="ADAL" clId="{66CB0B98-A4FC-429C-BE82-92F1CC564378}" dt="2018-10-15T07:53:58.977" v="381" actId="20577"/>
          <ac:spMkLst>
            <pc:docMk/>
            <pc:sldMk cId="2531513118" sldId="320"/>
            <ac:spMk id="15" creationId="{B6AEBC6E-5885-4E8A-B170-590744E15538}"/>
          </ac:spMkLst>
        </pc:spChg>
        <pc:spChg chg="add mod">
          <ac:chgData name="Jingli Wang" userId="f55182d0-d47d-4b36-b4be-b7153e731f8d" providerId="ADAL" clId="{66CB0B98-A4FC-429C-BE82-92F1CC564378}" dt="2018-10-15T07:52:35.877" v="357" actId="1038"/>
          <ac:spMkLst>
            <pc:docMk/>
            <pc:sldMk cId="2531513118" sldId="320"/>
            <ac:spMk id="30" creationId="{D108BECB-F7D4-4FBF-ACC0-466879EAE258}"/>
          </ac:spMkLst>
        </pc:spChg>
        <pc:spChg chg="del">
          <ac:chgData name="Jingli Wang" userId="f55182d0-d47d-4b36-b4be-b7153e731f8d" providerId="ADAL" clId="{66CB0B98-A4FC-429C-BE82-92F1CC564378}" dt="2018-10-15T07:45:46.189" v="131" actId="478"/>
          <ac:spMkLst>
            <pc:docMk/>
            <pc:sldMk cId="2531513118" sldId="320"/>
            <ac:spMk id="34" creationId="{357B6EDF-15C7-4407-87E6-B8806A49497A}"/>
          </ac:spMkLst>
        </pc:spChg>
        <pc:spChg chg="mod">
          <ac:chgData name="Jingli Wang" userId="f55182d0-d47d-4b36-b4be-b7153e731f8d" providerId="ADAL" clId="{66CB0B98-A4FC-429C-BE82-92F1CC564378}" dt="2018-10-15T07:46:56.294" v="217" actId="1035"/>
          <ac:spMkLst>
            <pc:docMk/>
            <pc:sldMk cId="2531513118" sldId="320"/>
            <ac:spMk id="36" creationId="{E30CB248-9C24-47D9-819A-B78AF988F5AE}"/>
          </ac:spMkLst>
        </pc:spChg>
        <pc:spChg chg="mod">
          <ac:chgData name="Jingli Wang" userId="f55182d0-d47d-4b36-b4be-b7153e731f8d" providerId="ADAL" clId="{66CB0B98-A4FC-429C-BE82-92F1CC564378}" dt="2018-10-15T07:46:29.736" v="165" actId="164"/>
          <ac:spMkLst>
            <pc:docMk/>
            <pc:sldMk cId="2531513118" sldId="320"/>
            <ac:spMk id="49" creationId="{FB41F937-4B7E-4C42-91ED-34F62CD27EEA}"/>
          </ac:spMkLst>
        </pc:spChg>
        <pc:grpChg chg="add mod">
          <ac:chgData name="Jingli Wang" userId="f55182d0-d47d-4b36-b4be-b7153e731f8d" providerId="ADAL" clId="{66CB0B98-A4FC-429C-BE82-92F1CC564378}" dt="2018-10-15T07:46:44.118" v="203" actId="1036"/>
          <ac:grpSpMkLst>
            <pc:docMk/>
            <pc:sldMk cId="2531513118" sldId="320"/>
            <ac:grpSpMk id="12" creationId="{20050585-D235-4922-9103-CBD1B04FE1E3}"/>
          </ac:grpSpMkLst>
        </pc:grpChg>
        <pc:graphicFrameChg chg="add del mod">
          <ac:chgData name="Jingli Wang" userId="f55182d0-d47d-4b36-b4be-b7153e731f8d" providerId="ADAL" clId="{66CB0B98-A4FC-429C-BE82-92F1CC564378}" dt="2018-10-15T07:52:24.648" v="344" actId="478"/>
          <ac:graphicFrameMkLst>
            <pc:docMk/>
            <pc:sldMk cId="2531513118" sldId="320"/>
            <ac:graphicFrameMk id="13" creationId="{34CB5314-6552-4E4F-A57E-D71209F57946}"/>
          </ac:graphicFrameMkLst>
        </pc:graphicFrameChg>
        <pc:graphicFrameChg chg="add mod">
          <ac:chgData name="Jingli Wang" userId="f55182d0-d47d-4b36-b4be-b7153e731f8d" providerId="ADAL" clId="{66CB0B98-A4FC-429C-BE82-92F1CC564378}" dt="2018-10-15T07:46:29.736" v="165" actId="164"/>
          <ac:graphicFrameMkLst>
            <pc:docMk/>
            <pc:sldMk cId="2531513118" sldId="320"/>
            <ac:graphicFrameMk id="24" creationId="{42BF3488-A1E3-4092-9FCC-28634652B738}"/>
          </ac:graphicFrameMkLst>
        </pc:graphicFrameChg>
        <pc:graphicFrameChg chg="del">
          <ac:chgData name="Jingli Wang" userId="f55182d0-d47d-4b36-b4be-b7153e731f8d" providerId="ADAL" clId="{66CB0B98-A4FC-429C-BE82-92F1CC564378}" dt="2018-10-15T07:43:43.074" v="105" actId="478"/>
          <ac:graphicFrameMkLst>
            <pc:docMk/>
            <pc:sldMk cId="2531513118" sldId="320"/>
            <ac:graphicFrameMk id="38" creationId="{EEE03EE9-8355-4DEB-86CE-F50A75838AC5}"/>
          </ac:graphicFrameMkLst>
        </pc:graphicFrameChg>
        <pc:cxnChg chg="mod">
          <ac:chgData name="Jingli Wang" userId="f55182d0-d47d-4b36-b4be-b7153e731f8d" providerId="ADAL" clId="{66CB0B98-A4FC-429C-BE82-92F1CC564378}" dt="2018-10-15T07:46:29.736" v="165" actId="164"/>
          <ac:cxnSpMkLst>
            <pc:docMk/>
            <pc:sldMk cId="2531513118" sldId="320"/>
            <ac:cxnSpMk id="8" creationId="{83F095C7-96DF-492B-A586-82DBED81375C}"/>
          </ac:cxnSpMkLst>
        </pc:cxnChg>
        <pc:cxnChg chg="mod">
          <ac:chgData name="Jingli Wang" userId="f55182d0-d47d-4b36-b4be-b7153e731f8d" providerId="ADAL" clId="{66CB0B98-A4FC-429C-BE82-92F1CC564378}" dt="2018-10-15T07:46:29.736" v="165" actId="164"/>
          <ac:cxnSpMkLst>
            <pc:docMk/>
            <pc:sldMk cId="2531513118" sldId="320"/>
            <ac:cxnSpMk id="16" creationId="{A7EAC9DD-F07E-47F9-94C0-6632514CF1A5}"/>
          </ac:cxnSpMkLst>
        </pc:cxnChg>
        <pc:cxnChg chg="mod">
          <ac:chgData name="Jingli Wang" userId="f55182d0-d47d-4b36-b4be-b7153e731f8d" providerId="ADAL" clId="{66CB0B98-A4FC-429C-BE82-92F1CC564378}" dt="2018-10-15T07:46:29.736" v="165" actId="164"/>
          <ac:cxnSpMkLst>
            <pc:docMk/>
            <pc:sldMk cId="2531513118" sldId="320"/>
            <ac:cxnSpMk id="18" creationId="{DB9F3C03-F360-49B1-82E7-D99246D21509}"/>
          </ac:cxnSpMkLst>
        </pc:cxnChg>
        <pc:cxnChg chg="mod">
          <ac:chgData name="Jingli Wang" userId="f55182d0-d47d-4b36-b4be-b7153e731f8d" providerId="ADAL" clId="{66CB0B98-A4FC-429C-BE82-92F1CC564378}" dt="2018-10-15T07:46:29.736" v="165" actId="164"/>
          <ac:cxnSpMkLst>
            <pc:docMk/>
            <pc:sldMk cId="2531513118" sldId="320"/>
            <ac:cxnSpMk id="21" creationId="{83F095C7-96DF-492B-A586-82DBED81375C}"/>
          </ac:cxnSpMkLst>
        </pc:cxnChg>
        <pc:cxnChg chg="mod">
          <ac:chgData name="Jingli Wang" userId="f55182d0-d47d-4b36-b4be-b7153e731f8d" providerId="ADAL" clId="{66CB0B98-A4FC-429C-BE82-92F1CC564378}" dt="2018-10-15T07:46:29.736" v="165" actId="164"/>
          <ac:cxnSpMkLst>
            <pc:docMk/>
            <pc:sldMk cId="2531513118" sldId="320"/>
            <ac:cxnSpMk id="26" creationId="{7D700F6B-8B9D-471C-B4ED-EEC94C07BC62}"/>
          </ac:cxnSpMkLst>
        </pc:cxnChg>
        <pc:cxnChg chg="del">
          <ac:chgData name="Jingli Wang" userId="f55182d0-d47d-4b36-b4be-b7153e731f8d" providerId="ADAL" clId="{66CB0B98-A4FC-429C-BE82-92F1CC564378}" dt="2018-10-15T07:45:48.149" v="134" actId="478"/>
          <ac:cxnSpMkLst>
            <pc:docMk/>
            <pc:sldMk cId="2531513118" sldId="320"/>
            <ac:cxnSpMk id="35" creationId="{D05220B2-47BB-402B-B731-05FEA3A0A4AE}"/>
          </ac:cxnSpMkLst>
        </pc:cxnChg>
        <pc:cxnChg chg="del">
          <ac:chgData name="Jingli Wang" userId="f55182d0-d47d-4b36-b4be-b7153e731f8d" providerId="ADAL" clId="{66CB0B98-A4FC-429C-BE82-92F1CC564378}" dt="2018-10-15T07:45:47.539" v="133" actId="478"/>
          <ac:cxnSpMkLst>
            <pc:docMk/>
            <pc:sldMk cId="2531513118" sldId="320"/>
            <ac:cxnSpMk id="43" creationId="{43DB51A8-47B2-4EBB-B71E-EFE422D6531C}"/>
          </ac:cxnSpMkLst>
        </pc:cxnChg>
        <pc:cxnChg chg="del">
          <ac:chgData name="Jingli Wang" userId="f55182d0-d47d-4b36-b4be-b7153e731f8d" providerId="ADAL" clId="{66CB0B98-A4FC-429C-BE82-92F1CC564378}" dt="2018-10-15T07:45:47.009" v="132" actId="478"/>
          <ac:cxnSpMkLst>
            <pc:docMk/>
            <pc:sldMk cId="2531513118" sldId="320"/>
            <ac:cxnSpMk id="46" creationId="{291C47F1-ED13-4762-83D1-DAB59EBF18B1}"/>
          </ac:cxnSpMkLst>
        </pc:cxnChg>
        <pc:cxnChg chg="mod">
          <ac:chgData name="Jingli Wang" userId="f55182d0-d47d-4b36-b4be-b7153e731f8d" providerId="ADAL" clId="{66CB0B98-A4FC-429C-BE82-92F1CC564378}" dt="2018-10-15T07:46:29.736" v="165" actId="164"/>
          <ac:cxnSpMkLst>
            <pc:docMk/>
            <pc:sldMk cId="2531513118" sldId="320"/>
            <ac:cxnSpMk id="51" creationId="{96EC1389-F458-4C7F-9DAF-9B5AE5CD3F86}"/>
          </ac:cxnSpMkLst>
        </pc:cxnChg>
        <pc:cxnChg chg="mod">
          <ac:chgData name="Jingli Wang" userId="f55182d0-d47d-4b36-b4be-b7153e731f8d" providerId="ADAL" clId="{66CB0B98-A4FC-429C-BE82-92F1CC564378}" dt="2018-10-15T07:46:29.736" v="165" actId="164"/>
          <ac:cxnSpMkLst>
            <pc:docMk/>
            <pc:sldMk cId="2531513118" sldId="320"/>
            <ac:cxnSpMk id="52" creationId="{336D1882-3F1B-4FDE-85CF-017C522A332C}"/>
          </ac:cxnSpMkLst>
        </pc:cxnChg>
        <pc:cxnChg chg="mod">
          <ac:chgData name="Jingli Wang" userId="f55182d0-d47d-4b36-b4be-b7153e731f8d" providerId="ADAL" clId="{66CB0B98-A4FC-429C-BE82-92F1CC564378}" dt="2018-10-15T07:46:29.736" v="165" actId="164"/>
          <ac:cxnSpMkLst>
            <pc:docMk/>
            <pc:sldMk cId="2531513118" sldId="320"/>
            <ac:cxnSpMk id="53" creationId="{4B13C965-4CDD-4BAE-9BAA-48172D67FC6C}"/>
          </ac:cxnSpMkLst>
        </pc:cxnChg>
      </pc:sldChg>
      <pc:sldChg chg="addSp delSp modSp mod">
        <pc:chgData name="Jingli Wang" userId="f55182d0-d47d-4b36-b4be-b7153e731f8d" providerId="ADAL" clId="{66CB0B98-A4FC-429C-BE82-92F1CC564378}" dt="2018-10-15T08:03:22.370" v="603" actId="1076"/>
        <pc:sldMkLst>
          <pc:docMk/>
          <pc:sldMk cId="411353487" sldId="321"/>
        </pc:sldMkLst>
        <pc:spChg chg="mod">
          <ac:chgData name="Jingli Wang" userId="f55182d0-d47d-4b36-b4be-b7153e731f8d" providerId="ADAL" clId="{66CB0B98-A4FC-429C-BE82-92F1CC564378}" dt="2018-10-15T08:01:49.528" v="583" actId="164"/>
          <ac:spMkLst>
            <pc:docMk/>
            <pc:sldMk cId="411353487" sldId="321"/>
            <ac:spMk id="11" creationId="{E766E04C-7891-4344-8E25-4720ECCDBFBA}"/>
          </ac:spMkLst>
        </pc:spChg>
        <pc:spChg chg="mod">
          <ac:chgData name="Jingli Wang" userId="f55182d0-d47d-4b36-b4be-b7153e731f8d" providerId="ADAL" clId="{66CB0B98-A4FC-429C-BE82-92F1CC564378}" dt="2018-10-15T08:03:22.370" v="603" actId="1076"/>
          <ac:spMkLst>
            <pc:docMk/>
            <pc:sldMk cId="411353487" sldId="321"/>
            <ac:spMk id="12" creationId="{FDEF1AAD-B4AD-45E2-908B-1163614A0CB6}"/>
          </ac:spMkLst>
        </pc:spChg>
        <pc:spChg chg="mod">
          <ac:chgData name="Jingli Wang" userId="f55182d0-d47d-4b36-b4be-b7153e731f8d" providerId="ADAL" clId="{66CB0B98-A4FC-429C-BE82-92F1CC564378}" dt="2018-10-15T08:03:22.370" v="603" actId="1076"/>
          <ac:spMkLst>
            <pc:docMk/>
            <pc:sldMk cId="411353487" sldId="321"/>
            <ac:spMk id="15" creationId="{B6AEBC6E-5885-4E8A-B170-590744E15538}"/>
          </ac:spMkLst>
        </pc:spChg>
        <pc:spChg chg="mod">
          <ac:chgData name="Jingli Wang" userId="f55182d0-d47d-4b36-b4be-b7153e731f8d" providerId="ADAL" clId="{66CB0B98-A4FC-429C-BE82-92F1CC564378}" dt="2018-10-15T08:03:22.370" v="603" actId="1076"/>
          <ac:spMkLst>
            <pc:docMk/>
            <pc:sldMk cId="411353487" sldId="321"/>
            <ac:spMk id="16" creationId="{C5EE4329-453C-42ED-B8FA-94DE1DF45434}"/>
          </ac:spMkLst>
        </pc:spChg>
        <pc:spChg chg="mod">
          <ac:chgData name="Jingli Wang" userId="f55182d0-d47d-4b36-b4be-b7153e731f8d" providerId="ADAL" clId="{66CB0B98-A4FC-429C-BE82-92F1CC564378}" dt="2018-10-15T08:01:49.528" v="583" actId="164"/>
          <ac:spMkLst>
            <pc:docMk/>
            <pc:sldMk cId="411353487" sldId="321"/>
            <ac:spMk id="19" creationId="{9195D4F2-782E-4F2E-B4B0-31692ACE8720}"/>
          </ac:spMkLst>
        </pc:spChg>
        <pc:grpChg chg="add mod">
          <ac:chgData name="Jingli Wang" userId="f55182d0-d47d-4b36-b4be-b7153e731f8d" providerId="ADAL" clId="{66CB0B98-A4FC-429C-BE82-92F1CC564378}" dt="2018-10-15T08:03:22.370" v="603" actId="1076"/>
          <ac:grpSpMkLst>
            <pc:docMk/>
            <pc:sldMk cId="411353487" sldId="321"/>
            <ac:grpSpMk id="34" creationId="{81C6A04D-7AB9-47DE-8D0D-705F56BBB840}"/>
          </ac:grpSpMkLst>
        </pc:grpChg>
        <pc:graphicFrameChg chg="del">
          <ac:chgData name="Jingli Wang" userId="f55182d0-d47d-4b36-b4be-b7153e731f8d" providerId="ADAL" clId="{66CB0B98-A4FC-429C-BE82-92F1CC564378}" dt="2018-10-15T07:54:39.617" v="382" actId="478"/>
          <ac:graphicFrameMkLst>
            <pc:docMk/>
            <pc:sldMk cId="411353487" sldId="321"/>
            <ac:graphicFrameMk id="14" creationId="{E270164D-DBA5-4EDC-B1FF-540FF157CE17}"/>
          </ac:graphicFrameMkLst>
        </pc:graphicFrameChg>
        <pc:graphicFrameChg chg="add mod">
          <ac:chgData name="Jingli Wang" userId="f55182d0-d47d-4b36-b4be-b7153e731f8d" providerId="ADAL" clId="{66CB0B98-A4FC-429C-BE82-92F1CC564378}" dt="2018-10-15T08:01:53.008" v="584" actId="1076"/>
          <ac:graphicFrameMkLst>
            <pc:docMk/>
            <pc:sldMk cId="411353487" sldId="321"/>
            <ac:graphicFrameMk id="26" creationId="{0E6D40C4-E0AF-42C6-95ED-78F8E20509E2}"/>
          </ac:graphicFrameMkLst>
        </pc:graphicFrameChg>
        <pc:graphicFrameChg chg="add del mod">
          <ac:chgData name="Jingli Wang" userId="f55182d0-d47d-4b36-b4be-b7153e731f8d" providerId="ADAL" clId="{66CB0B98-A4FC-429C-BE82-92F1CC564378}" dt="2018-10-15T08:01:11.939" v="563" actId="478"/>
          <ac:graphicFrameMkLst>
            <pc:docMk/>
            <pc:sldMk cId="411353487" sldId="321"/>
            <ac:graphicFrameMk id="33" creationId="{51143F1D-0FE7-4AEE-BDB8-8B30C1B59DF2}"/>
          </ac:graphicFrameMkLst>
        </pc:graphicFrameChg>
        <pc:cxnChg chg="mod">
          <ac:chgData name="Jingli Wang" userId="f55182d0-d47d-4b36-b4be-b7153e731f8d" providerId="ADAL" clId="{66CB0B98-A4FC-429C-BE82-92F1CC564378}" dt="2018-10-15T08:01:49.528" v="583" actId="164"/>
          <ac:cxnSpMkLst>
            <pc:docMk/>
            <pc:sldMk cId="411353487" sldId="321"/>
            <ac:cxnSpMk id="13" creationId="{DA420EB0-0988-40E8-8445-412D11C9EFA8}"/>
          </ac:cxnSpMkLst>
        </pc:cxnChg>
        <pc:cxnChg chg="mod">
          <ac:chgData name="Jingli Wang" userId="f55182d0-d47d-4b36-b4be-b7153e731f8d" providerId="ADAL" clId="{66CB0B98-A4FC-429C-BE82-92F1CC564378}" dt="2018-10-15T08:01:49.528" v="583" actId="164"/>
          <ac:cxnSpMkLst>
            <pc:docMk/>
            <pc:sldMk cId="411353487" sldId="321"/>
            <ac:cxnSpMk id="17" creationId="{613E6363-7F2F-480F-BAAA-3AA87BF73E22}"/>
          </ac:cxnSpMkLst>
        </pc:cxnChg>
        <pc:cxnChg chg="mod">
          <ac:chgData name="Jingli Wang" userId="f55182d0-d47d-4b36-b4be-b7153e731f8d" providerId="ADAL" clId="{66CB0B98-A4FC-429C-BE82-92F1CC564378}" dt="2018-10-15T08:01:49.528" v="583" actId="164"/>
          <ac:cxnSpMkLst>
            <pc:docMk/>
            <pc:sldMk cId="411353487" sldId="321"/>
            <ac:cxnSpMk id="18" creationId="{54146890-1133-4D1A-B916-269CE0938131}"/>
          </ac:cxnSpMkLst>
        </pc:cxnChg>
        <pc:cxnChg chg="mod">
          <ac:chgData name="Jingli Wang" userId="f55182d0-d47d-4b36-b4be-b7153e731f8d" providerId="ADAL" clId="{66CB0B98-A4FC-429C-BE82-92F1CC564378}" dt="2018-10-15T08:01:49.528" v="583" actId="164"/>
          <ac:cxnSpMkLst>
            <pc:docMk/>
            <pc:sldMk cId="411353487" sldId="321"/>
            <ac:cxnSpMk id="20" creationId="{457F9E77-964C-4E70-A28B-3503FEF27285}"/>
          </ac:cxnSpMkLst>
        </pc:cxnChg>
        <pc:cxnChg chg="del mod">
          <ac:chgData name="Jingli Wang" userId="f55182d0-d47d-4b36-b4be-b7153e731f8d" providerId="ADAL" clId="{66CB0B98-A4FC-429C-BE82-92F1CC564378}" dt="2018-10-15T07:57:30.934" v="453" actId="478"/>
          <ac:cxnSpMkLst>
            <pc:docMk/>
            <pc:sldMk cId="411353487" sldId="321"/>
            <ac:cxnSpMk id="21" creationId="{F4CCBA07-F20D-43FC-946A-8B5B8D70F255}"/>
          </ac:cxnSpMkLst>
        </pc:cxnChg>
        <pc:cxnChg chg="mod">
          <ac:chgData name="Jingli Wang" userId="f55182d0-d47d-4b36-b4be-b7153e731f8d" providerId="ADAL" clId="{66CB0B98-A4FC-429C-BE82-92F1CC564378}" dt="2018-10-15T08:01:49.528" v="583" actId="164"/>
          <ac:cxnSpMkLst>
            <pc:docMk/>
            <pc:sldMk cId="411353487" sldId="321"/>
            <ac:cxnSpMk id="23" creationId="{D55E8C7A-C879-46BF-8E1E-F524B73CFCF9}"/>
          </ac:cxnSpMkLst>
        </pc:cxnChg>
        <pc:cxnChg chg="mod">
          <ac:chgData name="Jingli Wang" userId="f55182d0-d47d-4b36-b4be-b7153e731f8d" providerId="ADAL" clId="{66CB0B98-A4FC-429C-BE82-92F1CC564378}" dt="2018-10-15T08:01:49.528" v="583" actId="164"/>
          <ac:cxnSpMkLst>
            <pc:docMk/>
            <pc:sldMk cId="411353487" sldId="321"/>
            <ac:cxnSpMk id="24" creationId="{A392E36A-409B-488D-90CE-AD4FA3AA1021}"/>
          </ac:cxnSpMkLst>
        </pc:cxnChg>
        <pc:cxnChg chg="mod">
          <ac:chgData name="Jingli Wang" userId="f55182d0-d47d-4b36-b4be-b7153e731f8d" providerId="ADAL" clId="{66CB0B98-A4FC-429C-BE82-92F1CC564378}" dt="2018-10-15T08:01:49.528" v="583" actId="164"/>
          <ac:cxnSpMkLst>
            <pc:docMk/>
            <pc:sldMk cId="411353487" sldId="321"/>
            <ac:cxnSpMk id="25" creationId="{8999500E-2BEB-40A2-A571-274E603DD661}"/>
          </ac:cxnSpMkLst>
        </pc:cxnChg>
      </pc:sldChg>
      <pc:sldChg chg="addSp delSp modSp mod">
        <pc:chgData name="Jingli Wang" userId="f55182d0-d47d-4b36-b4be-b7153e731f8d" providerId="ADAL" clId="{66CB0B98-A4FC-429C-BE82-92F1CC564378}" dt="2018-10-15T08:26:55.540" v="967" actId="1582"/>
        <pc:sldMkLst>
          <pc:docMk/>
          <pc:sldMk cId="3395837699" sldId="322"/>
        </pc:sldMkLst>
        <pc:spChg chg="mod">
          <ac:chgData name="Jingli Wang" userId="f55182d0-d47d-4b36-b4be-b7153e731f8d" providerId="ADAL" clId="{66CB0B98-A4FC-429C-BE82-92F1CC564378}" dt="2018-10-15T08:13:39.071" v="766" actId="1076"/>
          <ac:spMkLst>
            <pc:docMk/>
            <pc:sldMk cId="3395837699" sldId="322"/>
            <ac:spMk id="9" creationId="{FF692C7E-679F-4C92-9B2F-6253D26E49D2}"/>
          </ac:spMkLst>
        </pc:spChg>
        <pc:spChg chg="mod">
          <ac:chgData name="Jingli Wang" userId="f55182d0-d47d-4b36-b4be-b7153e731f8d" providerId="ADAL" clId="{66CB0B98-A4FC-429C-BE82-92F1CC564378}" dt="2018-10-15T08:26:34.590" v="963" actId="1035"/>
          <ac:spMkLst>
            <pc:docMk/>
            <pc:sldMk cId="3395837699" sldId="322"/>
            <ac:spMk id="10" creationId="{15344AD7-4D2D-4FF0-866A-43FF4424528D}"/>
          </ac:spMkLst>
        </pc:spChg>
        <pc:spChg chg="mod">
          <ac:chgData name="Jingli Wang" userId="f55182d0-d47d-4b36-b4be-b7153e731f8d" providerId="ADAL" clId="{66CB0B98-A4FC-429C-BE82-92F1CC564378}" dt="2018-10-15T08:13:39.071" v="766" actId="1076"/>
          <ac:spMkLst>
            <pc:docMk/>
            <pc:sldMk cId="3395837699" sldId="322"/>
            <ac:spMk id="15" creationId="{B6AEBC6E-5885-4E8A-B170-590744E15538}"/>
          </ac:spMkLst>
        </pc:spChg>
        <pc:spChg chg="mod">
          <ac:chgData name="Jingli Wang" userId="f55182d0-d47d-4b36-b4be-b7153e731f8d" providerId="ADAL" clId="{66CB0B98-A4FC-429C-BE82-92F1CC564378}" dt="2018-10-15T08:26:34.590" v="963" actId="1035"/>
          <ac:spMkLst>
            <pc:docMk/>
            <pc:sldMk cId="3395837699" sldId="322"/>
            <ac:spMk id="18" creationId="{BA6D0B8E-0CC7-491A-B015-7BD8E0FC13C3}"/>
          </ac:spMkLst>
        </pc:spChg>
        <pc:spChg chg="add mod">
          <ac:chgData name="Jingli Wang" userId="f55182d0-d47d-4b36-b4be-b7153e731f8d" providerId="ADAL" clId="{66CB0B98-A4FC-429C-BE82-92F1CC564378}" dt="2018-10-15T08:13:45.845" v="767" actId="14100"/>
          <ac:spMkLst>
            <pc:docMk/>
            <pc:sldMk cId="3395837699" sldId="322"/>
            <ac:spMk id="23" creationId="{05318307-9C2F-4930-B5DB-822EF0701641}"/>
          </ac:spMkLst>
        </pc:spChg>
        <pc:spChg chg="add del mod">
          <ac:chgData name="Jingli Wang" userId="f55182d0-d47d-4b36-b4be-b7153e731f8d" providerId="ADAL" clId="{66CB0B98-A4FC-429C-BE82-92F1CC564378}" dt="2018-10-15T08:26:55.540" v="967" actId="1582"/>
          <ac:spMkLst>
            <pc:docMk/>
            <pc:sldMk cId="3395837699" sldId="322"/>
            <ac:spMk id="29" creationId="{CBEC963F-0864-4A39-8CA9-381F4B02379C}"/>
          </ac:spMkLst>
        </pc:spChg>
        <pc:graphicFrameChg chg="add del mod">
          <ac:chgData name="Jingli Wang" userId="f55182d0-d47d-4b36-b4be-b7153e731f8d" providerId="ADAL" clId="{66CB0B98-A4FC-429C-BE82-92F1CC564378}" dt="2018-10-15T08:05:18.690" v="610" actId="478"/>
          <ac:graphicFrameMkLst>
            <pc:docMk/>
            <pc:sldMk cId="3395837699" sldId="322"/>
            <ac:graphicFrameMk id="11" creationId="{0D02E624-06C0-4323-A6F4-101E42A46B4F}"/>
          </ac:graphicFrameMkLst>
        </pc:graphicFrameChg>
        <pc:graphicFrameChg chg="add mod">
          <ac:chgData name="Jingli Wang" userId="f55182d0-d47d-4b36-b4be-b7153e731f8d" providerId="ADAL" clId="{66CB0B98-A4FC-429C-BE82-92F1CC564378}" dt="2018-10-15T08:26:24" v="955"/>
          <ac:graphicFrameMkLst>
            <pc:docMk/>
            <pc:sldMk cId="3395837699" sldId="322"/>
            <ac:graphicFrameMk id="24" creationId="{BADBEEFC-8B76-41DB-B952-4E4835A8B8A4}"/>
          </ac:graphicFrameMkLst>
        </pc:graphicFrameChg>
        <pc:graphicFrameChg chg="add del">
          <ac:chgData name="Jingli Wang" userId="f55182d0-d47d-4b36-b4be-b7153e731f8d" providerId="ADAL" clId="{66CB0B98-A4FC-429C-BE82-92F1CC564378}" dt="2018-10-15T08:13:30.109" v="765" actId="478"/>
          <ac:graphicFrameMkLst>
            <pc:docMk/>
            <pc:sldMk cId="3395837699" sldId="322"/>
            <ac:graphicFrameMk id="28" creationId="{C35518BC-72CC-476D-BE64-DCEF494E5AAA}"/>
          </ac:graphicFrameMkLst>
        </pc:graphicFrameChg>
        <pc:cxnChg chg="mod">
          <ac:chgData name="Jingli Wang" userId="f55182d0-d47d-4b36-b4be-b7153e731f8d" providerId="ADAL" clId="{66CB0B98-A4FC-429C-BE82-92F1CC564378}" dt="2018-10-15T08:26:34.590" v="963" actId="1035"/>
          <ac:cxnSpMkLst>
            <pc:docMk/>
            <pc:sldMk cId="3395837699" sldId="322"/>
            <ac:cxnSpMk id="12" creationId="{EA0532A1-E9CE-43D1-9B1E-AB63EA01AB4A}"/>
          </ac:cxnSpMkLst>
        </pc:cxnChg>
        <pc:cxnChg chg="mod">
          <ac:chgData name="Jingli Wang" userId="f55182d0-d47d-4b36-b4be-b7153e731f8d" providerId="ADAL" clId="{66CB0B98-A4FC-429C-BE82-92F1CC564378}" dt="2018-10-15T08:26:34.590" v="963" actId="1035"/>
          <ac:cxnSpMkLst>
            <pc:docMk/>
            <pc:sldMk cId="3395837699" sldId="322"/>
            <ac:cxnSpMk id="14" creationId="{C05F5B93-AB51-4ECE-BA3F-876E31910818}"/>
          </ac:cxnSpMkLst>
        </pc:cxnChg>
        <pc:cxnChg chg="mod">
          <ac:chgData name="Jingli Wang" userId="f55182d0-d47d-4b36-b4be-b7153e731f8d" providerId="ADAL" clId="{66CB0B98-A4FC-429C-BE82-92F1CC564378}" dt="2018-10-15T08:26:34.590" v="963" actId="1035"/>
          <ac:cxnSpMkLst>
            <pc:docMk/>
            <pc:sldMk cId="3395837699" sldId="322"/>
            <ac:cxnSpMk id="16" creationId="{D0908EE3-6D0A-437E-96AB-2B72D62407A4}"/>
          </ac:cxnSpMkLst>
        </pc:cxnChg>
        <pc:cxnChg chg="mod">
          <ac:chgData name="Jingli Wang" userId="f55182d0-d47d-4b36-b4be-b7153e731f8d" providerId="ADAL" clId="{66CB0B98-A4FC-429C-BE82-92F1CC564378}" dt="2018-10-15T08:26:34.590" v="963" actId="1035"/>
          <ac:cxnSpMkLst>
            <pc:docMk/>
            <pc:sldMk cId="3395837699" sldId="322"/>
            <ac:cxnSpMk id="17" creationId="{0FF20592-8AB5-4D78-A079-0584A3BEC916}"/>
          </ac:cxnSpMkLst>
        </pc:cxnChg>
        <pc:cxnChg chg="mod">
          <ac:chgData name="Jingli Wang" userId="f55182d0-d47d-4b36-b4be-b7153e731f8d" providerId="ADAL" clId="{66CB0B98-A4FC-429C-BE82-92F1CC564378}" dt="2018-10-15T08:26:34.590" v="963" actId="1035"/>
          <ac:cxnSpMkLst>
            <pc:docMk/>
            <pc:sldMk cId="3395837699" sldId="322"/>
            <ac:cxnSpMk id="19" creationId="{B14E7829-30F5-4A4D-8874-93A6A5114F8E}"/>
          </ac:cxnSpMkLst>
        </pc:cxnChg>
        <pc:cxnChg chg="mod">
          <ac:chgData name="Jingli Wang" userId="f55182d0-d47d-4b36-b4be-b7153e731f8d" providerId="ADAL" clId="{66CB0B98-A4FC-429C-BE82-92F1CC564378}" dt="2018-10-15T08:26:40.680" v="964" actId="14100"/>
          <ac:cxnSpMkLst>
            <pc:docMk/>
            <pc:sldMk cId="3395837699" sldId="322"/>
            <ac:cxnSpMk id="20" creationId="{E5366DA9-623C-4A71-BE3F-49EEECC37CD5}"/>
          </ac:cxnSpMkLst>
        </pc:cxnChg>
        <pc:cxnChg chg="mod">
          <ac:chgData name="Jingli Wang" userId="f55182d0-d47d-4b36-b4be-b7153e731f8d" providerId="ADAL" clId="{66CB0B98-A4FC-429C-BE82-92F1CC564378}" dt="2018-10-15T08:26:34.590" v="963" actId="1035"/>
          <ac:cxnSpMkLst>
            <pc:docMk/>
            <pc:sldMk cId="3395837699" sldId="322"/>
            <ac:cxnSpMk id="21" creationId="{CD6DFE9B-29EF-42D8-B864-9B650E311B23}"/>
          </ac:cxnSpMkLst>
        </pc:cxnChg>
      </pc:sldChg>
      <pc:sldChg chg="addSp delSp modSp mod">
        <pc:chgData name="Jingli Wang" userId="f55182d0-d47d-4b36-b4be-b7153e731f8d" providerId="ADAL" clId="{66CB0B98-A4FC-429C-BE82-92F1CC564378}" dt="2018-10-15T08:19:38.381" v="897" actId="113"/>
        <pc:sldMkLst>
          <pc:docMk/>
          <pc:sldMk cId="3344899438" sldId="323"/>
        </pc:sldMkLst>
        <pc:spChg chg="mod">
          <ac:chgData name="Jingli Wang" userId="f55182d0-d47d-4b36-b4be-b7153e731f8d" providerId="ADAL" clId="{66CB0B98-A4FC-429C-BE82-92F1CC564378}" dt="2018-10-15T08:15:22.911" v="782" actId="1076"/>
          <ac:spMkLst>
            <pc:docMk/>
            <pc:sldMk cId="3344899438" sldId="323"/>
            <ac:spMk id="11" creationId="{49000724-7CC9-4039-ACC2-154B8E6E7E43}"/>
          </ac:spMkLst>
        </pc:spChg>
        <pc:spChg chg="mod">
          <ac:chgData name="Jingli Wang" userId="f55182d0-d47d-4b36-b4be-b7153e731f8d" providerId="ADAL" clId="{66CB0B98-A4FC-429C-BE82-92F1CC564378}" dt="2018-10-15T08:16:34.581" v="790" actId="20577"/>
          <ac:spMkLst>
            <pc:docMk/>
            <pc:sldMk cId="3344899438" sldId="323"/>
            <ac:spMk id="15" creationId="{B6AEBC6E-5885-4E8A-B170-590744E15538}"/>
          </ac:spMkLst>
        </pc:spChg>
        <pc:spChg chg="mod">
          <ac:chgData name="Jingli Wang" userId="f55182d0-d47d-4b36-b4be-b7153e731f8d" providerId="ADAL" clId="{66CB0B98-A4FC-429C-BE82-92F1CC564378}" dt="2018-10-15T08:19:34.551" v="896" actId="1036"/>
          <ac:spMkLst>
            <pc:docMk/>
            <pc:sldMk cId="3344899438" sldId="323"/>
            <ac:spMk id="16" creationId="{1EB5E1A1-CE03-4ACE-8FBB-EB80E1042FD2}"/>
          </ac:spMkLst>
        </pc:spChg>
        <pc:graphicFrameChg chg="add del mod">
          <ac:chgData name="Jingli Wang" userId="f55182d0-d47d-4b36-b4be-b7153e731f8d" providerId="ADAL" clId="{66CB0B98-A4FC-429C-BE82-92F1CC564378}" dt="2018-10-15T08:19:19.211" v="880" actId="478"/>
          <ac:graphicFrameMkLst>
            <pc:docMk/>
            <pc:sldMk cId="3344899438" sldId="323"/>
            <ac:graphicFrameMk id="2" creationId="{D590E58C-A01E-4D37-9B4F-1424BEC5369B}"/>
          </ac:graphicFrameMkLst>
        </pc:graphicFrameChg>
        <pc:graphicFrameChg chg="del mod">
          <ac:chgData name="Jingli Wang" userId="f55182d0-d47d-4b36-b4be-b7153e731f8d" providerId="ADAL" clId="{66CB0B98-A4FC-429C-BE82-92F1CC564378}" dt="2018-10-15T08:14:19.349" v="769" actId="478"/>
          <ac:graphicFrameMkLst>
            <pc:docMk/>
            <pc:sldMk cId="3344899438" sldId="323"/>
            <ac:graphicFrameMk id="14" creationId="{6196C2E5-717E-4378-829C-3926A22EAC3D}"/>
          </ac:graphicFrameMkLst>
        </pc:graphicFrameChg>
        <pc:graphicFrameChg chg="add mod">
          <ac:chgData name="Jingli Wang" userId="f55182d0-d47d-4b36-b4be-b7153e731f8d" providerId="ADAL" clId="{66CB0B98-A4FC-429C-BE82-92F1CC564378}" dt="2018-10-15T08:19:38.381" v="897" actId="113"/>
          <ac:graphicFrameMkLst>
            <pc:docMk/>
            <pc:sldMk cId="3344899438" sldId="323"/>
            <ac:graphicFrameMk id="25" creationId="{19141B55-79AF-446B-88A3-A09A3E705F4E}"/>
          </ac:graphicFrameMkLst>
        </pc:graphicFrameChg>
        <pc:cxnChg chg="mod">
          <ac:chgData name="Jingli Wang" userId="f55182d0-d47d-4b36-b4be-b7153e731f8d" providerId="ADAL" clId="{66CB0B98-A4FC-429C-BE82-92F1CC564378}" dt="2018-10-15T08:15:22.911" v="782" actId="1076"/>
          <ac:cxnSpMkLst>
            <pc:docMk/>
            <pc:sldMk cId="3344899438" sldId="323"/>
            <ac:cxnSpMk id="12" creationId="{D1BE5250-854B-466C-B8DA-B8CE02C0DAC9}"/>
          </ac:cxnSpMkLst>
        </pc:cxnChg>
        <pc:cxnChg chg="mod">
          <ac:chgData name="Jingli Wang" userId="f55182d0-d47d-4b36-b4be-b7153e731f8d" providerId="ADAL" clId="{66CB0B98-A4FC-429C-BE82-92F1CC564378}" dt="2018-10-15T08:15:22.911" v="782" actId="1076"/>
          <ac:cxnSpMkLst>
            <pc:docMk/>
            <pc:sldMk cId="3344899438" sldId="323"/>
            <ac:cxnSpMk id="17" creationId="{24BE1622-7EB8-4DED-AD7B-C4AA2B896E9D}"/>
          </ac:cxnSpMkLst>
        </pc:cxnChg>
        <pc:cxnChg chg="mod">
          <ac:chgData name="Jingli Wang" userId="f55182d0-d47d-4b36-b4be-b7153e731f8d" providerId="ADAL" clId="{66CB0B98-A4FC-429C-BE82-92F1CC564378}" dt="2018-10-15T08:15:22.911" v="782" actId="1076"/>
          <ac:cxnSpMkLst>
            <pc:docMk/>
            <pc:sldMk cId="3344899438" sldId="323"/>
            <ac:cxnSpMk id="18" creationId="{EC914E4E-D39B-4520-952A-0D96CE750CFF}"/>
          </ac:cxnSpMkLst>
        </pc:cxnChg>
      </pc:sldChg>
      <pc:sldChg chg="addSp delSp modSp mod">
        <pc:chgData name="Jingli Wang" userId="f55182d0-d47d-4b36-b4be-b7153e731f8d" providerId="ADAL" clId="{66CB0B98-A4FC-429C-BE82-92F1CC564378}" dt="2018-10-15T07:43:15.256" v="104" actId="20577"/>
        <pc:sldMkLst>
          <pc:docMk/>
          <pc:sldMk cId="4121866592" sldId="325"/>
        </pc:sldMkLst>
        <pc:spChg chg="mod">
          <ac:chgData name="Jingli Wang" userId="f55182d0-d47d-4b36-b4be-b7153e731f8d" providerId="ADAL" clId="{66CB0B98-A4FC-429C-BE82-92F1CC564378}" dt="2018-10-15T07:42:18.871" v="82" actId="1076"/>
          <ac:spMkLst>
            <pc:docMk/>
            <pc:sldMk cId="4121866592" sldId="325"/>
            <ac:spMk id="9" creationId="{0A1955F9-004C-4DDC-93EF-98D28CE089A0}"/>
          </ac:spMkLst>
        </pc:spChg>
        <pc:spChg chg="mod">
          <ac:chgData name="Jingli Wang" userId="f55182d0-d47d-4b36-b4be-b7153e731f8d" providerId="ADAL" clId="{66CB0B98-A4FC-429C-BE82-92F1CC564378}" dt="2018-10-15T07:43:15.256" v="104" actId="20577"/>
          <ac:spMkLst>
            <pc:docMk/>
            <pc:sldMk cId="4121866592" sldId="325"/>
            <ac:spMk id="15" creationId="{B6AEBC6E-5885-4E8A-B170-590744E15538}"/>
          </ac:spMkLst>
        </pc:spChg>
        <pc:graphicFrameChg chg="del">
          <ac:chgData name="Jingli Wang" userId="f55182d0-d47d-4b36-b4be-b7153e731f8d" providerId="ADAL" clId="{66CB0B98-A4FC-429C-BE82-92F1CC564378}" dt="2018-10-15T07:17:26.855" v="0" actId="478"/>
          <ac:graphicFrameMkLst>
            <pc:docMk/>
            <pc:sldMk cId="4121866592" sldId="325"/>
            <ac:graphicFrameMk id="8" creationId="{CD5989C3-CE35-45C1-8498-28BAFA2E95CF}"/>
          </ac:graphicFrameMkLst>
        </pc:graphicFrameChg>
        <pc:graphicFrameChg chg="add del mod">
          <ac:chgData name="Jingli Wang" userId="f55182d0-d47d-4b36-b4be-b7153e731f8d" providerId="ADAL" clId="{66CB0B98-A4FC-429C-BE82-92F1CC564378}" dt="2018-10-15T07:28:11.988" v="34" actId="478"/>
          <ac:graphicFrameMkLst>
            <pc:docMk/>
            <pc:sldMk cId="4121866592" sldId="325"/>
            <ac:graphicFrameMk id="22" creationId="{3A2D7C58-B488-4388-A087-8424870334C9}"/>
          </ac:graphicFrameMkLst>
        </pc:graphicFrameChg>
        <pc:graphicFrameChg chg="add del mod">
          <ac:chgData name="Jingli Wang" userId="f55182d0-d47d-4b36-b4be-b7153e731f8d" providerId="ADAL" clId="{66CB0B98-A4FC-429C-BE82-92F1CC564378}" dt="2018-10-15T07:41:12.905" v="68" actId="478"/>
          <ac:graphicFrameMkLst>
            <pc:docMk/>
            <pc:sldMk cId="4121866592" sldId="325"/>
            <ac:graphicFrameMk id="23" creationId="{EAB7FCA2-D632-4F25-B057-D146DAFE733A}"/>
          </ac:graphicFrameMkLst>
        </pc:graphicFrameChg>
        <pc:graphicFrameChg chg="add mod">
          <ac:chgData name="Jingli Wang" userId="f55182d0-d47d-4b36-b4be-b7153e731f8d" providerId="ADAL" clId="{66CB0B98-A4FC-429C-BE82-92F1CC564378}" dt="2018-10-15T07:42:01.841" v="81"/>
          <ac:graphicFrameMkLst>
            <pc:docMk/>
            <pc:sldMk cId="4121866592" sldId="325"/>
            <ac:graphicFrameMk id="25" creationId="{EAB7FCA2-D632-4F25-B057-D146DAFE733A}"/>
          </ac:graphicFrameMkLst>
        </pc:graphicFrameChg>
        <pc:cxnChg chg="mod">
          <ac:chgData name="Jingli Wang" userId="f55182d0-d47d-4b36-b4be-b7153e731f8d" providerId="ADAL" clId="{66CB0B98-A4FC-429C-BE82-92F1CC564378}" dt="2018-10-15T07:42:30.271" v="85" actId="14100"/>
          <ac:cxnSpMkLst>
            <pc:docMk/>
            <pc:sldMk cId="4121866592" sldId="325"/>
            <ac:cxnSpMk id="10" creationId="{19D4F8F7-A49F-4BE6-9951-1E7A47F4894E}"/>
          </ac:cxnSpMkLst>
        </pc:cxnChg>
        <pc:cxnChg chg="mod">
          <ac:chgData name="Jingli Wang" userId="f55182d0-d47d-4b36-b4be-b7153e731f8d" providerId="ADAL" clId="{66CB0B98-A4FC-429C-BE82-92F1CC564378}" dt="2018-10-15T07:42:18.871" v="82" actId="1076"/>
          <ac:cxnSpMkLst>
            <pc:docMk/>
            <pc:sldMk cId="4121866592" sldId="325"/>
            <ac:cxnSpMk id="12" creationId="{011391FA-EE76-4993-8A35-945B83731CB6}"/>
          </ac:cxnSpMkLst>
        </pc:cxnChg>
        <pc:cxnChg chg="mod">
          <ac:chgData name="Jingli Wang" userId="f55182d0-d47d-4b36-b4be-b7153e731f8d" providerId="ADAL" clId="{66CB0B98-A4FC-429C-BE82-92F1CC564378}" dt="2018-10-15T07:42:18.871" v="82" actId="1076"/>
          <ac:cxnSpMkLst>
            <pc:docMk/>
            <pc:sldMk cId="4121866592" sldId="325"/>
            <ac:cxnSpMk id="13" creationId="{E151ED2C-3562-4DDA-896D-F2C6A9029E13}"/>
          </ac:cxnSpMkLst>
        </pc:cxnChg>
        <pc:cxnChg chg="mod">
          <ac:chgData name="Jingli Wang" userId="f55182d0-d47d-4b36-b4be-b7153e731f8d" providerId="ADAL" clId="{66CB0B98-A4FC-429C-BE82-92F1CC564378}" dt="2018-10-15T07:42:18.871" v="82" actId="1076"/>
          <ac:cxnSpMkLst>
            <pc:docMk/>
            <pc:sldMk cId="4121866592" sldId="325"/>
            <ac:cxnSpMk id="14" creationId="{BFBBC5C3-3152-45E1-A262-2C17405850FB}"/>
          </ac:cxnSpMkLst>
        </pc:cxnChg>
        <pc:cxnChg chg="mod">
          <ac:chgData name="Jingli Wang" userId="f55182d0-d47d-4b36-b4be-b7153e731f8d" providerId="ADAL" clId="{66CB0B98-A4FC-429C-BE82-92F1CC564378}" dt="2018-10-15T07:42:23.141" v="83" actId="14100"/>
          <ac:cxnSpMkLst>
            <pc:docMk/>
            <pc:sldMk cId="4121866592" sldId="325"/>
            <ac:cxnSpMk id="16" creationId="{382F289A-D12A-4BD2-A58B-78955883842F}"/>
          </ac:cxnSpMkLst>
        </pc:cxnChg>
        <pc:cxnChg chg="mod">
          <ac:chgData name="Jingli Wang" userId="f55182d0-d47d-4b36-b4be-b7153e731f8d" providerId="ADAL" clId="{66CB0B98-A4FC-429C-BE82-92F1CC564378}" dt="2018-10-15T07:28:59.504" v="64" actId="14100"/>
          <ac:cxnSpMkLst>
            <pc:docMk/>
            <pc:sldMk cId="4121866592" sldId="325"/>
            <ac:cxnSpMk id="19" creationId="{3D494835-E4BA-4A38-954A-9C7F4A199B8B}"/>
          </ac:cxnSpMkLst>
        </pc:cxnChg>
        <pc:cxnChg chg="mod">
          <ac:chgData name="Jingli Wang" userId="f55182d0-d47d-4b36-b4be-b7153e731f8d" providerId="ADAL" clId="{66CB0B98-A4FC-429C-BE82-92F1CC564378}" dt="2018-10-15T07:29:02.908" v="65" actId="14100"/>
          <ac:cxnSpMkLst>
            <pc:docMk/>
            <pc:sldMk cId="4121866592" sldId="325"/>
            <ac:cxnSpMk id="21" creationId="{D9745F0A-9DA7-458B-9388-9620A262CBD2}"/>
          </ac:cxnSpMkLst>
        </pc:cxnChg>
      </pc:sldChg>
      <pc:sldChg chg="modSp add">
        <pc:chgData name="Jingli Wang" userId="f55182d0-d47d-4b36-b4be-b7153e731f8d" providerId="ADAL" clId="{66CB0B98-A4FC-429C-BE82-92F1CC564378}" dt="2018-10-15T08:20:52.425" v="937" actId="20577"/>
        <pc:sldMkLst>
          <pc:docMk/>
          <pc:sldMk cId="4049976657" sldId="333"/>
        </pc:sldMkLst>
        <pc:spChg chg="mod">
          <ac:chgData name="Jingli Wang" userId="f55182d0-d47d-4b36-b4be-b7153e731f8d" providerId="ADAL" clId="{66CB0B98-A4FC-429C-BE82-92F1CC564378}" dt="2018-10-15T08:20:52.425" v="937" actId="20577"/>
          <ac:spMkLst>
            <pc:docMk/>
            <pc:sldMk cId="4049976657" sldId="333"/>
            <ac:spMk id="8" creationId="{895DE321-C203-477D-8BCF-0C1B37BFFA3E}"/>
          </ac:spMkLst>
        </pc:spChg>
      </pc:sldChg>
      <pc:sldChg chg="modSp add">
        <pc:chgData name="Jingli Wang" userId="f55182d0-d47d-4b36-b4be-b7153e731f8d" providerId="ADAL" clId="{66CB0B98-A4FC-429C-BE82-92F1CC564378}" dt="2018-10-15T08:21:10.099" v="950" actId="20577"/>
        <pc:sldMkLst>
          <pc:docMk/>
          <pc:sldMk cId="1456276609" sldId="334"/>
        </pc:sldMkLst>
        <pc:spChg chg="mod">
          <ac:chgData name="Jingli Wang" userId="f55182d0-d47d-4b36-b4be-b7153e731f8d" providerId="ADAL" clId="{66CB0B98-A4FC-429C-BE82-92F1CC564378}" dt="2018-10-15T08:21:10.099" v="950" actId="20577"/>
          <ac:spMkLst>
            <pc:docMk/>
            <pc:sldMk cId="1456276609" sldId="334"/>
            <ac:spMk id="8" creationId="{895DE321-C203-477D-8BCF-0C1B37BFFA3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0267676\Desktop\DMO-Demand%20Forecasting\DMO-Natural%20Gas%20Forecasting%20(version%201).xls"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21.xml.rels><?xml version="1.0" encoding="UTF-8" standalone="yes"?>
<Relationships xmlns="http://schemas.openxmlformats.org/package/2006/relationships"><Relationship Id="rId3" Type="http://schemas.openxmlformats.org/officeDocument/2006/relationships/oleObject" Target="https://nusu.sharepoint.com/sites/eb5104-decisionmakingandoptimisation/Shared%20Documents/3-Time%20series%20gas&amp;electricity/1.%20DMO-Forecasting/DMO-Electricity%20Forecasting%20New.xls" TargetMode="External"/><Relationship Id="rId2" Type="http://schemas.microsoft.com/office/2011/relationships/chartColorStyle" Target="colors7.xml"/><Relationship Id="rId1" Type="http://schemas.microsoft.com/office/2011/relationships/chartStyle" Target="style7.xml"/></Relationships>
</file>

<file path=ppt/charts/_rels/chart22.xml.rels><?xml version="1.0" encoding="UTF-8" standalone="yes"?>
<Relationships xmlns="http://schemas.openxmlformats.org/package/2006/relationships"><Relationship Id="rId1" Type="http://schemas.openxmlformats.org/officeDocument/2006/relationships/oleObject" Target="https://nusu.sharepoint.com/sites/eb5104-decisionmakingandoptimisation/Shared%20Documents/3-Time%20series%20gas&amp;electricity/1.%20DMO-Forecasting/DMO-Electricity%20Forecasting%20New.xls"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e:\Users\Jingli_Wang\Desktop\New%20Microsoft%20Excel%20Worksheet.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https://nusu.sharepoint.com/sites/eb5104-decisionmakingandoptimisation/Shared%20Documents/3-Time%20series%20gas&amp;electricity/1.%20DMO-Forecasting/DMO-Electricity%20Forecasting%20New.xls"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e:\Users\Jingli_Wang\Desktop\New%20Microsoft%20Excel%20Worksheet.xlsx"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C:\Users\e0267676\Desktop\DMO-Demand%20Forecasting\DMO-Electricity%20Forecasting.xls" TargetMode="External"/></Relationships>
</file>

<file path=ppt/charts/_rels/chart27.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8.xml"/><Relationship Id="rId1" Type="http://schemas.microsoft.com/office/2011/relationships/chartStyle" Target="style8.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9.xml"/><Relationship Id="rId1" Type="http://schemas.microsoft.com/office/2011/relationships/chartStyle" Target="style9.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10.xml"/><Relationship Id="rId1" Type="http://schemas.microsoft.com/office/2011/relationships/chartStyle" Target="style10.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11.xml"/><Relationship Id="rId1" Type="http://schemas.microsoft.com/office/2011/relationships/chartStyle" Target="style11.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12.xml"/><Relationship Id="rId1" Type="http://schemas.microsoft.com/office/2011/relationships/chartStyle" Target="style12.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13.xml"/><Relationship Id="rId1" Type="http://schemas.microsoft.com/office/2011/relationships/chartStyle" Target="style13.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14.xml"/><Relationship Id="rId1" Type="http://schemas.microsoft.com/office/2011/relationships/chartStyle" Target="style14.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15.xml"/><Relationship Id="rId1" Type="http://schemas.microsoft.com/office/2011/relationships/chartStyle" Target="style15.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16.xml"/><Relationship Id="rId1" Type="http://schemas.microsoft.com/office/2011/relationships/chartStyle" Target="style16.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17.xml"/><Relationship Id="rId1" Type="http://schemas.microsoft.com/office/2011/relationships/chartStyle" Target="style17.xml"/></Relationships>
</file>

<file path=ppt/charts/_rels/chart37.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18.xml"/><Relationship Id="rId1" Type="http://schemas.microsoft.com/office/2011/relationships/chartStyle" Target="style18.xml"/></Relationships>
</file>

<file path=ppt/charts/_rels/chart38.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19.xml"/><Relationship Id="rId1" Type="http://schemas.microsoft.com/office/2011/relationships/chartStyle" Target="style19.xml"/></Relationships>
</file>

<file path=ppt/charts/_rels/chart39.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41.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42.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43.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44.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45.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46.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47.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48.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49.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e0267676\Desktop\Natural%20Gas.xls"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e0267676\Desktop\Natural%20Gas.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i="0" baseline="0">
                <a:effectLst/>
              </a:rPr>
              <a:t>Overall Natrual Gas Demand Forecasting</a:t>
            </a:r>
            <a:endParaRPr lang="en-SG" sz="1200" b="1">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Overall!$A$34</c:f>
              <c:strCache>
                <c:ptCount val="1"/>
                <c:pt idx="0">
                  <c:v>Overall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Overall!$B$33:$K$33</c:f>
              <c:numCache>
                <c:formatCode>General</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Overall!$B$34:$K$34</c:f>
              <c:numCache>
                <c:formatCode>#,##0.00_);[Black]\(#,##0.00\)</c:formatCode>
                <c:ptCount val="10"/>
                <c:pt idx="0">
                  <c:v>77417.156051885206</c:v>
                </c:pt>
                <c:pt idx="1">
                  <c:v>83904.851132930024</c:v>
                </c:pt>
                <c:pt idx="2">
                  <c:v>84745.058618239433</c:v>
                </c:pt>
                <c:pt idx="3">
                  <c:v>91895.719797907092</c:v>
                </c:pt>
                <c:pt idx="4">
                  <c:v>103461.04878894109</c:v>
                </c:pt>
                <c:pt idx="5">
                  <c:v>108503.1208334564</c:v>
                </c:pt>
                <c:pt idx="6">
                  <c:v>110424.91073135265</c:v>
                </c:pt>
                <c:pt idx="7">
                  <c:v>113184.11310778232</c:v>
                </c:pt>
                <c:pt idx="8">
                  <c:v>113809.78765863132</c:v>
                </c:pt>
              </c:numCache>
            </c:numRef>
          </c:val>
          <c:smooth val="0"/>
          <c:extLst>
            <c:ext xmlns:c16="http://schemas.microsoft.com/office/drawing/2014/chart" uri="{C3380CC4-5D6E-409C-BE32-E72D297353CC}">
              <c16:uniqueId val="{00000000-E6FB-4670-9411-C0D8030C25C1}"/>
            </c:ext>
          </c:extLst>
        </c:ser>
        <c:ser>
          <c:idx val="1"/>
          <c:order val="1"/>
          <c:tx>
            <c:strRef>
              <c:f>Overall!$A$35</c:f>
              <c:strCache>
                <c:ptCount val="1"/>
                <c:pt idx="0">
                  <c:v>Overall 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8.3333333333334356E-3"/>
                  <c:y val="-6.481481481481483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6FB-4670-9411-C0D8030C25C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Overall!$B$33:$K$33</c:f>
              <c:numCache>
                <c:formatCode>General</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Overall!$B$35:$K$35</c:f>
              <c:numCache>
                <c:formatCode>General</c:formatCode>
                <c:ptCount val="10"/>
                <c:pt idx="2" formatCode="_(* #,##0.00_);_(* \(#,##0.00\);_(* &quot;-&quot;??_);_(@_)">
                  <c:v>88296.124731252203</c:v>
                </c:pt>
                <c:pt idx="3" formatCode="_(* #,##0.00_);_(* \(#,##0.00\);_(* &quot;-&quot;??_);_(@_)">
                  <c:v>93490.139623705938</c:v>
                </c:pt>
                <c:pt idx="4" formatCode="_(* #,##0.00_);_(* \(#,##0.00\);_(* &quot;-&quot;??_);_(@_)">
                  <c:v>98684.123715159672</c:v>
                </c:pt>
                <c:pt idx="5" formatCode="_(* #,##0.00_);_(* \(#,##0.00\);_(* &quot;-&quot;??_);_(@_)">
                  <c:v>103896.76599695158</c:v>
                </c:pt>
                <c:pt idx="6" formatCode="_(* #,##0.00_);_(* \(#,##0.00\);_(* &quot;-&quot;??_);_(@_)">
                  <c:v>109093.32705681029</c:v>
                </c:pt>
                <c:pt idx="7" formatCode="_(* #,##0.00_);_(* \(#,##0.00\);_(* &quot;-&quot;??_);_(@_)">
                  <c:v>114302.24650566901</c:v>
                </c:pt>
                <c:pt idx="8" formatCode="_(* #,##0.00_);_(* \(#,##0.00\);_(* &quot;-&quot;??_);_(@_)">
                  <c:v>119505.29983052771</c:v>
                </c:pt>
                <c:pt idx="9" formatCode="_(* #,##0.00_);_(* \(#,##0.00\);_(* &quot;-&quot;??_);_(@_)">
                  <c:v>124699.10708938642</c:v>
                </c:pt>
              </c:numCache>
            </c:numRef>
          </c:val>
          <c:smooth val="0"/>
          <c:extLst>
            <c:ext xmlns:c16="http://schemas.microsoft.com/office/drawing/2014/chart" uri="{C3380CC4-5D6E-409C-BE32-E72D297353CC}">
              <c16:uniqueId val="{00000002-E6FB-4670-9411-C0D8030C25C1}"/>
            </c:ext>
          </c:extLst>
        </c:ser>
        <c:dLbls>
          <c:showLegendKey val="0"/>
          <c:showVal val="0"/>
          <c:showCatName val="0"/>
          <c:showSerName val="0"/>
          <c:showPercent val="0"/>
          <c:showBubbleSize val="0"/>
        </c:dLbls>
        <c:marker val="1"/>
        <c:smooth val="0"/>
        <c:axId val="662569208"/>
        <c:axId val="662567568"/>
      </c:lineChart>
      <c:catAx>
        <c:axId val="662569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567568"/>
        <c:crosses val="autoZero"/>
        <c:auto val="1"/>
        <c:lblAlgn val="ctr"/>
        <c:lblOffset val="100"/>
        <c:noMultiLvlLbl val="0"/>
      </c:catAx>
      <c:valAx>
        <c:axId val="662567568"/>
        <c:scaling>
          <c:orientation val="minMax"/>
        </c:scaling>
        <c:delete val="0"/>
        <c:axPos val="l"/>
        <c:majorGridlines>
          <c:spPr>
            <a:ln w="9525" cap="flat" cmpd="sng" algn="ctr">
              <a:solidFill>
                <a:schemeClr val="tx1">
                  <a:lumMod val="15000"/>
                  <a:lumOff val="85000"/>
                </a:schemeClr>
              </a:solidFill>
              <a:round/>
            </a:ln>
            <a:effectLst/>
          </c:spPr>
        </c:majorGridlines>
        <c:numFmt formatCode="#,##0.00_);[Black]\(#,##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569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0" i="0" u="none" strike="noStrike" baseline="0">
                <a:solidFill>
                  <a:srgbClr val="333333"/>
                </a:solidFill>
                <a:latin typeface="Calibri"/>
                <a:ea typeface="Calibri"/>
                <a:cs typeface="Calibri"/>
              </a:defRPr>
            </a:pPr>
            <a:r>
              <a:rPr lang="en-SG"/>
              <a:t>Regression - Commerce &amp; Services-related</a:t>
            </a:r>
          </a:p>
        </c:rich>
      </c:tx>
      <c:overlay val="0"/>
      <c:spPr>
        <a:noFill/>
        <a:ln w="25400">
          <a:noFill/>
        </a:ln>
      </c:spPr>
    </c:title>
    <c:autoTitleDeleted val="0"/>
    <c:plotArea>
      <c:layout/>
      <c:lineChart>
        <c:grouping val="standard"/>
        <c:varyColors val="0"/>
        <c:ser>
          <c:idx val="0"/>
          <c:order val="0"/>
          <c:tx>
            <c:strRef>
              <c:f>'Re-Commerce'!$C$2</c:f>
              <c:strCache>
                <c:ptCount val="1"/>
                <c:pt idx="0">
                  <c:v> Total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'Re-Commerce'!$B$3:$B$12</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'Re-Commerce'!$C$3:$C$12</c:f>
              <c:numCache>
                <c:formatCode>_-* #,##0.0_-;\-* #,##0.0_-;_-* "-"?_-;_-@_-</c:formatCode>
                <c:ptCount val="10"/>
                <c:pt idx="0">
                  <c:v>847.28627982180001</c:v>
                </c:pt>
                <c:pt idx="1">
                  <c:v>910.68687072132002</c:v>
                </c:pt>
                <c:pt idx="2">
                  <c:v>958.05784336016006</c:v>
                </c:pt>
                <c:pt idx="3">
                  <c:v>959.55402581735984</c:v>
                </c:pt>
                <c:pt idx="4">
                  <c:v>1039.0011896895599</c:v>
                </c:pt>
                <c:pt idx="5">
                  <c:v>992.01253889847999</c:v>
                </c:pt>
                <c:pt idx="6">
                  <c:v>1025.3248512237599</c:v>
                </c:pt>
                <c:pt idx="7">
                  <c:v>1070.9387827285602</c:v>
                </c:pt>
                <c:pt idx="8">
                  <c:v>1029.69866529824</c:v>
                </c:pt>
              </c:numCache>
            </c:numRef>
          </c:val>
          <c:smooth val="0"/>
          <c:extLst>
            <c:ext xmlns:c16="http://schemas.microsoft.com/office/drawing/2014/chart" uri="{C3380CC4-5D6E-409C-BE32-E72D297353CC}">
              <c16:uniqueId val="{00000000-BC13-4BBF-A395-649B67D1A3CC}"/>
            </c:ext>
          </c:extLst>
        </c:ser>
        <c:ser>
          <c:idx val="1"/>
          <c:order val="1"/>
          <c:tx>
            <c:strRef>
              <c:f>'Re-Commerce'!$D$2</c:f>
              <c:strCache>
                <c:ptCount val="1"/>
                <c:pt idx="0">
                  <c:v> Total 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8.3333333333333332E-3"/>
                  <c:y val="5.5555555555555552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C13-4BBF-A395-649B67D1A3C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'Re-Commerce'!$B$3:$B$12</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'Re-Commerce'!$D$3:$D$12</c:f>
              <c:numCache>
                <c:formatCode>_-* #,##0.0_-;\-* #,##0.0_-;_-* "-"?_-;_-@_-</c:formatCode>
                <c:ptCount val="10"/>
                <c:pt idx="0">
                  <c:v>863.35985611390754</c:v>
                </c:pt>
                <c:pt idx="1">
                  <c:v>886.32656186468284</c:v>
                </c:pt>
                <c:pt idx="2">
                  <c:v>909.29326761545803</c:v>
                </c:pt>
                <c:pt idx="3">
                  <c:v>932.25997336623345</c:v>
                </c:pt>
                <c:pt idx="4">
                  <c:v>955.22667911700887</c:v>
                </c:pt>
                <c:pt idx="5">
                  <c:v>996.5742482059602</c:v>
                </c:pt>
                <c:pt idx="6">
                  <c:v>1020.9620533617115</c:v>
                </c:pt>
                <c:pt idx="7">
                  <c:v>1045.3498585174627</c:v>
                </c:pt>
                <c:pt idx="8">
                  <c:v>1069.7376636732142</c:v>
                </c:pt>
                <c:pt idx="9">
                  <c:v>1094.1254688289655</c:v>
                </c:pt>
              </c:numCache>
            </c:numRef>
          </c:val>
          <c:smooth val="0"/>
          <c:extLst>
            <c:ext xmlns:c16="http://schemas.microsoft.com/office/drawing/2014/chart" uri="{C3380CC4-5D6E-409C-BE32-E72D297353CC}">
              <c16:uniqueId val="{00000002-BC13-4BBF-A395-649B67D1A3CC}"/>
            </c:ext>
          </c:extLst>
        </c:ser>
        <c:dLbls>
          <c:showLegendKey val="0"/>
          <c:showVal val="0"/>
          <c:showCatName val="0"/>
          <c:showSerName val="0"/>
          <c:showPercent val="0"/>
          <c:showBubbleSize val="0"/>
        </c:dLbls>
        <c:marker val="1"/>
        <c:smooth val="0"/>
        <c:axId val="492090400"/>
        <c:axId val="1"/>
      </c:lineChart>
      <c:catAx>
        <c:axId val="492090400"/>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min val="600"/>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2090400"/>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0" i="0" u="none" strike="noStrike" baseline="0">
                <a:solidFill>
                  <a:srgbClr val="333333"/>
                </a:solidFill>
                <a:latin typeface="Calibri"/>
                <a:ea typeface="Calibri"/>
                <a:cs typeface="Calibri"/>
              </a:defRPr>
            </a:pPr>
            <a:r>
              <a:rPr lang="en-SG"/>
              <a:t>Regression - Accommodation and Food Services</a:t>
            </a:r>
          </a:p>
        </c:rich>
      </c:tx>
      <c:overlay val="0"/>
      <c:spPr>
        <a:noFill/>
        <a:ln w="25400">
          <a:noFill/>
        </a:ln>
      </c:spPr>
    </c:title>
    <c:autoTitleDeleted val="0"/>
    <c:plotArea>
      <c:layout/>
      <c:lineChart>
        <c:grouping val="standard"/>
        <c:varyColors val="0"/>
        <c:ser>
          <c:idx val="0"/>
          <c:order val="0"/>
          <c:tx>
            <c:strRef>
              <c:f>'Re-Commerce'!$I$21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'Re-Commerce'!$H$22:$H$31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'Re-Commerce'!$I$22:$I$31</c:f>
              <c:numCache>
                <c:formatCode>_-* #,##0.0_-;\-* #,##0.0_-;_-* "-"?_-;_-@_-</c:formatCode>
                <c:ptCount val="10"/>
                <c:pt idx="0">
                  <c:v>572.45881899999995</c:v>
                </c:pt>
                <c:pt idx="1">
                  <c:v>611.82598799999994</c:v>
                </c:pt>
                <c:pt idx="2">
                  <c:v>649.40880900000002</c:v>
                </c:pt>
                <c:pt idx="3">
                  <c:v>652.56080199999985</c:v>
                </c:pt>
                <c:pt idx="4">
                  <c:v>660.905079</c:v>
                </c:pt>
                <c:pt idx="5">
                  <c:v>656.27528799999993</c:v>
                </c:pt>
                <c:pt idx="6">
                  <c:v>665.29749700000002</c:v>
                </c:pt>
                <c:pt idx="7">
                  <c:v>683.99776699999995</c:v>
                </c:pt>
                <c:pt idx="8">
                  <c:v>686.90336499999989</c:v>
                </c:pt>
              </c:numCache>
            </c:numRef>
          </c:val>
          <c:smooth val="0"/>
          <c:extLst>
            <c:ext xmlns:c16="http://schemas.microsoft.com/office/drawing/2014/chart" uri="{C3380CC4-5D6E-409C-BE32-E72D297353CC}">
              <c16:uniqueId val="{00000000-3A11-4C63-B9AC-4FA172A7652B}"/>
            </c:ext>
          </c:extLst>
        </c:ser>
        <c:ser>
          <c:idx val="1"/>
          <c:order val="1"/>
          <c:tx>
            <c:strRef>
              <c:f>'Re-Commerce'!$J$21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3.543852100262682E-3"/>
                  <c:y val="9.4615732059030816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11-4C63-B9AC-4FA172A7652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'Re-Commerce'!$H$22:$H$31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'Re-Commerce'!$J$22:$J$31</c:f>
              <c:numCache>
                <c:formatCode>General</c:formatCode>
                <c:ptCount val="10"/>
                <c:pt idx="0">
                  <c:v>601.52913157777778</c:v>
                </c:pt>
                <c:pt idx="1">
                  <c:v>613.35888796111112</c:v>
                </c:pt>
                <c:pt idx="2">
                  <c:v>625.18864434444436</c:v>
                </c:pt>
                <c:pt idx="3">
                  <c:v>637.0184007277777</c:v>
                </c:pt>
                <c:pt idx="4">
                  <c:v>648.84815711111105</c:v>
                </c:pt>
                <c:pt idx="5">
                  <c:v>660.6779134944444</c:v>
                </c:pt>
                <c:pt idx="6">
                  <c:v>672.50766987777774</c:v>
                </c:pt>
                <c:pt idx="7">
                  <c:v>684.33742626111109</c:v>
                </c:pt>
                <c:pt idx="8">
                  <c:v>696.16718264444444</c:v>
                </c:pt>
                <c:pt idx="9">
                  <c:v>707.99693902777767</c:v>
                </c:pt>
              </c:numCache>
            </c:numRef>
          </c:val>
          <c:smooth val="0"/>
          <c:extLst>
            <c:ext xmlns:c16="http://schemas.microsoft.com/office/drawing/2014/chart" uri="{C3380CC4-5D6E-409C-BE32-E72D297353CC}">
              <c16:uniqueId val="{00000002-3A11-4C63-B9AC-4FA172A7652B}"/>
            </c:ext>
          </c:extLst>
        </c:ser>
        <c:dLbls>
          <c:showLegendKey val="0"/>
          <c:showVal val="0"/>
          <c:showCatName val="0"/>
          <c:showSerName val="0"/>
          <c:showPercent val="0"/>
          <c:showBubbleSize val="0"/>
        </c:dLbls>
        <c:marker val="1"/>
        <c:smooth val="0"/>
        <c:axId val="487442448"/>
        <c:axId val="1"/>
      </c:lineChart>
      <c:catAx>
        <c:axId val="487442448"/>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min val="500"/>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87442448"/>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0" i="0" u="none" strike="noStrike" baseline="0">
                <a:solidFill>
                  <a:srgbClr val="333333"/>
                </a:solidFill>
                <a:latin typeface="Calibri"/>
                <a:ea typeface="Calibri"/>
                <a:cs typeface="Calibri"/>
              </a:defRPr>
            </a:pPr>
            <a:r>
              <a:rPr lang="en-SG"/>
              <a:t>Regression - Financial and Insurance Activities</a:t>
            </a:r>
          </a:p>
        </c:rich>
      </c:tx>
      <c:overlay val="0"/>
      <c:spPr>
        <a:noFill/>
        <a:ln w="25400">
          <a:noFill/>
        </a:ln>
      </c:spPr>
    </c:title>
    <c:autoTitleDeleted val="0"/>
    <c:plotArea>
      <c:layout/>
      <c:lineChart>
        <c:grouping val="standard"/>
        <c:varyColors val="0"/>
        <c:ser>
          <c:idx val="0"/>
          <c:order val="0"/>
          <c:tx>
            <c:strRef>
              <c:f>'Re-Commerce'!$U$21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'Re-Commerce'!$T$22:$T$31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'Re-Commerce'!$U$22:$U$31</c:f>
              <c:numCache>
                <c:formatCode>_-* #,##0.0_-;\-* #,##0.0_-;_-* "-"?_-;_-@_-</c:formatCode>
                <c:ptCount val="10"/>
                <c:pt idx="0">
                  <c:v>69.525242979680002</c:v>
                </c:pt>
                <c:pt idx="1">
                  <c:v>80.114850231199995</c:v>
                </c:pt>
                <c:pt idx="2">
                  <c:v>80.59563761023999</c:v>
                </c:pt>
                <c:pt idx="3">
                  <c:v>78.28305855859999</c:v>
                </c:pt>
                <c:pt idx="4">
                  <c:v>79.286306448120001</c:v>
                </c:pt>
                <c:pt idx="5">
                  <c:v>76.966793545520005</c:v>
                </c:pt>
                <c:pt idx="6">
                  <c:v>72.531518039039995</c:v>
                </c:pt>
                <c:pt idx="7">
                  <c:v>85.2623910282</c:v>
                </c:pt>
                <c:pt idx="8">
                  <c:v>53.748115543919994</c:v>
                </c:pt>
              </c:numCache>
            </c:numRef>
          </c:val>
          <c:smooth val="0"/>
          <c:extLst>
            <c:ext xmlns:c16="http://schemas.microsoft.com/office/drawing/2014/chart" uri="{C3380CC4-5D6E-409C-BE32-E72D297353CC}">
              <c16:uniqueId val="{00000000-9E78-498E-A712-71E0324E6B13}"/>
            </c:ext>
          </c:extLst>
        </c:ser>
        <c:ser>
          <c:idx val="1"/>
          <c:order val="1"/>
          <c:tx>
            <c:strRef>
              <c:f>'Re-Commerce'!$V$21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0"/>
                  <c:y val="-3.2407407407407447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E78-498E-A712-71E0324E6B1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'Re-Commerce'!$T$22:$T$31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'Re-Commerce'!$V$22:$V$31</c:f>
              <c:numCache>
                <c:formatCode>General</c:formatCode>
                <c:ptCount val="10"/>
                <c:pt idx="0">
                  <c:v>79.486683209892448</c:v>
                </c:pt>
                <c:pt idx="1">
                  <c:v>78.401510018100439</c:v>
                </c:pt>
                <c:pt idx="2">
                  <c:v>77.316336826308444</c:v>
                </c:pt>
                <c:pt idx="3">
                  <c:v>76.231163634516449</c:v>
                </c:pt>
                <c:pt idx="4">
                  <c:v>75.14599044272444</c:v>
                </c:pt>
                <c:pt idx="5">
                  <c:v>74.060817250932445</c:v>
                </c:pt>
                <c:pt idx="6">
                  <c:v>72.97564405914045</c:v>
                </c:pt>
                <c:pt idx="7">
                  <c:v>71.890470867348455</c:v>
                </c:pt>
                <c:pt idx="8">
                  <c:v>70.805297675556446</c:v>
                </c:pt>
                <c:pt idx="9">
                  <c:v>69.720124483764451</c:v>
                </c:pt>
              </c:numCache>
            </c:numRef>
          </c:val>
          <c:smooth val="0"/>
          <c:extLst>
            <c:ext xmlns:c16="http://schemas.microsoft.com/office/drawing/2014/chart" uri="{C3380CC4-5D6E-409C-BE32-E72D297353CC}">
              <c16:uniqueId val="{00000002-9E78-498E-A712-71E0324E6B13}"/>
            </c:ext>
          </c:extLst>
        </c:ser>
        <c:dLbls>
          <c:showLegendKey val="0"/>
          <c:showVal val="0"/>
          <c:showCatName val="0"/>
          <c:showSerName val="0"/>
          <c:showPercent val="0"/>
          <c:showBubbleSize val="0"/>
        </c:dLbls>
        <c:marker val="1"/>
        <c:smooth val="0"/>
        <c:axId val="487455240"/>
        <c:axId val="1"/>
      </c:lineChart>
      <c:catAx>
        <c:axId val="487455240"/>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87455240"/>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0" i="0" u="none" strike="noStrike" baseline="0">
                <a:solidFill>
                  <a:srgbClr val="333333"/>
                </a:solidFill>
                <a:latin typeface="Calibri"/>
                <a:ea typeface="Calibri"/>
                <a:cs typeface="Calibri"/>
              </a:defRPr>
            </a:pPr>
            <a:r>
              <a:rPr lang="en-SG"/>
              <a:t>Regression - Wholesale and Retail Trade</a:t>
            </a:r>
          </a:p>
        </c:rich>
      </c:tx>
      <c:overlay val="0"/>
      <c:spPr>
        <a:noFill/>
        <a:ln w="25400">
          <a:noFill/>
        </a:ln>
      </c:spPr>
    </c:title>
    <c:autoTitleDeleted val="0"/>
    <c:plotArea>
      <c:layout/>
      <c:lineChart>
        <c:grouping val="standard"/>
        <c:varyColors val="0"/>
        <c:ser>
          <c:idx val="0"/>
          <c:order val="0"/>
          <c:tx>
            <c:strRef>
              <c:f>'Re-Commerce'!$C$21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val>
            <c:numRef>
              <c:f>'Re-Commerce'!$C$22:$C$31</c:f>
              <c:numCache>
                <c:formatCode>_-* #,##0.0_-;\-* #,##0.0_-;_-* "-"?_-;_-@_-</c:formatCode>
                <c:ptCount val="10"/>
                <c:pt idx="0">
                  <c:v>32.404088008480045</c:v>
                </c:pt>
                <c:pt idx="1">
                  <c:v>31.607049983519978</c:v>
                </c:pt>
                <c:pt idx="2">
                  <c:v>32.392208221999994</c:v>
                </c:pt>
                <c:pt idx="3">
                  <c:v>32.009940812399989</c:v>
                </c:pt>
                <c:pt idx="4">
                  <c:v>47.403389491880006</c:v>
                </c:pt>
                <c:pt idx="5">
                  <c:v>51.779916117879978</c:v>
                </c:pt>
                <c:pt idx="6">
                  <c:v>79.223819058200021</c:v>
                </c:pt>
                <c:pt idx="7">
                  <c:v>85.18409445751999</c:v>
                </c:pt>
                <c:pt idx="8">
                  <c:v>60.68749971435998</c:v>
                </c:pt>
              </c:numCache>
            </c:numRef>
          </c:val>
          <c:smooth val="0"/>
          <c:extLst>
            <c:ext xmlns:c16="http://schemas.microsoft.com/office/drawing/2014/chart" uri="{C3380CC4-5D6E-409C-BE32-E72D297353CC}">
              <c16:uniqueId val="{00000000-3C38-4F8A-A101-745B324697C2}"/>
            </c:ext>
          </c:extLst>
        </c:ser>
        <c:ser>
          <c:idx val="1"/>
          <c:order val="1"/>
          <c:tx>
            <c:strRef>
              <c:f>'Re-Commerce'!$D$21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spPr>
                <a:noFill/>
                <a:ln w="25400">
                  <a:noFill/>
                </a:ln>
              </c:spPr>
              <c:txPr>
                <a:bodyPr/>
                <a:lstStyle/>
                <a:p>
                  <a:pPr>
                    <a:defRPr sz="900" b="1" i="0" u="none" strike="noStrike" baseline="0">
                      <a:solidFill>
                        <a:srgbClr val="FF6600"/>
                      </a:solidFill>
                      <a:latin typeface="Calibri"/>
                      <a:ea typeface="Calibri"/>
                      <a:cs typeface="Calibri"/>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C38-4F8A-A101-745B324697C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'Re-Commerce'!$D$22:$D$31</c:f>
              <c:numCache>
                <c:formatCode>General</c:formatCode>
                <c:ptCount val="10"/>
                <c:pt idx="0">
                  <c:v>24.479246614688911</c:v>
                </c:pt>
                <c:pt idx="1">
                  <c:v>30.934212901745575</c:v>
                </c:pt>
                <c:pt idx="2">
                  <c:v>37.389179188802231</c:v>
                </c:pt>
                <c:pt idx="3">
                  <c:v>43.844145475858895</c:v>
                </c:pt>
                <c:pt idx="4">
                  <c:v>50.299111762915558</c:v>
                </c:pt>
                <c:pt idx="5">
                  <c:v>56.754078049972222</c:v>
                </c:pt>
                <c:pt idx="6">
                  <c:v>63.209044337028885</c:v>
                </c:pt>
                <c:pt idx="7">
                  <c:v>69.664010624085549</c:v>
                </c:pt>
                <c:pt idx="8">
                  <c:v>76.118976911142212</c:v>
                </c:pt>
                <c:pt idx="9" formatCode="_-* #,##0.0_-;\-* #,##0.0_-;_-* &quot;-&quot;?_-;_-@_-">
                  <c:v>82.573943198198862</c:v>
                </c:pt>
              </c:numCache>
            </c:numRef>
          </c:val>
          <c:smooth val="0"/>
          <c:extLst>
            <c:ext xmlns:c16="http://schemas.microsoft.com/office/drawing/2014/chart" uri="{C3380CC4-5D6E-409C-BE32-E72D297353CC}">
              <c16:uniqueId val="{00000002-3C38-4F8A-A101-745B324697C2}"/>
            </c:ext>
          </c:extLst>
        </c:ser>
        <c:dLbls>
          <c:showLegendKey val="0"/>
          <c:showVal val="0"/>
          <c:showCatName val="0"/>
          <c:showSerName val="0"/>
          <c:showPercent val="0"/>
          <c:showBubbleSize val="0"/>
        </c:dLbls>
        <c:marker val="1"/>
        <c:smooth val="0"/>
        <c:axId val="487446056"/>
        <c:axId val="1"/>
      </c:lineChart>
      <c:catAx>
        <c:axId val="487446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87446056"/>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0" i="0" u="none" strike="noStrike" baseline="0">
                <a:solidFill>
                  <a:srgbClr val="333333"/>
                </a:solidFill>
                <a:latin typeface="Calibri"/>
                <a:ea typeface="Calibri"/>
                <a:cs typeface="Calibri"/>
              </a:defRPr>
            </a:pPr>
            <a:r>
              <a:rPr lang="en-SG"/>
              <a:t> Regression - Real Estate Activities</a:t>
            </a:r>
          </a:p>
        </c:rich>
      </c:tx>
      <c:overlay val="0"/>
      <c:spPr>
        <a:noFill/>
        <a:ln w="25400">
          <a:noFill/>
        </a:ln>
      </c:spPr>
    </c:title>
    <c:autoTitleDeleted val="0"/>
    <c:plotArea>
      <c:layout/>
      <c:lineChart>
        <c:grouping val="standard"/>
        <c:varyColors val="0"/>
        <c:ser>
          <c:idx val="0"/>
          <c:order val="0"/>
          <c:tx>
            <c:strRef>
              <c:f>'Re-Commerce'!$C$54</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'Re-Commerce'!$B$55:$B$64</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'Re-Commerce'!$C$55:$C$64</c:f>
              <c:numCache>
                <c:formatCode>_-* #,##0.0_-;\-* #,##0.0_-;_-* "-"?_-;_-@_-</c:formatCode>
                <c:ptCount val="10"/>
                <c:pt idx="0">
                  <c:v>20.776643284159999</c:v>
                </c:pt>
                <c:pt idx="1">
                  <c:v>21.502373518400002</c:v>
                </c:pt>
                <c:pt idx="2">
                  <c:v>21.429432343199998</c:v>
                </c:pt>
                <c:pt idx="3">
                  <c:v>22.362601413759997</c:v>
                </c:pt>
                <c:pt idx="4">
                  <c:v>67.399835164080002</c:v>
                </c:pt>
                <c:pt idx="5">
                  <c:v>19.261238431999999</c:v>
                </c:pt>
                <c:pt idx="6">
                  <c:v>18.878744727999997</c:v>
                </c:pt>
                <c:pt idx="7">
                  <c:v>20.428372896959999</c:v>
                </c:pt>
                <c:pt idx="8">
                  <c:v>23.4816937256</c:v>
                </c:pt>
              </c:numCache>
            </c:numRef>
          </c:val>
          <c:smooth val="0"/>
          <c:extLst>
            <c:ext xmlns:c16="http://schemas.microsoft.com/office/drawing/2014/chart" uri="{C3380CC4-5D6E-409C-BE32-E72D297353CC}">
              <c16:uniqueId val="{00000000-A2EC-4C66-9014-200925F31660}"/>
            </c:ext>
          </c:extLst>
        </c:ser>
        <c:ser>
          <c:idx val="1"/>
          <c:order val="1"/>
          <c:tx>
            <c:strRef>
              <c:f>'Re-Commerce'!$D$54</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0"/>
                  <c:y val="-6.9444444444444448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2EC-4C66-9014-200925F3166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'Re-Commerce'!$B$55:$B$64</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'Re-Commerce'!$D$55:$D$64</c:f>
              <c:numCache>
                <c:formatCode>General</c:formatCode>
                <c:ptCount val="10"/>
                <c:pt idx="5">
                  <c:v>18.380863338175999</c:v>
                </c:pt>
                <c:pt idx="6">
                  <c:v>19.801962743151996</c:v>
                </c:pt>
                <c:pt idx="7">
                  <c:v>21.223062148128001</c:v>
                </c:pt>
                <c:pt idx="8">
                  <c:v>22.644161553103999</c:v>
                </c:pt>
                <c:pt idx="9">
                  <c:v>24.06526095808</c:v>
                </c:pt>
              </c:numCache>
            </c:numRef>
          </c:val>
          <c:smooth val="0"/>
          <c:extLst>
            <c:ext xmlns:c16="http://schemas.microsoft.com/office/drawing/2014/chart" uri="{C3380CC4-5D6E-409C-BE32-E72D297353CC}">
              <c16:uniqueId val="{00000002-A2EC-4C66-9014-200925F31660}"/>
            </c:ext>
          </c:extLst>
        </c:ser>
        <c:dLbls>
          <c:showLegendKey val="0"/>
          <c:showVal val="0"/>
          <c:showCatName val="0"/>
          <c:showSerName val="0"/>
          <c:showPercent val="0"/>
          <c:showBubbleSize val="0"/>
        </c:dLbls>
        <c:marker val="1"/>
        <c:smooth val="0"/>
        <c:axId val="487452616"/>
        <c:axId val="1"/>
      </c:lineChart>
      <c:catAx>
        <c:axId val="487452616"/>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87452616"/>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0" i="0" u="none" strike="noStrike" baseline="0">
                <a:solidFill>
                  <a:srgbClr val="333333"/>
                </a:solidFill>
                <a:latin typeface="Calibri"/>
                <a:ea typeface="Calibri"/>
                <a:cs typeface="Calibri"/>
              </a:defRPr>
            </a:pPr>
            <a:r>
              <a:rPr lang="en-SG"/>
              <a:t>Regression - Information and Communications</a:t>
            </a:r>
          </a:p>
        </c:rich>
      </c:tx>
      <c:overlay val="0"/>
      <c:spPr>
        <a:noFill/>
        <a:ln w="25400">
          <a:noFill/>
        </a:ln>
      </c:spPr>
    </c:title>
    <c:autoTitleDeleted val="0"/>
    <c:plotArea>
      <c:layout/>
      <c:lineChart>
        <c:grouping val="standard"/>
        <c:varyColors val="0"/>
        <c:ser>
          <c:idx val="0"/>
          <c:order val="0"/>
          <c:tx>
            <c:strRef>
              <c:f>'Re-Commerce'!$O$21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'Re-Commerce'!$N$22:$N$31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'Re-Commerce'!$O$22:$O$31</c:f>
              <c:numCache>
                <c:formatCode>_-* #,##0.0_-;\-* #,##0.0_-;_-* "-"?_-;_-@_-</c:formatCode>
                <c:ptCount val="10"/>
                <c:pt idx="0">
                  <c:v>2.447E-3</c:v>
                </c:pt>
                <c:pt idx="1">
                  <c:v>7.9903999999999989E-2</c:v>
                </c:pt>
                <c:pt idx="2">
                  <c:v>6.6202999999999998E-2</c:v>
                </c:pt>
                <c:pt idx="3">
                  <c:v>3.8296999999999998E-2</c:v>
                </c:pt>
                <c:pt idx="4">
                  <c:v>0.10092799999999999</c:v>
                </c:pt>
                <c:pt idx="5">
                  <c:v>0.11352899999999999</c:v>
                </c:pt>
                <c:pt idx="6">
                  <c:v>0.18037799999999998</c:v>
                </c:pt>
                <c:pt idx="7">
                  <c:v>0.41453599999999996</c:v>
                </c:pt>
                <c:pt idx="8">
                  <c:v>0.53176199999999996</c:v>
                </c:pt>
              </c:numCache>
            </c:numRef>
          </c:val>
          <c:smooth val="0"/>
          <c:extLst>
            <c:ext xmlns:c16="http://schemas.microsoft.com/office/drawing/2014/chart" uri="{C3380CC4-5D6E-409C-BE32-E72D297353CC}">
              <c16:uniqueId val="{00000000-19F0-4524-B7C0-3DCD0BA0AE33}"/>
            </c:ext>
          </c:extLst>
        </c:ser>
        <c:ser>
          <c:idx val="1"/>
          <c:order val="1"/>
          <c:tx>
            <c:strRef>
              <c:f>'Re-Commerce'!$P$21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0"/>
                  <c:y val="-5.5555555555555552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F0-4524-B7C0-3DCD0BA0AE3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'Re-Commerce'!$N$22:$N$31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'Re-Commerce'!$P$22:$P$31</c:f>
              <c:numCache>
                <c:formatCode>General</c:formatCode>
                <c:ptCount val="10"/>
                <c:pt idx="0">
                  <c:v>-5.85398666666666E-2</c:v>
                </c:pt>
                <c:pt idx="1">
                  <c:v>-1.4608999999999456E-3</c:v>
                </c:pt>
                <c:pt idx="2">
                  <c:v>5.5618066666666716E-2</c:v>
                </c:pt>
                <c:pt idx="3">
                  <c:v>0.11269703333333336</c:v>
                </c:pt>
                <c:pt idx="4">
                  <c:v>0.16977600000000001</c:v>
                </c:pt>
                <c:pt idx="5">
                  <c:v>0.22685496666666669</c:v>
                </c:pt>
                <c:pt idx="6">
                  <c:v>0.28393393333333328</c:v>
                </c:pt>
                <c:pt idx="7">
                  <c:v>0.34101289999999995</c:v>
                </c:pt>
                <c:pt idx="8">
                  <c:v>0.39809186666666663</c:v>
                </c:pt>
                <c:pt idx="9">
                  <c:v>0.4551708333333333</c:v>
                </c:pt>
              </c:numCache>
            </c:numRef>
          </c:val>
          <c:smooth val="0"/>
          <c:extLst>
            <c:ext xmlns:c16="http://schemas.microsoft.com/office/drawing/2014/chart" uri="{C3380CC4-5D6E-409C-BE32-E72D297353CC}">
              <c16:uniqueId val="{00000002-19F0-4524-B7C0-3DCD0BA0AE33}"/>
            </c:ext>
          </c:extLst>
        </c:ser>
        <c:dLbls>
          <c:showLegendKey val="0"/>
          <c:showVal val="0"/>
          <c:showCatName val="0"/>
          <c:showSerName val="0"/>
          <c:showPercent val="0"/>
          <c:showBubbleSize val="0"/>
        </c:dLbls>
        <c:marker val="1"/>
        <c:smooth val="0"/>
        <c:axId val="487454584"/>
        <c:axId val="1"/>
      </c:lineChart>
      <c:catAx>
        <c:axId val="487454584"/>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87454584"/>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Calibri"/>
                <a:ea typeface="Calibri"/>
                <a:cs typeface="Calibri"/>
              </a:defRPr>
            </a:pPr>
            <a:r>
              <a:rPr lang="en-SG" sz="1050" b="0" i="0" u="none" strike="noStrike" baseline="0">
                <a:solidFill>
                  <a:srgbClr val="333333"/>
                </a:solidFill>
                <a:latin typeface="Calibri"/>
                <a:cs typeface="Calibri"/>
              </a:rPr>
              <a:t>Regression - Professional, Scientific &amp; Technical, </a:t>
            </a:r>
          </a:p>
          <a:p>
            <a:pPr>
              <a:defRPr sz="1000" b="0" i="0" u="none" strike="noStrike" baseline="0">
                <a:solidFill>
                  <a:srgbClr val="000000"/>
                </a:solidFill>
                <a:latin typeface="Calibri"/>
                <a:ea typeface="Calibri"/>
                <a:cs typeface="Calibri"/>
              </a:defRPr>
            </a:pPr>
            <a:r>
              <a:rPr lang="en-SG" sz="1050" b="0" i="0" u="none" strike="noStrike" baseline="0">
                <a:solidFill>
                  <a:srgbClr val="333333"/>
                </a:solidFill>
                <a:latin typeface="Calibri"/>
                <a:cs typeface="Calibri"/>
              </a:rPr>
              <a:t>Administration &amp; Support Activities</a:t>
            </a:r>
          </a:p>
        </c:rich>
      </c:tx>
      <c:overlay val="0"/>
      <c:spPr>
        <a:noFill/>
        <a:ln w="25400">
          <a:noFill/>
        </a:ln>
      </c:spPr>
    </c:title>
    <c:autoTitleDeleted val="0"/>
    <c:plotArea>
      <c:layout/>
      <c:lineChart>
        <c:grouping val="standard"/>
        <c:varyColors val="0"/>
        <c:ser>
          <c:idx val="0"/>
          <c:order val="0"/>
          <c:tx>
            <c:strRef>
              <c:f>'Re-Commerce'!$I$54</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'Re-Commerce'!$H$55:$H$64</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'Re-Commerce'!$I$55:$I$64</c:f>
              <c:numCache>
                <c:formatCode>_-* #,##0.0_-;\-* #,##0.0_-;_-* "-"?_-;_-@_-</c:formatCode>
                <c:ptCount val="10"/>
                <c:pt idx="0">
                  <c:v>28.296954249119999</c:v>
                </c:pt>
                <c:pt idx="1">
                  <c:v>27.317214259039996</c:v>
                </c:pt>
                <c:pt idx="2">
                  <c:v>24.190325847879997</c:v>
                </c:pt>
                <c:pt idx="3">
                  <c:v>27.65094173536</c:v>
                </c:pt>
                <c:pt idx="4">
                  <c:v>34.916831784319996</c:v>
                </c:pt>
                <c:pt idx="5">
                  <c:v>33.749449737879992</c:v>
                </c:pt>
                <c:pt idx="6">
                  <c:v>38.096951391160005</c:v>
                </c:pt>
                <c:pt idx="7">
                  <c:v>38.776463801919995</c:v>
                </c:pt>
                <c:pt idx="8">
                  <c:v>32.659308399879997</c:v>
                </c:pt>
              </c:numCache>
            </c:numRef>
          </c:val>
          <c:smooth val="0"/>
          <c:extLst>
            <c:ext xmlns:c16="http://schemas.microsoft.com/office/drawing/2014/chart" uri="{C3380CC4-5D6E-409C-BE32-E72D297353CC}">
              <c16:uniqueId val="{00000000-49C9-462B-9C0E-5ACD0B929CAA}"/>
            </c:ext>
          </c:extLst>
        </c:ser>
        <c:ser>
          <c:idx val="1"/>
          <c:order val="1"/>
          <c:tx>
            <c:strRef>
              <c:f>'Re-Commerce'!$J$54</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0"/>
                  <c:y val="-4.1666666666666685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9C9-462B-9C0E-5ACD0B929CA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'Re-Commerce'!$H$55:$H$64</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'Re-Commerce'!$J$55:$J$64</c:f>
              <c:numCache>
                <c:formatCode>General</c:formatCode>
                <c:ptCount val="10"/>
                <c:pt idx="0">
                  <c:v>26.023454068233768</c:v>
                </c:pt>
                <c:pt idx="1">
                  <c:v>27.452436140246437</c:v>
                </c:pt>
                <c:pt idx="2">
                  <c:v>28.881418212259103</c:v>
                </c:pt>
                <c:pt idx="3">
                  <c:v>30.310400284271768</c:v>
                </c:pt>
                <c:pt idx="4">
                  <c:v>31.739382356284437</c:v>
                </c:pt>
                <c:pt idx="5">
                  <c:v>33.168364428297103</c:v>
                </c:pt>
                <c:pt idx="6">
                  <c:v>34.597346500309769</c:v>
                </c:pt>
                <c:pt idx="7">
                  <c:v>36.026328572322434</c:v>
                </c:pt>
                <c:pt idx="8">
                  <c:v>37.4553106443351</c:v>
                </c:pt>
                <c:pt idx="9">
                  <c:v>38.884292716347773</c:v>
                </c:pt>
              </c:numCache>
            </c:numRef>
          </c:val>
          <c:smooth val="0"/>
          <c:extLst>
            <c:ext xmlns:c16="http://schemas.microsoft.com/office/drawing/2014/chart" uri="{C3380CC4-5D6E-409C-BE32-E72D297353CC}">
              <c16:uniqueId val="{00000002-49C9-462B-9C0E-5ACD0B929CAA}"/>
            </c:ext>
          </c:extLst>
        </c:ser>
        <c:dLbls>
          <c:showLegendKey val="0"/>
          <c:showVal val="0"/>
          <c:showCatName val="0"/>
          <c:showSerName val="0"/>
          <c:showPercent val="0"/>
          <c:showBubbleSize val="0"/>
        </c:dLbls>
        <c:marker val="1"/>
        <c:smooth val="0"/>
        <c:axId val="492097616"/>
        <c:axId val="1"/>
      </c:lineChart>
      <c:catAx>
        <c:axId val="492097616"/>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min val="15"/>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2097616"/>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0" i="0" u="none" strike="noStrike" baseline="0">
                <a:solidFill>
                  <a:srgbClr val="333333"/>
                </a:solidFill>
                <a:latin typeface="Calibri"/>
                <a:ea typeface="Calibri"/>
                <a:cs typeface="Calibri"/>
              </a:defRPr>
            </a:pPr>
            <a:r>
              <a:rPr lang="en-SG"/>
              <a:t>Regression - Other Commerce and Services-related</a:t>
            </a:r>
          </a:p>
        </c:rich>
      </c:tx>
      <c:overlay val="0"/>
      <c:spPr>
        <a:noFill/>
        <a:ln w="25400">
          <a:noFill/>
        </a:ln>
      </c:spPr>
    </c:title>
    <c:autoTitleDeleted val="0"/>
    <c:plotArea>
      <c:layout/>
      <c:lineChart>
        <c:grouping val="standard"/>
        <c:varyColors val="0"/>
        <c:ser>
          <c:idx val="0"/>
          <c:order val="0"/>
          <c:tx>
            <c:strRef>
              <c:f>'Re-Commerce'!$O$54</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'Re-Commerce'!$N$55:$N$64</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'Re-Commerce'!$O$55:$O$64</c:f>
              <c:numCache>
                <c:formatCode>_(* #,##0.00_);_(* \(#,##0.00\);_(* "-"??_);_(@_)</c:formatCode>
                <c:ptCount val="10"/>
                <c:pt idx="0">
                  <c:v>123.82208530035999</c:v>
                </c:pt>
                <c:pt idx="1">
                  <c:v>138.23949072916</c:v>
                </c:pt>
                <c:pt idx="2">
                  <c:v>149.97522733683999</c:v>
                </c:pt>
                <c:pt idx="3">
                  <c:v>146.64838429724</c:v>
                </c:pt>
                <c:pt idx="4">
                  <c:v>148.98881980115999</c:v>
                </c:pt>
                <c:pt idx="5">
                  <c:v>153.86632406519999</c:v>
                </c:pt>
                <c:pt idx="6">
                  <c:v>151.11594300735999</c:v>
                </c:pt>
                <c:pt idx="7">
                  <c:v>156.87515754396</c:v>
                </c:pt>
                <c:pt idx="8">
                  <c:v>171.68692091448</c:v>
                </c:pt>
              </c:numCache>
            </c:numRef>
          </c:val>
          <c:smooth val="0"/>
          <c:extLst>
            <c:ext xmlns:c16="http://schemas.microsoft.com/office/drawing/2014/chart" uri="{C3380CC4-5D6E-409C-BE32-E72D297353CC}">
              <c16:uniqueId val="{00000000-5178-4CA7-83A2-50EFA31BD739}"/>
            </c:ext>
          </c:extLst>
        </c:ser>
        <c:ser>
          <c:idx val="1"/>
          <c:order val="1"/>
          <c:tx>
            <c:strRef>
              <c:f>'Re-Commerce'!$P$54</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0"/>
                  <c:y val="-4.6296296296296294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178-4CA7-83A2-50EFA31BD73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'Re-Commerce'!$N$55:$N$64</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'Re-Commerce'!$P$55:$P$64</c:f>
              <c:numCache>
                <c:formatCode>General</c:formatCode>
                <c:ptCount val="10"/>
                <c:pt idx="0">
                  <c:v>131.89988050998133</c:v>
                </c:pt>
                <c:pt idx="1">
                  <c:v>136.18097574347934</c:v>
                </c:pt>
                <c:pt idx="2">
                  <c:v>140.46207097697734</c:v>
                </c:pt>
                <c:pt idx="3">
                  <c:v>144.74316621047532</c:v>
                </c:pt>
                <c:pt idx="4">
                  <c:v>149.02426144397333</c:v>
                </c:pt>
                <c:pt idx="5">
                  <c:v>153.30535667747134</c:v>
                </c:pt>
                <c:pt idx="6">
                  <c:v>157.58645191096932</c:v>
                </c:pt>
                <c:pt idx="7">
                  <c:v>161.86754714446732</c:v>
                </c:pt>
                <c:pt idx="8">
                  <c:v>166.14864237796533</c:v>
                </c:pt>
                <c:pt idx="9">
                  <c:v>170.42973761146334</c:v>
                </c:pt>
              </c:numCache>
            </c:numRef>
          </c:val>
          <c:smooth val="0"/>
          <c:extLst>
            <c:ext xmlns:c16="http://schemas.microsoft.com/office/drawing/2014/chart" uri="{C3380CC4-5D6E-409C-BE32-E72D297353CC}">
              <c16:uniqueId val="{00000002-5178-4CA7-83A2-50EFA31BD739}"/>
            </c:ext>
          </c:extLst>
        </c:ser>
        <c:dLbls>
          <c:showLegendKey val="0"/>
          <c:showVal val="0"/>
          <c:showCatName val="0"/>
          <c:showSerName val="0"/>
          <c:showPercent val="0"/>
          <c:showBubbleSize val="0"/>
        </c:dLbls>
        <c:marker val="1"/>
        <c:smooth val="0"/>
        <c:axId val="492096632"/>
        <c:axId val="1"/>
      </c:lineChart>
      <c:catAx>
        <c:axId val="49209663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min val="80"/>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2096632"/>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0" i="0" u="none" strike="noStrike" baseline="0">
                <a:solidFill>
                  <a:srgbClr val="333333"/>
                </a:solidFill>
                <a:latin typeface="Calibri"/>
                <a:ea typeface="Calibri"/>
                <a:cs typeface="Calibri"/>
              </a:defRPr>
            </a:pPr>
            <a:r>
              <a:rPr lang="en-SG"/>
              <a:t>Regression - Transport-related</a:t>
            </a:r>
          </a:p>
        </c:rich>
      </c:tx>
      <c:overlay val="0"/>
      <c:spPr>
        <a:noFill/>
        <a:ln w="25400">
          <a:noFill/>
        </a:ln>
      </c:spPr>
    </c:title>
    <c:autoTitleDeleted val="0"/>
    <c:plotArea>
      <c:layout/>
      <c:lineChart>
        <c:grouping val="standard"/>
        <c:varyColors val="0"/>
        <c:ser>
          <c:idx val="0"/>
          <c:order val="0"/>
          <c:tx>
            <c:strRef>
              <c:f>'Re-Others'!$C$5</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'Re-Others'!$B$6:$B$15</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'Re-Others'!$C$6:$C$15</c:f>
              <c:numCache>
                <c:formatCode>_-* #,##0.0_-;\-* #,##0.0_-;_-* "-"?_-;_-@_-</c:formatCode>
                <c:ptCount val="10"/>
                <c:pt idx="0">
                  <c:v>159.70603301343999</c:v>
                </c:pt>
                <c:pt idx="1">
                  <c:v>242.48462847823996</c:v>
                </c:pt>
                <c:pt idx="2">
                  <c:v>301.00472648404002</c:v>
                </c:pt>
                <c:pt idx="3">
                  <c:v>232.43269815727999</c:v>
                </c:pt>
                <c:pt idx="4">
                  <c:v>210.88247197807996</c:v>
                </c:pt>
                <c:pt idx="5">
                  <c:v>202.06334470051999</c:v>
                </c:pt>
                <c:pt idx="6">
                  <c:v>166.54261035132001</c:v>
                </c:pt>
                <c:pt idx="7">
                  <c:v>130.16291204079999</c:v>
                </c:pt>
                <c:pt idx="8">
                  <c:v>80.11520393344</c:v>
                </c:pt>
              </c:numCache>
            </c:numRef>
          </c:val>
          <c:smooth val="0"/>
          <c:extLst>
            <c:ext xmlns:c16="http://schemas.microsoft.com/office/drawing/2014/chart" uri="{C3380CC4-5D6E-409C-BE32-E72D297353CC}">
              <c16:uniqueId val="{00000000-3479-4969-90F1-0585EB10DFD0}"/>
            </c:ext>
          </c:extLst>
        </c:ser>
        <c:ser>
          <c:idx val="1"/>
          <c:order val="1"/>
          <c:tx>
            <c:strRef>
              <c:f>'Re-Others'!$D$5</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1.1295823504343063E-16"/>
                  <c:y val="6.9033530571992116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479-4969-90F1-0585EB10DFD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'Re-Others'!$B$6:$B$15</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'Re-Others'!$D$6:$D$15</c:f>
              <c:numCache>
                <c:formatCode>General</c:formatCode>
                <c:ptCount val="10"/>
                <c:pt idx="2">
                  <c:v>286.6949955398743</c:v>
                </c:pt>
                <c:pt idx="3">
                  <c:v>254.13970977160571</c:v>
                </c:pt>
                <c:pt idx="4">
                  <c:v>221.58442400333715</c:v>
                </c:pt>
                <c:pt idx="5">
                  <c:v>189.02913823506856</c:v>
                </c:pt>
                <c:pt idx="6">
                  <c:v>156.4738524668</c:v>
                </c:pt>
                <c:pt idx="7">
                  <c:v>123.91856669853144</c:v>
                </c:pt>
                <c:pt idx="8">
                  <c:v>91.363280930262874</c:v>
                </c:pt>
                <c:pt idx="9">
                  <c:v>58.807995161994313</c:v>
                </c:pt>
              </c:numCache>
            </c:numRef>
          </c:val>
          <c:smooth val="0"/>
          <c:extLst>
            <c:ext xmlns:c16="http://schemas.microsoft.com/office/drawing/2014/chart" uri="{C3380CC4-5D6E-409C-BE32-E72D297353CC}">
              <c16:uniqueId val="{00000002-3479-4969-90F1-0585EB10DFD0}"/>
            </c:ext>
          </c:extLst>
        </c:ser>
        <c:dLbls>
          <c:showLegendKey val="0"/>
          <c:showVal val="0"/>
          <c:showCatName val="0"/>
          <c:showSerName val="0"/>
          <c:showPercent val="0"/>
          <c:showBubbleSize val="0"/>
        </c:dLbls>
        <c:marker val="1"/>
        <c:smooth val="0"/>
        <c:axId val="491092328"/>
        <c:axId val="1"/>
      </c:lineChart>
      <c:catAx>
        <c:axId val="491092328"/>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1092328"/>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333333"/>
                </a:solidFill>
                <a:latin typeface="Calibri"/>
                <a:ea typeface="Calibri"/>
                <a:cs typeface="Calibri"/>
              </a:defRPr>
            </a:pPr>
            <a:r>
              <a:rPr lang="en-SG"/>
              <a:t>Regression - Households</a:t>
            </a:r>
          </a:p>
        </c:rich>
      </c:tx>
      <c:overlay val="0"/>
      <c:spPr>
        <a:noFill/>
        <a:ln w="25400">
          <a:noFill/>
        </a:ln>
      </c:spPr>
    </c:title>
    <c:autoTitleDeleted val="0"/>
    <c:plotArea>
      <c:layout/>
      <c:lineChart>
        <c:grouping val="standard"/>
        <c:varyColors val="0"/>
        <c:ser>
          <c:idx val="0"/>
          <c:order val="0"/>
          <c:tx>
            <c:strRef>
              <c:f>'Re-Others'!$I$5</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'Re-Others'!$H$6:$H$15</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'Re-Others'!$I$6:$I$15</c:f>
              <c:numCache>
                <c:formatCode>_-* #,##0.0_-;\-* #,##0.0_-;_-* "-"?_-;_-@_-</c:formatCode>
                <c:ptCount val="10"/>
                <c:pt idx="0">
                  <c:v>628.59062099999994</c:v>
                </c:pt>
                <c:pt idx="1">
                  <c:v>626.99685699999998</c:v>
                </c:pt>
                <c:pt idx="2">
                  <c:v>641.42676599999993</c:v>
                </c:pt>
                <c:pt idx="3">
                  <c:v>661.68903299999999</c:v>
                </c:pt>
                <c:pt idx="4">
                  <c:v>669.19291899999996</c:v>
                </c:pt>
                <c:pt idx="5">
                  <c:v>684.60906299999999</c:v>
                </c:pt>
                <c:pt idx="6">
                  <c:v>696.67560500000002</c:v>
                </c:pt>
                <c:pt idx="7">
                  <c:v>707.72620999999992</c:v>
                </c:pt>
                <c:pt idx="8">
                  <c:v>723.40886299999988</c:v>
                </c:pt>
              </c:numCache>
            </c:numRef>
          </c:val>
          <c:smooth val="0"/>
          <c:extLst>
            <c:ext xmlns:c16="http://schemas.microsoft.com/office/drawing/2014/chart" uri="{C3380CC4-5D6E-409C-BE32-E72D297353CC}">
              <c16:uniqueId val="{00000000-E270-4C35-B657-CD9097A40C45}"/>
            </c:ext>
          </c:extLst>
        </c:ser>
        <c:ser>
          <c:idx val="1"/>
          <c:order val="1"/>
          <c:tx>
            <c:strRef>
              <c:f>'Re-Others'!$J$5</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cat>
            <c:numRef>
              <c:f>'Re-Others'!$H$6:$H$15</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'Re-Others'!$J$6:$J$15</c:f>
              <c:numCache>
                <c:formatCode>General</c:formatCode>
                <c:ptCount val="10"/>
                <c:pt idx="0">
                  <c:v>620.82096622222218</c:v>
                </c:pt>
                <c:pt idx="1">
                  <c:v>633.40227847222218</c:v>
                </c:pt>
                <c:pt idx="2">
                  <c:v>645.98359072222217</c:v>
                </c:pt>
                <c:pt idx="3">
                  <c:v>658.56490297222217</c:v>
                </c:pt>
                <c:pt idx="4">
                  <c:v>671.14621522222217</c:v>
                </c:pt>
                <c:pt idx="5">
                  <c:v>683.72752747222216</c:v>
                </c:pt>
                <c:pt idx="6">
                  <c:v>696.30883972222216</c:v>
                </c:pt>
                <c:pt idx="7">
                  <c:v>708.89015197222216</c:v>
                </c:pt>
                <c:pt idx="8">
                  <c:v>721.47146422222215</c:v>
                </c:pt>
                <c:pt idx="9">
                  <c:v>734.05277647222215</c:v>
                </c:pt>
              </c:numCache>
            </c:numRef>
          </c:val>
          <c:smooth val="0"/>
          <c:extLst>
            <c:ext xmlns:c16="http://schemas.microsoft.com/office/drawing/2014/chart" uri="{C3380CC4-5D6E-409C-BE32-E72D297353CC}">
              <c16:uniqueId val="{00000001-E270-4C35-B657-CD9097A40C45}"/>
            </c:ext>
          </c:extLst>
        </c:ser>
        <c:dLbls>
          <c:showLegendKey val="0"/>
          <c:showVal val="0"/>
          <c:showCatName val="0"/>
          <c:showSerName val="0"/>
          <c:showPercent val="0"/>
          <c:showBubbleSize val="0"/>
        </c:dLbls>
        <c:marker val="1"/>
        <c:smooth val="0"/>
        <c:axId val="490413296"/>
        <c:axId val="1"/>
      </c:lineChart>
      <c:catAx>
        <c:axId val="490413296"/>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0413296"/>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a:t> Regression - Total Transformation Sector</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308852081852203"/>
          <c:y val="0.19687282388433106"/>
          <c:w val="0.73815419656409487"/>
          <c:h val="0.5661695802456651"/>
        </c:manualLayout>
      </c:layout>
      <c:lineChart>
        <c:grouping val="standard"/>
        <c:varyColors val="0"/>
        <c:ser>
          <c:idx val="0"/>
          <c:order val="0"/>
          <c:tx>
            <c:strRef>
              <c:f>'Re-Trans'!$C$2</c:f>
              <c:strCache>
                <c:ptCount val="1"/>
                <c:pt idx="0">
                  <c:v> Total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'Re-Trans'!$B$3:$B$12</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'Re-Trans'!$C$3:$C$12</c:f>
              <c:numCache>
                <c:formatCode>_(* #,##0.00_);_(* \(#,##0.00\);_(* "-"??_);_(@_)</c:formatCode>
                <c:ptCount val="10"/>
                <c:pt idx="0">
                  <c:v>66512.541800000006</c:v>
                </c:pt>
                <c:pt idx="1">
                  <c:v>69515.541100000017</c:v>
                </c:pt>
                <c:pt idx="2">
                  <c:v>71582.765100000004</c:v>
                </c:pt>
                <c:pt idx="3">
                  <c:v>78494.00250486983</c:v>
                </c:pt>
                <c:pt idx="4">
                  <c:v>88465.545960562318</c:v>
                </c:pt>
                <c:pt idx="5">
                  <c:v>93968.828557478919</c:v>
                </c:pt>
                <c:pt idx="6">
                  <c:v>95016.286600000021</c:v>
                </c:pt>
                <c:pt idx="7">
                  <c:v>97415.996722302705</c:v>
                </c:pt>
                <c:pt idx="8">
                  <c:v>97973.281634325889</c:v>
                </c:pt>
              </c:numCache>
            </c:numRef>
          </c:val>
          <c:smooth val="0"/>
          <c:extLst>
            <c:ext xmlns:c16="http://schemas.microsoft.com/office/drawing/2014/chart" uri="{C3380CC4-5D6E-409C-BE32-E72D297353CC}">
              <c16:uniqueId val="{00000000-05AA-437D-9F7D-9E897CB141D9}"/>
            </c:ext>
          </c:extLst>
        </c:ser>
        <c:ser>
          <c:idx val="1"/>
          <c:order val="1"/>
          <c:tx>
            <c:strRef>
              <c:f>'Re-Trans'!$D$2</c:f>
              <c:strCache>
                <c:ptCount val="1"/>
                <c:pt idx="0">
                  <c:v> Total 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4.0954673946924341E-2"/>
                  <c:y val="0.136965785072457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5AA-437D-9F7D-9E897CB141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'Re-Trans'!$B$3:$B$12</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'Re-Trans'!$D$3:$D$12</c:f>
              <c:numCache>
                <c:formatCode>_-* #,##0.0_-;\-* #,##0.0_-;_-* "-"?_-;_-@_-</c:formatCode>
                <c:ptCount val="10"/>
                <c:pt idx="1">
                  <c:v>70732.889123774497</c:v>
                </c:pt>
                <c:pt idx="2">
                  <c:v>75264.325711388185</c:v>
                </c:pt>
                <c:pt idx="3">
                  <c:v>79795.762299001843</c:v>
                </c:pt>
                <c:pt idx="4">
                  <c:v>84327.19888661553</c:v>
                </c:pt>
                <c:pt idx="5">
                  <c:v>88858.635474229217</c:v>
                </c:pt>
                <c:pt idx="6">
                  <c:v>93390.07206184289</c:v>
                </c:pt>
                <c:pt idx="7">
                  <c:v>97921.508649456562</c:v>
                </c:pt>
                <c:pt idx="8">
                  <c:v>102452.94523707025</c:v>
                </c:pt>
                <c:pt idx="9">
                  <c:v>106984.38182468394</c:v>
                </c:pt>
              </c:numCache>
            </c:numRef>
          </c:val>
          <c:smooth val="0"/>
          <c:extLst>
            <c:ext xmlns:c16="http://schemas.microsoft.com/office/drawing/2014/chart" uri="{C3380CC4-5D6E-409C-BE32-E72D297353CC}">
              <c16:uniqueId val="{00000002-05AA-437D-9F7D-9E897CB141D9}"/>
            </c:ext>
          </c:extLst>
        </c:ser>
        <c:dLbls>
          <c:showLegendKey val="0"/>
          <c:showVal val="0"/>
          <c:showCatName val="0"/>
          <c:showSerName val="0"/>
          <c:showPercent val="0"/>
          <c:showBubbleSize val="0"/>
        </c:dLbls>
        <c:marker val="1"/>
        <c:smooth val="0"/>
        <c:axId val="1108358704"/>
        <c:axId val="1108349848"/>
      </c:lineChart>
      <c:catAx>
        <c:axId val="1108358704"/>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08349848"/>
        <c:crosses val="autoZero"/>
        <c:auto val="1"/>
        <c:lblAlgn val="ctr"/>
        <c:lblOffset val="100"/>
        <c:noMultiLvlLbl val="0"/>
      </c:catAx>
      <c:valAx>
        <c:axId val="1108349848"/>
        <c:scaling>
          <c:orientation val="minMax"/>
          <c:min val="40000"/>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0835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0" i="0" u="none" strike="noStrike" baseline="0">
                <a:solidFill>
                  <a:srgbClr val="333333"/>
                </a:solidFill>
                <a:latin typeface="Calibri"/>
                <a:ea typeface="Calibri"/>
                <a:cs typeface="Calibri"/>
              </a:defRPr>
            </a:pPr>
            <a:r>
              <a:rPr lang="en-SG"/>
              <a:t>Exponential Smoothing - Others</a:t>
            </a:r>
          </a:p>
        </c:rich>
      </c:tx>
      <c:overlay val="0"/>
      <c:spPr>
        <a:noFill/>
        <a:ln w="25400">
          <a:noFill/>
        </a:ln>
      </c:spPr>
    </c:title>
    <c:autoTitleDeleted val="0"/>
    <c:plotArea>
      <c:layout/>
      <c:lineChart>
        <c:grouping val="standard"/>
        <c:varyColors val="0"/>
        <c:ser>
          <c:idx val="0"/>
          <c:order val="0"/>
          <c:tx>
            <c:strRef>
              <c:f>'Ex-Others'!$L$5</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'Ex-Others'!$K$6:$K$15</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'Ex-Others'!$L$6:$L$15</c:f>
              <c:numCache>
                <c:formatCode>_-* #,##0.0_-;\-* #,##0.0_-;_-* "-"?_-;_-@_-</c:formatCode>
                <c:ptCount val="10"/>
                <c:pt idx="0">
                  <c:v>9.6492609999999992</c:v>
                </c:pt>
                <c:pt idx="1">
                  <c:v>9.4848490000000005</c:v>
                </c:pt>
                <c:pt idx="2">
                  <c:v>9.2059940000000005</c:v>
                </c:pt>
                <c:pt idx="3">
                  <c:v>8.8963380000000001</c:v>
                </c:pt>
                <c:pt idx="4">
                  <c:v>8.8640089999999994</c:v>
                </c:pt>
                <c:pt idx="5">
                  <c:v>9.7102219999999999</c:v>
                </c:pt>
                <c:pt idx="6">
                  <c:v>22.914823999999999</c:v>
                </c:pt>
                <c:pt idx="7">
                  <c:v>30.253301999999998</c:v>
                </c:pt>
                <c:pt idx="8">
                  <c:v>28.345713999999997</c:v>
                </c:pt>
              </c:numCache>
            </c:numRef>
          </c:val>
          <c:smooth val="0"/>
          <c:extLst>
            <c:ext xmlns:c16="http://schemas.microsoft.com/office/drawing/2014/chart" uri="{C3380CC4-5D6E-409C-BE32-E72D297353CC}">
              <c16:uniqueId val="{00000000-51E7-4E7A-9AF6-99D92424A464}"/>
            </c:ext>
          </c:extLst>
        </c:ser>
        <c:ser>
          <c:idx val="1"/>
          <c:order val="1"/>
          <c:tx>
            <c:strRef>
              <c:f>'Ex-Others'!$M$5</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cat>
            <c:numRef>
              <c:f>'Ex-Others'!$K$6:$K$15</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'Ex-Others'!$M$6:$M$15</c:f>
              <c:numCache>
                <c:formatCode>_-* #,##0.0_-;\-* #,##0.0_-;_-* "-"?_-;_-@_-</c:formatCode>
                <c:ptCount val="10"/>
                <c:pt idx="1">
                  <c:v>9.6492609999999992</c:v>
                </c:pt>
                <c:pt idx="2" formatCode="_(* #,##0.00_);_(* \(#,##0.00\);_(* &quot;-&quot;??_);_(@_)">
                  <c:v>9.4848490000000005</c:v>
                </c:pt>
                <c:pt idx="3" formatCode="_(* #,##0.00_);_(* \(#,##0.00\);_(* &quot;-&quot;??_);_(@_)">
                  <c:v>9.2059940000000005</c:v>
                </c:pt>
                <c:pt idx="4" formatCode="_(* #,##0.00_);_(* \(#,##0.00\);_(* &quot;-&quot;??_);_(@_)">
                  <c:v>8.8963380000000001</c:v>
                </c:pt>
                <c:pt idx="5" formatCode="_(* #,##0.00_);_(* \(#,##0.00\);_(* &quot;-&quot;??_);_(@_)">
                  <c:v>8.8640089999999994</c:v>
                </c:pt>
                <c:pt idx="6" formatCode="_(* #,##0.00_);_(* \(#,##0.00\);_(* &quot;-&quot;??_);_(@_)">
                  <c:v>9.7102219999999999</c:v>
                </c:pt>
                <c:pt idx="7" formatCode="_(* #,##0.00_);_(* \(#,##0.00\);_(* &quot;-&quot;??_);_(@_)">
                  <c:v>22.914823999999999</c:v>
                </c:pt>
                <c:pt idx="8" formatCode="_(* #,##0.00_);_(* \(#,##0.00\);_(* &quot;-&quot;??_);_(@_)">
                  <c:v>30.253301999999998</c:v>
                </c:pt>
                <c:pt idx="9" formatCode="_(* #,##0.00_);_(* \(#,##0.00\);_(* &quot;-&quot;??_);_(@_)">
                  <c:v>28.345713999999997</c:v>
                </c:pt>
              </c:numCache>
            </c:numRef>
          </c:val>
          <c:smooth val="0"/>
          <c:extLst>
            <c:ext xmlns:c16="http://schemas.microsoft.com/office/drawing/2014/chart" uri="{C3380CC4-5D6E-409C-BE32-E72D297353CC}">
              <c16:uniqueId val="{00000001-51E7-4E7A-9AF6-99D92424A464}"/>
            </c:ext>
          </c:extLst>
        </c:ser>
        <c:dLbls>
          <c:showLegendKey val="0"/>
          <c:showVal val="0"/>
          <c:showCatName val="0"/>
          <c:showSerName val="0"/>
          <c:showPercent val="0"/>
          <c:showBubbleSize val="0"/>
        </c:dLbls>
        <c:marker val="1"/>
        <c:smooth val="0"/>
        <c:axId val="491264592"/>
        <c:axId val="1"/>
      </c:lineChart>
      <c:catAx>
        <c:axId val="49126459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1264592"/>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i="0" baseline="0">
                <a:effectLst/>
              </a:rPr>
              <a:t>Overall Electricity Demand Forecasting</a:t>
            </a:r>
            <a:endParaRPr lang="en-US" sz="1200" b="1">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4324990938381668E-2"/>
          <c:y val="0.12119357318107749"/>
          <c:w val="0.92569290245197922"/>
          <c:h val="0.68378043597091032"/>
        </c:manualLayout>
      </c:layout>
      <c:lineChart>
        <c:grouping val="standard"/>
        <c:varyColors val="0"/>
        <c:ser>
          <c:idx val="0"/>
          <c:order val="0"/>
          <c:tx>
            <c:strRef>
              <c:f>Overall!$C$2</c:f>
              <c:strCache>
                <c:ptCount val="1"/>
                <c:pt idx="0">
                  <c:v>Overall Acutal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Overall!$B$4:$B$171</c:f>
              <c:numCache>
                <c:formatCode>mmm\-yy</c:formatCode>
                <c:ptCount val="168"/>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numCache>
            </c:numRef>
          </c:cat>
          <c:val>
            <c:numRef>
              <c:f>Overall!$C$4:$C$173</c:f>
              <c:numCache>
                <c:formatCode>0.00</c:formatCode>
                <c:ptCount val="170"/>
                <c:pt idx="0">
                  <c:v>2796.8</c:v>
                </c:pt>
                <c:pt idx="1">
                  <c:v>2791</c:v>
                </c:pt>
                <c:pt idx="2">
                  <c:v>2754.2</c:v>
                </c:pt>
                <c:pt idx="3">
                  <c:v>2968.7</c:v>
                </c:pt>
                <c:pt idx="4">
                  <c:v>2957.3</c:v>
                </c:pt>
                <c:pt idx="5">
                  <c:v>3097.4</c:v>
                </c:pt>
                <c:pt idx="6">
                  <c:v>2994.9</c:v>
                </c:pt>
                <c:pt idx="7">
                  <c:v>3116.5</c:v>
                </c:pt>
                <c:pt idx="8">
                  <c:v>3037.8</c:v>
                </c:pt>
                <c:pt idx="9">
                  <c:v>2916.7</c:v>
                </c:pt>
                <c:pt idx="10">
                  <c:v>3156.6</c:v>
                </c:pt>
                <c:pt idx="11">
                  <c:v>2901.3</c:v>
                </c:pt>
                <c:pt idx="12">
                  <c:v>2975.3</c:v>
                </c:pt>
                <c:pt idx="13">
                  <c:v>2887.4</c:v>
                </c:pt>
                <c:pt idx="14">
                  <c:v>2893.8</c:v>
                </c:pt>
                <c:pt idx="15">
                  <c:v>3023.6</c:v>
                </c:pt>
                <c:pt idx="16">
                  <c:v>3092.5</c:v>
                </c:pt>
                <c:pt idx="17">
                  <c:v>3182.1</c:v>
                </c:pt>
                <c:pt idx="18">
                  <c:v>3007.5</c:v>
                </c:pt>
                <c:pt idx="19">
                  <c:v>3264</c:v>
                </c:pt>
                <c:pt idx="20">
                  <c:v>3114</c:v>
                </c:pt>
                <c:pt idx="21">
                  <c:v>3107.1</c:v>
                </c:pt>
                <c:pt idx="22">
                  <c:v>3215</c:v>
                </c:pt>
                <c:pt idx="23">
                  <c:v>3039.4</c:v>
                </c:pt>
                <c:pt idx="24">
                  <c:v>3166.4</c:v>
                </c:pt>
                <c:pt idx="25">
                  <c:v>2938.6</c:v>
                </c:pt>
                <c:pt idx="26">
                  <c:v>3018.8</c:v>
                </c:pt>
                <c:pt idx="27">
                  <c:v>3150</c:v>
                </c:pt>
                <c:pt idx="28">
                  <c:v>3271.1</c:v>
                </c:pt>
                <c:pt idx="29">
                  <c:v>3222.5</c:v>
                </c:pt>
                <c:pt idx="30">
                  <c:v>3288.9</c:v>
                </c:pt>
                <c:pt idx="31">
                  <c:v>3277.4</c:v>
                </c:pt>
                <c:pt idx="32">
                  <c:v>3205.8</c:v>
                </c:pt>
                <c:pt idx="33">
                  <c:v>3268.2</c:v>
                </c:pt>
                <c:pt idx="34">
                  <c:v>3378.1</c:v>
                </c:pt>
                <c:pt idx="35">
                  <c:v>3119.2</c:v>
                </c:pt>
                <c:pt idx="36">
                  <c:v>3149.8</c:v>
                </c:pt>
                <c:pt idx="37">
                  <c:v>3166.2</c:v>
                </c:pt>
                <c:pt idx="38">
                  <c:v>2987.2</c:v>
                </c:pt>
                <c:pt idx="39">
                  <c:v>3289</c:v>
                </c:pt>
                <c:pt idx="40">
                  <c:v>3279.6</c:v>
                </c:pt>
                <c:pt idx="41">
                  <c:v>3396.1</c:v>
                </c:pt>
                <c:pt idx="42">
                  <c:v>3368.5</c:v>
                </c:pt>
                <c:pt idx="43">
                  <c:v>3176.1</c:v>
                </c:pt>
                <c:pt idx="44">
                  <c:v>3381.5</c:v>
                </c:pt>
                <c:pt idx="45">
                  <c:v>3364.9</c:v>
                </c:pt>
                <c:pt idx="46">
                  <c:v>3249</c:v>
                </c:pt>
                <c:pt idx="47">
                  <c:v>3179.2</c:v>
                </c:pt>
                <c:pt idx="48">
                  <c:v>3005.9</c:v>
                </c:pt>
                <c:pt idx="49">
                  <c:v>3004.8</c:v>
                </c:pt>
                <c:pt idx="50">
                  <c:v>2931.1</c:v>
                </c:pt>
                <c:pt idx="51">
                  <c:v>3103.5</c:v>
                </c:pt>
                <c:pt idx="52">
                  <c:v>3054.9</c:v>
                </c:pt>
                <c:pt idx="53">
                  <c:v>3425.6</c:v>
                </c:pt>
                <c:pt idx="54">
                  <c:v>3414.1</c:v>
                </c:pt>
                <c:pt idx="55">
                  <c:v>3342.7</c:v>
                </c:pt>
                <c:pt idx="56">
                  <c:v>3395.7</c:v>
                </c:pt>
                <c:pt idx="57">
                  <c:v>3419.5</c:v>
                </c:pt>
                <c:pt idx="58">
                  <c:v>3379.9</c:v>
                </c:pt>
                <c:pt idx="59">
                  <c:v>3345.1</c:v>
                </c:pt>
                <c:pt idx="60">
                  <c:v>3242.9</c:v>
                </c:pt>
                <c:pt idx="61">
                  <c:v>3287.1</c:v>
                </c:pt>
                <c:pt idx="62">
                  <c:v>3420.6</c:v>
                </c:pt>
                <c:pt idx="63">
                  <c:v>3588.8</c:v>
                </c:pt>
                <c:pt idx="64">
                  <c:v>3479.4</c:v>
                </c:pt>
                <c:pt idx="65">
                  <c:v>3718.7</c:v>
                </c:pt>
                <c:pt idx="66">
                  <c:v>3571.7</c:v>
                </c:pt>
                <c:pt idx="67">
                  <c:v>3601.5</c:v>
                </c:pt>
                <c:pt idx="68">
                  <c:v>3555.8</c:v>
                </c:pt>
                <c:pt idx="69">
                  <c:v>3514.9</c:v>
                </c:pt>
                <c:pt idx="70">
                  <c:v>3614.4</c:v>
                </c:pt>
                <c:pt idx="71">
                  <c:v>3656</c:v>
                </c:pt>
                <c:pt idx="72">
                  <c:v>3470.4</c:v>
                </c:pt>
                <c:pt idx="73">
                  <c:v>3426.5</c:v>
                </c:pt>
                <c:pt idx="74">
                  <c:v>3308</c:v>
                </c:pt>
                <c:pt idx="75">
                  <c:v>3489.2</c:v>
                </c:pt>
                <c:pt idx="76">
                  <c:v>3552</c:v>
                </c:pt>
                <c:pt idx="77">
                  <c:v>3859.7</c:v>
                </c:pt>
                <c:pt idx="78">
                  <c:v>3639.9</c:v>
                </c:pt>
                <c:pt idx="79">
                  <c:v>3854.2</c:v>
                </c:pt>
                <c:pt idx="80">
                  <c:v>3697.8</c:v>
                </c:pt>
                <c:pt idx="81">
                  <c:v>3582</c:v>
                </c:pt>
                <c:pt idx="82">
                  <c:v>3652.8</c:v>
                </c:pt>
                <c:pt idx="83">
                  <c:v>3474.7</c:v>
                </c:pt>
                <c:pt idx="84">
                  <c:v>3413.9</c:v>
                </c:pt>
                <c:pt idx="85">
                  <c:v>3520.9</c:v>
                </c:pt>
                <c:pt idx="86">
                  <c:v>3464.8</c:v>
                </c:pt>
                <c:pt idx="87">
                  <c:v>3713.5</c:v>
                </c:pt>
                <c:pt idx="88">
                  <c:v>3689.9</c:v>
                </c:pt>
                <c:pt idx="89">
                  <c:v>3820</c:v>
                </c:pt>
                <c:pt idx="90">
                  <c:v>3736</c:v>
                </c:pt>
                <c:pt idx="91">
                  <c:v>3869.3</c:v>
                </c:pt>
                <c:pt idx="92">
                  <c:v>3833.2</c:v>
                </c:pt>
                <c:pt idx="93">
                  <c:v>3716.3</c:v>
                </c:pt>
                <c:pt idx="94">
                  <c:v>3772.2</c:v>
                </c:pt>
                <c:pt idx="95">
                  <c:v>3650.8</c:v>
                </c:pt>
                <c:pt idx="96">
                  <c:v>3711</c:v>
                </c:pt>
                <c:pt idx="97">
                  <c:v>3470.8</c:v>
                </c:pt>
                <c:pt idx="98">
                  <c:v>3397.3</c:v>
                </c:pt>
                <c:pt idx="99">
                  <c:v>3772</c:v>
                </c:pt>
                <c:pt idx="100">
                  <c:v>3793.3</c:v>
                </c:pt>
                <c:pt idx="101">
                  <c:v>3853.7</c:v>
                </c:pt>
                <c:pt idx="102">
                  <c:v>3904.5</c:v>
                </c:pt>
                <c:pt idx="103">
                  <c:v>3911.2</c:v>
                </c:pt>
                <c:pt idx="104">
                  <c:v>3832.5</c:v>
                </c:pt>
                <c:pt idx="105">
                  <c:v>3717.4</c:v>
                </c:pt>
                <c:pt idx="106">
                  <c:v>3884.6</c:v>
                </c:pt>
                <c:pt idx="107">
                  <c:v>3700.4</c:v>
                </c:pt>
                <c:pt idx="108">
                  <c:v>3726.7</c:v>
                </c:pt>
                <c:pt idx="109">
                  <c:v>3680.6</c:v>
                </c:pt>
                <c:pt idx="110">
                  <c:v>3491.4</c:v>
                </c:pt>
                <c:pt idx="111">
                  <c:v>3874.3</c:v>
                </c:pt>
                <c:pt idx="112">
                  <c:v>3931.1</c:v>
                </c:pt>
                <c:pt idx="113">
                  <c:v>3973</c:v>
                </c:pt>
                <c:pt idx="114">
                  <c:v>3971.4</c:v>
                </c:pt>
                <c:pt idx="115">
                  <c:v>4103.6000000000004</c:v>
                </c:pt>
                <c:pt idx="116">
                  <c:v>3945.7</c:v>
                </c:pt>
                <c:pt idx="117">
                  <c:v>3977.8</c:v>
                </c:pt>
                <c:pt idx="118">
                  <c:v>3931.2</c:v>
                </c:pt>
                <c:pt idx="119">
                  <c:v>3796.3</c:v>
                </c:pt>
                <c:pt idx="120">
                  <c:v>3897.3</c:v>
                </c:pt>
                <c:pt idx="121">
                  <c:v>3685.9</c:v>
                </c:pt>
                <c:pt idx="122">
                  <c:v>3687</c:v>
                </c:pt>
                <c:pt idx="123">
                  <c:v>3973.2</c:v>
                </c:pt>
                <c:pt idx="124">
                  <c:v>3981.6</c:v>
                </c:pt>
                <c:pt idx="125">
                  <c:v>4030.6</c:v>
                </c:pt>
                <c:pt idx="126">
                  <c:v>4030.6</c:v>
                </c:pt>
                <c:pt idx="127">
                  <c:v>4148.3</c:v>
                </c:pt>
                <c:pt idx="128">
                  <c:v>4068.8</c:v>
                </c:pt>
                <c:pt idx="129">
                  <c:v>4045.7</c:v>
                </c:pt>
                <c:pt idx="130">
                  <c:v>4043.5</c:v>
                </c:pt>
                <c:pt idx="131">
                  <c:v>3921.4</c:v>
                </c:pt>
                <c:pt idx="132">
                  <c:v>3876.3</c:v>
                </c:pt>
                <c:pt idx="133">
                  <c:v>3928.4</c:v>
                </c:pt>
                <c:pt idx="134">
                  <c:v>3727.7</c:v>
                </c:pt>
                <c:pt idx="135">
                  <c:v>4044.9</c:v>
                </c:pt>
                <c:pt idx="136">
                  <c:v>4068.6</c:v>
                </c:pt>
                <c:pt idx="137">
                  <c:v>4240.1000000000004</c:v>
                </c:pt>
                <c:pt idx="138">
                  <c:v>4052.5</c:v>
                </c:pt>
                <c:pt idx="139">
                  <c:v>4230.7</c:v>
                </c:pt>
                <c:pt idx="140">
                  <c:v>4093</c:v>
                </c:pt>
                <c:pt idx="141">
                  <c:v>4174.1000000000004</c:v>
                </c:pt>
                <c:pt idx="142">
                  <c:v>4192.3</c:v>
                </c:pt>
                <c:pt idx="143">
                  <c:v>3998.1</c:v>
                </c:pt>
                <c:pt idx="144">
                  <c:v>4115.8</c:v>
                </c:pt>
                <c:pt idx="145">
                  <c:v>4048.7</c:v>
                </c:pt>
                <c:pt idx="146">
                  <c:v>3854.8</c:v>
                </c:pt>
                <c:pt idx="147">
                  <c:v>3930.9</c:v>
                </c:pt>
                <c:pt idx="148">
                  <c:v>4169.3</c:v>
                </c:pt>
                <c:pt idx="149">
                  <c:v>4070.6</c:v>
                </c:pt>
                <c:pt idx="150">
                  <c:v>4223.5</c:v>
                </c:pt>
                <c:pt idx="151">
                  <c:v>4369.3</c:v>
                </c:pt>
                <c:pt idx="152">
                  <c:v>4112.6000000000004</c:v>
                </c:pt>
                <c:pt idx="153">
                  <c:v>4165.6000000000004</c:v>
                </c:pt>
                <c:pt idx="154">
                  <c:v>4212.6000000000004</c:v>
                </c:pt>
                <c:pt idx="155">
                  <c:v>4163.5</c:v>
                </c:pt>
              </c:numCache>
            </c:numRef>
          </c:val>
          <c:smooth val="0"/>
          <c:extLst>
            <c:ext xmlns:c16="http://schemas.microsoft.com/office/drawing/2014/chart" uri="{C3380CC4-5D6E-409C-BE32-E72D297353CC}">
              <c16:uniqueId val="{00000000-32BF-405E-9800-8A9E6A0EDA55}"/>
            </c:ext>
          </c:extLst>
        </c:ser>
        <c:ser>
          <c:idx val="1"/>
          <c:order val="1"/>
          <c:tx>
            <c:strRef>
              <c:f>Overall!$I$2</c:f>
              <c:strCache>
                <c:ptCount val="1"/>
                <c:pt idx="0">
                  <c:v>Overall Forecast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Overall!$B$4:$B$171</c:f>
              <c:numCache>
                <c:formatCode>mmm\-yy</c:formatCode>
                <c:ptCount val="168"/>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numCache>
            </c:numRef>
          </c:cat>
          <c:val>
            <c:numRef>
              <c:f>Overall!$I$4:$I$173</c:f>
              <c:numCache>
                <c:formatCode>0.00</c:formatCode>
                <c:ptCount val="170"/>
                <c:pt idx="13">
                  <c:v>2878.6584528486374</c:v>
                </c:pt>
                <c:pt idx="14">
                  <c:v>2809.3938202618688</c:v>
                </c:pt>
                <c:pt idx="15">
                  <c:v>3040.3040099498685</c:v>
                </c:pt>
                <c:pt idx="16">
                  <c:v>3071.4410574196381</c:v>
                </c:pt>
                <c:pt idx="17">
                  <c:v>3192.4610068522525</c:v>
                </c:pt>
                <c:pt idx="18">
                  <c:v>3136.1643781176372</c:v>
                </c:pt>
                <c:pt idx="19">
                  <c:v>3360.9761003413655</c:v>
                </c:pt>
                <c:pt idx="20">
                  <c:v>3154.2722267610079</c:v>
                </c:pt>
                <c:pt idx="21">
                  <c:v>3123.6041028200025</c:v>
                </c:pt>
                <c:pt idx="22">
                  <c:v>3182.6358584799991</c:v>
                </c:pt>
                <c:pt idx="23">
                  <c:v>3038.2171133264837</c:v>
                </c:pt>
                <c:pt idx="24">
                  <c:v>3031.7718409314944</c:v>
                </c:pt>
                <c:pt idx="25">
                  <c:v>2977.9457040007251</c:v>
                </c:pt>
                <c:pt idx="26">
                  <c:v>2907.6629711069563</c:v>
                </c:pt>
                <c:pt idx="27">
                  <c:v>3137.6274845549565</c:v>
                </c:pt>
                <c:pt idx="28">
                  <c:v>3168.637031477725</c:v>
                </c:pt>
                <c:pt idx="29">
                  <c:v>3289.3808704773405</c:v>
                </c:pt>
                <c:pt idx="30">
                  <c:v>3232.9090555067251</c:v>
                </c:pt>
                <c:pt idx="31">
                  <c:v>3461.4444483284537</c:v>
                </c:pt>
                <c:pt idx="32">
                  <c:v>3252.6100003520964</c:v>
                </c:pt>
                <c:pt idx="33">
                  <c:v>3222.9302849800906</c:v>
                </c:pt>
                <c:pt idx="34">
                  <c:v>3280.7425537700865</c:v>
                </c:pt>
                <c:pt idx="35">
                  <c:v>3136.7004967605712</c:v>
                </c:pt>
                <c:pt idx="36">
                  <c:v>3130.7358743415825</c:v>
                </c:pt>
                <c:pt idx="37">
                  <c:v>3073.5404060368141</c:v>
                </c:pt>
                <c:pt idx="38">
                  <c:v>3005.6171431650437</c:v>
                </c:pt>
                <c:pt idx="39">
                  <c:v>3232.7389876380439</c:v>
                </c:pt>
                <c:pt idx="40">
                  <c:v>3266.3942135358138</c:v>
                </c:pt>
                <c:pt idx="41">
                  <c:v>3383.7254630254288</c:v>
                </c:pt>
                <c:pt idx="42">
                  <c:v>3332.7081491908134</c:v>
                </c:pt>
                <c:pt idx="43">
                  <c:v>3556.4459512905419</c:v>
                </c:pt>
                <c:pt idx="44">
                  <c:v>3347.7614712291834</c:v>
                </c:pt>
                <c:pt idx="45">
                  <c:v>3321.5947330761787</c:v>
                </c:pt>
                <c:pt idx="46">
                  <c:v>3380.438028096175</c:v>
                </c:pt>
                <c:pt idx="47">
                  <c:v>3236.0812944366598</c:v>
                </c:pt>
                <c:pt idx="48">
                  <c:v>3229.9740220076706</c:v>
                </c:pt>
                <c:pt idx="49">
                  <c:v>3171.8461716729012</c:v>
                </c:pt>
                <c:pt idx="50">
                  <c:v>3101.8695588681326</c:v>
                </c:pt>
                <c:pt idx="51">
                  <c:v>3333.2759960101321</c:v>
                </c:pt>
                <c:pt idx="52">
                  <c:v>3363.8223548939013</c:v>
                </c:pt>
                <c:pt idx="53">
                  <c:v>3484.1013513875164</c:v>
                </c:pt>
                <c:pt idx="54">
                  <c:v>3431.7156858309017</c:v>
                </c:pt>
                <c:pt idx="55">
                  <c:v>3655.5796439876299</c:v>
                </c:pt>
                <c:pt idx="56">
                  <c:v>3450.0664029052714</c:v>
                </c:pt>
                <c:pt idx="57">
                  <c:v>3422.3845461762667</c:v>
                </c:pt>
                <c:pt idx="58">
                  <c:v>3474.4617169382623</c:v>
                </c:pt>
                <c:pt idx="59">
                  <c:v>3332.7401542087468</c:v>
                </c:pt>
                <c:pt idx="60">
                  <c:v>3324.6469486227579</c:v>
                </c:pt>
                <c:pt idx="61">
                  <c:v>3270.2149989579898</c:v>
                </c:pt>
                <c:pt idx="62">
                  <c:v>3200.8252663582198</c:v>
                </c:pt>
                <c:pt idx="63">
                  <c:v>3432.3708221022193</c:v>
                </c:pt>
                <c:pt idx="64">
                  <c:v>3463.0362377129895</c:v>
                </c:pt>
                <c:pt idx="65">
                  <c:v>3583.9005089906045</c:v>
                </c:pt>
                <c:pt idx="66">
                  <c:v>3530.9755043749892</c:v>
                </c:pt>
                <c:pt idx="67">
                  <c:v>3753.3591500997168</c:v>
                </c:pt>
                <c:pt idx="68">
                  <c:v>3547.3148166583596</c:v>
                </c:pt>
                <c:pt idx="69">
                  <c:v>3518.8191918293551</c:v>
                </c:pt>
                <c:pt idx="70">
                  <c:v>3572.4289628293504</c:v>
                </c:pt>
                <c:pt idx="71">
                  <c:v>3432.6981203018349</c:v>
                </c:pt>
                <c:pt idx="72">
                  <c:v>3424.4278173868465</c:v>
                </c:pt>
                <c:pt idx="73">
                  <c:v>3369.9888340880771</c:v>
                </c:pt>
                <c:pt idx="74">
                  <c:v>3301.5379642293078</c:v>
                </c:pt>
                <c:pt idx="75">
                  <c:v>3530.4061605153079</c:v>
                </c:pt>
                <c:pt idx="76">
                  <c:v>3560.5324474880772</c:v>
                </c:pt>
                <c:pt idx="77">
                  <c:v>3682.6358511126919</c:v>
                </c:pt>
                <c:pt idx="78">
                  <c:v>3628.6512782960772</c:v>
                </c:pt>
                <c:pt idx="79">
                  <c:v>3851.7753559088051</c:v>
                </c:pt>
                <c:pt idx="80">
                  <c:v>3645.9743597554475</c:v>
                </c:pt>
                <c:pt idx="81">
                  <c:v>3617.3062766294424</c:v>
                </c:pt>
                <c:pt idx="82">
                  <c:v>3671.9442417394384</c:v>
                </c:pt>
                <c:pt idx="83">
                  <c:v>3531.7789559029234</c:v>
                </c:pt>
                <c:pt idx="84">
                  <c:v>3521.9641235039339</c:v>
                </c:pt>
                <c:pt idx="85">
                  <c:v>3467.0042768151643</c:v>
                </c:pt>
                <c:pt idx="86">
                  <c:v>3398.5924459003954</c:v>
                </c:pt>
                <c:pt idx="87">
                  <c:v>3628.1206688413959</c:v>
                </c:pt>
                <c:pt idx="88">
                  <c:v>3659.2827381711645</c:v>
                </c:pt>
                <c:pt idx="89">
                  <c:v>3780.1783081887802</c:v>
                </c:pt>
                <c:pt idx="90">
                  <c:v>3726.2095581871649</c:v>
                </c:pt>
                <c:pt idx="91">
                  <c:v>3949.945051932893</c:v>
                </c:pt>
                <c:pt idx="92">
                  <c:v>3743.3385338915355</c:v>
                </c:pt>
                <c:pt idx="93">
                  <c:v>3714.2041154195304</c:v>
                </c:pt>
                <c:pt idx="94">
                  <c:v>3769.7159678665266</c:v>
                </c:pt>
                <c:pt idx="95">
                  <c:v>3628.7145655780109</c:v>
                </c:pt>
                <c:pt idx="96">
                  <c:v>3620.1400656120218</c:v>
                </c:pt>
                <c:pt idx="97">
                  <c:v>3566.3388693592524</c:v>
                </c:pt>
                <c:pt idx="98">
                  <c:v>3496.2911240784833</c:v>
                </c:pt>
                <c:pt idx="99">
                  <c:v>3726.3270414524832</c:v>
                </c:pt>
                <c:pt idx="100">
                  <c:v>3756.8476793192526</c:v>
                </c:pt>
                <c:pt idx="101">
                  <c:v>3877.8399410188681</c:v>
                </c:pt>
                <c:pt idx="102">
                  <c:v>3824.6658795262529</c:v>
                </c:pt>
                <c:pt idx="103">
                  <c:v>4047.9565914249806</c:v>
                </c:pt>
                <c:pt idx="104">
                  <c:v>3841.3105178586229</c:v>
                </c:pt>
                <c:pt idx="105">
                  <c:v>3812.4364813926181</c:v>
                </c:pt>
                <c:pt idx="106">
                  <c:v>3867.4850534356146</c:v>
                </c:pt>
                <c:pt idx="107">
                  <c:v>3726.8014442940989</c:v>
                </c:pt>
                <c:pt idx="108">
                  <c:v>3718.7862904991098</c:v>
                </c:pt>
                <c:pt idx="109">
                  <c:v>3663.7515088673408</c:v>
                </c:pt>
                <c:pt idx="110">
                  <c:v>3594.7984812655714</c:v>
                </c:pt>
                <c:pt idx="111">
                  <c:v>3824.9128002105713</c:v>
                </c:pt>
                <c:pt idx="112">
                  <c:v>3855.558573591341</c:v>
                </c:pt>
                <c:pt idx="113">
                  <c:v>3976.6601885449559</c:v>
                </c:pt>
                <c:pt idx="114">
                  <c:v>3923.7061690203404</c:v>
                </c:pt>
                <c:pt idx="115">
                  <c:v>4146.3273403890689</c:v>
                </c:pt>
                <c:pt idx="116">
                  <c:v>3940.3923991077113</c:v>
                </c:pt>
                <c:pt idx="117">
                  <c:v>3911.6475030837059</c:v>
                </c:pt>
                <c:pt idx="118">
                  <c:v>3967.1665144747021</c:v>
                </c:pt>
                <c:pt idx="119">
                  <c:v>3826.9429644271868</c:v>
                </c:pt>
                <c:pt idx="120">
                  <c:v>3818.7253792151973</c:v>
                </c:pt>
                <c:pt idx="121">
                  <c:v>3765.9193756874283</c:v>
                </c:pt>
                <c:pt idx="122">
                  <c:v>3697.6163702156596</c:v>
                </c:pt>
                <c:pt idx="123">
                  <c:v>3929.0271677636592</c:v>
                </c:pt>
                <c:pt idx="124">
                  <c:v>3959.8776291444287</c:v>
                </c:pt>
                <c:pt idx="125">
                  <c:v>4080.9379878870436</c:v>
                </c:pt>
                <c:pt idx="126">
                  <c:v>4028.1254702604288</c:v>
                </c:pt>
                <c:pt idx="127">
                  <c:v>4251.2895491061563</c:v>
                </c:pt>
                <c:pt idx="128">
                  <c:v>4045.0883943057993</c:v>
                </c:pt>
                <c:pt idx="129">
                  <c:v>4016.6686391967937</c:v>
                </c:pt>
                <c:pt idx="130">
                  <c:v>4072.1028447487902</c:v>
                </c:pt>
                <c:pt idx="131">
                  <c:v>3932.1288783732743</c:v>
                </c:pt>
                <c:pt idx="132">
                  <c:v>3925.5322927282859</c:v>
                </c:pt>
                <c:pt idx="133">
                  <c:v>3870.7208541445166</c:v>
                </c:pt>
                <c:pt idx="134">
                  <c:v>3802.0873146777467</c:v>
                </c:pt>
                <c:pt idx="135">
                  <c:v>4031.5805332467476</c:v>
                </c:pt>
                <c:pt idx="136">
                  <c:v>4061.7593136805167</c:v>
                </c:pt>
                <c:pt idx="137">
                  <c:v>4183.0561883491318</c:v>
                </c:pt>
                <c:pt idx="138">
                  <c:v>4130.0300276595171</c:v>
                </c:pt>
                <c:pt idx="139">
                  <c:v>4352.8091504972444</c:v>
                </c:pt>
                <c:pt idx="140">
                  <c:v>4146.9727991598866</c:v>
                </c:pt>
                <c:pt idx="141">
                  <c:v>4118.1729890688821</c:v>
                </c:pt>
                <c:pt idx="142">
                  <c:v>4173.613039863877</c:v>
                </c:pt>
                <c:pt idx="143">
                  <c:v>4034.0793881933623</c:v>
                </c:pt>
                <c:pt idx="144">
                  <c:v>4026.027725752373</c:v>
                </c:pt>
                <c:pt idx="145">
                  <c:v>3971.6367165146039</c:v>
                </c:pt>
                <c:pt idx="146">
                  <c:v>3902.2361207328354</c:v>
                </c:pt>
                <c:pt idx="147">
                  <c:v>4132.4512977968352</c:v>
                </c:pt>
                <c:pt idx="148">
                  <c:v>4163.075318997604</c:v>
                </c:pt>
                <c:pt idx="149">
                  <c:v>4284.3349138182193</c:v>
                </c:pt>
                <c:pt idx="150">
                  <c:v>4231.3942139166047</c:v>
                </c:pt>
                <c:pt idx="151">
                  <c:v>4454.7952254233323</c:v>
                </c:pt>
                <c:pt idx="152">
                  <c:v>4248.5684902109742</c:v>
                </c:pt>
                <c:pt idx="153">
                  <c:v>4220.5386755269701</c:v>
                </c:pt>
                <c:pt idx="154">
                  <c:v>4276.0077848089659</c:v>
                </c:pt>
                <c:pt idx="155">
                  <c:v>4136.1214115604507</c:v>
                </c:pt>
                <c:pt idx="156">
                  <c:v>4128.0987610254615</c:v>
                </c:pt>
                <c:pt idx="157">
                  <c:v>4073.6602776606924</c:v>
                </c:pt>
                <c:pt idx="158">
                  <c:v>4004.5140983889228</c:v>
                </c:pt>
                <c:pt idx="159">
                  <c:v>4234.7657519579225</c:v>
                </c:pt>
                <c:pt idx="160">
                  <c:v>4265.5110104366922</c:v>
                </c:pt>
                <c:pt idx="161">
                  <c:v>4386.8862728343074</c:v>
                </c:pt>
                <c:pt idx="162">
                  <c:v>4334.0212905486924</c:v>
                </c:pt>
                <c:pt idx="163">
                  <c:v>4557.426297051421</c:v>
                </c:pt>
                <c:pt idx="164">
                  <c:v>4351.4319527020625</c:v>
                </c:pt>
                <c:pt idx="165">
                  <c:v>4323.3038276870584</c:v>
                </c:pt>
                <c:pt idx="166">
                  <c:v>4378.8495659710534</c:v>
                </c:pt>
                <c:pt idx="167">
                  <c:v>4238.8996170995379</c:v>
                </c:pt>
              </c:numCache>
            </c:numRef>
          </c:val>
          <c:smooth val="0"/>
          <c:extLst>
            <c:ext xmlns:c16="http://schemas.microsoft.com/office/drawing/2014/chart" uri="{C3380CC4-5D6E-409C-BE32-E72D297353CC}">
              <c16:uniqueId val="{00000001-32BF-405E-9800-8A9E6A0EDA55}"/>
            </c:ext>
          </c:extLst>
        </c:ser>
        <c:dLbls>
          <c:showLegendKey val="0"/>
          <c:showVal val="0"/>
          <c:showCatName val="0"/>
          <c:showSerName val="0"/>
          <c:showPercent val="0"/>
          <c:showBubbleSize val="0"/>
        </c:dLbls>
        <c:marker val="1"/>
        <c:smooth val="0"/>
        <c:axId val="533343048"/>
        <c:axId val="533341080"/>
      </c:lineChart>
      <c:dateAx>
        <c:axId val="533343048"/>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341080"/>
        <c:crosses val="autoZero"/>
        <c:auto val="1"/>
        <c:lblOffset val="100"/>
        <c:baseTimeUnit val="months"/>
        <c:majorUnit val="6"/>
        <c:majorTimeUnit val="months"/>
      </c:dateAx>
      <c:valAx>
        <c:axId val="5333410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34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Calibri"/>
                <a:ea typeface="Calibri"/>
                <a:cs typeface="Calibri"/>
              </a:defRPr>
            </a:pPr>
            <a:r>
              <a:rPr lang="en-US" sz="1100" b="0" i="0" u="none" strike="noStrike" baseline="0">
                <a:solidFill>
                  <a:srgbClr val="333333"/>
                </a:solidFill>
                <a:latin typeface="Calibri"/>
                <a:cs typeface="Calibri"/>
              </a:rPr>
              <a:t>Industrial-related Electricity Demand Forecasting</a:t>
            </a:r>
          </a:p>
          <a:p>
            <a:pPr>
              <a:defRPr sz="1000" b="0" i="0" u="none" strike="noStrike" baseline="0">
                <a:solidFill>
                  <a:srgbClr val="000000"/>
                </a:solidFill>
                <a:latin typeface="Calibri"/>
                <a:ea typeface="Calibri"/>
                <a:cs typeface="Calibri"/>
              </a:defRPr>
            </a:pPr>
            <a:r>
              <a:rPr lang="en-US" sz="1100" b="0" i="0" u="none" strike="noStrike" baseline="0">
                <a:solidFill>
                  <a:srgbClr val="333333"/>
                </a:solidFill>
                <a:latin typeface="Calibri"/>
                <a:cs typeface="Calibri"/>
              </a:rPr>
              <a:t> </a:t>
            </a:r>
            <a:r>
              <a:rPr lang="en-US" sz="1100" b="0" i="1" u="none" strike="noStrike" baseline="0">
                <a:solidFill>
                  <a:srgbClr val="333333"/>
                </a:solidFill>
                <a:latin typeface="Calibri"/>
                <a:cs typeface="Calibri"/>
              </a:rPr>
              <a:t> by Time Series Regression</a:t>
            </a:r>
          </a:p>
        </c:rich>
      </c:tx>
      <c:overlay val="0"/>
      <c:spPr>
        <a:noFill/>
        <a:ln w="25400">
          <a:noFill/>
        </a:ln>
      </c:spPr>
    </c:title>
    <c:autoTitleDeleted val="0"/>
    <c:plotArea>
      <c:layout>
        <c:manualLayout>
          <c:layoutTarget val="inner"/>
          <c:xMode val="edge"/>
          <c:yMode val="edge"/>
          <c:x val="8.3634182739951324E-2"/>
          <c:y val="0.20052224853360068"/>
          <c:w val="0.85837626440699677"/>
          <c:h val="0.55364432487439919"/>
        </c:manualLayout>
      </c:layout>
      <c:lineChart>
        <c:grouping val="standard"/>
        <c:varyColors val="0"/>
        <c:ser>
          <c:idx val="0"/>
          <c:order val="0"/>
          <c:tx>
            <c:strRef>
              <c:f>Overall!$D$2</c:f>
              <c:strCache>
                <c:ptCount val="1"/>
                <c:pt idx="0">
                  <c:v>Industrial-related Actual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Overall!$B$4:$B$171</c:f>
              <c:numCache>
                <c:formatCode>mmm\-yy</c:formatCode>
                <c:ptCount val="168"/>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numCache>
            </c:numRef>
          </c:cat>
          <c:val>
            <c:numRef>
              <c:f>Overall!$D$4:$D$171</c:f>
              <c:numCache>
                <c:formatCode>0.00</c:formatCode>
                <c:ptCount val="168"/>
                <c:pt idx="0">
                  <c:v>1179.4000000000001</c:v>
                </c:pt>
                <c:pt idx="1">
                  <c:v>1171.2</c:v>
                </c:pt>
                <c:pt idx="2">
                  <c:v>1108.5</c:v>
                </c:pt>
                <c:pt idx="3">
                  <c:v>1233.8</c:v>
                </c:pt>
                <c:pt idx="4">
                  <c:v>1163.0999999999999</c:v>
                </c:pt>
                <c:pt idx="5">
                  <c:v>1220</c:v>
                </c:pt>
                <c:pt idx="6">
                  <c:v>1243.0999999999999</c:v>
                </c:pt>
                <c:pt idx="7">
                  <c:v>1272.0999999999999</c:v>
                </c:pt>
                <c:pt idx="8">
                  <c:v>1226.3</c:v>
                </c:pt>
                <c:pt idx="9">
                  <c:v>1150.0999999999999</c:v>
                </c:pt>
                <c:pt idx="10">
                  <c:v>1318.2</c:v>
                </c:pt>
                <c:pt idx="11">
                  <c:v>1223.2</c:v>
                </c:pt>
                <c:pt idx="12">
                  <c:v>1266.3</c:v>
                </c:pt>
                <c:pt idx="13">
                  <c:v>1212.9000000000001</c:v>
                </c:pt>
                <c:pt idx="14">
                  <c:v>1184.4000000000001</c:v>
                </c:pt>
                <c:pt idx="15">
                  <c:v>1262</c:v>
                </c:pt>
                <c:pt idx="16">
                  <c:v>1243.7</c:v>
                </c:pt>
                <c:pt idx="17">
                  <c:v>1324.6</c:v>
                </c:pt>
                <c:pt idx="18">
                  <c:v>1230.9000000000001</c:v>
                </c:pt>
                <c:pt idx="19">
                  <c:v>1321.1</c:v>
                </c:pt>
                <c:pt idx="20">
                  <c:v>1257.5</c:v>
                </c:pt>
                <c:pt idx="21">
                  <c:v>1249.8</c:v>
                </c:pt>
                <c:pt idx="22">
                  <c:v>1291.8</c:v>
                </c:pt>
                <c:pt idx="23">
                  <c:v>1270.3</c:v>
                </c:pt>
                <c:pt idx="24">
                  <c:v>1338</c:v>
                </c:pt>
                <c:pt idx="25">
                  <c:v>1257.2</c:v>
                </c:pt>
                <c:pt idx="26">
                  <c:v>1241.4000000000001</c:v>
                </c:pt>
                <c:pt idx="27">
                  <c:v>1311.7</c:v>
                </c:pt>
                <c:pt idx="28">
                  <c:v>1323.7</c:v>
                </c:pt>
                <c:pt idx="29">
                  <c:v>1304.4000000000001</c:v>
                </c:pt>
                <c:pt idx="30">
                  <c:v>1344.6</c:v>
                </c:pt>
                <c:pt idx="31">
                  <c:v>1296.5</c:v>
                </c:pt>
                <c:pt idx="32">
                  <c:v>1359.9</c:v>
                </c:pt>
                <c:pt idx="33">
                  <c:v>1345.8</c:v>
                </c:pt>
                <c:pt idx="34">
                  <c:v>1403.2</c:v>
                </c:pt>
                <c:pt idx="35">
                  <c:v>1292.4000000000001</c:v>
                </c:pt>
                <c:pt idx="36">
                  <c:v>1280.9000000000001</c:v>
                </c:pt>
                <c:pt idx="37">
                  <c:v>1329.7</c:v>
                </c:pt>
                <c:pt idx="38">
                  <c:v>1236</c:v>
                </c:pt>
                <c:pt idx="39">
                  <c:v>1362.3</c:v>
                </c:pt>
                <c:pt idx="40">
                  <c:v>1335.3</c:v>
                </c:pt>
                <c:pt idx="41">
                  <c:v>1352.4</c:v>
                </c:pt>
                <c:pt idx="42">
                  <c:v>1385.2</c:v>
                </c:pt>
                <c:pt idx="43">
                  <c:v>1320.1</c:v>
                </c:pt>
                <c:pt idx="44">
                  <c:v>1398.4</c:v>
                </c:pt>
                <c:pt idx="45">
                  <c:v>1395.4</c:v>
                </c:pt>
                <c:pt idx="46">
                  <c:v>1340.1</c:v>
                </c:pt>
                <c:pt idx="47">
                  <c:v>1294.7</c:v>
                </c:pt>
                <c:pt idx="48">
                  <c:v>1217.9000000000001</c:v>
                </c:pt>
                <c:pt idx="49">
                  <c:v>1210.5</c:v>
                </c:pt>
                <c:pt idx="50">
                  <c:v>1142.4000000000001</c:v>
                </c:pt>
                <c:pt idx="51">
                  <c:v>1229.2</c:v>
                </c:pt>
                <c:pt idx="52">
                  <c:v>1143.9000000000001</c:v>
                </c:pt>
                <c:pt idx="53">
                  <c:v>1340.6</c:v>
                </c:pt>
                <c:pt idx="54">
                  <c:v>1361.2</c:v>
                </c:pt>
                <c:pt idx="55">
                  <c:v>1365.1</c:v>
                </c:pt>
                <c:pt idx="56">
                  <c:v>1391.5</c:v>
                </c:pt>
                <c:pt idx="57">
                  <c:v>1377.1</c:v>
                </c:pt>
                <c:pt idx="58">
                  <c:v>1394.2</c:v>
                </c:pt>
                <c:pt idx="59">
                  <c:v>1396.8</c:v>
                </c:pt>
                <c:pt idx="60">
                  <c:v>1395.9</c:v>
                </c:pt>
                <c:pt idx="61">
                  <c:v>1405.9</c:v>
                </c:pt>
                <c:pt idx="62">
                  <c:v>1329.3</c:v>
                </c:pt>
                <c:pt idx="63">
                  <c:v>1488.9</c:v>
                </c:pt>
                <c:pt idx="64">
                  <c:v>1471.5</c:v>
                </c:pt>
                <c:pt idx="65">
                  <c:v>1523.8</c:v>
                </c:pt>
                <c:pt idx="66">
                  <c:v>1474.1</c:v>
                </c:pt>
                <c:pt idx="67">
                  <c:v>1538.4</c:v>
                </c:pt>
                <c:pt idx="68">
                  <c:v>1516.6</c:v>
                </c:pt>
                <c:pt idx="69">
                  <c:v>1472.5</c:v>
                </c:pt>
                <c:pt idx="70">
                  <c:v>1516.5</c:v>
                </c:pt>
                <c:pt idx="71">
                  <c:v>1529</c:v>
                </c:pt>
                <c:pt idx="72">
                  <c:v>1498.5</c:v>
                </c:pt>
                <c:pt idx="73">
                  <c:v>1506.3</c:v>
                </c:pt>
                <c:pt idx="74">
                  <c:v>1386.5</c:v>
                </c:pt>
                <c:pt idx="75">
                  <c:v>1472.5</c:v>
                </c:pt>
                <c:pt idx="76">
                  <c:v>1458.2</c:v>
                </c:pt>
                <c:pt idx="77">
                  <c:v>1624.4</c:v>
                </c:pt>
                <c:pt idx="78">
                  <c:v>1537.9</c:v>
                </c:pt>
                <c:pt idx="79">
                  <c:v>1591.2</c:v>
                </c:pt>
                <c:pt idx="80">
                  <c:v>1530.2</c:v>
                </c:pt>
                <c:pt idx="81">
                  <c:v>1513.1</c:v>
                </c:pt>
                <c:pt idx="82">
                  <c:v>1500.8</c:v>
                </c:pt>
                <c:pt idx="83">
                  <c:v>1457.9</c:v>
                </c:pt>
                <c:pt idx="84">
                  <c:v>1494.9</c:v>
                </c:pt>
                <c:pt idx="85">
                  <c:v>1456</c:v>
                </c:pt>
                <c:pt idx="86">
                  <c:v>1459.3</c:v>
                </c:pt>
                <c:pt idx="87">
                  <c:v>1560.6</c:v>
                </c:pt>
                <c:pt idx="88">
                  <c:v>1522.4</c:v>
                </c:pt>
                <c:pt idx="89">
                  <c:v>1595</c:v>
                </c:pt>
                <c:pt idx="90">
                  <c:v>1540.3</c:v>
                </c:pt>
                <c:pt idx="91">
                  <c:v>1613.8</c:v>
                </c:pt>
                <c:pt idx="92">
                  <c:v>1634.4</c:v>
                </c:pt>
                <c:pt idx="93">
                  <c:v>1558.8</c:v>
                </c:pt>
                <c:pt idx="94">
                  <c:v>1602</c:v>
                </c:pt>
                <c:pt idx="95">
                  <c:v>1534.9</c:v>
                </c:pt>
                <c:pt idx="96">
                  <c:v>1594.3</c:v>
                </c:pt>
                <c:pt idx="97">
                  <c:v>1479.1</c:v>
                </c:pt>
                <c:pt idx="98">
                  <c:v>1410.8</c:v>
                </c:pt>
                <c:pt idx="99">
                  <c:v>1576.8</c:v>
                </c:pt>
                <c:pt idx="100">
                  <c:v>1567.9</c:v>
                </c:pt>
                <c:pt idx="101">
                  <c:v>1586</c:v>
                </c:pt>
                <c:pt idx="102">
                  <c:v>1598.4</c:v>
                </c:pt>
                <c:pt idx="103">
                  <c:v>1644.9</c:v>
                </c:pt>
                <c:pt idx="104">
                  <c:v>1636.3</c:v>
                </c:pt>
                <c:pt idx="105">
                  <c:v>1534.1</c:v>
                </c:pt>
                <c:pt idx="106">
                  <c:v>1641.7</c:v>
                </c:pt>
                <c:pt idx="107">
                  <c:v>1572.5</c:v>
                </c:pt>
                <c:pt idx="108">
                  <c:v>1645.6</c:v>
                </c:pt>
                <c:pt idx="109">
                  <c:v>1609.5</c:v>
                </c:pt>
                <c:pt idx="110">
                  <c:v>1488.1</c:v>
                </c:pt>
                <c:pt idx="111">
                  <c:v>1666.3</c:v>
                </c:pt>
                <c:pt idx="112">
                  <c:v>1681.2</c:v>
                </c:pt>
                <c:pt idx="113">
                  <c:v>1656.8</c:v>
                </c:pt>
                <c:pt idx="114">
                  <c:v>1663.1</c:v>
                </c:pt>
                <c:pt idx="115">
                  <c:v>1746.1</c:v>
                </c:pt>
                <c:pt idx="116">
                  <c:v>1676.4</c:v>
                </c:pt>
                <c:pt idx="117">
                  <c:v>1712.3</c:v>
                </c:pt>
                <c:pt idx="118">
                  <c:v>1632.2</c:v>
                </c:pt>
                <c:pt idx="119">
                  <c:v>1575.6</c:v>
                </c:pt>
                <c:pt idx="120">
                  <c:v>1732.8</c:v>
                </c:pt>
                <c:pt idx="121">
                  <c:v>1636.4</c:v>
                </c:pt>
                <c:pt idx="122">
                  <c:v>1581.1</c:v>
                </c:pt>
                <c:pt idx="123">
                  <c:v>1693.7</c:v>
                </c:pt>
                <c:pt idx="124">
                  <c:v>1675.9</c:v>
                </c:pt>
                <c:pt idx="125">
                  <c:v>1674.8</c:v>
                </c:pt>
                <c:pt idx="126">
                  <c:v>1679.7</c:v>
                </c:pt>
                <c:pt idx="127">
                  <c:v>1736.7</c:v>
                </c:pt>
                <c:pt idx="128">
                  <c:v>1717</c:v>
                </c:pt>
                <c:pt idx="129">
                  <c:v>1676.6</c:v>
                </c:pt>
                <c:pt idx="130">
                  <c:v>1657.7</c:v>
                </c:pt>
                <c:pt idx="131">
                  <c:v>1625.7</c:v>
                </c:pt>
                <c:pt idx="132">
                  <c:v>1649.1</c:v>
                </c:pt>
                <c:pt idx="133">
                  <c:v>1661.6</c:v>
                </c:pt>
                <c:pt idx="134">
                  <c:v>1533.8</c:v>
                </c:pt>
                <c:pt idx="135">
                  <c:v>1647.1</c:v>
                </c:pt>
                <c:pt idx="136">
                  <c:v>1644.8</c:v>
                </c:pt>
                <c:pt idx="137">
                  <c:v>1742.5</c:v>
                </c:pt>
                <c:pt idx="138">
                  <c:v>1719.7</c:v>
                </c:pt>
                <c:pt idx="139">
                  <c:v>1798.7</c:v>
                </c:pt>
                <c:pt idx="140">
                  <c:v>1739.3</c:v>
                </c:pt>
                <c:pt idx="141">
                  <c:v>1786.2</c:v>
                </c:pt>
                <c:pt idx="142">
                  <c:v>1785.8</c:v>
                </c:pt>
                <c:pt idx="143">
                  <c:v>1712.4</c:v>
                </c:pt>
                <c:pt idx="144">
                  <c:v>1841.1</c:v>
                </c:pt>
                <c:pt idx="145">
                  <c:v>1775.8</c:v>
                </c:pt>
                <c:pt idx="146">
                  <c:v>1647.4</c:v>
                </c:pt>
                <c:pt idx="147">
                  <c:v>1663.6</c:v>
                </c:pt>
                <c:pt idx="148">
                  <c:v>1770.3</c:v>
                </c:pt>
                <c:pt idx="149">
                  <c:v>1707</c:v>
                </c:pt>
                <c:pt idx="150">
                  <c:v>1761.3</c:v>
                </c:pt>
                <c:pt idx="151">
                  <c:v>1826.5</c:v>
                </c:pt>
                <c:pt idx="152">
                  <c:v>1719.3</c:v>
                </c:pt>
                <c:pt idx="153">
                  <c:v>1760.9</c:v>
                </c:pt>
                <c:pt idx="154">
                  <c:v>1758.4</c:v>
                </c:pt>
                <c:pt idx="155">
                  <c:v>1802.7</c:v>
                </c:pt>
              </c:numCache>
            </c:numRef>
          </c:val>
          <c:smooth val="0"/>
          <c:extLst>
            <c:ext xmlns:c16="http://schemas.microsoft.com/office/drawing/2014/chart" uri="{C3380CC4-5D6E-409C-BE32-E72D297353CC}">
              <c16:uniqueId val="{00000000-1D0D-4B42-8789-ED1B03203916}"/>
            </c:ext>
          </c:extLst>
        </c:ser>
        <c:ser>
          <c:idx val="1"/>
          <c:order val="1"/>
          <c:tx>
            <c:strRef>
              <c:f>Overall!$J$2</c:f>
              <c:strCache>
                <c:ptCount val="1"/>
                <c:pt idx="0">
                  <c:v>Industrial-related 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cat>
            <c:numRef>
              <c:f>Overall!$B$4:$B$171</c:f>
              <c:numCache>
                <c:formatCode>mmm\-yy</c:formatCode>
                <c:ptCount val="168"/>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numCache>
            </c:numRef>
          </c:cat>
          <c:val>
            <c:numRef>
              <c:f>Overall!$J$4:$J$171</c:f>
              <c:numCache>
                <c:formatCode>0.00</c:formatCode>
                <c:ptCount val="168"/>
                <c:pt idx="0">
                  <c:v>1193.3824175824175</c:v>
                </c:pt>
                <c:pt idx="1">
                  <c:v>1160.8747252747251</c:v>
                </c:pt>
                <c:pt idx="2">
                  <c:v>1086.7901098901098</c:v>
                </c:pt>
                <c:pt idx="3">
                  <c:v>1195.9824175824174</c:v>
                </c:pt>
                <c:pt idx="4">
                  <c:v>1183.1670329670328</c:v>
                </c:pt>
                <c:pt idx="5">
                  <c:v>1233.1978021978018</c:v>
                </c:pt>
                <c:pt idx="6">
                  <c:v>1224.520879120879</c:v>
                </c:pt>
                <c:pt idx="7">
                  <c:v>1344.3146242646212</c:v>
                </c:pt>
                <c:pt idx="8">
                  <c:v>1255.1582438394905</c:v>
                </c:pt>
                <c:pt idx="9">
                  <c:v>1229.121857309354</c:v>
                </c:pt>
                <c:pt idx="10">
                  <c:v>1255.1188041125508</c:v>
                </c:pt>
                <c:pt idx="11">
                  <c:v>1205.1824175824174</c:v>
                </c:pt>
                <c:pt idx="12">
                  <c:v>1239.8020146520143</c:v>
                </c:pt>
                <c:pt idx="13">
                  <c:v>1207.2943223443222</c:v>
                </c:pt>
                <c:pt idx="14">
                  <c:v>1133.2097069597066</c:v>
                </c:pt>
                <c:pt idx="15">
                  <c:v>1242.4020146520145</c:v>
                </c:pt>
                <c:pt idx="16">
                  <c:v>1229.5866300366299</c:v>
                </c:pt>
                <c:pt idx="17">
                  <c:v>1279.6173992673989</c:v>
                </c:pt>
                <c:pt idx="18">
                  <c:v>1270.9404761904761</c:v>
                </c:pt>
                <c:pt idx="19">
                  <c:v>1390.7342213342181</c:v>
                </c:pt>
                <c:pt idx="20">
                  <c:v>1301.5778409090876</c:v>
                </c:pt>
                <c:pt idx="21">
                  <c:v>1275.5414543789509</c:v>
                </c:pt>
                <c:pt idx="22">
                  <c:v>1301.5384011821479</c:v>
                </c:pt>
                <c:pt idx="23">
                  <c:v>1251.6020146520145</c:v>
                </c:pt>
                <c:pt idx="24">
                  <c:v>1286.2216117216115</c:v>
                </c:pt>
                <c:pt idx="25">
                  <c:v>1253.7139194139193</c:v>
                </c:pt>
                <c:pt idx="26">
                  <c:v>1179.6293040293037</c:v>
                </c:pt>
                <c:pt idx="27">
                  <c:v>1288.8216117216116</c:v>
                </c:pt>
                <c:pt idx="28">
                  <c:v>1276.0062271062268</c:v>
                </c:pt>
                <c:pt idx="29">
                  <c:v>1326.036996336996</c:v>
                </c:pt>
                <c:pt idx="30">
                  <c:v>1317.360073260073</c:v>
                </c:pt>
                <c:pt idx="31">
                  <c:v>1437.1538184038152</c:v>
                </c:pt>
                <c:pt idx="32">
                  <c:v>1347.9974379786847</c:v>
                </c:pt>
                <c:pt idx="33">
                  <c:v>1321.961051448548</c:v>
                </c:pt>
                <c:pt idx="34">
                  <c:v>1347.957998251745</c:v>
                </c:pt>
                <c:pt idx="35">
                  <c:v>1298.0216117216114</c:v>
                </c:pt>
                <c:pt idx="36">
                  <c:v>1332.6412087912086</c:v>
                </c:pt>
                <c:pt idx="37">
                  <c:v>1300.1335164835164</c:v>
                </c:pt>
                <c:pt idx="38">
                  <c:v>1226.0489010989008</c:v>
                </c:pt>
                <c:pt idx="39">
                  <c:v>1335.2412087912087</c:v>
                </c:pt>
                <c:pt idx="40">
                  <c:v>1322.4258241758239</c:v>
                </c:pt>
                <c:pt idx="41">
                  <c:v>1372.4565934065931</c:v>
                </c:pt>
                <c:pt idx="42">
                  <c:v>1363.7796703296701</c:v>
                </c:pt>
                <c:pt idx="43">
                  <c:v>1483.5734154734123</c:v>
                </c:pt>
                <c:pt idx="44">
                  <c:v>1394.4170350482816</c:v>
                </c:pt>
                <c:pt idx="45">
                  <c:v>1368.3806485181451</c:v>
                </c:pt>
                <c:pt idx="46">
                  <c:v>1394.3775953213421</c:v>
                </c:pt>
                <c:pt idx="47">
                  <c:v>1344.4412087912085</c:v>
                </c:pt>
                <c:pt idx="48">
                  <c:v>1379.0608058608057</c:v>
                </c:pt>
                <c:pt idx="49">
                  <c:v>1346.5531135531132</c:v>
                </c:pt>
                <c:pt idx="50">
                  <c:v>1272.4684981684979</c:v>
                </c:pt>
                <c:pt idx="51">
                  <c:v>1381.6608058608056</c:v>
                </c:pt>
                <c:pt idx="52">
                  <c:v>1368.845421245421</c:v>
                </c:pt>
                <c:pt idx="53">
                  <c:v>1418.87619047619</c:v>
                </c:pt>
                <c:pt idx="54">
                  <c:v>1410.1992673992672</c:v>
                </c:pt>
                <c:pt idx="55">
                  <c:v>1529.9930125430094</c:v>
                </c:pt>
                <c:pt idx="56">
                  <c:v>1440.8366321178787</c:v>
                </c:pt>
                <c:pt idx="57">
                  <c:v>1414.8002455877422</c:v>
                </c:pt>
                <c:pt idx="58">
                  <c:v>1440.797192390939</c:v>
                </c:pt>
                <c:pt idx="59">
                  <c:v>1390.8608058608056</c:v>
                </c:pt>
                <c:pt idx="60">
                  <c:v>1425.4804029304025</c:v>
                </c:pt>
                <c:pt idx="61">
                  <c:v>1392.9727106227103</c:v>
                </c:pt>
                <c:pt idx="62">
                  <c:v>1318.8880952380948</c:v>
                </c:pt>
                <c:pt idx="63">
                  <c:v>1428.0804029304027</c:v>
                </c:pt>
                <c:pt idx="64">
                  <c:v>1415.2650183150181</c:v>
                </c:pt>
                <c:pt idx="65">
                  <c:v>1465.2957875457871</c:v>
                </c:pt>
                <c:pt idx="66">
                  <c:v>1456.6188644688643</c:v>
                </c:pt>
                <c:pt idx="67">
                  <c:v>1576.4126096126063</c:v>
                </c:pt>
                <c:pt idx="68">
                  <c:v>1487.2562291874758</c:v>
                </c:pt>
                <c:pt idx="69">
                  <c:v>1461.2198426573393</c:v>
                </c:pt>
                <c:pt idx="70">
                  <c:v>1487.2167894605361</c:v>
                </c:pt>
                <c:pt idx="71">
                  <c:v>1437.2804029304027</c:v>
                </c:pt>
                <c:pt idx="72">
                  <c:v>1471.8999999999996</c:v>
                </c:pt>
                <c:pt idx="73">
                  <c:v>1439.3923076923074</c:v>
                </c:pt>
                <c:pt idx="74">
                  <c:v>1365.3076923076919</c:v>
                </c:pt>
                <c:pt idx="75">
                  <c:v>1474.4999999999998</c:v>
                </c:pt>
                <c:pt idx="76">
                  <c:v>1461.684615384615</c:v>
                </c:pt>
                <c:pt idx="77">
                  <c:v>1511.7153846153842</c:v>
                </c:pt>
                <c:pt idx="78">
                  <c:v>1503.0384615384614</c:v>
                </c:pt>
                <c:pt idx="79">
                  <c:v>1622.8322066822034</c:v>
                </c:pt>
                <c:pt idx="80">
                  <c:v>1533.6758262570729</c:v>
                </c:pt>
                <c:pt idx="81">
                  <c:v>1507.6394397269362</c:v>
                </c:pt>
                <c:pt idx="82">
                  <c:v>1533.6363865301332</c:v>
                </c:pt>
                <c:pt idx="83">
                  <c:v>1483.6999999999998</c:v>
                </c:pt>
                <c:pt idx="84">
                  <c:v>1518.3195970695967</c:v>
                </c:pt>
                <c:pt idx="85">
                  <c:v>1485.8119047619043</c:v>
                </c:pt>
                <c:pt idx="86">
                  <c:v>1411.727289377289</c:v>
                </c:pt>
                <c:pt idx="87">
                  <c:v>1520.9195970695969</c:v>
                </c:pt>
                <c:pt idx="88">
                  <c:v>1508.1042124542121</c:v>
                </c:pt>
                <c:pt idx="89">
                  <c:v>1558.1349816849813</c:v>
                </c:pt>
                <c:pt idx="90">
                  <c:v>1549.4580586080583</c:v>
                </c:pt>
                <c:pt idx="91">
                  <c:v>1669.2518037518005</c:v>
                </c:pt>
                <c:pt idx="92">
                  <c:v>1580.09542332667</c:v>
                </c:pt>
                <c:pt idx="93">
                  <c:v>1554.0590367965333</c:v>
                </c:pt>
                <c:pt idx="94">
                  <c:v>1580.0559835997301</c:v>
                </c:pt>
                <c:pt idx="95">
                  <c:v>1530.1195970695967</c:v>
                </c:pt>
                <c:pt idx="96">
                  <c:v>1564.7391941391938</c:v>
                </c:pt>
                <c:pt idx="97">
                  <c:v>1532.2315018315014</c:v>
                </c:pt>
                <c:pt idx="98">
                  <c:v>1458.1468864468861</c:v>
                </c:pt>
                <c:pt idx="99">
                  <c:v>1567.3391941391938</c:v>
                </c:pt>
                <c:pt idx="100">
                  <c:v>1554.5238095238092</c:v>
                </c:pt>
                <c:pt idx="101">
                  <c:v>1604.5545787545784</c:v>
                </c:pt>
                <c:pt idx="102">
                  <c:v>1595.8776556776554</c:v>
                </c:pt>
                <c:pt idx="103">
                  <c:v>1715.6714008213976</c:v>
                </c:pt>
                <c:pt idx="104">
                  <c:v>1626.5150203962669</c:v>
                </c:pt>
                <c:pt idx="105">
                  <c:v>1600.4786338661304</c:v>
                </c:pt>
                <c:pt idx="106">
                  <c:v>1626.4755806693274</c:v>
                </c:pt>
                <c:pt idx="107">
                  <c:v>1576.5391941391938</c:v>
                </c:pt>
                <c:pt idx="108">
                  <c:v>1611.1587912087907</c:v>
                </c:pt>
                <c:pt idx="109">
                  <c:v>1578.6510989010985</c:v>
                </c:pt>
                <c:pt idx="110">
                  <c:v>1504.5664835164832</c:v>
                </c:pt>
                <c:pt idx="111">
                  <c:v>1613.7587912087909</c:v>
                </c:pt>
                <c:pt idx="112">
                  <c:v>1600.9434065934063</c:v>
                </c:pt>
                <c:pt idx="113">
                  <c:v>1650.9741758241753</c:v>
                </c:pt>
                <c:pt idx="114">
                  <c:v>1642.2972527472525</c:v>
                </c:pt>
                <c:pt idx="115">
                  <c:v>1762.0909978909947</c:v>
                </c:pt>
                <c:pt idx="116">
                  <c:v>1672.934617465864</c:v>
                </c:pt>
                <c:pt idx="117">
                  <c:v>1646.8982309357273</c:v>
                </c:pt>
                <c:pt idx="118">
                  <c:v>1672.8951777389243</c:v>
                </c:pt>
                <c:pt idx="119">
                  <c:v>1622.9587912087909</c:v>
                </c:pt>
                <c:pt idx="120">
                  <c:v>1657.5783882783878</c:v>
                </c:pt>
                <c:pt idx="121">
                  <c:v>1625.0706959706956</c:v>
                </c:pt>
                <c:pt idx="122">
                  <c:v>1550.9860805860801</c:v>
                </c:pt>
                <c:pt idx="123">
                  <c:v>1660.178388278388</c:v>
                </c:pt>
                <c:pt idx="124">
                  <c:v>1647.3630036630034</c:v>
                </c:pt>
                <c:pt idx="125">
                  <c:v>1697.3937728937724</c:v>
                </c:pt>
                <c:pt idx="126">
                  <c:v>1688.7168498168496</c:v>
                </c:pt>
                <c:pt idx="127">
                  <c:v>1808.5105949605916</c:v>
                </c:pt>
                <c:pt idx="128">
                  <c:v>1719.3542145354611</c:v>
                </c:pt>
                <c:pt idx="129">
                  <c:v>1693.3178280053246</c:v>
                </c:pt>
                <c:pt idx="130">
                  <c:v>1719.3147748085214</c:v>
                </c:pt>
                <c:pt idx="131">
                  <c:v>1669.3783882783878</c:v>
                </c:pt>
                <c:pt idx="132">
                  <c:v>1703.9979853479849</c:v>
                </c:pt>
                <c:pt idx="133">
                  <c:v>1671.4902930402927</c:v>
                </c:pt>
                <c:pt idx="134">
                  <c:v>1597.4056776556772</c:v>
                </c:pt>
                <c:pt idx="135">
                  <c:v>1706.5979853479851</c:v>
                </c:pt>
                <c:pt idx="136">
                  <c:v>1693.7826007326003</c:v>
                </c:pt>
                <c:pt idx="137">
                  <c:v>1743.8133699633695</c:v>
                </c:pt>
                <c:pt idx="138">
                  <c:v>1735.1364468864467</c:v>
                </c:pt>
                <c:pt idx="139">
                  <c:v>1854.9301920301887</c:v>
                </c:pt>
                <c:pt idx="140">
                  <c:v>1765.773811605058</c:v>
                </c:pt>
                <c:pt idx="141">
                  <c:v>1739.7374250749215</c:v>
                </c:pt>
                <c:pt idx="142">
                  <c:v>1765.7343718781185</c:v>
                </c:pt>
                <c:pt idx="143">
                  <c:v>1715.7979853479851</c:v>
                </c:pt>
                <c:pt idx="144">
                  <c:v>1750.417582417582</c:v>
                </c:pt>
                <c:pt idx="145">
                  <c:v>1717.9098901098896</c:v>
                </c:pt>
                <c:pt idx="146">
                  <c:v>1643.8252747252743</c:v>
                </c:pt>
                <c:pt idx="147">
                  <c:v>1753.0175824175822</c:v>
                </c:pt>
                <c:pt idx="148">
                  <c:v>1740.2021978021974</c:v>
                </c:pt>
                <c:pt idx="149">
                  <c:v>1790.2329670329664</c:v>
                </c:pt>
                <c:pt idx="150">
                  <c:v>1781.5560439560436</c:v>
                </c:pt>
                <c:pt idx="151">
                  <c:v>1901.3497890997858</c:v>
                </c:pt>
                <c:pt idx="152">
                  <c:v>1812.1934086746553</c:v>
                </c:pt>
                <c:pt idx="153">
                  <c:v>1786.1570221445186</c:v>
                </c:pt>
                <c:pt idx="154">
                  <c:v>1812.1539689477154</c:v>
                </c:pt>
                <c:pt idx="155">
                  <c:v>1762.217582417582</c:v>
                </c:pt>
                <c:pt idx="156">
                  <c:v>1796.8371794871791</c:v>
                </c:pt>
                <c:pt idx="157">
                  <c:v>1764.3294871794867</c:v>
                </c:pt>
                <c:pt idx="158">
                  <c:v>1690.2448717948712</c:v>
                </c:pt>
                <c:pt idx="159">
                  <c:v>1799.437179487179</c:v>
                </c:pt>
                <c:pt idx="160">
                  <c:v>1786.6217948717945</c:v>
                </c:pt>
                <c:pt idx="161">
                  <c:v>1836.6525641025637</c:v>
                </c:pt>
                <c:pt idx="162">
                  <c:v>1827.9756410256407</c:v>
                </c:pt>
                <c:pt idx="163">
                  <c:v>1947.7693861693826</c:v>
                </c:pt>
                <c:pt idx="164">
                  <c:v>1858.6130057442522</c:v>
                </c:pt>
                <c:pt idx="165">
                  <c:v>1832.5766192141157</c:v>
                </c:pt>
                <c:pt idx="166">
                  <c:v>1858.5735660173127</c:v>
                </c:pt>
                <c:pt idx="167">
                  <c:v>1808.6371794871791</c:v>
                </c:pt>
              </c:numCache>
            </c:numRef>
          </c:val>
          <c:smooth val="0"/>
          <c:extLst>
            <c:ext xmlns:c16="http://schemas.microsoft.com/office/drawing/2014/chart" uri="{C3380CC4-5D6E-409C-BE32-E72D297353CC}">
              <c16:uniqueId val="{00000001-1D0D-4B42-8789-ED1B03203916}"/>
            </c:ext>
          </c:extLst>
        </c:ser>
        <c:dLbls>
          <c:showLegendKey val="0"/>
          <c:showVal val="0"/>
          <c:showCatName val="0"/>
          <c:showSerName val="0"/>
          <c:showPercent val="0"/>
          <c:showBubbleSize val="0"/>
        </c:dLbls>
        <c:marker val="1"/>
        <c:smooth val="0"/>
        <c:axId val="419158544"/>
        <c:axId val="1"/>
      </c:lineChart>
      <c:dateAx>
        <c:axId val="419158544"/>
        <c:scaling>
          <c:orientation val="minMax"/>
        </c:scaling>
        <c:delete val="0"/>
        <c:axPos val="b"/>
        <c:numFmt formatCode="mmm\-yy" sourceLinked="0"/>
        <c:majorTickMark val="none"/>
        <c:minorTickMark val="none"/>
        <c:tickLblPos val="nextTo"/>
        <c:spPr>
          <a:noFill/>
          <a:ln w="9525" cap="flat" cmpd="sng" algn="ctr">
            <a:solidFill>
              <a:schemeClr val="tx1">
                <a:lumMod val="15000"/>
                <a:lumOff val="85000"/>
              </a:schemeClr>
            </a:solidFill>
            <a:round/>
          </a:ln>
          <a:effectLst/>
        </c:spPr>
        <c:txPr>
          <a:bodyPr rot="-2700000" vert="horz"/>
          <a:lstStyle/>
          <a:p>
            <a:pPr>
              <a:defRPr sz="900" b="0" i="0" u="none" strike="noStrike" baseline="0">
                <a:solidFill>
                  <a:srgbClr val="333333"/>
                </a:solidFill>
                <a:latin typeface="Calibri"/>
                <a:ea typeface="Calibri"/>
                <a:cs typeface="Calibri"/>
              </a:defRPr>
            </a:pPr>
            <a:endParaRPr lang="en-US"/>
          </a:p>
        </c:txPr>
        <c:crossAx val="1"/>
        <c:crosses val="autoZero"/>
        <c:auto val="1"/>
        <c:lblOffset val="100"/>
        <c:baseTimeUnit val="months"/>
      </c:date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19158544"/>
        <c:crosses val="autoZero"/>
        <c:crossBetween val="between"/>
      </c:valAx>
      <c:spPr>
        <a:noFill/>
        <a:ln w="25400">
          <a:noFill/>
        </a:ln>
      </c:spPr>
    </c:plotArea>
    <c:legend>
      <c:legendPos val="r"/>
      <c:layout>
        <c:manualLayout>
          <c:xMode val="edge"/>
          <c:yMode val="edge"/>
          <c:x val="8.5667233043535268E-2"/>
          <c:y val="0.88249684650677251"/>
          <c:w val="0.83525552217446886"/>
          <c:h val="7.9136945474792109E-2"/>
        </c:manualLayout>
      </c:layout>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1" i="0" u="none" strike="noStrike" baseline="0">
                <a:solidFill>
                  <a:srgbClr val="000000"/>
                </a:solidFill>
                <a:latin typeface="Calibri"/>
                <a:ea typeface="Calibri"/>
                <a:cs typeface="Calibri"/>
              </a:defRPr>
            </a:pPr>
            <a:r>
              <a:rPr lang="en-US" sz="1200" b="1" i="0" u="none" strike="noStrike" baseline="0">
                <a:solidFill>
                  <a:srgbClr val="333333"/>
                </a:solidFill>
                <a:latin typeface="Calibri"/>
                <a:cs typeface="Calibri"/>
              </a:rPr>
              <a:t>Commerce and Service-related Electricity Demand Forecasting</a:t>
            </a:r>
          </a:p>
          <a:p>
            <a:pPr>
              <a:defRPr sz="1000" b="1" i="0" u="none" strike="noStrike" baseline="0">
                <a:solidFill>
                  <a:srgbClr val="000000"/>
                </a:solidFill>
                <a:latin typeface="Calibri"/>
                <a:ea typeface="Calibri"/>
                <a:cs typeface="Calibri"/>
              </a:defRPr>
            </a:pPr>
            <a:r>
              <a:rPr lang="en-US" sz="1200" b="1" i="0" u="none" strike="noStrike" baseline="0">
                <a:solidFill>
                  <a:srgbClr val="333333"/>
                </a:solidFill>
                <a:latin typeface="Calibri"/>
                <a:cs typeface="Calibri"/>
              </a:rPr>
              <a:t> </a:t>
            </a:r>
            <a:r>
              <a:rPr lang="en-US" sz="1200" b="1" i="1" u="none" strike="noStrike" baseline="0">
                <a:solidFill>
                  <a:srgbClr val="333333"/>
                </a:solidFill>
                <a:latin typeface="Calibri"/>
                <a:cs typeface="Calibri"/>
              </a:rPr>
              <a:t>by Time Series Regression</a:t>
            </a:r>
          </a:p>
        </c:rich>
      </c:tx>
      <c:layout>
        <c:manualLayout>
          <c:xMode val="edge"/>
          <c:yMode val="edge"/>
          <c:x val="0.31174749673704372"/>
          <c:y val="1.201923076923077E-2"/>
        </c:manualLayout>
      </c:layout>
      <c:overlay val="0"/>
      <c:spPr>
        <a:noFill/>
        <a:ln w="25400">
          <a:noFill/>
        </a:ln>
      </c:spPr>
    </c:title>
    <c:autoTitleDeleted val="0"/>
    <c:plotArea>
      <c:layout>
        <c:manualLayout>
          <c:layoutTarget val="inner"/>
          <c:xMode val="edge"/>
          <c:yMode val="edge"/>
          <c:x val="8.4260792030777854E-2"/>
          <c:y val="0.14362633757318796"/>
          <c:w val="0.87629396859444708"/>
          <c:h val="0.58501318645265499"/>
        </c:manualLayout>
      </c:layout>
      <c:lineChart>
        <c:grouping val="standard"/>
        <c:varyColors val="0"/>
        <c:ser>
          <c:idx val="0"/>
          <c:order val="0"/>
          <c:tx>
            <c:strRef>
              <c:f>'[DMO-Electricity Forecasting New.xls]Overall'!$E$2</c:f>
              <c:strCache>
                <c:ptCount val="1"/>
                <c:pt idx="0">
                  <c:v>Commerce and 
Service-related Actual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[1]Overall!$B$4:$B$171</c:f>
              <c:numCache>
                <c:formatCode>mmm\-yy</c:formatCode>
                <c:ptCount val="168"/>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numCache>
            </c:numRef>
          </c:cat>
          <c:val>
            <c:numRef>
              <c:f>[1]Overall!$E$4:$E$159</c:f>
              <c:numCache>
                <c:formatCode>0.00</c:formatCode>
                <c:ptCount val="156"/>
                <c:pt idx="0">
                  <c:v>1023.2</c:v>
                </c:pt>
                <c:pt idx="1">
                  <c:v>1036.2</c:v>
                </c:pt>
                <c:pt idx="2">
                  <c:v>1022.1</c:v>
                </c:pt>
                <c:pt idx="3">
                  <c:v>1050.0999999999999</c:v>
                </c:pt>
                <c:pt idx="4">
                  <c:v>1105.3</c:v>
                </c:pt>
                <c:pt idx="5">
                  <c:v>1157.3</c:v>
                </c:pt>
                <c:pt idx="6">
                  <c:v>1064.9000000000001</c:v>
                </c:pt>
                <c:pt idx="7">
                  <c:v>1155.9000000000001</c:v>
                </c:pt>
                <c:pt idx="8">
                  <c:v>1140.3</c:v>
                </c:pt>
                <c:pt idx="9">
                  <c:v>1098.8</c:v>
                </c:pt>
                <c:pt idx="10">
                  <c:v>1163.2</c:v>
                </c:pt>
                <c:pt idx="11">
                  <c:v>1058.3</c:v>
                </c:pt>
                <c:pt idx="12">
                  <c:v>1096</c:v>
                </c:pt>
                <c:pt idx="13">
                  <c:v>1079.8</c:v>
                </c:pt>
                <c:pt idx="14">
                  <c:v>1098.9000000000001</c:v>
                </c:pt>
                <c:pt idx="15">
                  <c:v>1102.0999999999999</c:v>
                </c:pt>
                <c:pt idx="16">
                  <c:v>1174</c:v>
                </c:pt>
                <c:pt idx="17">
                  <c:v>1171</c:v>
                </c:pt>
                <c:pt idx="18">
                  <c:v>1118.0999999999999</c:v>
                </c:pt>
                <c:pt idx="19">
                  <c:v>1239.0999999999999</c:v>
                </c:pt>
                <c:pt idx="20">
                  <c:v>1164.4000000000001</c:v>
                </c:pt>
                <c:pt idx="21">
                  <c:v>1180.2</c:v>
                </c:pt>
                <c:pt idx="22">
                  <c:v>1231.5999999999999</c:v>
                </c:pt>
                <c:pt idx="23">
                  <c:v>1130.5</c:v>
                </c:pt>
                <c:pt idx="24">
                  <c:v>1202.5999999999999</c:v>
                </c:pt>
                <c:pt idx="25">
                  <c:v>1098.3</c:v>
                </c:pt>
                <c:pt idx="26">
                  <c:v>1182.4000000000001</c:v>
                </c:pt>
                <c:pt idx="27">
                  <c:v>1180.9000000000001</c:v>
                </c:pt>
                <c:pt idx="28">
                  <c:v>1251.2</c:v>
                </c:pt>
                <c:pt idx="29">
                  <c:v>1212.5999999999999</c:v>
                </c:pt>
                <c:pt idx="30">
                  <c:v>1225.2</c:v>
                </c:pt>
                <c:pt idx="31">
                  <c:v>1268.2</c:v>
                </c:pt>
                <c:pt idx="32">
                  <c:v>1182.2</c:v>
                </c:pt>
                <c:pt idx="33">
                  <c:v>1253.5</c:v>
                </c:pt>
                <c:pt idx="34">
                  <c:v>1271.4000000000001</c:v>
                </c:pt>
                <c:pt idx="35">
                  <c:v>1192.0999999999999</c:v>
                </c:pt>
                <c:pt idx="36">
                  <c:v>1248.7</c:v>
                </c:pt>
                <c:pt idx="37">
                  <c:v>1217.0999999999999</c:v>
                </c:pt>
                <c:pt idx="38">
                  <c:v>1163.0999999999999</c:v>
                </c:pt>
                <c:pt idx="39">
                  <c:v>1281.4000000000001</c:v>
                </c:pt>
                <c:pt idx="40">
                  <c:v>1249.0999999999999</c:v>
                </c:pt>
                <c:pt idx="41">
                  <c:v>1311.2</c:v>
                </c:pt>
                <c:pt idx="42">
                  <c:v>1298.7</c:v>
                </c:pt>
                <c:pt idx="43">
                  <c:v>1190.2</c:v>
                </c:pt>
                <c:pt idx="44">
                  <c:v>1298.5999999999999</c:v>
                </c:pt>
                <c:pt idx="45">
                  <c:v>1282.5999999999999</c:v>
                </c:pt>
                <c:pt idx="46">
                  <c:v>1218.4000000000001</c:v>
                </c:pt>
                <c:pt idx="47">
                  <c:v>1245.8</c:v>
                </c:pt>
                <c:pt idx="48">
                  <c:v>1169.5</c:v>
                </c:pt>
                <c:pt idx="49">
                  <c:v>1190.2</c:v>
                </c:pt>
                <c:pt idx="50">
                  <c:v>1188.3</c:v>
                </c:pt>
                <c:pt idx="51">
                  <c:v>1211.7</c:v>
                </c:pt>
                <c:pt idx="52">
                  <c:v>1207.2</c:v>
                </c:pt>
                <c:pt idx="53">
                  <c:v>1315.3</c:v>
                </c:pt>
                <c:pt idx="54">
                  <c:v>1304.7</c:v>
                </c:pt>
                <c:pt idx="55">
                  <c:v>1241.4000000000001</c:v>
                </c:pt>
                <c:pt idx="56">
                  <c:v>1241.8</c:v>
                </c:pt>
                <c:pt idx="57">
                  <c:v>1277.5</c:v>
                </c:pt>
                <c:pt idx="58">
                  <c:v>1222.7</c:v>
                </c:pt>
                <c:pt idx="59">
                  <c:v>1229.7</c:v>
                </c:pt>
                <c:pt idx="60">
                  <c:v>1161.7</c:v>
                </c:pt>
                <c:pt idx="61">
                  <c:v>1180</c:v>
                </c:pt>
                <c:pt idx="62">
                  <c:v>1345.4</c:v>
                </c:pt>
                <c:pt idx="63">
                  <c:v>1308.8</c:v>
                </c:pt>
                <c:pt idx="64">
                  <c:v>1235</c:v>
                </c:pt>
                <c:pt idx="65">
                  <c:v>1373.2</c:v>
                </c:pt>
                <c:pt idx="66">
                  <c:v>1317.3</c:v>
                </c:pt>
                <c:pt idx="67">
                  <c:v>1308.3</c:v>
                </c:pt>
                <c:pt idx="68">
                  <c:v>1287.3</c:v>
                </c:pt>
                <c:pt idx="69">
                  <c:v>1278.3</c:v>
                </c:pt>
                <c:pt idx="70">
                  <c:v>1299.2</c:v>
                </c:pt>
                <c:pt idx="71">
                  <c:v>1375.3</c:v>
                </c:pt>
                <c:pt idx="72">
                  <c:v>1266.4000000000001</c:v>
                </c:pt>
                <c:pt idx="73">
                  <c:v>1253.8</c:v>
                </c:pt>
                <c:pt idx="74">
                  <c:v>1261.5</c:v>
                </c:pt>
                <c:pt idx="75">
                  <c:v>1283.4000000000001</c:v>
                </c:pt>
                <c:pt idx="76">
                  <c:v>1314.3</c:v>
                </c:pt>
                <c:pt idx="77">
                  <c:v>1405.6</c:v>
                </c:pt>
                <c:pt idx="78">
                  <c:v>1300.5999999999999</c:v>
                </c:pt>
                <c:pt idx="79">
                  <c:v>1440.5</c:v>
                </c:pt>
                <c:pt idx="80">
                  <c:v>1361.9</c:v>
                </c:pt>
                <c:pt idx="81">
                  <c:v>1299.7</c:v>
                </c:pt>
                <c:pt idx="82">
                  <c:v>1386.2</c:v>
                </c:pt>
                <c:pt idx="83">
                  <c:v>1302.5</c:v>
                </c:pt>
                <c:pt idx="84">
                  <c:v>1202.5999999999999</c:v>
                </c:pt>
                <c:pt idx="85">
                  <c:v>1344.4</c:v>
                </c:pt>
                <c:pt idx="86">
                  <c:v>1291.5</c:v>
                </c:pt>
                <c:pt idx="87">
                  <c:v>1391.3</c:v>
                </c:pt>
                <c:pt idx="88">
                  <c:v>1388.1</c:v>
                </c:pt>
                <c:pt idx="89">
                  <c:v>1391.2</c:v>
                </c:pt>
                <c:pt idx="90">
                  <c:v>1375.8</c:v>
                </c:pt>
                <c:pt idx="91">
                  <c:v>1443.2</c:v>
                </c:pt>
                <c:pt idx="92">
                  <c:v>1401.3</c:v>
                </c:pt>
                <c:pt idx="93">
                  <c:v>1378.7</c:v>
                </c:pt>
                <c:pt idx="94">
                  <c:v>1378.8</c:v>
                </c:pt>
                <c:pt idx="95">
                  <c:v>1378.9</c:v>
                </c:pt>
                <c:pt idx="96">
                  <c:v>1383.3</c:v>
                </c:pt>
                <c:pt idx="97">
                  <c:v>1283.3</c:v>
                </c:pt>
                <c:pt idx="98">
                  <c:v>1291.0999999999999</c:v>
                </c:pt>
                <c:pt idx="99">
                  <c:v>1406.5</c:v>
                </c:pt>
                <c:pt idx="100">
                  <c:v>1400.9</c:v>
                </c:pt>
                <c:pt idx="101">
                  <c:v>1412.7</c:v>
                </c:pt>
                <c:pt idx="102">
                  <c:v>1466.6</c:v>
                </c:pt>
                <c:pt idx="103">
                  <c:v>1423.7</c:v>
                </c:pt>
                <c:pt idx="104">
                  <c:v>1411.2</c:v>
                </c:pt>
                <c:pt idx="105">
                  <c:v>1411</c:v>
                </c:pt>
                <c:pt idx="106">
                  <c:v>1447.4</c:v>
                </c:pt>
                <c:pt idx="107">
                  <c:v>1381.1</c:v>
                </c:pt>
                <c:pt idx="108">
                  <c:v>1354</c:v>
                </c:pt>
                <c:pt idx="109">
                  <c:v>1370.3</c:v>
                </c:pt>
                <c:pt idx="110">
                  <c:v>1316.5</c:v>
                </c:pt>
                <c:pt idx="111">
                  <c:v>1416.3</c:v>
                </c:pt>
                <c:pt idx="112">
                  <c:v>1416.9</c:v>
                </c:pt>
                <c:pt idx="113">
                  <c:v>1447.2</c:v>
                </c:pt>
                <c:pt idx="114">
                  <c:v>1451.6</c:v>
                </c:pt>
                <c:pt idx="115">
                  <c:v>1486.1</c:v>
                </c:pt>
                <c:pt idx="116">
                  <c:v>1447.1</c:v>
                </c:pt>
                <c:pt idx="117">
                  <c:v>1458</c:v>
                </c:pt>
                <c:pt idx="118">
                  <c:v>1457.4</c:v>
                </c:pt>
                <c:pt idx="119">
                  <c:v>1425.1</c:v>
                </c:pt>
                <c:pt idx="120">
                  <c:v>1412.2</c:v>
                </c:pt>
                <c:pt idx="121">
                  <c:v>1335.3</c:v>
                </c:pt>
                <c:pt idx="122">
                  <c:v>1386.4</c:v>
                </c:pt>
                <c:pt idx="123">
                  <c:v>1455.8</c:v>
                </c:pt>
                <c:pt idx="124">
                  <c:v>1467.5</c:v>
                </c:pt>
                <c:pt idx="125">
                  <c:v>1491.5</c:v>
                </c:pt>
                <c:pt idx="126">
                  <c:v>1475.4</c:v>
                </c:pt>
                <c:pt idx="127">
                  <c:v>1520.4</c:v>
                </c:pt>
                <c:pt idx="128">
                  <c:v>1486</c:v>
                </c:pt>
                <c:pt idx="129">
                  <c:v>1499.6</c:v>
                </c:pt>
                <c:pt idx="130">
                  <c:v>1506.2</c:v>
                </c:pt>
                <c:pt idx="131">
                  <c:v>1444.7</c:v>
                </c:pt>
                <c:pt idx="132">
                  <c:v>1419.1</c:v>
                </c:pt>
                <c:pt idx="133">
                  <c:v>1449</c:v>
                </c:pt>
                <c:pt idx="134">
                  <c:v>1383.4</c:v>
                </c:pt>
                <c:pt idx="135">
                  <c:v>1504.2</c:v>
                </c:pt>
                <c:pt idx="136">
                  <c:v>1490.3</c:v>
                </c:pt>
                <c:pt idx="137">
                  <c:v>1536.4</c:v>
                </c:pt>
                <c:pt idx="138">
                  <c:v>1449.7</c:v>
                </c:pt>
                <c:pt idx="139">
                  <c:v>1533.2</c:v>
                </c:pt>
                <c:pt idx="140">
                  <c:v>1464.3</c:v>
                </c:pt>
                <c:pt idx="141">
                  <c:v>1493.2</c:v>
                </c:pt>
                <c:pt idx="142">
                  <c:v>1504.4</c:v>
                </c:pt>
                <c:pt idx="143">
                  <c:v>1471</c:v>
                </c:pt>
                <c:pt idx="144">
                  <c:v>1459</c:v>
                </c:pt>
                <c:pt idx="145">
                  <c:v>1454.4</c:v>
                </c:pt>
                <c:pt idx="146">
                  <c:v>1441.8</c:v>
                </c:pt>
                <c:pt idx="147">
                  <c:v>1442.2</c:v>
                </c:pt>
                <c:pt idx="148">
                  <c:v>1523.6</c:v>
                </c:pt>
                <c:pt idx="149">
                  <c:v>1464.2</c:v>
                </c:pt>
                <c:pt idx="150">
                  <c:v>1507.1</c:v>
                </c:pt>
                <c:pt idx="151">
                  <c:v>1644.4</c:v>
                </c:pt>
                <c:pt idx="152">
                  <c:v>1527.1</c:v>
                </c:pt>
                <c:pt idx="153">
                  <c:v>1524</c:v>
                </c:pt>
                <c:pt idx="154">
                  <c:v>1561.6</c:v>
                </c:pt>
                <c:pt idx="155">
                  <c:v>1513.7</c:v>
                </c:pt>
              </c:numCache>
            </c:numRef>
          </c:val>
          <c:smooth val="0"/>
          <c:extLst>
            <c:ext xmlns:c16="http://schemas.microsoft.com/office/drawing/2014/chart" uri="{C3380CC4-5D6E-409C-BE32-E72D297353CC}">
              <c16:uniqueId val="{00000000-5C3C-41FF-A143-9879BC144E2A}"/>
            </c:ext>
          </c:extLst>
        </c:ser>
        <c:ser>
          <c:idx val="1"/>
          <c:order val="1"/>
          <c:tx>
            <c:strRef>
              <c:f>'[DMO-Electricity Forecasting New.xls]Overall'!$K$2</c:f>
              <c:strCache>
                <c:ptCount val="1"/>
                <c:pt idx="0">
                  <c:v>Commerce and Service-related 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cat>
            <c:numRef>
              <c:f>[1]Overall!$B$4:$B$171</c:f>
              <c:numCache>
                <c:formatCode>mmm\-yy</c:formatCode>
                <c:ptCount val="168"/>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numCache>
            </c:numRef>
          </c:cat>
          <c:val>
            <c:numRef>
              <c:f>[1]Overall!$K$4:$K$171</c:f>
              <c:numCache>
                <c:formatCode>0.00</c:formatCode>
                <c:ptCount val="168"/>
                <c:pt idx="0">
                  <c:v>1063.0903846153849</c:v>
                </c:pt>
                <c:pt idx="1">
                  <c:v>1054.9211538461543</c:v>
                </c:pt>
                <c:pt idx="2">
                  <c:v>1061.0980769230773</c:v>
                </c:pt>
                <c:pt idx="3">
                  <c:v>1112.044230769231</c:v>
                </c:pt>
                <c:pt idx="4">
                  <c:v>1126.5596153846157</c:v>
                </c:pt>
                <c:pt idx="5">
                  <c:v>1162.4057692307697</c:v>
                </c:pt>
                <c:pt idx="6">
                  <c:v>1136.7365384615389</c:v>
                </c:pt>
                <c:pt idx="7">
                  <c:v>1240.665959164294</c:v>
                </c:pt>
                <c:pt idx="8">
                  <c:v>1141.9069212962977</c:v>
                </c:pt>
                <c:pt idx="9">
                  <c:v>1143.9174347103524</c:v>
                </c:pt>
                <c:pt idx="10">
                  <c:v>1158.5196147910744</c:v>
                </c:pt>
                <c:pt idx="11">
                  <c:v>1120.8134615384618</c:v>
                </c:pt>
                <c:pt idx="12">
                  <c:v>1096.1432692307696</c:v>
                </c:pt>
                <c:pt idx="13">
                  <c:v>1087.9740384615388</c:v>
                </c:pt>
                <c:pt idx="14">
                  <c:v>1094.1509615384618</c:v>
                </c:pt>
                <c:pt idx="15">
                  <c:v>1145.0971153846158</c:v>
                </c:pt>
                <c:pt idx="16">
                  <c:v>1159.6125000000004</c:v>
                </c:pt>
                <c:pt idx="17">
                  <c:v>1195.4586538461542</c:v>
                </c:pt>
                <c:pt idx="18">
                  <c:v>1169.7894230769234</c:v>
                </c:pt>
                <c:pt idx="19">
                  <c:v>1273.7188437796788</c:v>
                </c:pt>
                <c:pt idx="20">
                  <c:v>1174.9598059116822</c:v>
                </c:pt>
                <c:pt idx="21">
                  <c:v>1176.9703193257369</c:v>
                </c:pt>
                <c:pt idx="22">
                  <c:v>1191.5724994064592</c:v>
                </c:pt>
                <c:pt idx="23">
                  <c:v>1153.8663461538465</c:v>
                </c:pt>
                <c:pt idx="24">
                  <c:v>1129.1961538461542</c:v>
                </c:pt>
                <c:pt idx="25">
                  <c:v>1121.0269230769234</c:v>
                </c:pt>
                <c:pt idx="26">
                  <c:v>1127.2038461538466</c:v>
                </c:pt>
                <c:pt idx="27">
                  <c:v>1178.1500000000003</c:v>
                </c:pt>
                <c:pt idx="28">
                  <c:v>1192.6653846153849</c:v>
                </c:pt>
                <c:pt idx="29">
                  <c:v>1228.511538461539</c:v>
                </c:pt>
                <c:pt idx="30">
                  <c:v>1202.8423076923082</c:v>
                </c:pt>
                <c:pt idx="31">
                  <c:v>1306.7717283950633</c:v>
                </c:pt>
                <c:pt idx="32">
                  <c:v>1208.0126905270668</c:v>
                </c:pt>
                <c:pt idx="33">
                  <c:v>1210.0232039411217</c:v>
                </c:pt>
                <c:pt idx="34">
                  <c:v>1224.6253840218437</c:v>
                </c:pt>
                <c:pt idx="35">
                  <c:v>1186.919230769231</c:v>
                </c:pt>
                <c:pt idx="36">
                  <c:v>1162.2490384615389</c:v>
                </c:pt>
                <c:pt idx="37">
                  <c:v>1154.0798076923081</c:v>
                </c:pt>
                <c:pt idx="38">
                  <c:v>1160.2567307692311</c:v>
                </c:pt>
                <c:pt idx="39">
                  <c:v>1211.2028846153848</c:v>
                </c:pt>
                <c:pt idx="40">
                  <c:v>1225.7182692307697</c:v>
                </c:pt>
                <c:pt idx="41">
                  <c:v>1261.5644230769235</c:v>
                </c:pt>
                <c:pt idx="42">
                  <c:v>1235.8951923076927</c:v>
                </c:pt>
                <c:pt idx="43">
                  <c:v>1339.824613010448</c:v>
                </c:pt>
                <c:pt idx="44">
                  <c:v>1241.0655751424515</c:v>
                </c:pt>
                <c:pt idx="45">
                  <c:v>1243.0760885565062</c:v>
                </c:pt>
                <c:pt idx="46">
                  <c:v>1257.6782686372283</c:v>
                </c:pt>
                <c:pt idx="47">
                  <c:v>1219.9721153846158</c:v>
                </c:pt>
                <c:pt idx="48">
                  <c:v>1195.3019230769235</c:v>
                </c:pt>
                <c:pt idx="49">
                  <c:v>1187.1326923076927</c:v>
                </c:pt>
                <c:pt idx="50">
                  <c:v>1193.3096153846159</c:v>
                </c:pt>
                <c:pt idx="51">
                  <c:v>1244.2557692307696</c:v>
                </c:pt>
                <c:pt idx="52">
                  <c:v>1258.7711538461542</c:v>
                </c:pt>
                <c:pt idx="53">
                  <c:v>1294.617307692308</c:v>
                </c:pt>
                <c:pt idx="54">
                  <c:v>1268.9480769230775</c:v>
                </c:pt>
                <c:pt idx="55">
                  <c:v>1372.8774976258326</c:v>
                </c:pt>
                <c:pt idx="56">
                  <c:v>1274.118459757836</c:v>
                </c:pt>
                <c:pt idx="57">
                  <c:v>1276.1289731718907</c:v>
                </c:pt>
                <c:pt idx="58">
                  <c:v>1290.731153252613</c:v>
                </c:pt>
                <c:pt idx="59">
                  <c:v>1253.0250000000003</c:v>
                </c:pt>
                <c:pt idx="60">
                  <c:v>1228.354807692308</c:v>
                </c:pt>
                <c:pt idx="61">
                  <c:v>1220.1855769230774</c:v>
                </c:pt>
                <c:pt idx="62">
                  <c:v>1226.3625000000004</c:v>
                </c:pt>
                <c:pt idx="63">
                  <c:v>1277.3086538461541</c:v>
                </c:pt>
                <c:pt idx="64">
                  <c:v>1291.824038461539</c:v>
                </c:pt>
                <c:pt idx="65">
                  <c:v>1327.6701923076928</c:v>
                </c:pt>
                <c:pt idx="66">
                  <c:v>1302.000961538462</c:v>
                </c:pt>
                <c:pt idx="67">
                  <c:v>1405.9303822412171</c:v>
                </c:pt>
                <c:pt idx="68">
                  <c:v>1307.1713443732208</c:v>
                </c:pt>
                <c:pt idx="69">
                  <c:v>1309.1818577872755</c:v>
                </c:pt>
                <c:pt idx="70">
                  <c:v>1323.7840378679975</c:v>
                </c:pt>
                <c:pt idx="71">
                  <c:v>1286.0778846153848</c:v>
                </c:pt>
                <c:pt idx="72">
                  <c:v>1261.4076923076927</c:v>
                </c:pt>
                <c:pt idx="73">
                  <c:v>1253.2384615384619</c:v>
                </c:pt>
                <c:pt idx="74">
                  <c:v>1259.4153846153849</c:v>
                </c:pt>
                <c:pt idx="75">
                  <c:v>1310.3615384615389</c:v>
                </c:pt>
                <c:pt idx="76">
                  <c:v>1324.8769230769235</c:v>
                </c:pt>
                <c:pt idx="77">
                  <c:v>1360.7230769230773</c:v>
                </c:pt>
                <c:pt idx="78">
                  <c:v>1335.0538461538467</c:v>
                </c:pt>
                <c:pt idx="79">
                  <c:v>1438.9832668566019</c:v>
                </c:pt>
                <c:pt idx="80">
                  <c:v>1340.2242289886053</c:v>
                </c:pt>
                <c:pt idx="81">
                  <c:v>1342.23474240266</c:v>
                </c:pt>
                <c:pt idx="82">
                  <c:v>1356.8369224833823</c:v>
                </c:pt>
                <c:pt idx="83">
                  <c:v>1319.1307692307696</c:v>
                </c:pt>
                <c:pt idx="84">
                  <c:v>1294.4605769230773</c:v>
                </c:pt>
                <c:pt idx="85">
                  <c:v>1286.2913461538465</c:v>
                </c:pt>
                <c:pt idx="86">
                  <c:v>1292.4682692307697</c:v>
                </c:pt>
                <c:pt idx="87">
                  <c:v>1343.4144230769234</c:v>
                </c:pt>
                <c:pt idx="88">
                  <c:v>1357.929807692308</c:v>
                </c:pt>
                <c:pt idx="89">
                  <c:v>1393.7759615384621</c:v>
                </c:pt>
                <c:pt idx="90">
                  <c:v>1368.1067307692313</c:v>
                </c:pt>
                <c:pt idx="91">
                  <c:v>1472.0361514719864</c:v>
                </c:pt>
                <c:pt idx="92">
                  <c:v>1373.2771136039901</c:v>
                </c:pt>
                <c:pt idx="93">
                  <c:v>1375.2876270180448</c:v>
                </c:pt>
                <c:pt idx="94">
                  <c:v>1389.8898070987668</c:v>
                </c:pt>
                <c:pt idx="95">
                  <c:v>1352.1836538461544</c:v>
                </c:pt>
                <c:pt idx="96">
                  <c:v>1327.513461538462</c:v>
                </c:pt>
                <c:pt idx="97">
                  <c:v>1319.3442307692312</c:v>
                </c:pt>
                <c:pt idx="98">
                  <c:v>1325.5211538461542</c:v>
                </c:pt>
                <c:pt idx="99">
                  <c:v>1376.4673076923079</c:v>
                </c:pt>
                <c:pt idx="100">
                  <c:v>1390.9826923076928</c:v>
                </c:pt>
                <c:pt idx="101">
                  <c:v>1426.8288461538466</c:v>
                </c:pt>
                <c:pt idx="102">
                  <c:v>1401.1596153846158</c:v>
                </c:pt>
                <c:pt idx="103">
                  <c:v>1505.0890360873711</c:v>
                </c:pt>
                <c:pt idx="104">
                  <c:v>1406.3299982193746</c:v>
                </c:pt>
                <c:pt idx="105">
                  <c:v>1408.3405116334293</c:v>
                </c:pt>
                <c:pt idx="106">
                  <c:v>1422.9426917141516</c:v>
                </c:pt>
                <c:pt idx="107">
                  <c:v>1385.2365384615389</c:v>
                </c:pt>
                <c:pt idx="108">
                  <c:v>1360.5663461538466</c:v>
                </c:pt>
                <c:pt idx="109">
                  <c:v>1352.3971153846157</c:v>
                </c:pt>
                <c:pt idx="110">
                  <c:v>1358.574038461539</c:v>
                </c:pt>
                <c:pt idx="111">
                  <c:v>1409.5201923076927</c:v>
                </c:pt>
                <c:pt idx="112">
                  <c:v>1424.0355769230773</c:v>
                </c:pt>
                <c:pt idx="113">
                  <c:v>1459.8817307692311</c:v>
                </c:pt>
                <c:pt idx="114">
                  <c:v>1434.2125000000005</c:v>
                </c:pt>
                <c:pt idx="115">
                  <c:v>1538.1419207027557</c:v>
                </c:pt>
                <c:pt idx="116">
                  <c:v>1439.3828828347591</c:v>
                </c:pt>
                <c:pt idx="117">
                  <c:v>1441.393396248814</c:v>
                </c:pt>
                <c:pt idx="118">
                  <c:v>1455.9955763295361</c:v>
                </c:pt>
                <c:pt idx="119">
                  <c:v>1418.2894230769234</c:v>
                </c:pt>
                <c:pt idx="120">
                  <c:v>1393.6192307692313</c:v>
                </c:pt>
                <c:pt idx="121">
                  <c:v>1385.4500000000005</c:v>
                </c:pt>
                <c:pt idx="122">
                  <c:v>1391.6269230769235</c:v>
                </c:pt>
                <c:pt idx="123">
                  <c:v>1442.5730769230772</c:v>
                </c:pt>
                <c:pt idx="124">
                  <c:v>1457.0884615384621</c:v>
                </c:pt>
                <c:pt idx="125">
                  <c:v>1492.9346153846159</c:v>
                </c:pt>
                <c:pt idx="126">
                  <c:v>1467.2653846153851</c:v>
                </c:pt>
                <c:pt idx="127">
                  <c:v>1571.1948053181402</c:v>
                </c:pt>
                <c:pt idx="128">
                  <c:v>1472.4357674501439</c:v>
                </c:pt>
                <c:pt idx="129">
                  <c:v>1474.4462808641986</c:v>
                </c:pt>
                <c:pt idx="130">
                  <c:v>1489.0484609449206</c:v>
                </c:pt>
                <c:pt idx="131">
                  <c:v>1451.3423076923082</c:v>
                </c:pt>
                <c:pt idx="132">
                  <c:v>1426.6721153846158</c:v>
                </c:pt>
                <c:pt idx="133">
                  <c:v>1418.502884615385</c:v>
                </c:pt>
                <c:pt idx="134">
                  <c:v>1424.6798076923083</c:v>
                </c:pt>
                <c:pt idx="135">
                  <c:v>1475.625961538462</c:v>
                </c:pt>
                <c:pt idx="136">
                  <c:v>1490.1413461538466</c:v>
                </c:pt>
                <c:pt idx="137">
                  <c:v>1525.9875000000004</c:v>
                </c:pt>
                <c:pt idx="138">
                  <c:v>1500.3182692307698</c:v>
                </c:pt>
                <c:pt idx="139">
                  <c:v>1604.247689933525</c:v>
                </c:pt>
                <c:pt idx="140">
                  <c:v>1505.4886520655284</c:v>
                </c:pt>
                <c:pt idx="141">
                  <c:v>1507.4991654795831</c:v>
                </c:pt>
                <c:pt idx="142">
                  <c:v>1522.1013455603054</c:v>
                </c:pt>
                <c:pt idx="143">
                  <c:v>1484.3951923076927</c:v>
                </c:pt>
                <c:pt idx="144">
                  <c:v>1459.7250000000004</c:v>
                </c:pt>
                <c:pt idx="145">
                  <c:v>1451.5557692307698</c:v>
                </c:pt>
                <c:pt idx="146">
                  <c:v>1457.7326923076928</c:v>
                </c:pt>
                <c:pt idx="147">
                  <c:v>1508.6788461538465</c:v>
                </c:pt>
                <c:pt idx="148">
                  <c:v>1523.1942307692314</c:v>
                </c:pt>
                <c:pt idx="149">
                  <c:v>1559.0403846153852</c:v>
                </c:pt>
                <c:pt idx="150">
                  <c:v>1533.3711538461544</c:v>
                </c:pt>
                <c:pt idx="151">
                  <c:v>1637.3005745489095</c:v>
                </c:pt>
                <c:pt idx="152">
                  <c:v>1538.5415366809132</c:v>
                </c:pt>
                <c:pt idx="153">
                  <c:v>1540.5520500949679</c:v>
                </c:pt>
                <c:pt idx="154">
                  <c:v>1555.1542301756899</c:v>
                </c:pt>
                <c:pt idx="155">
                  <c:v>1517.4480769230772</c:v>
                </c:pt>
                <c:pt idx="156">
                  <c:v>1492.7778846153851</c:v>
                </c:pt>
                <c:pt idx="157">
                  <c:v>1484.6086538461543</c:v>
                </c:pt>
                <c:pt idx="158">
                  <c:v>1490.7855769230773</c:v>
                </c:pt>
                <c:pt idx="159">
                  <c:v>1541.7317307692313</c:v>
                </c:pt>
                <c:pt idx="160">
                  <c:v>1556.2471153846159</c:v>
                </c:pt>
                <c:pt idx="161">
                  <c:v>1592.0932692307697</c:v>
                </c:pt>
                <c:pt idx="162">
                  <c:v>1566.4240384615391</c:v>
                </c:pt>
                <c:pt idx="163">
                  <c:v>1670.3534591642942</c:v>
                </c:pt>
                <c:pt idx="164">
                  <c:v>1571.5944212962977</c:v>
                </c:pt>
                <c:pt idx="165">
                  <c:v>1573.6049347103524</c:v>
                </c:pt>
                <c:pt idx="166">
                  <c:v>1588.2071147910744</c:v>
                </c:pt>
                <c:pt idx="167">
                  <c:v>1550.500961538462</c:v>
                </c:pt>
              </c:numCache>
            </c:numRef>
          </c:val>
          <c:smooth val="0"/>
          <c:extLst>
            <c:ext xmlns:c16="http://schemas.microsoft.com/office/drawing/2014/chart" uri="{C3380CC4-5D6E-409C-BE32-E72D297353CC}">
              <c16:uniqueId val="{00000001-5C3C-41FF-A143-9879BC144E2A}"/>
            </c:ext>
          </c:extLst>
        </c:ser>
        <c:dLbls>
          <c:showLegendKey val="0"/>
          <c:showVal val="0"/>
          <c:showCatName val="0"/>
          <c:showSerName val="0"/>
          <c:showPercent val="0"/>
          <c:showBubbleSize val="0"/>
        </c:dLbls>
        <c:marker val="1"/>
        <c:smooth val="0"/>
        <c:axId val="421262320"/>
        <c:axId val="1"/>
      </c:lineChart>
      <c:dateAx>
        <c:axId val="421262320"/>
        <c:scaling>
          <c:orientation val="minMax"/>
        </c:scaling>
        <c:delete val="0"/>
        <c:axPos val="b"/>
        <c:numFmt formatCode="mmm\-yy" sourceLinked="0"/>
        <c:majorTickMark val="none"/>
        <c:minorTickMark val="none"/>
        <c:tickLblPos val="nextTo"/>
        <c:spPr>
          <a:noFill/>
          <a:ln w="9525" cap="flat" cmpd="sng" algn="ctr">
            <a:solidFill>
              <a:schemeClr val="tx1">
                <a:lumMod val="15000"/>
                <a:lumOff val="85000"/>
              </a:schemeClr>
            </a:solidFill>
            <a:round/>
          </a:ln>
          <a:effectLst/>
        </c:spPr>
        <c:txPr>
          <a:bodyPr rot="-2700000" vert="horz"/>
          <a:lstStyle/>
          <a:p>
            <a:pPr>
              <a:defRPr sz="900" b="0" i="0" u="none" strike="noStrike" baseline="0">
                <a:solidFill>
                  <a:srgbClr val="333333"/>
                </a:solidFill>
                <a:latin typeface="Calibri"/>
                <a:ea typeface="Calibri"/>
                <a:cs typeface="Calibri"/>
              </a:defRPr>
            </a:pPr>
            <a:endParaRPr lang="en-US"/>
          </a:p>
        </c:txPr>
        <c:crossAx val="1"/>
        <c:crosses val="autoZero"/>
        <c:auto val="1"/>
        <c:lblOffset val="100"/>
        <c:baseTimeUnit val="months"/>
      </c:date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21262320"/>
        <c:crosses val="autoZero"/>
        <c:crossBetween val="between"/>
      </c:valAx>
      <c:spPr>
        <a:noFill/>
        <a:ln w="25400">
          <a:noFill/>
        </a:ln>
      </c:spPr>
    </c:plotArea>
    <c:legend>
      <c:legendPos val="r"/>
      <c:layout>
        <c:manualLayout>
          <c:xMode val="edge"/>
          <c:yMode val="edge"/>
          <c:x val="9.2985558825596934E-2"/>
          <c:y val="0.8605791958186112"/>
          <c:w val="0.84013268061723534"/>
          <c:h val="0.10576951010061143"/>
        </c:manualLayout>
      </c:layout>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1" i="0" u="none" strike="noStrike" baseline="0">
                <a:solidFill>
                  <a:srgbClr val="000000"/>
                </a:solidFill>
                <a:latin typeface="Calibri"/>
                <a:ea typeface="Calibri"/>
                <a:cs typeface="Calibri"/>
              </a:defRPr>
            </a:pPr>
            <a:r>
              <a:rPr lang="en-US" sz="1200" b="1" i="0" u="none" strike="noStrike" baseline="0">
                <a:solidFill>
                  <a:srgbClr val="333333"/>
                </a:solidFill>
                <a:latin typeface="Calibri"/>
                <a:cs typeface="Calibri"/>
              </a:rPr>
              <a:t>Transport-related Electricity Demand Forecasting</a:t>
            </a:r>
          </a:p>
          <a:p>
            <a:pPr>
              <a:defRPr sz="1000" b="1" i="0" u="none" strike="noStrike" baseline="0">
                <a:solidFill>
                  <a:srgbClr val="000000"/>
                </a:solidFill>
                <a:latin typeface="Calibri"/>
                <a:ea typeface="Calibri"/>
                <a:cs typeface="Calibri"/>
              </a:defRPr>
            </a:pPr>
            <a:r>
              <a:rPr lang="en-US" sz="1200" b="1" i="1" u="none" strike="noStrike" baseline="0">
                <a:solidFill>
                  <a:srgbClr val="333333"/>
                </a:solidFill>
                <a:latin typeface="Calibri"/>
                <a:cs typeface="Calibri"/>
              </a:rPr>
              <a:t>  by Time Series Regression</a:t>
            </a:r>
          </a:p>
        </c:rich>
      </c:tx>
      <c:overlay val="0"/>
      <c:spPr>
        <a:noFill/>
        <a:ln w="25400">
          <a:noFill/>
        </a:ln>
      </c:spPr>
    </c:title>
    <c:autoTitleDeleted val="0"/>
    <c:plotArea>
      <c:layout>
        <c:manualLayout>
          <c:layoutTarget val="inner"/>
          <c:xMode val="edge"/>
          <c:yMode val="edge"/>
          <c:x val="5.6966543995920278E-2"/>
          <c:y val="0.16651383968625053"/>
          <c:w val="0.8940271421672833"/>
          <c:h val="0.60426640658988673"/>
        </c:manualLayout>
      </c:layout>
      <c:lineChart>
        <c:grouping val="standard"/>
        <c:varyColors val="0"/>
        <c:ser>
          <c:idx val="0"/>
          <c:order val="0"/>
          <c:tx>
            <c:strRef>
              <c:f>Overall!$F$2</c:f>
              <c:strCache>
                <c:ptCount val="1"/>
                <c:pt idx="0">
                  <c:v>Transport-related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Overall!$B$4:$B$171</c:f>
              <c:numCache>
                <c:formatCode>mmm\-yy</c:formatCode>
                <c:ptCount val="168"/>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numCache>
            </c:numRef>
          </c:cat>
          <c:val>
            <c:numRef>
              <c:f>Overall!$F$4:$F$171</c:f>
              <c:numCache>
                <c:formatCode>0.00</c:formatCode>
                <c:ptCount val="168"/>
                <c:pt idx="0">
                  <c:v>93.3</c:v>
                </c:pt>
                <c:pt idx="1">
                  <c:v>95.7</c:v>
                </c:pt>
                <c:pt idx="2">
                  <c:v>93.8</c:v>
                </c:pt>
                <c:pt idx="3">
                  <c:v>99.4</c:v>
                </c:pt>
                <c:pt idx="4">
                  <c:v>100</c:v>
                </c:pt>
                <c:pt idx="5">
                  <c:v>105.6</c:v>
                </c:pt>
                <c:pt idx="6">
                  <c:v>99.4</c:v>
                </c:pt>
                <c:pt idx="7">
                  <c:v>106.3</c:v>
                </c:pt>
                <c:pt idx="8">
                  <c:v>104.2</c:v>
                </c:pt>
                <c:pt idx="9">
                  <c:v>99.5</c:v>
                </c:pt>
                <c:pt idx="10">
                  <c:v>105.7</c:v>
                </c:pt>
                <c:pt idx="11">
                  <c:v>97.1</c:v>
                </c:pt>
                <c:pt idx="12">
                  <c:v>101.4</c:v>
                </c:pt>
                <c:pt idx="13">
                  <c:v>97.7</c:v>
                </c:pt>
                <c:pt idx="14">
                  <c:v>95.8</c:v>
                </c:pt>
                <c:pt idx="15">
                  <c:v>103</c:v>
                </c:pt>
                <c:pt idx="16">
                  <c:v>105</c:v>
                </c:pt>
                <c:pt idx="17">
                  <c:v>106.5</c:v>
                </c:pt>
                <c:pt idx="18">
                  <c:v>102</c:v>
                </c:pt>
                <c:pt idx="19">
                  <c:v>110.5</c:v>
                </c:pt>
                <c:pt idx="20">
                  <c:v>105.5</c:v>
                </c:pt>
                <c:pt idx="21">
                  <c:v>106.2</c:v>
                </c:pt>
                <c:pt idx="22">
                  <c:v>110</c:v>
                </c:pt>
                <c:pt idx="23">
                  <c:v>101.9</c:v>
                </c:pt>
                <c:pt idx="24">
                  <c:v>107.5</c:v>
                </c:pt>
                <c:pt idx="25">
                  <c:v>99.7</c:v>
                </c:pt>
                <c:pt idx="26">
                  <c:v>101.9</c:v>
                </c:pt>
                <c:pt idx="27">
                  <c:v>106.4</c:v>
                </c:pt>
                <c:pt idx="28">
                  <c:v>108.5</c:v>
                </c:pt>
                <c:pt idx="29">
                  <c:v>108.5</c:v>
                </c:pt>
                <c:pt idx="30">
                  <c:v>111.7</c:v>
                </c:pt>
                <c:pt idx="31">
                  <c:v>113.3</c:v>
                </c:pt>
                <c:pt idx="32">
                  <c:v>109.5</c:v>
                </c:pt>
                <c:pt idx="33">
                  <c:v>112.3</c:v>
                </c:pt>
                <c:pt idx="34">
                  <c:v>113.8</c:v>
                </c:pt>
                <c:pt idx="35">
                  <c:v>107.1</c:v>
                </c:pt>
                <c:pt idx="36">
                  <c:v>113.4</c:v>
                </c:pt>
                <c:pt idx="37">
                  <c:v>110.5</c:v>
                </c:pt>
                <c:pt idx="38">
                  <c:v>105.5</c:v>
                </c:pt>
                <c:pt idx="39">
                  <c:v>116.5</c:v>
                </c:pt>
                <c:pt idx="40">
                  <c:v>114.2</c:v>
                </c:pt>
                <c:pt idx="41">
                  <c:v>121.8</c:v>
                </c:pt>
                <c:pt idx="42">
                  <c:v>121.2</c:v>
                </c:pt>
                <c:pt idx="43">
                  <c:v>117.4</c:v>
                </c:pt>
                <c:pt idx="44">
                  <c:v>123.5</c:v>
                </c:pt>
                <c:pt idx="45">
                  <c:v>120.1</c:v>
                </c:pt>
                <c:pt idx="46">
                  <c:v>117.5</c:v>
                </c:pt>
                <c:pt idx="47">
                  <c:v>118.2</c:v>
                </c:pt>
                <c:pt idx="48">
                  <c:v>109</c:v>
                </c:pt>
                <c:pt idx="49">
                  <c:v>109.7</c:v>
                </c:pt>
                <c:pt idx="50">
                  <c:v>106.3</c:v>
                </c:pt>
                <c:pt idx="51">
                  <c:v>117.6</c:v>
                </c:pt>
                <c:pt idx="52">
                  <c:v>112.5</c:v>
                </c:pt>
                <c:pt idx="53">
                  <c:v>123.2</c:v>
                </c:pt>
                <c:pt idx="54">
                  <c:v>119.9</c:v>
                </c:pt>
                <c:pt idx="55">
                  <c:v>129.1</c:v>
                </c:pt>
                <c:pt idx="56">
                  <c:v>172.3</c:v>
                </c:pt>
                <c:pt idx="57">
                  <c:v>171.8</c:v>
                </c:pt>
                <c:pt idx="58">
                  <c:v>167.3</c:v>
                </c:pt>
                <c:pt idx="59">
                  <c:v>169.1</c:v>
                </c:pt>
                <c:pt idx="60">
                  <c:v>163.80000000000001</c:v>
                </c:pt>
                <c:pt idx="61">
                  <c:v>166.3</c:v>
                </c:pt>
                <c:pt idx="62">
                  <c:v>165</c:v>
                </c:pt>
                <c:pt idx="63">
                  <c:v>173.6</c:v>
                </c:pt>
                <c:pt idx="64">
                  <c:v>167.3</c:v>
                </c:pt>
                <c:pt idx="65">
                  <c:v>181</c:v>
                </c:pt>
                <c:pt idx="66">
                  <c:v>173.4</c:v>
                </c:pt>
                <c:pt idx="67">
                  <c:v>182.8</c:v>
                </c:pt>
                <c:pt idx="68">
                  <c:v>181.1</c:v>
                </c:pt>
                <c:pt idx="69">
                  <c:v>174.9</c:v>
                </c:pt>
                <c:pt idx="70">
                  <c:v>185.5</c:v>
                </c:pt>
                <c:pt idx="71">
                  <c:v>183.7</c:v>
                </c:pt>
                <c:pt idx="72">
                  <c:v>176.9</c:v>
                </c:pt>
                <c:pt idx="73">
                  <c:v>176.7</c:v>
                </c:pt>
                <c:pt idx="74">
                  <c:v>166.3</c:v>
                </c:pt>
                <c:pt idx="75">
                  <c:v>180.2</c:v>
                </c:pt>
                <c:pt idx="76">
                  <c:v>184</c:v>
                </c:pt>
                <c:pt idx="77">
                  <c:v>195.6</c:v>
                </c:pt>
                <c:pt idx="78">
                  <c:v>186.2</c:v>
                </c:pt>
                <c:pt idx="79">
                  <c:v>201</c:v>
                </c:pt>
                <c:pt idx="80">
                  <c:v>194.1</c:v>
                </c:pt>
                <c:pt idx="81">
                  <c:v>183.9</c:v>
                </c:pt>
                <c:pt idx="82">
                  <c:v>196.5</c:v>
                </c:pt>
                <c:pt idx="83">
                  <c:v>182.8</c:v>
                </c:pt>
                <c:pt idx="84">
                  <c:v>187.8</c:v>
                </c:pt>
                <c:pt idx="85">
                  <c:v>189.8</c:v>
                </c:pt>
                <c:pt idx="86">
                  <c:v>181.3</c:v>
                </c:pt>
                <c:pt idx="87">
                  <c:v>194.9</c:v>
                </c:pt>
                <c:pt idx="88">
                  <c:v>196</c:v>
                </c:pt>
                <c:pt idx="89">
                  <c:v>199.2</c:v>
                </c:pt>
                <c:pt idx="90">
                  <c:v>199.1</c:v>
                </c:pt>
                <c:pt idx="91">
                  <c:v>200.1</c:v>
                </c:pt>
                <c:pt idx="92">
                  <c:v>198.9</c:v>
                </c:pt>
                <c:pt idx="93">
                  <c:v>193.6</c:v>
                </c:pt>
                <c:pt idx="94">
                  <c:v>198.5</c:v>
                </c:pt>
                <c:pt idx="95">
                  <c:v>189.3</c:v>
                </c:pt>
                <c:pt idx="96">
                  <c:v>197.2</c:v>
                </c:pt>
                <c:pt idx="97">
                  <c:v>189.6</c:v>
                </c:pt>
                <c:pt idx="98">
                  <c:v>176.4</c:v>
                </c:pt>
                <c:pt idx="99">
                  <c:v>198.1</c:v>
                </c:pt>
                <c:pt idx="100">
                  <c:v>199.8</c:v>
                </c:pt>
                <c:pt idx="101">
                  <c:v>202.1</c:v>
                </c:pt>
                <c:pt idx="102">
                  <c:v>204.5</c:v>
                </c:pt>
                <c:pt idx="103">
                  <c:v>202.5</c:v>
                </c:pt>
                <c:pt idx="104">
                  <c:v>202.7</c:v>
                </c:pt>
                <c:pt idx="105">
                  <c:v>196.2</c:v>
                </c:pt>
                <c:pt idx="106">
                  <c:v>203.5</c:v>
                </c:pt>
                <c:pt idx="107">
                  <c:v>196.4</c:v>
                </c:pt>
                <c:pt idx="108">
                  <c:v>197.7</c:v>
                </c:pt>
                <c:pt idx="109">
                  <c:v>193</c:v>
                </c:pt>
                <c:pt idx="110">
                  <c:v>180.1</c:v>
                </c:pt>
                <c:pt idx="111">
                  <c:v>203.7</c:v>
                </c:pt>
                <c:pt idx="112">
                  <c:v>202.8</c:v>
                </c:pt>
                <c:pt idx="113">
                  <c:v>209.1</c:v>
                </c:pt>
                <c:pt idx="114">
                  <c:v>208.2</c:v>
                </c:pt>
                <c:pt idx="115">
                  <c:v>214.7</c:v>
                </c:pt>
                <c:pt idx="116">
                  <c:v>210.1</c:v>
                </c:pt>
                <c:pt idx="117">
                  <c:v>206.9</c:v>
                </c:pt>
                <c:pt idx="118">
                  <c:v>210.4</c:v>
                </c:pt>
                <c:pt idx="119">
                  <c:v>204.4</c:v>
                </c:pt>
                <c:pt idx="120">
                  <c:v>203.9</c:v>
                </c:pt>
                <c:pt idx="121">
                  <c:v>199.1</c:v>
                </c:pt>
                <c:pt idx="122">
                  <c:v>183.1</c:v>
                </c:pt>
                <c:pt idx="123">
                  <c:v>206.2</c:v>
                </c:pt>
                <c:pt idx="124">
                  <c:v>204</c:v>
                </c:pt>
                <c:pt idx="125">
                  <c:v>207.7</c:v>
                </c:pt>
                <c:pt idx="126">
                  <c:v>204.9</c:v>
                </c:pt>
                <c:pt idx="127">
                  <c:v>210</c:v>
                </c:pt>
                <c:pt idx="128">
                  <c:v>206.7</c:v>
                </c:pt>
                <c:pt idx="129">
                  <c:v>202.5</c:v>
                </c:pt>
                <c:pt idx="130">
                  <c:v>211.1</c:v>
                </c:pt>
                <c:pt idx="131">
                  <c:v>205.6</c:v>
                </c:pt>
                <c:pt idx="132">
                  <c:v>214.4</c:v>
                </c:pt>
                <c:pt idx="133">
                  <c:v>214.9</c:v>
                </c:pt>
                <c:pt idx="134">
                  <c:v>203.6</c:v>
                </c:pt>
                <c:pt idx="135">
                  <c:v>221.9</c:v>
                </c:pt>
                <c:pt idx="136">
                  <c:v>220.3</c:v>
                </c:pt>
                <c:pt idx="137">
                  <c:v>228.4</c:v>
                </c:pt>
                <c:pt idx="138">
                  <c:v>217.7</c:v>
                </c:pt>
                <c:pt idx="139">
                  <c:v>226.7</c:v>
                </c:pt>
                <c:pt idx="140">
                  <c:v>218.6</c:v>
                </c:pt>
                <c:pt idx="141">
                  <c:v>220.4</c:v>
                </c:pt>
                <c:pt idx="142">
                  <c:v>233.8</c:v>
                </c:pt>
                <c:pt idx="143">
                  <c:v>217.1</c:v>
                </c:pt>
                <c:pt idx="144">
                  <c:v>226.1</c:v>
                </c:pt>
                <c:pt idx="145">
                  <c:v>222.6</c:v>
                </c:pt>
                <c:pt idx="146">
                  <c:v>209.7</c:v>
                </c:pt>
                <c:pt idx="147">
                  <c:v>220.9</c:v>
                </c:pt>
                <c:pt idx="148">
                  <c:v>230</c:v>
                </c:pt>
                <c:pt idx="149">
                  <c:v>228.9</c:v>
                </c:pt>
                <c:pt idx="150">
                  <c:v>232.2</c:v>
                </c:pt>
                <c:pt idx="151">
                  <c:v>242.1</c:v>
                </c:pt>
                <c:pt idx="152">
                  <c:v>231.9</c:v>
                </c:pt>
                <c:pt idx="153">
                  <c:v>235</c:v>
                </c:pt>
                <c:pt idx="154">
                  <c:v>247</c:v>
                </c:pt>
                <c:pt idx="155">
                  <c:v>241.5</c:v>
                </c:pt>
              </c:numCache>
            </c:numRef>
          </c:val>
          <c:smooth val="0"/>
          <c:extLst>
            <c:ext xmlns:c16="http://schemas.microsoft.com/office/drawing/2014/chart" uri="{C3380CC4-5D6E-409C-BE32-E72D297353CC}">
              <c16:uniqueId val="{00000000-DE0F-4B16-B7F2-F6DB7BAAF64E}"/>
            </c:ext>
          </c:extLst>
        </c:ser>
        <c:ser>
          <c:idx val="1"/>
          <c:order val="1"/>
          <c:tx>
            <c:strRef>
              <c:f>Overall!$L$2</c:f>
              <c:strCache>
                <c:ptCount val="1"/>
                <c:pt idx="0">
                  <c:v>Transport-related 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cat>
            <c:numRef>
              <c:f>Overall!$B$4:$B$171</c:f>
              <c:numCache>
                <c:formatCode>mmm\-yy</c:formatCode>
                <c:ptCount val="168"/>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numCache>
            </c:numRef>
          </c:cat>
          <c:val>
            <c:numRef>
              <c:f>Overall!$L$4:$L$171</c:f>
              <c:numCache>
                <c:formatCode>0.00</c:formatCode>
                <c:ptCount val="168"/>
                <c:pt idx="0">
                  <c:v>90.009615384615415</c:v>
                </c:pt>
                <c:pt idx="1">
                  <c:v>87.925000000000026</c:v>
                </c:pt>
                <c:pt idx="2">
                  <c:v>80.50192307692312</c:v>
                </c:pt>
                <c:pt idx="3">
                  <c:v>93.855769230769269</c:v>
                </c:pt>
                <c:pt idx="4">
                  <c:v>94.009615384615429</c:v>
                </c:pt>
                <c:pt idx="5">
                  <c:v>99.640384615384647</c:v>
                </c:pt>
                <c:pt idx="6">
                  <c:v>96.778846153846189</c:v>
                </c:pt>
                <c:pt idx="7">
                  <c:v>102.63269230769235</c:v>
                </c:pt>
                <c:pt idx="8">
                  <c:v>102.83269230769235</c:v>
                </c:pt>
                <c:pt idx="9">
                  <c:v>100.0788461538462</c:v>
                </c:pt>
                <c:pt idx="10">
                  <c:v>106.02500000000005</c:v>
                </c:pt>
                <c:pt idx="11">
                  <c:v>99.378846153846197</c:v>
                </c:pt>
                <c:pt idx="12">
                  <c:v>101.83365384615388</c:v>
                </c:pt>
                <c:pt idx="13">
                  <c:v>99.74903846153849</c:v>
                </c:pt>
                <c:pt idx="14">
                  <c:v>92.325961538461584</c:v>
                </c:pt>
                <c:pt idx="15">
                  <c:v>105.67980769230773</c:v>
                </c:pt>
                <c:pt idx="16">
                  <c:v>105.83365384615389</c:v>
                </c:pt>
                <c:pt idx="17">
                  <c:v>111.46442307692313</c:v>
                </c:pt>
                <c:pt idx="18">
                  <c:v>108.60288461538465</c:v>
                </c:pt>
                <c:pt idx="19">
                  <c:v>114.45673076923083</c:v>
                </c:pt>
                <c:pt idx="20">
                  <c:v>114.65673076923082</c:v>
                </c:pt>
                <c:pt idx="21">
                  <c:v>111.90288461538468</c:v>
                </c:pt>
                <c:pt idx="22">
                  <c:v>117.84903846153851</c:v>
                </c:pt>
                <c:pt idx="23">
                  <c:v>111.20288461538468</c:v>
                </c:pt>
                <c:pt idx="24">
                  <c:v>113.65769230769234</c:v>
                </c:pt>
                <c:pt idx="25">
                  <c:v>111.57307692307697</c:v>
                </c:pt>
                <c:pt idx="26">
                  <c:v>104.15000000000006</c:v>
                </c:pt>
                <c:pt idx="27">
                  <c:v>117.50384615384621</c:v>
                </c:pt>
                <c:pt idx="28">
                  <c:v>117.65769230769237</c:v>
                </c:pt>
                <c:pt idx="29">
                  <c:v>123.28846153846159</c:v>
                </c:pt>
                <c:pt idx="30">
                  <c:v>120.42692307692313</c:v>
                </c:pt>
                <c:pt idx="31">
                  <c:v>126.28076923076929</c:v>
                </c:pt>
                <c:pt idx="32">
                  <c:v>126.4807692307693</c:v>
                </c:pt>
                <c:pt idx="33">
                  <c:v>123.72692307692314</c:v>
                </c:pt>
                <c:pt idx="34">
                  <c:v>129.67307692307699</c:v>
                </c:pt>
                <c:pt idx="35">
                  <c:v>123.02692307692314</c:v>
                </c:pt>
                <c:pt idx="36">
                  <c:v>125.48173076923082</c:v>
                </c:pt>
                <c:pt idx="37">
                  <c:v>123.39711538461543</c:v>
                </c:pt>
                <c:pt idx="38">
                  <c:v>115.97403846153853</c:v>
                </c:pt>
                <c:pt idx="39">
                  <c:v>129.32788461538468</c:v>
                </c:pt>
                <c:pt idx="40">
                  <c:v>129.48173076923084</c:v>
                </c:pt>
                <c:pt idx="41">
                  <c:v>135.11250000000007</c:v>
                </c:pt>
                <c:pt idx="42">
                  <c:v>132.25096153846161</c:v>
                </c:pt>
                <c:pt idx="43">
                  <c:v>138.10480769230776</c:v>
                </c:pt>
                <c:pt idx="44">
                  <c:v>138.30480769230775</c:v>
                </c:pt>
                <c:pt idx="45">
                  <c:v>135.55096153846159</c:v>
                </c:pt>
                <c:pt idx="46">
                  <c:v>141.49711538461546</c:v>
                </c:pt>
                <c:pt idx="47">
                  <c:v>134.8509615384616</c:v>
                </c:pt>
                <c:pt idx="48">
                  <c:v>137.30576923076927</c:v>
                </c:pt>
                <c:pt idx="49">
                  <c:v>135.2211538461539</c:v>
                </c:pt>
                <c:pt idx="50">
                  <c:v>127.79807692307701</c:v>
                </c:pt>
                <c:pt idx="51">
                  <c:v>141.15192307692314</c:v>
                </c:pt>
                <c:pt idx="52">
                  <c:v>141.3057692307693</c:v>
                </c:pt>
                <c:pt idx="53">
                  <c:v>146.93653846153853</c:v>
                </c:pt>
                <c:pt idx="54">
                  <c:v>144.07500000000007</c:v>
                </c:pt>
                <c:pt idx="55">
                  <c:v>149.92884615384622</c:v>
                </c:pt>
                <c:pt idx="56">
                  <c:v>150.12884615384624</c:v>
                </c:pt>
                <c:pt idx="57">
                  <c:v>147.37500000000006</c:v>
                </c:pt>
                <c:pt idx="58">
                  <c:v>153.32115384615392</c:v>
                </c:pt>
                <c:pt idx="59">
                  <c:v>146.67500000000007</c:v>
                </c:pt>
                <c:pt idx="60">
                  <c:v>149.12980769230776</c:v>
                </c:pt>
                <c:pt idx="61">
                  <c:v>147.04519230769236</c:v>
                </c:pt>
                <c:pt idx="62">
                  <c:v>139.62211538461548</c:v>
                </c:pt>
                <c:pt idx="63">
                  <c:v>152.9759615384616</c:v>
                </c:pt>
                <c:pt idx="64">
                  <c:v>153.12980769230779</c:v>
                </c:pt>
                <c:pt idx="65">
                  <c:v>158.76057692307702</c:v>
                </c:pt>
                <c:pt idx="66">
                  <c:v>155.89903846153854</c:v>
                </c:pt>
                <c:pt idx="67">
                  <c:v>161.75288461538469</c:v>
                </c:pt>
                <c:pt idx="68">
                  <c:v>161.9528846153847</c:v>
                </c:pt>
                <c:pt idx="69">
                  <c:v>159.19903846153855</c:v>
                </c:pt>
                <c:pt idx="70">
                  <c:v>165.14519230769238</c:v>
                </c:pt>
                <c:pt idx="71">
                  <c:v>158.49903846153853</c:v>
                </c:pt>
                <c:pt idx="72">
                  <c:v>160.95384615384623</c:v>
                </c:pt>
                <c:pt idx="73">
                  <c:v>158.86923076923085</c:v>
                </c:pt>
                <c:pt idx="74">
                  <c:v>151.44615384615395</c:v>
                </c:pt>
                <c:pt idx="75">
                  <c:v>164.80000000000007</c:v>
                </c:pt>
                <c:pt idx="76">
                  <c:v>164.95384615384626</c:v>
                </c:pt>
                <c:pt idx="77">
                  <c:v>170.58461538461549</c:v>
                </c:pt>
                <c:pt idx="78">
                  <c:v>167.723076923077</c:v>
                </c:pt>
                <c:pt idx="79">
                  <c:v>173.57692307692315</c:v>
                </c:pt>
                <c:pt idx="80">
                  <c:v>173.77692307692317</c:v>
                </c:pt>
                <c:pt idx="81">
                  <c:v>171.02307692307701</c:v>
                </c:pt>
                <c:pt idx="82">
                  <c:v>176.96923076923085</c:v>
                </c:pt>
                <c:pt idx="83">
                  <c:v>170.323076923077</c:v>
                </c:pt>
                <c:pt idx="84">
                  <c:v>172.77788461538469</c:v>
                </c:pt>
                <c:pt idx="85">
                  <c:v>170.69326923076932</c:v>
                </c:pt>
                <c:pt idx="86">
                  <c:v>163.27019230769241</c:v>
                </c:pt>
                <c:pt idx="87">
                  <c:v>176.62403846153853</c:v>
                </c:pt>
                <c:pt idx="88">
                  <c:v>176.77788461538472</c:v>
                </c:pt>
                <c:pt idx="89">
                  <c:v>182.40865384615395</c:v>
                </c:pt>
                <c:pt idx="90">
                  <c:v>179.54711538461547</c:v>
                </c:pt>
                <c:pt idx="91">
                  <c:v>185.40096153846162</c:v>
                </c:pt>
                <c:pt idx="92">
                  <c:v>185.60096153846163</c:v>
                </c:pt>
                <c:pt idx="93">
                  <c:v>182.84711538461548</c:v>
                </c:pt>
                <c:pt idx="94">
                  <c:v>188.79326923076931</c:v>
                </c:pt>
                <c:pt idx="95">
                  <c:v>182.14711538461546</c:v>
                </c:pt>
                <c:pt idx="96">
                  <c:v>184.60192307692316</c:v>
                </c:pt>
                <c:pt idx="97">
                  <c:v>182.51730769230778</c:v>
                </c:pt>
                <c:pt idx="98">
                  <c:v>175.09423076923088</c:v>
                </c:pt>
                <c:pt idx="99">
                  <c:v>188.448076923077</c:v>
                </c:pt>
                <c:pt idx="100">
                  <c:v>188.60192307692319</c:v>
                </c:pt>
                <c:pt idx="101">
                  <c:v>194.23269230769242</c:v>
                </c:pt>
                <c:pt idx="102">
                  <c:v>191.37115384615393</c:v>
                </c:pt>
                <c:pt idx="103">
                  <c:v>197.22500000000008</c:v>
                </c:pt>
                <c:pt idx="104">
                  <c:v>197.4250000000001</c:v>
                </c:pt>
                <c:pt idx="105">
                  <c:v>194.67115384615394</c:v>
                </c:pt>
                <c:pt idx="106">
                  <c:v>200.61730769230778</c:v>
                </c:pt>
                <c:pt idx="107">
                  <c:v>193.97115384615395</c:v>
                </c:pt>
                <c:pt idx="108">
                  <c:v>196.42596153846165</c:v>
                </c:pt>
                <c:pt idx="109">
                  <c:v>194.34134615384625</c:v>
                </c:pt>
                <c:pt idx="110">
                  <c:v>186.91826923076934</c:v>
                </c:pt>
                <c:pt idx="111">
                  <c:v>200.27211538461549</c:v>
                </c:pt>
                <c:pt idx="112">
                  <c:v>200.42596153846168</c:v>
                </c:pt>
                <c:pt idx="113">
                  <c:v>206.05673076923088</c:v>
                </c:pt>
                <c:pt idx="114">
                  <c:v>203.19519230769239</c:v>
                </c:pt>
                <c:pt idx="115">
                  <c:v>209.04903846153857</c:v>
                </c:pt>
                <c:pt idx="116">
                  <c:v>209.24903846153859</c:v>
                </c:pt>
                <c:pt idx="117">
                  <c:v>206.49519230769241</c:v>
                </c:pt>
                <c:pt idx="118">
                  <c:v>212.44134615384624</c:v>
                </c:pt>
                <c:pt idx="119">
                  <c:v>205.79519230769242</c:v>
                </c:pt>
                <c:pt idx="120">
                  <c:v>208.25000000000011</c:v>
                </c:pt>
                <c:pt idx="121">
                  <c:v>206.16538461538471</c:v>
                </c:pt>
                <c:pt idx="122">
                  <c:v>198.7423076923078</c:v>
                </c:pt>
                <c:pt idx="123">
                  <c:v>212.09615384615395</c:v>
                </c:pt>
                <c:pt idx="124">
                  <c:v>212.25000000000014</c:v>
                </c:pt>
                <c:pt idx="125">
                  <c:v>217.88076923076935</c:v>
                </c:pt>
                <c:pt idx="126">
                  <c:v>215.01923076923086</c:v>
                </c:pt>
                <c:pt idx="127">
                  <c:v>220.87307692307704</c:v>
                </c:pt>
                <c:pt idx="128">
                  <c:v>221.07307692307705</c:v>
                </c:pt>
                <c:pt idx="129">
                  <c:v>218.31923076923087</c:v>
                </c:pt>
                <c:pt idx="130">
                  <c:v>224.2653846153847</c:v>
                </c:pt>
                <c:pt idx="131">
                  <c:v>217.61923076923091</c:v>
                </c:pt>
                <c:pt idx="132">
                  <c:v>220.07403846153858</c:v>
                </c:pt>
                <c:pt idx="133">
                  <c:v>217.98942307692317</c:v>
                </c:pt>
                <c:pt idx="134">
                  <c:v>210.56634615384627</c:v>
                </c:pt>
                <c:pt idx="135">
                  <c:v>223.92019230769245</c:v>
                </c:pt>
                <c:pt idx="136">
                  <c:v>224.07403846153861</c:v>
                </c:pt>
                <c:pt idx="137">
                  <c:v>229.70480769230781</c:v>
                </c:pt>
                <c:pt idx="138">
                  <c:v>226.84326923076932</c:v>
                </c:pt>
                <c:pt idx="139">
                  <c:v>232.69711538461553</c:v>
                </c:pt>
                <c:pt idx="140">
                  <c:v>232.89711538461552</c:v>
                </c:pt>
                <c:pt idx="141">
                  <c:v>230.14326923076933</c:v>
                </c:pt>
                <c:pt idx="142">
                  <c:v>236.08942307692317</c:v>
                </c:pt>
                <c:pt idx="143">
                  <c:v>229.44326923076937</c:v>
                </c:pt>
                <c:pt idx="144">
                  <c:v>231.89807692307704</c:v>
                </c:pt>
                <c:pt idx="145">
                  <c:v>229.81346153846164</c:v>
                </c:pt>
                <c:pt idx="146">
                  <c:v>222.39038461538473</c:v>
                </c:pt>
                <c:pt idx="147">
                  <c:v>235.74423076923091</c:v>
                </c:pt>
                <c:pt idx="148">
                  <c:v>235.89807692307707</c:v>
                </c:pt>
                <c:pt idx="149">
                  <c:v>241.52884615384627</c:v>
                </c:pt>
                <c:pt idx="150">
                  <c:v>238.66730769230779</c:v>
                </c:pt>
                <c:pt idx="151">
                  <c:v>244.52115384615399</c:v>
                </c:pt>
                <c:pt idx="152">
                  <c:v>244.72115384615398</c:v>
                </c:pt>
                <c:pt idx="153">
                  <c:v>241.9673076923078</c:v>
                </c:pt>
                <c:pt idx="154">
                  <c:v>247.91346153846163</c:v>
                </c:pt>
                <c:pt idx="155">
                  <c:v>241.26730769230784</c:v>
                </c:pt>
                <c:pt idx="156">
                  <c:v>243.72211538461551</c:v>
                </c:pt>
                <c:pt idx="157">
                  <c:v>241.6375000000001</c:v>
                </c:pt>
                <c:pt idx="158">
                  <c:v>234.2144230769232</c:v>
                </c:pt>
                <c:pt idx="159">
                  <c:v>247.56826923076937</c:v>
                </c:pt>
                <c:pt idx="160">
                  <c:v>247.72211538461553</c:v>
                </c:pt>
                <c:pt idx="161">
                  <c:v>253.35288461538474</c:v>
                </c:pt>
                <c:pt idx="162">
                  <c:v>250.49134615384625</c:v>
                </c:pt>
                <c:pt idx="163">
                  <c:v>256.34519230769246</c:v>
                </c:pt>
                <c:pt idx="164">
                  <c:v>256.54519230769245</c:v>
                </c:pt>
                <c:pt idx="165">
                  <c:v>253.79134615384626</c:v>
                </c:pt>
                <c:pt idx="166">
                  <c:v>259.73750000000013</c:v>
                </c:pt>
                <c:pt idx="167">
                  <c:v>253.0913461538463</c:v>
                </c:pt>
              </c:numCache>
            </c:numRef>
          </c:val>
          <c:smooth val="0"/>
          <c:extLst>
            <c:ext xmlns:c16="http://schemas.microsoft.com/office/drawing/2014/chart" uri="{C3380CC4-5D6E-409C-BE32-E72D297353CC}">
              <c16:uniqueId val="{00000001-DE0F-4B16-B7F2-F6DB7BAAF64E}"/>
            </c:ext>
          </c:extLst>
        </c:ser>
        <c:dLbls>
          <c:showLegendKey val="0"/>
          <c:showVal val="0"/>
          <c:showCatName val="0"/>
          <c:showSerName val="0"/>
          <c:showPercent val="0"/>
          <c:showBubbleSize val="0"/>
        </c:dLbls>
        <c:marker val="1"/>
        <c:smooth val="0"/>
        <c:axId val="419160840"/>
        <c:axId val="1"/>
      </c:lineChart>
      <c:dateAx>
        <c:axId val="419160840"/>
        <c:scaling>
          <c:orientation val="minMax"/>
        </c:scaling>
        <c:delete val="0"/>
        <c:axPos val="b"/>
        <c:numFmt formatCode="mmm\-yy" sourceLinked="0"/>
        <c:majorTickMark val="none"/>
        <c:minorTickMark val="none"/>
        <c:tickLblPos val="nextTo"/>
        <c:spPr>
          <a:noFill/>
          <a:ln w="9525" cap="flat" cmpd="sng" algn="ctr">
            <a:solidFill>
              <a:schemeClr val="tx1">
                <a:lumMod val="15000"/>
                <a:lumOff val="85000"/>
              </a:schemeClr>
            </a:solidFill>
            <a:round/>
          </a:ln>
          <a:effectLst/>
        </c:spPr>
        <c:txPr>
          <a:bodyPr rot="-2700000" vert="horz"/>
          <a:lstStyle/>
          <a:p>
            <a:pPr>
              <a:defRPr sz="900" b="0" i="0" u="none" strike="noStrike" baseline="0">
                <a:solidFill>
                  <a:srgbClr val="333333"/>
                </a:solidFill>
                <a:latin typeface="Calibri"/>
                <a:ea typeface="Calibri"/>
                <a:cs typeface="Calibri"/>
              </a:defRPr>
            </a:pPr>
            <a:endParaRPr lang="en-US"/>
          </a:p>
        </c:txPr>
        <c:crossAx val="1"/>
        <c:crosses val="autoZero"/>
        <c:auto val="1"/>
        <c:lblOffset val="100"/>
        <c:baseTimeUnit val="months"/>
        <c:majorUnit val="6"/>
        <c:majorTimeUnit val="months"/>
      </c:date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19160840"/>
        <c:crosses val="autoZero"/>
        <c:crossBetween val="between"/>
      </c:valAx>
      <c:spPr>
        <a:noFill/>
        <a:ln w="25400">
          <a:noFill/>
        </a:ln>
      </c:spPr>
    </c:plotArea>
    <c:legend>
      <c:legendPos val="r"/>
      <c:layout>
        <c:manualLayout>
          <c:xMode val="edge"/>
          <c:yMode val="edge"/>
          <c:x val="0.1148869129356811"/>
          <c:y val="0.9038485408597704"/>
          <c:w val="0.76537337772643887"/>
          <c:h val="6.7307870064025457E-2"/>
        </c:manualLayout>
      </c:layout>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1" i="0" u="none" strike="noStrike" baseline="0">
                <a:solidFill>
                  <a:srgbClr val="000000"/>
                </a:solidFill>
                <a:latin typeface="Calibri"/>
                <a:ea typeface="Calibri"/>
                <a:cs typeface="Calibri"/>
              </a:defRPr>
            </a:pPr>
            <a:r>
              <a:rPr lang="en-US" sz="1200" b="1" i="0" u="none" strike="noStrike" baseline="0">
                <a:solidFill>
                  <a:srgbClr val="333333"/>
                </a:solidFill>
                <a:latin typeface="Calibri"/>
                <a:cs typeface="Calibri"/>
              </a:rPr>
              <a:t>Households Electricity Demand Forecasting</a:t>
            </a:r>
          </a:p>
          <a:p>
            <a:pPr>
              <a:defRPr sz="1000" b="1" i="0" u="none" strike="noStrike" baseline="0">
                <a:solidFill>
                  <a:srgbClr val="000000"/>
                </a:solidFill>
                <a:latin typeface="Calibri"/>
                <a:ea typeface="Calibri"/>
                <a:cs typeface="Calibri"/>
              </a:defRPr>
            </a:pPr>
            <a:r>
              <a:rPr lang="en-US" sz="1200" b="1" i="0" u="none" strike="noStrike" baseline="0">
                <a:solidFill>
                  <a:srgbClr val="333333"/>
                </a:solidFill>
                <a:latin typeface="Calibri"/>
                <a:cs typeface="Calibri"/>
              </a:rPr>
              <a:t> </a:t>
            </a:r>
            <a:r>
              <a:rPr lang="en-US" sz="1200" b="1" i="1" u="none" strike="noStrike" baseline="0">
                <a:solidFill>
                  <a:srgbClr val="333333"/>
                </a:solidFill>
                <a:latin typeface="Calibri"/>
                <a:cs typeface="Calibri"/>
              </a:rPr>
              <a:t>by Time Series Regression</a:t>
            </a:r>
          </a:p>
        </c:rich>
      </c:tx>
      <c:overlay val="0"/>
      <c:spPr>
        <a:noFill/>
        <a:ln w="25400">
          <a:noFill/>
        </a:ln>
      </c:spPr>
    </c:title>
    <c:autoTitleDeleted val="0"/>
    <c:plotArea>
      <c:layout>
        <c:manualLayout>
          <c:layoutTarget val="inner"/>
          <c:xMode val="edge"/>
          <c:yMode val="edge"/>
          <c:x val="5.4836058400084882E-2"/>
          <c:y val="0.17661282348869894"/>
          <c:w val="0.90901117749188254"/>
          <c:h val="0.5722133418710259"/>
        </c:manualLayout>
      </c:layout>
      <c:lineChart>
        <c:grouping val="standard"/>
        <c:varyColors val="0"/>
        <c:ser>
          <c:idx val="0"/>
          <c:order val="0"/>
          <c:tx>
            <c:strRef>
              <c:f>'[DMO-Electricity Forecasting New.xls]Overall'!$G$2</c:f>
              <c:strCache>
                <c:ptCount val="1"/>
                <c:pt idx="0">
                  <c:v>Households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[1]Overall!$B$4:$B$171</c:f>
              <c:numCache>
                <c:formatCode>mmm\-yy</c:formatCode>
                <c:ptCount val="168"/>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numCache>
            </c:numRef>
          </c:cat>
          <c:val>
            <c:numRef>
              <c:f>[1]Overall!$G$4:$G$171</c:f>
              <c:numCache>
                <c:formatCode>0.00</c:formatCode>
                <c:ptCount val="168"/>
                <c:pt idx="0">
                  <c:v>447.8</c:v>
                </c:pt>
                <c:pt idx="1">
                  <c:v>437.1</c:v>
                </c:pt>
                <c:pt idx="2">
                  <c:v>479.7</c:v>
                </c:pt>
                <c:pt idx="3">
                  <c:v>533.6</c:v>
                </c:pt>
                <c:pt idx="4">
                  <c:v>535</c:v>
                </c:pt>
                <c:pt idx="5">
                  <c:v>560.20000000000005</c:v>
                </c:pt>
                <c:pt idx="6">
                  <c:v>537.4</c:v>
                </c:pt>
                <c:pt idx="7">
                  <c:v>528.79999999999995</c:v>
                </c:pt>
                <c:pt idx="8">
                  <c:v>516.29999999999995</c:v>
                </c:pt>
                <c:pt idx="9">
                  <c:v>520</c:v>
                </c:pt>
                <c:pt idx="10">
                  <c:v>518.6</c:v>
                </c:pt>
                <c:pt idx="11">
                  <c:v>478</c:v>
                </c:pt>
                <c:pt idx="12">
                  <c:v>465.5</c:v>
                </c:pt>
                <c:pt idx="13">
                  <c:v>452.3</c:v>
                </c:pt>
                <c:pt idx="14">
                  <c:v>470</c:v>
                </c:pt>
                <c:pt idx="15">
                  <c:v>511.3</c:v>
                </c:pt>
                <c:pt idx="16">
                  <c:v>522</c:v>
                </c:pt>
                <c:pt idx="17">
                  <c:v>533.20000000000005</c:v>
                </c:pt>
                <c:pt idx="18">
                  <c:v>513.20000000000005</c:v>
                </c:pt>
                <c:pt idx="19">
                  <c:v>544.20000000000005</c:v>
                </c:pt>
                <c:pt idx="20">
                  <c:v>541.4</c:v>
                </c:pt>
                <c:pt idx="21">
                  <c:v>525.70000000000005</c:v>
                </c:pt>
                <c:pt idx="22">
                  <c:v>535.20000000000005</c:v>
                </c:pt>
                <c:pt idx="23">
                  <c:v>495</c:v>
                </c:pt>
                <c:pt idx="24">
                  <c:v>473.6</c:v>
                </c:pt>
                <c:pt idx="25">
                  <c:v>444.4</c:v>
                </c:pt>
                <c:pt idx="26">
                  <c:v>451.8</c:v>
                </c:pt>
                <c:pt idx="27">
                  <c:v>511</c:v>
                </c:pt>
                <c:pt idx="28">
                  <c:v>542.79999999999995</c:v>
                </c:pt>
                <c:pt idx="29">
                  <c:v>556</c:v>
                </c:pt>
                <c:pt idx="30">
                  <c:v>563.1</c:v>
                </c:pt>
                <c:pt idx="31">
                  <c:v>555</c:v>
                </c:pt>
                <c:pt idx="32">
                  <c:v>513.6</c:v>
                </c:pt>
                <c:pt idx="33">
                  <c:v>514.70000000000005</c:v>
                </c:pt>
                <c:pt idx="34">
                  <c:v>547.9</c:v>
                </c:pt>
                <c:pt idx="35">
                  <c:v>489.9</c:v>
                </c:pt>
                <c:pt idx="36">
                  <c:v>467.1</c:v>
                </c:pt>
                <c:pt idx="37">
                  <c:v>472.7</c:v>
                </c:pt>
                <c:pt idx="38">
                  <c:v>449.5</c:v>
                </c:pt>
                <c:pt idx="39">
                  <c:v>491.5</c:v>
                </c:pt>
                <c:pt idx="40">
                  <c:v>544</c:v>
                </c:pt>
                <c:pt idx="41">
                  <c:v>572.5</c:v>
                </c:pt>
                <c:pt idx="42">
                  <c:v>525.79999999999995</c:v>
                </c:pt>
                <c:pt idx="43">
                  <c:v>510.1</c:v>
                </c:pt>
                <c:pt idx="44">
                  <c:v>519.1</c:v>
                </c:pt>
                <c:pt idx="45">
                  <c:v>522.1</c:v>
                </c:pt>
                <c:pt idx="46">
                  <c:v>535.6</c:v>
                </c:pt>
                <c:pt idx="47">
                  <c:v>484</c:v>
                </c:pt>
                <c:pt idx="48">
                  <c:v>476.4</c:v>
                </c:pt>
                <c:pt idx="49">
                  <c:v>460.5</c:v>
                </c:pt>
                <c:pt idx="50">
                  <c:v>461.2</c:v>
                </c:pt>
                <c:pt idx="51">
                  <c:v>510.5</c:v>
                </c:pt>
                <c:pt idx="52">
                  <c:v>556.6</c:v>
                </c:pt>
                <c:pt idx="53">
                  <c:v>609.5</c:v>
                </c:pt>
                <c:pt idx="54">
                  <c:v>592.70000000000005</c:v>
                </c:pt>
                <c:pt idx="55">
                  <c:v>572.1</c:v>
                </c:pt>
                <c:pt idx="56">
                  <c:v>554.9</c:v>
                </c:pt>
                <c:pt idx="57">
                  <c:v>557.4</c:v>
                </c:pt>
                <c:pt idx="58">
                  <c:v>562.9</c:v>
                </c:pt>
                <c:pt idx="59">
                  <c:v>516</c:v>
                </c:pt>
                <c:pt idx="60">
                  <c:v>490.6</c:v>
                </c:pt>
                <c:pt idx="61">
                  <c:v>503.9</c:v>
                </c:pt>
                <c:pt idx="62">
                  <c:v>547.6</c:v>
                </c:pt>
                <c:pt idx="63">
                  <c:v>585</c:v>
                </c:pt>
                <c:pt idx="64">
                  <c:v>573.5</c:v>
                </c:pt>
                <c:pt idx="65">
                  <c:v>606</c:v>
                </c:pt>
                <c:pt idx="66">
                  <c:v>575.20000000000005</c:v>
                </c:pt>
                <c:pt idx="67">
                  <c:v>539.70000000000005</c:v>
                </c:pt>
                <c:pt idx="68">
                  <c:v>539.20000000000005</c:v>
                </c:pt>
                <c:pt idx="69">
                  <c:v>557.79999999999995</c:v>
                </c:pt>
                <c:pt idx="70">
                  <c:v>581.4</c:v>
                </c:pt>
                <c:pt idx="71">
                  <c:v>536.20000000000005</c:v>
                </c:pt>
                <c:pt idx="72">
                  <c:v>499.3</c:v>
                </c:pt>
                <c:pt idx="73">
                  <c:v>461.7</c:v>
                </c:pt>
                <c:pt idx="74">
                  <c:v>465.7</c:v>
                </c:pt>
                <c:pt idx="75">
                  <c:v>524.4</c:v>
                </c:pt>
                <c:pt idx="76">
                  <c:v>565.1</c:v>
                </c:pt>
                <c:pt idx="77">
                  <c:v>602.79999999999995</c:v>
                </c:pt>
                <c:pt idx="78">
                  <c:v>586</c:v>
                </c:pt>
                <c:pt idx="79">
                  <c:v>590.6</c:v>
                </c:pt>
                <c:pt idx="80">
                  <c:v>582.6</c:v>
                </c:pt>
                <c:pt idx="81">
                  <c:v>557.70000000000005</c:v>
                </c:pt>
                <c:pt idx="82">
                  <c:v>541.1</c:v>
                </c:pt>
                <c:pt idx="83">
                  <c:v>505.9</c:v>
                </c:pt>
                <c:pt idx="84">
                  <c:v>503.3</c:v>
                </c:pt>
                <c:pt idx="85">
                  <c:v>505</c:v>
                </c:pt>
                <c:pt idx="86">
                  <c:v>508.6</c:v>
                </c:pt>
                <c:pt idx="87">
                  <c:v>540.9</c:v>
                </c:pt>
                <c:pt idx="88">
                  <c:v>557.1</c:v>
                </c:pt>
                <c:pt idx="89">
                  <c:v>607.9</c:v>
                </c:pt>
                <c:pt idx="90">
                  <c:v>594.79999999999995</c:v>
                </c:pt>
                <c:pt idx="91">
                  <c:v>585.6</c:v>
                </c:pt>
                <c:pt idx="92">
                  <c:v>573.20000000000005</c:v>
                </c:pt>
                <c:pt idx="93">
                  <c:v>560.20000000000005</c:v>
                </c:pt>
                <c:pt idx="94">
                  <c:v>568.1</c:v>
                </c:pt>
                <c:pt idx="95">
                  <c:v>524.79999999999995</c:v>
                </c:pt>
                <c:pt idx="96">
                  <c:v>513.1</c:v>
                </c:pt>
                <c:pt idx="97">
                  <c:v>498</c:v>
                </c:pt>
                <c:pt idx="98">
                  <c:v>498.3</c:v>
                </c:pt>
                <c:pt idx="99">
                  <c:v>568.29999999999995</c:v>
                </c:pt>
                <c:pt idx="100">
                  <c:v>601.79999999999995</c:v>
                </c:pt>
                <c:pt idx="101">
                  <c:v>629.6</c:v>
                </c:pt>
                <c:pt idx="102">
                  <c:v>612</c:v>
                </c:pt>
                <c:pt idx="103">
                  <c:v>617.5</c:v>
                </c:pt>
                <c:pt idx="104">
                  <c:v>560.6</c:v>
                </c:pt>
                <c:pt idx="105">
                  <c:v>555</c:v>
                </c:pt>
                <c:pt idx="106">
                  <c:v>570.70000000000005</c:v>
                </c:pt>
                <c:pt idx="107">
                  <c:v>530.1</c:v>
                </c:pt>
                <c:pt idx="108">
                  <c:v>509.7</c:v>
                </c:pt>
                <c:pt idx="109">
                  <c:v>489.3</c:v>
                </c:pt>
                <c:pt idx="110">
                  <c:v>488.7</c:v>
                </c:pt>
                <c:pt idx="111">
                  <c:v>568.1</c:v>
                </c:pt>
                <c:pt idx="112">
                  <c:v>609.5</c:v>
                </c:pt>
                <c:pt idx="113">
                  <c:v>639</c:v>
                </c:pt>
                <c:pt idx="114">
                  <c:v>628.1</c:v>
                </c:pt>
                <c:pt idx="115">
                  <c:v>635.5</c:v>
                </c:pt>
                <c:pt idx="116">
                  <c:v>592.4</c:v>
                </c:pt>
                <c:pt idx="117">
                  <c:v>580.9</c:v>
                </c:pt>
                <c:pt idx="118">
                  <c:v>611.5</c:v>
                </c:pt>
                <c:pt idx="119">
                  <c:v>571.79999999999995</c:v>
                </c:pt>
                <c:pt idx="120">
                  <c:v>525.20000000000005</c:v>
                </c:pt>
                <c:pt idx="121">
                  <c:v>493.6</c:v>
                </c:pt>
                <c:pt idx="122">
                  <c:v>513.9</c:v>
                </c:pt>
                <c:pt idx="123">
                  <c:v>594.20000000000005</c:v>
                </c:pt>
                <c:pt idx="124">
                  <c:v>610.70000000000005</c:v>
                </c:pt>
                <c:pt idx="125">
                  <c:v>632.29999999999995</c:v>
                </c:pt>
                <c:pt idx="126">
                  <c:v>647</c:v>
                </c:pt>
                <c:pt idx="127">
                  <c:v>656.7</c:v>
                </c:pt>
                <c:pt idx="128">
                  <c:v>635.70000000000005</c:v>
                </c:pt>
                <c:pt idx="129">
                  <c:v>643.6</c:v>
                </c:pt>
                <c:pt idx="130">
                  <c:v>645.70000000000005</c:v>
                </c:pt>
                <c:pt idx="131">
                  <c:v>622.4</c:v>
                </c:pt>
                <c:pt idx="132">
                  <c:v>570.29999999999995</c:v>
                </c:pt>
                <c:pt idx="133">
                  <c:v>580.4</c:v>
                </c:pt>
                <c:pt idx="134">
                  <c:v>585.4</c:v>
                </c:pt>
                <c:pt idx="135">
                  <c:v>648.70000000000005</c:v>
                </c:pt>
                <c:pt idx="136">
                  <c:v>689.1</c:v>
                </c:pt>
                <c:pt idx="137">
                  <c:v>708.4</c:v>
                </c:pt>
                <c:pt idx="138">
                  <c:v>642.20000000000005</c:v>
                </c:pt>
                <c:pt idx="139">
                  <c:v>647.1</c:v>
                </c:pt>
                <c:pt idx="140">
                  <c:v>647.79999999999995</c:v>
                </c:pt>
                <c:pt idx="141">
                  <c:v>650.4</c:v>
                </c:pt>
                <c:pt idx="142">
                  <c:v>644.70000000000005</c:v>
                </c:pt>
                <c:pt idx="143">
                  <c:v>575.20000000000005</c:v>
                </c:pt>
                <c:pt idx="144">
                  <c:v>567.1</c:v>
                </c:pt>
                <c:pt idx="145">
                  <c:v>574</c:v>
                </c:pt>
                <c:pt idx="146">
                  <c:v>533.1</c:v>
                </c:pt>
                <c:pt idx="147">
                  <c:v>583.70000000000005</c:v>
                </c:pt>
                <c:pt idx="148">
                  <c:v>619.9</c:v>
                </c:pt>
                <c:pt idx="149">
                  <c:v>649</c:v>
                </c:pt>
                <c:pt idx="150">
                  <c:v>698.1</c:v>
                </c:pt>
                <c:pt idx="151">
                  <c:v>630.20000000000005</c:v>
                </c:pt>
                <c:pt idx="152">
                  <c:v>613.1</c:v>
                </c:pt>
                <c:pt idx="153">
                  <c:v>622</c:v>
                </c:pt>
                <c:pt idx="154">
                  <c:v>622.1</c:v>
                </c:pt>
                <c:pt idx="155">
                  <c:v>583.1</c:v>
                </c:pt>
              </c:numCache>
            </c:numRef>
          </c:val>
          <c:smooth val="0"/>
          <c:extLst>
            <c:ext xmlns:c16="http://schemas.microsoft.com/office/drawing/2014/chart" uri="{C3380CC4-5D6E-409C-BE32-E72D297353CC}">
              <c16:uniqueId val="{00000000-C21F-42FB-8F0C-8BE2C9E93DD0}"/>
            </c:ext>
          </c:extLst>
        </c:ser>
        <c:ser>
          <c:idx val="1"/>
          <c:order val="1"/>
          <c:tx>
            <c:strRef>
              <c:f>'[DMO-Electricity Forecasting New.xls]Overall'!$M$2</c:f>
              <c:strCache>
                <c:ptCount val="1"/>
                <c:pt idx="0">
                  <c:v>Households 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cat>
            <c:numRef>
              <c:f>[1]Overall!$B$4:$B$171</c:f>
              <c:numCache>
                <c:formatCode>mmm\-yy</c:formatCode>
                <c:ptCount val="168"/>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numCache>
            </c:numRef>
          </c:cat>
          <c:val>
            <c:numRef>
              <c:f>[1]Overall!$M$4:$M$171</c:f>
              <c:numCache>
                <c:formatCode>0.00</c:formatCode>
                <c:ptCount val="168"/>
                <c:pt idx="0">
                  <c:v>440.29890109890096</c:v>
                </c:pt>
                <c:pt idx="1">
                  <c:v>429.82967032967019</c:v>
                </c:pt>
                <c:pt idx="2">
                  <c:v>436.02967032967018</c:v>
                </c:pt>
                <c:pt idx="3">
                  <c:v>491.23736263736254</c:v>
                </c:pt>
                <c:pt idx="4">
                  <c:v>518.61428571428564</c:v>
                </c:pt>
                <c:pt idx="5">
                  <c:v>547.79120879120853</c:v>
                </c:pt>
                <c:pt idx="6">
                  <c:v>533.11428571428553</c:v>
                </c:pt>
                <c:pt idx="7">
                  <c:v>525.22967032967028</c:v>
                </c:pt>
                <c:pt idx="8">
                  <c:v>508.06043956043948</c:v>
                </c:pt>
                <c:pt idx="9">
                  <c:v>506.3373626373625</c:v>
                </c:pt>
                <c:pt idx="10">
                  <c:v>515.4142857142856</c:v>
                </c:pt>
                <c:pt idx="11">
                  <c:v>471.32967032967019</c:v>
                </c:pt>
                <c:pt idx="12">
                  <c:v>450.36446886446868</c:v>
                </c:pt>
                <c:pt idx="13">
                  <c:v>439.89523809523797</c:v>
                </c:pt>
                <c:pt idx="14">
                  <c:v>446.09523809523796</c:v>
                </c:pt>
                <c:pt idx="15">
                  <c:v>501.30293040293031</c:v>
                </c:pt>
                <c:pt idx="16">
                  <c:v>528.67985347985336</c:v>
                </c:pt>
                <c:pt idx="17">
                  <c:v>557.85677655677637</c:v>
                </c:pt>
                <c:pt idx="18">
                  <c:v>543.17985347985336</c:v>
                </c:pt>
                <c:pt idx="19">
                  <c:v>535.29523809523801</c:v>
                </c:pt>
                <c:pt idx="20">
                  <c:v>518.1260073260072</c:v>
                </c:pt>
                <c:pt idx="21">
                  <c:v>516.40293040293022</c:v>
                </c:pt>
                <c:pt idx="22">
                  <c:v>525.47985347985332</c:v>
                </c:pt>
                <c:pt idx="23">
                  <c:v>481.39523809523791</c:v>
                </c:pt>
                <c:pt idx="24">
                  <c:v>460.43003663003645</c:v>
                </c:pt>
                <c:pt idx="25">
                  <c:v>449.96080586080575</c:v>
                </c:pt>
                <c:pt idx="26">
                  <c:v>456.16080586080568</c:v>
                </c:pt>
                <c:pt idx="27">
                  <c:v>511.36849816849804</c:v>
                </c:pt>
                <c:pt idx="28">
                  <c:v>538.74542124542108</c:v>
                </c:pt>
                <c:pt idx="29">
                  <c:v>567.92234432234409</c:v>
                </c:pt>
                <c:pt idx="30">
                  <c:v>553.24542124542108</c:v>
                </c:pt>
                <c:pt idx="31">
                  <c:v>545.36080586080573</c:v>
                </c:pt>
                <c:pt idx="32">
                  <c:v>528.19157509157492</c:v>
                </c:pt>
                <c:pt idx="33">
                  <c:v>526.46849816849806</c:v>
                </c:pt>
                <c:pt idx="34">
                  <c:v>535.54542124542104</c:v>
                </c:pt>
                <c:pt idx="35">
                  <c:v>491.46080586080569</c:v>
                </c:pt>
                <c:pt idx="36">
                  <c:v>470.49560439560423</c:v>
                </c:pt>
                <c:pt idx="37">
                  <c:v>460.02637362637347</c:v>
                </c:pt>
                <c:pt idx="38">
                  <c:v>466.22637362637346</c:v>
                </c:pt>
                <c:pt idx="39">
                  <c:v>521.43406593406576</c:v>
                </c:pt>
                <c:pt idx="40">
                  <c:v>548.81098901098892</c:v>
                </c:pt>
                <c:pt idx="41">
                  <c:v>577.98791208791181</c:v>
                </c:pt>
                <c:pt idx="42">
                  <c:v>563.31098901098881</c:v>
                </c:pt>
                <c:pt idx="43">
                  <c:v>555.42637362637356</c:v>
                </c:pt>
                <c:pt idx="44">
                  <c:v>538.25714285714275</c:v>
                </c:pt>
                <c:pt idx="45">
                  <c:v>536.53406593406578</c:v>
                </c:pt>
                <c:pt idx="46">
                  <c:v>545.61098901098887</c:v>
                </c:pt>
                <c:pt idx="47">
                  <c:v>501.52637362637347</c:v>
                </c:pt>
                <c:pt idx="48">
                  <c:v>480.56117216117195</c:v>
                </c:pt>
                <c:pt idx="49">
                  <c:v>470.09194139194125</c:v>
                </c:pt>
                <c:pt idx="50">
                  <c:v>476.29194139194124</c:v>
                </c:pt>
                <c:pt idx="51">
                  <c:v>531.49963369963359</c:v>
                </c:pt>
                <c:pt idx="52">
                  <c:v>558.87655677655664</c:v>
                </c:pt>
                <c:pt idx="53">
                  <c:v>588.05347985347964</c:v>
                </c:pt>
                <c:pt idx="54">
                  <c:v>573.37655677655664</c:v>
                </c:pt>
                <c:pt idx="55">
                  <c:v>565.49194139194128</c:v>
                </c:pt>
                <c:pt idx="56">
                  <c:v>548.32271062271047</c:v>
                </c:pt>
                <c:pt idx="57">
                  <c:v>546.59963369963361</c:v>
                </c:pt>
                <c:pt idx="58">
                  <c:v>555.67655677655671</c:v>
                </c:pt>
                <c:pt idx="59">
                  <c:v>511.59194139194119</c:v>
                </c:pt>
                <c:pt idx="60">
                  <c:v>490.62673992673979</c:v>
                </c:pt>
                <c:pt idx="61">
                  <c:v>480.15750915750903</c:v>
                </c:pt>
                <c:pt idx="62">
                  <c:v>486.35750915750896</c:v>
                </c:pt>
                <c:pt idx="63">
                  <c:v>541.56520146520131</c:v>
                </c:pt>
                <c:pt idx="64">
                  <c:v>568.94212454212436</c:v>
                </c:pt>
                <c:pt idx="65">
                  <c:v>598.11904761904736</c:v>
                </c:pt>
                <c:pt idx="66">
                  <c:v>583.44212454212436</c:v>
                </c:pt>
                <c:pt idx="67">
                  <c:v>575.557509157509</c:v>
                </c:pt>
                <c:pt idx="68">
                  <c:v>558.3882783882782</c:v>
                </c:pt>
                <c:pt idx="69">
                  <c:v>556.66520146520133</c:v>
                </c:pt>
                <c:pt idx="70">
                  <c:v>565.74212454212443</c:v>
                </c:pt>
                <c:pt idx="71">
                  <c:v>521.65750915750891</c:v>
                </c:pt>
                <c:pt idx="72">
                  <c:v>500.69230769230751</c:v>
                </c:pt>
                <c:pt idx="73">
                  <c:v>490.22307692307675</c:v>
                </c:pt>
                <c:pt idx="74">
                  <c:v>496.42307692307679</c:v>
                </c:pt>
                <c:pt idx="75">
                  <c:v>551.63076923076903</c:v>
                </c:pt>
                <c:pt idx="76">
                  <c:v>579.00769230769208</c:v>
                </c:pt>
                <c:pt idx="77">
                  <c:v>608.1846153846152</c:v>
                </c:pt>
                <c:pt idx="78">
                  <c:v>593.50769230769208</c:v>
                </c:pt>
                <c:pt idx="79">
                  <c:v>585.62307692307672</c:v>
                </c:pt>
                <c:pt idx="80">
                  <c:v>568.45384615384603</c:v>
                </c:pt>
                <c:pt idx="81">
                  <c:v>566.73076923076906</c:v>
                </c:pt>
                <c:pt idx="82">
                  <c:v>575.80769230769215</c:v>
                </c:pt>
                <c:pt idx="83">
                  <c:v>531.72307692307675</c:v>
                </c:pt>
                <c:pt idx="84">
                  <c:v>510.75787545787523</c:v>
                </c:pt>
                <c:pt idx="85">
                  <c:v>500.28864468864458</c:v>
                </c:pt>
                <c:pt idx="86">
                  <c:v>506.48864468864451</c:v>
                </c:pt>
                <c:pt idx="87">
                  <c:v>561.69633699633675</c:v>
                </c:pt>
                <c:pt idx="88">
                  <c:v>589.07326007325992</c:v>
                </c:pt>
                <c:pt idx="89">
                  <c:v>618.25018315018292</c:v>
                </c:pt>
                <c:pt idx="90">
                  <c:v>603.5732600732598</c:v>
                </c:pt>
                <c:pt idx="91">
                  <c:v>595.68864468864456</c:v>
                </c:pt>
                <c:pt idx="92">
                  <c:v>578.51941391941375</c:v>
                </c:pt>
                <c:pt idx="93">
                  <c:v>576.79633699633678</c:v>
                </c:pt>
                <c:pt idx="94">
                  <c:v>585.87326007325987</c:v>
                </c:pt>
                <c:pt idx="95">
                  <c:v>541.78864468864447</c:v>
                </c:pt>
                <c:pt idx="96">
                  <c:v>520.82344322344295</c:v>
                </c:pt>
                <c:pt idx="97">
                  <c:v>510.3542124542123</c:v>
                </c:pt>
                <c:pt idx="98">
                  <c:v>516.55421245421223</c:v>
                </c:pt>
                <c:pt idx="99">
                  <c:v>571.76190476190459</c:v>
                </c:pt>
                <c:pt idx="100">
                  <c:v>599.13882783882764</c:v>
                </c:pt>
                <c:pt idx="101">
                  <c:v>628.31575091575064</c:v>
                </c:pt>
                <c:pt idx="102">
                  <c:v>613.63882783882764</c:v>
                </c:pt>
                <c:pt idx="103">
                  <c:v>605.75421245421228</c:v>
                </c:pt>
                <c:pt idx="104">
                  <c:v>588.58498168498159</c:v>
                </c:pt>
                <c:pt idx="105">
                  <c:v>586.86190476190461</c:v>
                </c:pt>
                <c:pt idx="106">
                  <c:v>595.93882783882759</c:v>
                </c:pt>
                <c:pt idx="107">
                  <c:v>551.8542124542123</c:v>
                </c:pt>
                <c:pt idx="108">
                  <c:v>530.88901098901079</c:v>
                </c:pt>
                <c:pt idx="109">
                  <c:v>520.41978021978002</c:v>
                </c:pt>
                <c:pt idx="110">
                  <c:v>526.61978021978007</c:v>
                </c:pt>
                <c:pt idx="111">
                  <c:v>581.82747252747231</c:v>
                </c:pt>
                <c:pt idx="112">
                  <c:v>609.20439560439536</c:v>
                </c:pt>
                <c:pt idx="113">
                  <c:v>638.38131868131848</c:v>
                </c:pt>
                <c:pt idx="114">
                  <c:v>623.70439560439536</c:v>
                </c:pt>
                <c:pt idx="115">
                  <c:v>615.81978021978</c:v>
                </c:pt>
                <c:pt idx="116">
                  <c:v>598.65054945054931</c:v>
                </c:pt>
                <c:pt idx="117">
                  <c:v>596.92747252747233</c:v>
                </c:pt>
                <c:pt idx="118">
                  <c:v>606.00439560439531</c:v>
                </c:pt>
                <c:pt idx="119">
                  <c:v>561.91978021978002</c:v>
                </c:pt>
                <c:pt idx="120">
                  <c:v>540.95457875457851</c:v>
                </c:pt>
                <c:pt idx="121">
                  <c:v>530.48534798534786</c:v>
                </c:pt>
                <c:pt idx="122">
                  <c:v>536.68534798534779</c:v>
                </c:pt>
                <c:pt idx="123">
                  <c:v>591.89304029304003</c:v>
                </c:pt>
                <c:pt idx="124">
                  <c:v>619.26996336996319</c:v>
                </c:pt>
                <c:pt idx="125">
                  <c:v>648.4468864468862</c:v>
                </c:pt>
                <c:pt idx="126">
                  <c:v>633.76996336996308</c:v>
                </c:pt>
                <c:pt idx="127">
                  <c:v>625.88534798534783</c:v>
                </c:pt>
                <c:pt idx="128">
                  <c:v>608.71611721611703</c:v>
                </c:pt>
                <c:pt idx="129">
                  <c:v>606.99304029304017</c:v>
                </c:pt>
                <c:pt idx="130">
                  <c:v>616.06996336996326</c:v>
                </c:pt>
                <c:pt idx="131">
                  <c:v>571.98534798534774</c:v>
                </c:pt>
                <c:pt idx="132">
                  <c:v>551.02014652014634</c:v>
                </c:pt>
                <c:pt idx="133">
                  <c:v>540.55091575091558</c:v>
                </c:pt>
                <c:pt idx="134">
                  <c:v>546.75091575091551</c:v>
                </c:pt>
                <c:pt idx="135">
                  <c:v>601.95860805860787</c:v>
                </c:pt>
                <c:pt idx="136">
                  <c:v>629.33553113553091</c:v>
                </c:pt>
                <c:pt idx="137">
                  <c:v>658.51245421245392</c:v>
                </c:pt>
                <c:pt idx="138">
                  <c:v>643.83553113553091</c:v>
                </c:pt>
                <c:pt idx="139">
                  <c:v>635.95091575091556</c:v>
                </c:pt>
                <c:pt idx="140">
                  <c:v>618.78168498168475</c:v>
                </c:pt>
                <c:pt idx="141">
                  <c:v>617.05860805860789</c:v>
                </c:pt>
                <c:pt idx="142">
                  <c:v>626.13553113553098</c:v>
                </c:pt>
                <c:pt idx="143">
                  <c:v>582.05091575091546</c:v>
                </c:pt>
                <c:pt idx="144">
                  <c:v>561.08571428571406</c:v>
                </c:pt>
                <c:pt idx="145">
                  <c:v>550.6164835164833</c:v>
                </c:pt>
                <c:pt idx="146">
                  <c:v>556.81648351648334</c:v>
                </c:pt>
                <c:pt idx="147">
                  <c:v>612.02417582417559</c:v>
                </c:pt>
                <c:pt idx="148">
                  <c:v>639.40109890109863</c:v>
                </c:pt>
                <c:pt idx="149">
                  <c:v>668.57802197802175</c:v>
                </c:pt>
                <c:pt idx="150">
                  <c:v>653.90109890109863</c:v>
                </c:pt>
                <c:pt idx="151">
                  <c:v>646.01648351648328</c:v>
                </c:pt>
                <c:pt idx="152">
                  <c:v>628.84725274725258</c:v>
                </c:pt>
                <c:pt idx="153">
                  <c:v>627.12417582417561</c:v>
                </c:pt>
                <c:pt idx="154">
                  <c:v>636.2010989010987</c:v>
                </c:pt>
                <c:pt idx="155">
                  <c:v>592.1164835164833</c:v>
                </c:pt>
                <c:pt idx="156">
                  <c:v>571.15128205128178</c:v>
                </c:pt>
                <c:pt idx="157">
                  <c:v>560.68205128205113</c:v>
                </c:pt>
                <c:pt idx="158">
                  <c:v>566.88205128205107</c:v>
                </c:pt>
                <c:pt idx="159">
                  <c:v>622.08974358974331</c:v>
                </c:pt>
                <c:pt idx="160">
                  <c:v>649.46666666666647</c:v>
                </c:pt>
                <c:pt idx="161">
                  <c:v>678.64358974358947</c:v>
                </c:pt>
                <c:pt idx="162">
                  <c:v>663.96666666666636</c:v>
                </c:pt>
                <c:pt idx="163">
                  <c:v>656.08205128205111</c:v>
                </c:pt>
                <c:pt idx="164">
                  <c:v>638.9128205128203</c:v>
                </c:pt>
                <c:pt idx="165">
                  <c:v>637.18974358974333</c:v>
                </c:pt>
                <c:pt idx="166">
                  <c:v>646.26666666666642</c:v>
                </c:pt>
                <c:pt idx="167">
                  <c:v>602.18205128205102</c:v>
                </c:pt>
              </c:numCache>
            </c:numRef>
          </c:val>
          <c:smooth val="0"/>
          <c:extLst>
            <c:ext xmlns:c16="http://schemas.microsoft.com/office/drawing/2014/chart" uri="{C3380CC4-5D6E-409C-BE32-E72D297353CC}">
              <c16:uniqueId val="{00000001-C21F-42FB-8F0C-8BE2C9E93DD0}"/>
            </c:ext>
          </c:extLst>
        </c:ser>
        <c:dLbls>
          <c:showLegendKey val="0"/>
          <c:showVal val="0"/>
          <c:showCatName val="0"/>
          <c:showSerName val="0"/>
          <c:showPercent val="0"/>
          <c:showBubbleSize val="0"/>
        </c:dLbls>
        <c:marker val="1"/>
        <c:smooth val="0"/>
        <c:axId val="421474984"/>
        <c:axId val="1"/>
      </c:lineChart>
      <c:dateAx>
        <c:axId val="421474984"/>
        <c:scaling>
          <c:orientation val="minMax"/>
        </c:scaling>
        <c:delete val="0"/>
        <c:axPos val="b"/>
        <c:numFmt formatCode="mmm\-yy" sourceLinked="0"/>
        <c:majorTickMark val="none"/>
        <c:minorTickMark val="none"/>
        <c:tickLblPos val="nextTo"/>
        <c:spPr>
          <a:noFill/>
          <a:ln w="9525" cap="flat" cmpd="sng" algn="ctr">
            <a:solidFill>
              <a:schemeClr val="tx1">
                <a:lumMod val="15000"/>
                <a:lumOff val="85000"/>
              </a:schemeClr>
            </a:solidFill>
            <a:round/>
          </a:ln>
          <a:effectLst/>
        </c:spPr>
        <c:txPr>
          <a:bodyPr rot="-2700000" vert="horz"/>
          <a:lstStyle/>
          <a:p>
            <a:pPr>
              <a:defRPr sz="900" b="0" i="0" u="none" strike="noStrike" baseline="0">
                <a:solidFill>
                  <a:srgbClr val="333333"/>
                </a:solidFill>
                <a:latin typeface="Calibri"/>
                <a:ea typeface="Calibri"/>
                <a:cs typeface="Calibri"/>
              </a:defRPr>
            </a:pPr>
            <a:endParaRPr lang="en-US"/>
          </a:p>
        </c:txPr>
        <c:crossAx val="1"/>
        <c:crosses val="autoZero"/>
        <c:auto val="1"/>
        <c:lblOffset val="100"/>
        <c:baseTimeUnit val="months"/>
      </c:date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21474984"/>
        <c:crosses val="autoZero"/>
        <c:crossBetween val="between"/>
      </c:valAx>
      <c:spPr>
        <a:noFill/>
        <a:ln w="25400">
          <a:noFill/>
        </a:ln>
      </c:spPr>
    </c:plotArea>
    <c:legend>
      <c:legendPos val="r"/>
      <c:layout>
        <c:manualLayout>
          <c:xMode val="edge"/>
          <c:yMode val="edge"/>
          <c:x val="0.15316944201891108"/>
          <c:y val="0.88135671371057722"/>
          <c:w val="0.6901427732346338"/>
          <c:h val="7.9903218550684205E-2"/>
        </c:manualLayout>
      </c:layout>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a:effectLst/>
              </a:rPr>
              <a:t>Others</a:t>
            </a:r>
            <a:r>
              <a:rPr lang="en-SG" sz="1400" b="0" i="0" baseline="0">
                <a:effectLst/>
              </a:rPr>
              <a:t> </a:t>
            </a:r>
            <a:r>
              <a:rPr lang="en-US" sz="1400" b="0" i="0" baseline="0">
                <a:effectLst/>
              </a:rPr>
              <a:t>Electricity Demand </a:t>
            </a:r>
            <a:r>
              <a:rPr lang="en-SG" sz="1400" b="0" i="0" baseline="0">
                <a:effectLst/>
              </a:rPr>
              <a:t>Forecast</a:t>
            </a:r>
            <a:r>
              <a:rPr lang="en-US" sz="1400" b="0" i="0" baseline="0">
                <a:effectLst/>
              </a:rPr>
              <a:t>ing</a:t>
            </a:r>
            <a:endParaRPr lang="en-SG" sz="1400">
              <a:effectLst/>
            </a:endParaRPr>
          </a:p>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 </a:t>
            </a:r>
            <a:r>
              <a:rPr lang="en-US" sz="1400" b="0" i="1" baseline="0">
                <a:effectLst/>
              </a:rPr>
              <a:t>by Seasonal ARIMA (</a:t>
            </a:r>
            <a:r>
              <a:rPr lang="en-US" sz="1400" b="0" i="1" u="none" strike="noStrike" baseline="0">
                <a:effectLst/>
              </a:rPr>
              <a:t>0, 1, 1</a:t>
            </a:r>
            <a:r>
              <a:rPr lang="en-US" sz="1400" b="0" i="1" baseline="0">
                <a:effectLst/>
              </a:rPr>
              <a:t>)(</a:t>
            </a:r>
            <a:r>
              <a:rPr lang="en-US" sz="1400" b="0" i="1" u="none" strike="noStrike" baseline="0">
                <a:effectLst/>
              </a:rPr>
              <a:t>1, 1, 1</a:t>
            </a:r>
            <a:r>
              <a:rPr lang="en-US" sz="1400" b="0" i="1" baseline="0">
                <a:effectLst/>
              </a:rPr>
              <a:t>)</a:t>
            </a:r>
            <a:r>
              <a:rPr lang="en-US" sz="1050" b="0" i="1" baseline="0">
                <a:effectLst/>
              </a:rPr>
              <a:t>12</a:t>
            </a:r>
            <a:r>
              <a:rPr lang="en-US" sz="1400" b="0" i="1" baseline="0">
                <a:effectLst/>
              </a:rPr>
              <a:t> </a:t>
            </a:r>
            <a:endParaRPr lang="en-SG" sz="1400">
              <a:effectLst/>
            </a:endParaRPr>
          </a:p>
        </c:rich>
      </c:tx>
      <c:overlay val="0"/>
      <c:spPr>
        <a:noFill/>
        <a:ln w="25400">
          <a:noFill/>
        </a:ln>
      </c:spPr>
    </c:title>
    <c:autoTitleDeleted val="0"/>
    <c:plotArea>
      <c:layout>
        <c:manualLayout>
          <c:layoutTarget val="inner"/>
          <c:xMode val="edge"/>
          <c:yMode val="edge"/>
          <c:x val="6.7288428175914544E-2"/>
          <c:y val="0.1737239746696421"/>
          <c:w val="0.89696805140736724"/>
          <c:h val="0.60342582531455968"/>
        </c:manualLayout>
      </c:layout>
      <c:lineChart>
        <c:grouping val="standard"/>
        <c:varyColors val="0"/>
        <c:ser>
          <c:idx val="0"/>
          <c:order val="0"/>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Overall!$B$4:$B$171</c:f>
              <c:numCache>
                <c:formatCode>mmm\-yy</c:formatCode>
                <c:ptCount val="168"/>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numCache>
            </c:numRef>
          </c:cat>
          <c:val>
            <c:numRef>
              <c:f>Overall!$H$4:$H$171</c:f>
              <c:numCache>
                <c:formatCode>#,##0.0</c:formatCode>
                <c:ptCount val="168"/>
                <c:pt idx="0">
                  <c:v>53.1</c:v>
                </c:pt>
                <c:pt idx="1">
                  <c:v>50.8</c:v>
                </c:pt>
                <c:pt idx="2">
                  <c:v>50.1</c:v>
                </c:pt>
                <c:pt idx="3">
                  <c:v>51.8</c:v>
                </c:pt>
                <c:pt idx="4">
                  <c:v>53.9</c:v>
                </c:pt>
                <c:pt idx="5">
                  <c:v>54.2</c:v>
                </c:pt>
                <c:pt idx="6">
                  <c:v>50.2</c:v>
                </c:pt>
                <c:pt idx="7">
                  <c:v>53.4</c:v>
                </c:pt>
                <c:pt idx="8">
                  <c:v>50.7</c:v>
                </c:pt>
                <c:pt idx="9">
                  <c:v>48.4</c:v>
                </c:pt>
                <c:pt idx="10">
                  <c:v>50.9</c:v>
                </c:pt>
                <c:pt idx="11">
                  <c:v>44.7</c:v>
                </c:pt>
                <c:pt idx="12">
                  <c:v>46</c:v>
                </c:pt>
                <c:pt idx="13">
                  <c:v>44.7</c:v>
                </c:pt>
                <c:pt idx="14">
                  <c:v>44.7</c:v>
                </c:pt>
                <c:pt idx="15">
                  <c:v>45.2</c:v>
                </c:pt>
                <c:pt idx="16">
                  <c:v>47.7</c:v>
                </c:pt>
                <c:pt idx="17">
                  <c:v>46.8</c:v>
                </c:pt>
                <c:pt idx="18">
                  <c:v>43.3</c:v>
                </c:pt>
                <c:pt idx="19">
                  <c:v>49.1</c:v>
                </c:pt>
                <c:pt idx="20">
                  <c:v>45.2</c:v>
                </c:pt>
                <c:pt idx="21">
                  <c:v>45.2</c:v>
                </c:pt>
                <c:pt idx="22">
                  <c:v>46.5</c:v>
                </c:pt>
                <c:pt idx="23">
                  <c:v>41.7</c:v>
                </c:pt>
                <c:pt idx="24">
                  <c:v>44.7</c:v>
                </c:pt>
                <c:pt idx="25">
                  <c:v>39.1</c:v>
                </c:pt>
                <c:pt idx="26">
                  <c:v>41.3</c:v>
                </c:pt>
                <c:pt idx="27">
                  <c:v>40</c:v>
                </c:pt>
                <c:pt idx="28">
                  <c:v>44.9</c:v>
                </c:pt>
                <c:pt idx="29">
                  <c:v>40.9</c:v>
                </c:pt>
                <c:pt idx="30">
                  <c:v>44.3</c:v>
                </c:pt>
                <c:pt idx="31">
                  <c:v>44.4</c:v>
                </c:pt>
                <c:pt idx="32">
                  <c:v>40.700000000000003</c:v>
                </c:pt>
                <c:pt idx="33">
                  <c:v>41.9</c:v>
                </c:pt>
                <c:pt idx="34">
                  <c:v>41.7</c:v>
                </c:pt>
                <c:pt idx="35">
                  <c:v>37.700000000000003</c:v>
                </c:pt>
                <c:pt idx="36">
                  <c:v>39.700000000000003</c:v>
                </c:pt>
                <c:pt idx="37">
                  <c:v>36.1</c:v>
                </c:pt>
                <c:pt idx="38">
                  <c:v>33.1</c:v>
                </c:pt>
                <c:pt idx="39">
                  <c:v>37.200000000000003</c:v>
                </c:pt>
                <c:pt idx="40">
                  <c:v>36.9</c:v>
                </c:pt>
                <c:pt idx="41">
                  <c:v>38.1</c:v>
                </c:pt>
                <c:pt idx="42">
                  <c:v>37.6</c:v>
                </c:pt>
                <c:pt idx="43">
                  <c:v>38.4</c:v>
                </c:pt>
                <c:pt idx="44">
                  <c:v>41.8</c:v>
                </c:pt>
                <c:pt idx="45">
                  <c:v>44.7</c:v>
                </c:pt>
                <c:pt idx="46">
                  <c:v>37.5</c:v>
                </c:pt>
                <c:pt idx="47">
                  <c:v>36.5</c:v>
                </c:pt>
                <c:pt idx="48">
                  <c:v>33.200000000000003</c:v>
                </c:pt>
                <c:pt idx="49">
                  <c:v>34</c:v>
                </c:pt>
                <c:pt idx="50">
                  <c:v>32.799999999999997</c:v>
                </c:pt>
                <c:pt idx="51">
                  <c:v>34.4</c:v>
                </c:pt>
                <c:pt idx="52">
                  <c:v>34.700000000000003</c:v>
                </c:pt>
                <c:pt idx="53">
                  <c:v>37</c:v>
                </c:pt>
                <c:pt idx="54">
                  <c:v>35.6</c:v>
                </c:pt>
                <c:pt idx="55">
                  <c:v>35</c:v>
                </c:pt>
                <c:pt idx="56">
                  <c:v>35.4</c:v>
                </c:pt>
                <c:pt idx="57">
                  <c:v>35.700000000000003</c:v>
                </c:pt>
                <c:pt idx="58">
                  <c:v>32.799999999999997</c:v>
                </c:pt>
                <c:pt idx="59">
                  <c:v>33.5</c:v>
                </c:pt>
                <c:pt idx="60">
                  <c:v>30.9</c:v>
                </c:pt>
                <c:pt idx="61">
                  <c:v>31</c:v>
                </c:pt>
                <c:pt idx="62">
                  <c:v>33.200000000000003</c:v>
                </c:pt>
                <c:pt idx="63">
                  <c:v>32.4</c:v>
                </c:pt>
                <c:pt idx="64">
                  <c:v>32.1</c:v>
                </c:pt>
                <c:pt idx="65">
                  <c:v>34.799999999999997</c:v>
                </c:pt>
                <c:pt idx="66">
                  <c:v>31.7</c:v>
                </c:pt>
                <c:pt idx="67">
                  <c:v>32.299999999999997</c:v>
                </c:pt>
                <c:pt idx="68">
                  <c:v>31.6</c:v>
                </c:pt>
                <c:pt idx="69">
                  <c:v>31.3</c:v>
                </c:pt>
                <c:pt idx="70">
                  <c:v>31.7</c:v>
                </c:pt>
                <c:pt idx="71">
                  <c:v>31.8</c:v>
                </c:pt>
                <c:pt idx="72">
                  <c:v>29.3</c:v>
                </c:pt>
                <c:pt idx="73">
                  <c:v>27.9</c:v>
                </c:pt>
                <c:pt idx="74">
                  <c:v>28</c:v>
                </c:pt>
                <c:pt idx="75">
                  <c:v>28.7</c:v>
                </c:pt>
                <c:pt idx="76">
                  <c:v>30.5</c:v>
                </c:pt>
                <c:pt idx="77">
                  <c:v>31.3</c:v>
                </c:pt>
                <c:pt idx="78">
                  <c:v>29.2</c:v>
                </c:pt>
                <c:pt idx="79">
                  <c:v>30.9</c:v>
                </c:pt>
                <c:pt idx="80">
                  <c:v>29.1</c:v>
                </c:pt>
                <c:pt idx="81">
                  <c:v>27.6</c:v>
                </c:pt>
                <c:pt idx="82">
                  <c:v>28.3</c:v>
                </c:pt>
                <c:pt idx="83">
                  <c:v>25.8</c:v>
                </c:pt>
                <c:pt idx="84">
                  <c:v>25.3</c:v>
                </c:pt>
                <c:pt idx="85">
                  <c:v>25.6</c:v>
                </c:pt>
                <c:pt idx="86">
                  <c:v>24.1</c:v>
                </c:pt>
                <c:pt idx="87">
                  <c:v>25.8</c:v>
                </c:pt>
                <c:pt idx="88">
                  <c:v>26.2</c:v>
                </c:pt>
                <c:pt idx="89">
                  <c:v>26.6</c:v>
                </c:pt>
                <c:pt idx="90">
                  <c:v>26</c:v>
                </c:pt>
                <c:pt idx="91">
                  <c:v>26.6</c:v>
                </c:pt>
                <c:pt idx="92">
                  <c:v>25.3</c:v>
                </c:pt>
                <c:pt idx="93">
                  <c:v>24.9</c:v>
                </c:pt>
                <c:pt idx="94">
                  <c:v>24.8</c:v>
                </c:pt>
                <c:pt idx="95">
                  <c:v>22.9</c:v>
                </c:pt>
                <c:pt idx="96">
                  <c:v>23.2</c:v>
                </c:pt>
                <c:pt idx="97">
                  <c:v>20.8</c:v>
                </c:pt>
                <c:pt idx="98">
                  <c:v>20.7</c:v>
                </c:pt>
                <c:pt idx="99">
                  <c:v>22.4</c:v>
                </c:pt>
                <c:pt idx="100">
                  <c:v>23</c:v>
                </c:pt>
                <c:pt idx="101">
                  <c:v>23.4</c:v>
                </c:pt>
                <c:pt idx="102">
                  <c:v>23.1</c:v>
                </c:pt>
                <c:pt idx="103">
                  <c:v>22.6</c:v>
                </c:pt>
                <c:pt idx="104">
                  <c:v>21.6</c:v>
                </c:pt>
                <c:pt idx="105">
                  <c:v>21.1</c:v>
                </c:pt>
                <c:pt idx="106">
                  <c:v>21.3</c:v>
                </c:pt>
                <c:pt idx="107">
                  <c:v>20.3</c:v>
                </c:pt>
                <c:pt idx="108">
                  <c:v>19.7</c:v>
                </c:pt>
                <c:pt idx="109">
                  <c:v>18.5</c:v>
                </c:pt>
                <c:pt idx="110">
                  <c:v>17.899999999999999</c:v>
                </c:pt>
                <c:pt idx="111">
                  <c:v>19.899999999999999</c:v>
                </c:pt>
                <c:pt idx="112">
                  <c:v>20.6</c:v>
                </c:pt>
                <c:pt idx="113">
                  <c:v>20.9</c:v>
                </c:pt>
                <c:pt idx="114">
                  <c:v>20.3</c:v>
                </c:pt>
                <c:pt idx="115">
                  <c:v>21.2</c:v>
                </c:pt>
                <c:pt idx="116">
                  <c:v>19.8</c:v>
                </c:pt>
                <c:pt idx="117">
                  <c:v>19.8</c:v>
                </c:pt>
                <c:pt idx="118">
                  <c:v>19.7</c:v>
                </c:pt>
                <c:pt idx="119">
                  <c:v>19.399999999999999</c:v>
                </c:pt>
                <c:pt idx="120">
                  <c:v>23.2</c:v>
                </c:pt>
                <c:pt idx="121">
                  <c:v>21.6</c:v>
                </c:pt>
                <c:pt idx="122">
                  <c:v>22.5</c:v>
                </c:pt>
                <c:pt idx="123">
                  <c:v>23.2</c:v>
                </c:pt>
                <c:pt idx="124">
                  <c:v>23.5</c:v>
                </c:pt>
                <c:pt idx="125">
                  <c:v>24.3</c:v>
                </c:pt>
                <c:pt idx="126">
                  <c:v>23.6</c:v>
                </c:pt>
                <c:pt idx="127">
                  <c:v>24.4</c:v>
                </c:pt>
                <c:pt idx="128">
                  <c:v>23.5</c:v>
                </c:pt>
                <c:pt idx="129">
                  <c:v>23.4</c:v>
                </c:pt>
                <c:pt idx="130">
                  <c:v>22.9</c:v>
                </c:pt>
                <c:pt idx="131">
                  <c:v>22.9</c:v>
                </c:pt>
                <c:pt idx="132">
                  <c:v>23.4</c:v>
                </c:pt>
                <c:pt idx="133">
                  <c:v>22.5</c:v>
                </c:pt>
                <c:pt idx="134">
                  <c:v>21.5</c:v>
                </c:pt>
                <c:pt idx="135">
                  <c:v>23</c:v>
                </c:pt>
                <c:pt idx="136">
                  <c:v>24.1</c:v>
                </c:pt>
                <c:pt idx="137">
                  <c:v>24.4</c:v>
                </c:pt>
                <c:pt idx="138">
                  <c:v>23.2</c:v>
                </c:pt>
                <c:pt idx="139">
                  <c:v>25</c:v>
                </c:pt>
                <c:pt idx="140">
                  <c:v>23</c:v>
                </c:pt>
                <c:pt idx="141">
                  <c:v>23.9</c:v>
                </c:pt>
                <c:pt idx="142">
                  <c:v>23.6</c:v>
                </c:pt>
                <c:pt idx="143">
                  <c:v>22.4</c:v>
                </c:pt>
                <c:pt idx="144">
                  <c:v>22.5</c:v>
                </c:pt>
                <c:pt idx="145">
                  <c:v>22</c:v>
                </c:pt>
                <c:pt idx="146">
                  <c:v>22.8</c:v>
                </c:pt>
                <c:pt idx="147">
                  <c:v>20.399999999999999</c:v>
                </c:pt>
                <c:pt idx="148">
                  <c:v>25.5</c:v>
                </c:pt>
                <c:pt idx="149">
                  <c:v>21.5</c:v>
                </c:pt>
                <c:pt idx="150">
                  <c:v>24.7</c:v>
                </c:pt>
                <c:pt idx="151">
                  <c:v>26.2</c:v>
                </c:pt>
                <c:pt idx="152">
                  <c:v>21.2</c:v>
                </c:pt>
                <c:pt idx="153">
                  <c:v>23.7</c:v>
                </c:pt>
                <c:pt idx="154">
                  <c:v>23.5</c:v>
                </c:pt>
                <c:pt idx="155">
                  <c:v>22.4</c:v>
                </c:pt>
              </c:numCache>
            </c:numRef>
          </c:val>
          <c:smooth val="0"/>
          <c:extLst>
            <c:ext xmlns:c16="http://schemas.microsoft.com/office/drawing/2014/chart" uri="{C3380CC4-5D6E-409C-BE32-E72D297353CC}">
              <c16:uniqueId val="{00000000-01D2-4192-9794-0D12429853D2}"/>
            </c:ext>
          </c:extLst>
        </c:ser>
        <c:ser>
          <c:idx val="1"/>
          <c:order val="1"/>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cat>
            <c:numRef>
              <c:f>Overall!$B$4:$B$171</c:f>
              <c:numCache>
                <c:formatCode>mmm\-yy</c:formatCode>
                <c:ptCount val="168"/>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numCache>
            </c:numRef>
          </c:cat>
          <c:val>
            <c:numRef>
              <c:f>Overall!$N$5:$N$171</c:f>
              <c:numCache>
                <c:formatCode>General</c:formatCode>
                <c:ptCount val="167"/>
                <c:pt idx="12">
                  <c:v>43.745815485999998</c:v>
                </c:pt>
                <c:pt idx="13">
                  <c:v>43.611952129999999</c:v>
                </c:pt>
                <c:pt idx="14">
                  <c:v>45.822141817999999</c:v>
                </c:pt>
                <c:pt idx="15">
                  <c:v>47.728420057000001</c:v>
                </c:pt>
                <c:pt idx="16">
                  <c:v>48.063754105000001</c:v>
                </c:pt>
                <c:pt idx="17">
                  <c:v>43.651740754999999</c:v>
                </c:pt>
                <c:pt idx="18">
                  <c:v>46.771066363000003</c:v>
                </c:pt>
                <c:pt idx="19">
                  <c:v>44.951841844999997</c:v>
                </c:pt>
                <c:pt idx="20">
                  <c:v>42.786514097000001</c:v>
                </c:pt>
                <c:pt idx="21">
                  <c:v>46.196065949999998</c:v>
                </c:pt>
                <c:pt idx="22">
                  <c:v>40.150629809999998</c:v>
                </c:pt>
                <c:pt idx="23">
                  <c:v>42.266346425999998</c:v>
                </c:pt>
                <c:pt idx="24">
                  <c:v>41.670978726000001</c:v>
                </c:pt>
                <c:pt idx="25">
                  <c:v>40.519015062999998</c:v>
                </c:pt>
                <c:pt idx="26">
                  <c:v>41.783528511</c:v>
                </c:pt>
                <c:pt idx="27">
                  <c:v>43.562306202999999</c:v>
                </c:pt>
                <c:pt idx="28">
                  <c:v>43.621529817999999</c:v>
                </c:pt>
                <c:pt idx="29">
                  <c:v>39.034330232000002</c:v>
                </c:pt>
                <c:pt idx="30">
                  <c:v>45.877326437999997</c:v>
                </c:pt>
                <c:pt idx="31">
                  <c:v>41.927527523999998</c:v>
                </c:pt>
                <c:pt idx="32">
                  <c:v>40.750608345000003</c:v>
                </c:pt>
                <c:pt idx="33">
                  <c:v>42.940673328000003</c:v>
                </c:pt>
                <c:pt idx="34">
                  <c:v>37.271925332000002</c:v>
                </c:pt>
                <c:pt idx="35">
                  <c:v>39.868291923999998</c:v>
                </c:pt>
                <c:pt idx="36">
                  <c:v>35.903592850000003</c:v>
                </c:pt>
                <c:pt idx="37">
                  <c:v>37.111099209000002</c:v>
                </c:pt>
                <c:pt idx="38">
                  <c:v>35.532943682000003</c:v>
                </c:pt>
                <c:pt idx="39">
                  <c:v>39.957400348999997</c:v>
                </c:pt>
                <c:pt idx="40">
                  <c:v>36.604034454000001</c:v>
                </c:pt>
                <c:pt idx="41">
                  <c:v>37.471336004000001</c:v>
                </c:pt>
                <c:pt idx="42">
                  <c:v>39.516741488000001</c:v>
                </c:pt>
                <c:pt idx="43">
                  <c:v>35.716910489</c:v>
                </c:pt>
                <c:pt idx="44">
                  <c:v>38.052968528999997</c:v>
                </c:pt>
                <c:pt idx="45">
                  <c:v>41.274059741999999</c:v>
                </c:pt>
                <c:pt idx="46">
                  <c:v>35.290635096000003</c:v>
                </c:pt>
                <c:pt idx="47">
                  <c:v>37.744351678000001</c:v>
                </c:pt>
                <c:pt idx="48">
                  <c:v>32.847270573999999</c:v>
                </c:pt>
                <c:pt idx="49">
                  <c:v>32.001427</c:v>
                </c:pt>
                <c:pt idx="50">
                  <c:v>34.707864141999998</c:v>
                </c:pt>
                <c:pt idx="51">
                  <c:v>36.023453795000002</c:v>
                </c:pt>
                <c:pt idx="52">
                  <c:v>35.617834903999999</c:v>
                </c:pt>
                <c:pt idx="53">
                  <c:v>35.116784731999999</c:v>
                </c:pt>
                <c:pt idx="54">
                  <c:v>37.288346273000002</c:v>
                </c:pt>
                <c:pt idx="55">
                  <c:v>36.659754253000003</c:v>
                </c:pt>
                <c:pt idx="56">
                  <c:v>37.480693717000001</c:v>
                </c:pt>
                <c:pt idx="57">
                  <c:v>33.935660671999997</c:v>
                </c:pt>
                <c:pt idx="58">
                  <c:v>30.587406955999999</c:v>
                </c:pt>
                <c:pt idx="59">
                  <c:v>31.055190380999999</c:v>
                </c:pt>
                <c:pt idx="60">
                  <c:v>29.854009947000002</c:v>
                </c:pt>
                <c:pt idx="61">
                  <c:v>29.595046578000002</c:v>
                </c:pt>
                <c:pt idx="62">
                  <c:v>32.440602321999997</c:v>
                </c:pt>
                <c:pt idx="63">
                  <c:v>33.875248702</c:v>
                </c:pt>
                <c:pt idx="64">
                  <c:v>34.054904594999996</c:v>
                </c:pt>
                <c:pt idx="65">
                  <c:v>33.014515363999998</c:v>
                </c:pt>
                <c:pt idx="66">
                  <c:v>33.705764473000002</c:v>
                </c:pt>
                <c:pt idx="67">
                  <c:v>32.546080093999997</c:v>
                </c:pt>
                <c:pt idx="68">
                  <c:v>32.553251457999998</c:v>
                </c:pt>
                <c:pt idx="69">
                  <c:v>30.540818650999999</c:v>
                </c:pt>
                <c:pt idx="70">
                  <c:v>29.183285136999999</c:v>
                </c:pt>
                <c:pt idx="71">
                  <c:v>29.473971233</c:v>
                </c:pt>
                <c:pt idx="72">
                  <c:v>28.265757165</c:v>
                </c:pt>
                <c:pt idx="73">
                  <c:v>28.945656537000001</c:v>
                </c:pt>
                <c:pt idx="74">
                  <c:v>29.113852822999998</c:v>
                </c:pt>
                <c:pt idx="75">
                  <c:v>30.009370565000001</c:v>
                </c:pt>
                <c:pt idx="76">
                  <c:v>31.428158804999999</c:v>
                </c:pt>
                <c:pt idx="77">
                  <c:v>29.328201372999999</c:v>
                </c:pt>
                <c:pt idx="78">
                  <c:v>30.75988237</c:v>
                </c:pt>
                <c:pt idx="79">
                  <c:v>29.843535279000001</c:v>
                </c:pt>
                <c:pt idx="80">
                  <c:v>29.678248346</c:v>
                </c:pt>
                <c:pt idx="81">
                  <c:v>28.694009649000002</c:v>
                </c:pt>
                <c:pt idx="82">
                  <c:v>26.902032825999999</c:v>
                </c:pt>
                <c:pt idx="83">
                  <c:v>25.648189437999999</c:v>
                </c:pt>
                <c:pt idx="84">
                  <c:v>23.91911198</c:v>
                </c:pt>
                <c:pt idx="85">
                  <c:v>24.638050295999999</c:v>
                </c:pt>
                <c:pt idx="86">
                  <c:v>25.466273236999999</c:v>
                </c:pt>
                <c:pt idx="87">
                  <c:v>27.397573336000001</c:v>
                </c:pt>
                <c:pt idx="88">
                  <c:v>27.608527969000001</c:v>
                </c:pt>
                <c:pt idx="89">
                  <c:v>25.524393352000001</c:v>
                </c:pt>
                <c:pt idx="90">
                  <c:v>27.567490482</c:v>
                </c:pt>
                <c:pt idx="91">
                  <c:v>25.845621503</c:v>
                </c:pt>
                <c:pt idx="92">
                  <c:v>25.213999223999998</c:v>
                </c:pt>
                <c:pt idx="93">
                  <c:v>25.103647863999999</c:v>
                </c:pt>
                <c:pt idx="94">
                  <c:v>22.475554589000001</c:v>
                </c:pt>
                <c:pt idx="95">
                  <c:v>22.462043634</c:v>
                </c:pt>
                <c:pt idx="96">
                  <c:v>21.891616612</c:v>
                </c:pt>
                <c:pt idx="97">
                  <c:v>20.974640562000001</c:v>
                </c:pt>
                <c:pt idx="98">
                  <c:v>22.310557935999999</c:v>
                </c:pt>
                <c:pt idx="99">
                  <c:v>23.600426572</c:v>
                </c:pt>
                <c:pt idx="100">
                  <c:v>23.908072886999999</c:v>
                </c:pt>
                <c:pt idx="101">
                  <c:v>22.618626779</c:v>
                </c:pt>
                <c:pt idx="102">
                  <c:v>24.216942062000001</c:v>
                </c:pt>
                <c:pt idx="103">
                  <c:v>22.455517558</c:v>
                </c:pt>
                <c:pt idx="104">
                  <c:v>22.084277284999999</c:v>
                </c:pt>
                <c:pt idx="105">
                  <c:v>21.510645521000001</c:v>
                </c:pt>
                <c:pt idx="106">
                  <c:v>19.200345392999999</c:v>
                </c:pt>
                <c:pt idx="107">
                  <c:v>19.746180609</c:v>
                </c:pt>
                <c:pt idx="108">
                  <c:v>17.942168207999998</c:v>
                </c:pt>
                <c:pt idx="109">
                  <c:v>18.119909837000002</c:v>
                </c:pt>
                <c:pt idx="110">
                  <c:v>19.534228782</c:v>
                </c:pt>
                <c:pt idx="111">
                  <c:v>20.949232932000001</c:v>
                </c:pt>
                <c:pt idx="112">
                  <c:v>21.366232500999999</c:v>
                </c:pt>
                <c:pt idx="113">
                  <c:v>20.296828360999999</c:v>
                </c:pt>
                <c:pt idx="114">
                  <c:v>21.225603113999998</c:v>
                </c:pt>
                <c:pt idx="115">
                  <c:v>20.175310894999999</c:v>
                </c:pt>
                <c:pt idx="116">
                  <c:v>19.933211064000002</c:v>
                </c:pt>
                <c:pt idx="117">
                  <c:v>19.830018647999999</c:v>
                </c:pt>
                <c:pt idx="118">
                  <c:v>17.979777614</c:v>
                </c:pt>
                <c:pt idx="119">
                  <c:v>18.323181413</c:v>
                </c:pt>
                <c:pt idx="120">
                  <c:v>18.747947115999999</c:v>
                </c:pt>
                <c:pt idx="121">
                  <c:v>19.575710874999999</c:v>
                </c:pt>
                <c:pt idx="122">
                  <c:v>22.286508423000001</c:v>
                </c:pt>
                <c:pt idx="123">
                  <c:v>23.906200573</c:v>
                </c:pt>
                <c:pt idx="124">
                  <c:v>24.281943931000001</c:v>
                </c:pt>
                <c:pt idx="125">
                  <c:v>23.354041688999999</c:v>
                </c:pt>
                <c:pt idx="126">
                  <c:v>24.825723919000001</c:v>
                </c:pt>
                <c:pt idx="127">
                  <c:v>23.509218181000001</c:v>
                </c:pt>
                <c:pt idx="128">
                  <c:v>23.592259264999999</c:v>
                </c:pt>
                <c:pt idx="129">
                  <c:v>23.404261009999999</c:v>
                </c:pt>
                <c:pt idx="130">
                  <c:v>21.803603647999999</c:v>
                </c:pt>
                <c:pt idx="131">
                  <c:v>23.768007013999998</c:v>
                </c:pt>
                <c:pt idx="132">
                  <c:v>22.187337661000001</c:v>
                </c:pt>
                <c:pt idx="133">
                  <c:v>22.684567425000001</c:v>
                </c:pt>
                <c:pt idx="134">
                  <c:v>23.477785994000001</c:v>
                </c:pt>
                <c:pt idx="135">
                  <c:v>24.425797197000001</c:v>
                </c:pt>
                <c:pt idx="136">
                  <c:v>25.038056481000002</c:v>
                </c:pt>
                <c:pt idx="137">
                  <c:v>23.896511176000001</c:v>
                </c:pt>
                <c:pt idx="138">
                  <c:v>24.983237398</c:v>
                </c:pt>
                <c:pt idx="139">
                  <c:v>24.031535123000001</c:v>
                </c:pt>
                <c:pt idx="140">
                  <c:v>23.734521225000002</c:v>
                </c:pt>
                <c:pt idx="141">
                  <c:v>23.552368213000001</c:v>
                </c:pt>
                <c:pt idx="142">
                  <c:v>22.392025556</c:v>
                </c:pt>
                <c:pt idx="143">
                  <c:v>22.901352125999999</c:v>
                </c:pt>
                <c:pt idx="144">
                  <c:v>21.741112119</c:v>
                </c:pt>
                <c:pt idx="145">
                  <c:v>21.471285567999999</c:v>
                </c:pt>
                <c:pt idx="146">
                  <c:v>22.986462631999999</c:v>
                </c:pt>
                <c:pt idx="147">
                  <c:v>24.379714602</c:v>
                </c:pt>
                <c:pt idx="148">
                  <c:v>24.954694038</c:v>
                </c:pt>
                <c:pt idx="149">
                  <c:v>23.898609521000001</c:v>
                </c:pt>
                <c:pt idx="150">
                  <c:v>25.607224412000001</c:v>
                </c:pt>
                <c:pt idx="151">
                  <c:v>24.265138262000001</c:v>
                </c:pt>
                <c:pt idx="152">
                  <c:v>24.738119771000001</c:v>
                </c:pt>
                <c:pt idx="153">
                  <c:v>24.585025246000001</c:v>
                </c:pt>
                <c:pt idx="154">
                  <c:v>23.071961010999999</c:v>
                </c:pt>
                <c:pt idx="155">
                  <c:v>23.610299486999999</c:v>
                </c:pt>
                <c:pt idx="156">
                  <c:v>22.402585352999999</c:v>
                </c:pt>
                <c:pt idx="157">
                  <c:v>22.387175312</c:v>
                </c:pt>
                <c:pt idx="158">
                  <c:v>23.938828880999999</c:v>
                </c:pt>
                <c:pt idx="159">
                  <c:v>25.453318128999999</c:v>
                </c:pt>
                <c:pt idx="160">
                  <c:v>26.143965141999999</c:v>
                </c:pt>
                <c:pt idx="161">
                  <c:v>25.163598240999999</c:v>
                </c:pt>
                <c:pt idx="162">
                  <c:v>26.876208127999998</c:v>
                </c:pt>
                <c:pt idx="163">
                  <c:v>25.766512841000001</c:v>
                </c:pt>
                <c:pt idx="164">
                  <c:v>26.141184019000001</c:v>
                </c:pt>
                <c:pt idx="165">
                  <c:v>26.064718496000001</c:v>
                </c:pt>
                <c:pt idx="166">
                  <c:v>24.488078638000001</c:v>
                </c:pt>
              </c:numCache>
            </c:numRef>
          </c:val>
          <c:smooth val="0"/>
          <c:extLst>
            <c:ext xmlns:c16="http://schemas.microsoft.com/office/drawing/2014/chart" uri="{C3380CC4-5D6E-409C-BE32-E72D297353CC}">
              <c16:uniqueId val="{00000001-01D2-4192-9794-0D12429853D2}"/>
            </c:ext>
          </c:extLst>
        </c:ser>
        <c:dLbls>
          <c:showLegendKey val="0"/>
          <c:showVal val="0"/>
          <c:showCatName val="0"/>
          <c:showSerName val="0"/>
          <c:showPercent val="0"/>
          <c:showBubbleSize val="0"/>
        </c:dLbls>
        <c:marker val="1"/>
        <c:smooth val="0"/>
        <c:axId val="512567960"/>
        <c:axId val="1"/>
      </c:lineChart>
      <c:dateAx>
        <c:axId val="512567960"/>
        <c:scaling>
          <c:orientation val="minMax"/>
        </c:scaling>
        <c:delete val="0"/>
        <c:axPos val="b"/>
        <c:numFmt formatCode="mmm\-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
        <c:crosses val="autoZero"/>
        <c:auto val="1"/>
        <c:lblOffset val="100"/>
        <c:baseTimeUnit val="months"/>
        <c:majorUnit val="6"/>
        <c:majorTimeUnit val="months"/>
      </c:date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567960"/>
        <c:crosses val="autoZero"/>
        <c:crossBetween val="between"/>
      </c:valAx>
      <c:spPr>
        <a:noFill/>
        <a:ln w="25400">
          <a:noFill/>
        </a:ln>
      </c:spPr>
    </c:plotArea>
    <c:legend>
      <c:legendPos val="r"/>
      <c:layout>
        <c:manualLayout>
          <c:xMode val="edge"/>
          <c:yMode val="edge"/>
          <c:x val="0.34429084094715684"/>
          <c:y val="0.90574773323789071"/>
          <c:w val="0.29844296954754984"/>
          <c:h val="6.6666666666666652E-2"/>
        </c:manualLayout>
      </c:layout>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b="0" dirty="0"/>
              <a:t>Exponential - Total Transformation Sector</a:t>
            </a:r>
          </a:p>
        </c:rich>
      </c:tx>
      <c:layout>
        <c:manualLayout>
          <c:xMode val="edge"/>
          <c:yMode val="edge"/>
          <c:x val="0.11100256454492823"/>
          <c:y val="5.6712969854302742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540342807225885"/>
          <c:y val="0.22184248183497962"/>
          <c:w val="0.73530960996972572"/>
          <c:h val="0.52642883936386209"/>
        </c:manualLayout>
      </c:layout>
      <c:lineChart>
        <c:grouping val="standard"/>
        <c:varyColors val="0"/>
        <c:ser>
          <c:idx val="0"/>
          <c:order val="0"/>
          <c:tx>
            <c:strRef>
              <c:f>'Ex-Trans'!$B$2</c:f>
              <c:strCache>
                <c:ptCount val="1"/>
                <c:pt idx="0">
                  <c:v> Total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'Ex-Trans'!$A$3:$A$12</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'Ex-Trans'!$B$3:$B$12</c:f>
              <c:numCache>
                <c:formatCode>_(* #,##0.00_);_(* \(#,##0.00\);_(* "-"??_);_(@_)</c:formatCode>
                <c:ptCount val="10"/>
                <c:pt idx="0">
                  <c:v>66512.541800000006</c:v>
                </c:pt>
                <c:pt idx="1">
                  <c:v>69515.541100000017</c:v>
                </c:pt>
                <c:pt idx="2">
                  <c:v>71582.765100000004</c:v>
                </c:pt>
                <c:pt idx="3">
                  <c:v>78494.00250486983</c:v>
                </c:pt>
                <c:pt idx="4">
                  <c:v>88465.545960562318</c:v>
                </c:pt>
                <c:pt idx="5">
                  <c:v>93968.828557478919</c:v>
                </c:pt>
                <c:pt idx="6">
                  <c:v>95016.286600000021</c:v>
                </c:pt>
                <c:pt idx="7">
                  <c:v>97415.996722302705</c:v>
                </c:pt>
                <c:pt idx="8">
                  <c:v>97973.281634325889</c:v>
                </c:pt>
              </c:numCache>
            </c:numRef>
          </c:val>
          <c:smooth val="0"/>
          <c:extLst>
            <c:ext xmlns:c16="http://schemas.microsoft.com/office/drawing/2014/chart" uri="{C3380CC4-5D6E-409C-BE32-E72D297353CC}">
              <c16:uniqueId val="{00000000-9A8E-4480-B2F3-13118AFD0795}"/>
            </c:ext>
          </c:extLst>
        </c:ser>
        <c:ser>
          <c:idx val="1"/>
          <c:order val="1"/>
          <c:tx>
            <c:strRef>
              <c:f>'Ex-Trans'!$C$2</c:f>
              <c:strCache>
                <c:ptCount val="1"/>
                <c:pt idx="0">
                  <c:v> Total 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3.0750307503076158E-3"/>
                  <c:y val="5.500550055005500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8E-4480-B2F3-13118AFD079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'Ex-Trans'!$A$3:$A$12</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'Ex-Trans'!$C$3:$C$12</c:f>
              <c:numCache>
                <c:formatCode>_-* #,##0.0_-;\-* #,##0.0_-;_-* "-"?_-;_-@_-</c:formatCode>
                <c:ptCount val="10"/>
                <c:pt idx="1">
                  <c:v>66512.541799999992</c:v>
                </c:pt>
                <c:pt idx="2">
                  <c:v>69522.708200227949</c:v>
                </c:pt>
                <c:pt idx="3">
                  <c:v>71584.097083443659</c:v>
                </c:pt>
                <c:pt idx="4">
                  <c:v>78492.035484571767</c:v>
                </c:pt>
                <c:pt idx="5">
                  <c:v>88462.773753423593</c:v>
                </c:pt>
                <c:pt idx="6">
                  <c:v>93976.529104538757</c:v>
                </c:pt>
                <c:pt idx="7">
                  <c:v>95021.293657655202</c:v>
                </c:pt>
                <c:pt idx="8">
                  <c:v>97415.996723072181</c:v>
                </c:pt>
                <c:pt idx="9">
                  <c:v>97972.920483100752</c:v>
                </c:pt>
              </c:numCache>
            </c:numRef>
          </c:val>
          <c:smooth val="0"/>
          <c:extLst>
            <c:ext xmlns:c16="http://schemas.microsoft.com/office/drawing/2014/chart" uri="{C3380CC4-5D6E-409C-BE32-E72D297353CC}">
              <c16:uniqueId val="{00000002-9A8E-4480-B2F3-13118AFD0795}"/>
            </c:ext>
          </c:extLst>
        </c:ser>
        <c:dLbls>
          <c:showLegendKey val="0"/>
          <c:showVal val="0"/>
          <c:showCatName val="0"/>
          <c:showSerName val="0"/>
          <c:showPercent val="0"/>
          <c:showBubbleSize val="0"/>
        </c:dLbls>
        <c:marker val="1"/>
        <c:smooth val="0"/>
        <c:axId val="633067576"/>
        <c:axId val="633068560"/>
      </c:lineChart>
      <c:catAx>
        <c:axId val="633067576"/>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633068560"/>
        <c:crosses val="autoZero"/>
        <c:auto val="1"/>
        <c:lblAlgn val="ctr"/>
        <c:lblOffset val="100"/>
        <c:noMultiLvlLbl val="0"/>
      </c:catAx>
      <c:valAx>
        <c:axId val="633068560"/>
        <c:scaling>
          <c:orientation val="minMax"/>
          <c:min val="20000"/>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633067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b="0" i="0" u="none" strike="noStrike" baseline="0" dirty="0">
                <a:effectLst/>
              </a:rPr>
              <a:t>Exponential - </a:t>
            </a:r>
            <a:r>
              <a:rPr lang="en-SG" sz="1000" dirty="0"/>
              <a:t>Main Power Producers </a:t>
            </a:r>
          </a:p>
        </c:rich>
      </c:tx>
      <c:layout>
        <c:manualLayout>
          <c:xMode val="edge"/>
          <c:yMode val="edge"/>
          <c:x val="0.17050450978517812"/>
          <c:y val="5.6712969854302742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519214471025534"/>
          <c:y val="0.21630749666542012"/>
          <c:w val="0.72520723437660328"/>
          <c:h val="0.53246999387598937"/>
        </c:manualLayout>
      </c:layout>
      <c:lineChart>
        <c:grouping val="standard"/>
        <c:varyColors val="0"/>
        <c:ser>
          <c:idx val="0"/>
          <c:order val="0"/>
          <c:tx>
            <c:strRef>
              <c:f>'Ex-Trans'!$B$21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'Ex-Trans'!$A$22:$A$31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'Ex-Trans'!$B$22:$B$31</c:f>
              <c:numCache>
                <c:formatCode>_-* #,##0.0_-;\-* #,##0.0_-;_-* "-"?_-;_-@_-</c:formatCode>
                <c:ptCount val="10"/>
                <c:pt idx="0">
                  <c:v>63984.771000000001</c:v>
                </c:pt>
                <c:pt idx="1">
                  <c:v>66672.69660000001</c:v>
                </c:pt>
                <c:pt idx="2">
                  <c:v>68680.267200000002</c:v>
                </c:pt>
                <c:pt idx="3">
                  <c:v>74424.423287693426</c:v>
                </c:pt>
                <c:pt idx="4">
                  <c:v>79664.337</c:v>
                </c:pt>
                <c:pt idx="5">
                  <c:v>84421.146939141065</c:v>
                </c:pt>
                <c:pt idx="6">
                  <c:v>84536.725500000015</c:v>
                </c:pt>
                <c:pt idx="7">
                  <c:v>85811.964203295662</c:v>
                </c:pt>
                <c:pt idx="8">
                  <c:v>86320.186000000002</c:v>
                </c:pt>
              </c:numCache>
            </c:numRef>
          </c:val>
          <c:smooth val="0"/>
          <c:extLst>
            <c:ext xmlns:c16="http://schemas.microsoft.com/office/drawing/2014/chart" uri="{C3380CC4-5D6E-409C-BE32-E72D297353CC}">
              <c16:uniqueId val="{00000000-DC7C-4116-B27F-9D9AAEA537B7}"/>
            </c:ext>
          </c:extLst>
        </c:ser>
        <c:ser>
          <c:idx val="1"/>
          <c:order val="1"/>
          <c:tx>
            <c:strRef>
              <c:f>'Ex-Trans'!$C$21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6.7204301075268818E-3"/>
                  <c:y val="7.163323782234956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C7C-4116-B27F-9D9AAEA537B7}"/>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'Ex-Trans'!$A$22:$A$31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'Ex-Trans'!$C$22:$C$31</c:f>
              <c:numCache>
                <c:formatCode>_-* #,##0.0_-;\-* #,##0.0_-;_-* "-"?_-;_-@_-</c:formatCode>
                <c:ptCount val="10"/>
                <c:pt idx="1">
                  <c:v>63984.771000000001</c:v>
                </c:pt>
                <c:pt idx="2" formatCode="_(* #,##0.00_);_(* \(#,##0.00\);_(* &quot;-&quot;??_);_(@_)">
                  <c:v>66672.69660000001</c:v>
                </c:pt>
                <c:pt idx="3" formatCode="_(* #,##0.00_);_(* \(#,##0.00\);_(* &quot;-&quot;??_);_(@_)">
                  <c:v>68680.267200000002</c:v>
                </c:pt>
                <c:pt idx="4" formatCode="_(* #,##0.00_);_(* \(#,##0.00\);_(* &quot;-&quot;??_);_(@_)">
                  <c:v>74424.423287693426</c:v>
                </c:pt>
                <c:pt idx="5" formatCode="_(* #,##0.00_);_(* \(#,##0.00\);_(* &quot;-&quot;??_);_(@_)">
                  <c:v>79664.337</c:v>
                </c:pt>
                <c:pt idx="6" formatCode="_(* #,##0.00_);_(* \(#,##0.00\);_(* &quot;-&quot;??_);_(@_)">
                  <c:v>84421.146939141065</c:v>
                </c:pt>
                <c:pt idx="7" formatCode="_(* #,##0.00_);_(* \(#,##0.00\);_(* &quot;-&quot;??_);_(@_)">
                  <c:v>84536.725500000015</c:v>
                </c:pt>
                <c:pt idx="8" formatCode="_(* #,##0.00_);_(* \(#,##0.00\);_(* &quot;-&quot;??_);_(@_)">
                  <c:v>85811.964203295662</c:v>
                </c:pt>
                <c:pt idx="9" formatCode="_(* #,##0.00_);_(* \(#,##0.00\);_(* &quot;-&quot;??_);_(@_)">
                  <c:v>86320.186000000002</c:v>
                </c:pt>
              </c:numCache>
            </c:numRef>
          </c:val>
          <c:smooth val="0"/>
          <c:extLst>
            <c:ext xmlns:c16="http://schemas.microsoft.com/office/drawing/2014/chart" uri="{C3380CC4-5D6E-409C-BE32-E72D297353CC}">
              <c16:uniqueId val="{00000002-DC7C-4116-B27F-9D9AAEA537B7}"/>
            </c:ext>
          </c:extLst>
        </c:ser>
        <c:dLbls>
          <c:showLegendKey val="0"/>
          <c:showVal val="0"/>
          <c:showCatName val="0"/>
          <c:showSerName val="0"/>
          <c:showPercent val="0"/>
          <c:showBubbleSize val="0"/>
        </c:dLbls>
        <c:marker val="1"/>
        <c:smooth val="0"/>
        <c:axId val="883272912"/>
        <c:axId val="883272584"/>
      </c:lineChart>
      <c:catAx>
        <c:axId val="88327291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883272584"/>
        <c:crosses val="autoZero"/>
        <c:auto val="1"/>
        <c:lblAlgn val="ctr"/>
        <c:lblOffset val="100"/>
        <c:noMultiLvlLbl val="0"/>
      </c:catAx>
      <c:valAx>
        <c:axId val="883272584"/>
        <c:scaling>
          <c:orientation val="minMax"/>
          <c:min val="20000"/>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883272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b="0" i="0" u="none" strike="noStrike" baseline="0" dirty="0">
                <a:effectLst/>
              </a:rPr>
              <a:t>Exponential - </a:t>
            </a:r>
            <a:r>
              <a:rPr lang="en-SG" sz="1000" dirty="0" err="1"/>
              <a:t>Autoproducers</a:t>
            </a:r>
            <a:endParaRPr lang="en-SG" sz="1000" dirty="0"/>
          </a:p>
        </c:rich>
      </c:tx>
      <c:layout>
        <c:manualLayout>
          <c:xMode val="edge"/>
          <c:yMode val="edge"/>
          <c:x val="0.22269784395035822"/>
          <c:y val="5.0689749794197624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95979055390839"/>
          <c:y val="0.21740015466360665"/>
          <c:w val="0.76495096516140026"/>
          <c:h val="0.52845560905031552"/>
        </c:manualLayout>
      </c:layout>
      <c:lineChart>
        <c:grouping val="standard"/>
        <c:varyColors val="0"/>
        <c:ser>
          <c:idx val="0"/>
          <c:order val="0"/>
          <c:tx>
            <c:strRef>
              <c:f>'Ex-Trans'!$G$21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'Ex-Trans'!$F$22:$F$31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'Ex-Trans'!$G$22:$G$31</c:f>
              <c:numCache>
                <c:formatCode>_-* #,##0.0_-;\-* #,##0.0_-;_-* "-"?_-;_-@_-</c:formatCode>
                <c:ptCount val="10"/>
                <c:pt idx="0">
                  <c:v>2380.1958000000004</c:v>
                </c:pt>
                <c:pt idx="1">
                  <c:v>2705.7195000000002</c:v>
                </c:pt>
                <c:pt idx="2">
                  <c:v>2760.1478999999995</c:v>
                </c:pt>
                <c:pt idx="3">
                  <c:v>3923.029217176394</c:v>
                </c:pt>
                <c:pt idx="4">
                  <c:v>8652.5839605623114</c:v>
                </c:pt>
                <c:pt idx="5">
                  <c:v>9413.0566183378469</c:v>
                </c:pt>
                <c:pt idx="6">
                  <c:v>10344.536100000001</c:v>
                </c:pt>
                <c:pt idx="7">
                  <c:v>11464.000462473787</c:v>
                </c:pt>
                <c:pt idx="8">
                  <c:v>11512.537</c:v>
                </c:pt>
              </c:numCache>
            </c:numRef>
          </c:val>
          <c:smooth val="0"/>
          <c:extLst>
            <c:ext xmlns:c16="http://schemas.microsoft.com/office/drawing/2014/chart" uri="{C3380CC4-5D6E-409C-BE32-E72D297353CC}">
              <c16:uniqueId val="{00000000-6E6E-4940-B9BB-3FACC6D2FF1A}"/>
            </c:ext>
          </c:extLst>
        </c:ser>
        <c:ser>
          <c:idx val="1"/>
          <c:order val="1"/>
          <c:tx>
            <c:strRef>
              <c:f>'Ex-Trans'!$H$21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6.6934404283801874E-3"/>
                  <c:y val="9.509509509509508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E6E-4940-B9BB-3FACC6D2FF1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'Ex-Trans'!$F$22:$F$31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'Ex-Trans'!$H$22:$H$31</c:f>
              <c:numCache>
                <c:formatCode>_-* #,##0.0_-;\-* #,##0.0_-;_-* "-"?_-;_-@_-</c:formatCode>
                <c:ptCount val="10"/>
                <c:pt idx="1">
                  <c:v>2380.1958000000004</c:v>
                </c:pt>
                <c:pt idx="2" formatCode="_(* #,##0.00_);_(* \(#,##0.00\);_(* &quot;-&quot;??_);_(@_)">
                  <c:v>2705.7195000000002</c:v>
                </c:pt>
                <c:pt idx="3" formatCode="_(* #,##0.00_);_(* \(#,##0.00\);_(* &quot;-&quot;??_);_(@_)">
                  <c:v>2760.1478999999995</c:v>
                </c:pt>
                <c:pt idx="4" formatCode="_(* #,##0.00_);_(* \(#,##0.00\);_(* &quot;-&quot;??_);_(@_)">
                  <c:v>3923.029217176394</c:v>
                </c:pt>
                <c:pt idx="5" formatCode="_(* #,##0.00_);_(* \(#,##0.00\);_(* &quot;-&quot;??_);_(@_)">
                  <c:v>8652.5839605623114</c:v>
                </c:pt>
                <c:pt idx="6" formatCode="_(* #,##0.00_);_(* \(#,##0.00\);_(* &quot;-&quot;??_);_(@_)">
                  <c:v>9413.0566183378469</c:v>
                </c:pt>
                <c:pt idx="7" formatCode="_(* #,##0.00_);_(* \(#,##0.00\);_(* &quot;-&quot;??_);_(@_)">
                  <c:v>10344.536100000001</c:v>
                </c:pt>
                <c:pt idx="8" formatCode="_(* #,##0.00_);_(* \(#,##0.00\);_(* &quot;-&quot;??_);_(@_)">
                  <c:v>11464.000462473787</c:v>
                </c:pt>
                <c:pt idx="9" formatCode="_(* #,##0.00_);_(* \(#,##0.00\);_(* &quot;-&quot;??_);_(@_)">
                  <c:v>11512.537</c:v>
                </c:pt>
              </c:numCache>
            </c:numRef>
          </c:val>
          <c:smooth val="0"/>
          <c:extLst>
            <c:ext xmlns:c16="http://schemas.microsoft.com/office/drawing/2014/chart" uri="{C3380CC4-5D6E-409C-BE32-E72D297353CC}">
              <c16:uniqueId val="{00000002-6E6E-4940-B9BB-3FACC6D2FF1A}"/>
            </c:ext>
          </c:extLst>
        </c:ser>
        <c:dLbls>
          <c:showLegendKey val="0"/>
          <c:showVal val="0"/>
          <c:showCatName val="0"/>
          <c:showSerName val="0"/>
          <c:showPercent val="0"/>
          <c:showBubbleSize val="0"/>
        </c:dLbls>
        <c:marker val="1"/>
        <c:smooth val="0"/>
        <c:axId val="639123232"/>
        <c:axId val="639120936"/>
      </c:lineChart>
      <c:catAx>
        <c:axId val="63912323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639120936"/>
        <c:crosses val="autoZero"/>
        <c:auto val="1"/>
        <c:lblAlgn val="ctr"/>
        <c:lblOffset val="100"/>
        <c:noMultiLvlLbl val="0"/>
      </c:catAx>
      <c:valAx>
        <c:axId val="639120936"/>
        <c:scaling>
          <c:orientation val="minMax"/>
          <c:min val="2000"/>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639123232"/>
        <c:crosses val="autoZero"/>
        <c:crossBetween val="between"/>
      </c:valAx>
      <c:spPr>
        <a:noFill/>
        <a:ln w="19050">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b="0" i="0" baseline="0">
                <a:effectLst/>
              </a:rPr>
              <a:t>Regression - Main Power Producers </a:t>
            </a:r>
            <a:endParaRPr lang="en-SG" sz="1000">
              <a:effectLst/>
            </a:endParaRP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939777615065509"/>
          <c:y val="0.21416248366968604"/>
          <c:w val="0.76888563862507864"/>
          <c:h val="0.57997635573895456"/>
        </c:manualLayout>
      </c:layout>
      <c:lineChart>
        <c:grouping val="standard"/>
        <c:varyColors val="0"/>
        <c:ser>
          <c:idx val="0"/>
          <c:order val="0"/>
          <c:tx>
            <c:strRef>
              <c:f>'Re-Trans'!$C$21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'Re-Trans'!$B$22:$B$31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'Re-Trans'!$C$22:$C$31</c:f>
              <c:numCache>
                <c:formatCode>_-* #,##0.0_-;\-* #,##0.0_-;_-* "-"?_-;_-@_-</c:formatCode>
                <c:ptCount val="10"/>
                <c:pt idx="0">
                  <c:v>63984.771000000001</c:v>
                </c:pt>
                <c:pt idx="1">
                  <c:v>66672.69660000001</c:v>
                </c:pt>
                <c:pt idx="2">
                  <c:v>68680.267200000002</c:v>
                </c:pt>
                <c:pt idx="3">
                  <c:v>74424.423287693426</c:v>
                </c:pt>
                <c:pt idx="4">
                  <c:v>79664.337</c:v>
                </c:pt>
                <c:pt idx="5">
                  <c:v>84421.146939141065</c:v>
                </c:pt>
                <c:pt idx="6">
                  <c:v>84536.725500000015</c:v>
                </c:pt>
                <c:pt idx="7">
                  <c:v>85811.964203295662</c:v>
                </c:pt>
                <c:pt idx="8">
                  <c:v>86320.186000000002</c:v>
                </c:pt>
              </c:numCache>
            </c:numRef>
          </c:val>
          <c:smooth val="0"/>
          <c:extLst>
            <c:ext xmlns:c16="http://schemas.microsoft.com/office/drawing/2014/chart" uri="{C3380CC4-5D6E-409C-BE32-E72D297353CC}">
              <c16:uniqueId val="{00000000-CFD3-4D3E-82A3-BB3606FC3790}"/>
            </c:ext>
          </c:extLst>
        </c:ser>
        <c:ser>
          <c:idx val="1"/>
          <c:order val="1"/>
          <c:tx>
            <c:strRef>
              <c:f>'Re-Trans'!$D$21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3.6099536892807177E-2"/>
                  <c:y val="0.1485757657866113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FD3-4D3E-82A3-BB3606FC379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'Re-Trans'!$B$22:$B$31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'Re-Trans'!$D$22:$D$31</c:f>
              <c:numCache>
                <c:formatCode>General</c:formatCode>
                <c:ptCount val="10"/>
                <c:pt idx="0">
                  <c:v>64603.895099258836</c:v>
                </c:pt>
                <c:pt idx="1">
                  <c:v>67745.046816947754</c:v>
                </c:pt>
                <c:pt idx="2">
                  <c:v>70886.198534636656</c:v>
                </c:pt>
                <c:pt idx="3">
                  <c:v>74027.350252325559</c:v>
                </c:pt>
                <c:pt idx="4">
                  <c:v>77168.501970014477</c:v>
                </c:pt>
                <c:pt idx="5">
                  <c:v>80309.653687703394</c:v>
                </c:pt>
                <c:pt idx="6">
                  <c:v>83450.805405392297</c:v>
                </c:pt>
                <c:pt idx="7">
                  <c:v>86591.9571230812</c:v>
                </c:pt>
                <c:pt idx="8">
                  <c:v>89733.108840770117</c:v>
                </c:pt>
                <c:pt idx="9" formatCode="_(* #,##0.00_);_(* \(#,##0.00\);_(* &quot;-&quot;??_);_(@_)">
                  <c:v>92874.260558459035</c:v>
                </c:pt>
              </c:numCache>
            </c:numRef>
          </c:val>
          <c:smooth val="0"/>
          <c:extLst>
            <c:ext xmlns:c16="http://schemas.microsoft.com/office/drawing/2014/chart" uri="{C3380CC4-5D6E-409C-BE32-E72D297353CC}">
              <c16:uniqueId val="{00000002-CFD3-4D3E-82A3-BB3606FC3790}"/>
            </c:ext>
          </c:extLst>
        </c:ser>
        <c:dLbls>
          <c:showLegendKey val="0"/>
          <c:showVal val="0"/>
          <c:showCatName val="0"/>
          <c:showSerName val="0"/>
          <c:showPercent val="0"/>
          <c:showBubbleSize val="0"/>
        </c:dLbls>
        <c:marker val="1"/>
        <c:smooth val="0"/>
        <c:axId val="1104680560"/>
        <c:axId val="1104678592"/>
      </c:lineChart>
      <c:catAx>
        <c:axId val="1104680560"/>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04678592"/>
        <c:crosses val="autoZero"/>
        <c:auto val="1"/>
        <c:lblAlgn val="ctr"/>
        <c:lblOffset val="100"/>
        <c:noMultiLvlLbl val="0"/>
      </c:catAx>
      <c:valAx>
        <c:axId val="1104678592"/>
        <c:scaling>
          <c:orientation val="minMax"/>
          <c:min val="40000"/>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04680560"/>
        <c:crosses val="autoZero"/>
        <c:crossBetween val="between"/>
      </c:valAx>
      <c:spPr>
        <a:noFill/>
        <a:ln>
          <a:noFill/>
        </a:ln>
        <a:effectLst/>
      </c:spPr>
    </c:plotArea>
    <c:legend>
      <c:legendPos val="b"/>
      <c:layout>
        <c:manualLayout>
          <c:xMode val="edge"/>
          <c:yMode val="edge"/>
          <c:x val="0.2247001004542539"/>
          <c:y val="0.88921898835358337"/>
          <c:w val="0.5430146667988538"/>
          <c:h val="0.10458351348370644"/>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b="0" i="0" u="none" strike="noStrike" baseline="0" dirty="0">
                <a:effectLst/>
              </a:rPr>
              <a:t>Exponential - </a:t>
            </a:r>
            <a:r>
              <a:rPr lang="en-US" altLang="zh-CN" sz="1000" dirty="0"/>
              <a:t>Other Transformations</a:t>
            </a:r>
            <a:endParaRPr lang="en-SG" sz="1000" dirty="0"/>
          </a:p>
        </c:rich>
      </c:tx>
      <c:layout>
        <c:manualLayout>
          <c:xMode val="edge"/>
          <c:yMode val="edge"/>
          <c:x val="0.16923073594977764"/>
          <c:y val="5.6712969854302742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711712562725657"/>
          <c:y val="0.22184248183497962"/>
          <c:w val="0.80251486703495045"/>
          <c:h val="0.52642883936386209"/>
        </c:manualLayout>
      </c:layout>
      <c:lineChart>
        <c:grouping val="standard"/>
        <c:varyColors val="0"/>
        <c:ser>
          <c:idx val="0"/>
          <c:order val="0"/>
          <c:tx>
            <c:strRef>
              <c:f>'Ex-Trans'!$L$21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'Ex-Trans'!$K$22:$K$31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'Ex-Trans'!$L$22:$L$31</c:f>
              <c:numCache>
                <c:formatCode>_-* #,##0.0_-;\-* #,##0.0_-;_-* "-"?_-;_-@_-</c:formatCode>
                <c:ptCount val="10"/>
                <c:pt idx="0">
                  <c:v>147.57499999999999</c:v>
                </c:pt>
                <c:pt idx="1">
                  <c:v>137.125</c:v>
                </c:pt>
                <c:pt idx="2">
                  <c:v>142.35</c:v>
                </c:pt>
                <c:pt idx="3">
                  <c:v>146.55000000000001</c:v>
                </c:pt>
                <c:pt idx="4">
                  <c:v>148.62500000000003</c:v>
                </c:pt>
                <c:pt idx="5">
                  <c:v>134.625</c:v>
                </c:pt>
                <c:pt idx="6">
                  <c:v>135.02500000000001</c:v>
                </c:pt>
                <c:pt idx="7">
                  <c:v>140.03205653324875</c:v>
                </c:pt>
                <c:pt idx="8">
                  <c:v>140.55863432589683</c:v>
                </c:pt>
              </c:numCache>
            </c:numRef>
          </c:val>
          <c:smooth val="0"/>
          <c:extLst>
            <c:ext xmlns:c16="http://schemas.microsoft.com/office/drawing/2014/chart" uri="{C3380CC4-5D6E-409C-BE32-E72D297353CC}">
              <c16:uniqueId val="{00000000-3F42-4776-AFCF-BDCF70C613CE}"/>
            </c:ext>
          </c:extLst>
        </c:ser>
        <c:ser>
          <c:idx val="1"/>
          <c:order val="1"/>
          <c:tx>
            <c:strRef>
              <c:f>'Ex-Trans'!$M$21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1.3495276653171514E-2"/>
                  <c:y val="4.990019960079840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F42-4776-AFCF-BDCF70C613C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'Ex-Trans'!$K$22:$K$31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'Ex-Trans'!$M$22:$M$31</c:f>
              <c:numCache>
                <c:formatCode>_-* #,##0.0_-;\-* #,##0.0_-;_-* "-"?_-;_-@_-</c:formatCode>
                <c:ptCount val="10"/>
                <c:pt idx="1">
                  <c:v>147.57499999999999</c:v>
                </c:pt>
                <c:pt idx="2" formatCode="_(* #,##0.00_);_(* \(#,##0.00\);_(* &quot;-&quot;??_);_(@_)">
                  <c:v>144.29210022793717</c:v>
                </c:pt>
                <c:pt idx="3" formatCode="_(* #,##0.00_);_(* \(#,##0.00\);_(* &quot;-&quot;??_);_(@_)">
                  <c:v>143.68198344366749</c:v>
                </c:pt>
                <c:pt idx="4" formatCode="_(* #,##0.00_);_(* \(#,##0.00\);_(* &quot;-&quot;??_);_(@_)">
                  <c:v>144.58297970195039</c:v>
                </c:pt>
                <c:pt idx="5" formatCode="_(* #,##0.00_);_(* \(#,##0.00\);_(* &quot;-&quot;??_);_(@_)">
                  <c:v>145.85279286129398</c:v>
                </c:pt>
                <c:pt idx="6" formatCode="_(* #,##0.00_);_(* \(#,##0.00\);_(* &quot;-&quot;??_);_(@_)">
                  <c:v>142.32554705984799</c:v>
                </c:pt>
                <c:pt idx="7" formatCode="_(* #,##0.00_);_(* \(#,##0.00\);_(* &quot;-&quot;??_);_(@_)">
                  <c:v>140.03205765518686</c:v>
                </c:pt>
                <c:pt idx="8" formatCode="_(* #,##0.00_);_(* \(#,##0.00\);_(* &quot;-&quot;??_);_(@_)">
                  <c:v>140.03205730272654</c:v>
                </c:pt>
                <c:pt idx="9" formatCode="_(* #,##0.00_);_(* \(#,##0.00\);_(* &quot;-&quot;??_);_(@_)">
                  <c:v>140.19748310074945</c:v>
                </c:pt>
              </c:numCache>
            </c:numRef>
          </c:val>
          <c:smooth val="0"/>
          <c:extLst>
            <c:ext xmlns:c16="http://schemas.microsoft.com/office/drawing/2014/chart" uri="{C3380CC4-5D6E-409C-BE32-E72D297353CC}">
              <c16:uniqueId val="{00000002-3F42-4776-AFCF-BDCF70C613CE}"/>
            </c:ext>
          </c:extLst>
        </c:ser>
        <c:dLbls>
          <c:showLegendKey val="0"/>
          <c:showVal val="0"/>
          <c:showCatName val="0"/>
          <c:showSerName val="0"/>
          <c:showPercent val="0"/>
          <c:showBubbleSize val="0"/>
        </c:dLbls>
        <c:marker val="1"/>
        <c:smooth val="0"/>
        <c:axId val="374612600"/>
        <c:axId val="374612928"/>
      </c:lineChart>
      <c:catAx>
        <c:axId val="374612600"/>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74612928"/>
        <c:crosses val="autoZero"/>
        <c:auto val="1"/>
        <c:lblAlgn val="ctr"/>
        <c:lblOffset val="100"/>
        <c:noMultiLvlLbl val="0"/>
      </c:catAx>
      <c:valAx>
        <c:axId val="374612928"/>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74612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a:t> Regression - Total Transformation Sector</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308852081852203"/>
          <c:y val="0.19687282388433106"/>
          <c:w val="0.73815419656409487"/>
          <c:h val="0.5661695802456651"/>
        </c:manualLayout>
      </c:layout>
      <c:lineChart>
        <c:grouping val="standard"/>
        <c:varyColors val="0"/>
        <c:ser>
          <c:idx val="0"/>
          <c:order val="0"/>
          <c:tx>
            <c:strRef>
              <c:f>'Re-Trans'!$C$2</c:f>
              <c:strCache>
                <c:ptCount val="1"/>
                <c:pt idx="0">
                  <c:v> Total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'Re-Trans'!$B$3:$B$12</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'Re-Trans'!$C$3:$C$12</c:f>
              <c:numCache>
                <c:formatCode>_(* #,##0.00_);_(* \(#,##0.00\);_(* "-"??_);_(@_)</c:formatCode>
                <c:ptCount val="10"/>
                <c:pt idx="0">
                  <c:v>66512.541800000006</c:v>
                </c:pt>
                <c:pt idx="1">
                  <c:v>69515.541100000017</c:v>
                </c:pt>
                <c:pt idx="2">
                  <c:v>71582.765100000004</c:v>
                </c:pt>
                <c:pt idx="3">
                  <c:v>78494.00250486983</c:v>
                </c:pt>
                <c:pt idx="4">
                  <c:v>88465.545960562318</c:v>
                </c:pt>
                <c:pt idx="5">
                  <c:v>93968.828557478919</c:v>
                </c:pt>
                <c:pt idx="6">
                  <c:v>95016.286600000021</c:v>
                </c:pt>
                <c:pt idx="7">
                  <c:v>97415.996722302705</c:v>
                </c:pt>
                <c:pt idx="8">
                  <c:v>97973.281634325889</c:v>
                </c:pt>
              </c:numCache>
            </c:numRef>
          </c:val>
          <c:smooth val="0"/>
          <c:extLst>
            <c:ext xmlns:c16="http://schemas.microsoft.com/office/drawing/2014/chart" uri="{C3380CC4-5D6E-409C-BE32-E72D297353CC}">
              <c16:uniqueId val="{00000000-05AA-437D-9F7D-9E897CB141D9}"/>
            </c:ext>
          </c:extLst>
        </c:ser>
        <c:ser>
          <c:idx val="1"/>
          <c:order val="1"/>
          <c:tx>
            <c:strRef>
              <c:f>'Re-Trans'!$D$2</c:f>
              <c:strCache>
                <c:ptCount val="1"/>
                <c:pt idx="0">
                  <c:v> Total 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4.0954673946924341E-2"/>
                  <c:y val="0.136965785072457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5AA-437D-9F7D-9E897CB141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'Re-Trans'!$B$3:$B$12</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'Re-Trans'!$D$3:$D$12</c:f>
              <c:numCache>
                <c:formatCode>_-* #,##0.0_-;\-* #,##0.0_-;_-* "-"?_-;_-@_-</c:formatCode>
                <c:ptCount val="10"/>
                <c:pt idx="1">
                  <c:v>70732.889123774497</c:v>
                </c:pt>
                <c:pt idx="2">
                  <c:v>75264.325711388185</c:v>
                </c:pt>
                <c:pt idx="3">
                  <c:v>79795.762299001843</c:v>
                </c:pt>
                <c:pt idx="4">
                  <c:v>84327.19888661553</c:v>
                </c:pt>
                <c:pt idx="5">
                  <c:v>88858.635474229217</c:v>
                </c:pt>
                <c:pt idx="6">
                  <c:v>93390.07206184289</c:v>
                </c:pt>
                <c:pt idx="7">
                  <c:v>97921.508649456562</c:v>
                </c:pt>
                <c:pt idx="8">
                  <c:v>102452.94523707025</c:v>
                </c:pt>
                <c:pt idx="9">
                  <c:v>106984.38182468394</c:v>
                </c:pt>
              </c:numCache>
            </c:numRef>
          </c:val>
          <c:smooth val="0"/>
          <c:extLst>
            <c:ext xmlns:c16="http://schemas.microsoft.com/office/drawing/2014/chart" uri="{C3380CC4-5D6E-409C-BE32-E72D297353CC}">
              <c16:uniqueId val="{00000002-05AA-437D-9F7D-9E897CB141D9}"/>
            </c:ext>
          </c:extLst>
        </c:ser>
        <c:dLbls>
          <c:showLegendKey val="0"/>
          <c:showVal val="0"/>
          <c:showCatName val="0"/>
          <c:showSerName val="0"/>
          <c:showPercent val="0"/>
          <c:showBubbleSize val="0"/>
        </c:dLbls>
        <c:marker val="1"/>
        <c:smooth val="0"/>
        <c:axId val="1108358704"/>
        <c:axId val="1108349848"/>
      </c:lineChart>
      <c:catAx>
        <c:axId val="1108358704"/>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08349848"/>
        <c:crosses val="autoZero"/>
        <c:auto val="1"/>
        <c:lblAlgn val="ctr"/>
        <c:lblOffset val="100"/>
        <c:noMultiLvlLbl val="0"/>
      </c:catAx>
      <c:valAx>
        <c:axId val="1108349848"/>
        <c:scaling>
          <c:orientation val="minMax"/>
          <c:min val="40000"/>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0835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b="0" i="0" baseline="0">
                <a:effectLst/>
              </a:rPr>
              <a:t>Regression - Main Power Producers </a:t>
            </a:r>
            <a:endParaRPr lang="en-SG" sz="1000">
              <a:effectLst/>
            </a:endParaRP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939777615065509"/>
          <c:y val="0.21416248366968604"/>
          <c:w val="0.76888563862507864"/>
          <c:h val="0.57997635573895456"/>
        </c:manualLayout>
      </c:layout>
      <c:lineChart>
        <c:grouping val="standard"/>
        <c:varyColors val="0"/>
        <c:ser>
          <c:idx val="0"/>
          <c:order val="0"/>
          <c:tx>
            <c:strRef>
              <c:f>'Re-Trans'!$C$21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'Re-Trans'!$B$22:$B$31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'Re-Trans'!$C$22:$C$31</c:f>
              <c:numCache>
                <c:formatCode>_-* #,##0.0_-;\-* #,##0.0_-;_-* "-"?_-;_-@_-</c:formatCode>
                <c:ptCount val="10"/>
                <c:pt idx="0">
                  <c:v>63984.771000000001</c:v>
                </c:pt>
                <c:pt idx="1">
                  <c:v>66672.69660000001</c:v>
                </c:pt>
                <c:pt idx="2">
                  <c:v>68680.267200000002</c:v>
                </c:pt>
                <c:pt idx="3">
                  <c:v>74424.423287693426</c:v>
                </c:pt>
                <c:pt idx="4">
                  <c:v>79664.337</c:v>
                </c:pt>
                <c:pt idx="5">
                  <c:v>84421.146939141065</c:v>
                </c:pt>
                <c:pt idx="6">
                  <c:v>84536.725500000015</c:v>
                </c:pt>
                <c:pt idx="7">
                  <c:v>85811.964203295662</c:v>
                </c:pt>
                <c:pt idx="8">
                  <c:v>86320.186000000002</c:v>
                </c:pt>
              </c:numCache>
            </c:numRef>
          </c:val>
          <c:smooth val="0"/>
          <c:extLst>
            <c:ext xmlns:c16="http://schemas.microsoft.com/office/drawing/2014/chart" uri="{C3380CC4-5D6E-409C-BE32-E72D297353CC}">
              <c16:uniqueId val="{00000000-CFD3-4D3E-82A3-BB3606FC3790}"/>
            </c:ext>
          </c:extLst>
        </c:ser>
        <c:ser>
          <c:idx val="1"/>
          <c:order val="1"/>
          <c:tx>
            <c:strRef>
              <c:f>'Re-Trans'!$D$21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3.6099536892807177E-2"/>
                  <c:y val="0.1485757657866113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FD3-4D3E-82A3-BB3606FC379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'Re-Trans'!$B$22:$B$31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'Re-Trans'!$D$22:$D$31</c:f>
              <c:numCache>
                <c:formatCode>General</c:formatCode>
                <c:ptCount val="10"/>
                <c:pt idx="0">
                  <c:v>64603.895099258836</c:v>
                </c:pt>
                <c:pt idx="1">
                  <c:v>67745.046816947754</c:v>
                </c:pt>
                <c:pt idx="2">
                  <c:v>70886.198534636656</c:v>
                </c:pt>
                <c:pt idx="3">
                  <c:v>74027.350252325559</c:v>
                </c:pt>
                <c:pt idx="4">
                  <c:v>77168.501970014477</c:v>
                </c:pt>
                <c:pt idx="5">
                  <c:v>80309.653687703394</c:v>
                </c:pt>
                <c:pt idx="6">
                  <c:v>83450.805405392297</c:v>
                </c:pt>
                <c:pt idx="7">
                  <c:v>86591.9571230812</c:v>
                </c:pt>
                <c:pt idx="8">
                  <c:v>89733.108840770117</c:v>
                </c:pt>
                <c:pt idx="9" formatCode="_(* #,##0.00_);_(* \(#,##0.00\);_(* &quot;-&quot;??_);_(@_)">
                  <c:v>92874.260558459035</c:v>
                </c:pt>
              </c:numCache>
            </c:numRef>
          </c:val>
          <c:smooth val="0"/>
          <c:extLst>
            <c:ext xmlns:c16="http://schemas.microsoft.com/office/drawing/2014/chart" uri="{C3380CC4-5D6E-409C-BE32-E72D297353CC}">
              <c16:uniqueId val="{00000002-CFD3-4D3E-82A3-BB3606FC3790}"/>
            </c:ext>
          </c:extLst>
        </c:ser>
        <c:dLbls>
          <c:showLegendKey val="0"/>
          <c:showVal val="0"/>
          <c:showCatName val="0"/>
          <c:showSerName val="0"/>
          <c:showPercent val="0"/>
          <c:showBubbleSize val="0"/>
        </c:dLbls>
        <c:marker val="1"/>
        <c:smooth val="0"/>
        <c:axId val="1104680560"/>
        <c:axId val="1104678592"/>
      </c:lineChart>
      <c:catAx>
        <c:axId val="1104680560"/>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04678592"/>
        <c:crosses val="autoZero"/>
        <c:auto val="1"/>
        <c:lblAlgn val="ctr"/>
        <c:lblOffset val="100"/>
        <c:noMultiLvlLbl val="0"/>
      </c:catAx>
      <c:valAx>
        <c:axId val="1104678592"/>
        <c:scaling>
          <c:orientation val="minMax"/>
          <c:min val="40000"/>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04680560"/>
        <c:crosses val="autoZero"/>
        <c:crossBetween val="between"/>
      </c:valAx>
      <c:spPr>
        <a:noFill/>
        <a:ln>
          <a:noFill/>
        </a:ln>
        <a:effectLst/>
      </c:spPr>
    </c:plotArea>
    <c:legend>
      <c:legendPos val="b"/>
      <c:layout>
        <c:manualLayout>
          <c:xMode val="edge"/>
          <c:yMode val="edge"/>
          <c:x val="0.2247001004542539"/>
          <c:y val="0.88921898835358337"/>
          <c:w val="0.5430146667988538"/>
          <c:h val="0.10458351348370644"/>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a:t>Regression - Autoproducers</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601997067314767"/>
          <c:y val="0.20050287484998833"/>
          <c:w val="0.77672557406383247"/>
          <c:h val="0.60082293700406586"/>
        </c:manualLayout>
      </c:layout>
      <c:lineChart>
        <c:grouping val="standard"/>
        <c:varyColors val="0"/>
        <c:ser>
          <c:idx val="0"/>
          <c:order val="0"/>
          <c:tx>
            <c:strRef>
              <c:f>'Ex-Trans'!$G$21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'Ex-Trans'!$F$22:$F$31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'Ex-Trans'!$G$22:$G$31</c:f>
              <c:numCache>
                <c:formatCode>_-* #,##0.0_-;\-* #,##0.0_-;_-* "-"?_-;_-@_-</c:formatCode>
                <c:ptCount val="10"/>
                <c:pt idx="0">
                  <c:v>2380.1958000000004</c:v>
                </c:pt>
                <c:pt idx="1">
                  <c:v>2705.7195000000002</c:v>
                </c:pt>
                <c:pt idx="2">
                  <c:v>2760.1478999999995</c:v>
                </c:pt>
                <c:pt idx="3">
                  <c:v>3923.029217176394</c:v>
                </c:pt>
                <c:pt idx="4">
                  <c:v>8652.5839605623114</c:v>
                </c:pt>
                <c:pt idx="5">
                  <c:v>9413.0566183378469</c:v>
                </c:pt>
                <c:pt idx="6">
                  <c:v>10344.536100000001</c:v>
                </c:pt>
                <c:pt idx="7">
                  <c:v>11464.000462473787</c:v>
                </c:pt>
                <c:pt idx="8">
                  <c:v>11512.537</c:v>
                </c:pt>
              </c:numCache>
            </c:numRef>
          </c:val>
          <c:smooth val="0"/>
          <c:extLst>
            <c:ext xmlns:c16="http://schemas.microsoft.com/office/drawing/2014/chart" uri="{C3380CC4-5D6E-409C-BE32-E72D297353CC}">
              <c16:uniqueId val="{00000000-F57C-4091-B4FF-DCB0B319C5D9}"/>
            </c:ext>
          </c:extLst>
        </c:ser>
        <c:ser>
          <c:idx val="1"/>
          <c:order val="1"/>
          <c:tx>
            <c:strRef>
              <c:f>'Re-Trans'!$J$21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2.4773241192219419E-2"/>
                  <c:y val="0.1988040489709648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57C-4091-B4FF-DCB0B319C5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'Ex-Trans'!$F$22:$F$31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'Re-Trans'!$J$22:$J$31</c:f>
              <c:numCache>
                <c:formatCode>General</c:formatCode>
                <c:ptCount val="10"/>
                <c:pt idx="0">
                  <c:v>1453.1110739334056</c:v>
                </c:pt>
                <c:pt idx="1">
                  <c:v>2844.1612654097858</c:v>
                </c:pt>
                <c:pt idx="2">
                  <c:v>4235.2114568861662</c:v>
                </c:pt>
                <c:pt idx="3">
                  <c:v>5626.2616483625461</c:v>
                </c:pt>
                <c:pt idx="4">
                  <c:v>7017.3118398389261</c:v>
                </c:pt>
                <c:pt idx="5">
                  <c:v>8408.3620313153078</c:v>
                </c:pt>
                <c:pt idx="6">
                  <c:v>9799.4122227916851</c:v>
                </c:pt>
                <c:pt idx="7">
                  <c:v>11190.462414268066</c:v>
                </c:pt>
                <c:pt idx="8">
                  <c:v>12581.512605744447</c:v>
                </c:pt>
                <c:pt idx="9" formatCode="_(* #,##0.00_);_(* \(#,##0.00\);_(* &quot;-&quot;??_);_(@_)">
                  <c:v>13972.562797220828</c:v>
                </c:pt>
              </c:numCache>
            </c:numRef>
          </c:val>
          <c:smooth val="0"/>
          <c:extLst>
            <c:ext xmlns:c16="http://schemas.microsoft.com/office/drawing/2014/chart" uri="{C3380CC4-5D6E-409C-BE32-E72D297353CC}">
              <c16:uniqueId val="{00000002-F57C-4091-B4FF-DCB0B319C5D9}"/>
            </c:ext>
          </c:extLst>
        </c:ser>
        <c:dLbls>
          <c:showLegendKey val="0"/>
          <c:showVal val="0"/>
          <c:showCatName val="0"/>
          <c:showSerName val="0"/>
          <c:showPercent val="0"/>
          <c:showBubbleSize val="0"/>
        </c:dLbls>
        <c:marker val="1"/>
        <c:smooth val="0"/>
        <c:axId val="639123232"/>
        <c:axId val="639120936"/>
      </c:lineChart>
      <c:catAx>
        <c:axId val="63912323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639120936"/>
        <c:crosses val="autoZero"/>
        <c:auto val="1"/>
        <c:lblAlgn val="ctr"/>
        <c:lblOffset val="100"/>
        <c:noMultiLvlLbl val="0"/>
      </c:catAx>
      <c:valAx>
        <c:axId val="639120936"/>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639123232"/>
        <c:crosses val="autoZero"/>
        <c:crossBetween val="between"/>
        <c:majorUnit val="2500"/>
      </c:valAx>
      <c:spPr>
        <a:noFill/>
        <a:ln w="19050">
          <a:noFill/>
        </a:ln>
        <a:effectLst/>
      </c:spPr>
    </c:plotArea>
    <c:legend>
      <c:legendPos val="b"/>
      <c:layout>
        <c:manualLayout>
          <c:xMode val="edge"/>
          <c:yMode val="edge"/>
          <c:x val="0.22469476564733024"/>
          <c:y val="0.89721123878271147"/>
          <c:w val="0.55061046870533958"/>
          <c:h val="0.10278876121728851"/>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a:t>Regression - Other Transformations</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716620603817054"/>
          <c:y val="0.22479305775476252"/>
          <c:w val="0.80244898312487534"/>
          <c:h val="0.58012969718088081"/>
        </c:manualLayout>
      </c:layout>
      <c:lineChart>
        <c:grouping val="standard"/>
        <c:varyColors val="0"/>
        <c:ser>
          <c:idx val="0"/>
          <c:order val="0"/>
          <c:tx>
            <c:strRef>
              <c:f>'Re-Trans'!$O$21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'Re-Trans'!$N$22:$N$31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'Re-Trans'!$O$22:$O$31</c:f>
              <c:numCache>
                <c:formatCode>_-* #,##0.0_-;\-* #,##0.0_-;_-* "-"?_-;_-@_-</c:formatCode>
                <c:ptCount val="10"/>
                <c:pt idx="0">
                  <c:v>147.57499999999999</c:v>
                </c:pt>
                <c:pt idx="1">
                  <c:v>137.125</c:v>
                </c:pt>
                <c:pt idx="2">
                  <c:v>142.35</c:v>
                </c:pt>
                <c:pt idx="3">
                  <c:v>146.55000000000001</c:v>
                </c:pt>
                <c:pt idx="4">
                  <c:v>148.62500000000003</c:v>
                </c:pt>
                <c:pt idx="5">
                  <c:v>134.625</c:v>
                </c:pt>
                <c:pt idx="6">
                  <c:v>135.02500000000001</c:v>
                </c:pt>
                <c:pt idx="7">
                  <c:v>140.03205653324875</c:v>
                </c:pt>
                <c:pt idx="8">
                  <c:v>140.55863432589683</c:v>
                </c:pt>
              </c:numCache>
            </c:numRef>
          </c:val>
          <c:smooth val="0"/>
          <c:extLst>
            <c:ext xmlns:c16="http://schemas.microsoft.com/office/drawing/2014/chart" uri="{C3380CC4-5D6E-409C-BE32-E72D297353CC}">
              <c16:uniqueId val="{00000000-C13D-4545-8627-90E2FE09B699}"/>
            </c:ext>
          </c:extLst>
        </c:ser>
        <c:ser>
          <c:idx val="1"/>
          <c:order val="1"/>
          <c:tx>
            <c:strRef>
              <c:f>'Re-Trans'!$P$21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2.7777647537870827E-2"/>
                  <c:y val="0.1044870783728659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13D-4545-8627-90E2FE09B69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'Re-Trans'!$N$22:$N$31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'Re-Trans'!$P$22:$P$31</c:f>
              <c:numCache>
                <c:formatCode>General</c:formatCode>
                <c:ptCount val="10"/>
                <c:pt idx="0">
                  <c:v>144.44636296857172</c:v>
                </c:pt>
                <c:pt idx="1">
                  <c:v>143.6810414169606</c:v>
                </c:pt>
                <c:pt idx="2">
                  <c:v>142.9157198653495</c:v>
                </c:pt>
                <c:pt idx="3">
                  <c:v>142.15039831373838</c:v>
                </c:pt>
                <c:pt idx="4">
                  <c:v>141.38507676212728</c:v>
                </c:pt>
                <c:pt idx="5">
                  <c:v>140.61975521051619</c:v>
                </c:pt>
                <c:pt idx="6">
                  <c:v>139.85443365890507</c:v>
                </c:pt>
                <c:pt idx="7">
                  <c:v>139.08911210729397</c:v>
                </c:pt>
                <c:pt idx="8">
                  <c:v>138.32379055568285</c:v>
                </c:pt>
                <c:pt idx="9" formatCode="_(* #,##0.00_);_(* \(#,##0.00\);_(* &quot;-&quot;??_);_(@_)">
                  <c:v>137.55846900407175</c:v>
                </c:pt>
              </c:numCache>
            </c:numRef>
          </c:val>
          <c:smooth val="0"/>
          <c:extLst>
            <c:ext xmlns:c16="http://schemas.microsoft.com/office/drawing/2014/chart" uri="{C3380CC4-5D6E-409C-BE32-E72D297353CC}">
              <c16:uniqueId val="{00000002-C13D-4545-8627-90E2FE09B699}"/>
            </c:ext>
          </c:extLst>
        </c:ser>
        <c:dLbls>
          <c:showLegendKey val="0"/>
          <c:showVal val="0"/>
          <c:showCatName val="0"/>
          <c:showSerName val="0"/>
          <c:showPercent val="0"/>
          <c:showBubbleSize val="0"/>
        </c:dLbls>
        <c:marker val="1"/>
        <c:smooth val="0"/>
        <c:axId val="712187064"/>
        <c:axId val="712187392"/>
      </c:lineChart>
      <c:catAx>
        <c:axId val="712187064"/>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712187392"/>
        <c:crosses val="autoZero"/>
        <c:auto val="1"/>
        <c:lblAlgn val="ctr"/>
        <c:lblOffset val="100"/>
        <c:noMultiLvlLbl val="0"/>
      </c:catAx>
      <c:valAx>
        <c:axId val="712187392"/>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712187064"/>
        <c:crosses val="autoZero"/>
        <c:crossBetween val="between"/>
      </c:valAx>
      <c:spPr>
        <a:noFill/>
        <a:ln>
          <a:noFill/>
        </a:ln>
        <a:effectLst/>
      </c:spPr>
    </c:plotArea>
    <c:legend>
      <c:legendPos val="b"/>
      <c:layout>
        <c:manualLayout>
          <c:xMode val="edge"/>
          <c:yMode val="edge"/>
          <c:x val="0.20645726253588159"/>
          <c:y val="0.89907220183471104"/>
          <c:w val="0.58708547492823682"/>
          <c:h val="0.10092779816528888"/>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dirty="0"/>
              <a:t>Exponential - Manufacturing</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'Ex-Industrial'!$B$21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'Ex-Industrial'!$A$22:$A$31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'Ex-Industrial'!$B$22:$B$31</c:f>
              <c:numCache>
                <c:formatCode>_-* #,##0.0_-;\-* #,##0.0_-;_-* "-"?_-;_-@_-</c:formatCode>
                <c:ptCount val="10"/>
                <c:pt idx="0">
                  <c:v>8322.4626249484827</c:v>
                </c:pt>
                <c:pt idx="1">
                  <c:v>11194.037967699805</c:v>
                </c:pt>
                <c:pt idx="2">
                  <c:v>11716.784018897382</c:v>
                </c:pt>
                <c:pt idx="3">
                  <c:v>11107.38050020278</c:v>
                </c:pt>
                <c:pt idx="4">
                  <c:v>13141.851594938578</c:v>
                </c:pt>
                <c:pt idx="5">
                  <c:v>13759.712594639705</c:v>
                </c:pt>
                <c:pt idx="6">
                  <c:v>13590.594442329089</c:v>
                </c:pt>
                <c:pt idx="7">
                  <c:v>13785.667850058215</c:v>
                </c:pt>
                <c:pt idx="8">
                  <c:v>14777.523916482569</c:v>
                </c:pt>
              </c:numCache>
            </c:numRef>
          </c:val>
          <c:smooth val="0"/>
          <c:extLst>
            <c:ext xmlns:c16="http://schemas.microsoft.com/office/drawing/2014/chart" uri="{C3380CC4-5D6E-409C-BE32-E72D297353CC}">
              <c16:uniqueId val="{00000000-BB6F-4BA9-95B1-354E515FD217}"/>
            </c:ext>
          </c:extLst>
        </c:ser>
        <c:ser>
          <c:idx val="1"/>
          <c:order val="1"/>
          <c:tx>
            <c:strRef>
              <c:f>'Ex-Industrial'!$C$21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2.6566263738304188E-2"/>
                  <c:y val="8.9602191099003761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B6F-4BA9-95B1-354E515FD21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'Ex-Industrial'!$A$22:$A$31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'Ex-Industrial'!$C$22:$C$31</c:f>
              <c:numCache>
                <c:formatCode>_-* #,##0.0_-;\-* #,##0.0_-;_-* "-"?_-;_-@_-</c:formatCode>
                <c:ptCount val="10"/>
                <c:pt idx="1">
                  <c:v>8322.4626249484827</c:v>
                </c:pt>
                <c:pt idx="2" formatCode="_(* #,##0.00_);_(* \(#,##0.00\);_(* &quot;-&quot;??_);_(@_)">
                  <c:v>11194.037967699805</c:v>
                </c:pt>
                <c:pt idx="3" formatCode="_(* #,##0.00_);_(* \(#,##0.00\);_(* &quot;-&quot;??_);_(@_)">
                  <c:v>11716.784018897382</c:v>
                </c:pt>
                <c:pt idx="4" formatCode="_(* #,##0.00_);_(* \(#,##0.00\);_(* &quot;-&quot;??_);_(@_)">
                  <c:v>11107.38050020278</c:v>
                </c:pt>
                <c:pt idx="5" formatCode="_(* #,##0.00_);_(* \(#,##0.00\);_(* &quot;-&quot;??_);_(@_)">
                  <c:v>13141.851594938578</c:v>
                </c:pt>
                <c:pt idx="6" formatCode="_(* #,##0.00_);_(* \(#,##0.00\);_(* &quot;-&quot;??_);_(@_)">
                  <c:v>13759.712594639705</c:v>
                </c:pt>
                <c:pt idx="7" formatCode="_(* #,##0.00_);_(* \(#,##0.00\);_(* &quot;-&quot;??_);_(@_)">
                  <c:v>13590.594442329089</c:v>
                </c:pt>
                <c:pt idx="8" formatCode="_(* #,##0.00_);_(* \(#,##0.00\);_(* &quot;-&quot;??_);_(@_)">
                  <c:v>13785.667850058215</c:v>
                </c:pt>
                <c:pt idx="9" formatCode="_(* #,##0.00_);_(* \(#,##0.00\);_(* &quot;-&quot;??_);_(@_)">
                  <c:v>14777.523916482569</c:v>
                </c:pt>
              </c:numCache>
            </c:numRef>
          </c:val>
          <c:smooth val="0"/>
          <c:extLst>
            <c:ext xmlns:c16="http://schemas.microsoft.com/office/drawing/2014/chart" uri="{C3380CC4-5D6E-409C-BE32-E72D297353CC}">
              <c16:uniqueId val="{00000002-BB6F-4BA9-95B1-354E515FD217}"/>
            </c:ext>
          </c:extLst>
        </c:ser>
        <c:dLbls>
          <c:showLegendKey val="0"/>
          <c:showVal val="0"/>
          <c:showCatName val="0"/>
          <c:showSerName val="0"/>
          <c:showPercent val="0"/>
          <c:showBubbleSize val="0"/>
        </c:dLbls>
        <c:marker val="1"/>
        <c:smooth val="0"/>
        <c:axId val="1213741832"/>
        <c:axId val="1213745112"/>
      </c:lineChart>
      <c:catAx>
        <c:axId val="121374183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213745112"/>
        <c:crosses val="autoZero"/>
        <c:auto val="1"/>
        <c:lblAlgn val="ctr"/>
        <c:lblOffset val="100"/>
        <c:noMultiLvlLbl val="0"/>
      </c:catAx>
      <c:valAx>
        <c:axId val="1213745112"/>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21374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dirty="0"/>
              <a:t>Exponential - Construction</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'Ex-Industrial'!$G$21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'Ex-Industrial'!$F$22:$F$31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'Ex-Industrial'!$G$22:$G$31</c:f>
              <c:numCache>
                <c:formatCode>_-* #,##0.0_-;\-* #,##0.0_-;_-* "-"?_-;_-@_-</c:formatCode>
                <c:ptCount val="10"/>
                <c:pt idx="0">
                  <c:v>36.725920970039994</c:v>
                </c:pt>
                <c:pt idx="1">
                  <c:v>42.948529593359993</c:v>
                </c:pt>
                <c:pt idx="2">
                  <c:v>41.000014872919998</c:v>
                </c:pt>
                <c:pt idx="3">
                  <c:v>35.879286339639997</c:v>
                </c:pt>
                <c:pt idx="4">
                  <c:v>79.459958465079993</c:v>
                </c:pt>
                <c:pt idx="5">
                  <c:v>69.728031657960003</c:v>
                </c:pt>
                <c:pt idx="6">
                  <c:v>65.082475138679996</c:v>
                </c:pt>
                <c:pt idx="7">
                  <c:v>71.255031611039982</c:v>
                </c:pt>
                <c:pt idx="8">
                  <c:v>73.447617147160003</c:v>
                </c:pt>
              </c:numCache>
            </c:numRef>
          </c:val>
          <c:smooth val="0"/>
          <c:extLst>
            <c:ext xmlns:c16="http://schemas.microsoft.com/office/drawing/2014/chart" uri="{C3380CC4-5D6E-409C-BE32-E72D297353CC}">
              <c16:uniqueId val="{00000000-037D-4745-803B-74C607139337}"/>
            </c:ext>
          </c:extLst>
        </c:ser>
        <c:ser>
          <c:idx val="1"/>
          <c:order val="1"/>
          <c:tx>
            <c:strRef>
              <c:f>'Ex-Industrial'!$H$21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3.4461152882205512E-2"/>
                  <c:y val="6.116207951070336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37D-4745-803B-74C60713933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'Ex-Industrial'!$F$22:$F$31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'Ex-Industrial'!$H$22:$H$31</c:f>
              <c:numCache>
                <c:formatCode>_-* #,##0.0_-;\-* #,##0.0_-;_-* "-"?_-;_-@_-</c:formatCode>
                <c:ptCount val="10"/>
                <c:pt idx="1">
                  <c:v>36.725920970039994</c:v>
                </c:pt>
                <c:pt idx="2" formatCode="_(* #,##0.00_);_(* \(#,##0.00\);_(* &quot;-&quot;??_);_(@_)">
                  <c:v>41.519509498043767</c:v>
                </c:pt>
                <c:pt idx="3" formatCode="_(* #,##0.00_);_(* \(#,##0.00\);_(* &quot;-&quot;??_);_(@_)">
                  <c:v>41.119316648694308</c:v>
                </c:pt>
                <c:pt idx="4" formatCode="_(* #,##0.00_);_(* \(#,##0.00\);_(* &quot;-&quot;??_);_(@_)">
                  <c:v>37.08265763695124</c:v>
                </c:pt>
                <c:pt idx="5" formatCode="_(* #,##0.00_);_(* \(#,##0.00\);_(* &quot;-&quot;??_);_(@_)">
                  <c:v>69.728024780273245</c:v>
                </c:pt>
                <c:pt idx="6" formatCode="_(* #,##0.00_);_(* \(#,##0.00\);_(* &quot;-&quot;??_);_(@_)">
                  <c:v>69.728030078501419</c:v>
                </c:pt>
                <c:pt idx="7" formatCode="_(* #,##0.00_);_(* \(#,##0.00\);_(* &quot;-&quot;??_);_(@_)">
                  <c:v>66.149325356130831</c:v>
                </c:pt>
                <c:pt idx="8" formatCode="_(* #,##0.00_);_(* \(#,##0.00\);_(* &quot;-&quot;??_);_(@_)">
                  <c:v>70.082507790129299</c:v>
                </c:pt>
                <c:pt idx="9" formatCode="_(* #,##0.00_);_(* \(#,##0.00\);_(* &quot;-&quot;??_);_(@_)">
                  <c:v>72.674820851389143</c:v>
                </c:pt>
              </c:numCache>
            </c:numRef>
          </c:val>
          <c:smooth val="0"/>
          <c:extLst>
            <c:ext xmlns:c16="http://schemas.microsoft.com/office/drawing/2014/chart" uri="{C3380CC4-5D6E-409C-BE32-E72D297353CC}">
              <c16:uniqueId val="{00000002-037D-4745-803B-74C607139337}"/>
            </c:ext>
          </c:extLst>
        </c:ser>
        <c:dLbls>
          <c:showLegendKey val="0"/>
          <c:showVal val="0"/>
          <c:showCatName val="0"/>
          <c:showSerName val="0"/>
          <c:showPercent val="0"/>
          <c:showBubbleSize val="0"/>
        </c:dLbls>
        <c:marker val="1"/>
        <c:smooth val="0"/>
        <c:axId val="1107793240"/>
        <c:axId val="1107795536"/>
      </c:lineChart>
      <c:catAx>
        <c:axId val="1107793240"/>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07795536"/>
        <c:crosses val="autoZero"/>
        <c:auto val="1"/>
        <c:lblAlgn val="ctr"/>
        <c:lblOffset val="100"/>
        <c:noMultiLvlLbl val="0"/>
      </c:catAx>
      <c:valAx>
        <c:axId val="1107795536"/>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07793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dirty="0"/>
              <a:t>Exponential - Utilities</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'Ex-Industrial'!$B$54</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'Ex-Industrial'!$A$55:$A$64</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'Ex-Industrial'!$B$55:$B$64</c:f>
              <c:numCache>
                <c:formatCode>_-* #,##0.0_-;\-* #,##0.0_-;_-* "-"?_-;_-@_-</c:formatCode>
                <c:ptCount val="10"/>
                <c:pt idx="0">
                  <c:v>88.974020285876506</c:v>
                </c:pt>
                <c:pt idx="1">
                  <c:v>96.789935640239051</c:v>
                </c:pt>
                <c:pt idx="2">
                  <c:v>101.64026528379685</c:v>
                </c:pt>
                <c:pt idx="3">
                  <c:v>91.613041306203144</c:v>
                </c:pt>
                <c:pt idx="4">
                  <c:v>105.54403498397195</c:v>
                </c:pt>
                <c:pt idx="5">
                  <c:v>41.983090270434346</c:v>
                </c:pt>
                <c:pt idx="6">
                  <c:v>21.676472304912455</c:v>
                </c:pt>
                <c:pt idx="7">
                  <c:v>22.823515597303018</c:v>
                </c:pt>
                <c:pt idx="8">
                  <c:v>16.449785148884402</c:v>
                </c:pt>
              </c:numCache>
            </c:numRef>
          </c:val>
          <c:smooth val="0"/>
          <c:extLst>
            <c:ext xmlns:c16="http://schemas.microsoft.com/office/drawing/2014/chart" uri="{C3380CC4-5D6E-409C-BE32-E72D297353CC}">
              <c16:uniqueId val="{00000000-127F-43BF-AE69-335008CD1D3A}"/>
            </c:ext>
          </c:extLst>
        </c:ser>
        <c:ser>
          <c:idx val="1"/>
          <c:order val="1"/>
          <c:tx>
            <c:strRef>
              <c:f>'Ex-Industrial'!$C$54</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2.1971123666039035E-2"/>
                  <c:y val="-5.42888165038003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27F-43BF-AE69-335008CD1D3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'Ex-Industrial'!$A$55:$A$64</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'Ex-Industrial'!$C$55:$C$64</c:f>
              <c:numCache>
                <c:formatCode>_-* #,##0.0_-;\-* #,##0.0_-;_-* "-"?_-;_-@_-</c:formatCode>
                <c:ptCount val="10"/>
                <c:pt idx="1">
                  <c:v>88.974020285876506</c:v>
                </c:pt>
                <c:pt idx="2" formatCode="_(* #,##0.00_);_(* \(#,##0.00\);_(* &quot;-&quot;??_);_(@_)">
                  <c:v>96.789935640239051</c:v>
                </c:pt>
                <c:pt idx="3" formatCode="_(* #,##0.00_);_(* \(#,##0.00\);_(* &quot;-&quot;??_);_(@_)">
                  <c:v>101.64026528379685</c:v>
                </c:pt>
                <c:pt idx="4" formatCode="_(* #,##0.00_);_(* \(#,##0.00\);_(* &quot;-&quot;??_);_(@_)">
                  <c:v>91.613041306203144</c:v>
                </c:pt>
                <c:pt idx="5" formatCode="_(* #,##0.00_);_(* \(#,##0.00\);_(* &quot;-&quot;??_);_(@_)">
                  <c:v>105.54403498397195</c:v>
                </c:pt>
                <c:pt idx="6" formatCode="_(* #,##0.00_);_(* \(#,##0.00\);_(* &quot;-&quot;??_);_(@_)">
                  <c:v>41.983090270434346</c:v>
                </c:pt>
                <c:pt idx="7" formatCode="_(* #,##0.00_);_(* \(#,##0.00\);_(* &quot;-&quot;??_);_(@_)">
                  <c:v>21.676472304912455</c:v>
                </c:pt>
                <c:pt idx="8" formatCode="_(* #,##0.00_);_(* \(#,##0.00\);_(* &quot;-&quot;??_);_(@_)">
                  <c:v>22.823515597303018</c:v>
                </c:pt>
                <c:pt idx="9" formatCode="_(* #,##0.00_);_(* \(#,##0.00\);_(* &quot;-&quot;??_);_(@_)">
                  <c:v>16.449785148884402</c:v>
                </c:pt>
              </c:numCache>
            </c:numRef>
          </c:val>
          <c:smooth val="0"/>
          <c:extLst>
            <c:ext xmlns:c16="http://schemas.microsoft.com/office/drawing/2014/chart" uri="{C3380CC4-5D6E-409C-BE32-E72D297353CC}">
              <c16:uniqueId val="{00000002-127F-43BF-AE69-335008CD1D3A}"/>
            </c:ext>
          </c:extLst>
        </c:ser>
        <c:dLbls>
          <c:showLegendKey val="0"/>
          <c:showVal val="0"/>
          <c:showCatName val="0"/>
          <c:showSerName val="0"/>
          <c:showPercent val="0"/>
          <c:showBubbleSize val="0"/>
        </c:dLbls>
        <c:marker val="1"/>
        <c:smooth val="0"/>
        <c:axId val="805005200"/>
        <c:axId val="805001920"/>
      </c:lineChart>
      <c:catAx>
        <c:axId val="805005200"/>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805001920"/>
        <c:crosses val="autoZero"/>
        <c:auto val="1"/>
        <c:lblAlgn val="ctr"/>
        <c:lblOffset val="100"/>
        <c:noMultiLvlLbl val="0"/>
      </c:catAx>
      <c:valAx>
        <c:axId val="805001920"/>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805005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dirty="0"/>
              <a:t>Exponential - Total Industrial-related</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'Ex-Industrial'!$B$2</c:f>
              <c:strCache>
                <c:ptCount val="1"/>
                <c:pt idx="0">
                  <c:v> Total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'Ex-Industrial'!$A$3:$A$12</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'Ex-Industrial'!$B$3:$B$12</c:f>
              <c:numCache>
                <c:formatCode>_-* #,##0.0_-;\-* #,##0.0_-;_-* "-"?_-;_-@_-</c:formatCode>
                <c:ptCount val="10"/>
                <c:pt idx="0">
                  <c:v>8448.1625662043989</c:v>
                </c:pt>
                <c:pt idx="1">
                  <c:v>11333.776432933404</c:v>
                </c:pt>
                <c:pt idx="2">
                  <c:v>11859.424299054099</c:v>
                </c:pt>
                <c:pt idx="3">
                  <c:v>11234.901309848623</c:v>
                </c:pt>
                <c:pt idx="4">
                  <c:v>13326.933831387629</c:v>
                </c:pt>
                <c:pt idx="5">
                  <c:v>13871.5308335681</c:v>
                </c:pt>
                <c:pt idx="6">
                  <c:v>13677.72074177268</c:v>
                </c:pt>
                <c:pt idx="7">
                  <c:v>13880.139329266556</c:v>
                </c:pt>
                <c:pt idx="8">
                  <c:v>14868.051205778613</c:v>
                </c:pt>
              </c:numCache>
            </c:numRef>
          </c:val>
          <c:smooth val="0"/>
          <c:extLst>
            <c:ext xmlns:c16="http://schemas.microsoft.com/office/drawing/2014/chart" uri="{C3380CC4-5D6E-409C-BE32-E72D297353CC}">
              <c16:uniqueId val="{00000000-81AB-4E09-B40C-5A8B7AC2E4FB}"/>
            </c:ext>
          </c:extLst>
        </c:ser>
        <c:ser>
          <c:idx val="1"/>
          <c:order val="1"/>
          <c:tx>
            <c:strRef>
              <c:f>'Ex-Industrial'!$C$2</c:f>
              <c:strCache>
                <c:ptCount val="1"/>
                <c:pt idx="0">
                  <c:v> Total 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2.6362038664323267E-2"/>
                  <c:y val="7.526881720430102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1AB-4E09-B40C-5A8B7AC2E4F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'Ex-Industrial'!$A$3:$A$12</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'Ex-Industrial'!$C$3:$C$12</c:f>
              <c:numCache>
                <c:formatCode>_-* #,##0.0_-;\-* #,##0.0_-;_-* "-"?_-;_-@_-</c:formatCode>
                <c:ptCount val="10"/>
                <c:pt idx="1">
                  <c:v>8448.1625662043989</c:v>
                </c:pt>
                <c:pt idx="2">
                  <c:v>11332.347412838089</c:v>
                </c:pt>
                <c:pt idx="3">
                  <c:v>11859.543600829873</c:v>
                </c:pt>
                <c:pt idx="4">
                  <c:v>11236.104681145935</c:v>
                </c:pt>
                <c:pt idx="5">
                  <c:v>13317.201897702824</c:v>
                </c:pt>
                <c:pt idx="6">
                  <c:v>13871.530831988639</c:v>
                </c:pt>
                <c:pt idx="7">
                  <c:v>13678.787591990133</c:v>
                </c:pt>
                <c:pt idx="8">
                  <c:v>13878.966805445649</c:v>
                </c:pt>
                <c:pt idx="9">
                  <c:v>14867.278409482842</c:v>
                </c:pt>
              </c:numCache>
            </c:numRef>
          </c:val>
          <c:smooth val="0"/>
          <c:extLst>
            <c:ext xmlns:c16="http://schemas.microsoft.com/office/drawing/2014/chart" uri="{C3380CC4-5D6E-409C-BE32-E72D297353CC}">
              <c16:uniqueId val="{00000002-81AB-4E09-B40C-5A8B7AC2E4FB}"/>
            </c:ext>
          </c:extLst>
        </c:ser>
        <c:dLbls>
          <c:showLegendKey val="0"/>
          <c:showVal val="0"/>
          <c:showCatName val="0"/>
          <c:showSerName val="0"/>
          <c:showPercent val="0"/>
          <c:showBubbleSize val="0"/>
        </c:dLbls>
        <c:marker val="1"/>
        <c:smooth val="0"/>
        <c:axId val="638222744"/>
        <c:axId val="638223072"/>
      </c:lineChart>
      <c:catAx>
        <c:axId val="638222744"/>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638223072"/>
        <c:crosses val="autoZero"/>
        <c:auto val="1"/>
        <c:lblAlgn val="ctr"/>
        <c:lblOffset val="100"/>
        <c:noMultiLvlLbl val="0"/>
      </c:catAx>
      <c:valAx>
        <c:axId val="638223072"/>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638222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0" i="0" u="none" strike="noStrike" baseline="0">
                <a:solidFill>
                  <a:srgbClr val="333333"/>
                </a:solidFill>
                <a:latin typeface="Calibri"/>
                <a:ea typeface="Calibri"/>
                <a:cs typeface="Calibri"/>
              </a:defRPr>
            </a:pPr>
            <a:r>
              <a:rPr lang="en-SG" dirty="0"/>
              <a:t>Exponential Smoothing </a:t>
            </a:r>
          </a:p>
          <a:p>
            <a:pPr>
              <a:defRPr sz="1100" b="0" i="0" u="none" strike="noStrike" baseline="0">
                <a:solidFill>
                  <a:srgbClr val="333333"/>
                </a:solidFill>
                <a:latin typeface="Calibri"/>
                <a:ea typeface="Calibri"/>
                <a:cs typeface="Calibri"/>
              </a:defRPr>
            </a:pPr>
            <a:r>
              <a:rPr lang="en-SG" dirty="0"/>
              <a:t>- Commerce &amp; Services-related</a:t>
            </a:r>
          </a:p>
        </c:rich>
      </c:tx>
      <c:overlay val="0"/>
      <c:spPr>
        <a:noFill/>
        <a:ln w="25400">
          <a:noFill/>
        </a:ln>
      </c:spPr>
    </c:title>
    <c:autoTitleDeleted val="0"/>
    <c:plotArea>
      <c:layout/>
      <c:lineChart>
        <c:grouping val="standard"/>
        <c:varyColors val="0"/>
        <c:ser>
          <c:idx val="0"/>
          <c:order val="0"/>
          <c:tx>
            <c:strRef>
              <c:f>'Ex-Commerce'!$B$2</c:f>
              <c:strCache>
                <c:ptCount val="1"/>
                <c:pt idx="0">
                  <c:v> Total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'Ex-Commerce'!$A$3:$A$12</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'Ex-Commerce'!$B$3:$B$12</c:f>
              <c:numCache>
                <c:formatCode>_-* #,##0.0_-;\-* #,##0.0_-;_-* "-"?_-;_-@_-</c:formatCode>
                <c:ptCount val="10"/>
                <c:pt idx="0">
                  <c:v>847.28627982180001</c:v>
                </c:pt>
                <c:pt idx="1">
                  <c:v>910.68687072132002</c:v>
                </c:pt>
                <c:pt idx="2">
                  <c:v>958.05784336016006</c:v>
                </c:pt>
                <c:pt idx="3">
                  <c:v>959.55402581735984</c:v>
                </c:pt>
                <c:pt idx="4">
                  <c:v>1039.0011896895599</c:v>
                </c:pt>
                <c:pt idx="5">
                  <c:v>992.01253889847999</c:v>
                </c:pt>
                <c:pt idx="6">
                  <c:v>1025.3248512237599</c:v>
                </c:pt>
                <c:pt idx="7">
                  <c:v>1070.9387827285602</c:v>
                </c:pt>
                <c:pt idx="8">
                  <c:v>1029.69866529824</c:v>
                </c:pt>
              </c:numCache>
            </c:numRef>
          </c:val>
          <c:smooth val="0"/>
          <c:extLst>
            <c:ext xmlns:c16="http://schemas.microsoft.com/office/drawing/2014/chart" uri="{C3380CC4-5D6E-409C-BE32-E72D297353CC}">
              <c16:uniqueId val="{00000000-4598-4C20-8F59-2C953EFADDD3}"/>
            </c:ext>
          </c:extLst>
        </c:ser>
        <c:ser>
          <c:idx val="1"/>
          <c:order val="1"/>
          <c:tx>
            <c:strRef>
              <c:f>'Ex-Commerce'!$C$2</c:f>
              <c:strCache>
                <c:ptCount val="1"/>
                <c:pt idx="0">
                  <c:v> Total 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3.0555555555555659E-2"/>
                  <c:y val="5.5555555555555511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598-4C20-8F59-2C953EFADDD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'Ex-Commerce'!$A$3:$A$12</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'Ex-Commerce'!$C$3:$C$12</c:f>
              <c:numCache>
                <c:formatCode>_-* #,##0.0_-;\-* #,##0.0_-;_-* "-"?_-;_-@_-</c:formatCode>
                <c:ptCount val="10"/>
                <c:pt idx="1">
                  <c:v>847.28627982179978</c:v>
                </c:pt>
                <c:pt idx="2">
                  <c:v>904.32115566343793</c:v>
                </c:pt>
                <c:pt idx="3">
                  <c:v>954.55108788768939</c:v>
                </c:pt>
                <c:pt idx="4">
                  <c:v>959.30972221901629</c:v>
                </c:pt>
                <c:pt idx="5">
                  <c:v>1037.120531907954</c:v>
                </c:pt>
                <c:pt idx="6">
                  <c:v>992.2040941740571</c:v>
                </c:pt>
                <c:pt idx="7">
                  <c:v>1027.2757447068598</c:v>
                </c:pt>
                <c:pt idx="8">
                  <c:v>1065.4271268228845</c:v>
                </c:pt>
                <c:pt idx="9">
                  <c:v>1040.6299217294027</c:v>
                </c:pt>
              </c:numCache>
            </c:numRef>
          </c:val>
          <c:smooth val="0"/>
          <c:extLst>
            <c:ext xmlns:c16="http://schemas.microsoft.com/office/drawing/2014/chart" uri="{C3380CC4-5D6E-409C-BE32-E72D297353CC}">
              <c16:uniqueId val="{00000002-4598-4C20-8F59-2C953EFADDD3}"/>
            </c:ext>
          </c:extLst>
        </c:ser>
        <c:dLbls>
          <c:showLegendKey val="0"/>
          <c:showVal val="0"/>
          <c:showCatName val="0"/>
          <c:showSerName val="0"/>
          <c:showPercent val="0"/>
          <c:showBubbleSize val="0"/>
        </c:dLbls>
        <c:marker val="1"/>
        <c:smooth val="0"/>
        <c:axId val="494897664"/>
        <c:axId val="1"/>
      </c:lineChart>
      <c:catAx>
        <c:axId val="494897664"/>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4897664"/>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a:t>Regression - Autoproducers</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601997067314767"/>
          <c:y val="0.20050287484998833"/>
          <c:w val="0.77672557406383247"/>
          <c:h val="0.60082293700406586"/>
        </c:manualLayout>
      </c:layout>
      <c:lineChart>
        <c:grouping val="standard"/>
        <c:varyColors val="0"/>
        <c:ser>
          <c:idx val="0"/>
          <c:order val="0"/>
          <c:tx>
            <c:strRef>
              <c:f>'Ex-Trans'!$G$21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'Ex-Trans'!$F$22:$F$31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'Ex-Trans'!$G$22:$G$31</c:f>
              <c:numCache>
                <c:formatCode>_-* #,##0.0_-;\-* #,##0.0_-;_-* "-"?_-;_-@_-</c:formatCode>
                <c:ptCount val="10"/>
                <c:pt idx="0">
                  <c:v>2380.1958000000004</c:v>
                </c:pt>
                <c:pt idx="1">
                  <c:v>2705.7195000000002</c:v>
                </c:pt>
                <c:pt idx="2">
                  <c:v>2760.1478999999995</c:v>
                </c:pt>
                <c:pt idx="3">
                  <c:v>3923.029217176394</c:v>
                </c:pt>
                <c:pt idx="4">
                  <c:v>8652.5839605623114</c:v>
                </c:pt>
                <c:pt idx="5">
                  <c:v>9413.0566183378469</c:v>
                </c:pt>
                <c:pt idx="6">
                  <c:v>10344.536100000001</c:v>
                </c:pt>
                <c:pt idx="7">
                  <c:v>11464.000462473787</c:v>
                </c:pt>
                <c:pt idx="8">
                  <c:v>11512.537</c:v>
                </c:pt>
              </c:numCache>
            </c:numRef>
          </c:val>
          <c:smooth val="0"/>
          <c:extLst>
            <c:ext xmlns:c16="http://schemas.microsoft.com/office/drawing/2014/chart" uri="{C3380CC4-5D6E-409C-BE32-E72D297353CC}">
              <c16:uniqueId val="{00000000-F57C-4091-B4FF-DCB0B319C5D9}"/>
            </c:ext>
          </c:extLst>
        </c:ser>
        <c:ser>
          <c:idx val="1"/>
          <c:order val="1"/>
          <c:tx>
            <c:strRef>
              <c:f>'Re-Trans'!$J$21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2.4773241192219419E-2"/>
                  <c:y val="0.1988040489709648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57C-4091-B4FF-DCB0B319C5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'Ex-Trans'!$F$22:$F$31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'Re-Trans'!$J$22:$J$31</c:f>
              <c:numCache>
                <c:formatCode>General</c:formatCode>
                <c:ptCount val="10"/>
                <c:pt idx="0">
                  <c:v>1453.1110739334056</c:v>
                </c:pt>
                <c:pt idx="1">
                  <c:v>2844.1612654097858</c:v>
                </c:pt>
                <c:pt idx="2">
                  <c:v>4235.2114568861662</c:v>
                </c:pt>
                <c:pt idx="3">
                  <c:v>5626.2616483625461</c:v>
                </c:pt>
                <c:pt idx="4">
                  <c:v>7017.3118398389261</c:v>
                </c:pt>
                <c:pt idx="5">
                  <c:v>8408.3620313153078</c:v>
                </c:pt>
                <c:pt idx="6">
                  <c:v>9799.4122227916851</c:v>
                </c:pt>
                <c:pt idx="7">
                  <c:v>11190.462414268066</c:v>
                </c:pt>
                <c:pt idx="8">
                  <c:v>12581.512605744447</c:v>
                </c:pt>
                <c:pt idx="9" formatCode="_(* #,##0.00_);_(* \(#,##0.00\);_(* &quot;-&quot;??_);_(@_)">
                  <c:v>13972.562797220828</c:v>
                </c:pt>
              </c:numCache>
            </c:numRef>
          </c:val>
          <c:smooth val="0"/>
          <c:extLst>
            <c:ext xmlns:c16="http://schemas.microsoft.com/office/drawing/2014/chart" uri="{C3380CC4-5D6E-409C-BE32-E72D297353CC}">
              <c16:uniqueId val="{00000002-F57C-4091-B4FF-DCB0B319C5D9}"/>
            </c:ext>
          </c:extLst>
        </c:ser>
        <c:dLbls>
          <c:showLegendKey val="0"/>
          <c:showVal val="0"/>
          <c:showCatName val="0"/>
          <c:showSerName val="0"/>
          <c:showPercent val="0"/>
          <c:showBubbleSize val="0"/>
        </c:dLbls>
        <c:marker val="1"/>
        <c:smooth val="0"/>
        <c:axId val="639123232"/>
        <c:axId val="639120936"/>
      </c:lineChart>
      <c:catAx>
        <c:axId val="63912323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639120936"/>
        <c:crosses val="autoZero"/>
        <c:auto val="1"/>
        <c:lblAlgn val="ctr"/>
        <c:lblOffset val="100"/>
        <c:noMultiLvlLbl val="0"/>
      </c:catAx>
      <c:valAx>
        <c:axId val="639120936"/>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639123232"/>
        <c:crosses val="autoZero"/>
        <c:crossBetween val="between"/>
        <c:majorUnit val="2500"/>
      </c:valAx>
      <c:spPr>
        <a:noFill/>
        <a:ln w="19050">
          <a:noFill/>
        </a:ln>
        <a:effectLst/>
      </c:spPr>
    </c:plotArea>
    <c:legend>
      <c:legendPos val="b"/>
      <c:layout>
        <c:manualLayout>
          <c:xMode val="edge"/>
          <c:yMode val="edge"/>
          <c:x val="0.22469476564733024"/>
          <c:y val="0.89721123878271147"/>
          <c:w val="0.55061046870533958"/>
          <c:h val="0.10278876121728851"/>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0" i="0" u="none" strike="noStrike" baseline="0">
                <a:solidFill>
                  <a:srgbClr val="333333"/>
                </a:solidFill>
                <a:latin typeface="Calibri"/>
                <a:ea typeface="Calibri"/>
                <a:cs typeface="Calibri"/>
              </a:defRPr>
            </a:pPr>
            <a:r>
              <a:rPr lang="en-SG"/>
              <a:t>Exponential Smoothing - Accommodation and Food Services</a:t>
            </a:r>
          </a:p>
        </c:rich>
      </c:tx>
      <c:overlay val="0"/>
      <c:spPr>
        <a:noFill/>
        <a:ln w="25400">
          <a:noFill/>
        </a:ln>
      </c:spPr>
    </c:title>
    <c:autoTitleDeleted val="0"/>
    <c:plotArea>
      <c:layout/>
      <c:lineChart>
        <c:grouping val="standard"/>
        <c:varyColors val="0"/>
        <c:ser>
          <c:idx val="0"/>
          <c:order val="0"/>
          <c:tx>
            <c:strRef>
              <c:f>'Ex-Commerce'!$G$21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'Ex-Commerce'!$F$22:$F$31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'Ex-Commerce'!$G$22:$G$31</c:f>
              <c:numCache>
                <c:formatCode>_-* #,##0.0_-;\-* #,##0.0_-;_-* "-"?_-;_-@_-</c:formatCode>
                <c:ptCount val="10"/>
                <c:pt idx="0">
                  <c:v>572.45881899999995</c:v>
                </c:pt>
                <c:pt idx="1">
                  <c:v>611.82598799999994</c:v>
                </c:pt>
                <c:pt idx="2">
                  <c:v>649.40880900000002</c:v>
                </c:pt>
                <c:pt idx="3">
                  <c:v>652.56080199999985</c:v>
                </c:pt>
                <c:pt idx="4">
                  <c:v>660.905079</c:v>
                </c:pt>
                <c:pt idx="5">
                  <c:v>656.27528799999993</c:v>
                </c:pt>
                <c:pt idx="6">
                  <c:v>665.29749700000002</c:v>
                </c:pt>
                <c:pt idx="7">
                  <c:v>683.99776699999995</c:v>
                </c:pt>
                <c:pt idx="8">
                  <c:v>686.90336499999989</c:v>
                </c:pt>
              </c:numCache>
            </c:numRef>
          </c:val>
          <c:smooth val="0"/>
          <c:extLst>
            <c:ext xmlns:c16="http://schemas.microsoft.com/office/drawing/2014/chart" uri="{C3380CC4-5D6E-409C-BE32-E72D297353CC}">
              <c16:uniqueId val="{00000000-5A48-45BB-8E44-E819E3D3B8DF}"/>
            </c:ext>
          </c:extLst>
        </c:ser>
        <c:ser>
          <c:idx val="1"/>
          <c:order val="1"/>
          <c:tx>
            <c:strRef>
              <c:f>'Ex-Commerce'!$H$21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1.7167381974249031E-2"/>
                  <c:y val="-4.9019607843137275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A48-45BB-8E44-E819E3D3B8D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'Ex-Commerce'!$F$22:$F$31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'Ex-Commerce'!$H$22:$H$31</c:f>
              <c:numCache>
                <c:formatCode>_-* #,##0.0_-;\-* #,##0.0_-;_-* "-"?_-;_-@_-</c:formatCode>
                <c:ptCount val="10"/>
                <c:pt idx="1">
                  <c:v>572.45881899999995</c:v>
                </c:pt>
                <c:pt idx="2" formatCode="_(* #,##0.00_);_(* \(#,##0.00\);_(* &quot;-&quot;??_);_(@_)">
                  <c:v>611.82598799999994</c:v>
                </c:pt>
                <c:pt idx="3" formatCode="_(* #,##0.00_);_(* \(#,##0.00\);_(* &quot;-&quot;??_);_(@_)">
                  <c:v>649.40880900000002</c:v>
                </c:pt>
                <c:pt idx="4" formatCode="_(* #,##0.00_);_(* \(#,##0.00\);_(* &quot;-&quot;??_);_(@_)">
                  <c:v>652.56080199999985</c:v>
                </c:pt>
                <c:pt idx="5" formatCode="_(* #,##0.00_);_(* \(#,##0.00\);_(* &quot;-&quot;??_);_(@_)">
                  <c:v>660.905079</c:v>
                </c:pt>
                <c:pt idx="6" formatCode="_(* #,##0.00_);_(* \(#,##0.00\);_(* &quot;-&quot;??_);_(@_)">
                  <c:v>656.27528799999993</c:v>
                </c:pt>
                <c:pt idx="7" formatCode="_(* #,##0.00_);_(* \(#,##0.00\);_(* &quot;-&quot;??_);_(@_)">
                  <c:v>665.29749700000002</c:v>
                </c:pt>
                <c:pt idx="8" formatCode="_(* #,##0.00_);_(* \(#,##0.00\);_(* &quot;-&quot;??_);_(@_)">
                  <c:v>683.99776699999995</c:v>
                </c:pt>
                <c:pt idx="9" formatCode="_(* #,##0.00_);_(* \(#,##0.00\);_(* &quot;-&quot;??_);_(@_)">
                  <c:v>686.90336499999989</c:v>
                </c:pt>
              </c:numCache>
            </c:numRef>
          </c:val>
          <c:smooth val="0"/>
          <c:extLst>
            <c:ext xmlns:c16="http://schemas.microsoft.com/office/drawing/2014/chart" uri="{C3380CC4-5D6E-409C-BE32-E72D297353CC}">
              <c16:uniqueId val="{00000002-5A48-45BB-8E44-E819E3D3B8DF}"/>
            </c:ext>
          </c:extLst>
        </c:ser>
        <c:dLbls>
          <c:showLegendKey val="0"/>
          <c:showVal val="0"/>
          <c:showCatName val="0"/>
          <c:showSerName val="0"/>
          <c:showPercent val="0"/>
          <c:showBubbleSize val="0"/>
        </c:dLbls>
        <c:marker val="1"/>
        <c:smooth val="0"/>
        <c:axId val="494882904"/>
        <c:axId val="1"/>
      </c:lineChart>
      <c:catAx>
        <c:axId val="494882904"/>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4882904"/>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0" i="0" u="none" strike="noStrike" baseline="0">
                <a:solidFill>
                  <a:srgbClr val="333333"/>
                </a:solidFill>
                <a:latin typeface="Calibri"/>
                <a:ea typeface="Calibri"/>
                <a:cs typeface="Calibri"/>
              </a:defRPr>
            </a:pPr>
            <a:r>
              <a:rPr lang="en-SG"/>
              <a:t>Exponential Smoothing - Wholesale and Retail Trade</a:t>
            </a:r>
          </a:p>
        </c:rich>
      </c:tx>
      <c:overlay val="0"/>
      <c:spPr>
        <a:noFill/>
        <a:ln w="25400">
          <a:noFill/>
        </a:ln>
      </c:spPr>
    </c:title>
    <c:autoTitleDeleted val="0"/>
    <c:plotArea>
      <c:layout/>
      <c:lineChart>
        <c:grouping val="standard"/>
        <c:varyColors val="0"/>
        <c:ser>
          <c:idx val="0"/>
          <c:order val="0"/>
          <c:tx>
            <c:strRef>
              <c:f>'Ex-Commerce'!$B$21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'Ex-Commerce'!$A$22:$A$31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'Ex-Commerce'!$B$22:$B$31</c:f>
              <c:numCache>
                <c:formatCode>_-* #,##0.0_-;\-* #,##0.0_-;_-* "-"?_-;_-@_-</c:formatCode>
                <c:ptCount val="10"/>
                <c:pt idx="0">
                  <c:v>32.404088008480045</c:v>
                </c:pt>
                <c:pt idx="1">
                  <c:v>31.607049983519978</c:v>
                </c:pt>
                <c:pt idx="2">
                  <c:v>32.392208221999994</c:v>
                </c:pt>
                <c:pt idx="3">
                  <c:v>32.009940812399989</c:v>
                </c:pt>
                <c:pt idx="4">
                  <c:v>47.403389491880006</c:v>
                </c:pt>
                <c:pt idx="5">
                  <c:v>51.779916117879978</c:v>
                </c:pt>
                <c:pt idx="6">
                  <c:v>79.223819058200021</c:v>
                </c:pt>
                <c:pt idx="7">
                  <c:v>85.18409445751999</c:v>
                </c:pt>
                <c:pt idx="8">
                  <c:v>60.68749971435998</c:v>
                </c:pt>
              </c:numCache>
            </c:numRef>
          </c:val>
          <c:smooth val="0"/>
          <c:extLst>
            <c:ext xmlns:c16="http://schemas.microsoft.com/office/drawing/2014/chart" uri="{C3380CC4-5D6E-409C-BE32-E72D297353CC}">
              <c16:uniqueId val="{00000000-DD44-44D2-AC2C-F4F388BEF021}"/>
            </c:ext>
          </c:extLst>
        </c:ser>
        <c:ser>
          <c:idx val="1"/>
          <c:order val="1"/>
          <c:tx>
            <c:strRef>
              <c:f>'Ex-Commerce'!$C$21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1.7505470459518706E-2"/>
                  <c:y val="6.0606060606060608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D44-44D2-AC2C-F4F388BEF02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'Ex-Commerce'!$A$22:$A$31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'Ex-Commerce'!$C$22:$C$31</c:f>
              <c:numCache>
                <c:formatCode>_-* #,##0.0_-;\-* #,##0.0_-;_-* "-"?_-;_-@_-</c:formatCode>
                <c:ptCount val="10"/>
                <c:pt idx="1">
                  <c:v>32.404088008480045</c:v>
                </c:pt>
                <c:pt idx="2" formatCode="_(* #,##0.00_);_(* \(#,##0.00\);_(* &quot;-&quot;??_);_(@_)">
                  <c:v>31.607049983519978</c:v>
                </c:pt>
                <c:pt idx="3" formatCode="_(* #,##0.00_);_(* \(#,##0.00\);_(* &quot;-&quot;??_);_(@_)">
                  <c:v>32.392208221999994</c:v>
                </c:pt>
                <c:pt idx="4" formatCode="_(* #,##0.00_);_(* \(#,##0.00\);_(* &quot;-&quot;??_);_(@_)">
                  <c:v>32.009940812399989</c:v>
                </c:pt>
                <c:pt idx="5" formatCode="_(* #,##0.00_);_(* \(#,##0.00\);_(* &quot;-&quot;??_);_(@_)">
                  <c:v>47.403389491880006</c:v>
                </c:pt>
                <c:pt idx="6" formatCode="_(* #,##0.00_);_(* \(#,##0.00\);_(* &quot;-&quot;??_);_(@_)">
                  <c:v>51.779916117879978</c:v>
                </c:pt>
                <c:pt idx="7" formatCode="_(* #,##0.00_);_(* \(#,##0.00\);_(* &quot;-&quot;??_);_(@_)">
                  <c:v>79.223819058200021</c:v>
                </c:pt>
                <c:pt idx="8" formatCode="_(* #,##0.00_);_(* \(#,##0.00\);_(* &quot;-&quot;??_);_(@_)">
                  <c:v>85.18409445751999</c:v>
                </c:pt>
                <c:pt idx="9" formatCode="_(* #,##0.00_);_(* \(#,##0.00\);_(* &quot;-&quot;??_);_(@_)">
                  <c:v>60.68749971435998</c:v>
                </c:pt>
              </c:numCache>
            </c:numRef>
          </c:val>
          <c:smooth val="0"/>
          <c:extLst>
            <c:ext xmlns:c16="http://schemas.microsoft.com/office/drawing/2014/chart" uri="{C3380CC4-5D6E-409C-BE32-E72D297353CC}">
              <c16:uniqueId val="{00000002-DD44-44D2-AC2C-F4F388BEF021}"/>
            </c:ext>
          </c:extLst>
        </c:ser>
        <c:dLbls>
          <c:showLegendKey val="0"/>
          <c:showVal val="0"/>
          <c:showCatName val="0"/>
          <c:showSerName val="0"/>
          <c:showPercent val="0"/>
          <c:showBubbleSize val="0"/>
        </c:dLbls>
        <c:marker val="1"/>
        <c:smooth val="0"/>
        <c:axId val="494888480"/>
        <c:axId val="1"/>
      </c:lineChart>
      <c:catAx>
        <c:axId val="494888480"/>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4888480"/>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0" i="0" u="none" strike="noStrike" baseline="0">
                <a:solidFill>
                  <a:srgbClr val="333333"/>
                </a:solidFill>
                <a:latin typeface="Calibri"/>
                <a:ea typeface="Calibri"/>
                <a:cs typeface="Calibri"/>
              </a:defRPr>
            </a:pPr>
            <a:r>
              <a:rPr lang="en-SG" dirty="0"/>
              <a:t>Exponential Smoothing - Financial and Insurance Activities</a:t>
            </a:r>
          </a:p>
        </c:rich>
      </c:tx>
      <c:overlay val="0"/>
      <c:spPr>
        <a:noFill/>
        <a:ln w="25400">
          <a:noFill/>
        </a:ln>
      </c:spPr>
    </c:title>
    <c:autoTitleDeleted val="0"/>
    <c:plotArea>
      <c:layout/>
      <c:lineChart>
        <c:grouping val="standard"/>
        <c:varyColors val="0"/>
        <c:ser>
          <c:idx val="0"/>
          <c:order val="0"/>
          <c:tx>
            <c:strRef>
              <c:f>'Ex-Commerce'!$Q$21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'Ex-Commerce'!$P$22:$P$31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'Ex-Commerce'!$Q$22:$Q$31</c:f>
              <c:numCache>
                <c:formatCode>_-* #,##0.0_-;\-* #,##0.0_-;_-* "-"?_-;_-@_-</c:formatCode>
                <c:ptCount val="10"/>
                <c:pt idx="0">
                  <c:v>69.525242979680002</c:v>
                </c:pt>
                <c:pt idx="1">
                  <c:v>80.114850231199995</c:v>
                </c:pt>
                <c:pt idx="2">
                  <c:v>80.59563761023999</c:v>
                </c:pt>
                <c:pt idx="3">
                  <c:v>78.28305855859999</c:v>
                </c:pt>
                <c:pt idx="4">
                  <c:v>79.286306448120001</c:v>
                </c:pt>
                <c:pt idx="5">
                  <c:v>76.966793545520005</c:v>
                </c:pt>
                <c:pt idx="6">
                  <c:v>72.531518039039995</c:v>
                </c:pt>
                <c:pt idx="7">
                  <c:v>85.2623910282</c:v>
                </c:pt>
                <c:pt idx="8">
                  <c:v>53.748115543919994</c:v>
                </c:pt>
              </c:numCache>
            </c:numRef>
          </c:val>
          <c:smooth val="0"/>
          <c:extLst>
            <c:ext xmlns:c16="http://schemas.microsoft.com/office/drawing/2014/chart" uri="{C3380CC4-5D6E-409C-BE32-E72D297353CC}">
              <c16:uniqueId val="{00000000-8BBF-46C6-B3AC-405066C368D7}"/>
            </c:ext>
          </c:extLst>
        </c:ser>
        <c:ser>
          <c:idx val="1"/>
          <c:order val="1"/>
          <c:tx>
            <c:strRef>
              <c:f>'Ex-Commerce'!$R$21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1.4716703458425528E-2"/>
                  <c:y val="7.6335877862595367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BBF-46C6-B3AC-405066C368D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'Ex-Commerce'!$P$22:$P$31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'Ex-Commerce'!$R$22:$R$31</c:f>
              <c:numCache>
                <c:formatCode>_-* #,##0.0_-;\-* #,##0.0_-;_-* "-"?_-;_-@_-</c:formatCode>
                <c:ptCount val="10"/>
                <c:pt idx="1">
                  <c:v>69.525242979680002</c:v>
                </c:pt>
                <c:pt idx="2" formatCode="_(* #,##0.00_);_(* \(#,##0.00\);_(* &quot;-&quot;??_);_(@_)">
                  <c:v>75.400735575830012</c:v>
                </c:pt>
                <c:pt idx="3" formatCode="_(* #,##0.00_);_(* \(#,##0.00\);_(* &quot;-&quot;??_);_(@_)">
                  <c:v>78.283052900348295</c:v>
                </c:pt>
                <c:pt idx="4" formatCode="_(* #,##0.00_);_(* \(#,##0.00\);_(* &quot;-&quot;??_);_(@_)">
                  <c:v>78.283056039748573</c:v>
                </c:pt>
                <c:pt idx="5" formatCode="_(* #,##0.00_);_(* \(#,##0.00\);_(* &quot;-&quot;??_);_(@_)">
                  <c:v>78.839695224419444</c:v>
                </c:pt>
                <c:pt idx="6" formatCode="_(* #,##0.00_);_(* \(#,##0.00\);_(* &quot;-&quot;??_);_(@_)">
                  <c:v>77.800542431844335</c:v>
                </c:pt>
                <c:pt idx="7" formatCode="_(* #,##0.00_);_(* \(#,##0.00\);_(* &quot;-&quot;??_);_(@_)">
                  <c:v>74.87709937361268</c:v>
                </c:pt>
                <c:pt idx="8" formatCode="_(* #,##0.00_);_(* \(#,##0.00\);_(* &quot;-&quot;??_);_(@_)">
                  <c:v>80.639230373950568</c:v>
                </c:pt>
                <c:pt idx="9" formatCode="_(* #,##0.00_);_(* \(#,##0.00\);_(* &quot;-&quot;??_);_(@_)">
                  <c:v>65.719078725891478</c:v>
                </c:pt>
              </c:numCache>
            </c:numRef>
          </c:val>
          <c:smooth val="0"/>
          <c:extLst>
            <c:ext xmlns:c16="http://schemas.microsoft.com/office/drawing/2014/chart" uri="{C3380CC4-5D6E-409C-BE32-E72D297353CC}">
              <c16:uniqueId val="{00000002-8BBF-46C6-B3AC-405066C368D7}"/>
            </c:ext>
          </c:extLst>
        </c:ser>
        <c:dLbls>
          <c:showLegendKey val="0"/>
          <c:showVal val="0"/>
          <c:showCatName val="0"/>
          <c:showSerName val="0"/>
          <c:showPercent val="0"/>
          <c:showBubbleSize val="0"/>
        </c:dLbls>
        <c:marker val="1"/>
        <c:smooth val="0"/>
        <c:axId val="494884872"/>
        <c:axId val="1"/>
      </c:lineChart>
      <c:catAx>
        <c:axId val="49488487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4884872"/>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0" i="0" u="none" strike="noStrike" baseline="0">
                <a:solidFill>
                  <a:srgbClr val="333333"/>
                </a:solidFill>
                <a:latin typeface="Calibri"/>
                <a:ea typeface="Calibri"/>
                <a:cs typeface="Calibri"/>
              </a:defRPr>
            </a:pPr>
            <a:r>
              <a:rPr lang="en-SG" dirty="0"/>
              <a:t>Exponential Smoothing - Real Estate Activities</a:t>
            </a:r>
          </a:p>
        </c:rich>
      </c:tx>
      <c:overlay val="0"/>
      <c:spPr>
        <a:noFill/>
        <a:ln w="25400">
          <a:noFill/>
        </a:ln>
      </c:spPr>
    </c:title>
    <c:autoTitleDeleted val="0"/>
    <c:plotArea>
      <c:layout/>
      <c:lineChart>
        <c:grouping val="standard"/>
        <c:varyColors val="0"/>
        <c:ser>
          <c:idx val="0"/>
          <c:order val="0"/>
          <c:tx>
            <c:strRef>
              <c:f>'Ex-Commerce'!$B$54</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'Ex-Commerce'!$A$55:$A$64</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'Ex-Commerce'!$B$55:$B$64</c:f>
              <c:numCache>
                <c:formatCode>_-* #,##0.0_-;\-* #,##0.0_-;_-* "-"?_-;_-@_-</c:formatCode>
                <c:ptCount val="10"/>
                <c:pt idx="0">
                  <c:v>20.776643284159999</c:v>
                </c:pt>
                <c:pt idx="1">
                  <c:v>21.502373518400002</c:v>
                </c:pt>
                <c:pt idx="2">
                  <c:v>21.429432343199998</c:v>
                </c:pt>
                <c:pt idx="3">
                  <c:v>22.362601413759997</c:v>
                </c:pt>
                <c:pt idx="4">
                  <c:v>67.399835164080002</c:v>
                </c:pt>
                <c:pt idx="5">
                  <c:v>19.261238431999999</c:v>
                </c:pt>
                <c:pt idx="6">
                  <c:v>18.878744727999997</c:v>
                </c:pt>
                <c:pt idx="7">
                  <c:v>20.428372896959999</c:v>
                </c:pt>
                <c:pt idx="8">
                  <c:v>23.4816937256</c:v>
                </c:pt>
              </c:numCache>
            </c:numRef>
          </c:val>
          <c:smooth val="0"/>
          <c:extLst>
            <c:ext xmlns:c16="http://schemas.microsoft.com/office/drawing/2014/chart" uri="{C3380CC4-5D6E-409C-BE32-E72D297353CC}">
              <c16:uniqueId val="{00000000-E59B-4771-8A37-D15C66F7FC5E}"/>
            </c:ext>
          </c:extLst>
        </c:ser>
        <c:ser>
          <c:idx val="1"/>
          <c:order val="1"/>
          <c:tx>
            <c:strRef>
              <c:f>'Ex-Commerce'!$C$54</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2.6845637583892617E-2"/>
                  <c:y val="-5.9040590405904057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59B-4771-8A37-D15C66F7FC5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'Ex-Commerce'!$A$55:$A$64</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'Ex-Commerce'!$C$55:$C$64</c:f>
              <c:numCache>
                <c:formatCode>_-* #,##0.0_-;\-* #,##0.0_-;_-* "-"?_-;_-@_-</c:formatCode>
                <c:ptCount val="10"/>
                <c:pt idx="1">
                  <c:v>20.776643284159999</c:v>
                </c:pt>
                <c:pt idx="2" formatCode="_(* #,##0.00_);_(* \(#,##0.00\);_(* &quot;-&quot;??_);_(@_)">
                  <c:v>21.502373518400002</c:v>
                </c:pt>
                <c:pt idx="3" formatCode="_(* #,##0.00_);_(* \(#,##0.00\);_(* &quot;-&quot;??_);_(@_)">
                  <c:v>21.429432343199998</c:v>
                </c:pt>
                <c:pt idx="4" formatCode="_(* #,##0.00_);_(* \(#,##0.00\);_(* &quot;-&quot;??_);_(@_)">
                  <c:v>22.362601413759997</c:v>
                </c:pt>
                <c:pt idx="5" formatCode="_(* #,##0.00_);_(* \(#,##0.00\);_(* &quot;-&quot;??_);_(@_)">
                  <c:v>67.399835164080002</c:v>
                </c:pt>
                <c:pt idx="6" formatCode="_(* #,##0.00_);_(* \(#,##0.00\);_(* &quot;-&quot;??_);_(@_)">
                  <c:v>19.261238431999999</c:v>
                </c:pt>
                <c:pt idx="7" formatCode="_(* #,##0.00_);_(* \(#,##0.00\);_(* &quot;-&quot;??_);_(@_)">
                  <c:v>18.878744727999997</c:v>
                </c:pt>
                <c:pt idx="8" formatCode="_(* #,##0.00_);_(* \(#,##0.00\);_(* &quot;-&quot;??_);_(@_)">
                  <c:v>20.428372896959999</c:v>
                </c:pt>
                <c:pt idx="9" formatCode="_(* #,##0.00_);_(* \(#,##0.00\);_(* &quot;-&quot;??_);_(@_)">
                  <c:v>23.4816937256</c:v>
                </c:pt>
              </c:numCache>
            </c:numRef>
          </c:val>
          <c:smooth val="0"/>
          <c:extLst>
            <c:ext xmlns:c16="http://schemas.microsoft.com/office/drawing/2014/chart" uri="{C3380CC4-5D6E-409C-BE32-E72D297353CC}">
              <c16:uniqueId val="{00000002-E59B-4771-8A37-D15C66F7FC5E}"/>
            </c:ext>
          </c:extLst>
        </c:ser>
        <c:dLbls>
          <c:showLegendKey val="0"/>
          <c:showVal val="0"/>
          <c:showCatName val="0"/>
          <c:showSerName val="0"/>
          <c:showPercent val="0"/>
          <c:showBubbleSize val="0"/>
        </c:dLbls>
        <c:marker val="1"/>
        <c:smooth val="0"/>
        <c:axId val="494886512"/>
        <c:axId val="1"/>
      </c:lineChart>
      <c:catAx>
        <c:axId val="49488651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4886512"/>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Calibri"/>
                <a:ea typeface="Calibri"/>
                <a:cs typeface="Calibri"/>
              </a:defRPr>
            </a:pPr>
            <a:r>
              <a:rPr lang="en-SG" sz="1050" b="0" i="0" u="none" strike="noStrike" baseline="0" dirty="0">
                <a:solidFill>
                  <a:srgbClr val="333333"/>
                </a:solidFill>
                <a:latin typeface="Calibri"/>
                <a:cs typeface="Calibri"/>
              </a:rPr>
              <a:t>Exponential Smoothing - Professional, Scientific &amp; Technical, </a:t>
            </a:r>
          </a:p>
          <a:p>
            <a:pPr>
              <a:defRPr sz="1000" b="0" i="0" u="none" strike="noStrike" baseline="0">
                <a:solidFill>
                  <a:srgbClr val="000000"/>
                </a:solidFill>
                <a:latin typeface="Calibri"/>
                <a:ea typeface="Calibri"/>
                <a:cs typeface="Calibri"/>
              </a:defRPr>
            </a:pPr>
            <a:r>
              <a:rPr lang="en-SG" sz="1050" b="0" i="0" u="none" strike="noStrike" baseline="0" dirty="0">
                <a:solidFill>
                  <a:srgbClr val="333333"/>
                </a:solidFill>
                <a:latin typeface="Calibri"/>
                <a:cs typeface="Calibri"/>
              </a:rPr>
              <a:t>Administration &amp; Support Activities</a:t>
            </a:r>
          </a:p>
        </c:rich>
      </c:tx>
      <c:overlay val="0"/>
      <c:spPr>
        <a:noFill/>
        <a:ln w="25400">
          <a:noFill/>
        </a:ln>
      </c:spPr>
    </c:title>
    <c:autoTitleDeleted val="0"/>
    <c:plotArea>
      <c:layout/>
      <c:lineChart>
        <c:grouping val="standard"/>
        <c:varyColors val="0"/>
        <c:ser>
          <c:idx val="0"/>
          <c:order val="0"/>
          <c:tx>
            <c:strRef>
              <c:f>'Ex-Commerce'!$G$54</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'Ex-Commerce'!$F$55:$F$64</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'Ex-Commerce'!$G$55:$G$64</c:f>
              <c:numCache>
                <c:formatCode>_-* #,##0.0_-;\-* #,##0.0_-;_-* "-"?_-;_-@_-</c:formatCode>
                <c:ptCount val="10"/>
                <c:pt idx="0">
                  <c:v>28.296954249119999</c:v>
                </c:pt>
                <c:pt idx="1">
                  <c:v>27.317214259039996</c:v>
                </c:pt>
                <c:pt idx="2">
                  <c:v>24.190325847879997</c:v>
                </c:pt>
                <c:pt idx="3">
                  <c:v>27.65094173536</c:v>
                </c:pt>
                <c:pt idx="4">
                  <c:v>34.916831784319996</c:v>
                </c:pt>
                <c:pt idx="5">
                  <c:v>33.749449737879992</c:v>
                </c:pt>
                <c:pt idx="6">
                  <c:v>38.096951391160005</c:v>
                </c:pt>
                <c:pt idx="7">
                  <c:v>38.776463801919995</c:v>
                </c:pt>
                <c:pt idx="8">
                  <c:v>32.659308399879997</c:v>
                </c:pt>
              </c:numCache>
            </c:numRef>
          </c:val>
          <c:smooth val="0"/>
          <c:extLst>
            <c:ext xmlns:c16="http://schemas.microsoft.com/office/drawing/2014/chart" uri="{C3380CC4-5D6E-409C-BE32-E72D297353CC}">
              <c16:uniqueId val="{00000000-C03F-4DFB-9B0E-72F213EE4AA0}"/>
            </c:ext>
          </c:extLst>
        </c:ser>
        <c:ser>
          <c:idx val="1"/>
          <c:order val="1"/>
          <c:tx>
            <c:strRef>
              <c:f>'Ex-Commerce'!$H$54</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2.575107296137339E-2"/>
                  <c:y val="5.9040590405904106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03F-4DFB-9B0E-72F213EE4AA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'Ex-Commerce'!$F$55:$F$64</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'Ex-Commerce'!$H$55:$H$64</c:f>
              <c:numCache>
                <c:formatCode>_-* #,##0.0_-;\-* #,##0.0_-;_-* "-"?_-;_-@_-</c:formatCode>
                <c:ptCount val="10"/>
                <c:pt idx="1">
                  <c:v>28.296954249119999</c:v>
                </c:pt>
                <c:pt idx="2" formatCode="_(* #,##0.00_);_(* \(#,##0.00\);_(* &quot;-&quot;??_);_(@_)">
                  <c:v>27.465470364773761</c:v>
                </c:pt>
                <c:pt idx="3" formatCode="_(* #,##0.00_);_(* \(#,##0.00\);_(* &quot;-&quot;??_);_(@_)">
                  <c:v>24.685926901941606</c:v>
                </c:pt>
                <c:pt idx="4" formatCode="_(* #,##0.00_);_(* \(#,##0.00\);_(* &quot;-&quot;??_);_(@_)">
                  <c:v>27.202270090743799</c:v>
                </c:pt>
                <c:pt idx="5" formatCode="_(* #,##0.00_);_(* \(#,##0.00\);_(* &quot;-&quot;??_);_(@_)">
                  <c:v>33.749449738355857</c:v>
                </c:pt>
                <c:pt idx="6" formatCode="_(* #,##0.00_);_(* \(#,##0.00\);_(* &quot;-&quot;??_);_(@_)">
                  <c:v>33.749449737951998</c:v>
                </c:pt>
                <c:pt idx="7" formatCode="_(* #,##0.00_);_(* \(#,##0.00\);_(* &quot;-&quot;??_);_(@_)">
                  <c:v>37.439079229870472</c:v>
                </c:pt>
                <c:pt idx="8" formatCode="_(* #,##0.00_);_(* \(#,##0.00\);_(* &quot;-&quot;??_);_(@_)">
                  <c:v>38.574088242559306</c:v>
                </c:pt>
                <c:pt idx="9" formatCode="_(* #,##0.00_);_(* \(#,##0.00\);_(* &quot;-&quot;??_);_(@_)">
                  <c:v>33.554344056918545</c:v>
                </c:pt>
              </c:numCache>
            </c:numRef>
          </c:val>
          <c:smooth val="0"/>
          <c:extLst>
            <c:ext xmlns:c16="http://schemas.microsoft.com/office/drawing/2014/chart" uri="{C3380CC4-5D6E-409C-BE32-E72D297353CC}">
              <c16:uniqueId val="{00000002-C03F-4DFB-9B0E-72F213EE4AA0}"/>
            </c:ext>
          </c:extLst>
        </c:ser>
        <c:dLbls>
          <c:showLegendKey val="0"/>
          <c:showVal val="0"/>
          <c:showCatName val="0"/>
          <c:showSerName val="0"/>
          <c:showPercent val="0"/>
          <c:showBubbleSize val="0"/>
        </c:dLbls>
        <c:marker val="1"/>
        <c:smooth val="0"/>
        <c:axId val="494888152"/>
        <c:axId val="1"/>
      </c:lineChart>
      <c:catAx>
        <c:axId val="49488815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4888152"/>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Calibri"/>
                <a:ea typeface="Calibri"/>
                <a:cs typeface="Calibri"/>
              </a:defRPr>
            </a:pPr>
            <a:r>
              <a:rPr lang="en-SG" sz="1100" b="0" i="0" u="none" strike="noStrike" baseline="0" dirty="0">
                <a:solidFill>
                  <a:srgbClr val="333333"/>
                </a:solidFill>
                <a:latin typeface="Calibri"/>
                <a:cs typeface="Calibri"/>
              </a:rPr>
              <a:t>Exponential Smoothing - Other Commerce </a:t>
            </a:r>
          </a:p>
          <a:p>
            <a:pPr>
              <a:defRPr sz="1000" b="0" i="0" u="none" strike="noStrike" baseline="0">
                <a:solidFill>
                  <a:srgbClr val="000000"/>
                </a:solidFill>
                <a:latin typeface="Calibri"/>
                <a:ea typeface="Calibri"/>
                <a:cs typeface="Calibri"/>
              </a:defRPr>
            </a:pPr>
            <a:r>
              <a:rPr lang="en-SG" sz="1100" b="0" i="0" u="none" strike="noStrike" baseline="0" dirty="0">
                <a:solidFill>
                  <a:srgbClr val="333333"/>
                </a:solidFill>
                <a:latin typeface="Calibri"/>
                <a:cs typeface="Calibri"/>
              </a:rPr>
              <a:t>and Services-related</a:t>
            </a:r>
          </a:p>
        </c:rich>
      </c:tx>
      <c:overlay val="0"/>
      <c:spPr>
        <a:noFill/>
        <a:ln w="25400">
          <a:noFill/>
        </a:ln>
      </c:spPr>
    </c:title>
    <c:autoTitleDeleted val="0"/>
    <c:plotArea>
      <c:layout/>
      <c:lineChart>
        <c:grouping val="standard"/>
        <c:varyColors val="0"/>
        <c:ser>
          <c:idx val="0"/>
          <c:order val="0"/>
          <c:tx>
            <c:strRef>
              <c:f>'Ex-Commerce'!$L$54</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val>
            <c:numRef>
              <c:f>'Ex-Commerce'!$L$55:$L$64</c:f>
              <c:numCache>
                <c:formatCode>_(* #,##0.00_);_(* \(#,##0.00\);_(* "-"??_);_(@_)</c:formatCode>
                <c:ptCount val="10"/>
                <c:pt idx="0">
                  <c:v>123.82208530035999</c:v>
                </c:pt>
                <c:pt idx="1">
                  <c:v>138.23949072916</c:v>
                </c:pt>
                <c:pt idx="2">
                  <c:v>149.97522733683999</c:v>
                </c:pt>
                <c:pt idx="3">
                  <c:v>146.64838429724</c:v>
                </c:pt>
                <c:pt idx="4">
                  <c:v>148.98881980115999</c:v>
                </c:pt>
                <c:pt idx="5">
                  <c:v>153.86632406519999</c:v>
                </c:pt>
                <c:pt idx="6">
                  <c:v>151.11594300735999</c:v>
                </c:pt>
                <c:pt idx="7">
                  <c:v>156.87515754396</c:v>
                </c:pt>
                <c:pt idx="8">
                  <c:v>171.68692091448</c:v>
                </c:pt>
              </c:numCache>
            </c:numRef>
          </c:val>
          <c:smooth val="0"/>
          <c:extLst>
            <c:ext xmlns:c16="http://schemas.microsoft.com/office/drawing/2014/chart" uri="{C3380CC4-5D6E-409C-BE32-E72D297353CC}">
              <c16:uniqueId val="{00000000-CC8E-46DE-968B-AB2EAE17065F}"/>
            </c:ext>
          </c:extLst>
        </c:ser>
        <c:ser>
          <c:idx val="1"/>
          <c:order val="1"/>
          <c:tx>
            <c:strRef>
              <c:f>'Ex-Commerce'!$M$54</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2.6200873362445413E-2"/>
                  <c:y val="7.5757575757575718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C8E-46DE-968B-AB2EAE17065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'Ex-Commerce'!$M$55:$M$64</c:f>
              <c:numCache>
                <c:formatCode>_-* #,##0.0_-;\-* #,##0.0_-;_-* "-"?_-;_-@_-</c:formatCode>
                <c:ptCount val="10"/>
                <c:pt idx="1">
                  <c:v>123.82208530035999</c:v>
                </c:pt>
                <c:pt idx="2" formatCode="_(* #,##0.00_);_(* \(#,##0.00\);_(* &quot;-&quot;??_);_(@_)">
                  <c:v>136.4396342209142</c:v>
                </c:pt>
                <c:pt idx="3" formatCode="_(* #,##0.00_);_(* \(#,##0.00\);_(* &quot;-&quot;??_);_(@_)">
                  <c:v>148.28545552019949</c:v>
                </c:pt>
                <c:pt idx="4" formatCode="_(* #,##0.00_);_(* \(#,##0.00\);_(* &quot;-&quot;??_);_(@_)">
                  <c:v>146.85275486236398</c:v>
                </c:pt>
                <c:pt idx="5" formatCode="_(* #,##0.00_);_(* \(#,##0.00\);_(* &quot;-&quot;??_);_(@_)">
                  <c:v>148.7221552892189</c:v>
                </c:pt>
                <c:pt idx="6" formatCode="_(* #,##0.00_);_(* \(#,##0.00\);_(* &quot;-&quot;??_);_(@_)">
                  <c:v>153.22413045438086</c:v>
                </c:pt>
                <c:pt idx="7" formatCode="_(* #,##0.00_);_(* \(#,##0.00\);_(* &quot;-&quot;??_);_(@_)">
                  <c:v>151.37912731717643</c:v>
                </c:pt>
                <c:pt idx="8" formatCode="_(* #,##0.00_);_(* \(#,##0.00\);_(* &quot;-&quot;??_);_(@_)">
                  <c:v>156.18903785189448</c:v>
                </c:pt>
                <c:pt idx="9" formatCode="_(* #,##0.00_);_(* \(#,##0.00\);_(* &quot;-&quot;??_);_(@_)">
                  <c:v>169.75217850663273</c:v>
                </c:pt>
              </c:numCache>
            </c:numRef>
          </c:val>
          <c:smooth val="0"/>
          <c:extLst>
            <c:ext xmlns:c16="http://schemas.microsoft.com/office/drawing/2014/chart" uri="{C3380CC4-5D6E-409C-BE32-E72D297353CC}">
              <c16:uniqueId val="{00000002-CC8E-46DE-968B-AB2EAE17065F}"/>
            </c:ext>
          </c:extLst>
        </c:ser>
        <c:dLbls>
          <c:showLegendKey val="0"/>
          <c:showVal val="0"/>
          <c:showCatName val="0"/>
          <c:showSerName val="0"/>
          <c:showPercent val="0"/>
          <c:showBubbleSize val="0"/>
        </c:dLbls>
        <c:marker val="1"/>
        <c:smooth val="0"/>
        <c:axId val="494895696"/>
        <c:axId val="1"/>
      </c:lineChart>
      <c:catAx>
        <c:axId val="49489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4895696"/>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0" i="0" u="none" strike="noStrike" baseline="0">
                <a:solidFill>
                  <a:srgbClr val="333333"/>
                </a:solidFill>
                <a:latin typeface="Calibri"/>
                <a:ea typeface="Calibri"/>
                <a:cs typeface="Calibri"/>
              </a:defRPr>
            </a:pPr>
            <a:r>
              <a:rPr lang="en-SG" dirty="0"/>
              <a:t>Exponential Smoothing - Information and Communications</a:t>
            </a:r>
          </a:p>
        </c:rich>
      </c:tx>
      <c:overlay val="0"/>
      <c:spPr>
        <a:noFill/>
        <a:ln w="25400">
          <a:noFill/>
        </a:ln>
      </c:spPr>
    </c:title>
    <c:autoTitleDeleted val="0"/>
    <c:plotArea>
      <c:layout/>
      <c:lineChart>
        <c:grouping val="standard"/>
        <c:varyColors val="0"/>
        <c:ser>
          <c:idx val="0"/>
          <c:order val="0"/>
          <c:tx>
            <c:strRef>
              <c:f>'Ex-Commerce'!$L$21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'Ex-Commerce'!$K$22:$K$32</c:f>
              <c:numCache>
                <c:formatCode>0</c:formatCode>
                <c:ptCount val="11"/>
                <c:pt idx="0">
                  <c:v>2009</c:v>
                </c:pt>
                <c:pt idx="1">
                  <c:v>2010</c:v>
                </c:pt>
                <c:pt idx="2">
                  <c:v>2011</c:v>
                </c:pt>
                <c:pt idx="3">
                  <c:v>2012</c:v>
                </c:pt>
                <c:pt idx="4">
                  <c:v>2013</c:v>
                </c:pt>
                <c:pt idx="5">
                  <c:v>2014</c:v>
                </c:pt>
                <c:pt idx="6">
                  <c:v>2015</c:v>
                </c:pt>
                <c:pt idx="7">
                  <c:v>2016</c:v>
                </c:pt>
                <c:pt idx="8">
                  <c:v>2017</c:v>
                </c:pt>
                <c:pt idx="9">
                  <c:v>2018</c:v>
                </c:pt>
              </c:numCache>
            </c:numRef>
          </c:cat>
          <c:val>
            <c:numRef>
              <c:f>'Ex-Commerce'!$L$22:$L$31</c:f>
              <c:numCache>
                <c:formatCode>_-* #,##0.0_-;\-* #,##0.0_-;_-* "-"?_-;_-@_-</c:formatCode>
                <c:ptCount val="10"/>
                <c:pt idx="0">
                  <c:v>2.447E-3</c:v>
                </c:pt>
                <c:pt idx="1">
                  <c:v>7.9903999999999989E-2</c:v>
                </c:pt>
                <c:pt idx="2">
                  <c:v>6.6202999999999998E-2</c:v>
                </c:pt>
                <c:pt idx="3">
                  <c:v>3.8296999999999998E-2</c:v>
                </c:pt>
                <c:pt idx="4">
                  <c:v>0.10092799999999999</c:v>
                </c:pt>
                <c:pt idx="5">
                  <c:v>0.11352899999999999</c:v>
                </c:pt>
                <c:pt idx="6">
                  <c:v>0.18037799999999998</c:v>
                </c:pt>
                <c:pt idx="7">
                  <c:v>0.41453599999999996</c:v>
                </c:pt>
                <c:pt idx="8">
                  <c:v>0.53176199999999996</c:v>
                </c:pt>
              </c:numCache>
            </c:numRef>
          </c:val>
          <c:smooth val="0"/>
          <c:extLst>
            <c:ext xmlns:c16="http://schemas.microsoft.com/office/drawing/2014/chart" uri="{C3380CC4-5D6E-409C-BE32-E72D297353CC}">
              <c16:uniqueId val="{00000000-388A-4F9C-B73C-FA473324C144}"/>
            </c:ext>
          </c:extLst>
        </c:ser>
        <c:ser>
          <c:idx val="1"/>
          <c:order val="1"/>
          <c:tx>
            <c:strRef>
              <c:f>'Ex-Commerce'!$M$21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spPr>
                <a:noFill/>
                <a:ln w="25400">
                  <a:noFill/>
                </a:ln>
              </c:spPr>
              <c:txPr>
                <a:bodyPr/>
                <a:lstStyle/>
                <a:p>
                  <a:pPr>
                    <a:defRPr sz="900" b="1" i="0" u="none" strike="noStrike" baseline="0">
                      <a:solidFill>
                        <a:srgbClr val="FF6600"/>
                      </a:solidFill>
                      <a:latin typeface="Calibri"/>
                      <a:ea typeface="Calibri"/>
                      <a:cs typeface="Calibri"/>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88A-4F9C-B73C-FA473324C14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'Ex-Commerce'!$K$22:$K$32</c:f>
              <c:numCache>
                <c:formatCode>0</c:formatCode>
                <c:ptCount val="11"/>
                <c:pt idx="0">
                  <c:v>2009</c:v>
                </c:pt>
                <c:pt idx="1">
                  <c:v>2010</c:v>
                </c:pt>
                <c:pt idx="2">
                  <c:v>2011</c:v>
                </c:pt>
                <c:pt idx="3">
                  <c:v>2012</c:v>
                </c:pt>
                <c:pt idx="4">
                  <c:v>2013</c:v>
                </c:pt>
                <c:pt idx="5">
                  <c:v>2014</c:v>
                </c:pt>
                <c:pt idx="6">
                  <c:v>2015</c:v>
                </c:pt>
                <c:pt idx="7">
                  <c:v>2016</c:v>
                </c:pt>
                <c:pt idx="8">
                  <c:v>2017</c:v>
                </c:pt>
                <c:pt idx="9">
                  <c:v>2018</c:v>
                </c:pt>
              </c:numCache>
            </c:numRef>
          </c:cat>
          <c:val>
            <c:numRef>
              <c:f>'Ex-Commerce'!$M$22:$M$31</c:f>
              <c:numCache>
                <c:formatCode>_-* #,##0.0_-;\-* #,##0.0_-;_-* "-"?_-;_-@_-</c:formatCode>
                <c:ptCount val="10"/>
                <c:pt idx="1">
                  <c:v>2.447E-3</c:v>
                </c:pt>
                <c:pt idx="2" formatCode="_(* #,##0.00_);_(* \(#,##0.00\);_(* &quot;-&quot;??_);_(@_)">
                  <c:v>7.9903999999999989E-2</c:v>
                </c:pt>
                <c:pt idx="3" formatCode="_(* #,##0.00_);_(* \(#,##0.00\);_(* &quot;-&quot;??_);_(@_)">
                  <c:v>6.6202999999999998E-2</c:v>
                </c:pt>
                <c:pt idx="4" formatCode="_(* #,##0.00_);_(* \(#,##0.00\);_(* &quot;-&quot;??_);_(@_)">
                  <c:v>3.8296999999999998E-2</c:v>
                </c:pt>
                <c:pt idx="5" formatCode="_(* #,##0.00_);_(* \(#,##0.00\);_(* &quot;-&quot;??_);_(@_)">
                  <c:v>0.10092799999999999</c:v>
                </c:pt>
                <c:pt idx="6" formatCode="_(* #,##0.00_);_(* \(#,##0.00\);_(* &quot;-&quot;??_);_(@_)">
                  <c:v>0.11352899999999999</c:v>
                </c:pt>
                <c:pt idx="7" formatCode="_(* #,##0.00_);_(* \(#,##0.00\);_(* &quot;-&quot;??_);_(@_)">
                  <c:v>0.18037799999999998</c:v>
                </c:pt>
                <c:pt idx="8" formatCode="_(* #,##0.00_);_(* \(#,##0.00\);_(* &quot;-&quot;??_);_(@_)">
                  <c:v>0.41453599999999996</c:v>
                </c:pt>
                <c:pt idx="9" formatCode="_(* #,##0.00_);_(* \(#,##0.00\);_(* &quot;-&quot;??_);_(@_)">
                  <c:v>0.53176199999999996</c:v>
                </c:pt>
              </c:numCache>
            </c:numRef>
          </c:val>
          <c:smooth val="0"/>
          <c:extLst>
            <c:ext xmlns:c16="http://schemas.microsoft.com/office/drawing/2014/chart" uri="{C3380CC4-5D6E-409C-BE32-E72D297353CC}">
              <c16:uniqueId val="{00000002-388A-4F9C-B73C-FA473324C144}"/>
            </c:ext>
          </c:extLst>
        </c:ser>
        <c:dLbls>
          <c:showLegendKey val="0"/>
          <c:showVal val="0"/>
          <c:showCatName val="0"/>
          <c:showSerName val="0"/>
          <c:showPercent val="0"/>
          <c:showBubbleSize val="0"/>
        </c:dLbls>
        <c:marker val="1"/>
        <c:smooth val="0"/>
        <c:axId val="494891760"/>
        <c:axId val="1"/>
      </c:lineChart>
      <c:catAx>
        <c:axId val="494891760"/>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4891760"/>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0" i="0" u="none" strike="noStrike" baseline="0">
                <a:solidFill>
                  <a:srgbClr val="333333"/>
                </a:solidFill>
                <a:latin typeface="Calibri"/>
                <a:ea typeface="Calibri"/>
                <a:cs typeface="Calibri"/>
              </a:defRPr>
            </a:pPr>
            <a:r>
              <a:rPr lang="en-SG"/>
              <a:t>Exponential Smoothing - Others</a:t>
            </a:r>
          </a:p>
        </c:rich>
      </c:tx>
      <c:overlay val="0"/>
      <c:spPr>
        <a:noFill/>
        <a:ln w="25400">
          <a:noFill/>
        </a:ln>
      </c:spPr>
    </c:title>
    <c:autoTitleDeleted val="0"/>
    <c:plotArea>
      <c:layout/>
      <c:lineChart>
        <c:grouping val="standard"/>
        <c:varyColors val="0"/>
        <c:ser>
          <c:idx val="0"/>
          <c:order val="0"/>
          <c:tx>
            <c:strRef>
              <c:f>'Ex-Others'!$L$5</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'Ex-Others'!$K$6:$K$15</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'Ex-Others'!$L$6:$L$15</c:f>
              <c:numCache>
                <c:formatCode>_-* #,##0.0_-;\-* #,##0.0_-;_-* "-"?_-;_-@_-</c:formatCode>
                <c:ptCount val="10"/>
                <c:pt idx="0">
                  <c:v>9.6492609999999992</c:v>
                </c:pt>
                <c:pt idx="1">
                  <c:v>9.4848490000000005</c:v>
                </c:pt>
                <c:pt idx="2">
                  <c:v>9.2059940000000005</c:v>
                </c:pt>
                <c:pt idx="3">
                  <c:v>8.8963380000000001</c:v>
                </c:pt>
                <c:pt idx="4">
                  <c:v>8.8640089999999994</c:v>
                </c:pt>
                <c:pt idx="5">
                  <c:v>9.7102219999999999</c:v>
                </c:pt>
                <c:pt idx="6">
                  <c:v>22.914823999999999</c:v>
                </c:pt>
                <c:pt idx="7">
                  <c:v>30.253301999999998</c:v>
                </c:pt>
                <c:pt idx="8">
                  <c:v>28.345713999999997</c:v>
                </c:pt>
              </c:numCache>
            </c:numRef>
          </c:val>
          <c:smooth val="0"/>
          <c:extLst>
            <c:ext xmlns:c16="http://schemas.microsoft.com/office/drawing/2014/chart" uri="{C3380CC4-5D6E-409C-BE32-E72D297353CC}">
              <c16:uniqueId val="{00000000-F326-4E53-A4A8-5A307D5091F4}"/>
            </c:ext>
          </c:extLst>
        </c:ser>
        <c:ser>
          <c:idx val="1"/>
          <c:order val="1"/>
          <c:tx>
            <c:strRef>
              <c:f>'Ex-Others'!$M$5</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cat>
            <c:numRef>
              <c:f>'Ex-Others'!$K$6:$K$15</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'Ex-Others'!$M$6:$M$15</c:f>
              <c:numCache>
                <c:formatCode>_-* #,##0.0_-;\-* #,##0.0_-;_-* "-"?_-;_-@_-</c:formatCode>
                <c:ptCount val="10"/>
                <c:pt idx="1">
                  <c:v>9.6492609999999992</c:v>
                </c:pt>
                <c:pt idx="2" formatCode="_(* #,##0.00_);_(* \(#,##0.00\);_(* &quot;-&quot;??_);_(@_)">
                  <c:v>9.4848490000000005</c:v>
                </c:pt>
                <c:pt idx="3" formatCode="_(* #,##0.00_);_(* \(#,##0.00\);_(* &quot;-&quot;??_);_(@_)">
                  <c:v>9.2059940000000005</c:v>
                </c:pt>
                <c:pt idx="4" formatCode="_(* #,##0.00_);_(* \(#,##0.00\);_(* &quot;-&quot;??_);_(@_)">
                  <c:v>8.8963380000000001</c:v>
                </c:pt>
                <c:pt idx="5" formatCode="_(* #,##0.00_);_(* \(#,##0.00\);_(* &quot;-&quot;??_);_(@_)">
                  <c:v>8.8640089999999994</c:v>
                </c:pt>
                <c:pt idx="6" formatCode="_(* #,##0.00_);_(* \(#,##0.00\);_(* &quot;-&quot;??_);_(@_)">
                  <c:v>9.7102219999999999</c:v>
                </c:pt>
                <c:pt idx="7" formatCode="_(* #,##0.00_);_(* \(#,##0.00\);_(* &quot;-&quot;??_);_(@_)">
                  <c:v>22.914823999999999</c:v>
                </c:pt>
                <c:pt idx="8" formatCode="_(* #,##0.00_);_(* \(#,##0.00\);_(* &quot;-&quot;??_);_(@_)">
                  <c:v>30.253301999999998</c:v>
                </c:pt>
                <c:pt idx="9" formatCode="_(* #,##0.00_);_(* \(#,##0.00\);_(* &quot;-&quot;??_);_(@_)">
                  <c:v>28.345713999999997</c:v>
                </c:pt>
              </c:numCache>
            </c:numRef>
          </c:val>
          <c:smooth val="0"/>
          <c:extLst>
            <c:ext xmlns:c16="http://schemas.microsoft.com/office/drawing/2014/chart" uri="{C3380CC4-5D6E-409C-BE32-E72D297353CC}">
              <c16:uniqueId val="{00000001-F326-4E53-A4A8-5A307D5091F4}"/>
            </c:ext>
          </c:extLst>
        </c:ser>
        <c:dLbls>
          <c:showLegendKey val="0"/>
          <c:showVal val="0"/>
          <c:showCatName val="0"/>
          <c:showSerName val="0"/>
          <c:showPercent val="0"/>
          <c:showBubbleSize val="0"/>
        </c:dLbls>
        <c:marker val="1"/>
        <c:smooth val="0"/>
        <c:axId val="491264592"/>
        <c:axId val="1"/>
      </c:lineChart>
      <c:catAx>
        <c:axId val="49126459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1264592"/>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0" i="0" u="none" strike="noStrike" baseline="0">
                <a:solidFill>
                  <a:srgbClr val="333333"/>
                </a:solidFill>
                <a:latin typeface="Calibri"/>
                <a:ea typeface="Calibri"/>
                <a:cs typeface="Calibri"/>
              </a:defRPr>
            </a:pPr>
            <a:r>
              <a:rPr lang="en-SG" dirty="0"/>
              <a:t>Exponential Smoothing - Households</a:t>
            </a:r>
          </a:p>
        </c:rich>
      </c:tx>
      <c:overlay val="0"/>
      <c:spPr>
        <a:noFill/>
        <a:ln w="25400">
          <a:noFill/>
        </a:ln>
      </c:spPr>
    </c:title>
    <c:autoTitleDeleted val="0"/>
    <c:plotArea>
      <c:layout/>
      <c:lineChart>
        <c:grouping val="standard"/>
        <c:varyColors val="0"/>
        <c:ser>
          <c:idx val="0"/>
          <c:order val="0"/>
          <c:tx>
            <c:strRef>
              <c:f>'Ex-Others'!$G$5</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'Ex-Others'!$F$6:$F$15</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'Ex-Others'!$G$6:$G$15</c:f>
              <c:numCache>
                <c:formatCode>_-* #,##0.0_-;\-* #,##0.0_-;_-* "-"?_-;_-@_-</c:formatCode>
                <c:ptCount val="10"/>
                <c:pt idx="0">
                  <c:v>628.59062099999994</c:v>
                </c:pt>
                <c:pt idx="1">
                  <c:v>626.99685699999998</c:v>
                </c:pt>
                <c:pt idx="2">
                  <c:v>641.42676599999993</c:v>
                </c:pt>
                <c:pt idx="3">
                  <c:v>661.68903299999999</c:v>
                </c:pt>
                <c:pt idx="4">
                  <c:v>669.19291899999996</c:v>
                </c:pt>
                <c:pt idx="5">
                  <c:v>684.60906299999999</c:v>
                </c:pt>
                <c:pt idx="6">
                  <c:v>696.67560500000002</c:v>
                </c:pt>
                <c:pt idx="7">
                  <c:v>707.72620999999992</c:v>
                </c:pt>
                <c:pt idx="8">
                  <c:v>723.40886299999988</c:v>
                </c:pt>
              </c:numCache>
            </c:numRef>
          </c:val>
          <c:smooth val="0"/>
          <c:extLst>
            <c:ext xmlns:c16="http://schemas.microsoft.com/office/drawing/2014/chart" uri="{C3380CC4-5D6E-409C-BE32-E72D297353CC}">
              <c16:uniqueId val="{00000000-5E53-480E-AF03-44F797BA1E77}"/>
            </c:ext>
          </c:extLst>
        </c:ser>
        <c:ser>
          <c:idx val="1"/>
          <c:order val="1"/>
          <c:tx>
            <c:strRef>
              <c:f>'Ex-Others'!$H$5</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1.443001443001443E-2"/>
                  <c:y val="6.4308681672025719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E53-480E-AF03-44F797BA1E7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'Ex-Others'!$F$6:$F$15</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'Ex-Others'!$H$6:$H$15</c:f>
              <c:numCache>
                <c:formatCode>_-* #,##0.0_-;\-* #,##0.0_-;_-* "-"?_-;_-@_-</c:formatCode>
                <c:ptCount val="10"/>
                <c:pt idx="1">
                  <c:v>628.59062099999994</c:v>
                </c:pt>
                <c:pt idx="2" formatCode="_(* #,##0.00_);_(* \(#,##0.00\);_(* &quot;-&quot;??_);_(@_)">
                  <c:v>626.99685699999998</c:v>
                </c:pt>
                <c:pt idx="3" formatCode="_(* #,##0.00_);_(* \(#,##0.00\);_(* &quot;-&quot;??_);_(@_)">
                  <c:v>641.42676599999993</c:v>
                </c:pt>
                <c:pt idx="4" formatCode="_(* #,##0.00_);_(* \(#,##0.00\);_(* &quot;-&quot;??_);_(@_)">
                  <c:v>661.68903299999999</c:v>
                </c:pt>
                <c:pt idx="5" formatCode="_(* #,##0.00_);_(* \(#,##0.00\);_(* &quot;-&quot;??_);_(@_)">
                  <c:v>669.19291899999996</c:v>
                </c:pt>
                <c:pt idx="6" formatCode="_(* #,##0.00_);_(* \(#,##0.00\);_(* &quot;-&quot;??_);_(@_)">
                  <c:v>684.60906299999999</c:v>
                </c:pt>
                <c:pt idx="7" formatCode="_(* #,##0.00_);_(* \(#,##0.00\);_(* &quot;-&quot;??_);_(@_)">
                  <c:v>696.67560500000002</c:v>
                </c:pt>
                <c:pt idx="8" formatCode="_(* #,##0.00_);_(* \(#,##0.00\);_(* &quot;-&quot;??_);_(@_)">
                  <c:v>707.72620999999992</c:v>
                </c:pt>
                <c:pt idx="9" formatCode="_(* #,##0.00_);_(* \(#,##0.00\);_(* &quot;-&quot;??_);_(@_)">
                  <c:v>723.40886299999988</c:v>
                </c:pt>
              </c:numCache>
            </c:numRef>
          </c:val>
          <c:smooth val="0"/>
          <c:extLst>
            <c:ext xmlns:c16="http://schemas.microsoft.com/office/drawing/2014/chart" uri="{C3380CC4-5D6E-409C-BE32-E72D297353CC}">
              <c16:uniqueId val="{00000002-5E53-480E-AF03-44F797BA1E77}"/>
            </c:ext>
          </c:extLst>
        </c:ser>
        <c:dLbls>
          <c:showLegendKey val="0"/>
          <c:showVal val="0"/>
          <c:showCatName val="0"/>
          <c:showSerName val="0"/>
          <c:showPercent val="0"/>
          <c:showBubbleSize val="0"/>
        </c:dLbls>
        <c:marker val="1"/>
        <c:smooth val="0"/>
        <c:axId val="491261312"/>
        <c:axId val="1"/>
      </c:lineChart>
      <c:catAx>
        <c:axId val="49126131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1261312"/>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50" b="0" i="0" u="none" strike="noStrike" baseline="0">
                <a:solidFill>
                  <a:srgbClr val="333333"/>
                </a:solidFill>
                <a:latin typeface="Calibri"/>
                <a:ea typeface="Calibri"/>
                <a:cs typeface="Calibri"/>
              </a:defRPr>
            </a:pPr>
            <a:r>
              <a:rPr lang="en-SG" dirty="0"/>
              <a:t>Exponential Smoothing - Transport-related</a:t>
            </a:r>
          </a:p>
        </c:rich>
      </c:tx>
      <c:overlay val="0"/>
      <c:spPr>
        <a:noFill/>
        <a:ln w="25400">
          <a:noFill/>
        </a:ln>
      </c:spPr>
    </c:title>
    <c:autoTitleDeleted val="0"/>
    <c:plotArea>
      <c:layout/>
      <c:lineChart>
        <c:grouping val="standard"/>
        <c:varyColors val="0"/>
        <c:ser>
          <c:idx val="0"/>
          <c:order val="0"/>
          <c:tx>
            <c:strRef>
              <c:f>'Ex-Others'!$B$5</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'Ex-Others'!$A$6:$A$15</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'Ex-Others'!$B$6:$B$15</c:f>
              <c:numCache>
                <c:formatCode>_-* #,##0.0_-;\-* #,##0.0_-;_-* "-"?_-;_-@_-</c:formatCode>
                <c:ptCount val="10"/>
                <c:pt idx="0">
                  <c:v>159.70603301343999</c:v>
                </c:pt>
                <c:pt idx="1">
                  <c:v>242.48462847823996</c:v>
                </c:pt>
                <c:pt idx="2">
                  <c:v>301.00472648404002</c:v>
                </c:pt>
                <c:pt idx="3">
                  <c:v>232.43269815727999</c:v>
                </c:pt>
                <c:pt idx="4">
                  <c:v>210.88247197807996</c:v>
                </c:pt>
                <c:pt idx="5">
                  <c:v>202.06334470051999</c:v>
                </c:pt>
                <c:pt idx="6">
                  <c:v>166.54261035132001</c:v>
                </c:pt>
                <c:pt idx="7">
                  <c:v>130.16291204079999</c:v>
                </c:pt>
                <c:pt idx="8">
                  <c:v>80.11520393344</c:v>
                </c:pt>
              </c:numCache>
            </c:numRef>
          </c:val>
          <c:smooth val="0"/>
          <c:extLst>
            <c:ext xmlns:c16="http://schemas.microsoft.com/office/drawing/2014/chart" uri="{C3380CC4-5D6E-409C-BE32-E72D297353CC}">
              <c16:uniqueId val="{00000000-E418-4EB9-8D78-C1D6C14E2B00}"/>
            </c:ext>
          </c:extLst>
        </c:ser>
        <c:ser>
          <c:idx val="1"/>
          <c:order val="1"/>
          <c:tx>
            <c:strRef>
              <c:f>'Ex-Others'!$C$5</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1.0845986984815618E-2"/>
                  <c:y val="-6.966773847802786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418-4EB9-8D78-C1D6C14E2B0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'Ex-Others'!$A$6:$A$15</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'Ex-Others'!$C$6:$C$15</c:f>
              <c:numCache>
                <c:formatCode>_-* #,##0.0_-;\-* #,##0.0_-;_-* "-"?_-;_-@_-</c:formatCode>
                <c:ptCount val="10"/>
                <c:pt idx="1">
                  <c:v>159.70603301343999</c:v>
                </c:pt>
                <c:pt idx="2" formatCode="_(* #,##0.00_);_(* \(#,##0.00\);_(* &quot;-&quot;??_);_(@_)">
                  <c:v>242.48462847823996</c:v>
                </c:pt>
                <c:pt idx="3" formatCode="_(* #,##0.00_);_(* \(#,##0.00\);_(* &quot;-&quot;??_);_(@_)">
                  <c:v>301.00472648404002</c:v>
                </c:pt>
                <c:pt idx="4" formatCode="_(* #,##0.00_);_(* \(#,##0.00\);_(* &quot;-&quot;??_);_(@_)">
                  <c:v>232.43269815727999</c:v>
                </c:pt>
                <c:pt idx="5" formatCode="_(* #,##0.00_);_(* \(#,##0.00\);_(* &quot;-&quot;??_);_(@_)">
                  <c:v>210.88247197807996</c:v>
                </c:pt>
                <c:pt idx="6" formatCode="_(* #,##0.00_);_(* \(#,##0.00\);_(* &quot;-&quot;??_);_(@_)">
                  <c:v>202.06334470051999</c:v>
                </c:pt>
                <c:pt idx="7" formatCode="_(* #,##0.00_);_(* \(#,##0.00\);_(* &quot;-&quot;??_);_(@_)">
                  <c:v>166.54261035132001</c:v>
                </c:pt>
                <c:pt idx="8" formatCode="_(* #,##0.00_);_(* \(#,##0.00\);_(* &quot;-&quot;??_);_(@_)">
                  <c:v>130.16291204079999</c:v>
                </c:pt>
                <c:pt idx="9" formatCode="_(* #,##0.00_);_(* \(#,##0.00\);_(* &quot;-&quot;??_);_(@_)">
                  <c:v>80.11520393344</c:v>
                </c:pt>
              </c:numCache>
            </c:numRef>
          </c:val>
          <c:smooth val="0"/>
          <c:extLst>
            <c:ext xmlns:c16="http://schemas.microsoft.com/office/drawing/2014/chart" uri="{C3380CC4-5D6E-409C-BE32-E72D297353CC}">
              <c16:uniqueId val="{00000002-E418-4EB9-8D78-C1D6C14E2B00}"/>
            </c:ext>
          </c:extLst>
        </c:ser>
        <c:dLbls>
          <c:showLegendKey val="0"/>
          <c:showVal val="0"/>
          <c:showCatName val="0"/>
          <c:showSerName val="0"/>
          <c:showPercent val="0"/>
          <c:showBubbleSize val="0"/>
        </c:dLbls>
        <c:marker val="1"/>
        <c:smooth val="0"/>
        <c:axId val="491267872"/>
        <c:axId val="1"/>
      </c:lineChart>
      <c:catAx>
        <c:axId val="49126787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1267872"/>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a:t>Regression - Other Transformations</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716620603817054"/>
          <c:y val="0.22479305775476252"/>
          <c:w val="0.80244898312487534"/>
          <c:h val="0.58012969718088081"/>
        </c:manualLayout>
      </c:layout>
      <c:lineChart>
        <c:grouping val="standard"/>
        <c:varyColors val="0"/>
        <c:ser>
          <c:idx val="0"/>
          <c:order val="0"/>
          <c:tx>
            <c:strRef>
              <c:f>'Re-Trans'!$O$21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'Re-Trans'!$N$22:$N$31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'Re-Trans'!$O$22:$O$31</c:f>
              <c:numCache>
                <c:formatCode>_-* #,##0.0_-;\-* #,##0.0_-;_-* "-"?_-;_-@_-</c:formatCode>
                <c:ptCount val="10"/>
                <c:pt idx="0">
                  <c:v>147.57499999999999</c:v>
                </c:pt>
                <c:pt idx="1">
                  <c:v>137.125</c:v>
                </c:pt>
                <c:pt idx="2">
                  <c:v>142.35</c:v>
                </c:pt>
                <c:pt idx="3">
                  <c:v>146.55000000000001</c:v>
                </c:pt>
                <c:pt idx="4">
                  <c:v>148.62500000000003</c:v>
                </c:pt>
                <c:pt idx="5">
                  <c:v>134.625</c:v>
                </c:pt>
                <c:pt idx="6">
                  <c:v>135.02500000000001</c:v>
                </c:pt>
                <c:pt idx="7">
                  <c:v>140.03205653324875</c:v>
                </c:pt>
                <c:pt idx="8">
                  <c:v>140.55863432589683</c:v>
                </c:pt>
              </c:numCache>
            </c:numRef>
          </c:val>
          <c:smooth val="0"/>
          <c:extLst>
            <c:ext xmlns:c16="http://schemas.microsoft.com/office/drawing/2014/chart" uri="{C3380CC4-5D6E-409C-BE32-E72D297353CC}">
              <c16:uniqueId val="{00000000-C13D-4545-8627-90E2FE09B699}"/>
            </c:ext>
          </c:extLst>
        </c:ser>
        <c:ser>
          <c:idx val="1"/>
          <c:order val="1"/>
          <c:tx>
            <c:strRef>
              <c:f>'Re-Trans'!$P$21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2.7777647537870827E-2"/>
                  <c:y val="0.1044870783728659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13D-4545-8627-90E2FE09B69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'Re-Trans'!$N$22:$N$31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'Re-Trans'!$P$22:$P$31</c:f>
              <c:numCache>
                <c:formatCode>General</c:formatCode>
                <c:ptCount val="10"/>
                <c:pt idx="0">
                  <c:v>144.44636296857172</c:v>
                </c:pt>
                <c:pt idx="1">
                  <c:v>143.6810414169606</c:v>
                </c:pt>
                <c:pt idx="2">
                  <c:v>142.9157198653495</c:v>
                </c:pt>
                <c:pt idx="3">
                  <c:v>142.15039831373838</c:v>
                </c:pt>
                <c:pt idx="4">
                  <c:v>141.38507676212728</c:v>
                </c:pt>
                <c:pt idx="5">
                  <c:v>140.61975521051619</c:v>
                </c:pt>
                <c:pt idx="6">
                  <c:v>139.85443365890507</c:v>
                </c:pt>
                <c:pt idx="7">
                  <c:v>139.08911210729397</c:v>
                </c:pt>
                <c:pt idx="8">
                  <c:v>138.32379055568285</c:v>
                </c:pt>
                <c:pt idx="9" formatCode="_(* #,##0.00_);_(* \(#,##0.00\);_(* &quot;-&quot;??_);_(@_)">
                  <c:v>137.55846900407175</c:v>
                </c:pt>
              </c:numCache>
            </c:numRef>
          </c:val>
          <c:smooth val="0"/>
          <c:extLst>
            <c:ext xmlns:c16="http://schemas.microsoft.com/office/drawing/2014/chart" uri="{C3380CC4-5D6E-409C-BE32-E72D297353CC}">
              <c16:uniqueId val="{00000002-C13D-4545-8627-90E2FE09B699}"/>
            </c:ext>
          </c:extLst>
        </c:ser>
        <c:dLbls>
          <c:showLegendKey val="0"/>
          <c:showVal val="0"/>
          <c:showCatName val="0"/>
          <c:showSerName val="0"/>
          <c:showPercent val="0"/>
          <c:showBubbleSize val="0"/>
        </c:dLbls>
        <c:marker val="1"/>
        <c:smooth val="0"/>
        <c:axId val="712187064"/>
        <c:axId val="712187392"/>
      </c:lineChart>
      <c:catAx>
        <c:axId val="712187064"/>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712187392"/>
        <c:crosses val="autoZero"/>
        <c:auto val="1"/>
        <c:lblAlgn val="ctr"/>
        <c:lblOffset val="100"/>
        <c:noMultiLvlLbl val="0"/>
      </c:catAx>
      <c:valAx>
        <c:axId val="712187392"/>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712187064"/>
        <c:crosses val="autoZero"/>
        <c:crossBetween val="between"/>
      </c:valAx>
      <c:spPr>
        <a:noFill/>
        <a:ln>
          <a:noFill/>
        </a:ln>
        <a:effectLst/>
      </c:spPr>
    </c:plotArea>
    <c:legend>
      <c:legendPos val="b"/>
      <c:layout>
        <c:manualLayout>
          <c:xMode val="edge"/>
          <c:yMode val="edge"/>
          <c:x val="0.20645726253588159"/>
          <c:y val="0.89907220183471104"/>
          <c:w val="0.58708547492823682"/>
          <c:h val="0.10092779816528888"/>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SG" sz="1000"/>
              <a:t>Regression - Total Industrial-related Sector</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'Re-Industrial'!$C$2</c:f>
              <c:strCache>
                <c:ptCount val="1"/>
                <c:pt idx="0">
                  <c:v> Total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'Re-Industrial'!$B$3:$B$12</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'Re-Industrial'!$C$3:$C$12</c:f>
              <c:numCache>
                <c:formatCode>_-* #,##0.0_-;\-* #,##0.0_-;_-* "-"?_-;_-@_-</c:formatCode>
                <c:ptCount val="10"/>
                <c:pt idx="0">
                  <c:v>8448.1625662043989</c:v>
                </c:pt>
                <c:pt idx="1">
                  <c:v>11333.776432933404</c:v>
                </c:pt>
                <c:pt idx="2">
                  <c:v>11859.424299054099</c:v>
                </c:pt>
                <c:pt idx="3">
                  <c:v>11234.901309848623</c:v>
                </c:pt>
                <c:pt idx="4">
                  <c:v>13326.933831387629</c:v>
                </c:pt>
                <c:pt idx="5">
                  <c:v>13871.5308335681</c:v>
                </c:pt>
                <c:pt idx="6">
                  <c:v>13677.72074177268</c:v>
                </c:pt>
                <c:pt idx="7">
                  <c:v>13880.139329266556</c:v>
                </c:pt>
                <c:pt idx="8">
                  <c:v>14868.051205778613</c:v>
                </c:pt>
              </c:numCache>
            </c:numRef>
          </c:val>
          <c:smooth val="0"/>
          <c:extLst>
            <c:ext xmlns:c16="http://schemas.microsoft.com/office/drawing/2014/chart" uri="{C3380CC4-5D6E-409C-BE32-E72D297353CC}">
              <c16:uniqueId val="{00000000-821C-488A-8340-FCD78646E3EE}"/>
            </c:ext>
          </c:extLst>
        </c:ser>
        <c:ser>
          <c:idx val="1"/>
          <c:order val="1"/>
          <c:tx>
            <c:strRef>
              <c:f>'Re-Industrial'!$D$2</c:f>
              <c:strCache>
                <c:ptCount val="1"/>
                <c:pt idx="0">
                  <c:v> Total 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9.0909090909090905E-3"/>
                  <c:y val="-4.329004329004333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21C-488A-8340-FCD78646E3E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'Re-Industrial'!$B$3:$B$12</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'Re-Industrial'!$D$3:$D$12</c:f>
              <c:numCache>
                <c:formatCode>_-* #,##0.0_-;\-* #,##0.0_-;_-* "-"?_-;_-@_-</c:formatCode>
                <c:ptCount val="10"/>
                <c:pt idx="0">
                  <c:v>9860.6134617713724</c:v>
                </c:pt>
                <c:pt idx="1">
                  <c:v>10520.477889378921</c:v>
                </c:pt>
                <c:pt idx="2">
                  <c:v>11180.342316986471</c:v>
                </c:pt>
                <c:pt idx="3">
                  <c:v>11840.206744594019</c:v>
                </c:pt>
                <c:pt idx="4">
                  <c:v>12500.071172201568</c:v>
                </c:pt>
                <c:pt idx="5">
                  <c:v>13159.93559980912</c:v>
                </c:pt>
                <c:pt idx="6">
                  <c:v>13819.800027416668</c:v>
                </c:pt>
                <c:pt idx="7">
                  <c:v>14479.664455024216</c:v>
                </c:pt>
                <c:pt idx="8">
                  <c:v>15139.528882631766</c:v>
                </c:pt>
                <c:pt idx="9">
                  <c:v>15799.393310239313</c:v>
                </c:pt>
              </c:numCache>
            </c:numRef>
          </c:val>
          <c:smooth val="0"/>
          <c:extLst>
            <c:ext xmlns:c16="http://schemas.microsoft.com/office/drawing/2014/chart" uri="{C3380CC4-5D6E-409C-BE32-E72D297353CC}">
              <c16:uniqueId val="{00000002-821C-488A-8340-FCD78646E3EE}"/>
            </c:ext>
          </c:extLst>
        </c:ser>
        <c:dLbls>
          <c:showLegendKey val="0"/>
          <c:showVal val="0"/>
          <c:showCatName val="0"/>
          <c:showSerName val="0"/>
          <c:showPercent val="0"/>
          <c:showBubbleSize val="0"/>
        </c:dLbls>
        <c:marker val="1"/>
        <c:smooth val="0"/>
        <c:axId val="657214096"/>
        <c:axId val="657214752"/>
      </c:lineChart>
      <c:catAx>
        <c:axId val="657214096"/>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657214752"/>
        <c:crosses val="autoZero"/>
        <c:auto val="1"/>
        <c:lblAlgn val="ctr"/>
        <c:lblOffset val="100"/>
        <c:noMultiLvlLbl val="0"/>
      </c:catAx>
      <c:valAx>
        <c:axId val="657214752"/>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657214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0" i="0" u="none" strike="noStrike" baseline="0">
                <a:solidFill>
                  <a:srgbClr val="333333"/>
                </a:solidFill>
                <a:latin typeface="Calibri"/>
                <a:ea typeface="Calibri"/>
                <a:cs typeface="Calibri"/>
              </a:defRPr>
            </a:pPr>
            <a:r>
              <a:rPr lang="en-SG" dirty="0"/>
              <a:t>Regression - Manufacturing</a:t>
            </a:r>
          </a:p>
        </c:rich>
      </c:tx>
      <c:overlay val="0"/>
      <c:spPr>
        <a:noFill/>
        <a:ln w="25400">
          <a:noFill/>
        </a:ln>
      </c:spPr>
    </c:title>
    <c:autoTitleDeleted val="0"/>
    <c:plotArea>
      <c:layout/>
      <c:lineChart>
        <c:grouping val="standard"/>
        <c:varyColors val="0"/>
        <c:ser>
          <c:idx val="0"/>
          <c:order val="0"/>
          <c:tx>
            <c:strRef>
              <c:f>'Re-Industrial'!$C$21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'Re-Industrial'!$B$22:$B$31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'Re-Industrial'!$C$22:$C$31</c:f>
              <c:numCache>
                <c:formatCode>_-* #,##0.0_-;\-* #,##0.0_-;_-* "-"?_-;_-@_-</c:formatCode>
                <c:ptCount val="10"/>
                <c:pt idx="0">
                  <c:v>8322.4626249484827</c:v>
                </c:pt>
                <c:pt idx="1">
                  <c:v>11194.037967699805</c:v>
                </c:pt>
                <c:pt idx="2">
                  <c:v>11716.784018897382</c:v>
                </c:pt>
                <c:pt idx="3">
                  <c:v>11107.38050020278</c:v>
                </c:pt>
                <c:pt idx="4">
                  <c:v>13141.851594938578</c:v>
                </c:pt>
                <c:pt idx="5">
                  <c:v>13759.712594639705</c:v>
                </c:pt>
                <c:pt idx="6">
                  <c:v>13590.594442329089</c:v>
                </c:pt>
                <c:pt idx="7">
                  <c:v>13785.667850058215</c:v>
                </c:pt>
                <c:pt idx="8">
                  <c:v>14777.523916482569</c:v>
                </c:pt>
              </c:numCache>
            </c:numRef>
          </c:val>
          <c:smooth val="0"/>
          <c:extLst>
            <c:ext xmlns:c16="http://schemas.microsoft.com/office/drawing/2014/chart" uri="{C3380CC4-5D6E-409C-BE32-E72D297353CC}">
              <c16:uniqueId val="{00000000-07D8-4D37-98E0-86DFEF278627}"/>
            </c:ext>
          </c:extLst>
        </c:ser>
        <c:ser>
          <c:idx val="1"/>
          <c:order val="1"/>
          <c:tx>
            <c:strRef>
              <c:f>'Re-Industrial'!$D$21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1.388888888888899E-2"/>
                  <c:y val="5.5555555555555511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7D8-4D37-98E0-86DFEF27862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'Re-Industrial'!$B$22:$B$31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'Re-Industrial'!$D$22:$D$31</c:f>
              <c:numCache>
                <c:formatCode>General</c:formatCode>
                <c:ptCount val="10"/>
                <c:pt idx="0">
                  <c:v>9710.9958730543858</c:v>
                </c:pt>
                <c:pt idx="1">
                  <c:v>10377.580668962917</c:v>
                </c:pt>
                <c:pt idx="2">
                  <c:v>11044.16546487145</c:v>
                </c:pt>
                <c:pt idx="3">
                  <c:v>11710.750260779982</c:v>
                </c:pt>
                <c:pt idx="4">
                  <c:v>12377.335056688513</c:v>
                </c:pt>
                <c:pt idx="5">
                  <c:v>13043.919852597046</c:v>
                </c:pt>
                <c:pt idx="6">
                  <c:v>13710.504648505577</c:v>
                </c:pt>
                <c:pt idx="7">
                  <c:v>14377.089444414109</c:v>
                </c:pt>
                <c:pt idx="8">
                  <c:v>15043.67424032264</c:v>
                </c:pt>
                <c:pt idx="9" formatCode="_(* #,##0.00_);_(* \(#,##0.00\);_(* &quot;-&quot;??_);_(@_)">
                  <c:v>15710.259036231171</c:v>
                </c:pt>
              </c:numCache>
            </c:numRef>
          </c:val>
          <c:smooth val="0"/>
          <c:extLst>
            <c:ext xmlns:c16="http://schemas.microsoft.com/office/drawing/2014/chart" uri="{C3380CC4-5D6E-409C-BE32-E72D297353CC}">
              <c16:uniqueId val="{00000002-07D8-4D37-98E0-86DFEF278627}"/>
            </c:ext>
          </c:extLst>
        </c:ser>
        <c:dLbls>
          <c:showLegendKey val="0"/>
          <c:showVal val="0"/>
          <c:showCatName val="0"/>
          <c:showSerName val="0"/>
          <c:showPercent val="0"/>
          <c:showBubbleSize val="0"/>
        </c:dLbls>
        <c:marker val="1"/>
        <c:smooth val="0"/>
        <c:axId val="492099256"/>
        <c:axId val="1"/>
      </c:lineChart>
      <c:catAx>
        <c:axId val="492099256"/>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7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492099256"/>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noFill/>
    <a:ln w="9525" cap="flat" cmpd="sng" algn="ctr">
      <a:no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333333"/>
                </a:solidFill>
                <a:latin typeface="Calibri"/>
                <a:ea typeface="Calibri"/>
                <a:cs typeface="Calibri"/>
              </a:defRPr>
            </a:pPr>
            <a:r>
              <a:rPr lang="en-SG" sz="1000"/>
              <a:t>Regression - Construction</a:t>
            </a:r>
          </a:p>
        </c:rich>
      </c:tx>
      <c:overlay val="0"/>
      <c:spPr>
        <a:noFill/>
        <a:ln w="25400">
          <a:noFill/>
        </a:ln>
      </c:spPr>
    </c:title>
    <c:autoTitleDeleted val="0"/>
    <c:plotArea>
      <c:layout/>
      <c:lineChart>
        <c:grouping val="standard"/>
        <c:varyColors val="0"/>
        <c:ser>
          <c:idx val="0"/>
          <c:order val="0"/>
          <c:tx>
            <c:strRef>
              <c:f>'Re-Industrial'!$I$21</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'Re-Industrial'!$H$22:$H$31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'Re-Industrial'!$I$22:$I$31</c:f>
              <c:numCache>
                <c:formatCode>_-* #,##0.0_-;\-* #,##0.0_-;_-* "-"?_-;_-@_-</c:formatCode>
                <c:ptCount val="10"/>
                <c:pt idx="0">
                  <c:v>36.725920970039994</c:v>
                </c:pt>
                <c:pt idx="1">
                  <c:v>42.948529593359993</c:v>
                </c:pt>
                <c:pt idx="2">
                  <c:v>41.000014872919998</c:v>
                </c:pt>
                <c:pt idx="3">
                  <c:v>35.879286339639997</c:v>
                </c:pt>
                <c:pt idx="4">
                  <c:v>79.459958465079993</c:v>
                </c:pt>
                <c:pt idx="5">
                  <c:v>69.728031657960003</c:v>
                </c:pt>
                <c:pt idx="6">
                  <c:v>65.082475138679996</c:v>
                </c:pt>
                <c:pt idx="7">
                  <c:v>71.255031611039982</c:v>
                </c:pt>
                <c:pt idx="8">
                  <c:v>73.447617147160003</c:v>
                </c:pt>
              </c:numCache>
            </c:numRef>
          </c:val>
          <c:smooth val="0"/>
          <c:extLst>
            <c:ext xmlns:c16="http://schemas.microsoft.com/office/drawing/2014/chart" uri="{C3380CC4-5D6E-409C-BE32-E72D297353CC}">
              <c16:uniqueId val="{00000000-4E2D-4E93-AC55-158C7DD6CEB7}"/>
            </c:ext>
          </c:extLst>
        </c:ser>
        <c:ser>
          <c:idx val="1"/>
          <c:order val="1"/>
          <c:tx>
            <c:strRef>
              <c:f>'Re-Industrial'!$J$21</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3.3333333333333333E-2"/>
                  <c:y val="5.5555555555555552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E2D-4E93-AC55-158C7DD6CEB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'Re-Industrial'!$H$22:$H$31</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'Re-Industrial'!$J$22:$J$31</c:f>
              <c:numCache>
                <c:formatCode>General</c:formatCode>
                <c:ptCount val="10"/>
                <c:pt idx="0">
                  <c:v>36.359432425451558</c:v>
                </c:pt>
                <c:pt idx="1">
                  <c:v>41.589765035640895</c:v>
                </c:pt>
                <c:pt idx="2">
                  <c:v>46.820097645830224</c:v>
                </c:pt>
                <c:pt idx="3">
                  <c:v>52.050430256019553</c:v>
                </c:pt>
                <c:pt idx="4">
                  <c:v>57.280762866208889</c:v>
                </c:pt>
                <c:pt idx="5">
                  <c:v>62.511095476398225</c:v>
                </c:pt>
                <c:pt idx="6">
                  <c:v>67.741428086587547</c:v>
                </c:pt>
                <c:pt idx="7">
                  <c:v>72.971760696776883</c:v>
                </c:pt>
                <c:pt idx="8">
                  <c:v>78.202093306966219</c:v>
                </c:pt>
                <c:pt idx="9" formatCode="_(* #,##0.00_);_(* \(#,##0.00\);_(* &quot;-&quot;??_);_(@_)">
                  <c:v>83.432425917155555</c:v>
                </c:pt>
              </c:numCache>
            </c:numRef>
          </c:val>
          <c:smooth val="0"/>
          <c:extLst>
            <c:ext xmlns:c16="http://schemas.microsoft.com/office/drawing/2014/chart" uri="{C3380CC4-5D6E-409C-BE32-E72D297353CC}">
              <c16:uniqueId val="{00000002-4E2D-4E93-AC55-158C7DD6CEB7}"/>
            </c:ext>
          </c:extLst>
        </c:ser>
        <c:dLbls>
          <c:showLegendKey val="0"/>
          <c:showVal val="0"/>
          <c:showCatName val="0"/>
          <c:showSerName val="0"/>
          <c:showPercent val="0"/>
          <c:showBubbleSize val="0"/>
        </c:dLbls>
        <c:marker val="1"/>
        <c:smooth val="0"/>
        <c:axId val="492089744"/>
        <c:axId val="1"/>
      </c:lineChart>
      <c:catAx>
        <c:axId val="492089744"/>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7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700" b="0" i="0" u="none" strike="noStrike" baseline="0">
                <a:solidFill>
                  <a:srgbClr val="333333"/>
                </a:solidFill>
                <a:latin typeface="Calibri"/>
                <a:ea typeface="Calibri"/>
                <a:cs typeface="Calibri"/>
              </a:defRPr>
            </a:pPr>
            <a:endParaRPr lang="en-US"/>
          </a:p>
        </c:txPr>
        <c:crossAx val="492089744"/>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noFill/>
    <a:ln w="12700" cap="flat" cmpd="sng" algn="ctr">
      <a:no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333333"/>
                </a:solidFill>
                <a:latin typeface="Calibri"/>
                <a:ea typeface="Calibri"/>
                <a:cs typeface="Calibri"/>
              </a:defRPr>
            </a:pPr>
            <a:r>
              <a:rPr lang="en-SG" sz="1000"/>
              <a:t>Regression - Utilities</a:t>
            </a:r>
          </a:p>
        </c:rich>
      </c:tx>
      <c:overlay val="0"/>
      <c:spPr>
        <a:noFill/>
        <a:ln w="25400">
          <a:noFill/>
        </a:ln>
      </c:spPr>
    </c:title>
    <c:autoTitleDeleted val="0"/>
    <c:plotArea>
      <c:layout/>
      <c:lineChart>
        <c:grouping val="standard"/>
        <c:varyColors val="0"/>
        <c:ser>
          <c:idx val="0"/>
          <c:order val="0"/>
          <c:tx>
            <c:strRef>
              <c:f>'Re-Industrial'!$C$54</c:f>
              <c:strCache>
                <c:ptCount val="1"/>
                <c:pt idx="0">
                  <c:v> Actual</c:v>
                </c:pt>
              </c:strCache>
            </c:strRef>
          </c:tx>
          <c:spPr>
            <a:ln w="19050" cap="rnd">
              <a:solidFill>
                <a:schemeClr val="accent1"/>
              </a:solidFill>
              <a:round/>
            </a:ln>
            <a:effectLst/>
          </c:spPr>
          <c:marker>
            <c:symbol val="circle"/>
            <c:size val="5"/>
            <c:spPr>
              <a:solidFill>
                <a:schemeClr val="accent1"/>
              </a:solidFill>
              <a:ln w="19050">
                <a:solidFill>
                  <a:schemeClr val="accent1"/>
                </a:solidFill>
              </a:ln>
              <a:effectLst/>
            </c:spPr>
          </c:marker>
          <c:cat>
            <c:numRef>
              <c:f>'Re-Industrial'!$B$55:$B$64</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'Re-Industrial'!$C$55:$C$64</c:f>
              <c:numCache>
                <c:formatCode>_-* #,##0.0_-;\-* #,##0.0_-;_-* "-"?_-;_-@_-</c:formatCode>
                <c:ptCount val="10"/>
                <c:pt idx="0">
                  <c:v>88.974020285876506</c:v>
                </c:pt>
                <c:pt idx="1">
                  <c:v>96.789935640239051</c:v>
                </c:pt>
                <c:pt idx="2">
                  <c:v>101.64026528379685</c:v>
                </c:pt>
                <c:pt idx="3">
                  <c:v>91.613041306203144</c:v>
                </c:pt>
                <c:pt idx="4">
                  <c:v>105.54403498397195</c:v>
                </c:pt>
                <c:pt idx="5">
                  <c:v>41.983090270434346</c:v>
                </c:pt>
                <c:pt idx="6">
                  <c:v>21.676472304912455</c:v>
                </c:pt>
                <c:pt idx="7">
                  <c:v>22.823515597303018</c:v>
                </c:pt>
                <c:pt idx="8">
                  <c:v>16.449785148884402</c:v>
                </c:pt>
              </c:numCache>
            </c:numRef>
          </c:val>
          <c:smooth val="0"/>
          <c:extLst>
            <c:ext xmlns:c16="http://schemas.microsoft.com/office/drawing/2014/chart" uri="{C3380CC4-5D6E-409C-BE32-E72D297353CC}">
              <c16:uniqueId val="{00000000-5187-49ED-9882-66F48044C4B5}"/>
            </c:ext>
          </c:extLst>
        </c:ser>
        <c:ser>
          <c:idx val="1"/>
          <c:order val="1"/>
          <c:tx>
            <c:strRef>
              <c:f>'Re-Industrial'!$D$54</c:f>
              <c:strCache>
                <c:ptCount val="1"/>
                <c:pt idx="0">
                  <c:v>Forecast</c:v>
                </c:pt>
              </c:strCache>
            </c:strRef>
          </c:tx>
          <c:spPr>
            <a:ln w="19050" cap="rnd">
              <a:solidFill>
                <a:schemeClr val="accent2"/>
              </a:solidFill>
              <a:prstDash val="dash"/>
              <a:round/>
            </a:ln>
            <a:effectLst/>
          </c:spPr>
          <c:marker>
            <c:symbol val="circle"/>
            <c:size val="5"/>
            <c:spPr>
              <a:solidFill>
                <a:schemeClr val="accent2"/>
              </a:solidFill>
              <a:ln w="19050">
                <a:solidFill>
                  <a:schemeClr val="accent2"/>
                </a:solidFill>
                <a:prstDash val="dash"/>
              </a:ln>
              <a:effectLst/>
            </c:spPr>
          </c:marker>
          <c:dLbls>
            <c:dLbl>
              <c:idx val="9"/>
              <c:layout>
                <c:manualLayout>
                  <c:x val="-2.5467778247175304E-2"/>
                  <c:y val="-7.375491721446116E-2"/>
                </c:manualLayout>
              </c:layout>
              <c:spPr>
                <a:noFill/>
                <a:ln w="25400">
                  <a:noFill/>
                </a:ln>
              </c:spPr>
              <c:txPr>
                <a:bodyPr/>
                <a:lstStyle/>
                <a:p>
                  <a:pPr>
                    <a:defRPr sz="900" b="1" i="0" u="none" strike="noStrike" baseline="0">
                      <a:solidFill>
                        <a:srgbClr val="FF6600"/>
                      </a:solidFill>
                      <a:latin typeface="Calibri"/>
                      <a:ea typeface="Calibri"/>
                      <a:cs typeface="Calibri"/>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187-49ED-9882-66F48044C4B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'Re-Industrial'!$B$55:$B$64</c:f>
              <c:numCache>
                <c:formatCode>0</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'Re-Industrial'!$D$55:$D$64</c:f>
              <c:numCache>
                <c:formatCode>General</c:formatCode>
                <c:ptCount val="10"/>
                <c:pt idx="0">
                  <c:v>113.38071149153447</c:v>
                </c:pt>
                <c:pt idx="1">
                  <c:v>101.3548158636959</c:v>
                </c:pt>
                <c:pt idx="2">
                  <c:v>89.328920235857339</c:v>
                </c:pt>
                <c:pt idx="3">
                  <c:v>77.303024608018774</c:v>
                </c:pt>
                <c:pt idx="4">
                  <c:v>65.277128980180208</c:v>
                </c:pt>
                <c:pt idx="5">
                  <c:v>53.251233352341629</c:v>
                </c:pt>
                <c:pt idx="6">
                  <c:v>41.225337724503063</c:v>
                </c:pt>
                <c:pt idx="7">
                  <c:v>29.199442096664498</c:v>
                </c:pt>
                <c:pt idx="8">
                  <c:v>17.173546468825933</c:v>
                </c:pt>
                <c:pt idx="9" formatCode="_(* #,##0.00_);_(* \(#,##0.00\);_(* &quot;-&quot;??_);_(@_)">
                  <c:v>5.1476508409873674</c:v>
                </c:pt>
              </c:numCache>
            </c:numRef>
          </c:val>
          <c:smooth val="0"/>
          <c:extLst>
            <c:ext xmlns:c16="http://schemas.microsoft.com/office/drawing/2014/chart" uri="{C3380CC4-5D6E-409C-BE32-E72D297353CC}">
              <c16:uniqueId val="{00000002-5187-49ED-9882-66F48044C4B5}"/>
            </c:ext>
          </c:extLst>
        </c:ser>
        <c:dLbls>
          <c:showLegendKey val="0"/>
          <c:showVal val="0"/>
          <c:showCatName val="0"/>
          <c:showSerName val="0"/>
          <c:showPercent val="0"/>
          <c:showBubbleSize val="0"/>
        </c:dLbls>
        <c:marker val="1"/>
        <c:smooth val="0"/>
        <c:axId val="492095648"/>
        <c:axId val="1"/>
      </c:lineChart>
      <c:catAx>
        <c:axId val="492095648"/>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700" b="0" i="0" u="none" strike="noStrike" baseline="0">
                <a:solidFill>
                  <a:srgbClr val="333333"/>
                </a:solidFill>
                <a:latin typeface="Calibri"/>
                <a:ea typeface="Calibri"/>
                <a:cs typeface="Calibri"/>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1"/>
        <c:majorTickMark val="none"/>
        <c:minorTickMark val="none"/>
        <c:tickLblPos val="nextTo"/>
        <c:spPr>
          <a:ln w="6350">
            <a:noFill/>
          </a:ln>
        </c:spPr>
        <c:txPr>
          <a:bodyPr rot="0" vert="horz"/>
          <a:lstStyle/>
          <a:p>
            <a:pPr>
              <a:defRPr sz="700" b="0" i="0" u="none" strike="noStrike" baseline="0">
                <a:solidFill>
                  <a:srgbClr val="333333"/>
                </a:solidFill>
                <a:latin typeface="Calibri"/>
                <a:ea typeface="Calibri"/>
                <a:cs typeface="Calibri"/>
              </a:defRPr>
            </a:pPr>
            <a:endParaRPr lang="en-US"/>
          </a:p>
        </c:txPr>
        <c:crossAx val="492095648"/>
        <c:crosses val="autoZero"/>
        <c:crossBetween val="between"/>
      </c:valAx>
      <c:spPr>
        <a:noFill/>
        <a:ln w="25400">
          <a:noFill/>
        </a:ln>
      </c:spPr>
    </c:plotArea>
    <c:legend>
      <c:legendPos val="b"/>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noFill/>
    <a:ln w="9525" cap="flat" cmpd="sng" algn="ctr">
      <a:no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i="0" dirty="0">
              <a:solidFill>
                <a:schemeClr val="bg1"/>
              </a:solidFill>
            </a:rPr>
            <a:t>Main Producers</a:t>
          </a:r>
          <a:endParaRPr lang="en-SG" sz="1100" i="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i="0" dirty="0" err="1">
              <a:solidFill>
                <a:schemeClr val="bg1"/>
              </a:solidFill>
            </a:rPr>
            <a:t>Autoproducers</a:t>
          </a:r>
          <a:endParaRPr lang="en-SG" sz="1100" i="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6531F80F-835E-4DB4-82E0-8D3CF89E884D}">
      <dgm:prSet phldrT="[Text]" custT="1"/>
      <dgm:spPr>
        <a:solidFill>
          <a:schemeClr val="accent1">
            <a:lumMod val="40000"/>
            <a:lumOff val="60000"/>
          </a:schemeClr>
        </a:solidFill>
      </dgm:spPr>
      <dgm:t>
        <a:bodyPr/>
        <a:lstStyle/>
        <a:p>
          <a:r>
            <a:rPr lang="en-US" altLang="zh-CN" sz="1100" i="0" dirty="0">
              <a:solidFill>
                <a:schemeClr val="bg1"/>
              </a:solidFill>
            </a:rPr>
            <a:t>Other Transformations</a:t>
          </a:r>
          <a:endParaRPr lang="en-SG" sz="1100" i="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1018B388-8CB6-4BCC-BD53-29C9559958FC}">
      <dgm:prSet phldrT="[Text]" custT="1"/>
      <dgm:spPr>
        <a:solidFill>
          <a:srgbClr val="7798D4"/>
        </a:solidFill>
      </dgm:spPr>
      <dgm:t>
        <a:bodyPr/>
        <a:lstStyle/>
        <a:p>
          <a:pPr>
            <a:buFontTx/>
            <a:buChar char="-"/>
          </a:pPr>
          <a:r>
            <a:rPr lang="en-US" altLang="zh-CN" sz="1400" b="1" i="0" dirty="0">
              <a:solidFill>
                <a:schemeClr val="bg1"/>
              </a:solidFill>
              <a:latin typeface="Calibri" panose="020F0502020204030204" pitchFamily="34" charset="0"/>
              <a:cs typeface="Calibri" panose="020F0502020204030204" pitchFamily="34" charset="0"/>
            </a:rPr>
            <a:t>Transformation</a:t>
          </a:r>
          <a:endParaRPr lang="en-SG" sz="1400" b="1" i="0" dirty="0">
            <a:solidFill>
              <a:schemeClr val="bg1"/>
            </a:solidFill>
            <a:latin typeface="Calibri" panose="020F0502020204030204" pitchFamily="34" charset="0"/>
            <a:cs typeface="Calibri" panose="020F0502020204030204" pitchFamily="34" charset="0"/>
          </a:endParaRPr>
        </a:p>
      </dgm:t>
    </dgm:pt>
    <dgm:pt modelId="{188F35E9-7561-445E-9321-A4EDF51DE3E9}" type="parTrans" cxnId="{5E2B365B-1E0D-48D0-884D-0C8E988C2B11}">
      <dgm:prSet/>
      <dgm:spPr/>
      <dgm:t>
        <a:bodyPr/>
        <a:lstStyle/>
        <a:p>
          <a:endParaRPr lang="en-SG"/>
        </a:p>
      </dgm:t>
    </dgm:pt>
    <dgm:pt modelId="{DAF4A024-632E-4A31-AEE7-4AD493BB1894}" type="sibTrans" cxnId="{5E2B365B-1E0D-48D0-884D-0C8E988C2B11}">
      <dgm:prSet/>
      <dgm:spPr/>
      <dgm:t>
        <a:bodyPr/>
        <a:lstStyle/>
        <a:p>
          <a:endParaRPr lang="en-SG"/>
        </a:p>
      </dgm:t>
    </dgm:pt>
    <dgm:pt modelId="{AAB80509-899D-473F-9859-3C3C4599ADDC}" type="pres">
      <dgm:prSet presAssocID="{16C5C970-400C-4B8D-8A19-B2F4820F0E6C}" presName="Name0" presStyleCnt="0">
        <dgm:presLayoutVars>
          <dgm:resizeHandles/>
        </dgm:presLayoutVars>
      </dgm:prSet>
      <dgm:spPr/>
    </dgm:pt>
    <dgm:pt modelId="{650A50D3-F541-4944-B554-138250BD0663}" type="pres">
      <dgm:prSet presAssocID="{1018B388-8CB6-4BCC-BD53-29C9559958FC}" presName="text" presStyleLbl="node1" presStyleIdx="0" presStyleCnt="4" custScaleX="105056" custLinFactNeighborX="8480">
        <dgm:presLayoutVars>
          <dgm:bulletEnabled val="1"/>
        </dgm:presLayoutVars>
      </dgm:prSet>
      <dgm:spPr/>
    </dgm:pt>
    <dgm:pt modelId="{B3A18724-474B-4BE4-8AE0-6C7060FD6350}" type="pres">
      <dgm:prSet presAssocID="{DAF4A024-632E-4A31-AEE7-4AD493BB1894}" presName="space" presStyleCnt="0"/>
      <dgm:spPr/>
    </dgm:pt>
    <dgm:pt modelId="{04301FFE-4AB2-40FA-BCA1-94244D1F1303}" type="pres">
      <dgm:prSet presAssocID="{EC4F1F2A-BC69-4BDB-88E7-9E7AB41C43E2}" presName="text" presStyleLbl="node1" presStyleIdx="1" presStyleCnt="4" custScaleX="145000" custLinFactNeighborX="-2422" custLinFactNeighborY="2596">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4" custScaleX="113171" custLinFactNeighborX="-1372" custLinFactNeighborY="5845">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4" custScaleX="103111" custLinFactNeighborX="-1212" custLinFactNeighborY="4158">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5E2B365B-1E0D-48D0-884D-0C8E988C2B11}" srcId="{16C5C970-400C-4B8D-8A19-B2F4820F0E6C}" destId="{1018B388-8CB6-4BCC-BD53-29C9559958FC}" srcOrd="0" destOrd="0" parTransId="{188F35E9-7561-445E-9321-A4EDF51DE3E9}" sibTransId="{DAF4A024-632E-4A31-AEE7-4AD493BB1894}"/>
    <dgm:cxn modelId="{1F31C283-A60A-4D26-9C6B-92838A5CB073}" type="presOf" srcId="{1018B388-8CB6-4BCC-BD53-29C9559958FC}" destId="{650A50D3-F541-4944-B554-138250BD0663}"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15C367CC-642C-4E3A-93BF-230AA114D5A3}" type="presOf" srcId="{6531F80F-835E-4DB4-82E0-8D3CF89E884D}" destId="{8BC9EDCE-38DF-48B6-9F9A-323E503A5B68}" srcOrd="0" destOrd="0" presId="urn:diagrams.loki3.com/VaryingWidthList"/>
    <dgm:cxn modelId="{E5014114-25F5-4272-913B-A0AABA2ED4C8}" type="presParOf" srcId="{AAB80509-899D-473F-9859-3C3C4599ADDC}" destId="{650A50D3-F541-4944-B554-138250BD0663}" srcOrd="0" destOrd="0" presId="urn:diagrams.loki3.com/VaryingWidthList"/>
    <dgm:cxn modelId="{6C92C7E4-6ADA-4B4A-B138-4963B11F0F38}" type="presParOf" srcId="{AAB80509-899D-473F-9859-3C3C4599ADDC}" destId="{B3A18724-474B-4BE4-8AE0-6C7060FD6350}"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i="0" dirty="0">
              <a:solidFill>
                <a:schemeClr val="bg1"/>
              </a:solidFill>
            </a:rPr>
            <a:t>Industrial-related</a:t>
          </a:r>
          <a:endParaRPr lang="en-SG" sz="1100" i="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rgbClr val="7798D4"/>
        </a:solidFill>
      </dgm:spPr>
      <dgm:t>
        <a:bodyPr/>
        <a:lstStyle/>
        <a:p>
          <a:r>
            <a:rPr lang="en-US" altLang="zh-CN" sz="1400" i="0" dirty="0">
              <a:solidFill>
                <a:schemeClr val="bg1"/>
              </a:solidFill>
            </a:rPr>
            <a:t>Commerce and Service-related</a:t>
          </a:r>
          <a:endParaRPr lang="en-SG" sz="1400" i="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i="0" dirty="0">
              <a:solidFill>
                <a:schemeClr val="bg1"/>
              </a:solidFill>
            </a:rPr>
            <a:t>Households</a:t>
          </a:r>
          <a:endParaRPr lang="en-SG" sz="1100" i="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chemeClr val="accent1">
            <a:lumMod val="40000"/>
            <a:lumOff val="60000"/>
          </a:schemeClr>
        </a:solidFill>
      </dgm:spPr>
      <dgm:t>
        <a:bodyPr/>
        <a:lstStyle/>
        <a:p>
          <a:r>
            <a:rPr lang="en-US" altLang="zh-CN" sz="1100" i="1" dirty="0">
              <a:solidFill>
                <a:schemeClr val="bg1"/>
              </a:solidFill>
            </a:rPr>
            <a:t>Transport-related</a:t>
          </a:r>
          <a:endParaRPr lang="en-SG" sz="110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B1938F8C-E814-41B2-90AF-F58500172F91}">
      <dgm:prSet phldrT="[Text]" custT="1"/>
      <dgm:spPr>
        <a:solidFill>
          <a:schemeClr val="accent1">
            <a:lumMod val="40000"/>
            <a:lumOff val="60000"/>
          </a:schemeClr>
        </a:solidFill>
      </dgm:spPr>
      <dgm:t>
        <a:bodyPr/>
        <a:lstStyle/>
        <a:p>
          <a:r>
            <a:rPr lang="en-SG" sz="1100" i="0" dirty="0">
              <a:solidFill>
                <a:schemeClr val="bg1"/>
              </a:solidFill>
              <a:latin typeface="Calibri" panose="020F0502020204030204" pitchFamily="34" charset="0"/>
              <a:cs typeface="Calibri" panose="020F0502020204030204" pitchFamily="34" charset="0"/>
            </a:rPr>
            <a:t>Others</a:t>
          </a:r>
        </a:p>
      </dgm:t>
    </dgm:pt>
    <dgm:pt modelId="{F8BE156D-523E-4307-83B4-0DEEE89CF2A7}" type="parTrans" cxnId="{CF90FA34-980E-44A7-ACE1-AD8A2684B9C8}">
      <dgm:prSet/>
      <dgm:spPr/>
      <dgm:t>
        <a:bodyPr/>
        <a:lstStyle/>
        <a:p>
          <a:endParaRPr lang="en-SG"/>
        </a:p>
      </dgm:t>
    </dgm:pt>
    <dgm:pt modelId="{292FC02A-0BAF-4F35-BB92-64F24E257487}" type="sibTrans" cxnId="{CF90FA34-980E-44A7-ACE1-AD8A2684B9C8}">
      <dgm:prSet/>
      <dgm:spPr/>
      <dgm:t>
        <a:bodyPr/>
        <a:lstStyle/>
        <a:p>
          <a:endParaRPr lang="en-SG"/>
        </a:p>
      </dgm:t>
    </dgm:pt>
    <dgm:pt modelId="{AAB80509-899D-473F-9859-3C3C4599ADDC}" type="pres">
      <dgm:prSet presAssocID="{16C5C970-400C-4B8D-8A19-B2F4820F0E6C}" presName="Name0" presStyleCnt="0">
        <dgm:presLayoutVars>
          <dgm:resizeHandles/>
        </dgm:presLayoutVars>
      </dgm:prSet>
      <dgm:spPr/>
    </dgm:pt>
    <dgm:pt modelId="{04301FFE-4AB2-40FA-BCA1-94244D1F1303}" type="pres">
      <dgm:prSet presAssocID="{EC4F1F2A-BC69-4BDB-88E7-9E7AB41C43E2}" presName="text" presStyleLbl="node1" presStyleIdx="0" presStyleCnt="5"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1" presStyleCnt="5" custScaleX="124718" custLinFactNeighborX="1832"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2" presStyleCnt="5" custScaleX="103500" custLinFactNeighborX="-22418">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3" presStyleCnt="5" custScaleX="103500" custLinFactNeighborX="-21360">
        <dgm:presLayoutVars>
          <dgm:bulletEnabled val="1"/>
        </dgm:presLayoutVars>
      </dgm:prSet>
      <dgm:spPr/>
    </dgm:pt>
    <dgm:pt modelId="{3063F251-2327-4FEE-A86E-E445B3A5A413}" type="pres">
      <dgm:prSet presAssocID="{D219E1D4-C162-469B-9515-CADA763926F0}" presName="space" presStyleCnt="0"/>
      <dgm:spPr/>
    </dgm:pt>
    <dgm:pt modelId="{C8DBAED6-E53C-457C-A553-F958BCFBDFB0}" type="pres">
      <dgm:prSet presAssocID="{B1938F8C-E814-41B2-90AF-F58500172F91}" presName="text" presStyleLbl="node1" presStyleIdx="4" presStyleCnt="5" custScaleX="103500" custLinFactNeighborX="-22032">
        <dgm:presLayoutVars>
          <dgm:bulletEnabled val="1"/>
        </dgm:presLayoutVars>
      </dgm:prSet>
      <dgm:spPr/>
    </dgm:pt>
  </dgm:ptLst>
  <dgm:cxnLst>
    <dgm:cxn modelId="{8776110B-A890-43AB-BB23-44DA31AA73B3}" srcId="{16C5C970-400C-4B8D-8A19-B2F4820F0E6C}" destId="{EC4F1F2A-BC69-4BDB-88E7-9E7AB41C43E2}" srcOrd="0" destOrd="0" parTransId="{E431783B-6CC5-4155-B354-40FBA7DE5717}" sibTransId="{B8B411DB-8837-47A4-9FD3-EAB414CBDFDE}"/>
    <dgm:cxn modelId="{A60E2716-877A-449A-A004-F548D1082788}" srcId="{16C5C970-400C-4B8D-8A19-B2F4820F0E6C}" destId="{701FB9A3-9C66-49D6-BD74-0C1AA83F4514}" srcOrd="3" destOrd="0" parTransId="{EE9BBF53-E7FA-4329-92F8-66F4B2454862}" sibTransId="{D219E1D4-C162-469B-9515-CADA763926F0}"/>
    <dgm:cxn modelId="{2452241E-74FE-43CA-937A-DD4C81AE4659}" srcId="{16C5C970-400C-4B8D-8A19-B2F4820F0E6C}" destId="{6531F80F-835E-4DB4-82E0-8D3CF89E884D}" srcOrd="2" destOrd="0" parTransId="{54304891-A2DB-4D89-8EB0-50ABEC614CAC}" sibTransId="{D73C523F-0142-4904-AB86-50CCD97963A3}"/>
    <dgm:cxn modelId="{64C52724-C639-4CC1-BA49-85208BEE4458}" srcId="{16C5C970-400C-4B8D-8A19-B2F4820F0E6C}" destId="{B15A8977-F671-4471-A98E-4ED4E7FB96AD}" srcOrd="1" destOrd="0" parTransId="{C6545495-94AC-4C7B-8752-70F01018D873}" sibTransId="{9C038108-0A89-4FA8-9503-CA0DAA01DBB8}"/>
    <dgm:cxn modelId="{CF90FA34-980E-44A7-ACE1-AD8A2684B9C8}" srcId="{16C5C970-400C-4B8D-8A19-B2F4820F0E6C}" destId="{B1938F8C-E814-41B2-90AF-F58500172F91}" srcOrd="4" destOrd="0" parTransId="{F8BE156D-523E-4307-83B4-0DEEE89CF2A7}" sibTransId="{292FC02A-0BAF-4F35-BB92-64F24E257487}"/>
    <dgm:cxn modelId="{E24EF045-9E00-4213-B769-D73CD34E323B}" type="presOf" srcId="{B1938F8C-E814-41B2-90AF-F58500172F91}" destId="{C8DBAED6-E53C-457C-A553-F958BCFBDFB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8725F533-3860-4C24-8F68-97DB17772822}" type="presParOf" srcId="{AAB80509-899D-473F-9859-3C3C4599ADDC}" destId="{04301FFE-4AB2-40FA-BCA1-94244D1F1303}" srcOrd="0" destOrd="0" presId="urn:diagrams.loki3.com/VaryingWidthList"/>
    <dgm:cxn modelId="{82FB4A66-84DF-44A5-88AF-F4A39AB88D63}" type="presParOf" srcId="{AAB80509-899D-473F-9859-3C3C4599ADDC}" destId="{2EBE21DD-BC65-46B7-8D75-66668EA519CE}" srcOrd="1" destOrd="0" presId="urn:diagrams.loki3.com/VaryingWidthList"/>
    <dgm:cxn modelId="{F27843DB-B732-4651-9A3A-17B802C39435}" type="presParOf" srcId="{AAB80509-899D-473F-9859-3C3C4599ADDC}" destId="{24D3AFB5-F644-4A59-80C1-52AE606840EE}" srcOrd="2" destOrd="0" presId="urn:diagrams.loki3.com/VaryingWidthList"/>
    <dgm:cxn modelId="{9773D8B2-E699-45CB-9DCE-2C77E4CAD30C}" type="presParOf" srcId="{AAB80509-899D-473F-9859-3C3C4599ADDC}" destId="{5BCED7C6-7508-42E7-80A1-02179D2EBD89}" srcOrd="3" destOrd="0" presId="urn:diagrams.loki3.com/VaryingWidthList"/>
    <dgm:cxn modelId="{34B700B2-EE96-4615-BAD4-CF292947C6A1}" type="presParOf" srcId="{AAB80509-899D-473F-9859-3C3C4599ADDC}" destId="{8BC9EDCE-38DF-48B6-9F9A-323E503A5B68}" srcOrd="4" destOrd="0" presId="urn:diagrams.loki3.com/VaryingWidthList"/>
    <dgm:cxn modelId="{980C5C12-0DB5-4B2C-9131-3A4BD30935DE}" type="presParOf" srcId="{AAB80509-899D-473F-9859-3C3C4599ADDC}" destId="{D2C2656B-D00A-49A0-982B-F92D600BA221}" srcOrd="5" destOrd="0" presId="urn:diagrams.loki3.com/VaryingWidthList"/>
    <dgm:cxn modelId="{3B297D9B-815C-4203-BEDC-98838CC7BA4D}" type="presParOf" srcId="{AAB80509-899D-473F-9859-3C3C4599ADDC}" destId="{91D53D1F-0DAB-4C60-93AB-03BF0AEDC8AA}" srcOrd="6" destOrd="0" presId="urn:diagrams.loki3.com/VaryingWidthList"/>
    <dgm:cxn modelId="{E5190EC8-C805-4B63-9135-086D7C13E41E}" type="presParOf" srcId="{AAB80509-899D-473F-9859-3C3C4599ADDC}" destId="{3063F251-2327-4FEE-A86E-E445B3A5A413}" srcOrd="7" destOrd="0" presId="urn:diagrams.loki3.com/VaryingWidthList"/>
    <dgm:cxn modelId="{41EDDFAC-FED9-4A8E-BE3D-0D87CE149508}" type="presParOf" srcId="{AAB80509-899D-473F-9859-3C3C4599ADDC}" destId="{C8DBAED6-E53C-457C-A553-F958BCFBDFB0}"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i="0" dirty="0">
              <a:solidFill>
                <a:schemeClr val="bg1"/>
              </a:solidFill>
            </a:rPr>
            <a:t>Industrial-related</a:t>
          </a:r>
          <a:endParaRPr lang="en-SG" sz="1100" i="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i="0" dirty="0">
              <a:solidFill>
                <a:schemeClr val="bg1"/>
              </a:solidFill>
            </a:rPr>
            <a:t>Commerce and Service-related</a:t>
          </a:r>
          <a:endParaRPr lang="en-SG" sz="1100" i="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i="0" dirty="0">
              <a:solidFill>
                <a:schemeClr val="bg1"/>
              </a:solidFill>
            </a:rPr>
            <a:t>Households</a:t>
          </a:r>
          <a:endParaRPr lang="en-SG" sz="1100" i="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rgbClr val="7798D4"/>
        </a:solidFill>
      </dgm:spPr>
      <dgm:t>
        <a:bodyPr/>
        <a:lstStyle/>
        <a:p>
          <a:r>
            <a:rPr lang="en-US" altLang="zh-CN" sz="1400" i="0" dirty="0">
              <a:solidFill>
                <a:schemeClr val="bg1"/>
              </a:solidFill>
            </a:rPr>
            <a:t>Transport-related</a:t>
          </a:r>
          <a:endParaRPr lang="en-SG" sz="1400" i="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B1938F8C-E814-41B2-90AF-F58500172F91}">
      <dgm:prSet phldrT="[Text]" custT="1"/>
      <dgm:spPr>
        <a:solidFill>
          <a:schemeClr val="accent1">
            <a:lumMod val="40000"/>
            <a:lumOff val="60000"/>
          </a:schemeClr>
        </a:solidFill>
      </dgm:spPr>
      <dgm:t>
        <a:bodyPr/>
        <a:lstStyle/>
        <a:p>
          <a:r>
            <a:rPr lang="en-SG" sz="1100" i="0" dirty="0">
              <a:solidFill>
                <a:schemeClr val="bg1"/>
              </a:solidFill>
              <a:latin typeface="Calibri" panose="020F0502020204030204" pitchFamily="34" charset="0"/>
              <a:cs typeface="Calibri" panose="020F0502020204030204" pitchFamily="34" charset="0"/>
            </a:rPr>
            <a:t>Others</a:t>
          </a:r>
        </a:p>
      </dgm:t>
    </dgm:pt>
    <dgm:pt modelId="{F8BE156D-523E-4307-83B4-0DEEE89CF2A7}" type="parTrans" cxnId="{CF90FA34-980E-44A7-ACE1-AD8A2684B9C8}">
      <dgm:prSet/>
      <dgm:spPr/>
      <dgm:t>
        <a:bodyPr/>
        <a:lstStyle/>
        <a:p>
          <a:endParaRPr lang="en-SG"/>
        </a:p>
      </dgm:t>
    </dgm:pt>
    <dgm:pt modelId="{292FC02A-0BAF-4F35-BB92-64F24E257487}" type="sibTrans" cxnId="{CF90FA34-980E-44A7-ACE1-AD8A2684B9C8}">
      <dgm:prSet/>
      <dgm:spPr/>
      <dgm:t>
        <a:bodyPr/>
        <a:lstStyle/>
        <a:p>
          <a:endParaRPr lang="en-SG"/>
        </a:p>
      </dgm:t>
    </dgm:pt>
    <dgm:pt modelId="{AAB80509-899D-473F-9859-3C3C4599ADDC}" type="pres">
      <dgm:prSet presAssocID="{16C5C970-400C-4B8D-8A19-B2F4820F0E6C}" presName="Name0" presStyleCnt="0">
        <dgm:presLayoutVars>
          <dgm:resizeHandles/>
        </dgm:presLayoutVars>
      </dgm:prSet>
      <dgm:spPr/>
    </dgm:pt>
    <dgm:pt modelId="{04301FFE-4AB2-40FA-BCA1-94244D1F1303}" type="pres">
      <dgm:prSet presAssocID="{EC4F1F2A-BC69-4BDB-88E7-9E7AB41C43E2}" presName="text" presStyleLbl="node1" presStyleIdx="0" presStyleCnt="5"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1" presStyleCnt="5" custScaleX="103500" custLinFactNeighborX="-22617"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2" presStyleCnt="5" custScaleX="131459" custLinFactNeighborX="1155">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3" presStyleCnt="5" custScaleX="103500" custLinFactNeighborX="-21360">
        <dgm:presLayoutVars>
          <dgm:bulletEnabled val="1"/>
        </dgm:presLayoutVars>
      </dgm:prSet>
      <dgm:spPr/>
    </dgm:pt>
    <dgm:pt modelId="{3063F251-2327-4FEE-A86E-E445B3A5A413}" type="pres">
      <dgm:prSet presAssocID="{D219E1D4-C162-469B-9515-CADA763926F0}" presName="space" presStyleCnt="0"/>
      <dgm:spPr/>
    </dgm:pt>
    <dgm:pt modelId="{C8DBAED6-E53C-457C-A553-F958BCFBDFB0}" type="pres">
      <dgm:prSet presAssocID="{B1938F8C-E814-41B2-90AF-F58500172F91}" presName="text" presStyleLbl="node1" presStyleIdx="4" presStyleCnt="5" custScaleX="103500" custLinFactNeighborX="-22032">
        <dgm:presLayoutVars>
          <dgm:bulletEnabled val="1"/>
        </dgm:presLayoutVars>
      </dgm:prSet>
      <dgm:spPr/>
    </dgm:pt>
  </dgm:ptLst>
  <dgm:cxnLst>
    <dgm:cxn modelId="{8776110B-A890-43AB-BB23-44DA31AA73B3}" srcId="{16C5C970-400C-4B8D-8A19-B2F4820F0E6C}" destId="{EC4F1F2A-BC69-4BDB-88E7-9E7AB41C43E2}" srcOrd="0" destOrd="0" parTransId="{E431783B-6CC5-4155-B354-40FBA7DE5717}" sibTransId="{B8B411DB-8837-47A4-9FD3-EAB414CBDFDE}"/>
    <dgm:cxn modelId="{A60E2716-877A-449A-A004-F548D1082788}" srcId="{16C5C970-400C-4B8D-8A19-B2F4820F0E6C}" destId="{701FB9A3-9C66-49D6-BD74-0C1AA83F4514}" srcOrd="3" destOrd="0" parTransId="{EE9BBF53-E7FA-4329-92F8-66F4B2454862}" sibTransId="{D219E1D4-C162-469B-9515-CADA763926F0}"/>
    <dgm:cxn modelId="{2452241E-74FE-43CA-937A-DD4C81AE4659}" srcId="{16C5C970-400C-4B8D-8A19-B2F4820F0E6C}" destId="{6531F80F-835E-4DB4-82E0-8D3CF89E884D}" srcOrd="2" destOrd="0" parTransId="{54304891-A2DB-4D89-8EB0-50ABEC614CAC}" sibTransId="{D73C523F-0142-4904-AB86-50CCD97963A3}"/>
    <dgm:cxn modelId="{64C52724-C639-4CC1-BA49-85208BEE4458}" srcId="{16C5C970-400C-4B8D-8A19-B2F4820F0E6C}" destId="{B15A8977-F671-4471-A98E-4ED4E7FB96AD}" srcOrd="1" destOrd="0" parTransId="{C6545495-94AC-4C7B-8752-70F01018D873}" sibTransId="{9C038108-0A89-4FA8-9503-CA0DAA01DBB8}"/>
    <dgm:cxn modelId="{CF90FA34-980E-44A7-ACE1-AD8A2684B9C8}" srcId="{16C5C970-400C-4B8D-8A19-B2F4820F0E6C}" destId="{B1938F8C-E814-41B2-90AF-F58500172F91}" srcOrd="4" destOrd="0" parTransId="{F8BE156D-523E-4307-83B4-0DEEE89CF2A7}" sibTransId="{292FC02A-0BAF-4F35-BB92-64F24E257487}"/>
    <dgm:cxn modelId="{E24EF045-9E00-4213-B769-D73CD34E323B}" type="presOf" srcId="{B1938F8C-E814-41B2-90AF-F58500172F91}" destId="{C8DBAED6-E53C-457C-A553-F958BCFBDFB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8725F533-3860-4C24-8F68-97DB17772822}" type="presParOf" srcId="{AAB80509-899D-473F-9859-3C3C4599ADDC}" destId="{04301FFE-4AB2-40FA-BCA1-94244D1F1303}" srcOrd="0" destOrd="0" presId="urn:diagrams.loki3.com/VaryingWidthList"/>
    <dgm:cxn modelId="{82FB4A66-84DF-44A5-88AF-F4A39AB88D63}" type="presParOf" srcId="{AAB80509-899D-473F-9859-3C3C4599ADDC}" destId="{2EBE21DD-BC65-46B7-8D75-66668EA519CE}" srcOrd="1" destOrd="0" presId="urn:diagrams.loki3.com/VaryingWidthList"/>
    <dgm:cxn modelId="{F27843DB-B732-4651-9A3A-17B802C39435}" type="presParOf" srcId="{AAB80509-899D-473F-9859-3C3C4599ADDC}" destId="{24D3AFB5-F644-4A59-80C1-52AE606840EE}" srcOrd="2" destOrd="0" presId="urn:diagrams.loki3.com/VaryingWidthList"/>
    <dgm:cxn modelId="{9773D8B2-E699-45CB-9DCE-2C77E4CAD30C}" type="presParOf" srcId="{AAB80509-899D-473F-9859-3C3C4599ADDC}" destId="{5BCED7C6-7508-42E7-80A1-02179D2EBD89}" srcOrd="3" destOrd="0" presId="urn:diagrams.loki3.com/VaryingWidthList"/>
    <dgm:cxn modelId="{34B700B2-EE96-4615-BAD4-CF292947C6A1}" type="presParOf" srcId="{AAB80509-899D-473F-9859-3C3C4599ADDC}" destId="{8BC9EDCE-38DF-48B6-9F9A-323E503A5B68}" srcOrd="4" destOrd="0" presId="urn:diagrams.loki3.com/VaryingWidthList"/>
    <dgm:cxn modelId="{980C5C12-0DB5-4B2C-9131-3A4BD30935DE}" type="presParOf" srcId="{AAB80509-899D-473F-9859-3C3C4599ADDC}" destId="{D2C2656B-D00A-49A0-982B-F92D600BA221}" srcOrd="5" destOrd="0" presId="urn:diagrams.loki3.com/VaryingWidthList"/>
    <dgm:cxn modelId="{3B297D9B-815C-4203-BEDC-98838CC7BA4D}" type="presParOf" srcId="{AAB80509-899D-473F-9859-3C3C4599ADDC}" destId="{91D53D1F-0DAB-4C60-93AB-03BF0AEDC8AA}" srcOrd="6" destOrd="0" presId="urn:diagrams.loki3.com/VaryingWidthList"/>
    <dgm:cxn modelId="{E5190EC8-C805-4B63-9135-086D7C13E41E}" type="presParOf" srcId="{AAB80509-899D-473F-9859-3C3C4599ADDC}" destId="{3063F251-2327-4FEE-A86E-E445B3A5A413}" srcOrd="7" destOrd="0" presId="urn:diagrams.loki3.com/VaryingWidthList"/>
    <dgm:cxn modelId="{41EDDFAC-FED9-4A8E-BE3D-0D87CE149508}" type="presParOf" srcId="{AAB80509-899D-473F-9859-3C3C4599ADDC}" destId="{C8DBAED6-E53C-457C-A553-F958BCFBDFB0}" srcOrd="8"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i="0" dirty="0">
              <a:solidFill>
                <a:schemeClr val="bg1"/>
              </a:solidFill>
            </a:rPr>
            <a:t>Industrial-related</a:t>
          </a:r>
          <a:endParaRPr lang="en-SG" sz="1100" i="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i="0" dirty="0">
              <a:solidFill>
                <a:schemeClr val="bg1"/>
              </a:solidFill>
            </a:rPr>
            <a:t>Commerce and Service-related</a:t>
          </a:r>
          <a:endParaRPr lang="en-SG" sz="1100" i="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rgbClr val="7798D4"/>
        </a:solidFill>
      </dgm:spPr>
      <dgm:t>
        <a:bodyPr/>
        <a:lstStyle/>
        <a:p>
          <a:r>
            <a:rPr lang="en-US" altLang="zh-CN" sz="1400" i="0" dirty="0">
              <a:solidFill>
                <a:schemeClr val="bg1"/>
              </a:solidFill>
            </a:rPr>
            <a:t>Households</a:t>
          </a:r>
          <a:endParaRPr lang="en-SG" sz="1400" i="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chemeClr val="accent1">
            <a:lumMod val="40000"/>
            <a:lumOff val="60000"/>
          </a:schemeClr>
        </a:solidFill>
      </dgm:spPr>
      <dgm:t>
        <a:bodyPr/>
        <a:lstStyle/>
        <a:p>
          <a:r>
            <a:rPr lang="en-US" altLang="zh-CN" sz="1100" i="0" dirty="0">
              <a:solidFill>
                <a:schemeClr val="bg1"/>
              </a:solidFill>
            </a:rPr>
            <a:t>Transport-related</a:t>
          </a:r>
          <a:endParaRPr lang="en-SG" sz="1100" i="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B1938F8C-E814-41B2-90AF-F58500172F91}">
      <dgm:prSet phldrT="[Text]" custT="1"/>
      <dgm:spPr>
        <a:solidFill>
          <a:schemeClr val="accent1">
            <a:lumMod val="40000"/>
            <a:lumOff val="60000"/>
          </a:schemeClr>
        </a:solidFill>
      </dgm:spPr>
      <dgm:t>
        <a:bodyPr/>
        <a:lstStyle/>
        <a:p>
          <a:r>
            <a:rPr lang="en-SG" sz="1100" i="0" dirty="0">
              <a:solidFill>
                <a:schemeClr val="bg1"/>
              </a:solidFill>
              <a:latin typeface="Calibri" panose="020F0502020204030204" pitchFamily="34" charset="0"/>
              <a:cs typeface="Calibri" panose="020F0502020204030204" pitchFamily="34" charset="0"/>
            </a:rPr>
            <a:t>Others</a:t>
          </a:r>
        </a:p>
      </dgm:t>
    </dgm:pt>
    <dgm:pt modelId="{F8BE156D-523E-4307-83B4-0DEEE89CF2A7}" type="parTrans" cxnId="{CF90FA34-980E-44A7-ACE1-AD8A2684B9C8}">
      <dgm:prSet/>
      <dgm:spPr/>
      <dgm:t>
        <a:bodyPr/>
        <a:lstStyle/>
        <a:p>
          <a:endParaRPr lang="en-SG"/>
        </a:p>
      </dgm:t>
    </dgm:pt>
    <dgm:pt modelId="{292FC02A-0BAF-4F35-BB92-64F24E257487}" type="sibTrans" cxnId="{CF90FA34-980E-44A7-ACE1-AD8A2684B9C8}">
      <dgm:prSet/>
      <dgm:spPr/>
      <dgm:t>
        <a:bodyPr/>
        <a:lstStyle/>
        <a:p>
          <a:endParaRPr lang="en-SG"/>
        </a:p>
      </dgm:t>
    </dgm:pt>
    <dgm:pt modelId="{AAB80509-899D-473F-9859-3C3C4599ADDC}" type="pres">
      <dgm:prSet presAssocID="{16C5C970-400C-4B8D-8A19-B2F4820F0E6C}" presName="Name0" presStyleCnt="0">
        <dgm:presLayoutVars>
          <dgm:resizeHandles/>
        </dgm:presLayoutVars>
      </dgm:prSet>
      <dgm:spPr/>
    </dgm:pt>
    <dgm:pt modelId="{04301FFE-4AB2-40FA-BCA1-94244D1F1303}" type="pres">
      <dgm:prSet presAssocID="{EC4F1F2A-BC69-4BDB-88E7-9E7AB41C43E2}" presName="text" presStyleLbl="node1" presStyleIdx="0" presStyleCnt="5"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1" presStyleCnt="5" custScaleX="103500" custLinFactNeighborX="-22617"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2" presStyleCnt="5" custScaleX="103500" custLinFactNeighborX="-22418">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3" presStyleCnt="5" custScaleX="118634" custLinFactNeighborX="984">
        <dgm:presLayoutVars>
          <dgm:bulletEnabled val="1"/>
        </dgm:presLayoutVars>
      </dgm:prSet>
      <dgm:spPr/>
    </dgm:pt>
    <dgm:pt modelId="{3063F251-2327-4FEE-A86E-E445B3A5A413}" type="pres">
      <dgm:prSet presAssocID="{D219E1D4-C162-469B-9515-CADA763926F0}" presName="space" presStyleCnt="0"/>
      <dgm:spPr/>
    </dgm:pt>
    <dgm:pt modelId="{C8DBAED6-E53C-457C-A553-F958BCFBDFB0}" type="pres">
      <dgm:prSet presAssocID="{B1938F8C-E814-41B2-90AF-F58500172F91}" presName="text" presStyleLbl="node1" presStyleIdx="4" presStyleCnt="5" custScaleX="103500" custLinFactNeighborX="-22032">
        <dgm:presLayoutVars>
          <dgm:bulletEnabled val="1"/>
        </dgm:presLayoutVars>
      </dgm:prSet>
      <dgm:spPr/>
    </dgm:pt>
  </dgm:ptLst>
  <dgm:cxnLst>
    <dgm:cxn modelId="{8776110B-A890-43AB-BB23-44DA31AA73B3}" srcId="{16C5C970-400C-4B8D-8A19-B2F4820F0E6C}" destId="{EC4F1F2A-BC69-4BDB-88E7-9E7AB41C43E2}" srcOrd="0" destOrd="0" parTransId="{E431783B-6CC5-4155-B354-40FBA7DE5717}" sibTransId="{B8B411DB-8837-47A4-9FD3-EAB414CBDFDE}"/>
    <dgm:cxn modelId="{A60E2716-877A-449A-A004-F548D1082788}" srcId="{16C5C970-400C-4B8D-8A19-B2F4820F0E6C}" destId="{701FB9A3-9C66-49D6-BD74-0C1AA83F4514}" srcOrd="3" destOrd="0" parTransId="{EE9BBF53-E7FA-4329-92F8-66F4B2454862}" sibTransId="{D219E1D4-C162-469B-9515-CADA763926F0}"/>
    <dgm:cxn modelId="{2452241E-74FE-43CA-937A-DD4C81AE4659}" srcId="{16C5C970-400C-4B8D-8A19-B2F4820F0E6C}" destId="{6531F80F-835E-4DB4-82E0-8D3CF89E884D}" srcOrd="2" destOrd="0" parTransId="{54304891-A2DB-4D89-8EB0-50ABEC614CAC}" sibTransId="{D73C523F-0142-4904-AB86-50CCD97963A3}"/>
    <dgm:cxn modelId="{64C52724-C639-4CC1-BA49-85208BEE4458}" srcId="{16C5C970-400C-4B8D-8A19-B2F4820F0E6C}" destId="{B15A8977-F671-4471-A98E-4ED4E7FB96AD}" srcOrd="1" destOrd="0" parTransId="{C6545495-94AC-4C7B-8752-70F01018D873}" sibTransId="{9C038108-0A89-4FA8-9503-CA0DAA01DBB8}"/>
    <dgm:cxn modelId="{CF90FA34-980E-44A7-ACE1-AD8A2684B9C8}" srcId="{16C5C970-400C-4B8D-8A19-B2F4820F0E6C}" destId="{B1938F8C-E814-41B2-90AF-F58500172F91}" srcOrd="4" destOrd="0" parTransId="{F8BE156D-523E-4307-83B4-0DEEE89CF2A7}" sibTransId="{292FC02A-0BAF-4F35-BB92-64F24E257487}"/>
    <dgm:cxn modelId="{E24EF045-9E00-4213-B769-D73CD34E323B}" type="presOf" srcId="{B1938F8C-E814-41B2-90AF-F58500172F91}" destId="{C8DBAED6-E53C-457C-A553-F958BCFBDFB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8725F533-3860-4C24-8F68-97DB17772822}" type="presParOf" srcId="{AAB80509-899D-473F-9859-3C3C4599ADDC}" destId="{04301FFE-4AB2-40FA-BCA1-94244D1F1303}" srcOrd="0" destOrd="0" presId="urn:diagrams.loki3.com/VaryingWidthList"/>
    <dgm:cxn modelId="{82FB4A66-84DF-44A5-88AF-F4A39AB88D63}" type="presParOf" srcId="{AAB80509-899D-473F-9859-3C3C4599ADDC}" destId="{2EBE21DD-BC65-46B7-8D75-66668EA519CE}" srcOrd="1" destOrd="0" presId="urn:diagrams.loki3.com/VaryingWidthList"/>
    <dgm:cxn modelId="{F27843DB-B732-4651-9A3A-17B802C39435}" type="presParOf" srcId="{AAB80509-899D-473F-9859-3C3C4599ADDC}" destId="{24D3AFB5-F644-4A59-80C1-52AE606840EE}" srcOrd="2" destOrd="0" presId="urn:diagrams.loki3.com/VaryingWidthList"/>
    <dgm:cxn modelId="{9773D8B2-E699-45CB-9DCE-2C77E4CAD30C}" type="presParOf" srcId="{AAB80509-899D-473F-9859-3C3C4599ADDC}" destId="{5BCED7C6-7508-42E7-80A1-02179D2EBD89}" srcOrd="3" destOrd="0" presId="urn:diagrams.loki3.com/VaryingWidthList"/>
    <dgm:cxn modelId="{34B700B2-EE96-4615-BAD4-CF292947C6A1}" type="presParOf" srcId="{AAB80509-899D-473F-9859-3C3C4599ADDC}" destId="{8BC9EDCE-38DF-48B6-9F9A-323E503A5B68}" srcOrd="4" destOrd="0" presId="urn:diagrams.loki3.com/VaryingWidthList"/>
    <dgm:cxn modelId="{980C5C12-0DB5-4B2C-9131-3A4BD30935DE}" type="presParOf" srcId="{AAB80509-899D-473F-9859-3C3C4599ADDC}" destId="{D2C2656B-D00A-49A0-982B-F92D600BA221}" srcOrd="5" destOrd="0" presId="urn:diagrams.loki3.com/VaryingWidthList"/>
    <dgm:cxn modelId="{3B297D9B-815C-4203-BEDC-98838CC7BA4D}" type="presParOf" srcId="{AAB80509-899D-473F-9859-3C3C4599ADDC}" destId="{91D53D1F-0DAB-4C60-93AB-03BF0AEDC8AA}" srcOrd="6" destOrd="0" presId="urn:diagrams.loki3.com/VaryingWidthList"/>
    <dgm:cxn modelId="{E5190EC8-C805-4B63-9135-086D7C13E41E}" type="presParOf" srcId="{AAB80509-899D-473F-9859-3C3C4599ADDC}" destId="{3063F251-2327-4FEE-A86E-E445B3A5A413}" srcOrd="7" destOrd="0" presId="urn:diagrams.loki3.com/VaryingWidthList"/>
    <dgm:cxn modelId="{41EDDFAC-FED9-4A8E-BE3D-0D87CE149508}" type="presParOf" srcId="{AAB80509-899D-473F-9859-3C3C4599ADDC}" destId="{C8DBAED6-E53C-457C-A553-F958BCFBDFB0}" srcOrd="8"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i="0" dirty="0">
              <a:solidFill>
                <a:schemeClr val="bg1"/>
              </a:solidFill>
            </a:rPr>
            <a:t>Industrial-related</a:t>
          </a:r>
          <a:endParaRPr lang="en-SG" sz="1100" i="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i="0" dirty="0">
              <a:solidFill>
                <a:schemeClr val="bg1"/>
              </a:solidFill>
            </a:rPr>
            <a:t>Commerce and Service-related</a:t>
          </a:r>
          <a:endParaRPr lang="en-SG" sz="1100" i="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i="0" dirty="0">
              <a:solidFill>
                <a:schemeClr val="bg1"/>
              </a:solidFill>
            </a:rPr>
            <a:t>Households</a:t>
          </a:r>
          <a:endParaRPr lang="en-SG" sz="1100" i="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chemeClr val="accent1">
            <a:lumMod val="40000"/>
            <a:lumOff val="60000"/>
          </a:schemeClr>
        </a:solidFill>
      </dgm:spPr>
      <dgm:t>
        <a:bodyPr/>
        <a:lstStyle/>
        <a:p>
          <a:r>
            <a:rPr lang="en-US" altLang="zh-CN" sz="1100" i="1" dirty="0">
              <a:solidFill>
                <a:schemeClr val="bg1"/>
              </a:solidFill>
            </a:rPr>
            <a:t>Transport-related</a:t>
          </a:r>
          <a:endParaRPr lang="en-SG" sz="110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B1938F8C-E814-41B2-90AF-F58500172F91}">
      <dgm:prSet phldrT="[Text]" custT="1"/>
      <dgm:spPr>
        <a:solidFill>
          <a:srgbClr val="7798D4"/>
        </a:solidFill>
      </dgm:spPr>
      <dgm:t>
        <a:bodyPr/>
        <a:lstStyle/>
        <a:p>
          <a:r>
            <a:rPr lang="en-SG" sz="1400" i="0" dirty="0">
              <a:solidFill>
                <a:schemeClr val="bg1"/>
              </a:solidFill>
              <a:latin typeface="Calibri" panose="020F0502020204030204" pitchFamily="34" charset="0"/>
              <a:cs typeface="Calibri" panose="020F0502020204030204" pitchFamily="34" charset="0"/>
            </a:rPr>
            <a:t>Others</a:t>
          </a:r>
        </a:p>
      </dgm:t>
    </dgm:pt>
    <dgm:pt modelId="{F8BE156D-523E-4307-83B4-0DEEE89CF2A7}" type="parTrans" cxnId="{CF90FA34-980E-44A7-ACE1-AD8A2684B9C8}">
      <dgm:prSet/>
      <dgm:spPr/>
      <dgm:t>
        <a:bodyPr/>
        <a:lstStyle/>
        <a:p>
          <a:endParaRPr lang="en-SG"/>
        </a:p>
      </dgm:t>
    </dgm:pt>
    <dgm:pt modelId="{292FC02A-0BAF-4F35-BB92-64F24E257487}" type="sibTrans" cxnId="{CF90FA34-980E-44A7-ACE1-AD8A2684B9C8}">
      <dgm:prSet/>
      <dgm:spPr/>
      <dgm:t>
        <a:bodyPr/>
        <a:lstStyle/>
        <a:p>
          <a:endParaRPr lang="en-SG"/>
        </a:p>
      </dgm:t>
    </dgm:pt>
    <dgm:pt modelId="{AAB80509-899D-473F-9859-3C3C4599ADDC}" type="pres">
      <dgm:prSet presAssocID="{16C5C970-400C-4B8D-8A19-B2F4820F0E6C}" presName="Name0" presStyleCnt="0">
        <dgm:presLayoutVars>
          <dgm:resizeHandles/>
        </dgm:presLayoutVars>
      </dgm:prSet>
      <dgm:spPr/>
    </dgm:pt>
    <dgm:pt modelId="{04301FFE-4AB2-40FA-BCA1-94244D1F1303}" type="pres">
      <dgm:prSet presAssocID="{EC4F1F2A-BC69-4BDB-88E7-9E7AB41C43E2}" presName="text" presStyleLbl="node1" presStyleIdx="0" presStyleCnt="5"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1" presStyleCnt="5" custScaleX="103500" custLinFactNeighborX="-22617"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2" presStyleCnt="5" custScaleX="103500" custLinFactNeighborX="-22418">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3" presStyleCnt="5" custScaleX="103500" custLinFactNeighborX="-21360">
        <dgm:presLayoutVars>
          <dgm:bulletEnabled val="1"/>
        </dgm:presLayoutVars>
      </dgm:prSet>
      <dgm:spPr/>
    </dgm:pt>
    <dgm:pt modelId="{3063F251-2327-4FEE-A86E-E445B3A5A413}" type="pres">
      <dgm:prSet presAssocID="{D219E1D4-C162-469B-9515-CADA763926F0}" presName="space" presStyleCnt="0"/>
      <dgm:spPr/>
    </dgm:pt>
    <dgm:pt modelId="{C8DBAED6-E53C-457C-A553-F958BCFBDFB0}" type="pres">
      <dgm:prSet presAssocID="{B1938F8C-E814-41B2-90AF-F58500172F91}" presName="text" presStyleLbl="node1" presStyleIdx="4" presStyleCnt="5" custScaleX="152000" custLinFactNeighborX="1633" custLinFactNeighborY="-3">
        <dgm:presLayoutVars>
          <dgm:bulletEnabled val="1"/>
        </dgm:presLayoutVars>
      </dgm:prSet>
      <dgm:spPr/>
    </dgm:pt>
  </dgm:ptLst>
  <dgm:cxnLst>
    <dgm:cxn modelId="{8776110B-A890-43AB-BB23-44DA31AA73B3}" srcId="{16C5C970-400C-4B8D-8A19-B2F4820F0E6C}" destId="{EC4F1F2A-BC69-4BDB-88E7-9E7AB41C43E2}" srcOrd="0" destOrd="0" parTransId="{E431783B-6CC5-4155-B354-40FBA7DE5717}" sibTransId="{B8B411DB-8837-47A4-9FD3-EAB414CBDFDE}"/>
    <dgm:cxn modelId="{A60E2716-877A-449A-A004-F548D1082788}" srcId="{16C5C970-400C-4B8D-8A19-B2F4820F0E6C}" destId="{701FB9A3-9C66-49D6-BD74-0C1AA83F4514}" srcOrd="3" destOrd="0" parTransId="{EE9BBF53-E7FA-4329-92F8-66F4B2454862}" sibTransId="{D219E1D4-C162-469B-9515-CADA763926F0}"/>
    <dgm:cxn modelId="{2452241E-74FE-43CA-937A-DD4C81AE4659}" srcId="{16C5C970-400C-4B8D-8A19-B2F4820F0E6C}" destId="{6531F80F-835E-4DB4-82E0-8D3CF89E884D}" srcOrd="2" destOrd="0" parTransId="{54304891-A2DB-4D89-8EB0-50ABEC614CAC}" sibTransId="{D73C523F-0142-4904-AB86-50CCD97963A3}"/>
    <dgm:cxn modelId="{64C52724-C639-4CC1-BA49-85208BEE4458}" srcId="{16C5C970-400C-4B8D-8A19-B2F4820F0E6C}" destId="{B15A8977-F671-4471-A98E-4ED4E7FB96AD}" srcOrd="1" destOrd="0" parTransId="{C6545495-94AC-4C7B-8752-70F01018D873}" sibTransId="{9C038108-0A89-4FA8-9503-CA0DAA01DBB8}"/>
    <dgm:cxn modelId="{CF90FA34-980E-44A7-ACE1-AD8A2684B9C8}" srcId="{16C5C970-400C-4B8D-8A19-B2F4820F0E6C}" destId="{B1938F8C-E814-41B2-90AF-F58500172F91}" srcOrd="4" destOrd="0" parTransId="{F8BE156D-523E-4307-83B4-0DEEE89CF2A7}" sibTransId="{292FC02A-0BAF-4F35-BB92-64F24E257487}"/>
    <dgm:cxn modelId="{E24EF045-9E00-4213-B769-D73CD34E323B}" type="presOf" srcId="{B1938F8C-E814-41B2-90AF-F58500172F91}" destId="{C8DBAED6-E53C-457C-A553-F958BCFBDFB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8725F533-3860-4C24-8F68-97DB17772822}" type="presParOf" srcId="{AAB80509-899D-473F-9859-3C3C4599ADDC}" destId="{04301FFE-4AB2-40FA-BCA1-94244D1F1303}" srcOrd="0" destOrd="0" presId="urn:diagrams.loki3.com/VaryingWidthList"/>
    <dgm:cxn modelId="{82FB4A66-84DF-44A5-88AF-F4A39AB88D63}" type="presParOf" srcId="{AAB80509-899D-473F-9859-3C3C4599ADDC}" destId="{2EBE21DD-BC65-46B7-8D75-66668EA519CE}" srcOrd="1" destOrd="0" presId="urn:diagrams.loki3.com/VaryingWidthList"/>
    <dgm:cxn modelId="{F27843DB-B732-4651-9A3A-17B802C39435}" type="presParOf" srcId="{AAB80509-899D-473F-9859-3C3C4599ADDC}" destId="{24D3AFB5-F644-4A59-80C1-52AE606840EE}" srcOrd="2" destOrd="0" presId="urn:diagrams.loki3.com/VaryingWidthList"/>
    <dgm:cxn modelId="{9773D8B2-E699-45CB-9DCE-2C77E4CAD30C}" type="presParOf" srcId="{AAB80509-899D-473F-9859-3C3C4599ADDC}" destId="{5BCED7C6-7508-42E7-80A1-02179D2EBD89}" srcOrd="3" destOrd="0" presId="urn:diagrams.loki3.com/VaryingWidthList"/>
    <dgm:cxn modelId="{34B700B2-EE96-4615-BAD4-CF292947C6A1}" type="presParOf" srcId="{AAB80509-899D-473F-9859-3C3C4599ADDC}" destId="{8BC9EDCE-38DF-48B6-9F9A-323E503A5B68}" srcOrd="4" destOrd="0" presId="urn:diagrams.loki3.com/VaryingWidthList"/>
    <dgm:cxn modelId="{980C5C12-0DB5-4B2C-9131-3A4BD30935DE}" type="presParOf" srcId="{AAB80509-899D-473F-9859-3C3C4599ADDC}" destId="{D2C2656B-D00A-49A0-982B-F92D600BA221}" srcOrd="5" destOrd="0" presId="urn:diagrams.loki3.com/VaryingWidthList"/>
    <dgm:cxn modelId="{3B297D9B-815C-4203-BEDC-98838CC7BA4D}" type="presParOf" srcId="{AAB80509-899D-473F-9859-3C3C4599ADDC}" destId="{91D53D1F-0DAB-4C60-93AB-03BF0AEDC8AA}" srcOrd="6" destOrd="0" presId="urn:diagrams.loki3.com/VaryingWidthList"/>
    <dgm:cxn modelId="{E5190EC8-C805-4B63-9135-086D7C13E41E}" type="presParOf" srcId="{AAB80509-899D-473F-9859-3C3C4599ADDC}" destId="{3063F251-2327-4FEE-A86E-E445B3A5A413}" srcOrd="7" destOrd="0" presId="urn:diagrams.loki3.com/VaryingWidthList"/>
    <dgm:cxn modelId="{41EDDFAC-FED9-4A8E-BE3D-0D87CE149508}" type="presParOf" srcId="{AAB80509-899D-473F-9859-3C3C4599ADDC}" destId="{C8DBAED6-E53C-457C-A553-F958BCFBDFB0}" srcOrd="8"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57252F74-034E-495E-BA43-13AE54D427A7}">
      <dgm:prSet phldrT="[Text]" custT="1"/>
      <dgm:spPr>
        <a:solidFill>
          <a:schemeClr val="accent1">
            <a:lumMod val="40000"/>
            <a:lumOff val="60000"/>
          </a:schemeClr>
        </a:solidFill>
      </dgm:spPr>
      <dgm:t>
        <a:bodyPr/>
        <a:lstStyle/>
        <a:p>
          <a:r>
            <a:rPr lang="en-SG" sz="850" dirty="0">
              <a:latin typeface="Calibri" panose="020F0502020204030204" pitchFamily="34" charset="0"/>
              <a:cs typeface="Calibri" panose="020F0502020204030204" pitchFamily="34" charset="0"/>
            </a:rPr>
            <a:t>Transformation Data Plot by Sub-Sector</a:t>
          </a:r>
        </a:p>
      </dgm:t>
    </dgm:pt>
    <dgm:pt modelId="{F0F8A1D6-BA4C-4453-96BA-1959648992B3}" type="par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C99844FA-C929-4794-A09F-AA8B89460224}" type="sib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EC4F1F2A-BC69-4BDB-88E7-9E7AB41C43E2}">
      <dgm:prSet phldrT="[Text]" custT="1"/>
      <dgm:spPr>
        <a:solidFill>
          <a:srgbClr val="7798D4"/>
        </a:solidFill>
      </dgm:spPr>
      <dgm:t>
        <a:bodyPr/>
        <a:lstStyle/>
        <a:p>
          <a:pPr>
            <a:buFontTx/>
            <a:buChar char="-"/>
          </a:pPr>
          <a:r>
            <a:rPr lang="en-US" altLang="zh-CN" sz="1400" dirty="0">
              <a:solidFill>
                <a:schemeClr val="bg1"/>
              </a:solidFill>
              <a:latin typeface="Calibri" panose="020F0502020204030204" pitchFamily="34" charset="0"/>
              <a:cs typeface="Calibri" panose="020F0502020204030204" pitchFamily="34" charset="0"/>
            </a:rPr>
            <a:t>Naïve Forecasting </a:t>
          </a:r>
          <a:endParaRPr lang="en-SG" sz="140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rgbClr val="7798D4"/>
        </a:solidFill>
      </dgm:spPr>
      <dgm:t>
        <a:bodyPr/>
        <a:lstStyle/>
        <a:p>
          <a:r>
            <a:rPr lang="en-US" altLang="zh-CN" sz="1400" dirty="0">
              <a:solidFill>
                <a:schemeClr val="bg1"/>
              </a:solidFill>
              <a:latin typeface="Calibri" panose="020F0502020204030204" pitchFamily="34" charset="0"/>
              <a:cs typeface="Calibri" panose="020F0502020204030204" pitchFamily="34" charset="0"/>
            </a:rPr>
            <a:t>Moving Average</a:t>
          </a:r>
          <a:endParaRPr lang="en-SG" sz="140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Regression</a:t>
          </a:r>
          <a:endParaRPr lang="en-SG" sz="110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Exponential Smoothing</a:t>
          </a:r>
          <a:endParaRPr lang="en-SG" sz="110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AAB80509-899D-473F-9859-3C3C4599ADDC}" type="pres">
      <dgm:prSet presAssocID="{16C5C970-400C-4B8D-8A19-B2F4820F0E6C}" presName="Name0" presStyleCnt="0">
        <dgm:presLayoutVars>
          <dgm:resizeHandles/>
        </dgm:presLayoutVars>
      </dgm:prSet>
      <dgm:spPr/>
    </dgm:pt>
    <dgm:pt modelId="{AE49035C-FF58-401F-A2B0-485032990920}" type="pres">
      <dgm:prSet presAssocID="{57252F74-034E-495E-BA43-13AE54D427A7}" presName="text" presStyleLbl="node1" presStyleIdx="0" presStyleCnt="5" custScaleX="96657" custLinFactNeighborX="-19565" custLinFactNeighborY="-9548">
        <dgm:presLayoutVars>
          <dgm:bulletEnabled val="1"/>
        </dgm:presLayoutVars>
      </dgm:prSet>
      <dgm:spPr/>
    </dgm:pt>
    <dgm:pt modelId="{0A45DB28-AF6E-4AFC-888E-301EE3D33E64}" type="pres">
      <dgm:prSet presAssocID="{C99844FA-C929-4794-A09F-AA8B89460224}" presName="space" presStyleCnt="0"/>
      <dgm:spPr/>
    </dgm:pt>
    <dgm:pt modelId="{04301FFE-4AB2-40FA-BCA1-94244D1F1303}" type="pres">
      <dgm:prSet presAssocID="{EC4F1F2A-BC69-4BDB-88E7-9E7AB41C43E2}" presName="text" presStyleLbl="node1" presStyleIdx="1" presStyleCnt="5" custScaleX="121600" custLinFactNeighborX="1306"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5" custScaleX="152000" custLinFactNeighborX="1188"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5" custScaleX="96657" custLinFactNeighborX="-21122">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5" custScaleX="103500" custLinFactNeighborX="-22617">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97067F59-BA4F-40F6-A8E6-7E29ED313DBE}" type="presOf" srcId="{57252F74-034E-495E-BA43-13AE54D427A7}" destId="{AE49035C-FF58-401F-A2B0-48503299092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6C7AB2DF-45A9-4C7C-A488-036636F72A01}" srcId="{16C5C970-400C-4B8D-8A19-B2F4820F0E6C}" destId="{57252F74-034E-495E-BA43-13AE54D427A7}" srcOrd="0" destOrd="0" parTransId="{F0F8A1D6-BA4C-4453-96BA-1959648992B3}" sibTransId="{C99844FA-C929-4794-A09F-AA8B89460224}"/>
    <dgm:cxn modelId="{27FAFDB6-C4D2-41D2-AD28-F8AF10F6813C}" type="presParOf" srcId="{AAB80509-899D-473F-9859-3C3C4599ADDC}" destId="{AE49035C-FF58-401F-A2B0-485032990920}" srcOrd="0" destOrd="0" presId="urn:diagrams.loki3.com/VaryingWidthList"/>
    <dgm:cxn modelId="{297A2549-51DD-4B57-B4F9-73856576B3FE}" type="presParOf" srcId="{AAB80509-899D-473F-9859-3C3C4599ADDC}" destId="{0A45DB28-AF6E-4AFC-888E-301EE3D33E64}"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57252F74-034E-495E-BA43-13AE54D427A7}">
      <dgm:prSet phldrT="[Text]" custT="1"/>
      <dgm:spPr>
        <a:solidFill>
          <a:schemeClr val="accent1">
            <a:lumMod val="40000"/>
            <a:lumOff val="60000"/>
          </a:schemeClr>
        </a:solidFill>
      </dgm:spPr>
      <dgm:t>
        <a:bodyPr/>
        <a:lstStyle/>
        <a:p>
          <a:r>
            <a:rPr lang="en-SG" sz="850" dirty="0">
              <a:latin typeface="Calibri" panose="020F0502020204030204" pitchFamily="34" charset="0"/>
              <a:cs typeface="Calibri" panose="020F0502020204030204" pitchFamily="34" charset="0"/>
            </a:rPr>
            <a:t>Transformation Data Plot by Sub-Sector</a:t>
          </a:r>
        </a:p>
      </dgm:t>
    </dgm:pt>
    <dgm:pt modelId="{F0F8A1D6-BA4C-4453-96BA-1959648992B3}" type="par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C99844FA-C929-4794-A09F-AA8B89460224}" type="sib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dirty="0">
              <a:solidFill>
                <a:schemeClr val="bg1"/>
              </a:solidFill>
              <a:latin typeface="Calibri" panose="020F0502020204030204" pitchFamily="34" charset="0"/>
              <a:cs typeface="Calibri" panose="020F0502020204030204" pitchFamily="34" charset="0"/>
            </a:rPr>
            <a:t>Naïve Forecasting </a:t>
          </a:r>
          <a:endParaRPr lang="en-SG" sz="110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Moving Average</a:t>
          </a:r>
          <a:endParaRPr lang="en-SG" sz="110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Regression</a:t>
          </a:r>
          <a:endParaRPr lang="en-SG" sz="110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rgbClr val="7798D4"/>
        </a:solidFill>
      </dgm:spPr>
      <dgm:t>
        <a:bodyPr/>
        <a:lstStyle/>
        <a:p>
          <a:r>
            <a:rPr lang="en-US" altLang="zh-CN" sz="1400" dirty="0">
              <a:solidFill>
                <a:schemeClr val="bg1"/>
              </a:solidFill>
              <a:latin typeface="Calibri" panose="020F0502020204030204" pitchFamily="34" charset="0"/>
              <a:cs typeface="Calibri" panose="020F0502020204030204" pitchFamily="34" charset="0"/>
            </a:rPr>
            <a:t>Exponential Smoothing</a:t>
          </a:r>
          <a:endParaRPr lang="en-SG" sz="140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AAB80509-899D-473F-9859-3C3C4599ADDC}" type="pres">
      <dgm:prSet presAssocID="{16C5C970-400C-4B8D-8A19-B2F4820F0E6C}" presName="Name0" presStyleCnt="0">
        <dgm:presLayoutVars>
          <dgm:resizeHandles/>
        </dgm:presLayoutVars>
      </dgm:prSet>
      <dgm:spPr/>
    </dgm:pt>
    <dgm:pt modelId="{AE49035C-FF58-401F-A2B0-485032990920}" type="pres">
      <dgm:prSet presAssocID="{57252F74-034E-495E-BA43-13AE54D427A7}" presName="text" presStyleLbl="node1" presStyleIdx="0" presStyleCnt="5" custScaleX="100364" custLinFactNeighborX="-21182" custLinFactNeighborY="-9548">
        <dgm:presLayoutVars>
          <dgm:bulletEnabled val="1"/>
        </dgm:presLayoutVars>
      </dgm:prSet>
      <dgm:spPr/>
    </dgm:pt>
    <dgm:pt modelId="{0A45DB28-AF6E-4AFC-888E-301EE3D33E64}" type="pres">
      <dgm:prSet presAssocID="{C99844FA-C929-4794-A09F-AA8B89460224}" presName="space" presStyleCnt="0"/>
      <dgm:spPr/>
    </dgm:pt>
    <dgm:pt modelId="{04301FFE-4AB2-40FA-BCA1-94244D1F1303}" type="pres">
      <dgm:prSet presAssocID="{EC4F1F2A-BC69-4BDB-88E7-9E7AB41C43E2}" presName="text" presStyleLbl="node1" presStyleIdx="1" presStyleCnt="5"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5" custScaleX="103500" custLinFactNeighborX="-22617"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5" custScaleX="115767" custLinFactNeighborX="117">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5" custScaleX="103500" custLinFactNeighborX="-22617">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97067F59-BA4F-40F6-A8E6-7E29ED313DBE}" type="presOf" srcId="{57252F74-034E-495E-BA43-13AE54D427A7}" destId="{AE49035C-FF58-401F-A2B0-48503299092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6C7AB2DF-45A9-4C7C-A488-036636F72A01}" srcId="{16C5C970-400C-4B8D-8A19-B2F4820F0E6C}" destId="{57252F74-034E-495E-BA43-13AE54D427A7}" srcOrd="0" destOrd="0" parTransId="{F0F8A1D6-BA4C-4453-96BA-1959648992B3}" sibTransId="{C99844FA-C929-4794-A09F-AA8B89460224}"/>
    <dgm:cxn modelId="{27FAFDB6-C4D2-41D2-AD28-F8AF10F6813C}" type="presParOf" srcId="{AAB80509-899D-473F-9859-3C3C4599ADDC}" destId="{AE49035C-FF58-401F-A2B0-485032990920}" srcOrd="0" destOrd="0" presId="urn:diagrams.loki3.com/VaryingWidthList"/>
    <dgm:cxn modelId="{297A2549-51DD-4B57-B4F9-73856576B3FE}" type="presParOf" srcId="{AAB80509-899D-473F-9859-3C3C4599ADDC}" destId="{0A45DB28-AF6E-4AFC-888E-301EE3D33E64}"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57252F74-034E-495E-BA43-13AE54D427A7}">
      <dgm:prSet phldrT="[Text]" custT="1"/>
      <dgm:spPr>
        <a:solidFill>
          <a:schemeClr val="accent1">
            <a:lumMod val="40000"/>
            <a:lumOff val="60000"/>
          </a:schemeClr>
        </a:solidFill>
      </dgm:spPr>
      <dgm:t>
        <a:bodyPr/>
        <a:lstStyle/>
        <a:p>
          <a:r>
            <a:rPr lang="en-SG" sz="850" dirty="0">
              <a:latin typeface="Calibri" panose="020F0502020204030204" pitchFamily="34" charset="0"/>
              <a:cs typeface="Calibri" panose="020F0502020204030204" pitchFamily="34" charset="0"/>
            </a:rPr>
            <a:t>Transformation Data Plot by Sub-Sector</a:t>
          </a:r>
        </a:p>
      </dgm:t>
    </dgm:pt>
    <dgm:pt modelId="{F0F8A1D6-BA4C-4453-96BA-1959648992B3}" type="par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C99844FA-C929-4794-A09F-AA8B89460224}" type="sib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dirty="0">
              <a:solidFill>
                <a:schemeClr val="bg1"/>
              </a:solidFill>
              <a:latin typeface="Calibri" panose="020F0502020204030204" pitchFamily="34" charset="0"/>
              <a:cs typeface="Calibri" panose="020F0502020204030204" pitchFamily="34" charset="0"/>
            </a:rPr>
            <a:t>Naïve Forecasting </a:t>
          </a:r>
          <a:endParaRPr lang="en-SG" sz="110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Moving Average</a:t>
          </a:r>
          <a:endParaRPr lang="en-SG" sz="110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rgbClr val="7798D4"/>
        </a:solidFill>
      </dgm:spPr>
      <dgm:t>
        <a:bodyPr/>
        <a:lstStyle/>
        <a:p>
          <a:r>
            <a:rPr lang="en-US" altLang="zh-CN" sz="1400" dirty="0">
              <a:solidFill>
                <a:schemeClr val="bg1"/>
              </a:solidFill>
              <a:latin typeface="Calibri" panose="020F0502020204030204" pitchFamily="34" charset="0"/>
              <a:cs typeface="Calibri" panose="020F0502020204030204" pitchFamily="34" charset="0"/>
            </a:rPr>
            <a:t>Regression</a:t>
          </a:r>
          <a:endParaRPr lang="en-SG" sz="140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Exponential Smoothing</a:t>
          </a:r>
          <a:endParaRPr lang="en-SG" sz="110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AAB80509-899D-473F-9859-3C3C4599ADDC}" type="pres">
      <dgm:prSet presAssocID="{16C5C970-400C-4B8D-8A19-B2F4820F0E6C}" presName="Name0" presStyleCnt="0">
        <dgm:presLayoutVars>
          <dgm:resizeHandles/>
        </dgm:presLayoutVars>
      </dgm:prSet>
      <dgm:spPr/>
    </dgm:pt>
    <dgm:pt modelId="{AE49035C-FF58-401F-A2B0-485032990920}" type="pres">
      <dgm:prSet presAssocID="{57252F74-034E-495E-BA43-13AE54D427A7}" presName="text" presStyleLbl="node1" presStyleIdx="0" presStyleCnt="5" custScaleX="100364" custLinFactNeighborX="-21182" custLinFactNeighborY="-9548">
        <dgm:presLayoutVars>
          <dgm:bulletEnabled val="1"/>
        </dgm:presLayoutVars>
      </dgm:prSet>
      <dgm:spPr/>
    </dgm:pt>
    <dgm:pt modelId="{0A45DB28-AF6E-4AFC-888E-301EE3D33E64}" type="pres">
      <dgm:prSet presAssocID="{C99844FA-C929-4794-A09F-AA8B89460224}" presName="space" presStyleCnt="0"/>
      <dgm:spPr/>
    </dgm:pt>
    <dgm:pt modelId="{04301FFE-4AB2-40FA-BCA1-94244D1F1303}" type="pres">
      <dgm:prSet presAssocID="{EC4F1F2A-BC69-4BDB-88E7-9E7AB41C43E2}" presName="text" presStyleLbl="node1" presStyleIdx="1" presStyleCnt="5"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5" custScaleX="103500" custLinFactNeighborX="-22617"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5" custScaleX="100364" custLinFactNeighborX="-21246">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5" custScaleX="128000" custLinFactNeighborX="2477">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97067F59-BA4F-40F6-A8E6-7E29ED313DBE}" type="presOf" srcId="{57252F74-034E-495E-BA43-13AE54D427A7}" destId="{AE49035C-FF58-401F-A2B0-48503299092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6C7AB2DF-45A9-4C7C-A488-036636F72A01}" srcId="{16C5C970-400C-4B8D-8A19-B2F4820F0E6C}" destId="{57252F74-034E-495E-BA43-13AE54D427A7}" srcOrd="0" destOrd="0" parTransId="{F0F8A1D6-BA4C-4453-96BA-1959648992B3}" sibTransId="{C99844FA-C929-4794-A09F-AA8B89460224}"/>
    <dgm:cxn modelId="{27FAFDB6-C4D2-41D2-AD28-F8AF10F6813C}" type="presParOf" srcId="{AAB80509-899D-473F-9859-3C3C4599ADDC}" destId="{AE49035C-FF58-401F-A2B0-485032990920}" srcOrd="0" destOrd="0" presId="urn:diagrams.loki3.com/VaryingWidthList"/>
    <dgm:cxn modelId="{297A2549-51DD-4B57-B4F9-73856576B3FE}" type="presParOf" srcId="{AAB80509-899D-473F-9859-3C3C4599ADDC}" destId="{0A45DB28-AF6E-4AFC-888E-301EE3D33E64}"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57252F74-034E-495E-BA43-13AE54D427A7}">
      <dgm:prSet phldrT="[Text]" custT="1"/>
      <dgm:spPr>
        <a:solidFill>
          <a:schemeClr val="accent1">
            <a:lumMod val="40000"/>
            <a:lumOff val="60000"/>
          </a:schemeClr>
        </a:solidFill>
      </dgm:spPr>
      <dgm:t>
        <a:bodyPr/>
        <a:lstStyle/>
        <a:p>
          <a:r>
            <a:rPr lang="en-SG" sz="850" dirty="0">
              <a:latin typeface="Calibri" panose="020F0502020204030204" pitchFamily="34" charset="0"/>
              <a:cs typeface="Calibri" panose="020F0502020204030204" pitchFamily="34" charset="0"/>
            </a:rPr>
            <a:t>Consumption Data Plot by Sub-Sector</a:t>
          </a:r>
        </a:p>
      </dgm:t>
    </dgm:pt>
    <dgm:pt modelId="{F0F8A1D6-BA4C-4453-96BA-1959648992B3}" type="par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C99844FA-C929-4794-A09F-AA8B89460224}" type="sib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EC4F1F2A-BC69-4BDB-88E7-9E7AB41C43E2}">
      <dgm:prSet phldrT="[Text]" custT="1"/>
      <dgm:spPr>
        <a:solidFill>
          <a:srgbClr val="7798D4"/>
        </a:solidFill>
      </dgm:spPr>
      <dgm:t>
        <a:bodyPr/>
        <a:lstStyle/>
        <a:p>
          <a:pPr>
            <a:buFontTx/>
            <a:buChar char="-"/>
          </a:pPr>
          <a:r>
            <a:rPr lang="en-US" altLang="zh-CN" sz="1400" dirty="0">
              <a:solidFill>
                <a:schemeClr val="bg1"/>
              </a:solidFill>
              <a:latin typeface="Calibri" panose="020F0502020204030204" pitchFamily="34" charset="0"/>
              <a:cs typeface="Calibri" panose="020F0502020204030204" pitchFamily="34" charset="0"/>
            </a:rPr>
            <a:t>Naïve Forecasting </a:t>
          </a:r>
          <a:endParaRPr lang="en-SG" sz="140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Moving Average</a:t>
          </a:r>
          <a:endParaRPr lang="en-SG" sz="110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Regression</a:t>
          </a:r>
          <a:endParaRPr lang="en-SG" sz="110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Exponential Smoothing</a:t>
          </a:r>
          <a:endParaRPr lang="en-SG" sz="110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AAB80509-899D-473F-9859-3C3C4599ADDC}" type="pres">
      <dgm:prSet presAssocID="{16C5C970-400C-4B8D-8A19-B2F4820F0E6C}" presName="Name0" presStyleCnt="0">
        <dgm:presLayoutVars>
          <dgm:resizeHandles/>
        </dgm:presLayoutVars>
      </dgm:prSet>
      <dgm:spPr/>
    </dgm:pt>
    <dgm:pt modelId="{AE49035C-FF58-401F-A2B0-485032990920}" type="pres">
      <dgm:prSet presAssocID="{57252F74-034E-495E-BA43-13AE54D427A7}" presName="text" presStyleLbl="node1" presStyleIdx="0" presStyleCnt="5" custScaleX="103500" custLinFactNeighborX="-22157" custLinFactNeighborY="-9548">
        <dgm:presLayoutVars>
          <dgm:bulletEnabled val="1"/>
        </dgm:presLayoutVars>
      </dgm:prSet>
      <dgm:spPr/>
    </dgm:pt>
    <dgm:pt modelId="{0A45DB28-AF6E-4AFC-888E-301EE3D33E64}" type="pres">
      <dgm:prSet presAssocID="{C99844FA-C929-4794-A09F-AA8B89460224}" presName="space" presStyleCnt="0"/>
      <dgm:spPr/>
    </dgm:pt>
    <dgm:pt modelId="{04301FFE-4AB2-40FA-BCA1-94244D1F1303}" type="pres">
      <dgm:prSet presAssocID="{EC4F1F2A-BC69-4BDB-88E7-9E7AB41C43E2}" presName="text" presStyleLbl="node1" presStyleIdx="1" presStyleCnt="5" custScaleX="121600" custLinFactNeighborX="1306"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5" custScaleX="103500" custLinFactNeighborX="-22140"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5" custScaleX="96657" custLinFactNeighborX="-21122">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5" custScaleX="103500" custLinFactNeighborX="-22617">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97067F59-BA4F-40F6-A8E6-7E29ED313DBE}" type="presOf" srcId="{57252F74-034E-495E-BA43-13AE54D427A7}" destId="{AE49035C-FF58-401F-A2B0-48503299092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6C7AB2DF-45A9-4C7C-A488-036636F72A01}" srcId="{16C5C970-400C-4B8D-8A19-B2F4820F0E6C}" destId="{57252F74-034E-495E-BA43-13AE54D427A7}" srcOrd="0" destOrd="0" parTransId="{F0F8A1D6-BA4C-4453-96BA-1959648992B3}" sibTransId="{C99844FA-C929-4794-A09F-AA8B89460224}"/>
    <dgm:cxn modelId="{27FAFDB6-C4D2-41D2-AD28-F8AF10F6813C}" type="presParOf" srcId="{AAB80509-899D-473F-9859-3C3C4599ADDC}" destId="{AE49035C-FF58-401F-A2B0-485032990920}" srcOrd="0" destOrd="0" presId="urn:diagrams.loki3.com/VaryingWidthList"/>
    <dgm:cxn modelId="{297A2549-51DD-4B57-B4F9-73856576B3FE}" type="presParOf" srcId="{AAB80509-899D-473F-9859-3C3C4599ADDC}" destId="{0A45DB28-AF6E-4AFC-888E-301EE3D33E64}"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57252F74-034E-495E-BA43-13AE54D427A7}">
      <dgm:prSet phldrT="[Text]" custT="1"/>
      <dgm:spPr>
        <a:solidFill>
          <a:schemeClr val="accent1">
            <a:lumMod val="40000"/>
            <a:lumOff val="60000"/>
          </a:schemeClr>
        </a:solidFill>
      </dgm:spPr>
      <dgm:t>
        <a:bodyPr/>
        <a:lstStyle/>
        <a:p>
          <a:r>
            <a:rPr lang="en-SG" sz="850" dirty="0">
              <a:latin typeface="Calibri" panose="020F0502020204030204" pitchFamily="34" charset="0"/>
              <a:cs typeface="Calibri" panose="020F0502020204030204" pitchFamily="34" charset="0"/>
            </a:rPr>
            <a:t>Consumption Data Plot by Sub-Sector</a:t>
          </a:r>
        </a:p>
      </dgm:t>
    </dgm:pt>
    <dgm:pt modelId="{F0F8A1D6-BA4C-4453-96BA-1959648992B3}" type="par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C99844FA-C929-4794-A09F-AA8B89460224}" type="sib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dirty="0">
              <a:solidFill>
                <a:schemeClr val="bg1"/>
              </a:solidFill>
              <a:latin typeface="Calibri" panose="020F0502020204030204" pitchFamily="34" charset="0"/>
              <a:cs typeface="Calibri" panose="020F0502020204030204" pitchFamily="34" charset="0"/>
            </a:rPr>
            <a:t>Naïve Forecasting </a:t>
          </a:r>
          <a:endParaRPr lang="en-SG" sz="110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rgbClr val="7798D4"/>
        </a:solidFill>
      </dgm:spPr>
      <dgm:t>
        <a:bodyPr/>
        <a:lstStyle/>
        <a:p>
          <a:r>
            <a:rPr lang="en-US" altLang="zh-CN" sz="1400" dirty="0">
              <a:solidFill>
                <a:schemeClr val="bg1"/>
              </a:solidFill>
              <a:latin typeface="Calibri" panose="020F0502020204030204" pitchFamily="34" charset="0"/>
              <a:cs typeface="Calibri" panose="020F0502020204030204" pitchFamily="34" charset="0"/>
            </a:rPr>
            <a:t>Moving Average</a:t>
          </a:r>
          <a:endParaRPr lang="en-SG" sz="140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Regression</a:t>
          </a:r>
          <a:endParaRPr lang="en-SG" sz="110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Exponential Smoothing</a:t>
          </a:r>
          <a:endParaRPr lang="en-SG" sz="110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AAB80509-899D-473F-9859-3C3C4599ADDC}" type="pres">
      <dgm:prSet presAssocID="{16C5C970-400C-4B8D-8A19-B2F4820F0E6C}" presName="Name0" presStyleCnt="0">
        <dgm:presLayoutVars>
          <dgm:resizeHandles/>
        </dgm:presLayoutVars>
      </dgm:prSet>
      <dgm:spPr/>
    </dgm:pt>
    <dgm:pt modelId="{AE49035C-FF58-401F-A2B0-485032990920}" type="pres">
      <dgm:prSet presAssocID="{57252F74-034E-495E-BA43-13AE54D427A7}" presName="text" presStyleLbl="node1" presStyleIdx="0" presStyleCnt="5" custScaleX="103500" custLinFactNeighborX="-22157" custLinFactNeighborY="-9548">
        <dgm:presLayoutVars>
          <dgm:bulletEnabled val="1"/>
        </dgm:presLayoutVars>
      </dgm:prSet>
      <dgm:spPr/>
    </dgm:pt>
    <dgm:pt modelId="{0A45DB28-AF6E-4AFC-888E-301EE3D33E64}" type="pres">
      <dgm:prSet presAssocID="{C99844FA-C929-4794-A09F-AA8B89460224}" presName="space" presStyleCnt="0"/>
      <dgm:spPr/>
    </dgm:pt>
    <dgm:pt modelId="{04301FFE-4AB2-40FA-BCA1-94244D1F1303}" type="pres">
      <dgm:prSet presAssocID="{EC4F1F2A-BC69-4BDB-88E7-9E7AB41C43E2}" presName="text" presStyleLbl="node1" presStyleIdx="1" presStyleCnt="5" custScaleX="103500" custLinFactNeighborX="-22022"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5" custScaleX="152000" custLinFactNeighborX="1188"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5" custScaleX="96657" custLinFactNeighborX="-21122">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5" custScaleX="103500" custLinFactNeighborX="-22617">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97067F59-BA4F-40F6-A8E6-7E29ED313DBE}" type="presOf" srcId="{57252F74-034E-495E-BA43-13AE54D427A7}" destId="{AE49035C-FF58-401F-A2B0-48503299092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6C7AB2DF-45A9-4C7C-A488-036636F72A01}" srcId="{16C5C970-400C-4B8D-8A19-B2F4820F0E6C}" destId="{57252F74-034E-495E-BA43-13AE54D427A7}" srcOrd="0" destOrd="0" parTransId="{F0F8A1D6-BA4C-4453-96BA-1959648992B3}" sibTransId="{C99844FA-C929-4794-A09F-AA8B89460224}"/>
    <dgm:cxn modelId="{27FAFDB6-C4D2-41D2-AD28-F8AF10F6813C}" type="presParOf" srcId="{AAB80509-899D-473F-9859-3C3C4599ADDC}" destId="{AE49035C-FF58-401F-A2B0-485032990920}" srcOrd="0" destOrd="0" presId="urn:diagrams.loki3.com/VaryingWidthList"/>
    <dgm:cxn modelId="{297A2549-51DD-4B57-B4F9-73856576B3FE}" type="presParOf" srcId="{AAB80509-899D-473F-9859-3C3C4599ADDC}" destId="{0A45DB28-AF6E-4AFC-888E-301EE3D33E64}"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57252F74-034E-495E-BA43-13AE54D427A7}">
      <dgm:prSet phldrT="[Text]" custT="1"/>
      <dgm:spPr>
        <a:solidFill>
          <a:schemeClr val="accent1">
            <a:lumMod val="40000"/>
            <a:lumOff val="60000"/>
          </a:schemeClr>
        </a:solidFill>
      </dgm:spPr>
      <dgm:t>
        <a:bodyPr/>
        <a:lstStyle/>
        <a:p>
          <a:r>
            <a:rPr lang="en-SG" sz="850" dirty="0">
              <a:latin typeface="Calibri" panose="020F0502020204030204" pitchFamily="34" charset="0"/>
              <a:cs typeface="Calibri" panose="020F0502020204030204" pitchFamily="34" charset="0"/>
            </a:rPr>
            <a:t>Consumption Data Plot by Sub-Sector</a:t>
          </a:r>
        </a:p>
      </dgm:t>
    </dgm:pt>
    <dgm:pt modelId="{F0F8A1D6-BA4C-4453-96BA-1959648992B3}" type="par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C99844FA-C929-4794-A09F-AA8B89460224}" type="sib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dirty="0">
              <a:solidFill>
                <a:schemeClr val="bg1"/>
              </a:solidFill>
              <a:latin typeface="Calibri" panose="020F0502020204030204" pitchFamily="34" charset="0"/>
              <a:cs typeface="Calibri" panose="020F0502020204030204" pitchFamily="34" charset="0"/>
            </a:rPr>
            <a:t>Naïve Forecasting </a:t>
          </a:r>
          <a:endParaRPr lang="en-SG" sz="110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Moving Average</a:t>
          </a:r>
          <a:endParaRPr lang="en-SG" sz="110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Regression</a:t>
          </a:r>
          <a:endParaRPr lang="en-SG" sz="110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rgbClr val="7798D4"/>
        </a:solidFill>
      </dgm:spPr>
      <dgm:t>
        <a:bodyPr/>
        <a:lstStyle/>
        <a:p>
          <a:r>
            <a:rPr lang="en-US" altLang="zh-CN" sz="1400" dirty="0">
              <a:solidFill>
                <a:schemeClr val="bg1"/>
              </a:solidFill>
              <a:latin typeface="Calibri" panose="020F0502020204030204" pitchFamily="34" charset="0"/>
              <a:cs typeface="Calibri" panose="020F0502020204030204" pitchFamily="34" charset="0"/>
            </a:rPr>
            <a:t>Exponential Smoothing</a:t>
          </a:r>
          <a:endParaRPr lang="en-SG" sz="140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AAB80509-899D-473F-9859-3C3C4599ADDC}" type="pres">
      <dgm:prSet presAssocID="{16C5C970-400C-4B8D-8A19-B2F4820F0E6C}" presName="Name0" presStyleCnt="0">
        <dgm:presLayoutVars>
          <dgm:resizeHandles/>
        </dgm:presLayoutVars>
      </dgm:prSet>
      <dgm:spPr/>
    </dgm:pt>
    <dgm:pt modelId="{AE49035C-FF58-401F-A2B0-485032990920}" type="pres">
      <dgm:prSet presAssocID="{57252F74-034E-495E-BA43-13AE54D427A7}" presName="text" presStyleLbl="node1" presStyleIdx="0" presStyleCnt="5" custScaleX="100364" custLinFactNeighborX="-21182" custLinFactNeighborY="-9548">
        <dgm:presLayoutVars>
          <dgm:bulletEnabled val="1"/>
        </dgm:presLayoutVars>
      </dgm:prSet>
      <dgm:spPr/>
    </dgm:pt>
    <dgm:pt modelId="{0A45DB28-AF6E-4AFC-888E-301EE3D33E64}" type="pres">
      <dgm:prSet presAssocID="{C99844FA-C929-4794-A09F-AA8B89460224}" presName="space" presStyleCnt="0"/>
      <dgm:spPr/>
    </dgm:pt>
    <dgm:pt modelId="{04301FFE-4AB2-40FA-BCA1-94244D1F1303}" type="pres">
      <dgm:prSet presAssocID="{EC4F1F2A-BC69-4BDB-88E7-9E7AB41C43E2}" presName="text" presStyleLbl="node1" presStyleIdx="1" presStyleCnt="5"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5" custScaleX="103500" custLinFactNeighborX="-22617"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5" custScaleX="115767" custLinFactNeighborX="117">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5" custScaleX="103500" custLinFactNeighborX="-22617">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97067F59-BA4F-40F6-A8E6-7E29ED313DBE}" type="presOf" srcId="{57252F74-034E-495E-BA43-13AE54D427A7}" destId="{AE49035C-FF58-401F-A2B0-48503299092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6C7AB2DF-45A9-4C7C-A488-036636F72A01}" srcId="{16C5C970-400C-4B8D-8A19-B2F4820F0E6C}" destId="{57252F74-034E-495E-BA43-13AE54D427A7}" srcOrd="0" destOrd="0" parTransId="{F0F8A1D6-BA4C-4453-96BA-1959648992B3}" sibTransId="{C99844FA-C929-4794-A09F-AA8B89460224}"/>
    <dgm:cxn modelId="{27FAFDB6-C4D2-41D2-AD28-F8AF10F6813C}" type="presParOf" srcId="{AAB80509-899D-473F-9859-3C3C4599ADDC}" destId="{AE49035C-FF58-401F-A2B0-485032990920}" srcOrd="0" destOrd="0" presId="urn:diagrams.loki3.com/VaryingWidthList"/>
    <dgm:cxn modelId="{297A2549-51DD-4B57-B4F9-73856576B3FE}" type="presParOf" srcId="{AAB80509-899D-473F-9859-3C3C4599ADDC}" destId="{0A45DB28-AF6E-4AFC-888E-301EE3D33E64}"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EC4F1F2A-BC69-4BDB-88E7-9E7AB41C43E2}">
      <dgm:prSet phldrT="[Text]" custT="1"/>
      <dgm:spPr>
        <a:solidFill>
          <a:srgbClr val="7798D4"/>
        </a:solidFill>
      </dgm:spPr>
      <dgm:t>
        <a:bodyPr/>
        <a:lstStyle/>
        <a:p>
          <a:pPr>
            <a:buFontTx/>
            <a:buChar char="-"/>
          </a:pPr>
          <a:r>
            <a:rPr lang="en-US" altLang="zh-CN" sz="1100" i="0" dirty="0">
              <a:solidFill>
                <a:schemeClr val="bg1"/>
              </a:solidFill>
            </a:rPr>
            <a:t>Main Producers</a:t>
          </a:r>
          <a:endParaRPr lang="en-SG" sz="1100" i="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rgbClr val="7798D4"/>
        </a:solidFill>
      </dgm:spPr>
      <dgm:t>
        <a:bodyPr/>
        <a:lstStyle/>
        <a:p>
          <a:r>
            <a:rPr lang="en-US" altLang="zh-CN" sz="1100" i="0" dirty="0" err="1">
              <a:solidFill>
                <a:schemeClr val="bg1"/>
              </a:solidFill>
            </a:rPr>
            <a:t>Autoproducers</a:t>
          </a:r>
          <a:endParaRPr lang="en-SG" sz="1100" i="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6531F80F-835E-4DB4-82E0-8D3CF89E884D}">
      <dgm:prSet phldrT="[Text]" custT="1"/>
      <dgm:spPr>
        <a:solidFill>
          <a:srgbClr val="7798D4"/>
        </a:solidFill>
      </dgm:spPr>
      <dgm:t>
        <a:bodyPr/>
        <a:lstStyle/>
        <a:p>
          <a:r>
            <a:rPr lang="en-US" altLang="zh-CN" sz="1100" i="0" dirty="0">
              <a:solidFill>
                <a:schemeClr val="bg1"/>
              </a:solidFill>
            </a:rPr>
            <a:t>Other Transformations</a:t>
          </a:r>
          <a:endParaRPr lang="en-SG" sz="1100" i="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1018B388-8CB6-4BCC-BD53-29C9559958FC}">
      <dgm:prSet phldrT="[Text]" custT="1"/>
      <dgm:spPr>
        <a:solidFill>
          <a:srgbClr val="7798D4"/>
        </a:solidFill>
      </dgm:spPr>
      <dgm:t>
        <a:bodyPr/>
        <a:lstStyle/>
        <a:p>
          <a:pPr>
            <a:buFontTx/>
            <a:buChar char="-"/>
          </a:pPr>
          <a:r>
            <a:rPr lang="en-US" altLang="zh-CN" sz="1400" b="1" i="0" dirty="0">
              <a:solidFill>
                <a:schemeClr val="bg1"/>
              </a:solidFill>
              <a:latin typeface="Calibri" panose="020F0502020204030204" pitchFamily="34" charset="0"/>
              <a:cs typeface="Calibri" panose="020F0502020204030204" pitchFamily="34" charset="0"/>
            </a:rPr>
            <a:t>Transformation</a:t>
          </a:r>
          <a:endParaRPr lang="en-SG" sz="1400" b="1" i="0" dirty="0">
            <a:solidFill>
              <a:schemeClr val="bg1"/>
            </a:solidFill>
            <a:latin typeface="Calibri" panose="020F0502020204030204" pitchFamily="34" charset="0"/>
            <a:cs typeface="Calibri" panose="020F0502020204030204" pitchFamily="34" charset="0"/>
          </a:endParaRPr>
        </a:p>
      </dgm:t>
    </dgm:pt>
    <dgm:pt modelId="{188F35E9-7561-445E-9321-A4EDF51DE3E9}" type="parTrans" cxnId="{5E2B365B-1E0D-48D0-884D-0C8E988C2B11}">
      <dgm:prSet/>
      <dgm:spPr/>
      <dgm:t>
        <a:bodyPr/>
        <a:lstStyle/>
        <a:p>
          <a:endParaRPr lang="en-SG"/>
        </a:p>
      </dgm:t>
    </dgm:pt>
    <dgm:pt modelId="{DAF4A024-632E-4A31-AEE7-4AD493BB1894}" type="sibTrans" cxnId="{5E2B365B-1E0D-48D0-884D-0C8E988C2B11}">
      <dgm:prSet/>
      <dgm:spPr/>
      <dgm:t>
        <a:bodyPr/>
        <a:lstStyle/>
        <a:p>
          <a:endParaRPr lang="en-SG"/>
        </a:p>
      </dgm:t>
    </dgm:pt>
    <dgm:pt modelId="{AAB80509-899D-473F-9859-3C3C4599ADDC}" type="pres">
      <dgm:prSet presAssocID="{16C5C970-400C-4B8D-8A19-B2F4820F0E6C}" presName="Name0" presStyleCnt="0">
        <dgm:presLayoutVars>
          <dgm:resizeHandles/>
        </dgm:presLayoutVars>
      </dgm:prSet>
      <dgm:spPr/>
    </dgm:pt>
    <dgm:pt modelId="{650A50D3-F541-4944-B554-138250BD0663}" type="pres">
      <dgm:prSet presAssocID="{1018B388-8CB6-4BCC-BD53-29C9559958FC}" presName="text" presStyleLbl="node1" presStyleIdx="0" presStyleCnt="4" custScaleX="103493" custLinFactNeighborX="7712">
        <dgm:presLayoutVars>
          <dgm:bulletEnabled val="1"/>
        </dgm:presLayoutVars>
      </dgm:prSet>
      <dgm:spPr/>
    </dgm:pt>
    <dgm:pt modelId="{B3A18724-474B-4BE4-8AE0-6C7060FD6350}" type="pres">
      <dgm:prSet presAssocID="{DAF4A024-632E-4A31-AEE7-4AD493BB1894}" presName="space" presStyleCnt="0"/>
      <dgm:spPr/>
    </dgm:pt>
    <dgm:pt modelId="{04301FFE-4AB2-40FA-BCA1-94244D1F1303}" type="pres">
      <dgm:prSet presAssocID="{EC4F1F2A-BC69-4BDB-88E7-9E7AB41C43E2}" presName="text" presStyleLbl="node1" presStyleIdx="1" presStyleCnt="4" custScaleX="145000" custLinFactNeighborX="-2422" custLinFactNeighborY="2596">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4" custScaleX="113171" custLinFactNeighborX="-1372" custLinFactNeighborY="5845">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4" custScaleX="103111" custLinFactNeighborX="-1212" custLinFactNeighborY="4158">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5E2B365B-1E0D-48D0-884D-0C8E988C2B11}" srcId="{16C5C970-400C-4B8D-8A19-B2F4820F0E6C}" destId="{1018B388-8CB6-4BCC-BD53-29C9559958FC}" srcOrd="0" destOrd="0" parTransId="{188F35E9-7561-445E-9321-A4EDF51DE3E9}" sibTransId="{DAF4A024-632E-4A31-AEE7-4AD493BB1894}"/>
    <dgm:cxn modelId="{1F31C283-A60A-4D26-9C6B-92838A5CB073}" type="presOf" srcId="{1018B388-8CB6-4BCC-BD53-29C9559958FC}" destId="{650A50D3-F541-4944-B554-138250BD0663}"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15C367CC-642C-4E3A-93BF-230AA114D5A3}" type="presOf" srcId="{6531F80F-835E-4DB4-82E0-8D3CF89E884D}" destId="{8BC9EDCE-38DF-48B6-9F9A-323E503A5B68}" srcOrd="0" destOrd="0" presId="urn:diagrams.loki3.com/VaryingWidthList"/>
    <dgm:cxn modelId="{E5014114-25F5-4272-913B-A0AABA2ED4C8}" type="presParOf" srcId="{AAB80509-899D-473F-9859-3C3C4599ADDC}" destId="{650A50D3-F541-4944-B554-138250BD0663}" srcOrd="0" destOrd="0" presId="urn:diagrams.loki3.com/VaryingWidthList"/>
    <dgm:cxn modelId="{6C92C7E4-6ADA-4B4A-B138-4963B11F0F38}" type="presParOf" srcId="{AAB80509-899D-473F-9859-3C3C4599ADDC}" destId="{B3A18724-474B-4BE4-8AE0-6C7060FD6350}"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57252F74-034E-495E-BA43-13AE54D427A7}">
      <dgm:prSet phldrT="[Text]" custT="1"/>
      <dgm:spPr>
        <a:solidFill>
          <a:schemeClr val="accent1">
            <a:lumMod val="40000"/>
            <a:lumOff val="60000"/>
          </a:schemeClr>
        </a:solidFill>
      </dgm:spPr>
      <dgm:t>
        <a:bodyPr/>
        <a:lstStyle/>
        <a:p>
          <a:r>
            <a:rPr lang="en-SG" sz="850" dirty="0">
              <a:latin typeface="Calibri" panose="020F0502020204030204" pitchFamily="34" charset="0"/>
              <a:cs typeface="Calibri" panose="020F0502020204030204" pitchFamily="34" charset="0"/>
            </a:rPr>
            <a:t>Consumption Data Plot by Sub-Sector</a:t>
          </a:r>
        </a:p>
      </dgm:t>
    </dgm:pt>
    <dgm:pt modelId="{F0F8A1D6-BA4C-4453-96BA-1959648992B3}" type="par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C99844FA-C929-4794-A09F-AA8B89460224}" type="sib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dirty="0">
              <a:solidFill>
                <a:schemeClr val="bg1"/>
              </a:solidFill>
              <a:latin typeface="Calibri" panose="020F0502020204030204" pitchFamily="34" charset="0"/>
              <a:cs typeface="Calibri" panose="020F0502020204030204" pitchFamily="34" charset="0"/>
            </a:rPr>
            <a:t>Naïve Forecasting </a:t>
          </a:r>
          <a:endParaRPr lang="en-SG" sz="110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Moving Average</a:t>
          </a:r>
          <a:endParaRPr lang="en-SG" sz="110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Regression</a:t>
          </a:r>
          <a:endParaRPr lang="en-SG" sz="110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rgbClr val="7798D4"/>
        </a:solidFill>
      </dgm:spPr>
      <dgm:t>
        <a:bodyPr/>
        <a:lstStyle/>
        <a:p>
          <a:r>
            <a:rPr lang="en-US" altLang="zh-CN" sz="1400" dirty="0">
              <a:solidFill>
                <a:schemeClr val="bg1"/>
              </a:solidFill>
              <a:latin typeface="Calibri" panose="020F0502020204030204" pitchFamily="34" charset="0"/>
              <a:cs typeface="Calibri" panose="020F0502020204030204" pitchFamily="34" charset="0"/>
            </a:rPr>
            <a:t>Exponential Smoothing</a:t>
          </a:r>
          <a:endParaRPr lang="en-SG" sz="140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AAB80509-899D-473F-9859-3C3C4599ADDC}" type="pres">
      <dgm:prSet presAssocID="{16C5C970-400C-4B8D-8A19-B2F4820F0E6C}" presName="Name0" presStyleCnt="0">
        <dgm:presLayoutVars>
          <dgm:resizeHandles/>
        </dgm:presLayoutVars>
      </dgm:prSet>
      <dgm:spPr/>
    </dgm:pt>
    <dgm:pt modelId="{AE49035C-FF58-401F-A2B0-485032990920}" type="pres">
      <dgm:prSet presAssocID="{57252F74-034E-495E-BA43-13AE54D427A7}" presName="text" presStyleLbl="node1" presStyleIdx="0" presStyleCnt="5" custScaleX="100364" custLinFactNeighborX="-21182" custLinFactNeighborY="-9548">
        <dgm:presLayoutVars>
          <dgm:bulletEnabled val="1"/>
        </dgm:presLayoutVars>
      </dgm:prSet>
      <dgm:spPr/>
    </dgm:pt>
    <dgm:pt modelId="{0A45DB28-AF6E-4AFC-888E-301EE3D33E64}" type="pres">
      <dgm:prSet presAssocID="{C99844FA-C929-4794-A09F-AA8B89460224}" presName="space" presStyleCnt="0"/>
      <dgm:spPr/>
    </dgm:pt>
    <dgm:pt modelId="{04301FFE-4AB2-40FA-BCA1-94244D1F1303}" type="pres">
      <dgm:prSet presAssocID="{EC4F1F2A-BC69-4BDB-88E7-9E7AB41C43E2}" presName="text" presStyleLbl="node1" presStyleIdx="1" presStyleCnt="5"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5" custScaleX="103500" custLinFactNeighborX="-22617"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5" custScaleX="115767" custLinFactNeighborX="117">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5" custScaleX="103500" custLinFactNeighborX="-22617">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97067F59-BA4F-40F6-A8E6-7E29ED313DBE}" type="presOf" srcId="{57252F74-034E-495E-BA43-13AE54D427A7}" destId="{AE49035C-FF58-401F-A2B0-48503299092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6C7AB2DF-45A9-4C7C-A488-036636F72A01}" srcId="{16C5C970-400C-4B8D-8A19-B2F4820F0E6C}" destId="{57252F74-034E-495E-BA43-13AE54D427A7}" srcOrd="0" destOrd="0" parTransId="{F0F8A1D6-BA4C-4453-96BA-1959648992B3}" sibTransId="{C99844FA-C929-4794-A09F-AA8B89460224}"/>
    <dgm:cxn modelId="{27FAFDB6-C4D2-41D2-AD28-F8AF10F6813C}" type="presParOf" srcId="{AAB80509-899D-473F-9859-3C3C4599ADDC}" destId="{AE49035C-FF58-401F-A2B0-485032990920}" srcOrd="0" destOrd="0" presId="urn:diagrams.loki3.com/VaryingWidthList"/>
    <dgm:cxn modelId="{297A2549-51DD-4B57-B4F9-73856576B3FE}" type="presParOf" srcId="{AAB80509-899D-473F-9859-3C3C4599ADDC}" destId="{0A45DB28-AF6E-4AFC-888E-301EE3D33E64}"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57252F74-034E-495E-BA43-13AE54D427A7}">
      <dgm:prSet phldrT="[Text]" custT="1"/>
      <dgm:spPr>
        <a:solidFill>
          <a:schemeClr val="accent1">
            <a:lumMod val="40000"/>
            <a:lumOff val="60000"/>
          </a:schemeClr>
        </a:solidFill>
      </dgm:spPr>
      <dgm:t>
        <a:bodyPr/>
        <a:lstStyle/>
        <a:p>
          <a:r>
            <a:rPr lang="en-SG" sz="850" dirty="0">
              <a:latin typeface="Calibri" panose="020F0502020204030204" pitchFamily="34" charset="0"/>
              <a:cs typeface="Calibri" panose="020F0502020204030204" pitchFamily="34" charset="0"/>
            </a:rPr>
            <a:t>Consumption Data Plot by Sub-Sector</a:t>
          </a:r>
        </a:p>
      </dgm:t>
    </dgm:pt>
    <dgm:pt modelId="{F0F8A1D6-BA4C-4453-96BA-1959648992B3}" type="par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C99844FA-C929-4794-A09F-AA8B89460224}" type="sib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dirty="0">
              <a:solidFill>
                <a:schemeClr val="bg1"/>
              </a:solidFill>
              <a:latin typeface="Calibri" panose="020F0502020204030204" pitchFamily="34" charset="0"/>
              <a:cs typeface="Calibri" panose="020F0502020204030204" pitchFamily="34" charset="0"/>
            </a:rPr>
            <a:t>Naïve Forecasting </a:t>
          </a:r>
          <a:endParaRPr lang="en-SG" sz="110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Moving Average</a:t>
          </a:r>
          <a:endParaRPr lang="en-SG" sz="110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Regression</a:t>
          </a:r>
          <a:endParaRPr lang="en-SG" sz="110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rgbClr val="7798D4"/>
        </a:solidFill>
      </dgm:spPr>
      <dgm:t>
        <a:bodyPr/>
        <a:lstStyle/>
        <a:p>
          <a:r>
            <a:rPr lang="en-US" altLang="zh-CN" sz="1400" dirty="0">
              <a:solidFill>
                <a:schemeClr val="bg1"/>
              </a:solidFill>
              <a:latin typeface="Calibri" panose="020F0502020204030204" pitchFamily="34" charset="0"/>
              <a:cs typeface="Calibri" panose="020F0502020204030204" pitchFamily="34" charset="0"/>
            </a:rPr>
            <a:t>Exponential Smoothing</a:t>
          </a:r>
          <a:endParaRPr lang="en-SG" sz="140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AAB80509-899D-473F-9859-3C3C4599ADDC}" type="pres">
      <dgm:prSet presAssocID="{16C5C970-400C-4B8D-8A19-B2F4820F0E6C}" presName="Name0" presStyleCnt="0">
        <dgm:presLayoutVars>
          <dgm:resizeHandles/>
        </dgm:presLayoutVars>
      </dgm:prSet>
      <dgm:spPr/>
    </dgm:pt>
    <dgm:pt modelId="{AE49035C-FF58-401F-A2B0-485032990920}" type="pres">
      <dgm:prSet presAssocID="{57252F74-034E-495E-BA43-13AE54D427A7}" presName="text" presStyleLbl="node1" presStyleIdx="0" presStyleCnt="5" custScaleX="103500" custLinFactNeighborX="-22889" custLinFactNeighborY="21030">
        <dgm:presLayoutVars>
          <dgm:bulletEnabled val="1"/>
        </dgm:presLayoutVars>
      </dgm:prSet>
      <dgm:spPr/>
    </dgm:pt>
    <dgm:pt modelId="{0A45DB28-AF6E-4AFC-888E-301EE3D33E64}" type="pres">
      <dgm:prSet presAssocID="{C99844FA-C929-4794-A09F-AA8B89460224}" presName="space" presStyleCnt="0"/>
      <dgm:spPr/>
    </dgm:pt>
    <dgm:pt modelId="{04301FFE-4AB2-40FA-BCA1-94244D1F1303}" type="pres">
      <dgm:prSet presAssocID="{EC4F1F2A-BC69-4BDB-88E7-9E7AB41C43E2}" presName="text" presStyleLbl="node1" presStyleIdx="1" presStyleCnt="5"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5" custScaleX="103500" custLinFactNeighborX="-22617"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5" custScaleX="115767" custLinFactNeighborX="117">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5" custScaleX="103500" custLinFactNeighborX="-22617">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97067F59-BA4F-40F6-A8E6-7E29ED313DBE}" type="presOf" srcId="{57252F74-034E-495E-BA43-13AE54D427A7}" destId="{AE49035C-FF58-401F-A2B0-48503299092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6C7AB2DF-45A9-4C7C-A488-036636F72A01}" srcId="{16C5C970-400C-4B8D-8A19-B2F4820F0E6C}" destId="{57252F74-034E-495E-BA43-13AE54D427A7}" srcOrd="0" destOrd="0" parTransId="{F0F8A1D6-BA4C-4453-96BA-1959648992B3}" sibTransId="{C99844FA-C929-4794-A09F-AA8B89460224}"/>
    <dgm:cxn modelId="{27FAFDB6-C4D2-41D2-AD28-F8AF10F6813C}" type="presParOf" srcId="{AAB80509-899D-473F-9859-3C3C4599ADDC}" destId="{AE49035C-FF58-401F-A2B0-485032990920}" srcOrd="0" destOrd="0" presId="urn:diagrams.loki3.com/VaryingWidthList"/>
    <dgm:cxn modelId="{297A2549-51DD-4B57-B4F9-73856576B3FE}" type="presParOf" srcId="{AAB80509-899D-473F-9859-3C3C4599ADDC}" destId="{0A45DB28-AF6E-4AFC-888E-301EE3D33E64}"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57252F74-034E-495E-BA43-13AE54D427A7}">
      <dgm:prSet phldrT="[Text]" custT="1"/>
      <dgm:spPr>
        <a:solidFill>
          <a:schemeClr val="accent1">
            <a:lumMod val="40000"/>
            <a:lumOff val="60000"/>
          </a:schemeClr>
        </a:solidFill>
      </dgm:spPr>
      <dgm:t>
        <a:bodyPr/>
        <a:lstStyle/>
        <a:p>
          <a:r>
            <a:rPr lang="en-SG" sz="850" dirty="0">
              <a:latin typeface="Calibri" panose="020F0502020204030204" pitchFamily="34" charset="0"/>
              <a:cs typeface="Calibri" panose="020F0502020204030204" pitchFamily="34" charset="0"/>
            </a:rPr>
            <a:t>Consumption Data Plot by Sub-Sector</a:t>
          </a:r>
        </a:p>
      </dgm:t>
    </dgm:pt>
    <dgm:pt modelId="{F0F8A1D6-BA4C-4453-96BA-1959648992B3}" type="par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C99844FA-C929-4794-A09F-AA8B89460224}" type="sib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dirty="0">
              <a:solidFill>
                <a:schemeClr val="bg1"/>
              </a:solidFill>
              <a:latin typeface="Calibri" panose="020F0502020204030204" pitchFamily="34" charset="0"/>
              <a:cs typeface="Calibri" panose="020F0502020204030204" pitchFamily="34" charset="0"/>
            </a:rPr>
            <a:t>Naïve Forecasting </a:t>
          </a:r>
          <a:endParaRPr lang="en-SG" sz="110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Moving Average</a:t>
          </a:r>
          <a:endParaRPr lang="en-SG" sz="110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Regression</a:t>
          </a:r>
          <a:endParaRPr lang="en-SG" sz="110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rgbClr val="7798D4"/>
        </a:solidFill>
      </dgm:spPr>
      <dgm:t>
        <a:bodyPr/>
        <a:lstStyle/>
        <a:p>
          <a:r>
            <a:rPr lang="en-US" altLang="zh-CN" sz="1400" dirty="0">
              <a:solidFill>
                <a:schemeClr val="bg1"/>
              </a:solidFill>
              <a:latin typeface="Calibri" panose="020F0502020204030204" pitchFamily="34" charset="0"/>
              <a:cs typeface="Calibri" panose="020F0502020204030204" pitchFamily="34" charset="0"/>
            </a:rPr>
            <a:t>Exponential Smoothing</a:t>
          </a:r>
          <a:endParaRPr lang="en-SG" sz="140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AAB80509-899D-473F-9859-3C3C4599ADDC}" type="pres">
      <dgm:prSet presAssocID="{16C5C970-400C-4B8D-8A19-B2F4820F0E6C}" presName="Name0" presStyleCnt="0">
        <dgm:presLayoutVars>
          <dgm:resizeHandles/>
        </dgm:presLayoutVars>
      </dgm:prSet>
      <dgm:spPr/>
    </dgm:pt>
    <dgm:pt modelId="{AE49035C-FF58-401F-A2B0-485032990920}" type="pres">
      <dgm:prSet presAssocID="{57252F74-034E-495E-BA43-13AE54D427A7}" presName="text" presStyleLbl="node1" presStyleIdx="0" presStyleCnt="5" custScaleX="103500" custLinFactNeighborX="-22478" custLinFactNeighborY="-3435">
        <dgm:presLayoutVars>
          <dgm:bulletEnabled val="1"/>
        </dgm:presLayoutVars>
      </dgm:prSet>
      <dgm:spPr/>
    </dgm:pt>
    <dgm:pt modelId="{0A45DB28-AF6E-4AFC-888E-301EE3D33E64}" type="pres">
      <dgm:prSet presAssocID="{C99844FA-C929-4794-A09F-AA8B89460224}" presName="space" presStyleCnt="0"/>
      <dgm:spPr/>
    </dgm:pt>
    <dgm:pt modelId="{04301FFE-4AB2-40FA-BCA1-94244D1F1303}" type="pres">
      <dgm:prSet presAssocID="{EC4F1F2A-BC69-4BDB-88E7-9E7AB41C43E2}" presName="text" presStyleLbl="node1" presStyleIdx="1" presStyleCnt="5"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5" custScaleX="103500" custLinFactNeighborX="-22617"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5" custScaleX="115767" custLinFactNeighborX="117">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5" custScaleX="103500" custLinFactNeighborX="-22617">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97067F59-BA4F-40F6-A8E6-7E29ED313DBE}" type="presOf" srcId="{57252F74-034E-495E-BA43-13AE54D427A7}" destId="{AE49035C-FF58-401F-A2B0-48503299092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6C7AB2DF-45A9-4C7C-A488-036636F72A01}" srcId="{16C5C970-400C-4B8D-8A19-B2F4820F0E6C}" destId="{57252F74-034E-495E-BA43-13AE54D427A7}" srcOrd="0" destOrd="0" parTransId="{F0F8A1D6-BA4C-4453-96BA-1959648992B3}" sibTransId="{C99844FA-C929-4794-A09F-AA8B89460224}"/>
    <dgm:cxn modelId="{27FAFDB6-C4D2-41D2-AD28-F8AF10F6813C}" type="presParOf" srcId="{AAB80509-899D-473F-9859-3C3C4599ADDC}" destId="{AE49035C-FF58-401F-A2B0-485032990920}" srcOrd="0" destOrd="0" presId="urn:diagrams.loki3.com/VaryingWidthList"/>
    <dgm:cxn modelId="{297A2549-51DD-4B57-B4F9-73856576B3FE}" type="presParOf" srcId="{AAB80509-899D-473F-9859-3C3C4599ADDC}" destId="{0A45DB28-AF6E-4AFC-888E-301EE3D33E64}"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57252F74-034E-495E-BA43-13AE54D427A7}">
      <dgm:prSet phldrT="[Text]" custT="1"/>
      <dgm:spPr>
        <a:solidFill>
          <a:schemeClr val="accent1">
            <a:lumMod val="40000"/>
            <a:lumOff val="60000"/>
          </a:schemeClr>
        </a:solidFill>
      </dgm:spPr>
      <dgm:t>
        <a:bodyPr/>
        <a:lstStyle/>
        <a:p>
          <a:r>
            <a:rPr lang="en-SG" sz="850" dirty="0">
              <a:latin typeface="Calibri" panose="020F0502020204030204" pitchFamily="34" charset="0"/>
              <a:cs typeface="Calibri" panose="020F0502020204030204" pitchFamily="34" charset="0"/>
            </a:rPr>
            <a:t>Consumption Data Plot by Sub-Sector</a:t>
          </a:r>
        </a:p>
      </dgm:t>
    </dgm:pt>
    <dgm:pt modelId="{F0F8A1D6-BA4C-4453-96BA-1959648992B3}" type="par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C99844FA-C929-4794-A09F-AA8B89460224}" type="sib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dirty="0">
              <a:solidFill>
                <a:schemeClr val="bg1"/>
              </a:solidFill>
              <a:latin typeface="Calibri" panose="020F0502020204030204" pitchFamily="34" charset="0"/>
              <a:cs typeface="Calibri" panose="020F0502020204030204" pitchFamily="34" charset="0"/>
            </a:rPr>
            <a:t>Naïve Forecasting </a:t>
          </a:r>
          <a:endParaRPr lang="en-SG" sz="110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Moving Average</a:t>
          </a:r>
          <a:endParaRPr lang="en-SG" sz="110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Regression</a:t>
          </a:r>
          <a:endParaRPr lang="en-SG" sz="110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rgbClr val="7798D4"/>
        </a:solidFill>
      </dgm:spPr>
      <dgm:t>
        <a:bodyPr/>
        <a:lstStyle/>
        <a:p>
          <a:r>
            <a:rPr lang="en-US" altLang="zh-CN" sz="1400" dirty="0">
              <a:solidFill>
                <a:schemeClr val="bg1"/>
              </a:solidFill>
              <a:latin typeface="Calibri" panose="020F0502020204030204" pitchFamily="34" charset="0"/>
              <a:cs typeface="Calibri" panose="020F0502020204030204" pitchFamily="34" charset="0"/>
            </a:rPr>
            <a:t>Exponential Smoothing</a:t>
          </a:r>
          <a:endParaRPr lang="en-SG" sz="140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AAB80509-899D-473F-9859-3C3C4599ADDC}" type="pres">
      <dgm:prSet presAssocID="{16C5C970-400C-4B8D-8A19-B2F4820F0E6C}" presName="Name0" presStyleCnt="0">
        <dgm:presLayoutVars>
          <dgm:resizeHandles/>
        </dgm:presLayoutVars>
      </dgm:prSet>
      <dgm:spPr/>
    </dgm:pt>
    <dgm:pt modelId="{AE49035C-FF58-401F-A2B0-485032990920}" type="pres">
      <dgm:prSet presAssocID="{57252F74-034E-495E-BA43-13AE54D427A7}" presName="text" presStyleLbl="node1" presStyleIdx="0" presStyleCnt="5" custScaleX="103500" custLinFactNeighborX="-22478" custLinFactNeighborY="-3435">
        <dgm:presLayoutVars>
          <dgm:bulletEnabled val="1"/>
        </dgm:presLayoutVars>
      </dgm:prSet>
      <dgm:spPr/>
    </dgm:pt>
    <dgm:pt modelId="{0A45DB28-AF6E-4AFC-888E-301EE3D33E64}" type="pres">
      <dgm:prSet presAssocID="{C99844FA-C929-4794-A09F-AA8B89460224}" presName="space" presStyleCnt="0"/>
      <dgm:spPr/>
    </dgm:pt>
    <dgm:pt modelId="{04301FFE-4AB2-40FA-BCA1-94244D1F1303}" type="pres">
      <dgm:prSet presAssocID="{EC4F1F2A-BC69-4BDB-88E7-9E7AB41C43E2}" presName="text" presStyleLbl="node1" presStyleIdx="1" presStyleCnt="5"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5" custScaleX="103500" custLinFactNeighborX="-22617"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5" custScaleX="115767" custLinFactNeighborX="117">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5" custScaleX="103500" custLinFactNeighborX="-22617">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97067F59-BA4F-40F6-A8E6-7E29ED313DBE}" type="presOf" srcId="{57252F74-034E-495E-BA43-13AE54D427A7}" destId="{AE49035C-FF58-401F-A2B0-48503299092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6C7AB2DF-45A9-4C7C-A488-036636F72A01}" srcId="{16C5C970-400C-4B8D-8A19-B2F4820F0E6C}" destId="{57252F74-034E-495E-BA43-13AE54D427A7}" srcOrd="0" destOrd="0" parTransId="{F0F8A1D6-BA4C-4453-96BA-1959648992B3}" sibTransId="{C99844FA-C929-4794-A09F-AA8B89460224}"/>
    <dgm:cxn modelId="{27FAFDB6-C4D2-41D2-AD28-F8AF10F6813C}" type="presParOf" srcId="{AAB80509-899D-473F-9859-3C3C4599ADDC}" destId="{AE49035C-FF58-401F-A2B0-485032990920}" srcOrd="0" destOrd="0" presId="urn:diagrams.loki3.com/VaryingWidthList"/>
    <dgm:cxn modelId="{297A2549-51DD-4B57-B4F9-73856576B3FE}" type="presParOf" srcId="{AAB80509-899D-473F-9859-3C3C4599ADDC}" destId="{0A45DB28-AF6E-4AFC-888E-301EE3D33E64}"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57252F74-034E-495E-BA43-13AE54D427A7}">
      <dgm:prSet phldrT="[Text]" custT="1"/>
      <dgm:spPr>
        <a:solidFill>
          <a:schemeClr val="accent1">
            <a:lumMod val="40000"/>
            <a:lumOff val="60000"/>
          </a:schemeClr>
        </a:solidFill>
      </dgm:spPr>
      <dgm:t>
        <a:bodyPr/>
        <a:lstStyle/>
        <a:p>
          <a:r>
            <a:rPr lang="en-SG" sz="850" dirty="0">
              <a:latin typeface="Calibri" panose="020F0502020204030204" pitchFamily="34" charset="0"/>
              <a:cs typeface="Calibri" panose="020F0502020204030204" pitchFamily="34" charset="0"/>
            </a:rPr>
            <a:t>Consumption Data Plot by Sub-Sector</a:t>
          </a:r>
        </a:p>
      </dgm:t>
    </dgm:pt>
    <dgm:pt modelId="{F0F8A1D6-BA4C-4453-96BA-1959648992B3}" type="par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C99844FA-C929-4794-A09F-AA8B89460224}" type="sib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dirty="0">
              <a:solidFill>
                <a:schemeClr val="bg1"/>
              </a:solidFill>
              <a:latin typeface="Calibri" panose="020F0502020204030204" pitchFamily="34" charset="0"/>
              <a:cs typeface="Calibri" panose="020F0502020204030204" pitchFamily="34" charset="0"/>
            </a:rPr>
            <a:t>Naïve Forecasting </a:t>
          </a:r>
          <a:endParaRPr lang="en-SG" sz="110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Moving Average</a:t>
          </a:r>
          <a:endParaRPr lang="en-SG" sz="110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Regression</a:t>
          </a:r>
          <a:endParaRPr lang="en-SG" sz="110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rgbClr val="7798D4"/>
        </a:solidFill>
      </dgm:spPr>
      <dgm:t>
        <a:bodyPr/>
        <a:lstStyle/>
        <a:p>
          <a:r>
            <a:rPr lang="en-US" altLang="zh-CN" sz="1400" dirty="0">
              <a:solidFill>
                <a:schemeClr val="bg1"/>
              </a:solidFill>
              <a:latin typeface="Calibri" panose="020F0502020204030204" pitchFamily="34" charset="0"/>
              <a:cs typeface="Calibri" panose="020F0502020204030204" pitchFamily="34" charset="0"/>
            </a:rPr>
            <a:t>Exponential Smoothing</a:t>
          </a:r>
          <a:endParaRPr lang="en-SG" sz="140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AAB80509-899D-473F-9859-3C3C4599ADDC}" type="pres">
      <dgm:prSet presAssocID="{16C5C970-400C-4B8D-8A19-B2F4820F0E6C}" presName="Name0" presStyleCnt="0">
        <dgm:presLayoutVars>
          <dgm:resizeHandles/>
        </dgm:presLayoutVars>
      </dgm:prSet>
      <dgm:spPr/>
    </dgm:pt>
    <dgm:pt modelId="{AE49035C-FF58-401F-A2B0-485032990920}" type="pres">
      <dgm:prSet presAssocID="{57252F74-034E-495E-BA43-13AE54D427A7}" presName="text" presStyleLbl="node1" presStyleIdx="0" presStyleCnt="5" custScaleX="103500" custLinFactNeighborX="-22478" custLinFactNeighborY="-3435">
        <dgm:presLayoutVars>
          <dgm:bulletEnabled val="1"/>
        </dgm:presLayoutVars>
      </dgm:prSet>
      <dgm:spPr/>
    </dgm:pt>
    <dgm:pt modelId="{0A45DB28-AF6E-4AFC-888E-301EE3D33E64}" type="pres">
      <dgm:prSet presAssocID="{C99844FA-C929-4794-A09F-AA8B89460224}" presName="space" presStyleCnt="0"/>
      <dgm:spPr/>
    </dgm:pt>
    <dgm:pt modelId="{04301FFE-4AB2-40FA-BCA1-94244D1F1303}" type="pres">
      <dgm:prSet presAssocID="{EC4F1F2A-BC69-4BDB-88E7-9E7AB41C43E2}" presName="text" presStyleLbl="node1" presStyleIdx="1" presStyleCnt="5"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5" custScaleX="103500" custLinFactNeighborX="-22617"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5" custScaleX="115767" custLinFactNeighborX="117">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5" custScaleX="103500" custLinFactNeighborX="-22617">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97067F59-BA4F-40F6-A8E6-7E29ED313DBE}" type="presOf" srcId="{57252F74-034E-495E-BA43-13AE54D427A7}" destId="{AE49035C-FF58-401F-A2B0-48503299092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6C7AB2DF-45A9-4C7C-A488-036636F72A01}" srcId="{16C5C970-400C-4B8D-8A19-B2F4820F0E6C}" destId="{57252F74-034E-495E-BA43-13AE54D427A7}" srcOrd="0" destOrd="0" parTransId="{F0F8A1D6-BA4C-4453-96BA-1959648992B3}" sibTransId="{C99844FA-C929-4794-A09F-AA8B89460224}"/>
    <dgm:cxn modelId="{27FAFDB6-C4D2-41D2-AD28-F8AF10F6813C}" type="presParOf" srcId="{AAB80509-899D-473F-9859-3C3C4599ADDC}" destId="{AE49035C-FF58-401F-A2B0-485032990920}" srcOrd="0" destOrd="0" presId="urn:diagrams.loki3.com/VaryingWidthList"/>
    <dgm:cxn modelId="{297A2549-51DD-4B57-B4F9-73856576B3FE}" type="presParOf" srcId="{AAB80509-899D-473F-9859-3C3C4599ADDC}" destId="{0A45DB28-AF6E-4AFC-888E-301EE3D33E64}"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57252F74-034E-495E-BA43-13AE54D427A7}">
      <dgm:prSet phldrT="[Text]" custT="1"/>
      <dgm:spPr>
        <a:solidFill>
          <a:schemeClr val="accent1">
            <a:lumMod val="40000"/>
            <a:lumOff val="60000"/>
          </a:schemeClr>
        </a:solidFill>
      </dgm:spPr>
      <dgm:t>
        <a:bodyPr/>
        <a:lstStyle/>
        <a:p>
          <a:r>
            <a:rPr lang="en-SG" sz="850" dirty="0">
              <a:latin typeface="Calibri" panose="020F0502020204030204" pitchFamily="34" charset="0"/>
              <a:cs typeface="Calibri" panose="020F0502020204030204" pitchFamily="34" charset="0"/>
            </a:rPr>
            <a:t>Consumption Data Plot by Sub-Sector</a:t>
          </a:r>
        </a:p>
      </dgm:t>
    </dgm:pt>
    <dgm:pt modelId="{F0F8A1D6-BA4C-4453-96BA-1959648992B3}" type="par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C99844FA-C929-4794-A09F-AA8B89460224}" type="sibTrans" cxnId="{6C7AB2DF-45A9-4C7C-A488-036636F72A01}">
      <dgm:prSet/>
      <dgm:spPr/>
      <dgm:t>
        <a:bodyPr/>
        <a:lstStyle/>
        <a:p>
          <a:endParaRPr lang="en-SG" sz="1400">
            <a:latin typeface="Calibri" panose="020F0502020204030204" pitchFamily="34" charset="0"/>
            <a:cs typeface="Calibri" panose="020F0502020204030204" pitchFamily="34" charset="0"/>
          </a:endParaRPr>
        </a:p>
      </dgm:t>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dirty="0">
              <a:solidFill>
                <a:schemeClr val="bg1"/>
              </a:solidFill>
              <a:latin typeface="Calibri" panose="020F0502020204030204" pitchFamily="34" charset="0"/>
              <a:cs typeface="Calibri" panose="020F0502020204030204" pitchFamily="34" charset="0"/>
            </a:rPr>
            <a:t>Naïve Forecasting </a:t>
          </a:r>
          <a:endParaRPr lang="en-SG" sz="110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Moving Average</a:t>
          </a:r>
          <a:endParaRPr lang="en-SG" sz="110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rgbClr val="7798D4"/>
        </a:solidFill>
      </dgm:spPr>
      <dgm:t>
        <a:bodyPr/>
        <a:lstStyle/>
        <a:p>
          <a:r>
            <a:rPr lang="en-US" altLang="zh-CN" sz="1400" dirty="0">
              <a:solidFill>
                <a:schemeClr val="bg1"/>
              </a:solidFill>
              <a:latin typeface="Calibri" panose="020F0502020204030204" pitchFamily="34" charset="0"/>
              <a:cs typeface="Calibri" panose="020F0502020204030204" pitchFamily="34" charset="0"/>
            </a:rPr>
            <a:t>Regression</a:t>
          </a:r>
          <a:endParaRPr lang="en-SG" sz="140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chemeClr val="accent1">
            <a:lumMod val="40000"/>
            <a:lumOff val="60000"/>
          </a:schemeClr>
        </a:solidFill>
      </dgm:spPr>
      <dgm:t>
        <a:bodyPr/>
        <a:lstStyle/>
        <a:p>
          <a:r>
            <a:rPr lang="en-US" altLang="zh-CN" sz="1100" dirty="0">
              <a:solidFill>
                <a:schemeClr val="bg1"/>
              </a:solidFill>
              <a:latin typeface="Calibri" panose="020F0502020204030204" pitchFamily="34" charset="0"/>
              <a:cs typeface="Calibri" panose="020F0502020204030204" pitchFamily="34" charset="0"/>
            </a:rPr>
            <a:t>Exponential Smoothing</a:t>
          </a:r>
          <a:endParaRPr lang="en-SG" sz="110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AAB80509-899D-473F-9859-3C3C4599ADDC}" type="pres">
      <dgm:prSet presAssocID="{16C5C970-400C-4B8D-8A19-B2F4820F0E6C}" presName="Name0" presStyleCnt="0">
        <dgm:presLayoutVars>
          <dgm:resizeHandles/>
        </dgm:presLayoutVars>
      </dgm:prSet>
      <dgm:spPr/>
    </dgm:pt>
    <dgm:pt modelId="{AE49035C-FF58-401F-A2B0-485032990920}" type="pres">
      <dgm:prSet presAssocID="{57252F74-034E-495E-BA43-13AE54D427A7}" presName="text" presStyleLbl="node1" presStyleIdx="0" presStyleCnt="5" custScaleX="100364" custLinFactNeighborX="-21182" custLinFactNeighborY="-9548">
        <dgm:presLayoutVars>
          <dgm:bulletEnabled val="1"/>
        </dgm:presLayoutVars>
      </dgm:prSet>
      <dgm:spPr/>
    </dgm:pt>
    <dgm:pt modelId="{0A45DB28-AF6E-4AFC-888E-301EE3D33E64}" type="pres">
      <dgm:prSet presAssocID="{C99844FA-C929-4794-A09F-AA8B89460224}" presName="space" presStyleCnt="0"/>
      <dgm:spPr/>
    </dgm:pt>
    <dgm:pt modelId="{04301FFE-4AB2-40FA-BCA1-94244D1F1303}" type="pres">
      <dgm:prSet presAssocID="{EC4F1F2A-BC69-4BDB-88E7-9E7AB41C43E2}" presName="text" presStyleLbl="node1" presStyleIdx="1" presStyleCnt="5"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5" custScaleX="103500" custLinFactNeighborX="-22617"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5" custScaleX="100364" custLinFactNeighborX="-21246">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5" custScaleX="128000" custLinFactNeighborX="2477">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97067F59-BA4F-40F6-A8E6-7E29ED313DBE}" type="presOf" srcId="{57252F74-034E-495E-BA43-13AE54D427A7}" destId="{AE49035C-FF58-401F-A2B0-48503299092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6C7AB2DF-45A9-4C7C-A488-036636F72A01}" srcId="{16C5C970-400C-4B8D-8A19-B2F4820F0E6C}" destId="{57252F74-034E-495E-BA43-13AE54D427A7}" srcOrd="0" destOrd="0" parTransId="{F0F8A1D6-BA4C-4453-96BA-1959648992B3}" sibTransId="{C99844FA-C929-4794-A09F-AA8B89460224}"/>
    <dgm:cxn modelId="{27FAFDB6-C4D2-41D2-AD28-F8AF10F6813C}" type="presParOf" srcId="{AAB80509-899D-473F-9859-3C3C4599ADDC}" destId="{AE49035C-FF58-401F-A2B0-485032990920}" srcOrd="0" destOrd="0" presId="urn:diagrams.loki3.com/VaryingWidthList"/>
    <dgm:cxn modelId="{297A2549-51DD-4B57-B4F9-73856576B3FE}" type="presParOf" srcId="{AAB80509-899D-473F-9859-3C3C4599ADDC}" destId="{0A45DB28-AF6E-4AFC-888E-301EE3D33E64}"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EC4F1F2A-BC69-4BDB-88E7-9E7AB41C43E2}">
      <dgm:prSet phldrT="[Text]" custT="1"/>
      <dgm:spPr>
        <a:solidFill>
          <a:srgbClr val="B4C7E7"/>
        </a:solidFill>
      </dgm:spPr>
      <dgm:t>
        <a:bodyPr/>
        <a:lstStyle/>
        <a:p>
          <a:pPr>
            <a:buFontTx/>
            <a:buChar char="-"/>
          </a:pPr>
          <a:r>
            <a:rPr lang="en-US" altLang="zh-CN" sz="1100" i="0" dirty="0">
              <a:solidFill>
                <a:schemeClr val="bg1"/>
              </a:solidFill>
            </a:rPr>
            <a:t>Industrial-related</a:t>
          </a:r>
          <a:endParaRPr lang="en-SG" sz="1100" i="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i="0" dirty="0">
              <a:solidFill>
                <a:schemeClr val="bg1"/>
              </a:solidFill>
            </a:rPr>
            <a:t>Commerce and Service-related</a:t>
          </a:r>
          <a:endParaRPr lang="en-SG" sz="1100" i="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i="0" dirty="0">
              <a:solidFill>
                <a:schemeClr val="bg1"/>
              </a:solidFill>
            </a:rPr>
            <a:t>Households</a:t>
          </a:r>
          <a:endParaRPr lang="en-SG" sz="1100" i="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chemeClr val="accent1">
            <a:lumMod val="40000"/>
            <a:lumOff val="60000"/>
          </a:schemeClr>
        </a:solidFill>
      </dgm:spPr>
      <dgm:t>
        <a:bodyPr/>
        <a:lstStyle/>
        <a:p>
          <a:r>
            <a:rPr lang="en-US" altLang="zh-CN" sz="1100" i="1" dirty="0">
              <a:solidFill>
                <a:schemeClr val="bg1"/>
              </a:solidFill>
            </a:rPr>
            <a:t>Transport-related</a:t>
          </a:r>
          <a:endParaRPr lang="en-SG" sz="110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B1938F8C-E814-41B2-90AF-F58500172F91}">
      <dgm:prSet phldrT="[Text]" custT="1"/>
      <dgm:spPr>
        <a:solidFill>
          <a:schemeClr val="accent1">
            <a:lumMod val="40000"/>
            <a:lumOff val="60000"/>
          </a:schemeClr>
        </a:solidFill>
      </dgm:spPr>
      <dgm:t>
        <a:bodyPr/>
        <a:lstStyle/>
        <a:p>
          <a:r>
            <a:rPr lang="en-SG" sz="1100" i="0" dirty="0">
              <a:solidFill>
                <a:schemeClr val="bg1"/>
              </a:solidFill>
              <a:latin typeface="Calibri" panose="020F0502020204030204" pitchFamily="34" charset="0"/>
              <a:cs typeface="Calibri" panose="020F0502020204030204" pitchFamily="34" charset="0"/>
            </a:rPr>
            <a:t>Others</a:t>
          </a:r>
        </a:p>
      </dgm:t>
    </dgm:pt>
    <dgm:pt modelId="{F8BE156D-523E-4307-83B4-0DEEE89CF2A7}" type="parTrans" cxnId="{CF90FA34-980E-44A7-ACE1-AD8A2684B9C8}">
      <dgm:prSet/>
      <dgm:spPr/>
      <dgm:t>
        <a:bodyPr/>
        <a:lstStyle/>
        <a:p>
          <a:endParaRPr lang="en-SG"/>
        </a:p>
      </dgm:t>
    </dgm:pt>
    <dgm:pt modelId="{292FC02A-0BAF-4F35-BB92-64F24E257487}" type="sibTrans" cxnId="{CF90FA34-980E-44A7-ACE1-AD8A2684B9C8}">
      <dgm:prSet/>
      <dgm:spPr/>
      <dgm:t>
        <a:bodyPr/>
        <a:lstStyle/>
        <a:p>
          <a:endParaRPr lang="en-SG"/>
        </a:p>
      </dgm:t>
    </dgm:pt>
    <dgm:pt modelId="{57F04069-37DC-44B2-A494-28E968881A84}">
      <dgm:prSet phldrT="[Text]" custT="1"/>
      <dgm:spPr>
        <a:solidFill>
          <a:srgbClr val="7798D4"/>
        </a:solidFill>
      </dgm:spPr>
      <dgm:t>
        <a:bodyPr/>
        <a:lstStyle/>
        <a:p>
          <a:pPr>
            <a:buFontTx/>
            <a:buChar char="-"/>
          </a:pPr>
          <a:r>
            <a:rPr lang="en-SG" sz="1400" b="1" i="0" dirty="0">
              <a:solidFill>
                <a:schemeClr val="bg1"/>
              </a:solidFill>
              <a:latin typeface="Calibri" panose="020F0502020204030204" pitchFamily="34" charset="0"/>
              <a:cs typeface="Calibri" panose="020F0502020204030204" pitchFamily="34" charset="0"/>
            </a:rPr>
            <a:t>Consumption</a:t>
          </a:r>
        </a:p>
      </dgm:t>
    </dgm:pt>
    <dgm:pt modelId="{1D1EBCFD-C03B-4F8D-93B9-978AF27B8064}" type="parTrans" cxnId="{735C1496-34A3-4D5C-928F-3897075DA5E7}">
      <dgm:prSet/>
      <dgm:spPr/>
      <dgm:t>
        <a:bodyPr/>
        <a:lstStyle/>
        <a:p>
          <a:endParaRPr lang="en-SG"/>
        </a:p>
      </dgm:t>
    </dgm:pt>
    <dgm:pt modelId="{CC8BF7E8-CE15-4852-9E22-A5635C6B8664}" type="sibTrans" cxnId="{735C1496-34A3-4D5C-928F-3897075DA5E7}">
      <dgm:prSet/>
      <dgm:spPr/>
      <dgm:t>
        <a:bodyPr/>
        <a:lstStyle/>
        <a:p>
          <a:endParaRPr lang="en-SG"/>
        </a:p>
      </dgm:t>
    </dgm:pt>
    <dgm:pt modelId="{AAB80509-899D-473F-9859-3C3C4599ADDC}" type="pres">
      <dgm:prSet presAssocID="{16C5C970-400C-4B8D-8A19-B2F4820F0E6C}" presName="Name0" presStyleCnt="0">
        <dgm:presLayoutVars>
          <dgm:resizeHandles/>
        </dgm:presLayoutVars>
      </dgm:prSet>
      <dgm:spPr/>
    </dgm:pt>
    <dgm:pt modelId="{B6AD542C-EEAE-4922-8882-1E30801FDE77}" type="pres">
      <dgm:prSet presAssocID="{57F04069-37DC-44B2-A494-28E968881A84}" presName="text" presStyleLbl="node1" presStyleIdx="0" presStyleCnt="6" custScaleX="103489" custLinFactNeighborX="2428">
        <dgm:presLayoutVars>
          <dgm:bulletEnabled val="1"/>
        </dgm:presLayoutVars>
      </dgm:prSet>
      <dgm:spPr/>
    </dgm:pt>
    <dgm:pt modelId="{058D5053-EFD2-4AEE-BCE8-FCDCC856510F}" type="pres">
      <dgm:prSet presAssocID="{CC8BF7E8-CE15-4852-9E22-A5635C6B8664}" presName="space" presStyleCnt="0"/>
      <dgm:spPr/>
    </dgm:pt>
    <dgm:pt modelId="{04301FFE-4AB2-40FA-BCA1-94244D1F1303}" type="pres">
      <dgm:prSet presAssocID="{EC4F1F2A-BC69-4BDB-88E7-9E7AB41C43E2}" presName="text" presStyleLbl="node1" presStyleIdx="1" presStyleCnt="6" custScaleX="103500" custLinFactNeighborX="-22218" custLinFactNeighborY="-343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6" custScaleX="103500" custLinFactNeighborX="-22617"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6" custScaleX="103500" custLinFactNeighborX="-22418">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6" custScaleX="103500" custLinFactNeighborX="-20103">
        <dgm:presLayoutVars>
          <dgm:bulletEnabled val="1"/>
        </dgm:presLayoutVars>
      </dgm:prSet>
      <dgm:spPr/>
    </dgm:pt>
    <dgm:pt modelId="{3063F251-2327-4FEE-A86E-E445B3A5A413}" type="pres">
      <dgm:prSet presAssocID="{D219E1D4-C162-469B-9515-CADA763926F0}" presName="space" presStyleCnt="0"/>
      <dgm:spPr/>
    </dgm:pt>
    <dgm:pt modelId="{C8DBAED6-E53C-457C-A553-F958BCFBDFB0}" type="pres">
      <dgm:prSet presAssocID="{B1938F8C-E814-41B2-90AF-F58500172F91}" presName="text" presStyleLbl="node1" presStyleIdx="5" presStyleCnt="6" custScaleX="103500" custLinFactNeighborX="-22032">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CF90FA34-980E-44A7-ACE1-AD8A2684B9C8}" srcId="{16C5C970-400C-4B8D-8A19-B2F4820F0E6C}" destId="{B1938F8C-E814-41B2-90AF-F58500172F91}" srcOrd="5" destOrd="0" parTransId="{F8BE156D-523E-4307-83B4-0DEEE89CF2A7}" sibTransId="{292FC02A-0BAF-4F35-BB92-64F24E257487}"/>
    <dgm:cxn modelId="{E24EF045-9E00-4213-B769-D73CD34E323B}" type="presOf" srcId="{B1938F8C-E814-41B2-90AF-F58500172F91}" destId="{C8DBAED6-E53C-457C-A553-F958BCFBDFB0}" srcOrd="0" destOrd="0" presId="urn:diagrams.loki3.com/VaryingWidthList"/>
    <dgm:cxn modelId="{00233377-BD35-4BCA-ADC2-BB5ADD6D16EF}" type="presOf" srcId="{57F04069-37DC-44B2-A494-28E968881A84}" destId="{B6AD542C-EEAE-4922-8882-1E30801FDE77}"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735C1496-34A3-4D5C-928F-3897075DA5E7}" srcId="{16C5C970-400C-4B8D-8A19-B2F4820F0E6C}" destId="{57F04069-37DC-44B2-A494-28E968881A84}" srcOrd="0" destOrd="0" parTransId="{1D1EBCFD-C03B-4F8D-93B9-978AF27B8064}" sibTransId="{CC8BF7E8-CE15-4852-9E22-A5635C6B8664}"/>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BA0C1DA1-AAAD-495A-B054-5229945E7DA7}" type="presParOf" srcId="{AAB80509-899D-473F-9859-3C3C4599ADDC}" destId="{B6AD542C-EEAE-4922-8882-1E30801FDE77}" srcOrd="0" destOrd="0" presId="urn:diagrams.loki3.com/VaryingWidthList"/>
    <dgm:cxn modelId="{606E47F2-41E0-4B8D-8A1D-29959573D7DC}" type="presParOf" srcId="{AAB80509-899D-473F-9859-3C3C4599ADDC}" destId="{058D5053-EFD2-4AEE-BCE8-FCDCC856510F}"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 modelId="{E5190EC8-C805-4B63-9135-086D7C13E41E}" type="presParOf" srcId="{AAB80509-899D-473F-9859-3C3C4599ADDC}" destId="{3063F251-2327-4FEE-A86E-E445B3A5A413}" srcOrd="9" destOrd="0" presId="urn:diagrams.loki3.com/VaryingWidthList"/>
    <dgm:cxn modelId="{41EDDFAC-FED9-4A8E-BE3D-0D87CE149508}" type="presParOf" srcId="{AAB80509-899D-473F-9859-3C3C4599ADDC}" destId="{C8DBAED6-E53C-457C-A553-F958BCFBDFB0}" srcOrd="10" destOrd="0" presId="urn:diagrams.loki3.com/VaryingWidth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EC4F1F2A-BC69-4BDB-88E7-9E7AB41C43E2}">
      <dgm:prSet phldrT="[Text]" custT="1"/>
      <dgm:spPr>
        <a:solidFill>
          <a:srgbClr val="7798D4"/>
        </a:solidFill>
      </dgm:spPr>
      <dgm:t>
        <a:bodyPr/>
        <a:lstStyle/>
        <a:p>
          <a:pPr>
            <a:buFontTx/>
            <a:buChar char="-"/>
          </a:pPr>
          <a:r>
            <a:rPr lang="en-US" altLang="zh-CN" sz="1400" i="0" dirty="0">
              <a:solidFill>
                <a:schemeClr val="bg1"/>
              </a:solidFill>
            </a:rPr>
            <a:t>Industrial-related</a:t>
          </a:r>
          <a:endParaRPr lang="en-SG" sz="1400" i="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i="0" dirty="0">
              <a:solidFill>
                <a:schemeClr val="bg1"/>
              </a:solidFill>
            </a:rPr>
            <a:t>Commerce and Service-related</a:t>
          </a:r>
          <a:endParaRPr lang="en-SG" sz="1100" i="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i="0" dirty="0">
              <a:solidFill>
                <a:schemeClr val="bg1"/>
              </a:solidFill>
            </a:rPr>
            <a:t>Households</a:t>
          </a:r>
          <a:endParaRPr lang="en-SG" sz="1100" i="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chemeClr val="accent1">
            <a:lumMod val="40000"/>
            <a:lumOff val="60000"/>
          </a:schemeClr>
        </a:solidFill>
      </dgm:spPr>
      <dgm:t>
        <a:bodyPr/>
        <a:lstStyle/>
        <a:p>
          <a:r>
            <a:rPr lang="en-US" altLang="zh-CN" sz="1100" i="0" dirty="0">
              <a:solidFill>
                <a:schemeClr val="bg1"/>
              </a:solidFill>
            </a:rPr>
            <a:t>Transport-related</a:t>
          </a:r>
          <a:endParaRPr lang="en-SG" sz="1100" i="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B1938F8C-E814-41B2-90AF-F58500172F91}">
      <dgm:prSet phldrT="[Text]" custT="1"/>
      <dgm:spPr>
        <a:solidFill>
          <a:schemeClr val="accent1">
            <a:lumMod val="40000"/>
            <a:lumOff val="60000"/>
          </a:schemeClr>
        </a:solidFill>
      </dgm:spPr>
      <dgm:t>
        <a:bodyPr/>
        <a:lstStyle/>
        <a:p>
          <a:r>
            <a:rPr lang="en-SG" sz="1100" i="0" dirty="0">
              <a:solidFill>
                <a:schemeClr val="bg1"/>
              </a:solidFill>
              <a:latin typeface="Calibri" panose="020F0502020204030204" pitchFamily="34" charset="0"/>
              <a:cs typeface="Calibri" panose="020F0502020204030204" pitchFamily="34" charset="0"/>
            </a:rPr>
            <a:t>Others</a:t>
          </a:r>
        </a:p>
      </dgm:t>
    </dgm:pt>
    <dgm:pt modelId="{F8BE156D-523E-4307-83B4-0DEEE89CF2A7}" type="parTrans" cxnId="{CF90FA34-980E-44A7-ACE1-AD8A2684B9C8}">
      <dgm:prSet/>
      <dgm:spPr/>
      <dgm:t>
        <a:bodyPr/>
        <a:lstStyle/>
        <a:p>
          <a:endParaRPr lang="en-SG"/>
        </a:p>
      </dgm:t>
    </dgm:pt>
    <dgm:pt modelId="{292FC02A-0BAF-4F35-BB92-64F24E257487}" type="sibTrans" cxnId="{CF90FA34-980E-44A7-ACE1-AD8A2684B9C8}">
      <dgm:prSet/>
      <dgm:spPr/>
      <dgm:t>
        <a:bodyPr/>
        <a:lstStyle/>
        <a:p>
          <a:endParaRPr lang="en-SG"/>
        </a:p>
      </dgm:t>
    </dgm:pt>
    <dgm:pt modelId="{57F04069-37DC-44B2-A494-28E968881A84}">
      <dgm:prSet phldrT="[Text]" custT="1"/>
      <dgm:spPr>
        <a:solidFill>
          <a:srgbClr val="7798D4"/>
        </a:solidFill>
      </dgm:spPr>
      <dgm:t>
        <a:bodyPr/>
        <a:lstStyle/>
        <a:p>
          <a:pPr>
            <a:buFontTx/>
            <a:buChar char="-"/>
          </a:pPr>
          <a:r>
            <a:rPr lang="en-SG" sz="1400" b="1" i="0" dirty="0">
              <a:solidFill>
                <a:schemeClr val="bg1"/>
              </a:solidFill>
              <a:latin typeface="Calibri" panose="020F0502020204030204" pitchFamily="34" charset="0"/>
              <a:cs typeface="Calibri" panose="020F0502020204030204" pitchFamily="34" charset="0"/>
            </a:rPr>
            <a:t>Consumption</a:t>
          </a:r>
        </a:p>
      </dgm:t>
    </dgm:pt>
    <dgm:pt modelId="{1D1EBCFD-C03B-4F8D-93B9-978AF27B8064}" type="parTrans" cxnId="{735C1496-34A3-4D5C-928F-3897075DA5E7}">
      <dgm:prSet/>
      <dgm:spPr/>
      <dgm:t>
        <a:bodyPr/>
        <a:lstStyle/>
        <a:p>
          <a:endParaRPr lang="en-SG"/>
        </a:p>
      </dgm:t>
    </dgm:pt>
    <dgm:pt modelId="{CC8BF7E8-CE15-4852-9E22-A5635C6B8664}" type="sibTrans" cxnId="{735C1496-34A3-4D5C-928F-3897075DA5E7}">
      <dgm:prSet/>
      <dgm:spPr/>
      <dgm:t>
        <a:bodyPr/>
        <a:lstStyle/>
        <a:p>
          <a:endParaRPr lang="en-SG"/>
        </a:p>
      </dgm:t>
    </dgm:pt>
    <dgm:pt modelId="{AAB80509-899D-473F-9859-3C3C4599ADDC}" type="pres">
      <dgm:prSet presAssocID="{16C5C970-400C-4B8D-8A19-B2F4820F0E6C}" presName="Name0" presStyleCnt="0">
        <dgm:presLayoutVars>
          <dgm:resizeHandles/>
        </dgm:presLayoutVars>
      </dgm:prSet>
      <dgm:spPr/>
    </dgm:pt>
    <dgm:pt modelId="{B6AD542C-EEAE-4922-8882-1E30801FDE77}" type="pres">
      <dgm:prSet presAssocID="{57F04069-37DC-44B2-A494-28E968881A84}" presName="text" presStyleLbl="node1" presStyleIdx="0" presStyleCnt="6" custScaleX="103489" custLinFactNeighborX="2423">
        <dgm:presLayoutVars>
          <dgm:bulletEnabled val="1"/>
        </dgm:presLayoutVars>
      </dgm:prSet>
      <dgm:spPr/>
    </dgm:pt>
    <dgm:pt modelId="{058D5053-EFD2-4AEE-BCE8-FCDCC856510F}" type="pres">
      <dgm:prSet presAssocID="{CC8BF7E8-CE15-4852-9E22-A5635C6B8664}" presName="space" presStyleCnt="0"/>
      <dgm:spPr/>
    </dgm:pt>
    <dgm:pt modelId="{04301FFE-4AB2-40FA-BCA1-94244D1F1303}" type="pres">
      <dgm:prSet presAssocID="{EC4F1F2A-BC69-4BDB-88E7-9E7AB41C43E2}" presName="text" presStyleLbl="node1" presStyleIdx="1" presStyleCnt="6" custScaleX="135111" custLinFactNeighborX="1110" custLinFactNeighborY="-343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6" custScaleX="103500" custLinFactNeighborX="-22617"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6" custScaleX="103500" custLinFactNeighborX="-22418">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6" custScaleX="103500" custLinFactNeighborX="-21360">
        <dgm:presLayoutVars>
          <dgm:bulletEnabled val="1"/>
        </dgm:presLayoutVars>
      </dgm:prSet>
      <dgm:spPr/>
    </dgm:pt>
    <dgm:pt modelId="{3063F251-2327-4FEE-A86E-E445B3A5A413}" type="pres">
      <dgm:prSet presAssocID="{D219E1D4-C162-469B-9515-CADA763926F0}" presName="space" presStyleCnt="0"/>
      <dgm:spPr/>
    </dgm:pt>
    <dgm:pt modelId="{C8DBAED6-E53C-457C-A553-F958BCFBDFB0}" type="pres">
      <dgm:prSet presAssocID="{B1938F8C-E814-41B2-90AF-F58500172F91}" presName="text" presStyleLbl="node1" presStyleIdx="5" presStyleCnt="6" custScaleX="103500" custLinFactNeighborX="-22032">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CF90FA34-980E-44A7-ACE1-AD8A2684B9C8}" srcId="{16C5C970-400C-4B8D-8A19-B2F4820F0E6C}" destId="{B1938F8C-E814-41B2-90AF-F58500172F91}" srcOrd="5" destOrd="0" parTransId="{F8BE156D-523E-4307-83B4-0DEEE89CF2A7}" sibTransId="{292FC02A-0BAF-4F35-BB92-64F24E257487}"/>
    <dgm:cxn modelId="{E24EF045-9E00-4213-B769-D73CD34E323B}" type="presOf" srcId="{B1938F8C-E814-41B2-90AF-F58500172F91}" destId="{C8DBAED6-E53C-457C-A553-F958BCFBDFB0}" srcOrd="0" destOrd="0" presId="urn:diagrams.loki3.com/VaryingWidthList"/>
    <dgm:cxn modelId="{00233377-BD35-4BCA-ADC2-BB5ADD6D16EF}" type="presOf" srcId="{57F04069-37DC-44B2-A494-28E968881A84}" destId="{B6AD542C-EEAE-4922-8882-1E30801FDE77}"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735C1496-34A3-4D5C-928F-3897075DA5E7}" srcId="{16C5C970-400C-4B8D-8A19-B2F4820F0E6C}" destId="{57F04069-37DC-44B2-A494-28E968881A84}" srcOrd="0" destOrd="0" parTransId="{1D1EBCFD-C03B-4F8D-93B9-978AF27B8064}" sibTransId="{CC8BF7E8-CE15-4852-9E22-A5635C6B8664}"/>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BA0C1DA1-AAAD-495A-B054-5229945E7DA7}" type="presParOf" srcId="{AAB80509-899D-473F-9859-3C3C4599ADDC}" destId="{B6AD542C-EEAE-4922-8882-1E30801FDE77}" srcOrd="0" destOrd="0" presId="urn:diagrams.loki3.com/VaryingWidthList"/>
    <dgm:cxn modelId="{606E47F2-41E0-4B8D-8A1D-29959573D7DC}" type="presParOf" srcId="{AAB80509-899D-473F-9859-3C3C4599ADDC}" destId="{058D5053-EFD2-4AEE-BCE8-FCDCC856510F}"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 modelId="{E5190EC8-C805-4B63-9135-086D7C13E41E}" type="presParOf" srcId="{AAB80509-899D-473F-9859-3C3C4599ADDC}" destId="{3063F251-2327-4FEE-A86E-E445B3A5A413}" srcOrd="9" destOrd="0" presId="urn:diagrams.loki3.com/VaryingWidthList"/>
    <dgm:cxn modelId="{41EDDFAC-FED9-4A8E-BE3D-0D87CE149508}" type="presParOf" srcId="{AAB80509-899D-473F-9859-3C3C4599ADDC}" destId="{C8DBAED6-E53C-457C-A553-F958BCFBDFB0}" srcOrd="1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i="0" dirty="0">
              <a:solidFill>
                <a:schemeClr val="bg1"/>
              </a:solidFill>
            </a:rPr>
            <a:t>Industrial-related</a:t>
          </a:r>
          <a:endParaRPr lang="en-SG" sz="1100" i="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rgbClr val="7798D4"/>
        </a:solidFill>
      </dgm:spPr>
      <dgm:t>
        <a:bodyPr/>
        <a:lstStyle/>
        <a:p>
          <a:r>
            <a:rPr lang="en-US" altLang="zh-CN" sz="1400" i="0" dirty="0">
              <a:solidFill>
                <a:schemeClr val="bg1"/>
              </a:solidFill>
            </a:rPr>
            <a:t>Commerce and Service-related</a:t>
          </a:r>
          <a:endParaRPr lang="en-SG" sz="1400" i="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i="0" dirty="0">
              <a:solidFill>
                <a:schemeClr val="bg1"/>
              </a:solidFill>
            </a:rPr>
            <a:t>Households</a:t>
          </a:r>
          <a:endParaRPr lang="en-SG" sz="1100" i="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chemeClr val="accent1">
            <a:lumMod val="40000"/>
            <a:lumOff val="60000"/>
          </a:schemeClr>
        </a:solidFill>
      </dgm:spPr>
      <dgm:t>
        <a:bodyPr/>
        <a:lstStyle/>
        <a:p>
          <a:r>
            <a:rPr lang="en-US" altLang="zh-CN" sz="1100" i="0" dirty="0">
              <a:solidFill>
                <a:schemeClr val="bg1"/>
              </a:solidFill>
            </a:rPr>
            <a:t>Transport-related</a:t>
          </a:r>
          <a:endParaRPr lang="en-SG" sz="1100" i="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B1938F8C-E814-41B2-90AF-F58500172F91}">
      <dgm:prSet phldrT="[Text]" custT="1"/>
      <dgm:spPr>
        <a:solidFill>
          <a:schemeClr val="accent1">
            <a:lumMod val="40000"/>
            <a:lumOff val="60000"/>
          </a:schemeClr>
        </a:solidFill>
      </dgm:spPr>
      <dgm:t>
        <a:bodyPr/>
        <a:lstStyle/>
        <a:p>
          <a:r>
            <a:rPr lang="en-SG" sz="1100" i="0" dirty="0">
              <a:solidFill>
                <a:schemeClr val="bg1"/>
              </a:solidFill>
              <a:latin typeface="Calibri" panose="020F0502020204030204" pitchFamily="34" charset="0"/>
              <a:cs typeface="Calibri" panose="020F0502020204030204" pitchFamily="34" charset="0"/>
            </a:rPr>
            <a:t>Others</a:t>
          </a:r>
        </a:p>
      </dgm:t>
    </dgm:pt>
    <dgm:pt modelId="{F8BE156D-523E-4307-83B4-0DEEE89CF2A7}" type="parTrans" cxnId="{CF90FA34-980E-44A7-ACE1-AD8A2684B9C8}">
      <dgm:prSet/>
      <dgm:spPr/>
      <dgm:t>
        <a:bodyPr/>
        <a:lstStyle/>
        <a:p>
          <a:endParaRPr lang="en-SG"/>
        </a:p>
      </dgm:t>
    </dgm:pt>
    <dgm:pt modelId="{292FC02A-0BAF-4F35-BB92-64F24E257487}" type="sibTrans" cxnId="{CF90FA34-980E-44A7-ACE1-AD8A2684B9C8}">
      <dgm:prSet/>
      <dgm:spPr/>
      <dgm:t>
        <a:bodyPr/>
        <a:lstStyle/>
        <a:p>
          <a:endParaRPr lang="en-SG"/>
        </a:p>
      </dgm:t>
    </dgm:pt>
    <dgm:pt modelId="{E6AB0FA7-2BBE-4104-A477-AA3C4FC421EA}">
      <dgm:prSet phldrT="[Text]" custT="1"/>
      <dgm:spPr>
        <a:solidFill>
          <a:srgbClr val="7798D4"/>
        </a:solidFill>
      </dgm:spPr>
      <dgm:t>
        <a:bodyPr/>
        <a:lstStyle/>
        <a:p>
          <a:pPr>
            <a:buFontTx/>
            <a:buChar char="-"/>
          </a:pPr>
          <a:r>
            <a:rPr lang="en-SG" sz="1400" b="1" i="0" dirty="0">
              <a:solidFill>
                <a:schemeClr val="bg1"/>
              </a:solidFill>
              <a:latin typeface="Calibri" panose="020F0502020204030204" pitchFamily="34" charset="0"/>
              <a:cs typeface="Calibri" panose="020F0502020204030204" pitchFamily="34" charset="0"/>
            </a:rPr>
            <a:t>Consumption</a:t>
          </a:r>
        </a:p>
      </dgm:t>
    </dgm:pt>
    <dgm:pt modelId="{C391194A-B906-4769-A7B1-797BA142EDD9}" type="parTrans" cxnId="{161C21D0-A4E0-4383-B1C4-458D7A7177AB}">
      <dgm:prSet/>
      <dgm:spPr/>
      <dgm:t>
        <a:bodyPr/>
        <a:lstStyle/>
        <a:p>
          <a:endParaRPr lang="en-SG"/>
        </a:p>
      </dgm:t>
    </dgm:pt>
    <dgm:pt modelId="{6FF66BCE-9952-4A68-9C01-090E2617BD6A}" type="sibTrans" cxnId="{161C21D0-A4E0-4383-B1C4-458D7A7177AB}">
      <dgm:prSet/>
      <dgm:spPr/>
      <dgm:t>
        <a:bodyPr/>
        <a:lstStyle/>
        <a:p>
          <a:endParaRPr lang="en-SG"/>
        </a:p>
      </dgm:t>
    </dgm:pt>
    <dgm:pt modelId="{AAB80509-899D-473F-9859-3C3C4599ADDC}" type="pres">
      <dgm:prSet presAssocID="{16C5C970-400C-4B8D-8A19-B2F4820F0E6C}" presName="Name0" presStyleCnt="0">
        <dgm:presLayoutVars>
          <dgm:resizeHandles/>
        </dgm:presLayoutVars>
      </dgm:prSet>
      <dgm:spPr/>
    </dgm:pt>
    <dgm:pt modelId="{F6A23E0A-CBB2-459F-9A28-74D6F5D67A77}" type="pres">
      <dgm:prSet presAssocID="{E6AB0FA7-2BBE-4104-A477-AA3C4FC421EA}" presName="text" presStyleLbl="node1" presStyleIdx="0" presStyleCnt="6" custScaleX="99679" custLinFactNeighborX="164" custLinFactNeighborY="-3435">
        <dgm:presLayoutVars>
          <dgm:bulletEnabled val="1"/>
        </dgm:presLayoutVars>
      </dgm:prSet>
      <dgm:spPr/>
    </dgm:pt>
    <dgm:pt modelId="{CD955ED5-7AB8-427D-97FE-C1AB868792B6}" type="pres">
      <dgm:prSet presAssocID="{6FF66BCE-9952-4A68-9C01-090E2617BD6A}" presName="space" presStyleCnt="0"/>
      <dgm:spPr/>
    </dgm:pt>
    <dgm:pt modelId="{04301FFE-4AB2-40FA-BCA1-94244D1F1303}" type="pres">
      <dgm:prSet presAssocID="{EC4F1F2A-BC69-4BDB-88E7-9E7AB41C43E2}" presName="text" presStyleLbl="node1" presStyleIdx="1" presStyleCnt="6"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6" custScaleX="124718" custLinFactNeighborX="1832"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6" custScaleX="103500" custLinFactNeighborX="-22418">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6" custScaleX="103500" custLinFactNeighborX="-21360">
        <dgm:presLayoutVars>
          <dgm:bulletEnabled val="1"/>
        </dgm:presLayoutVars>
      </dgm:prSet>
      <dgm:spPr/>
    </dgm:pt>
    <dgm:pt modelId="{3063F251-2327-4FEE-A86E-E445B3A5A413}" type="pres">
      <dgm:prSet presAssocID="{D219E1D4-C162-469B-9515-CADA763926F0}" presName="space" presStyleCnt="0"/>
      <dgm:spPr/>
    </dgm:pt>
    <dgm:pt modelId="{C8DBAED6-E53C-457C-A553-F958BCFBDFB0}" type="pres">
      <dgm:prSet presAssocID="{B1938F8C-E814-41B2-90AF-F58500172F91}" presName="text" presStyleLbl="node1" presStyleIdx="5" presStyleCnt="6" custScaleX="103500" custLinFactNeighborX="-22032">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904C0619-AEB0-4AAA-8033-3889E562E871}" type="presOf" srcId="{E6AB0FA7-2BBE-4104-A477-AA3C4FC421EA}" destId="{F6A23E0A-CBB2-459F-9A28-74D6F5D67A77}" srcOrd="0" destOrd="0" presId="urn:diagrams.loki3.com/VaryingWidthList"/>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CF90FA34-980E-44A7-ACE1-AD8A2684B9C8}" srcId="{16C5C970-400C-4B8D-8A19-B2F4820F0E6C}" destId="{B1938F8C-E814-41B2-90AF-F58500172F91}" srcOrd="5" destOrd="0" parTransId="{F8BE156D-523E-4307-83B4-0DEEE89CF2A7}" sibTransId="{292FC02A-0BAF-4F35-BB92-64F24E257487}"/>
    <dgm:cxn modelId="{E24EF045-9E00-4213-B769-D73CD34E323B}" type="presOf" srcId="{B1938F8C-E814-41B2-90AF-F58500172F91}" destId="{C8DBAED6-E53C-457C-A553-F958BCFBDFB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161C21D0-A4E0-4383-B1C4-458D7A7177AB}" srcId="{16C5C970-400C-4B8D-8A19-B2F4820F0E6C}" destId="{E6AB0FA7-2BBE-4104-A477-AA3C4FC421EA}" srcOrd="0" destOrd="0" parTransId="{C391194A-B906-4769-A7B1-797BA142EDD9}" sibTransId="{6FF66BCE-9952-4A68-9C01-090E2617BD6A}"/>
    <dgm:cxn modelId="{C147F784-4467-456A-8177-85A04C75460E}" type="presParOf" srcId="{AAB80509-899D-473F-9859-3C3C4599ADDC}" destId="{F6A23E0A-CBB2-459F-9A28-74D6F5D67A77}" srcOrd="0" destOrd="0" presId="urn:diagrams.loki3.com/VaryingWidthList"/>
    <dgm:cxn modelId="{DED09A20-A26B-499A-A14E-1BE179C10B2F}" type="presParOf" srcId="{AAB80509-899D-473F-9859-3C3C4599ADDC}" destId="{CD955ED5-7AB8-427D-97FE-C1AB868792B6}"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 modelId="{E5190EC8-C805-4B63-9135-086D7C13E41E}" type="presParOf" srcId="{AAB80509-899D-473F-9859-3C3C4599ADDC}" destId="{3063F251-2327-4FEE-A86E-E445B3A5A413}" srcOrd="9" destOrd="0" presId="urn:diagrams.loki3.com/VaryingWidthList"/>
    <dgm:cxn modelId="{41EDDFAC-FED9-4A8E-BE3D-0D87CE149508}" type="presParOf" srcId="{AAB80509-899D-473F-9859-3C3C4599ADDC}" destId="{C8DBAED6-E53C-457C-A553-F958BCFBDFB0}" srcOrd="1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i="0" dirty="0">
              <a:solidFill>
                <a:schemeClr val="bg1"/>
              </a:solidFill>
            </a:rPr>
            <a:t>Industrial-related</a:t>
          </a:r>
          <a:endParaRPr lang="en-SG" sz="1100" i="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rgbClr val="7798D4"/>
        </a:solidFill>
      </dgm:spPr>
      <dgm:t>
        <a:bodyPr/>
        <a:lstStyle/>
        <a:p>
          <a:r>
            <a:rPr lang="en-US" altLang="zh-CN" sz="1400" i="0" dirty="0">
              <a:solidFill>
                <a:schemeClr val="bg1"/>
              </a:solidFill>
            </a:rPr>
            <a:t>Commerce and Service-related</a:t>
          </a:r>
          <a:endParaRPr lang="en-SG" sz="1400" i="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i="0" dirty="0">
              <a:solidFill>
                <a:schemeClr val="bg1"/>
              </a:solidFill>
            </a:rPr>
            <a:t>Households</a:t>
          </a:r>
          <a:endParaRPr lang="en-SG" sz="1100" i="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chemeClr val="accent1">
            <a:lumMod val="40000"/>
            <a:lumOff val="60000"/>
          </a:schemeClr>
        </a:solidFill>
      </dgm:spPr>
      <dgm:t>
        <a:bodyPr/>
        <a:lstStyle/>
        <a:p>
          <a:r>
            <a:rPr lang="en-US" altLang="zh-CN" sz="1100" i="0" dirty="0">
              <a:solidFill>
                <a:schemeClr val="bg1"/>
              </a:solidFill>
            </a:rPr>
            <a:t>Transport-related</a:t>
          </a:r>
          <a:endParaRPr lang="en-SG" sz="1100" i="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B1938F8C-E814-41B2-90AF-F58500172F91}">
      <dgm:prSet phldrT="[Text]" custT="1"/>
      <dgm:spPr>
        <a:solidFill>
          <a:schemeClr val="accent1">
            <a:lumMod val="40000"/>
            <a:lumOff val="60000"/>
          </a:schemeClr>
        </a:solidFill>
      </dgm:spPr>
      <dgm:t>
        <a:bodyPr/>
        <a:lstStyle/>
        <a:p>
          <a:r>
            <a:rPr lang="en-SG" sz="1100" i="0" dirty="0">
              <a:solidFill>
                <a:schemeClr val="bg1"/>
              </a:solidFill>
              <a:latin typeface="Calibri" panose="020F0502020204030204" pitchFamily="34" charset="0"/>
              <a:cs typeface="Calibri" panose="020F0502020204030204" pitchFamily="34" charset="0"/>
            </a:rPr>
            <a:t>Others</a:t>
          </a:r>
        </a:p>
      </dgm:t>
    </dgm:pt>
    <dgm:pt modelId="{F8BE156D-523E-4307-83B4-0DEEE89CF2A7}" type="parTrans" cxnId="{CF90FA34-980E-44A7-ACE1-AD8A2684B9C8}">
      <dgm:prSet/>
      <dgm:spPr/>
      <dgm:t>
        <a:bodyPr/>
        <a:lstStyle/>
        <a:p>
          <a:endParaRPr lang="en-SG"/>
        </a:p>
      </dgm:t>
    </dgm:pt>
    <dgm:pt modelId="{292FC02A-0BAF-4F35-BB92-64F24E257487}" type="sibTrans" cxnId="{CF90FA34-980E-44A7-ACE1-AD8A2684B9C8}">
      <dgm:prSet/>
      <dgm:spPr/>
      <dgm:t>
        <a:bodyPr/>
        <a:lstStyle/>
        <a:p>
          <a:endParaRPr lang="en-SG"/>
        </a:p>
      </dgm:t>
    </dgm:pt>
    <dgm:pt modelId="{E6AB0FA7-2BBE-4104-A477-AA3C4FC421EA}">
      <dgm:prSet phldrT="[Text]" custT="1"/>
      <dgm:spPr>
        <a:solidFill>
          <a:srgbClr val="7798D4"/>
        </a:solidFill>
      </dgm:spPr>
      <dgm:t>
        <a:bodyPr/>
        <a:lstStyle/>
        <a:p>
          <a:pPr>
            <a:buFontTx/>
            <a:buChar char="-"/>
          </a:pPr>
          <a:r>
            <a:rPr lang="en-SG" sz="1400" b="1" i="0" dirty="0">
              <a:solidFill>
                <a:schemeClr val="bg1"/>
              </a:solidFill>
              <a:latin typeface="Calibri" panose="020F0502020204030204" pitchFamily="34" charset="0"/>
              <a:cs typeface="Calibri" panose="020F0502020204030204" pitchFamily="34" charset="0"/>
            </a:rPr>
            <a:t>Consumption</a:t>
          </a:r>
        </a:p>
      </dgm:t>
    </dgm:pt>
    <dgm:pt modelId="{C391194A-B906-4769-A7B1-797BA142EDD9}" type="parTrans" cxnId="{161C21D0-A4E0-4383-B1C4-458D7A7177AB}">
      <dgm:prSet/>
      <dgm:spPr/>
      <dgm:t>
        <a:bodyPr/>
        <a:lstStyle/>
        <a:p>
          <a:endParaRPr lang="en-SG"/>
        </a:p>
      </dgm:t>
    </dgm:pt>
    <dgm:pt modelId="{6FF66BCE-9952-4A68-9C01-090E2617BD6A}" type="sibTrans" cxnId="{161C21D0-A4E0-4383-B1C4-458D7A7177AB}">
      <dgm:prSet/>
      <dgm:spPr/>
      <dgm:t>
        <a:bodyPr/>
        <a:lstStyle/>
        <a:p>
          <a:endParaRPr lang="en-SG"/>
        </a:p>
      </dgm:t>
    </dgm:pt>
    <dgm:pt modelId="{AAB80509-899D-473F-9859-3C3C4599ADDC}" type="pres">
      <dgm:prSet presAssocID="{16C5C970-400C-4B8D-8A19-B2F4820F0E6C}" presName="Name0" presStyleCnt="0">
        <dgm:presLayoutVars>
          <dgm:resizeHandles/>
        </dgm:presLayoutVars>
      </dgm:prSet>
      <dgm:spPr/>
    </dgm:pt>
    <dgm:pt modelId="{F6A23E0A-CBB2-459F-9A28-74D6F5D67A77}" type="pres">
      <dgm:prSet presAssocID="{E6AB0FA7-2BBE-4104-A477-AA3C4FC421EA}" presName="text" presStyleLbl="node1" presStyleIdx="0" presStyleCnt="6" custScaleX="99679" custLinFactNeighborX="164" custLinFactNeighborY="-3435">
        <dgm:presLayoutVars>
          <dgm:bulletEnabled val="1"/>
        </dgm:presLayoutVars>
      </dgm:prSet>
      <dgm:spPr/>
    </dgm:pt>
    <dgm:pt modelId="{CD955ED5-7AB8-427D-97FE-C1AB868792B6}" type="pres">
      <dgm:prSet presAssocID="{6FF66BCE-9952-4A68-9C01-090E2617BD6A}" presName="space" presStyleCnt="0"/>
      <dgm:spPr/>
    </dgm:pt>
    <dgm:pt modelId="{04301FFE-4AB2-40FA-BCA1-94244D1F1303}" type="pres">
      <dgm:prSet presAssocID="{EC4F1F2A-BC69-4BDB-88E7-9E7AB41C43E2}" presName="text" presStyleLbl="node1" presStyleIdx="1" presStyleCnt="6"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6" custScaleX="124718" custLinFactNeighborX="1832"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6" custScaleX="103500" custLinFactNeighborX="-22418">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6" custScaleX="103500" custLinFactNeighborX="-21360">
        <dgm:presLayoutVars>
          <dgm:bulletEnabled val="1"/>
        </dgm:presLayoutVars>
      </dgm:prSet>
      <dgm:spPr/>
    </dgm:pt>
    <dgm:pt modelId="{3063F251-2327-4FEE-A86E-E445B3A5A413}" type="pres">
      <dgm:prSet presAssocID="{D219E1D4-C162-469B-9515-CADA763926F0}" presName="space" presStyleCnt="0"/>
      <dgm:spPr/>
    </dgm:pt>
    <dgm:pt modelId="{C8DBAED6-E53C-457C-A553-F958BCFBDFB0}" type="pres">
      <dgm:prSet presAssocID="{B1938F8C-E814-41B2-90AF-F58500172F91}" presName="text" presStyleLbl="node1" presStyleIdx="5" presStyleCnt="6" custScaleX="103500" custLinFactNeighborX="-22032">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904C0619-AEB0-4AAA-8033-3889E562E871}" type="presOf" srcId="{E6AB0FA7-2BBE-4104-A477-AA3C4FC421EA}" destId="{F6A23E0A-CBB2-459F-9A28-74D6F5D67A77}" srcOrd="0" destOrd="0" presId="urn:diagrams.loki3.com/VaryingWidthList"/>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CF90FA34-980E-44A7-ACE1-AD8A2684B9C8}" srcId="{16C5C970-400C-4B8D-8A19-B2F4820F0E6C}" destId="{B1938F8C-E814-41B2-90AF-F58500172F91}" srcOrd="5" destOrd="0" parTransId="{F8BE156D-523E-4307-83B4-0DEEE89CF2A7}" sibTransId="{292FC02A-0BAF-4F35-BB92-64F24E257487}"/>
    <dgm:cxn modelId="{E24EF045-9E00-4213-B769-D73CD34E323B}" type="presOf" srcId="{B1938F8C-E814-41B2-90AF-F58500172F91}" destId="{C8DBAED6-E53C-457C-A553-F958BCFBDFB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161C21D0-A4E0-4383-B1C4-458D7A7177AB}" srcId="{16C5C970-400C-4B8D-8A19-B2F4820F0E6C}" destId="{E6AB0FA7-2BBE-4104-A477-AA3C4FC421EA}" srcOrd="0" destOrd="0" parTransId="{C391194A-B906-4769-A7B1-797BA142EDD9}" sibTransId="{6FF66BCE-9952-4A68-9C01-090E2617BD6A}"/>
    <dgm:cxn modelId="{C147F784-4467-456A-8177-85A04C75460E}" type="presParOf" srcId="{AAB80509-899D-473F-9859-3C3C4599ADDC}" destId="{F6A23E0A-CBB2-459F-9A28-74D6F5D67A77}" srcOrd="0" destOrd="0" presId="urn:diagrams.loki3.com/VaryingWidthList"/>
    <dgm:cxn modelId="{DED09A20-A26B-499A-A14E-1BE179C10B2F}" type="presParOf" srcId="{AAB80509-899D-473F-9859-3C3C4599ADDC}" destId="{CD955ED5-7AB8-427D-97FE-C1AB868792B6}"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 modelId="{E5190EC8-C805-4B63-9135-086D7C13E41E}" type="presParOf" srcId="{AAB80509-899D-473F-9859-3C3C4599ADDC}" destId="{3063F251-2327-4FEE-A86E-E445B3A5A413}" srcOrd="9" destOrd="0" presId="urn:diagrams.loki3.com/VaryingWidthList"/>
    <dgm:cxn modelId="{41EDDFAC-FED9-4A8E-BE3D-0D87CE149508}" type="presParOf" srcId="{AAB80509-899D-473F-9859-3C3C4599ADDC}" destId="{C8DBAED6-E53C-457C-A553-F958BCFBDFB0}" srcOrd="1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i="0" dirty="0">
              <a:solidFill>
                <a:schemeClr val="bg1"/>
              </a:solidFill>
            </a:rPr>
            <a:t>Industrial-related</a:t>
          </a:r>
          <a:endParaRPr lang="en-SG" sz="1100" i="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rgbClr val="7798D4"/>
        </a:solidFill>
      </dgm:spPr>
      <dgm:t>
        <a:bodyPr/>
        <a:lstStyle/>
        <a:p>
          <a:r>
            <a:rPr lang="en-US" altLang="zh-CN" sz="1400" i="0" dirty="0">
              <a:solidFill>
                <a:schemeClr val="bg1"/>
              </a:solidFill>
            </a:rPr>
            <a:t>Commerce and Service-related</a:t>
          </a:r>
          <a:endParaRPr lang="en-SG" sz="1400" i="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i="0" dirty="0">
              <a:solidFill>
                <a:schemeClr val="bg1"/>
              </a:solidFill>
            </a:rPr>
            <a:t>Households</a:t>
          </a:r>
          <a:endParaRPr lang="en-SG" sz="1100" i="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chemeClr val="accent1">
            <a:lumMod val="40000"/>
            <a:lumOff val="60000"/>
          </a:schemeClr>
        </a:solidFill>
      </dgm:spPr>
      <dgm:t>
        <a:bodyPr/>
        <a:lstStyle/>
        <a:p>
          <a:r>
            <a:rPr lang="en-US" altLang="zh-CN" sz="1100" i="0" dirty="0">
              <a:solidFill>
                <a:schemeClr val="bg1"/>
              </a:solidFill>
            </a:rPr>
            <a:t>Transport-related</a:t>
          </a:r>
          <a:endParaRPr lang="en-SG" sz="1100" i="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B1938F8C-E814-41B2-90AF-F58500172F91}">
      <dgm:prSet phldrT="[Text]" custT="1"/>
      <dgm:spPr>
        <a:solidFill>
          <a:schemeClr val="accent1">
            <a:lumMod val="40000"/>
            <a:lumOff val="60000"/>
          </a:schemeClr>
        </a:solidFill>
      </dgm:spPr>
      <dgm:t>
        <a:bodyPr/>
        <a:lstStyle/>
        <a:p>
          <a:r>
            <a:rPr lang="en-SG" sz="1100" i="0" dirty="0">
              <a:solidFill>
                <a:schemeClr val="bg1"/>
              </a:solidFill>
              <a:latin typeface="Calibri" panose="020F0502020204030204" pitchFamily="34" charset="0"/>
              <a:cs typeface="Calibri" panose="020F0502020204030204" pitchFamily="34" charset="0"/>
            </a:rPr>
            <a:t>Others</a:t>
          </a:r>
        </a:p>
      </dgm:t>
    </dgm:pt>
    <dgm:pt modelId="{F8BE156D-523E-4307-83B4-0DEEE89CF2A7}" type="parTrans" cxnId="{CF90FA34-980E-44A7-ACE1-AD8A2684B9C8}">
      <dgm:prSet/>
      <dgm:spPr/>
      <dgm:t>
        <a:bodyPr/>
        <a:lstStyle/>
        <a:p>
          <a:endParaRPr lang="en-SG"/>
        </a:p>
      </dgm:t>
    </dgm:pt>
    <dgm:pt modelId="{292FC02A-0BAF-4F35-BB92-64F24E257487}" type="sibTrans" cxnId="{CF90FA34-980E-44A7-ACE1-AD8A2684B9C8}">
      <dgm:prSet/>
      <dgm:spPr/>
      <dgm:t>
        <a:bodyPr/>
        <a:lstStyle/>
        <a:p>
          <a:endParaRPr lang="en-SG"/>
        </a:p>
      </dgm:t>
    </dgm:pt>
    <dgm:pt modelId="{E6AB0FA7-2BBE-4104-A477-AA3C4FC421EA}">
      <dgm:prSet phldrT="[Text]" custT="1"/>
      <dgm:spPr>
        <a:solidFill>
          <a:srgbClr val="7798D4"/>
        </a:solidFill>
      </dgm:spPr>
      <dgm:t>
        <a:bodyPr/>
        <a:lstStyle/>
        <a:p>
          <a:pPr>
            <a:buFontTx/>
            <a:buChar char="-"/>
          </a:pPr>
          <a:r>
            <a:rPr lang="en-SG" sz="1400" b="1" i="0" dirty="0">
              <a:solidFill>
                <a:schemeClr val="bg1"/>
              </a:solidFill>
              <a:latin typeface="Calibri" panose="020F0502020204030204" pitchFamily="34" charset="0"/>
              <a:cs typeface="Calibri" panose="020F0502020204030204" pitchFamily="34" charset="0"/>
            </a:rPr>
            <a:t>Consumption</a:t>
          </a:r>
        </a:p>
      </dgm:t>
    </dgm:pt>
    <dgm:pt modelId="{C391194A-B906-4769-A7B1-797BA142EDD9}" type="parTrans" cxnId="{161C21D0-A4E0-4383-B1C4-458D7A7177AB}">
      <dgm:prSet/>
      <dgm:spPr/>
      <dgm:t>
        <a:bodyPr/>
        <a:lstStyle/>
        <a:p>
          <a:endParaRPr lang="en-SG"/>
        </a:p>
      </dgm:t>
    </dgm:pt>
    <dgm:pt modelId="{6FF66BCE-9952-4A68-9C01-090E2617BD6A}" type="sibTrans" cxnId="{161C21D0-A4E0-4383-B1C4-458D7A7177AB}">
      <dgm:prSet/>
      <dgm:spPr/>
      <dgm:t>
        <a:bodyPr/>
        <a:lstStyle/>
        <a:p>
          <a:endParaRPr lang="en-SG"/>
        </a:p>
      </dgm:t>
    </dgm:pt>
    <dgm:pt modelId="{AAB80509-899D-473F-9859-3C3C4599ADDC}" type="pres">
      <dgm:prSet presAssocID="{16C5C970-400C-4B8D-8A19-B2F4820F0E6C}" presName="Name0" presStyleCnt="0">
        <dgm:presLayoutVars>
          <dgm:resizeHandles/>
        </dgm:presLayoutVars>
      </dgm:prSet>
      <dgm:spPr/>
    </dgm:pt>
    <dgm:pt modelId="{F6A23E0A-CBB2-459F-9A28-74D6F5D67A77}" type="pres">
      <dgm:prSet presAssocID="{E6AB0FA7-2BBE-4104-A477-AA3C4FC421EA}" presName="text" presStyleLbl="node1" presStyleIdx="0" presStyleCnt="6" custScaleX="99679" custLinFactNeighborX="164" custLinFactNeighborY="-3435">
        <dgm:presLayoutVars>
          <dgm:bulletEnabled val="1"/>
        </dgm:presLayoutVars>
      </dgm:prSet>
      <dgm:spPr/>
    </dgm:pt>
    <dgm:pt modelId="{CD955ED5-7AB8-427D-97FE-C1AB868792B6}" type="pres">
      <dgm:prSet presAssocID="{6FF66BCE-9952-4A68-9C01-090E2617BD6A}" presName="space" presStyleCnt="0"/>
      <dgm:spPr/>
    </dgm:pt>
    <dgm:pt modelId="{04301FFE-4AB2-40FA-BCA1-94244D1F1303}" type="pres">
      <dgm:prSet presAssocID="{EC4F1F2A-BC69-4BDB-88E7-9E7AB41C43E2}" presName="text" presStyleLbl="node1" presStyleIdx="1" presStyleCnt="6"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6" custScaleX="124718" custLinFactNeighborX="1832"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6" custScaleX="103500" custLinFactNeighborX="-22418">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6" custScaleX="103500" custLinFactNeighborX="-21360">
        <dgm:presLayoutVars>
          <dgm:bulletEnabled val="1"/>
        </dgm:presLayoutVars>
      </dgm:prSet>
      <dgm:spPr/>
    </dgm:pt>
    <dgm:pt modelId="{3063F251-2327-4FEE-A86E-E445B3A5A413}" type="pres">
      <dgm:prSet presAssocID="{D219E1D4-C162-469B-9515-CADA763926F0}" presName="space" presStyleCnt="0"/>
      <dgm:spPr/>
    </dgm:pt>
    <dgm:pt modelId="{C8DBAED6-E53C-457C-A553-F958BCFBDFB0}" type="pres">
      <dgm:prSet presAssocID="{B1938F8C-E814-41B2-90AF-F58500172F91}" presName="text" presStyleLbl="node1" presStyleIdx="5" presStyleCnt="6" custScaleX="103500" custLinFactNeighborX="-22032">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904C0619-AEB0-4AAA-8033-3889E562E871}" type="presOf" srcId="{E6AB0FA7-2BBE-4104-A477-AA3C4FC421EA}" destId="{F6A23E0A-CBB2-459F-9A28-74D6F5D67A77}" srcOrd="0" destOrd="0" presId="urn:diagrams.loki3.com/VaryingWidthList"/>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CF90FA34-980E-44A7-ACE1-AD8A2684B9C8}" srcId="{16C5C970-400C-4B8D-8A19-B2F4820F0E6C}" destId="{B1938F8C-E814-41B2-90AF-F58500172F91}" srcOrd="5" destOrd="0" parTransId="{F8BE156D-523E-4307-83B4-0DEEE89CF2A7}" sibTransId="{292FC02A-0BAF-4F35-BB92-64F24E257487}"/>
    <dgm:cxn modelId="{E24EF045-9E00-4213-B769-D73CD34E323B}" type="presOf" srcId="{B1938F8C-E814-41B2-90AF-F58500172F91}" destId="{C8DBAED6-E53C-457C-A553-F958BCFBDFB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161C21D0-A4E0-4383-B1C4-458D7A7177AB}" srcId="{16C5C970-400C-4B8D-8A19-B2F4820F0E6C}" destId="{E6AB0FA7-2BBE-4104-A477-AA3C4FC421EA}" srcOrd="0" destOrd="0" parTransId="{C391194A-B906-4769-A7B1-797BA142EDD9}" sibTransId="{6FF66BCE-9952-4A68-9C01-090E2617BD6A}"/>
    <dgm:cxn modelId="{C147F784-4467-456A-8177-85A04C75460E}" type="presParOf" srcId="{AAB80509-899D-473F-9859-3C3C4599ADDC}" destId="{F6A23E0A-CBB2-459F-9A28-74D6F5D67A77}" srcOrd="0" destOrd="0" presId="urn:diagrams.loki3.com/VaryingWidthList"/>
    <dgm:cxn modelId="{DED09A20-A26B-499A-A14E-1BE179C10B2F}" type="presParOf" srcId="{AAB80509-899D-473F-9859-3C3C4599ADDC}" destId="{CD955ED5-7AB8-427D-97FE-C1AB868792B6}"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 modelId="{E5190EC8-C805-4B63-9135-086D7C13E41E}" type="presParOf" srcId="{AAB80509-899D-473F-9859-3C3C4599ADDC}" destId="{3063F251-2327-4FEE-A86E-E445B3A5A413}" srcOrd="9" destOrd="0" presId="urn:diagrams.loki3.com/VaryingWidthList"/>
    <dgm:cxn modelId="{41EDDFAC-FED9-4A8E-BE3D-0D87CE149508}" type="presParOf" srcId="{AAB80509-899D-473F-9859-3C3C4599ADDC}" destId="{C8DBAED6-E53C-457C-A553-F958BCFBDFB0}" srcOrd="1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EC4F1F2A-BC69-4BDB-88E7-9E7AB41C43E2}">
      <dgm:prSet phldrT="[Text]" custT="1"/>
      <dgm:spPr>
        <a:solidFill>
          <a:schemeClr val="accent1">
            <a:lumMod val="40000"/>
            <a:lumOff val="60000"/>
          </a:schemeClr>
        </a:solidFill>
      </dgm:spPr>
      <dgm:t>
        <a:bodyPr/>
        <a:lstStyle/>
        <a:p>
          <a:pPr>
            <a:buFontTx/>
            <a:buChar char="-"/>
          </a:pPr>
          <a:r>
            <a:rPr lang="en-US" altLang="zh-CN" sz="1100" i="0" dirty="0">
              <a:solidFill>
                <a:schemeClr val="bg1"/>
              </a:solidFill>
            </a:rPr>
            <a:t>Industrial-related</a:t>
          </a:r>
          <a:endParaRPr lang="en-SG" sz="1100" i="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rgbClr val="B4C7E7"/>
        </a:solidFill>
      </dgm:spPr>
      <dgm:t>
        <a:bodyPr/>
        <a:lstStyle/>
        <a:p>
          <a:r>
            <a:rPr lang="en-US" altLang="zh-CN" sz="1100" i="0" dirty="0">
              <a:solidFill>
                <a:schemeClr val="bg1"/>
              </a:solidFill>
            </a:rPr>
            <a:t>Commerce and Service-related</a:t>
          </a:r>
          <a:endParaRPr lang="en-SG" sz="1100" i="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rgbClr val="7798D4"/>
        </a:solidFill>
      </dgm:spPr>
      <dgm:t>
        <a:bodyPr/>
        <a:lstStyle/>
        <a:p>
          <a:r>
            <a:rPr lang="en-US" altLang="zh-CN" sz="1400" i="0" dirty="0">
              <a:solidFill>
                <a:schemeClr val="bg1"/>
              </a:solidFill>
            </a:rPr>
            <a:t>Households</a:t>
          </a:r>
          <a:endParaRPr lang="en-SG" sz="1400" i="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rgbClr val="7798D4"/>
        </a:solidFill>
      </dgm:spPr>
      <dgm:t>
        <a:bodyPr/>
        <a:lstStyle/>
        <a:p>
          <a:r>
            <a:rPr lang="en-US" altLang="zh-CN" sz="1400" i="0" dirty="0">
              <a:solidFill>
                <a:schemeClr val="bg1"/>
              </a:solidFill>
            </a:rPr>
            <a:t>Transport-related</a:t>
          </a:r>
          <a:endParaRPr lang="en-SG" sz="1400" i="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B1938F8C-E814-41B2-90AF-F58500172F91}">
      <dgm:prSet phldrT="[Text]" custT="1"/>
      <dgm:spPr>
        <a:solidFill>
          <a:srgbClr val="7798D4"/>
        </a:solidFill>
      </dgm:spPr>
      <dgm:t>
        <a:bodyPr/>
        <a:lstStyle/>
        <a:p>
          <a:r>
            <a:rPr lang="en-SG" sz="1400" i="0" dirty="0">
              <a:solidFill>
                <a:schemeClr val="bg1"/>
              </a:solidFill>
              <a:latin typeface="Calibri" panose="020F0502020204030204" pitchFamily="34" charset="0"/>
              <a:cs typeface="Calibri" panose="020F0502020204030204" pitchFamily="34" charset="0"/>
            </a:rPr>
            <a:t>Others</a:t>
          </a:r>
        </a:p>
      </dgm:t>
    </dgm:pt>
    <dgm:pt modelId="{F8BE156D-523E-4307-83B4-0DEEE89CF2A7}" type="parTrans" cxnId="{CF90FA34-980E-44A7-ACE1-AD8A2684B9C8}">
      <dgm:prSet/>
      <dgm:spPr/>
      <dgm:t>
        <a:bodyPr/>
        <a:lstStyle/>
        <a:p>
          <a:endParaRPr lang="en-SG"/>
        </a:p>
      </dgm:t>
    </dgm:pt>
    <dgm:pt modelId="{292FC02A-0BAF-4F35-BB92-64F24E257487}" type="sibTrans" cxnId="{CF90FA34-980E-44A7-ACE1-AD8A2684B9C8}">
      <dgm:prSet/>
      <dgm:spPr/>
      <dgm:t>
        <a:bodyPr/>
        <a:lstStyle/>
        <a:p>
          <a:endParaRPr lang="en-SG"/>
        </a:p>
      </dgm:t>
    </dgm:pt>
    <dgm:pt modelId="{E6AB0FA7-2BBE-4104-A477-AA3C4FC421EA}">
      <dgm:prSet phldrT="[Text]" custT="1"/>
      <dgm:spPr>
        <a:solidFill>
          <a:srgbClr val="7798D4"/>
        </a:solidFill>
      </dgm:spPr>
      <dgm:t>
        <a:bodyPr/>
        <a:lstStyle/>
        <a:p>
          <a:pPr>
            <a:buFontTx/>
            <a:buChar char="-"/>
          </a:pPr>
          <a:r>
            <a:rPr lang="en-SG" sz="1400" b="1" i="0" dirty="0">
              <a:solidFill>
                <a:schemeClr val="bg1"/>
              </a:solidFill>
              <a:latin typeface="Calibri" panose="020F0502020204030204" pitchFamily="34" charset="0"/>
              <a:cs typeface="Calibri" panose="020F0502020204030204" pitchFamily="34" charset="0"/>
            </a:rPr>
            <a:t>Consumption</a:t>
          </a:r>
        </a:p>
      </dgm:t>
    </dgm:pt>
    <dgm:pt modelId="{C391194A-B906-4769-A7B1-797BA142EDD9}" type="parTrans" cxnId="{161C21D0-A4E0-4383-B1C4-458D7A7177AB}">
      <dgm:prSet/>
      <dgm:spPr/>
      <dgm:t>
        <a:bodyPr/>
        <a:lstStyle/>
        <a:p>
          <a:endParaRPr lang="en-SG"/>
        </a:p>
      </dgm:t>
    </dgm:pt>
    <dgm:pt modelId="{6FF66BCE-9952-4A68-9C01-090E2617BD6A}" type="sibTrans" cxnId="{161C21D0-A4E0-4383-B1C4-458D7A7177AB}">
      <dgm:prSet/>
      <dgm:spPr/>
      <dgm:t>
        <a:bodyPr/>
        <a:lstStyle/>
        <a:p>
          <a:endParaRPr lang="en-SG"/>
        </a:p>
      </dgm:t>
    </dgm:pt>
    <dgm:pt modelId="{AAB80509-899D-473F-9859-3C3C4599ADDC}" type="pres">
      <dgm:prSet presAssocID="{16C5C970-400C-4B8D-8A19-B2F4820F0E6C}" presName="Name0" presStyleCnt="0">
        <dgm:presLayoutVars>
          <dgm:resizeHandles/>
        </dgm:presLayoutVars>
      </dgm:prSet>
      <dgm:spPr/>
    </dgm:pt>
    <dgm:pt modelId="{F6A23E0A-CBB2-459F-9A28-74D6F5D67A77}" type="pres">
      <dgm:prSet presAssocID="{E6AB0FA7-2BBE-4104-A477-AA3C4FC421EA}" presName="text" presStyleLbl="node1" presStyleIdx="0" presStyleCnt="6" custScaleX="99679" custLinFactNeighborX="164" custLinFactNeighborY="-3435">
        <dgm:presLayoutVars>
          <dgm:bulletEnabled val="1"/>
        </dgm:presLayoutVars>
      </dgm:prSet>
      <dgm:spPr/>
    </dgm:pt>
    <dgm:pt modelId="{CD955ED5-7AB8-427D-97FE-C1AB868792B6}" type="pres">
      <dgm:prSet presAssocID="{6FF66BCE-9952-4A68-9C01-090E2617BD6A}" presName="space" presStyleCnt="0"/>
      <dgm:spPr/>
    </dgm:pt>
    <dgm:pt modelId="{04301FFE-4AB2-40FA-BCA1-94244D1F1303}" type="pres">
      <dgm:prSet presAssocID="{EC4F1F2A-BC69-4BDB-88E7-9E7AB41C43E2}" presName="text" presStyleLbl="node1" presStyleIdx="1" presStyleCnt="6" custScaleX="103500" custLinFactNeighborX="-22617" custLinFactNeighborY="-4309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2" presStyleCnt="6" custScaleX="103500" custLinFactNeighborX="-21496"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3" presStyleCnt="6" custScaleX="131459" custLinFactNeighborX="1793" custLinFactNeighborY="-16841">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4" presStyleCnt="6" custScaleX="118634" custLinFactNeighborX="1501" custLinFactNeighborY="-16841">
        <dgm:presLayoutVars>
          <dgm:bulletEnabled val="1"/>
        </dgm:presLayoutVars>
      </dgm:prSet>
      <dgm:spPr/>
    </dgm:pt>
    <dgm:pt modelId="{3063F251-2327-4FEE-A86E-E445B3A5A413}" type="pres">
      <dgm:prSet presAssocID="{D219E1D4-C162-469B-9515-CADA763926F0}" presName="space" presStyleCnt="0"/>
      <dgm:spPr/>
    </dgm:pt>
    <dgm:pt modelId="{C8DBAED6-E53C-457C-A553-F958BCFBDFB0}" type="pres">
      <dgm:prSet presAssocID="{B1938F8C-E814-41B2-90AF-F58500172F91}" presName="text" presStyleLbl="node1" presStyleIdx="5" presStyleCnt="6" custScaleX="152000" custLinFactNeighborX="2075" custLinFactNeighborY="-16841">
        <dgm:presLayoutVars>
          <dgm:bulletEnabled val="1"/>
        </dgm:presLayoutVars>
      </dgm:prSet>
      <dgm:spPr/>
    </dgm:pt>
  </dgm:ptLst>
  <dgm:cxnLst>
    <dgm:cxn modelId="{8776110B-A890-43AB-BB23-44DA31AA73B3}" srcId="{16C5C970-400C-4B8D-8A19-B2F4820F0E6C}" destId="{EC4F1F2A-BC69-4BDB-88E7-9E7AB41C43E2}" srcOrd="1" destOrd="0" parTransId="{E431783B-6CC5-4155-B354-40FBA7DE5717}" sibTransId="{B8B411DB-8837-47A4-9FD3-EAB414CBDFDE}"/>
    <dgm:cxn modelId="{A60E2716-877A-449A-A004-F548D1082788}" srcId="{16C5C970-400C-4B8D-8A19-B2F4820F0E6C}" destId="{701FB9A3-9C66-49D6-BD74-0C1AA83F4514}" srcOrd="4" destOrd="0" parTransId="{EE9BBF53-E7FA-4329-92F8-66F4B2454862}" sibTransId="{D219E1D4-C162-469B-9515-CADA763926F0}"/>
    <dgm:cxn modelId="{904C0619-AEB0-4AAA-8033-3889E562E871}" type="presOf" srcId="{E6AB0FA7-2BBE-4104-A477-AA3C4FC421EA}" destId="{F6A23E0A-CBB2-459F-9A28-74D6F5D67A77}" srcOrd="0" destOrd="0" presId="urn:diagrams.loki3.com/VaryingWidthList"/>
    <dgm:cxn modelId="{2452241E-74FE-43CA-937A-DD4C81AE4659}" srcId="{16C5C970-400C-4B8D-8A19-B2F4820F0E6C}" destId="{6531F80F-835E-4DB4-82E0-8D3CF89E884D}" srcOrd="3" destOrd="0" parTransId="{54304891-A2DB-4D89-8EB0-50ABEC614CAC}" sibTransId="{D73C523F-0142-4904-AB86-50CCD97963A3}"/>
    <dgm:cxn modelId="{64C52724-C639-4CC1-BA49-85208BEE4458}" srcId="{16C5C970-400C-4B8D-8A19-B2F4820F0E6C}" destId="{B15A8977-F671-4471-A98E-4ED4E7FB96AD}" srcOrd="2" destOrd="0" parTransId="{C6545495-94AC-4C7B-8752-70F01018D873}" sibTransId="{9C038108-0A89-4FA8-9503-CA0DAA01DBB8}"/>
    <dgm:cxn modelId="{CF90FA34-980E-44A7-ACE1-AD8A2684B9C8}" srcId="{16C5C970-400C-4B8D-8A19-B2F4820F0E6C}" destId="{B1938F8C-E814-41B2-90AF-F58500172F91}" srcOrd="5" destOrd="0" parTransId="{F8BE156D-523E-4307-83B4-0DEEE89CF2A7}" sibTransId="{292FC02A-0BAF-4F35-BB92-64F24E257487}"/>
    <dgm:cxn modelId="{E24EF045-9E00-4213-B769-D73CD34E323B}" type="presOf" srcId="{B1938F8C-E814-41B2-90AF-F58500172F91}" destId="{C8DBAED6-E53C-457C-A553-F958BCFBDFB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161C21D0-A4E0-4383-B1C4-458D7A7177AB}" srcId="{16C5C970-400C-4B8D-8A19-B2F4820F0E6C}" destId="{E6AB0FA7-2BBE-4104-A477-AA3C4FC421EA}" srcOrd="0" destOrd="0" parTransId="{C391194A-B906-4769-A7B1-797BA142EDD9}" sibTransId="{6FF66BCE-9952-4A68-9C01-090E2617BD6A}"/>
    <dgm:cxn modelId="{C147F784-4467-456A-8177-85A04C75460E}" type="presParOf" srcId="{AAB80509-899D-473F-9859-3C3C4599ADDC}" destId="{F6A23E0A-CBB2-459F-9A28-74D6F5D67A77}" srcOrd="0" destOrd="0" presId="urn:diagrams.loki3.com/VaryingWidthList"/>
    <dgm:cxn modelId="{DED09A20-A26B-499A-A14E-1BE179C10B2F}" type="presParOf" srcId="{AAB80509-899D-473F-9859-3C3C4599ADDC}" destId="{CD955ED5-7AB8-427D-97FE-C1AB868792B6}" srcOrd="1" destOrd="0" presId="urn:diagrams.loki3.com/VaryingWidthList"/>
    <dgm:cxn modelId="{8725F533-3860-4C24-8F68-97DB17772822}" type="presParOf" srcId="{AAB80509-899D-473F-9859-3C3C4599ADDC}" destId="{04301FFE-4AB2-40FA-BCA1-94244D1F1303}" srcOrd="2" destOrd="0" presId="urn:diagrams.loki3.com/VaryingWidthList"/>
    <dgm:cxn modelId="{82FB4A66-84DF-44A5-88AF-F4A39AB88D63}" type="presParOf" srcId="{AAB80509-899D-473F-9859-3C3C4599ADDC}" destId="{2EBE21DD-BC65-46B7-8D75-66668EA519CE}" srcOrd="3" destOrd="0" presId="urn:diagrams.loki3.com/VaryingWidthList"/>
    <dgm:cxn modelId="{F27843DB-B732-4651-9A3A-17B802C39435}" type="presParOf" srcId="{AAB80509-899D-473F-9859-3C3C4599ADDC}" destId="{24D3AFB5-F644-4A59-80C1-52AE606840EE}" srcOrd="4" destOrd="0" presId="urn:diagrams.loki3.com/VaryingWidthList"/>
    <dgm:cxn modelId="{9773D8B2-E699-45CB-9DCE-2C77E4CAD30C}" type="presParOf" srcId="{AAB80509-899D-473F-9859-3C3C4599ADDC}" destId="{5BCED7C6-7508-42E7-80A1-02179D2EBD89}" srcOrd="5" destOrd="0" presId="urn:diagrams.loki3.com/VaryingWidthList"/>
    <dgm:cxn modelId="{34B700B2-EE96-4615-BAD4-CF292947C6A1}" type="presParOf" srcId="{AAB80509-899D-473F-9859-3C3C4599ADDC}" destId="{8BC9EDCE-38DF-48B6-9F9A-323E503A5B68}" srcOrd="6" destOrd="0" presId="urn:diagrams.loki3.com/VaryingWidthList"/>
    <dgm:cxn modelId="{980C5C12-0DB5-4B2C-9131-3A4BD30935DE}" type="presParOf" srcId="{AAB80509-899D-473F-9859-3C3C4599ADDC}" destId="{D2C2656B-D00A-49A0-982B-F92D600BA221}" srcOrd="7" destOrd="0" presId="urn:diagrams.loki3.com/VaryingWidthList"/>
    <dgm:cxn modelId="{3B297D9B-815C-4203-BEDC-98838CC7BA4D}" type="presParOf" srcId="{AAB80509-899D-473F-9859-3C3C4599ADDC}" destId="{91D53D1F-0DAB-4C60-93AB-03BF0AEDC8AA}" srcOrd="8" destOrd="0" presId="urn:diagrams.loki3.com/VaryingWidthList"/>
    <dgm:cxn modelId="{E5190EC8-C805-4B63-9135-086D7C13E41E}" type="presParOf" srcId="{AAB80509-899D-473F-9859-3C3C4599ADDC}" destId="{3063F251-2327-4FEE-A86E-E445B3A5A413}" srcOrd="9" destOrd="0" presId="urn:diagrams.loki3.com/VaryingWidthList"/>
    <dgm:cxn modelId="{41EDDFAC-FED9-4A8E-BE3D-0D87CE149508}" type="presParOf" srcId="{AAB80509-899D-473F-9859-3C3C4599ADDC}" destId="{C8DBAED6-E53C-457C-A553-F958BCFBDFB0}" srcOrd="10" destOrd="0" presId="urn:diagrams.loki3.com/VaryingWidth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6C5C970-400C-4B8D-8A19-B2F4820F0E6C}" type="doc">
      <dgm:prSet loTypeId="urn:diagrams.loki3.com/VaryingWidthList" loCatId="list" qsTypeId="urn:microsoft.com/office/officeart/2005/8/quickstyle/simple1" qsCatId="simple" csTypeId="urn:microsoft.com/office/officeart/2005/8/colors/accent1_2" csCatId="accent1" phldr="1"/>
      <dgm:spPr/>
    </dgm:pt>
    <dgm:pt modelId="{EC4F1F2A-BC69-4BDB-88E7-9E7AB41C43E2}">
      <dgm:prSet phldrT="[Text]" custT="1"/>
      <dgm:spPr>
        <a:solidFill>
          <a:srgbClr val="7798D4"/>
        </a:solidFill>
      </dgm:spPr>
      <dgm:t>
        <a:bodyPr/>
        <a:lstStyle/>
        <a:p>
          <a:pPr>
            <a:buFontTx/>
            <a:buChar char="-"/>
          </a:pPr>
          <a:r>
            <a:rPr lang="en-US" altLang="zh-CN" sz="1400" i="0" dirty="0">
              <a:solidFill>
                <a:schemeClr val="bg1"/>
              </a:solidFill>
            </a:rPr>
            <a:t>Industrial-related</a:t>
          </a:r>
          <a:endParaRPr lang="en-SG" sz="1400" i="0" dirty="0">
            <a:solidFill>
              <a:schemeClr val="bg1"/>
            </a:solidFill>
            <a:latin typeface="Calibri" panose="020F0502020204030204" pitchFamily="34" charset="0"/>
            <a:cs typeface="Calibri" panose="020F0502020204030204" pitchFamily="34" charset="0"/>
          </a:endParaRPr>
        </a:p>
      </dgm:t>
    </dgm:pt>
    <dgm:pt modelId="{E431783B-6CC5-4155-B354-40FBA7DE5717}" type="par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8B411DB-8837-47A4-9FD3-EAB414CBDFDE}" type="sibTrans" cxnId="{8776110B-A890-43AB-BB23-44DA31AA73B3}">
      <dgm:prSet/>
      <dgm:spPr/>
      <dgm:t>
        <a:bodyPr/>
        <a:lstStyle/>
        <a:p>
          <a:endParaRPr lang="en-SG" sz="1400">
            <a:latin typeface="Calibri" panose="020F0502020204030204" pitchFamily="34" charset="0"/>
            <a:cs typeface="Calibri" panose="020F0502020204030204" pitchFamily="34" charset="0"/>
          </a:endParaRPr>
        </a:p>
      </dgm:t>
    </dgm:pt>
    <dgm:pt modelId="{B15A8977-F671-4471-A98E-4ED4E7FB96AD}">
      <dgm:prSet phldrT="[Text]" custT="1"/>
      <dgm:spPr>
        <a:solidFill>
          <a:schemeClr val="accent1">
            <a:lumMod val="40000"/>
            <a:lumOff val="60000"/>
          </a:schemeClr>
        </a:solidFill>
      </dgm:spPr>
      <dgm:t>
        <a:bodyPr/>
        <a:lstStyle/>
        <a:p>
          <a:r>
            <a:rPr lang="en-US" altLang="zh-CN" sz="1100" i="0" dirty="0">
              <a:solidFill>
                <a:schemeClr val="bg1"/>
              </a:solidFill>
            </a:rPr>
            <a:t>Commerce and Service-related</a:t>
          </a:r>
          <a:endParaRPr lang="en-SG" sz="1100" i="0" dirty="0">
            <a:solidFill>
              <a:schemeClr val="bg1"/>
            </a:solidFill>
            <a:latin typeface="Calibri" panose="020F0502020204030204" pitchFamily="34" charset="0"/>
            <a:cs typeface="Calibri" panose="020F0502020204030204" pitchFamily="34" charset="0"/>
          </a:endParaRPr>
        </a:p>
      </dgm:t>
    </dgm:pt>
    <dgm:pt modelId="{C6545495-94AC-4C7B-8752-70F01018D873}" type="par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9C038108-0A89-4FA8-9503-CA0DAA01DBB8}" type="sibTrans" cxnId="{64C52724-C639-4CC1-BA49-85208BEE4458}">
      <dgm:prSet/>
      <dgm:spPr/>
      <dgm:t>
        <a:bodyPr/>
        <a:lstStyle/>
        <a:p>
          <a:endParaRPr lang="en-SG" sz="1400">
            <a:latin typeface="Calibri" panose="020F0502020204030204" pitchFamily="34" charset="0"/>
            <a:cs typeface="Calibri" panose="020F0502020204030204" pitchFamily="34" charset="0"/>
          </a:endParaRPr>
        </a:p>
      </dgm:t>
    </dgm:pt>
    <dgm:pt modelId="{701FB9A3-9C66-49D6-BD74-0C1AA83F4514}">
      <dgm:prSet phldrT="[Text]" custT="1"/>
      <dgm:spPr>
        <a:solidFill>
          <a:schemeClr val="accent1">
            <a:lumMod val="40000"/>
            <a:lumOff val="60000"/>
          </a:schemeClr>
        </a:solidFill>
      </dgm:spPr>
      <dgm:t>
        <a:bodyPr/>
        <a:lstStyle/>
        <a:p>
          <a:r>
            <a:rPr lang="en-US" altLang="zh-CN" sz="1100" i="0" dirty="0">
              <a:solidFill>
                <a:schemeClr val="bg1"/>
              </a:solidFill>
            </a:rPr>
            <a:t>Households</a:t>
          </a:r>
          <a:endParaRPr lang="en-SG" sz="1100" i="0" dirty="0">
            <a:solidFill>
              <a:schemeClr val="bg1"/>
            </a:solidFill>
            <a:latin typeface="Calibri" panose="020F0502020204030204" pitchFamily="34" charset="0"/>
            <a:cs typeface="Calibri" panose="020F0502020204030204" pitchFamily="34" charset="0"/>
          </a:endParaRPr>
        </a:p>
      </dgm:t>
    </dgm:pt>
    <dgm:pt modelId="{EE9BBF53-E7FA-4329-92F8-66F4B2454862}" type="par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D219E1D4-C162-469B-9515-CADA763926F0}" type="sibTrans" cxnId="{A60E2716-877A-449A-A004-F548D1082788}">
      <dgm:prSet/>
      <dgm:spPr/>
      <dgm:t>
        <a:bodyPr/>
        <a:lstStyle/>
        <a:p>
          <a:endParaRPr lang="en-SG">
            <a:latin typeface="Calibri" panose="020F0502020204030204" pitchFamily="34" charset="0"/>
            <a:cs typeface="Calibri" panose="020F0502020204030204" pitchFamily="34" charset="0"/>
          </a:endParaRPr>
        </a:p>
      </dgm:t>
    </dgm:pt>
    <dgm:pt modelId="{6531F80F-835E-4DB4-82E0-8D3CF89E884D}">
      <dgm:prSet phldrT="[Text]" custT="1"/>
      <dgm:spPr>
        <a:solidFill>
          <a:schemeClr val="accent1">
            <a:lumMod val="40000"/>
            <a:lumOff val="60000"/>
          </a:schemeClr>
        </a:solidFill>
      </dgm:spPr>
      <dgm:t>
        <a:bodyPr/>
        <a:lstStyle/>
        <a:p>
          <a:r>
            <a:rPr lang="en-US" altLang="zh-CN" sz="1100" i="1" dirty="0">
              <a:solidFill>
                <a:schemeClr val="bg1"/>
              </a:solidFill>
            </a:rPr>
            <a:t>Transport-related</a:t>
          </a:r>
          <a:endParaRPr lang="en-SG" sz="1100" dirty="0">
            <a:solidFill>
              <a:schemeClr val="bg1"/>
            </a:solidFill>
            <a:latin typeface="Calibri" panose="020F0502020204030204" pitchFamily="34" charset="0"/>
            <a:cs typeface="Calibri" panose="020F0502020204030204" pitchFamily="34" charset="0"/>
          </a:endParaRPr>
        </a:p>
      </dgm:t>
    </dgm:pt>
    <dgm:pt modelId="{54304891-A2DB-4D89-8EB0-50ABEC614CAC}" type="par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D73C523F-0142-4904-AB86-50CCD97963A3}" type="sibTrans" cxnId="{2452241E-74FE-43CA-937A-DD4C81AE4659}">
      <dgm:prSet/>
      <dgm:spPr/>
      <dgm:t>
        <a:bodyPr/>
        <a:lstStyle/>
        <a:p>
          <a:endParaRPr lang="en-SG">
            <a:latin typeface="Calibri" panose="020F0502020204030204" pitchFamily="34" charset="0"/>
            <a:cs typeface="Calibri" panose="020F0502020204030204" pitchFamily="34" charset="0"/>
          </a:endParaRPr>
        </a:p>
      </dgm:t>
    </dgm:pt>
    <dgm:pt modelId="{B1938F8C-E814-41B2-90AF-F58500172F91}">
      <dgm:prSet phldrT="[Text]" custT="1"/>
      <dgm:spPr>
        <a:solidFill>
          <a:schemeClr val="accent1">
            <a:lumMod val="40000"/>
            <a:lumOff val="60000"/>
          </a:schemeClr>
        </a:solidFill>
      </dgm:spPr>
      <dgm:t>
        <a:bodyPr/>
        <a:lstStyle/>
        <a:p>
          <a:r>
            <a:rPr lang="en-SG" sz="1100" i="0" dirty="0">
              <a:solidFill>
                <a:schemeClr val="bg1"/>
              </a:solidFill>
              <a:latin typeface="Calibri" panose="020F0502020204030204" pitchFamily="34" charset="0"/>
              <a:cs typeface="Calibri" panose="020F0502020204030204" pitchFamily="34" charset="0"/>
            </a:rPr>
            <a:t>Others</a:t>
          </a:r>
        </a:p>
      </dgm:t>
    </dgm:pt>
    <dgm:pt modelId="{F8BE156D-523E-4307-83B4-0DEEE89CF2A7}" type="parTrans" cxnId="{CF90FA34-980E-44A7-ACE1-AD8A2684B9C8}">
      <dgm:prSet/>
      <dgm:spPr/>
      <dgm:t>
        <a:bodyPr/>
        <a:lstStyle/>
        <a:p>
          <a:endParaRPr lang="en-SG"/>
        </a:p>
      </dgm:t>
    </dgm:pt>
    <dgm:pt modelId="{292FC02A-0BAF-4F35-BB92-64F24E257487}" type="sibTrans" cxnId="{CF90FA34-980E-44A7-ACE1-AD8A2684B9C8}">
      <dgm:prSet/>
      <dgm:spPr/>
      <dgm:t>
        <a:bodyPr/>
        <a:lstStyle/>
        <a:p>
          <a:endParaRPr lang="en-SG"/>
        </a:p>
      </dgm:t>
    </dgm:pt>
    <dgm:pt modelId="{AAB80509-899D-473F-9859-3C3C4599ADDC}" type="pres">
      <dgm:prSet presAssocID="{16C5C970-400C-4B8D-8A19-B2F4820F0E6C}" presName="Name0" presStyleCnt="0">
        <dgm:presLayoutVars>
          <dgm:resizeHandles/>
        </dgm:presLayoutVars>
      </dgm:prSet>
      <dgm:spPr/>
    </dgm:pt>
    <dgm:pt modelId="{04301FFE-4AB2-40FA-BCA1-94244D1F1303}" type="pres">
      <dgm:prSet presAssocID="{EC4F1F2A-BC69-4BDB-88E7-9E7AB41C43E2}" presName="text" presStyleLbl="node1" presStyleIdx="0" presStyleCnt="5" custScaleX="135111" custLinFactNeighborX="1110" custLinFactNeighborY="-3435">
        <dgm:presLayoutVars>
          <dgm:bulletEnabled val="1"/>
        </dgm:presLayoutVars>
      </dgm:prSet>
      <dgm:spPr/>
    </dgm:pt>
    <dgm:pt modelId="{2EBE21DD-BC65-46B7-8D75-66668EA519CE}" type="pres">
      <dgm:prSet presAssocID="{B8B411DB-8837-47A4-9FD3-EAB414CBDFDE}" presName="space" presStyleCnt="0"/>
      <dgm:spPr/>
    </dgm:pt>
    <dgm:pt modelId="{24D3AFB5-F644-4A59-80C1-52AE606840EE}" type="pres">
      <dgm:prSet presAssocID="{B15A8977-F671-4471-A98E-4ED4E7FB96AD}" presName="text" presStyleLbl="node1" presStyleIdx="1" presStyleCnt="5" custScaleX="103500" custLinFactNeighborX="-22617" custLinFactNeighborY="-21373">
        <dgm:presLayoutVars>
          <dgm:bulletEnabled val="1"/>
        </dgm:presLayoutVars>
      </dgm:prSet>
      <dgm:spPr/>
    </dgm:pt>
    <dgm:pt modelId="{5BCED7C6-7508-42E7-80A1-02179D2EBD89}" type="pres">
      <dgm:prSet presAssocID="{9C038108-0A89-4FA8-9503-CA0DAA01DBB8}" presName="space" presStyleCnt="0"/>
      <dgm:spPr/>
    </dgm:pt>
    <dgm:pt modelId="{8BC9EDCE-38DF-48B6-9F9A-323E503A5B68}" type="pres">
      <dgm:prSet presAssocID="{6531F80F-835E-4DB4-82E0-8D3CF89E884D}" presName="text" presStyleLbl="node1" presStyleIdx="2" presStyleCnt="5" custScaleX="103500" custLinFactNeighborX="-22418">
        <dgm:presLayoutVars>
          <dgm:bulletEnabled val="1"/>
        </dgm:presLayoutVars>
      </dgm:prSet>
      <dgm:spPr/>
    </dgm:pt>
    <dgm:pt modelId="{D2C2656B-D00A-49A0-982B-F92D600BA221}" type="pres">
      <dgm:prSet presAssocID="{D73C523F-0142-4904-AB86-50CCD97963A3}" presName="space" presStyleCnt="0"/>
      <dgm:spPr/>
    </dgm:pt>
    <dgm:pt modelId="{91D53D1F-0DAB-4C60-93AB-03BF0AEDC8AA}" type="pres">
      <dgm:prSet presAssocID="{701FB9A3-9C66-49D6-BD74-0C1AA83F4514}" presName="text" presStyleLbl="node1" presStyleIdx="3" presStyleCnt="5" custScaleX="103500" custLinFactNeighborX="-21360">
        <dgm:presLayoutVars>
          <dgm:bulletEnabled val="1"/>
        </dgm:presLayoutVars>
      </dgm:prSet>
      <dgm:spPr/>
    </dgm:pt>
    <dgm:pt modelId="{3063F251-2327-4FEE-A86E-E445B3A5A413}" type="pres">
      <dgm:prSet presAssocID="{D219E1D4-C162-469B-9515-CADA763926F0}" presName="space" presStyleCnt="0"/>
      <dgm:spPr/>
    </dgm:pt>
    <dgm:pt modelId="{C8DBAED6-E53C-457C-A553-F958BCFBDFB0}" type="pres">
      <dgm:prSet presAssocID="{B1938F8C-E814-41B2-90AF-F58500172F91}" presName="text" presStyleLbl="node1" presStyleIdx="4" presStyleCnt="5" custScaleX="103500" custLinFactNeighborX="-22032">
        <dgm:presLayoutVars>
          <dgm:bulletEnabled val="1"/>
        </dgm:presLayoutVars>
      </dgm:prSet>
      <dgm:spPr/>
    </dgm:pt>
  </dgm:ptLst>
  <dgm:cxnLst>
    <dgm:cxn modelId="{8776110B-A890-43AB-BB23-44DA31AA73B3}" srcId="{16C5C970-400C-4B8D-8A19-B2F4820F0E6C}" destId="{EC4F1F2A-BC69-4BDB-88E7-9E7AB41C43E2}" srcOrd="0" destOrd="0" parTransId="{E431783B-6CC5-4155-B354-40FBA7DE5717}" sibTransId="{B8B411DB-8837-47A4-9FD3-EAB414CBDFDE}"/>
    <dgm:cxn modelId="{A60E2716-877A-449A-A004-F548D1082788}" srcId="{16C5C970-400C-4B8D-8A19-B2F4820F0E6C}" destId="{701FB9A3-9C66-49D6-BD74-0C1AA83F4514}" srcOrd="3" destOrd="0" parTransId="{EE9BBF53-E7FA-4329-92F8-66F4B2454862}" sibTransId="{D219E1D4-C162-469B-9515-CADA763926F0}"/>
    <dgm:cxn modelId="{2452241E-74FE-43CA-937A-DD4C81AE4659}" srcId="{16C5C970-400C-4B8D-8A19-B2F4820F0E6C}" destId="{6531F80F-835E-4DB4-82E0-8D3CF89E884D}" srcOrd="2" destOrd="0" parTransId="{54304891-A2DB-4D89-8EB0-50ABEC614CAC}" sibTransId="{D73C523F-0142-4904-AB86-50CCD97963A3}"/>
    <dgm:cxn modelId="{64C52724-C639-4CC1-BA49-85208BEE4458}" srcId="{16C5C970-400C-4B8D-8A19-B2F4820F0E6C}" destId="{B15A8977-F671-4471-A98E-4ED4E7FB96AD}" srcOrd="1" destOrd="0" parTransId="{C6545495-94AC-4C7B-8752-70F01018D873}" sibTransId="{9C038108-0A89-4FA8-9503-CA0DAA01DBB8}"/>
    <dgm:cxn modelId="{CF90FA34-980E-44A7-ACE1-AD8A2684B9C8}" srcId="{16C5C970-400C-4B8D-8A19-B2F4820F0E6C}" destId="{B1938F8C-E814-41B2-90AF-F58500172F91}" srcOrd="4" destOrd="0" parTransId="{F8BE156D-523E-4307-83B4-0DEEE89CF2A7}" sibTransId="{292FC02A-0BAF-4F35-BB92-64F24E257487}"/>
    <dgm:cxn modelId="{E24EF045-9E00-4213-B769-D73CD34E323B}" type="presOf" srcId="{B1938F8C-E814-41B2-90AF-F58500172F91}" destId="{C8DBAED6-E53C-457C-A553-F958BCFBDFB0}" srcOrd="0" destOrd="0" presId="urn:diagrams.loki3.com/VaryingWidthList"/>
    <dgm:cxn modelId="{D49FF283-9C38-4F34-933B-A3F8CA17F80D}" type="presOf" srcId="{B15A8977-F671-4471-A98E-4ED4E7FB96AD}" destId="{24D3AFB5-F644-4A59-80C1-52AE606840EE}" srcOrd="0" destOrd="0" presId="urn:diagrams.loki3.com/VaryingWidthList"/>
    <dgm:cxn modelId="{194AAC91-6E92-4F17-9119-46B276FFD10D}" type="presOf" srcId="{16C5C970-400C-4B8D-8A19-B2F4820F0E6C}" destId="{AAB80509-899D-473F-9859-3C3C4599ADDC}" srcOrd="0" destOrd="0" presId="urn:diagrams.loki3.com/VaryingWidthList"/>
    <dgm:cxn modelId="{593D73AD-303A-4360-9FBA-65D435A6C6CC}" type="presOf" srcId="{EC4F1F2A-BC69-4BDB-88E7-9E7AB41C43E2}" destId="{04301FFE-4AB2-40FA-BCA1-94244D1F1303}" srcOrd="0" destOrd="0" presId="urn:diagrams.loki3.com/VaryingWidthList"/>
    <dgm:cxn modelId="{21B089B7-EC46-4BAA-99E4-E93BBF84ECEA}" type="presOf" srcId="{701FB9A3-9C66-49D6-BD74-0C1AA83F4514}" destId="{91D53D1F-0DAB-4C60-93AB-03BF0AEDC8AA}" srcOrd="0" destOrd="0" presId="urn:diagrams.loki3.com/VaryingWidthList"/>
    <dgm:cxn modelId="{15C367CC-642C-4E3A-93BF-230AA114D5A3}" type="presOf" srcId="{6531F80F-835E-4DB4-82E0-8D3CF89E884D}" destId="{8BC9EDCE-38DF-48B6-9F9A-323E503A5B68}" srcOrd="0" destOrd="0" presId="urn:diagrams.loki3.com/VaryingWidthList"/>
    <dgm:cxn modelId="{8725F533-3860-4C24-8F68-97DB17772822}" type="presParOf" srcId="{AAB80509-899D-473F-9859-3C3C4599ADDC}" destId="{04301FFE-4AB2-40FA-BCA1-94244D1F1303}" srcOrd="0" destOrd="0" presId="urn:diagrams.loki3.com/VaryingWidthList"/>
    <dgm:cxn modelId="{82FB4A66-84DF-44A5-88AF-F4A39AB88D63}" type="presParOf" srcId="{AAB80509-899D-473F-9859-3C3C4599ADDC}" destId="{2EBE21DD-BC65-46B7-8D75-66668EA519CE}" srcOrd="1" destOrd="0" presId="urn:diagrams.loki3.com/VaryingWidthList"/>
    <dgm:cxn modelId="{F27843DB-B732-4651-9A3A-17B802C39435}" type="presParOf" srcId="{AAB80509-899D-473F-9859-3C3C4599ADDC}" destId="{24D3AFB5-F644-4A59-80C1-52AE606840EE}" srcOrd="2" destOrd="0" presId="urn:diagrams.loki3.com/VaryingWidthList"/>
    <dgm:cxn modelId="{9773D8B2-E699-45CB-9DCE-2C77E4CAD30C}" type="presParOf" srcId="{AAB80509-899D-473F-9859-3C3C4599ADDC}" destId="{5BCED7C6-7508-42E7-80A1-02179D2EBD89}" srcOrd="3" destOrd="0" presId="urn:diagrams.loki3.com/VaryingWidthList"/>
    <dgm:cxn modelId="{34B700B2-EE96-4615-BAD4-CF292947C6A1}" type="presParOf" srcId="{AAB80509-899D-473F-9859-3C3C4599ADDC}" destId="{8BC9EDCE-38DF-48B6-9F9A-323E503A5B68}" srcOrd="4" destOrd="0" presId="urn:diagrams.loki3.com/VaryingWidthList"/>
    <dgm:cxn modelId="{980C5C12-0DB5-4B2C-9131-3A4BD30935DE}" type="presParOf" srcId="{AAB80509-899D-473F-9859-3C3C4599ADDC}" destId="{D2C2656B-D00A-49A0-982B-F92D600BA221}" srcOrd="5" destOrd="0" presId="urn:diagrams.loki3.com/VaryingWidthList"/>
    <dgm:cxn modelId="{3B297D9B-815C-4203-BEDC-98838CC7BA4D}" type="presParOf" srcId="{AAB80509-899D-473F-9859-3C3C4599ADDC}" destId="{91D53D1F-0DAB-4C60-93AB-03BF0AEDC8AA}" srcOrd="6" destOrd="0" presId="urn:diagrams.loki3.com/VaryingWidthList"/>
    <dgm:cxn modelId="{E5190EC8-C805-4B63-9135-086D7C13E41E}" type="presParOf" srcId="{AAB80509-899D-473F-9859-3C3C4599ADDC}" destId="{3063F251-2327-4FEE-A86E-E445B3A5A413}" srcOrd="7" destOrd="0" presId="urn:diagrams.loki3.com/VaryingWidthList"/>
    <dgm:cxn modelId="{41EDDFAC-FED9-4A8E-BE3D-0D87CE149508}" type="presParOf" srcId="{AAB80509-899D-473F-9859-3C3C4599ADDC}" destId="{C8DBAED6-E53C-457C-A553-F958BCFBDFB0}"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A50D3-F541-4944-B554-138250BD0663}">
      <dsp:nvSpPr>
        <dsp:cNvPr id="0" name=""/>
        <dsp:cNvSpPr/>
      </dsp:nvSpPr>
      <dsp:spPr>
        <a:xfrm>
          <a:off x="291612" y="2851"/>
          <a:ext cx="1276430" cy="1371279"/>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FontTx/>
            <a:buNone/>
          </a:pPr>
          <a:r>
            <a:rPr lang="en-US" altLang="zh-CN" sz="1400" b="1" i="0" kern="1200" dirty="0">
              <a:solidFill>
                <a:schemeClr val="bg1"/>
              </a:solidFill>
              <a:latin typeface="Calibri" panose="020F0502020204030204" pitchFamily="34" charset="0"/>
              <a:cs typeface="Calibri" panose="020F0502020204030204" pitchFamily="34" charset="0"/>
            </a:rPr>
            <a:t>Transformation</a:t>
          </a:r>
          <a:endParaRPr lang="en-SG" sz="1400" b="1" i="0" kern="1200" dirty="0">
            <a:solidFill>
              <a:schemeClr val="bg1"/>
            </a:solidFill>
            <a:latin typeface="Calibri" panose="020F0502020204030204" pitchFamily="34" charset="0"/>
            <a:cs typeface="Calibri" panose="020F0502020204030204" pitchFamily="34" charset="0"/>
          </a:endParaRPr>
        </a:p>
      </dsp:txBody>
      <dsp:txXfrm>
        <a:off x="291612" y="2851"/>
        <a:ext cx="1276430" cy="1371279"/>
      </dsp:txXfrm>
    </dsp:sp>
    <dsp:sp modelId="{04301FFE-4AB2-40FA-BCA1-94244D1F1303}">
      <dsp:nvSpPr>
        <dsp:cNvPr id="0" name=""/>
        <dsp:cNvSpPr/>
      </dsp:nvSpPr>
      <dsp:spPr>
        <a:xfrm>
          <a:off x="287357" y="1444474"/>
          <a:ext cx="1044000" cy="137127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i="0" kern="1200" dirty="0">
              <a:solidFill>
                <a:schemeClr val="bg1"/>
              </a:solidFill>
            </a:rPr>
            <a:t>Main Producers</a:t>
          </a:r>
          <a:endParaRPr lang="en-SG" sz="1100" i="0" kern="1200" dirty="0">
            <a:solidFill>
              <a:schemeClr val="bg1"/>
            </a:solidFill>
            <a:latin typeface="Calibri" panose="020F0502020204030204" pitchFamily="34" charset="0"/>
            <a:cs typeface="Calibri" panose="020F0502020204030204" pitchFamily="34" charset="0"/>
          </a:endParaRPr>
        </a:p>
      </dsp:txBody>
      <dsp:txXfrm>
        <a:off x="287357" y="1444474"/>
        <a:ext cx="1044000" cy="1371279"/>
      </dsp:txXfrm>
    </dsp:sp>
    <dsp:sp modelId="{24D3AFB5-F644-4A59-80C1-52AE606840EE}">
      <dsp:nvSpPr>
        <dsp:cNvPr id="0" name=""/>
        <dsp:cNvSpPr/>
      </dsp:nvSpPr>
      <dsp:spPr>
        <a:xfrm>
          <a:off x="292138" y="2886546"/>
          <a:ext cx="1044002" cy="137127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err="1">
              <a:solidFill>
                <a:schemeClr val="bg1"/>
              </a:solidFill>
            </a:rPr>
            <a:t>Autoproducers</a:t>
          </a:r>
          <a:endParaRPr lang="en-SG" sz="1100" i="0" kern="1200" dirty="0">
            <a:solidFill>
              <a:schemeClr val="bg1"/>
            </a:solidFill>
            <a:latin typeface="Calibri" panose="020F0502020204030204" pitchFamily="34" charset="0"/>
            <a:cs typeface="Calibri" panose="020F0502020204030204" pitchFamily="34" charset="0"/>
          </a:endParaRPr>
        </a:p>
      </dsp:txBody>
      <dsp:txXfrm>
        <a:off x="292138" y="2886546"/>
        <a:ext cx="1044002" cy="1371279"/>
      </dsp:txXfrm>
    </dsp:sp>
    <dsp:sp modelId="{8BC9EDCE-38DF-48B6-9F9A-323E503A5B68}">
      <dsp:nvSpPr>
        <dsp:cNvPr id="0" name=""/>
        <dsp:cNvSpPr/>
      </dsp:nvSpPr>
      <dsp:spPr>
        <a:xfrm>
          <a:off x="292525" y="4325233"/>
          <a:ext cx="1043998" cy="137127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Other Transformations</a:t>
          </a:r>
          <a:endParaRPr lang="en-SG" sz="1100" i="0" kern="1200" dirty="0">
            <a:solidFill>
              <a:schemeClr val="bg1"/>
            </a:solidFill>
            <a:latin typeface="Calibri" panose="020F0502020204030204" pitchFamily="34" charset="0"/>
            <a:cs typeface="Calibri" panose="020F0502020204030204" pitchFamily="34" charset="0"/>
          </a:endParaRPr>
        </a:p>
      </dsp:txBody>
      <dsp:txXfrm>
        <a:off x="292525" y="4325233"/>
        <a:ext cx="1043998" cy="137127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01FFE-4AB2-40FA-BCA1-94244D1F1303}">
      <dsp:nvSpPr>
        <dsp:cNvPr id="0" name=""/>
        <dsp:cNvSpPr/>
      </dsp:nvSpPr>
      <dsp:spPr>
        <a:xfrm>
          <a:off x="291353" y="0"/>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i="0" kern="1200" dirty="0">
              <a:solidFill>
                <a:schemeClr val="bg1"/>
              </a:solidFill>
            </a:rPr>
            <a:t>Industrial-related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1353" y="0"/>
        <a:ext cx="745200" cy="1094520"/>
      </dsp:txXfrm>
    </dsp:sp>
    <dsp:sp modelId="{24D3AFB5-F644-4A59-80C1-52AE606840EE}">
      <dsp:nvSpPr>
        <dsp:cNvPr id="0" name=""/>
        <dsp:cNvSpPr/>
      </dsp:nvSpPr>
      <dsp:spPr>
        <a:xfrm>
          <a:off x="295671" y="1140053"/>
          <a:ext cx="1094400" cy="1094520"/>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i="0" kern="1200" dirty="0">
              <a:solidFill>
                <a:schemeClr val="bg1"/>
              </a:solidFill>
            </a:rPr>
            <a:t>Commerce and Service-related</a:t>
          </a:r>
          <a:endParaRPr lang="en-SG" sz="1400" i="0" kern="1200" dirty="0">
            <a:solidFill>
              <a:schemeClr val="bg1"/>
            </a:solidFill>
            <a:latin typeface="Calibri" panose="020F0502020204030204" pitchFamily="34" charset="0"/>
            <a:cs typeface="Calibri" panose="020F0502020204030204" pitchFamily="34" charset="0"/>
          </a:endParaRPr>
        </a:p>
      </dsp:txBody>
      <dsp:txXfrm>
        <a:off x="295671" y="1140053"/>
        <a:ext cx="1094400" cy="1094520"/>
      </dsp:txXfrm>
    </dsp:sp>
    <dsp:sp modelId="{8BC9EDCE-38DF-48B6-9F9A-323E503A5B68}">
      <dsp:nvSpPr>
        <dsp:cNvPr id="0" name=""/>
        <dsp:cNvSpPr/>
      </dsp:nvSpPr>
      <dsp:spPr>
        <a:xfrm>
          <a:off x="292786" y="2300996"/>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1" kern="1200" dirty="0">
              <a:solidFill>
                <a:schemeClr val="bg1"/>
              </a:solidFill>
            </a:rPr>
            <a:t>Transport-related</a:t>
          </a:r>
          <a:endParaRPr lang="en-SG" sz="1100" kern="1200" dirty="0">
            <a:solidFill>
              <a:schemeClr val="bg1"/>
            </a:solidFill>
            <a:latin typeface="Calibri" panose="020F0502020204030204" pitchFamily="34" charset="0"/>
            <a:cs typeface="Calibri" panose="020F0502020204030204" pitchFamily="34" charset="0"/>
          </a:endParaRPr>
        </a:p>
      </dsp:txBody>
      <dsp:txXfrm>
        <a:off x="292786" y="2300996"/>
        <a:ext cx="745200" cy="1094520"/>
      </dsp:txXfrm>
    </dsp:sp>
    <dsp:sp modelId="{91D53D1F-0DAB-4C60-93AB-03BF0AEDC8AA}">
      <dsp:nvSpPr>
        <dsp:cNvPr id="0" name=""/>
        <dsp:cNvSpPr/>
      </dsp:nvSpPr>
      <dsp:spPr>
        <a:xfrm>
          <a:off x="283954" y="3450242"/>
          <a:ext cx="768487"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Households</a:t>
          </a:r>
          <a:endParaRPr lang="en-SG" sz="1100" i="0" kern="1200" dirty="0">
            <a:solidFill>
              <a:schemeClr val="bg1"/>
            </a:solidFill>
            <a:latin typeface="Calibri" panose="020F0502020204030204" pitchFamily="34" charset="0"/>
            <a:cs typeface="Calibri" panose="020F0502020204030204" pitchFamily="34" charset="0"/>
          </a:endParaRPr>
        </a:p>
      </dsp:txBody>
      <dsp:txXfrm>
        <a:off x="283954" y="3450242"/>
        <a:ext cx="768487" cy="1094520"/>
      </dsp:txXfrm>
    </dsp:sp>
    <dsp:sp modelId="{C8DBAED6-E53C-457C-A553-F958BCFBDFB0}">
      <dsp:nvSpPr>
        <dsp:cNvPr id="0" name=""/>
        <dsp:cNvSpPr/>
      </dsp:nvSpPr>
      <dsp:spPr>
        <a:xfrm>
          <a:off x="295565" y="459948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SG" sz="1100" i="0" kern="1200" dirty="0">
              <a:solidFill>
                <a:schemeClr val="bg1"/>
              </a:solidFill>
              <a:latin typeface="Calibri" panose="020F0502020204030204" pitchFamily="34" charset="0"/>
              <a:cs typeface="Calibri" panose="020F0502020204030204" pitchFamily="34" charset="0"/>
            </a:rPr>
            <a:t>Others</a:t>
          </a:r>
        </a:p>
      </dsp:txBody>
      <dsp:txXfrm>
        <a:off x="295565" y="4599489"/>
        <a:ext cx="745200" cy="10945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01FFE-4AB2-40FA-BCA1-94244D1F1303}">
      <dsp:nvSpPr>
        <dsp:cNvPr id="0" name=""/>
        <dsp:cNvSpPr/>
      </dsp:nvSpPr>
      <dsp:spPr>
        <a:xfrm>
          <a:off x="291353" y="0"/>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i="0" kern="1200" dirty="0">
              <a:solidFill>
                <a:schemeClr val="bg1"/>
              </a:solidFill>
            </a:rPr>
            <a:t>Industrial-related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1353" y="0"/>
        <a:ext cx="745200" cy="1094520"/>
      </dsp:txXfrm>
    </dsp:sp>
    <dsp:sp modelId="{24D3AFB5-F644-4A59-80C1-52AE606840EE}">
      <dsp:nvSpPr>
        <dsp:cNvPr id="0" name=""/>
        <dsp:cNvSpPr/>
      </dsp:nvSpPr>
      <dsp:spPr>
        <a:xfrm>
          <a:off x="291353" y="1140053"/>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Commerce and Service-related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1353" y="1140053"/>
        <a:ext cx="745200" cy="1094520"/>
      </dsp:txXfrm>
    </dsp:sp>
    <dsp:sp modelId="{8BC9EDCE-38DF-48B6-9F9A-323E503A5B68}">
      <dsp:nvSpPr>
        <dsp:cNvPr id="0" name=""/>
        <dsp:cNvSpPr/>
      </dsp:nvSpPr>
      <dsp:spPr>
        <a:xfrm>
          <a:off x="289213" y="2300996"/>
          <a:ext cx="1094396" cy="1094520"/>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i="0" kern="1200" dirty="0">
              <a:solidFill>
                <a:schemeClr val="bg1"/>
              </a:solidFill>
            </a:rPr>
            <a:t>Transport-related</a:t>
          </a:r>
          <a:endParaRPr lang="en-SG" sz="1400" i="0" kern="1200" dirty="0">
            <a:solidFill>
              <a:schemeClr val="bg1"/>
            </a:solidFill>
            <a:latin typeface="Calibri" panose="020F0502020204030204" pitchFamily="34" charset="0"/>
            <a:cs typeface="Calibri" panose="020F0502020204030204" pitchFamily="34" charset="0"/>
          </a:endParaRPr>
        </a:p>
      </dsp:txBody>
      <dsp:txXfrm>
        <a:off x="289213" y="2300996"/>
        <a:ext cx="1094396" cy="1094520"/>
      </dsp:txXfrm>
    </dsp:sp>
    <dsp:sp modelId="{91D53D1F-0DAB-4C60-93AB-03BF0AEDC8AA}">
      <dsp:nvSpPr>
        <dsp:cNvPr id="0" name=""/>
        <dsp:cNvSpPr/>
      </dsp:nvSpPr>
      <dsp:spPr>
        <a:xfrm>
          <a:off x="283954" y="3450242"/>
          <a:ext cx="768487"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Households</a:t>
          </a:r>
          <a:endParaRPr lang="en-SG" sz="1100" i="0" kern="1200" dirty="0">
            <a:solidFill>
              <a:schemeClr val="bg1"/>
            </a:solidFill>
            <a:latin typeface="Calibri" panose="020F0502020204030204" pitchFamily="34" charset="0"/>
            <a:cs typeface="Calibri" panose="020F0502020204030204" pitchFamily="34" charset="0"/>
          </a:endParaRPr>
        </a:p>
      </dsp:txBody>
      <dsp:txXfrm>
        <a:off x="283954" y="3450242"/>
        <a:ext cx="768487" cy="1094520"/>
      </dsp:txXfrm>
    </dsp:sp>
    <dsp:sp modelId="{C8DBAED6-E53C-457C-A553-F958BCFBDFB0}">
      <dsp:nvSpPr>
        <dsp:cNvPr id="0" name=""/>
        <dsp:cNvSpPr/>
      </dsp:nvSpPr>
      <dsp:spPr>
        <a:xfrm>
          <a:off x="295565" y="459948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SG" sz="1100" i="0" kern="1200" dirty="0">
              <a:solidFill>
                <a:schemeClr val="bg1"/>
              </a:solidFill>
              <a:latin typeface="Calibri" panose="020F0502020204030204" pitchFamily="34" charset="0"/>
              <a:cs typeface="Calibri" panose="020F0502020204030204" pitchFamily="34" charset="0"/>
            </a:rPr>
            <a:t>Others</a:t>
          </a:r>
        </a:p>
      </dsp:txBody>
      <dsp:txXfrm>
        <a:off x="295565" y="4599489"/>
        <a:ext cx="745200" cy="10945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01FFE-4AB2-40FA-BCA1-94244D1F1303}">
      <dsp:nvSpPr>
        <dsp:cNvPr id="0" name=""/>
        <dsp:cNvSpPr/>
      </dsp:nvSpPr>
      <dsp:spPr>
        <a:xfrm>
          <a:off x="291353" y="0"/>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i="0" kern="1200" dirty="0">
              <a:solidFill>
                <a:schemeClr val="bg1"/>
              </a:solidFill>
            </a:rPr>
            <a:t>Industrial-related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1353" y="0"/>
        <a:ext cx="745200" cy="1094520"/>
      </dsp:txXfrm>
    </dsp:sp>
    <dsp:sp modelId="{24D3AFB5-F644-4A59-80C1-52AE606840EE}">
      <dsp:nvSpPr>
        <dsp:cNvPr id="0" name=""/>
        <dsp:cNvSpPr/>
      </dsp:nvSpPr>
      <dsp:spPr>
        <a:xfrm>
          <a:off x="291353" y="1140053"/>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Commerce and Service-related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1353" y="1140053"/>
        <a:ext cx="745200" cy="1094520"/>
      </dsp:txXfrm>
    </dsp:sp>
    <dsp:sp modelId="{8BC9EDCE-38DF-48B6-9F9A-323E503A5B68}">
      <dsp:nvSpPr>
        <dsp:cNvPr id="0" name=""/>
        <dsp:cNvSpPr/>
      </dsp:nvSpPr>
      <dsp:spPr>
        <a:xfrm>
          <a:off x="292786" y="2300996"/>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Transport-related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2786" y="2300996"/>
        <a:ext cx="745200" cy="1094520"/>
      </dsp:txXfrm>
    </dsp:sp>
    <dsp:sp modelId="{91D53D1F-0DAB-4C60-93AB-03BF0AEDC8AA}">
      <dsp:nvSpPr>
        <dsp:cNvPr id="0" name=""/>
        <dsp:cNvSpPr/>
      </dsp:nvSpPr>
      <dsp:spPr>
        <a:xfrm>
          <a:off x="288674" y="3450242"/>
          <a:ext cx="1094398" cy="1094520"/>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i="0" kern="1200" dirty="0">
              <a:solidFill>
                <a:schemeClr val="bg1"/>
              </a:solidFill>
            </a:rPr>
            <a:t>Households</a:t>
          </a:r>
          <a:endParaRPr lang="en-SG" sz="1400" i="0" kern="1200" dirty="0">
            <a:solidFill>
              <a:schemeClr val="bg1"/>
            </a:solidFill>
            <a:latin typeface="Calibri" panose="020F0502020204030204" pitchFamily="34" charset="0"/>
            <a:cs typeface="Calibri" panose="020F0502020204030204" pitchFamily="34" charset="0"/>
          </a:endParaRPr>
        </a:p>
      </dsp:txBody>
      <dsp:txXfrm>
        <a:off x="288674" y="3450242"/>
        <a:ext cx="1094398" cy="1094520"/>
      </dsp:txXfrm>
    </dsp:sp>
    <dsp:sp modelId="{C8DBAED6-E53C-457C-A553-F958BCFBDFB0}">
      <dsp:nvSpPr>
        <dsp:cNvPr id="0" name=""/>
        <dsp:cNvSpPr/>
      </dsp:nvSpPr>
      <dsp:spPr>
        <a:xfrm>
          <a:off x="295565" y="459948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SG" sz="1100" i="0" kern="1200" dirty="0">
              <a:solidFill>
                <a:schemeClr val="bg1"/>
              </a:solidFill>
              <a:latin typeface="Calibri" panose="020F0502020204030204" pitchFamily="34" charset="0"/>
              <a:cs typeface="Calibri" panose="020F0502020204030204" pitchFamily="34" charset="0"/>
            </a:rPr>
            <a:t>Others</a:t>
          </a:r>
        </a:p>
      </dsp:txBody>
      <dsp:txXfrm>
        <a:off x="295565" y="4599489"/>
        <a:ext cx="745200" cy="10945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01FFE-4AB2-40FA-BCA1-94244D1F1303}">
      <dsp:nvSpPr>
        <dsp:cNvPr id="0" name=""/>
        <dsp:cNvSpPr/>
      </dsp:nvSpPr>
      <dsp:spPr>
        <a:xfrm>
          <a:off x="291353" y="0"/>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i="0" kern="1200" dirty="0">
              <a:solidFill>
                <a:schemeClr val="bg1"/>
              </a:solidFill>
            </a:rPr>
            <a:t>Industrial-related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1353" y="0"/>
        <a:ext cx="745200" cy="1094520"/>
      </dsp:txXfrm>
    </dsp:sp>
    <dsp:sp modelId="{24D3AFB5-F644-4A59-80C1-52AE606840EE}">
      <dsp:nvSpPr>
        <dsp:cNvPr id="0" name=""/>
        <dsp:cNvSpPr/>
      </dsp:nvSpPr>
      <dsp:spPr>
        <a:xfrm>
          <a:off x="291353" y="1140053"/>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Commerce and Service-related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1353" y="1140053"/>
        <a:ext cx="745200" cy="1094520"/>
      </dsp:txXfrm>
    </dsp:sp>
    <dsp:sp modelId="{8BC9EDCE-38DF-48B6-9F9A-323E503A5B68}">
      <dsp:nvSpPr>
        <dsp:cNvPr id="0" name=""/>
        <dsp:cNvSpPr/>
      </dsp:nvSpPr>
      <dsp:spPr>
        <a:xfrm>
          <a:off x="292786" y="2300996"/>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1" kern="1200" dirty="0">
              <a:solidFill>
                <a:schemeClr val="bg1"/>
              </a:solidFill>
            </a:rPr>
            <a:t>Transport-related</a:t>
          </a:r>
          <a:endParaRPr lang="en-SG" sz="1100" kern="1200" dirty="0">
            <a:solidFill>
              <a:schemeClr val="bg1"/>
            </a:solidFill>
            <a:latin typeface="Calibri" panose="020F0502020204030204" pitchFamily="34" charset="0"/>
            <a:cs typeface="Calibri" panose="020F0502020204030204" pitchFamily="34" charset="0"/>
          </a:endParaRPr>
        </a:p>
      </dsp:txBody>
      <dsp:txXfrm>
        <a:off x="292786" y="2300996"/>
        <a:ext cx="745200" cy="1094520"/>
      </dsp:txXfrm>
    </dsp:sp>
    <dsp:sp modelId="{91D53D1F-0DAB-4C60-93AB-03BF0AEDC8AA}">
      <dsp:nvSpPr>
        <dsp:cNvPr id="0" name=""/>
        <dsp:cNvSpPr/>
      </dsp:nvSpPr>
      <dsp:spPr>
        <a:xfrm>
          <a:off x="283954" y="3450242"/>
          <a:ext cx="768487"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Households</a:t>
          </a:r>
          <a:endParaRPr lang="en-SG" sz="1100" i="0" kern="1200" dirty="0">
            <a:solidFill>
              <a:schemeClr val="bg1"/>
            </a:solidFill>
            <a:latin typeface="Calibri" panose="020F0502020204030204" pitchFamily="34" charset="0"/>
            <a:cs typeface="Calibri" panose="020F0502020204030204" pitchFamily="34" charset="0"/>
          </a:endParaRPr>
        </a:p>
      </dsp:txBody>
      <dsp:txXfrm>
        <a:off x="283954" y="3450242"/>
        <a:ext cx="768487" cy="1094520"/>
      </dsp:txXfrm>
    </dsp:sp>
    <dsp:sp modelId="{C8DBAED6-E53C-457C-A553-F958BCFBDFB0}">
      <dsp:nvSpPr>
        <dsp:cNvPr id="0" name=""/>
        <dsp:cNvSpPr/>
      </dsp:nvSpPr>
      <dsp:spPr>
        <a:xfrm>
          <a:off x="291353" y="4599487"/>
          <a:ext cx="1094400" cy="1094520"/>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SG" sz="1400" i="0" kern="1200" dirty="0">
              <a:solidFill>
                <a:schemeClr val="bg1"/>
              </a:solidFill>
              <a:latin typeface="Calibri" panose="020F0502020204030204" pitchFamily="34" charset="0"/>
              <a:cs typeface="Calibri" panose="020F0502020204030204" pitchFamily="34" charset="0"/>
            </a:rPr>
            <a:t>Others</a:t>
          </a:r>
        </a:p>
      </dsp:txBody>
      <dsp:txXfrm>
        <a:off x="291353" y="4599487"/>
        <a:ext cx="1094400" cy="10945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9035C-FF58-401F-A2B0-485032990920}">
      <dsp:nvSpPr>
        <dsp:cNvPr id="0" name=""/>
        <dsp:cNvSpPr/>
      </dsp:nvSpPr>
      <dsp:spPr>
        <a:xfrm>
          <a:off x="303356" y="62"/>
          <a:ext cx="745198" cy="109345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377825">
            <a:lnSpc>
              <a:spcPct val="90000"/>
            </a:lnSpc>
            <a:spcBef>
              <a:spcPct val="0"/>
            </a:spcBef>
            <a:spcAft>
              <a:spcPct val="35000"/>
            </a:spcAft>
            <a:buNone/>
          </a:pPr>
          <a:r>
            <a:rPr lang="en-SG" sz="850" kern="1200" dirty="0">
              <a:latin typeface="Calibri" panose="020F0502020204030204" pitchFamily="34" charset="0"/>
              <a:cs typeface="Calibri" panose="020F0502020204030204" pitchFamily="34" charset="0"/>
            </a:rPr>
            <a:t>Transformation Data Plot by Sub-Sector</a:t>
          </a:r>
        </a:p>
      </dsp:txBody>
      <dsp:txXfrm>
        <a:off x="303356" y="62"/>
        <a:ext cx="745198" cy="1093451"/>
      </dsp:txXfrm>
    </dsp:sp>
    <dsp:sp modelId="{04301FFE-4AB2-40FA-BCA1-94244D1F1303}">
      <dsp:nvSpPr>
        <dsp:cNvPr id="0" name=""/>
        <dsp:cNvSpPr/>
      </dsp:nvSpPr>
      <dsp:spPr>
        <a:xfrm>
          <a:off x="291350" y="1129845"/>
          <a:ext cx="1094400" cy="1093451"/>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FontTx/>
            <a:buNone/>
          </a:pPr>
          <a:r>
            <a:rPr lang="en-US" altLang="zh-CN" sz="1400" kern="1200" dirty="0">
              <a:solidFill>
                <a:schemeClr val="bg1"/>
              </a:solidFill>
              <a:latin typeface="Calibri" panose="020F0502020204030204" pitchFamily="34" charset="0"/>
              <a:cs typeface="Calibri" panose="020F0502020204030204" pitchFamily="34" charset="0"/>
            </a:rPr>
            <a:t>Naïve Forecasting </a:t>
          </a:r>
          <a:endParaRPr lang="en-SG" sz="1400" kern="1200" dirty="0">
            <a:solidFill>
              <a:schemeClr val="bg1"/>
            </a:solidFill>
            <a:latin typeface="Calibri" panose="020F0502020204030204" pitchFamily="34" charset="0"/>
            <a:cs typeface="Calibri" panose="020F0502020204030204" pitchFamily="34" charset="0"/>
          </a:endParaRPr>
        </a:p>
      </dsp:txBody>
      <dsp:txXfrm>
        <a:off x="291350" y="1129845"/>
        <a:ext cx="1094400" cy="1093451"/>
      </dsp:txXfrm>
    </dsp:sp>
    <dsp:sp modelId="{24D3AFB5-F644-4A59-80C1-52AE606840EE}">
      <dsp:nvSpPr>
        <dsp:cNvPr id="0" name=""/>
        <dsp:cNvSpPr/>
      </dsp:nvSpPr>
      <dsp:spPr>
        <a:xfrm>
          <a:off x="288149" y="2289845"/>
          <a:ext cx="1094400" cy="1093451"/>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chemeClr val="bg1"/>
              </a:solidFill>
              <a:latin typeface="Calibri" panose="020F0502020204030204" pitchFamily="34" charset="0"/>
              <a:cs typeface="Calibri" panose="020F0502020204030204" pitchFamily="34" charset="0"/>
            </a:rPr>
            <a:t>Moving Average</a:t>
          </a:r>
          <a:endParaRPr lang="en-SG" sz="1400" kern="1200" dirty="0">
            <a:solidFill>
              <a:schemeClr val="bg1"/>
            </a:solidFill>
            <a:latin typeface="Calibri" panose="020F0502020204030204" pitchFamily="34" charset="0"/>
            <a:cs typeface="Calibri" panose="020F0502020204030204" pitchFamily="34" charset="0"/>
          </a:endParaRPr>
        </a:p>
      </dsp:txBody>
      <dsp:txXfrm>
        <a:off x="288149" y="2289845"/>
        <a:ext cx="1094400" cy="1093451"/>
      </dsp:txXfrm>
    </dsp:sp>
    <dsp:sp modelId="{8BC9EDCE-38DF-48B6-9F9A-323E503A5B68}">
      <dsp:nvSpPr>
        <dsp:cNvPr id="0" name=""/>
        <dsp:cNvSpPr/>
      </dsp:nvSpPr>
      <dsp:spPr>
        <a:xfrm>
          <a:off x="291352" y="3449654"/>
          <a:ext cx="745198" cy="109345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Exponential Smoothing</a:t>
          </a:r>
          <a:endParaRPr lang="en-SG" sz="1100" kern="1200" dirty="0">
            <a:solidFill>
              <a:schemeClr val="bg1"/>
            </a:solidFill>
            <a:latin typeface="Calibri" panose="020F0502020204030204" pitchFamily="34" charset="0"/>
            <a:cs typeface="Calibri" panose="020F0502020204030204" pitchFamily="34" charset="0"/>
          </a:endParaRPr>
        </a:p>
      </dsp:txBody>
      <dsp:txXfrm>
        <a:off x="291352" y="3449654"/>
        <a:ext cx="745198" cy="1093451"/>
      </dsp:txXfrm>
    </dsp:sp>
    <dsp:sp modelId="{91D53D1F-0DAB-4C60-93AB-03BF0AEDC8AA}">
      <dsp:nvSpPr>
        <dsp:cNvPr id="0" name=""/>
        <dsp:cNvSpPr/>
      </dsp:nvSpPr>
      <dsp:spPr>
        <a:xfrm>
          <a:off x="291353" y="4597779"/>
          <a:ext cx="745200" cy="109345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Regression</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4597779"/>
        <a:ext cx="745200" cy="109345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9035C-FF58-401F-A2B0-485032990920}">
      <dsp:nvSpPr>
        <dsp:cNvPr id="0" name=""/>
        <dsp:cNvSpPr/>
      </dsp:nvSpPr>
      <dsp:spPr>
        <a:xfrm>
          <a:off x="296918" y="0"/>
          <a:ext cx="745202"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377825">
            <a:lnSpc>
              <a:spcPct val="90000"/>
            </a:lnSpc>
            <a:spcBef>
              <a:spcPct val="0"/>
            </a:spcBef>
            <a:spcAft>
              <a:spcPct val="35000"/>
            </a:spcAft>
            <a:buNone/>
          </a:pPr>
          <a:r>
            <a:rPr lang="en-SG" sz="850" kern="1200" dirty="0">
              <a:latin typeface="Calibri" panose="020F0502020204030204" pitchFamily="34" charset="0"/>
              <a:cs typeface="Calibri" panose="020F0502020204030204" pitchFamily="34" charset="0"/>
            </a:rPr>
            <a:t>Transformation Data Plot by Sub-Sector</a:t>
          </a:r>
        </a:p>
      </dsp:txBody>
      <dsp:txXfrm>
        <a:off x="296918" y="0"/>
        <a:ext cx="745202" cy="1094520"/>
      </dsp:txXfrm>
    </dsp:sp>
    <dsp:sp modelId="{04301FFE-4AB2-40FA-BCA1-94244D1F1303}">
      <dsp:nvSpPr>
        <dsp:cNvPr id="0" name=""/>
        <dsp:cNvSpPr/>
      </dsp:nvSpPr>
      <dsp:spPr>
        <a:xfrm>
          <a:off x="291353" y="1128165"/>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kern="1200" dirty="0">
              <a:solidFill>
                <a:schemeClr val="bg1"/>
              </a:solidFill>
              <a:latin typeface="Calibri" panose="020F0502020204030204" pitchFamily="34" charset="0"/>
              <a:cs typeface="Calibri" panose="020F0502020204030204" pitchFamily="34" charset="0"/>
            </a:rPr>
            <a:t>Naïve Forecasting </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1128165"/>
        <a:ext cx="745200" cy="1094520"/>
      </dsp:txXfrm>
    </dsp:sp>
    <dsp:sp modelId="{24D3AFB5-F644-4A59-80C1-52AE606840EE}">
      <dsp:nvSpPr>
        <dsp:cNvPr id="0" name=""/>
        <dsp:cNvSpPr/>
      </dsp:nvSpPr>
      <dsp:spPr>
        <a:xfrm>
          <a:off x="291353" y="228929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Moving Average</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2289299"/>
        <a:ext cx="745200" cy="1094520"/>
      </dsp:txXfrm>
    </dsp:sp>
    <dsp:sp modelId="{8BC9EDCE-38DF-48B6-9F9A-323E503A5B68}">
      <dsp:nvSpPr>
        <dsp:cNvPr id="0" name=""/>
        <dsp:cNvSpPr/>
      </dsp:nvSpPr>
      <dsp:spPr>
        <a:xfrm>
          <a:off x="293900" y="3450242"/>
          <a:ext cx="1067950" cy="1094520"/>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chemeClr val="bg1"/>
              </a:solidFill>
              <a:latin typeface="Calibri" panose="020F0502020204030204" pitchFamily="34" charset="0"/>
              <a:cs typeface="Calibri" panose="020F0502020204030204" pitchFamily="34" charset="0"/>
            </a:rPr>
            <a:t>Exponential Smoothing</a:t>
          </a:r>
          <a:endParaRPr lang="en-SG" sz="1400" kern="1200" dirty="0">
            <a:solidFill>
              <a:schemeClr val="bg1"/>
            </a:solidFill>
            <a:latin typeface="Calibri" panose="020F0502020204030204" pitchFamily="34" charset="0"/>
            <a:cs typeface="Calibri" panose="020F0502020204030204" pitchFamily="34" charset="0"/>
          </a:endParaRPr>
        </a:p>
      </dsp:txBody>
      <dsp:txXfrm>
        <a:off x="293900" y="3450242"/>
        <a:ext cx="1067950" cy="1094520"/>
      </dsp:txXfrm>
    </dsp:sp>
    <dsp:sp modelId="{91D53D1F-0DAB-4C60-93AB-03BF0AEDC8AA}">
      <dsp:nvSpPr>
        <dsp:cNvPr id="0" name=""/>
        <dsp:cNvSpPr/>
      </dsp:nvSpPr>
      <dsp:spPr>
        <a:xfrm>
          <a:off x="291353" y="459948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Regression</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4599489"/>
        <a:ext cx="745200" cy="10945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9035C-FF58-401F-A2B0-485032990920}">
      <dsp:nvSpPr>
        <dsp:cNvPr id="0" name=""/>
        <dsp:cNvSpPr/>
      </dsp:nvSpPr>
      <dsp:spPr>
        <a:xfrm>
          <a:off x="296918" y="0"/>
          <a:ext cx="745202"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377825">
            <a:lnSpc>
              <a:spcPct val="90000"/>
            </a:lnSpc>
            <a:spcBef>
              <a:spcPct val="0"/>
            </a:spcBef>
            <a:spcAft>
              <a:spcPct val="35000"/>
            </a:spcAft>
            <a:buNone/>
          </a:pPr>
          <a:r>
            <a:rPr lang="en-SG" sz="850" kern="1200" dirty="0">
              <a:latin typeface="Calibri" panose="020F0502020204030204" pitchFamily="34" charset="0"/>
              <a:cs typeface="Calibri" panose="020F0502020204030204" pitchFamily="34" charset="0"/>
            </a:rPr>
            <a:t>Transformation Data Plot by Sub-Sector</a:t>
          </a:r>
        </a:p>
      </dsp:txBody>
      <dsp:txXfrm>
        <a:off x="296918" y="0"/>
        <a:ext cx="745202" cy="1094520"/>
      </dsp:txXfrm>
    </dsp:sp>
    <dsp:sp modelId="{04301FFE-4AB2-40FA-BCA1-94244D1F1303}">
      <dsp:nvSpPr>
        <dsp:cNvPr id="0" name=""/>
        <dsp:cNvSpPr/>
      </dsp:nvSpPr>
      <dsp:spPr>
        <a:xfrm>
          <a:off x="291353" y="1128165"/>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kern="1200" dirty="0">
              <a:solidFill>
                <a:schemeClr val="bg1"/>
              </a:solidFill>
              <a:latin typeface="Calibri" panose="020F0502020204030204" pitchFamily="34" charset="0"/>
              <a:cs typeface="Calibri" panose="020F0502020204030204" pitchFamily="34" charset="0"/>
            </a:rPr>
            <a:t>Naïve Forecasting </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1128165"/>
        <a:ext cx="745200" cy="1094520"/>
      </dsp:txXfrm>
    </dsp:sp>
    <dsp:sp modelId="{24D3AFB5-F644-4A59-80C1-52AE606840EE}">
      <dsp:nvSpPr>
        <dsp:cNvPr id="0" name=""/>
        <dsp:cNvSpPr/>
      </dsp:nvSpPr>
      <dsp:spPr>
        <a:xfrm>
          <a:off x="291353" y="228929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Moving Average</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2289299"/>
        <a:ext cx="745200" cy="1094520"/>
      </dsp:txXfrm>
    </dsp:sp>
    <dsp:sp modelId="{8BC9EDCE-38DF-48B6-9F9A-323E503A5B68}">
      <dsp:nvSpPr>
        <dsp:cNvPr id="0" name=""/>
        <dsp:cNvSpPr/>
      </dsp:nvSpPr>
      <dsp:spPr>
        <a:xfrm>
          <a:off x="296443" y="3450242"/>
          <a:ext cx="745202"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Exponential Smoothing</a:t>
          </a:r>
          <a:endParaRPr lang="en-SG" sz="1100" kern="1200" dirty="0">
            <a:solidFill>
              <a:schemeClr val="bg1"/>
            </a:solidFill>
            <a:latin typeface="Calibri" panose="020F0502020204030204" pitchFamily="34" charset="0"/>
            <a:cs typeface="Calibri" panose="020F0502020204030204" pitchFamily="34" charset="0"/>
          </a:endParaRPr>
        </a:p>
      </dsp:txBody>
      <dsp:txXfrm>
        <a:off x="296443" y="3450242"/>
        <a:ext cx="745202" cy="1094520"/>
      </dsp:txXfrm>
    </dsp:sp>
    <dsp:sp modelId="{91D53D1F-0DAB-4C60-93AB-03BF0AEDC8AA}">
      <dsp:nvSpPr>
        <dsp:cNvPr id="0" name=""/>
        <dsp:cNvSpPr/>
      </dsp:nvSpPr>
      <dsp:spPr>
        <a:xfrm>
          <a:off x="300774" y="4599489"/>
          <a:ext cx="1094400" cy="1094520"/>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chemeClr val="bg1"/>
              </a:solidFill>
              <a:latin typeface="Calibri" panose="020F0502020204030204" pitchFamily="34" charset="0"/>
              <a:cs typeface="Calibri" panose="020F0502020204030204" pitchFamily="34" charset="0"/>
            </a:rPr>
            <a:t>Regression</a:t>
          </a:r>
          <a:endParaRPr lang="en-SG" sz="1400" kern="1200" dirty="0">
            <a:solidFill>
              <a:schemeClr val="bg1"/>
            </a:solidFill>
            <a:latin typeface="Calibri" panose="020F0502020204030204" pitchFamily="34" charset="0"/>
            <a:cs typeface="Calibri" panose="020F0502020204030204" pitchFamily="34" charset="0"/>
          </a:endParaRPr>
        </a:p>
      </dsp:txBody>
      <dsp:txXfrm>
        <a:off x="300774" y="4599489"/>
        <a:ext cx="1094400" cy="109452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9035C-FF58-401F-A2B0-485032990920}">
      <dsp:nvSpPr>
        <dsp:cNvPr id="0" name=""/>
        <dsp:cNvSpPr/>
      </dsp:nvSpPr>
      <dsp:spPr>
        <a:xfrm>
          <a:off x="294665" y="62"/>
          <a:ext cx="745200" cy="109345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377825">
            <a:lnSpc>
              <a:spcPct val="90000"/>
            </a:lnSpc>
            <a:spcBef>
              <a:spcPct val="0"/>
            </a:spcBef>
            <a:spcAft>
              <a:spcPct val="35000"/>
            </a:spcAft>
            <a:buNone/>
          </a:pPr>
          <a:r>
            <a:rPr lang="en-SG" sz="850" kern="1200" dirty="0">
              <a:latin typeface="Calibri" panose="020F0502020204030204" pitchFamily="34" charset="0"/>
              <a:cs typeface="Calibri" panose="020F0502020204030204" pitchFamily="34" charset="0"/>
            </a:rPr>
            <a:t>Consumption Data Plot by Sub-Sector</a:t>
          </a:r>
        </a:p>
      </dsp:txBody>
      <dsp:txXfrm>
        <a:off x="294665" y="62"/>
        <a:ext cx="745200" cy="1093451"/>
      </dsp:txXfrm>
    </dsp:sp>
    <dsp:sp modelId="{04301FFE-4AB2-40FA-BCA1-94244D1F1303}">
      <dsp:nvSpPr>
        <dsp:cNvPr id="0" name=""/>
        <dsp:cNvSpPr/>
      </dsp:nvSpPr>
      <dsp:spPr>
        <a:xfrm>
          <a:off x="291350" y="1129845"/>
          <a:ext cx="1094400" cy="1093451"/>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FontTx/>
            <a:buNone/>
          </a:pPr>
          <a:r>
            <a:rPr lang="en-US" altLang="zh-CN" sz="1400" kern="1200" dirty="0">
              <a:solidFill>
                <a:schemeClr val="bg1"/>
              </a:solidFill>
              <a:latin typeface="Calibri" panose="020F0502020204030204" pitchFamily="34" charset="0"/>
              <a:cs typeface="Calibri" panose="020F0502020204030204" pitchFamily="34" charset="0"/>
            </a:rPr>
            <a:t>Naïve Forecasting </a:t>
          </a:r>
          <a:endParaRPr lang="en-SG" sz="1400" kern="1200" dirty="0">
            <a:solidFill>
              <a:schemeClr val="bg1"/>
            </a:solidFill>
            <a:latin typeface="Calibri" panose="020F0502020204030204" pitchFamily="34" charset="0"/>
            <a:cs typeface="Calibri" panose="020F0502020204030204" pitchFamily="34" charset="0"/>
          </a:endParaRPr>
        </a:p>
      </dsp:txBody>
      <dsp:txXfrm>
        <a:off x="291350" y="1129845"/>
        <a:ext cx="1094400" cy="1093451"/>
      </dsp:txXfrm>
    </dsp:sp>
    <dsp:sp modelId="{24D3AFB5-F644-4A59-80C1-52AE606840EE}">
      <dsp:nvSpPr>
        <dsp:cNvPr id="0" name=""/>
        <dsp:cNvSpPr/>
      </dsp:nvSpPr>
      <dsp:spPr>
        <a:xfrm>
          <a:off x="294788" y="2289845"/>
          <a:ext cx="745200" cy="109345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Moving Average</a:t>
          </a:r>
          <a:endParaRPr lang="en-SG" sz="1100" kern="1200" dirty="0">
            <a:solidFill>
              <a:schemeClr val="bg1"/>
            </a:solidFill>
            <a:latin typeface="Calibri" panose="020F0502020204030204" pitchFamily="34" charset="0"/>
            <a:cs typeface="Calibri" panose="020F0502020204030204" pitchFamily="34" charset="0"/>
          </a:endParaRPr>
        </a:p>
      </dsp:txBody>
      <dsp:txXfrm>
        <a:off x="294788" y="2289845"/>
        <a:ext cx="745200" cy="1093451"/>
      </dsp:txXfrm>
    </dsp:sp>
    <dsp:sp modelId="{8BC9EDCE-38DF-48B6-9F9A-323E503A5B68}">
      <dsp:nvSpPr>
        <dsp:cNvPr id="0" name=""/>
        <dsp:cNvSpPr/>
      </dsp:nvSpPr>
      <dsp:spPr>
        <a:xfrm>
          <a:off x="291352" y="3449654"/>
          <a:ext cx="745198" cy="109345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Exponential Smoothing</a:t>
          </a:r>
          <a:endParaRPr lang="en-SG" sz="1100" kern="1200" dirty="0">
            <a:solidFill>
              <a:schemeClr val="bg1"/>
            </a:solidFill>
            <a:latin typeface="Calibri" panose="020F0502020204030204" pitchFamily="34" charset="0"/>
            <a:cs typeface="Calibri" panose="020F0502020204030204" pitchFamily="34" charset="0"/>
          </a:endParaRPr>
        </a:p>
      </dsp:txBody>
      <dsp:txXfrm>
        <a:off x="291352" y="3449654"/>
        <a:ext cx="745198" cy="1093451"/>
      </dsp:txXfrm>
    </dsp:sp>
    <dsp:sp modelId="{91D53D1F-0DAB-4C60-93AB-03BF0AEDC8AA}">
      <dsp:nvSpPr>
        <dsp:cNvPr id="0" name=""/>
        <dsp:cNvSpPr/>
      </dsp:nvSpPr>
      <dsp:spPr>
        <a:xfrm>
          <a:off x="291353" y="4597779"/>
          <a:ext cx="745200" cy="109345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Regression</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4597779"/>
        <a:ext cx="745200" cy="109345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9035C-FF58-401F-A2B0-485032990920}">
      <dsp:nvSpPr>
        <dsp:cNvPr id="0" name=""/>
        <dsp:cNvSpPr/>
      </dsp:nvSpPr>
      <dsp:spPr>
        <a:xfrm>
          <a:off x="294665" y="62"/>
          <a:ext cx="745200" cy="109345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377825">
            <a:lnSpc>
              <a:spcPct val="90000"/>
            </a:lnSpc>
            <a:spcBef>
              <a:spcPct val="0"/>
            </a:spcBef>
            <a:spcAft>
              <a:spcPct val="35000"/>
            </a:spcAft>
            <a:buNone/>
          </a:pPr>
          <a:r>
            <a:rPr lang="en-SG" sz="850" kern="1200" dirty="0">
              <a:latin typeface="Calibri" panose="020F0502020204030204" pitchFamily="34" charset="0"/>
              <a:cs typeface="Calibri" panose="020F0502020204030204" pitchFamily="34" charset="0"/>
            </a:rPr>
            <a:t>Consumption Data Plot by Sub-Sector</a:t>
          </a:r>
        </a:p>
      </dsp:txBody>
      <dsp:txXfrm>
        <a:off x="294665" y="62"/>
        <a:ext cx="745200" cy="1093451"/>
      </dsp:txXfrm>
    </dsp:sp>
    <dsp:sp modelId="{04301FFE-4AB2-40FA-BCA1-94244D1F1303}">
      <dsp:nvSpPr>
        <dsp:cNvPr id="0" name=""/>
        <dsp:cNvSpPr/>
      </dsp:nvSpPr>
      <dsp:spPr>
        <a:xfrm>
          <a:off x="295637" y="1129845"/>
          <a:ext cx="745200" cy="109345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kern="1200" dirty="0">
              <a:solidFill>
                <a:schemeClr val="bg1"/>
              </a:solidFill>
              <a:latin typeface="Calibri" panose="020F0502020204030204" pitchFamily="34" charset="0"/>
              <a:cs typeface="Calibri" panose="020F0502020204030204" pitchFamily="34" charset="0"/>
            </a:rPr>
            <a:t>Naïve Forecasting </a:t>
          </a:r>
          <a:endParaRPr lang="en-SG" sz="1100" kern="1200" dirty="0">
            <a:solidFill>
              <a:schemeClr val="bg1"/>
            </a:solidFill>
            <a:latin typeface="Calibri" panose="020F0502020204030204" pitchFamily="34" charset="0"/>
            <a:cs typeface="Calibri" panose="020F0502020204030204" pitchFamily="34" charset="0"/>
          </a:endParaRPr>
        </a:p>
      </dsp:txBody>
      <dsp:txXfrm>
        <a:off x="295637" y="1129845"/>
        <a:ext cx="745200" cy="1093451"/>
      </dsp:txXfrm>
    </dsp:sp>
    <dsp:sp modelId="{24D3AFB5-F644-4A59-80C1-52AE606840EE}">
      <dsp:nvSpPr>
        <dsp:cNvPr id="0" name=""/>
        <dsp:cNvSpPr/>
      </dsp:nvSpPr>
      <dsp:spPr>
        <a:xfrm>
          <a:off x="288149" y="2289845"/>
          <a:ext cx="1094400" cy="1093451"/>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chemeClr val="bg1"/>
              </a:solidFill>
              <a:latin typeface="Calibri" panose="020F0502020204030204" pitchFamily="34" charset="0"/>
              <a:cs typeface="Calibri" panose="020F0502020204030204" pitchFamily="34" charset="0"/>
            </a:rPr>
            <a:t>Moving Average</a:t>
          </a:r>
          <a:endParaRPr lang="en-SG" sz="1400" kern="1200" dirty="0">
            <a:solidFill>
              <a:schemeClr val="bg1"/>
            </a:solidFill>
            <a:latin typeface="Calibri" panose="020F0502020204030204" pitchFamily="34" charset="0"/>
            <a:cs typeface="Calibri" panose="020F0502020204030204" pitchFamily="34" charset="0"/>
          </a:endParaRPr>
        </a:p>
      </dsp:txBody>
      <dsp:txXfrm>
        <a:off x="288149" y="2289845"/>
        <a:ext cx="1094400" cy="1093451"/>
      </dsp:txXfrm>
    </dsp:sp>
    <dsp:sp modelId="{8BC9EDCE-38DF-48B6-9F9A-323E503A5B68}">
      <dsp:nvSpPr>
        <dsp:cNvPr id="0" name=""/>
        <dsp:cNvSpPr/>
      </dsp:nvSpPr>
      <dsp:spPr>
        <a:xfrm>
          <a:off x="291352" y="3449654"/>
          <a:ext cx="745198" cy="109345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Exponential Smoothing</a:t>
          </a:r>
          <a:endParaRPr lang="en-SG" sz="1100" kern="1200" dirty="0">
            <a:solidFill>
              <a:schemeClr val="bg1"/>
            </a:solidFill>
            <a:latin typeface="Calibri" panose="020F0502020204030204" pitchFamily="34" charset="0"/>
            <a:cs typeface="Calibri" panose="020F0502020204030204" pitchFamily="34" charset="0"/>
          </a:endParaRPr>
        </a:p>
      </dsp:txBody>
      <dsp:txXfrm>
        <a:off x="291352" y="3449654"/>
        <a:ext cx="745198" cy="1093451"/>
      </dsp:txXfrm>
    </dsp:sp>
    <dsp:sp modelId="{91D53D1F-0DAB-4C60-93AB-03BF0AEDC8AA}">
      <dsp:nvSpPr>
        <dsp:cNvPr id="0" name=""/>
        <dsp:cNvSpPr/>
      </dsp:nvSpPr>
      <dsp:spPr>
        <a:xfrm>
          <a:off x="291353" y="4597779"/>
          <a:ext cx="745200" cy="109345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Regression</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4597779"/>
        <a:ext cx="745200" cy="109345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9035C-FF58-401F-A2B0-485032990920}">
      <dsp:nvSpPr>
        <dsp:cNvPr id="0" name=""/>
        <dsp:cNvSpPr/>
      </dsp:nvSpPr>
      <dsp:spPr>
        <a:xfrm>
          <a:off x="312975" y="0"/>
          <a:ext cx="72262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377825">
            <a:lnSpc>
              <a:spcPct val="90000"/>
            </a:lnSpc>
            <a:spcBef>
              <a:spcPct val="0"/>
            </a:spcBef>
            <a:spcAft>
              <a:spcPct val="35000"/>
            </a:spcAft>
            <a:buNone/>
          </a:pPr>
          <a:r>
            <a:rPr lang="en-SG" sz="850" kern="1200" dirty="0">
              <a:latin typeface="Calibri" panose="020F0502020204030204" pitchFamily="34" charset="0"/>
              <a:cs typeface="Calibri" panose="020F0502020204030204" pitchFamily="34" charset="0"/>
            </a:rPr>
            <a:t>Consumption Data Plot by Sub-Sector</a:t>
          </a:r>
        </a:p>
      </dsp:txBody>
      <dsp:txXfrm>
        <a:off x="312975" y="0"/>
        <a:ext cx="722620" cy="1094520"/>
      </dsp:txXfrm>
    </dsp:sp>
    <dsp:sp modelId="{04301FFE-4AB2-40FA-BCA1-94244D1F1303}">
      <dsp:nvSpPr>
        <dsp:cNvPr id="0" name=""/>
        <dsp:cNvSpPr/>
      </dsp:nvSpPr>
      <dsp:spPr>
        <a:xfrm>
          <a:off x="291353" y="1128165"/>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kern="1200" dirty="0">
              <a:solidFill>
                <a:schemeClr val="bg1"/>
              </a:solidFill>
              <a:latin typeface="Calibri" panose="020F0502020204030204" pitchFamily="34" charset="0"/>
              <a:cs typeface="Calibri" panose="020F0502020204030204" pitchFamily="34" charset="0"/>
            </a:rPr>
            <a:t>Naïve Forecasting </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1128165"/>
        <a:ext cx="745200" cy="1094520"/>
      </dsp:txXfrm>
    </dsp:sp>
    <dsp:sp modelId="{24D3AFB5-F644-4A59-80C1-52AE606840EE}">
      <dsp:nvSpPr>
        <dsp:cNvPr id="0" name=""/>
        <dsp:cNvSpPr/>
      </dsp:nvSpPr>
      <dsp:spPr>
        <a:xfrm>
          <a:off x="291353" y="228929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Moving Average</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2289299"/>
        <a:ext cx="745200" cy="1094520"/>
      </dsp:txXfrm>
    </dsp:sp>
    <dsp:sp modelId="{8BC9EDCE-38DF-48B6-9F9A-323E503A5B68}">
      <dsp:nvSpPr>
        <dsp:cNvPr id="0" name=""/>
        <dsp:cNvSpPr/>
      </dsp:nvSpPr>
      <dsp:spPr>
        <a:xfrm>
          <a:off x="293900" y="3450242"/>
          <a:ext cx="1067950" cy="1094520"/>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chemeClr val="bg1"/>
              </a:solidFill>
              <a:latin typeface="Calibri" panose="020F0502020204030204" pitchFamily="34" charset="0"/>
              <a:cs typeface="Calibri" panose="020F0502020204030204" pitchFamily="34" charset="0"/>
            </a:rPr>
            <a:t>Exponential Smoothing</a:t>
          </a:r>
          <a:endParaRPr lang="en-SG" sz="1400" kern="1200" dirty="0">
            <a:solidFill>
              <a:schemeClr val="bg1"/>
            </a:solidFill>
            <a:latin typeface="Calibri" panose="020F0502020204030204" pitchFamily="34" charset="0"/>
            <a:cs typeface="Calibri" panose="020F0502020204030204" pitchFamily="34" charset="0"/>
          </a:endParaRPr>
        </a:p>
      </dsp:txBody>
      <dsp:txXfrm>
        <a:off x="293900" y="3450242"/>
        <a:ext cx="1067950" cy="1094520"/>
      </dsp:txXfrm>
    </dsp:sp>
    <dsp:sp modelId="{91D53D1F-0DAB-4C60-93AB-03BF0AEDC8AA}">
      <dsp:nvSpPr>
        <dsp:cNvPr id="0" name=""/>
        <dsp:cNvSpPr/>
      </dsp:nvSpPr>
      <dsp:spPr>
        <a:xfrm>
          <a:off x="291353" y="459948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Regression</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4599489"/>
        <a:ext cx="745200" cy="1094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A50D3-F541-4944-B554-138250BD0663}">
      <dsp:nvSpPr>
        <dsp:cNvPr id="0" name=""/>
        <dsp:cNvSpPr/>
      </dsp:nvSpPr>
      <dsp:spPr>
        <a:xfrm>
          <a:off x="291776" y="2851"/>
          <a:ext cx="1257439" cy="1371279"/>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FontTx/>
            <a:buNone/>
          </a:pPr>
          <a:r>
            <a:rPr lang="en-US" altLang="zh-CN" sz="1400" b="1" i="0" kern="1200" dirty="0">
              <a:solidFill>
                <a:schemeClr val="bg1"/>
              </a:solidFill>
              <a:latin typeface="Calibri" panose="020F0502020204030204" pitchFamily="34" charset="0"/>
              <a:cs typeface="Calibri" panose="020F0502020204030204" pitchFamily="34" charset="0"/>
            </a:rPr>
            <a:t>Transformation</a:t>
          </a:r>
          <a:endParaRPr lang="en-SG" sz="1400" b="1" i="0" kern="1200" dirty="0">
            <a:solidFill>
              <a:schemeClr val="bg1"/>
            </a:solidFill>
            <a:latin typeface="Calibri" panose="020F0502020204030204" pitchFamily="34" charset="0"/>
            <a:cs typeface="Calibri" panose="020F0502020204030204" pitchFamily="34" charset="0"/>
          </a:endParaRPr>
        </a:p>
      </dsp:txBody>
      <dsp:txXfrm>
        <a:off x="291776" y="2851"/>
        <a:ext cx="1257439" cy="1371279"/>
      </dsp:txXfrm>
    </dsp:sp>
    <dsp:sp modelId="{04301FFE-4AB2-40FA-BCA1-94244D1F1303}">
      <dsp:nvSpPr>
        <dsp:cNvPr id="0" name=""/>
        <dsp:cNvSpPr/>
      </dsp:nvSpPr>
      <dsp:spPr>
        <a:xfrm>
          <a:off x="287357" y="1444474"/>
          <a:ext cx="1044000" cy="1371279"/>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i="0" kern="1200" dirty="0">
              <a:solidFill>
                <a:schemeClr val="bg1"/>
              </a:solidFill>
            </a:rPr>
            <a:t>Main Producers</a:t>
          </a:r>
          <a:endParaRPr lang="en-SG" sz="1100" i="0" kern="1200" dirty="0">
            <a:solidFill>
              <a:schemeClr val="bg1"/>
            </a:solidFill>
            <a:latin typeface="Calibri" panose="020F0502020204030204" pitchFamily="34" charset="0"/>
            <a:cs typeface="Calibri" panose="020F0502020204030204" pitchFamily="34" charset="0"/>
          </a:endParaRPr>
        </a:p>
      </dsp:txBody>
      <dsp:txXfrm>
        <a:off x="287357" y="1444474"/>
        <a:ext cx="1044000" cy="1371279"/>
      </dsp:txXfrm>
    </dsp:sp>
    <dsp:sp modelId="{24D3AFB5-F644-4A59-80C1-52AE606840EE}">
      <dsp:nvSpPr>
        <dsp:cNvPr id="0" name=""/>
        <dsp:cNvSpPr/>
      </dsp:nvSpPr>
      <dsp:spPr>
        <a:xfrm>
          <a:off x="292138" y="2886546"/>
          <a:ext cx="1044002" cy="1371279"/>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err="1">
              <a:solidFill>
                <a:schemeClr val="bg1"/>
              </a:solidFill>
            </a:rPr>
            <a:t>Autoproducers</a:t>
          </a:r>
          <a:endParaRPr lang="en-SG" sz="1100" i="0" kern="1200" dirty="0">
            <a:solidFill>
              <a:schemeClr val="bg1"/>
            </a:solidFill>
            <a:latin typeface="Calibri" panose="020F0502020204030204" pitchFamily="34" charset="0"/>
            <a:cs typeface="Calibri" panose="020F0502020204030204" pitchFamily="34" charset="0"/>
          </a:endParaRPr>
        </a:p>
      </dsp:txBody>
      <dsp:txXfrm>
        <a:off x="292138" y="2886546"/>
        <a:ext cx="1044002" cy="1371279"/>
      </dsp:txXfrm>
    </dsp:sp>
    <dsp:sp modelId="{8BC9EDCE-38DF-48B6-9F9A-323E503A5B68}">
      <dsp:nvSpPr>
        <dsp:cNvPr id="0" name=""/>
        <dsp:cNvSpPr/>
      </dsp:nvSpPr>
      <dsp:spPr>
        <a:xfrm>
          <a:off x="292525" y="4325233"/>
          <a:ext cx="1043998" cy="1371279"/>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Other Transformations</a:t>
          </a:r>
          <a:endParaRPr lang="en-SG" sz="1100" i="0" kern="1200" dirty="0">
            <a:solidFill>
              <a:schemeClr val="bg1"/>
            </a:solidFill>
            <a:latin typeface="Calibri" panose="020F0502020204030204" pitchFamily="34" charset="0"/>
            <a:cs typeface="Calibri" panose="020F0502020204030204" pitchFamily="34" charset="0"/>
          </a:endParaRPr>
        </a:p>
      </dsp:txBody>
      <dsp:txXfrm>
        <a:off x="292525" y="4325233"/>
        <a:ext cx="1043998" cy="137127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9035C-FF58-401F-A2B0-485032990920}">
      <dsp:nvSpPr>
        <dsp:cNvPr id="0" name=""/>
        <dsp:cNvSpPr/>
      </dsp:nvSpPr>
      <dsp:spPr>
        <a:xfrm>
          <a:off x="312975" y="0"/>
          <a:ext cx="72262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377825">
            <a:lnSpc>
              <a:spcPct val="90000"/>
            </a:lnSpc>
            <a:spcBef>
              <a:spcPct val="0"/>
            </a:spcBef>
            <a:spcAft>
              <a:spcPct val="35000"/>
            </a:spcAft>
            <a:buNone/>
          </a:pPr>
          <a:r>
            <a:rPr lang="en-SG" sz="850" kern="1200" dirty="0">
              <a:latin typeface="Calibri" panose="020F0502020204030204" pitchFamily="34" charset="0"/>
              <a:cs typeface="Calibri" panose="020F0502020204030204" pitchFamily="34" charset="0"/>
            </a:rPr>
            <a:t>Consumption Data Plot by Sub-Sector</a:t>
          </a:r>
        </a:p>
      </dsp:txBody>
      <dsp:txXfrm>
        <a:off x="312975" y="0"/>
        <a:ext cx="722620" cy="1094520"/>
      </dsp:txXfrm>
    </dsp:sp>
    <dsp:sp modelId="{04301FFE-4AB2-40FA-BCA1-94244D1F1303}">
      <dsp:nvSpPr>
        <dsp:cNvPr id="0" name=""/>
        <dsp:cNvSpPr/>
      </dsp:nvSpPr>
      <dsp:spPr>
        <a:xfrm>
          <a:off x="291353" y="1128165"/>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kern="1200" dirty="0">
              <a:solidFill>
                <a:schemeClr val="bg1"/>
              </a:solidFill>
              <a:latin typeface="Calibri" panose="020F0502020204030204" pitchFamily="34" charset="0"/>
              <a:cs typeface="Calibri" panose="020F0502020204030204" pitchFamily="34" charset="0"/>
            </a:rPr>
            <a:t>Naïve Forecasting </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1128165"/>
        <a:ext cx="745200" cy="1094520"/>
      </dsp:txXfrm>
    </dsp:sp>
    <dsp:sp modelId="{24D3AFB5-F644-4A59-80C1-52AE606840EE}">
      <dsp:nvSpPr>
        <dsp:cNvPr id="0" name=""/>
        <dsp:cNvSpPr/>
      </dsp:nvSpPr>
      <dsp:spPr>
        <a:xfrm>
          <a:off x="291353" y="228929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Moving Average</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2289299"/>
        <a:ext cx="745200" cy="1094520"/>
      </dsp:txXfrm>
    </dsp:sp>
    <dsp:sp modelId="{8BC9EDCE-38DF-48B6-9F9A-323E503A5B68}">
      <dsp:nvSpPr>
        <dsp:cNvPr id="0" name=""/>
        <dsp:cNvSpPr/>
      </dsp:nvSpPr>
      <dsp:spPr>
        <a:xfrm>
          <a:off x="293900" y="3450242"/>
          <a:ext cx="1067950" cy="1094520"/>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chemeClr val="bg1"/>
              </a:solidFill>
              <a:latin typeface="Calibri" panose="020F0502020204030204" pitchFamily="34" charset="0"/>
              <a:cs typeface="Calibri" panose="020F0502020204030204" pitchFamily="34" charset="0"/>
            </a:rPr>
            <a:t>Exponential Smoothing</a:t>
          </a:r>
          <a:endParaRPr lang="en-SG" sz="1400" kern="1200" dirty="0">
            <a:solidFill>
              <a:schemeClr val="bg1"/>
            </a:solidFill>
            <a:latin typeface="Calibri" panose="020F0502020204030204" pitchFamily="34" charset="0"/>
            <a:cs typeface="Calibri" panose="020F0502020204030204" pitchFamily="34" charset="0"/>
          </a:endParaRPr>
        </a:p>
      </dsp:txBody>
      <dsp:txXfrm>
        <a:off x="293900" y="3450242"/>
        <a:ext cx="1067950" cy="1094520"/>
      </dsp:txXfrm>
    </dsp:sp>
    <dsp:sp modelId="{91D53D1F-0DAB-4C60-93AB-03BF0AEDC8AA}">
      <dsp:nvSpPr>
        <dsp:cNvPr id="0" name=""/>
        <dsp:cNvSpPr/>
      </dsp:nvSpPr>
      <dsp:spPr>
        <a:xfrm>
          <a:off x="291353" y="459948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Regression</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4599489"/>
        <a:ext cx="745200" cy="10945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9035C-FF58-401F-A2B0-485032990920}">
      <dsp:nvSpPr>
        <dsp:cNvPr id="0" name=""/>
        <dsp:cNvSpPr/>
      </dsp:nvSpPr>
      <dsp:spPr>
        <a:xfrm>
          <a:off x="289395" y="14012"/>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377825">
            <a:lnSpc>
              <a:spcPct val="90000"/>
            </a:lnSpc>
            <a:spcBef>
              <a:spcPct val="0"/>
            </a:spcBef>
            <a:spcAft>
              <a:spcPct val="35000"/>
            </a:spcAft>
            <a:buNone/>
          </a:pPr>
          <a:r>
            <a:rPr lang="en-SG" sz="850" kern="1200" dirty="0">
              <a:latin typeface="Calibri" panose="020F0502020204030204" pitchFamily="34" charset="0"/>
              <a:cs typeface="Calibri" panose="020F0502020204030204" pitchFamily="34" charset="0"/>
            </a:rPr>
            <a:t>Consumption Data Plot by Sub-Sector</a:t>
          </a:r>
        </a:p>
      </dsp:txBody>
      <dsp:txXfrm>
        <a:off x="289395" y="14012"/>
        <a:ext cx="745200" cy="1094520"/>
      </dsp:txXfrm>
    </dsp:sp>
    <dsp:sp modelId="{04301FFE-4AB2-40FA-BCA1-94244D1F1303}">
      <dsp:nvSpPr>
        <dsp:cNvPr id="0" name=""/>
        <dsp:cNvSpPr/>
      </dsp:nvSpPr>
      <dsp:spPr>
        <a:xfrm>
          <a:off x="291353" y="1128165"/>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kern="1200" dirty="0">
              <a:solidFill>
                <a:schemeClr val="bg1"/>
              </a:solidFill>
              <a:latin typeface="Calibri" panose="020F0502020204030204" pitchFamily="34" charset="0"/>
              <a:cs typeface="Calibri" panose="020F0502020204030204" pitchFamily="34" charset="0"/>
            </a:rPr>
            <a:t>Naïve Forecasting </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1128165"/>
        <a:ext cx="745200" cy="1094520"/>
      </dsp:txXfrm>
    </dsp:sp>
    <dsp:sp modelId="{24D3AFB5-F644-4A59-80C1-52AE606840EE}">
      <dsp:nvSpPr>
        <dsp:cNvPr id="0" name=""/>
        <dsp:cNvSpPr/>
      </dsp:nvSpPr>
      <dsp:spPr>
        <a:xfrm>
          <a:off x="291353" y="228929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Moving Average</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2289299"/>
        <a:ext cx="745200" cy="1094520"/>
      </dsp:txXfrm>
    </dsp:sp>
    <dsp:sp modelId="{8BC9EDCE-38DF-48B6-9F9A-323E503A5B68}">
      <dsp:nvSpPr>
        <dsp:cNvPr id="0" name=""/>
        <dsp:cNvSpPr/>
      </dsp:nvSpPr>
      <dsp:spPr>
        <a:xfrm>
          <a:off x="293900" y="3450242"/>
          <a:ext cx="1067950" cy="1094520"/>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chemeClr val="bg1"/>
              </a:solidFill>
              <a:latin typeface="Calibri" panose="020F0502020204030204" pitchFamily="34" charset="0"/>
              <a:cs typeface="Calibri" panose="020F0502020204030204" pitchFamily="34" charset="0"/>
            </a:rPr>
            <a:t>Exponential Smoothing</a:t>
          </a:r>
          <a:endParaRPr lang="en-SG" sz="1400" kern="1200" dirty="0">
            <a:solidFill>
              <a:schemeClr val="bg1"/>
            </a:solidFill>
            <a:latin typeface="Calibri" panose="020F0502020204030204" pitchFamily="34" charset="0"/>
            <a:cs typeface="Calibri" panose="020F0502020204030204" pitchFamily="34" charset="0"/>
          </a:endParaRPr>
        </a:p>
      </dsp:txBody>
      <dsp:txXfrm>
        <a:off x="293900" y="3450242"/>
        <a:ext cx="1067950" cy="1094520"/>
      </dsp:txXfrm>
    </dsp:sp>
    <dsp:sp modelId="{91D53D1F-0DAB-4C60-93AB-03BF0AEDC8AA}">
      <dsp:nvSpPr>
        <dsp:cNvPr id="0" name=""/>
        <dsp:cNvSpPr/>
      </dsp:nvSpPr>
      <dsp:spPr>
        <a:xfrm>
          <a:off x="291353" y="459948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Regression</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4599489"/>
        <a:ext cx="745200" cy="109452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9035C-FF58-401F-A2B0-485032990920}">
      <dsp:nvSpPr>
        <dsp:cNvPr id="0" name=""/>
        <dsp:cNvSpPr/>
      </dsp:nvSpPr>
      <dsp:spPr>
        <a:xfrm>
          <a:off x="292354" y="623"/>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377825">
            <a:lnSpc>
              <a:spcPct val="90000"/>
            </a:lnSpc>
            <a:spcBef>
              <a:spcPct val="0"/>
            </a:spcBef>
            <a:spcAft>
              <a:spcPct val="35000"/>
            </a:spcAft>
            <a:buNone/>
          </a:pPr>
          <a:r>
            <a:rPr lang="en-SG" sz="850" kern="1200" dirty="0">
              <a:latin typeface="Calibri" panose="020F0502020204030204" pitchFamily="34" charset="0"/>
              <a:cs typeface="Calibri" panose="020F0502020204030204" pitchFamily="34" charset="0"/>
            </a:rPr>
            <a:t>Consumption Data Plot by Sub-Sector</a:t>
          </a:r>
        </a:p>
      </dsp:txBody>
      <dsp:txXfrm>
        <a:off x="292354" y="623"/>
        <a:ext cx="745200" cy="1094520"/>
      </dsp:txXfrm>
    </dsp:sp>
    <dsp:sp modelId="{04301FFE-4AB2-40FA-BCA1-94244D1F1303}">
      <dsp:nvSpPr>
        <dsp:cNvPr id="0" name=""/>
        <dsp:cNvSpPr/>
      </dsp:nvSpPr>
      <dsp:spPr>
        <a:xfrm>
          <a:off x="291353" y="1128165"/>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kern="1200" dirty="0">
              <a:solidFill>
                <a:schemeClr val="bg1"/>
              </a:solidFill>
              <a:latin typeface="Calibri" panose="020F0502020204030204" pitchFamily="34" charset="0"/>
              <a:cs typeface="Calibri" panose="020F0502020204030204" pitchFamily="34" charset="0"/>
            </a:rPr>
            <a:t>Naïve Forecasting </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1128165"/>
        <a:ext cx="745200" cy="1094520"/>
      </dsp:txXfrm>
    </dsp:sp>
    <dsp:sp modelId="{24D3AFB5-F644-4A59-80C1-52AE606840EE}">
      <dsp:nvSpPr>
        <dsp:cNvPr id="0" name=""/>
        <dsp:cNvSpPr/>
      </dsp:nvSpPr>
      <dsp:spPr>
        <a:xfrm>
          <a:off x="291353" y="228929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Moving Average</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2289299"/>
        <a:ext cx="745200" cy="1094520"/>
      </dsp:txXfrm>
    </dsp:sp>
    <dsp:sp modelId="{8BC9EDCE-38DF-48B6-9F9A-323E503A5B68}">
      <dsp:nvSpPr>
        <dsp:cNvPr id="0" name=""/>
        <dsp:cNvSpPr/>
      </dsp:nvSpPr>
      <dsp:spPr>
        <a:xfrm>
          <a:off x="293900" y="3450242"/>
          <a:ext cx="1067950" cy="1094520"/>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chemeClr val="bg1"/>
              </a:solidFill>
              <a:latin typeface="Calibri" panose="020F0502020204030204" pitchFamily="34" charset="0"/>
              <a:cs typeface="Calibri" panose="020F0502020204030204" pitchFamily="34" charset="0"/>
            </a:rPr>
            <a:t>Exponential Smoothing</a:t>
          </a:r>
          <a:endParaRPr lang="en-SG" sz="1400" kern="1200" dirty="0">
            <a:solidFill>
              <a:schemeClr val="bg1"/>
            </a:solidFill>
            <a:latin typeface="Calibri" panose="020F0502020204030204" pitchFamily="34" charset="0"/>
            <a:cs typeface="Calibri" panose="020F0502020204030204" pitchFamily="34" charset="0"/>
          </a:endParaRPr>
        </a:p>
      </dsp:txBody>
      <dsp:txXfrm>
        <a:off x="293900" y="3450242"/>
        <a:ext cx="1067950" cy="1094520"/>
      </dsp:txXfrm>
    </dsp:sp>
    <dsp:sp modelId="{91D53D1F-0DAB-4C60-93AB-03BF0AEDC8AA}">
      <dsp:nvSpPr>
        <dsp:cNvPr id="0" name=""/>
        <dsp:cNvSpPr/>
      </dsp:nvSpPr>
      <dsp:spPr>
        <a:xfrm>
          <a:off x="291353" y="459948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Regression</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4599489"/>
        <a:ext cx="745200" cy="109452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9035C-FF58-401F-A2B0-485032990920}">
      <dsp:nvSpPr>
        <dsp:cNvPr id="0" name=""/>
        <dsp:cNvSpPr/>
      </dsp:nvSpPr>
      <dsp:spPr>
        <a:xfrm>
          <a:off x="292354" y="623"/>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377825">
            <a:lnSpc>
              <a:spcPct val="90000"/>
            </a:lnSpc>
            <a:spcBef>
              <a:spcPct val="0"/>
            </a:spcBef>
            <a:spcAft>
              <a:spcPct val="35000"/>
            </a:spcAft>
            <a:buNone/>
          </a:pPr>
          <a:r>
            <a:rPr lang="en-SG" sz="850" kern="1200" dirty="0">
              <a:latin typeface="Calibri" panose="020F0502020204030204" pitchFamily="34" charset="0"/>
              <a:cs typeface="Calibri" panose="020F0502020204030204" pitchFamily="34" charset="0"/>
            </a:rPr>
            <a:t>Consumption Data Plot by Sub-Sector</a:t>
          </a:r>
        </a:p>
      </dsp:txBody>
      <dsp:txXfrm>
        <a:off x="292354" y="623"/>
        <a:ext cx="745200" cy="1094520"/>
      </dsp:txXfrm>
    </dsp:sp>
    <dsp:sp modelId="{04301FFE-4AB2-40FA-BCA1-94244D1F1303}">
      <dsp:nvSpPr>
        <dsp:cNvPr id="0" name=""/>
        <dsp:cNvSpPr/>
      </dsp:nvSpPr>
      <dsp:spPr>
        <a:xfrm>
          <a:off x="291353" y="1128165"/>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kern="1200" dirty="0">
              <a:solidFill>
                <a:schemeClr val="bg1"/>
              </a:solidFill>
              <a:latin typeface="Calibri" panose="020F0502020204030204" pitchFamily="34" charset="0"/>
              <a:cs typeface="Calibri" panose="020F0502020204030204" pitchFamily="34" charset="0"/>
            </a:rPr>
            <a:t>Naïve Forecasting </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1128165"/>
        <a:ext cx="745200" cy="1094520"/>
      </dsp:txXfrm>
    </dsp:sp>
    <dsp:sp modelId="{24D3AFB5-F644-4A59-80C1-52AE606840EE}">
      <dsp:nvSpPr>
        <dsp:cNvPr id="0" name=""/>
        <dsp:cNvSpPr/>
      </dsp:nvSpPr>
      <dsp:spPr>
        <a:xfrm>
          <a:off x="291353" y="228929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Moving Average</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2289299"/>
        <a:ext cx="745200" cy="1094520"/>
      </dsp:txXfrm>
    </dsp:sp>
    <dsp:sp modelId="{8BC9EDCE-38DF-48B6-9F9A-323E503A5B68}">
      <dsp:nvSpPr>
        <dsp:cNvPr id="0" name=""/>
        <dsp:cNvSpPr/>
      </dsp:nvSpPr>
      <dsp:spPr>
        <a:xfrm>
          <a:off x="293900" y="3450242"/>
          <a:ext cx="1067950" cy="1094520"/>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chemeClr val="bg1"/>
              </a:solidFill>
              <a:latin typeface="Calibri" panose="020F0502020204030204" pitchFamily="34" charset="0"/>
              <a:cs typeface="Calibri" panose="020F0502020204030204" pitchFamily="34" charset="0"/>
            </a:rPr>
            <a:t>Exponential Smoothing</a:t>
          </a:r>
          <a:endParaRPr lang="en-SG" sz="1400" kern="1200" dirty="0">
            <a:solidFill>
              <a:schemeClr val="bg1"/>
            </a:solidFill>
            <a:latin typeface="Calibri" panose="020F0502020204030204" pitchFamily="34" charset="0"/>
            <a:cs typeface="Calibri" panose="020F0502020204030204" pitchFamily="34" charset="0"/>
          </a:endParaRPr>
        </a:p>
      </dsp:txBody>
      <dsp:txXfrm>
        <a:off x="293900" y="3450242"/>
        <a:ext cx="1067950" cy="1094520"/>
      </dsp:txXfrm>
    </dsp:sp>
    <dsp:sp modelId="{91D53D1F-0DAB-4C60-93AB-03BF0AEDC8AA}">
      <dsp:nvSpPr>
        <dsp:cNvPr id="0" name=""/>
        <dsp:cNvSpPr/>
      </dsp:nvSpPr>
      <dsp:spPr>
        <a:xfrm>
          <a:off x="291353" y="459948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Regression</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4599489"/>
        <a:ext cx="745200" cy="109452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9035C-FF58-401F-A2B0-485032990920}">
      <dsp:nvSpPr>
        <dsp:cNvPr id="0" name=""/>
        <dsp:cNvSpPr/>
      </dsp:nvSpPr>
      <dsp:spPr>
        <a:xfrm>
          <a:off x="292354" y="623"/>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377825">
            <a:lnSpc>
              <a:spcPct val="90000"/>
            </a:lnSpc>
            <a:spcBef>
              <a:spcPct val="0"/>
            </a:spcBef>
            <a:spcAft>
              <a:spcPct val="35000"/>
            </a:spcAft>
            <a:buNone/>
          </a:pPr>
          <a:r>
            <a:rPr lang="en-SG" sz="850" kern="1200" dirty="0">
              <a:latin typeface="Calibri" panose="020F0502020204030204" pitchFamily="34" charset="0"/>
              <a:cs typeface="Calibri" panose="020F0502020204030204" pitchFamily="34" charset="0"/>
            </a:rPr>
            <a:t>Consumption Data Plot by Sub-Sector</a:t>
          </a:r>
        </a:p>
      </dsp:txBody>
      <dsp:txXfrm>
        <a:off x="292354" y="623"/>
        <a:ext cx="745200" cy="1094520"/>
      </dsp:txXfrm>
    </dsp:sp>
    <dsp:sp modelId="{04301FFE-4AB2-40FA-BCA1-94244D1F1303}">
      <dsp:nvSpPr>
        <dsp:cNvPr id="0" name=""/>
        <dsp:cNvSpPr/>
      </dsp:nvSpPr>
      <dsp:spPr>
        <a:xfrm>
          <a:off x="291353" y="1128165"/>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kern="1200" dirty="0">
              <a:solidFill>
                <a:schemeClr val="bg1"/>
              </a:solidFill>
              <a:latin typeface="Calibri" panose="020F0502020204030204" pitchFamily="34" charset="0"/>
              <a:cs typeface="Calibri" panose="020F0502020204030204" pitchFamily="34" charset="0"/>
            </a:rPr>
            <a:t>Naïve Forecasting </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1128165"/>
        <a:ext cx="745200" cy="1094520"/>
      </dsp:txXfrm>
    </dsp:sp>
    <dsp:sp modelId="{24D3AFB5-F644-4A59-80C1-52AE606840EE}">
      <dsp:nvSpPr>
        <dsp:cNvPr id="0" name=""/>
        <dsp:cNvSpPr/>
      </dsp:nvSpPr>
      <dsp:spPr>
        <a:xfrm>
          <a:off x="291353" y="228929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Moving Average</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2289299"/>
        <a:ext cx="745200" cy="1094520"/>
      </dsp:txXfrm>
    </dsp:sp>
    <dsp:sp modelId="{8BC9EDCE-38DF-48B6-9F9A-323E503A5B68}">
      <dsp:nvSpPr>
        <dsp:cNvPr id="0" name=""/>
        <dsp:cNvSpPr/>
      </dsp:nvSpPr>
      <dsp:spPr>
        <a:xfrm>
          <a:off x="293900" y="3450242"/>
          <a:ext cx="1067950" cy="1094520"/>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chemeClr val="bg1"/>
              </a:solidFill>
              <a:latin typeface="Calibri" panose="020F0502020204030204" pitchFamily="34" charset="0"/>
              <a:cs typeface="Calibri" panose="020F0502020204030204" pitchFamily="34" charset="0"/>
            </a:rPr>
            <a:t>Exponential Smoothing</a:t>
          </a:r>
          <a:endParaRPr lang="en-SG" sz="1400" kern="1200" dirty="0">
            <a:solidFill>
              <a:schemeClr val="bg1"/>
            </a:solidFill>
            <a:latin typeface="Calibri" panose="020F0502020204030204" pitchFamily="34" charset="0"/>
            <a:cs typeface="Calibri" panose="020F0502020204030204" pitchFamily="34" charset="0"/>
          </a:endParaRPr>
        </a:p>
      </dsp:txBody>
      <dsp:txXfrm>
        <a:off x="293900" y="3450242"/>
        <a:ext cx="1067950" cy="1094520"/>
      </dsp:txXfrm>
    </dsp:sp>
    <dsp:sp modelId="{91D53D1F-0DAB-4C60-93AB-03BF0AEDC8AA}">
      <dsp:nvSpPr>
        <dsp:cNvPr id="0" name=""/>
        <dsp:cNvSpPr/>
      </dsp:nvSpPr>
      <dsp:spPr>
        <a:xfrm>
          <a:off x="291353" y="459948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Regression</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4599489"/>
        <a:ext cx="745200" cy="109452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9035C-FF58-401F-A2B0-485032990920}">
      <dsp:nvSpPr>
        <dsp:cNvPr id="0" name=""/>
        <dsp:cNvSpPr/>
      </dsp:nvSpPr>
      <dsp:spPr>
        <a:xfrm>
          <a:off x="312975" y="0"/>
          <a:ext cx="72262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377825">
            <a:lnSpc>
              <a:spcPct val="90000"/>
            </a:lnSpc>
            <a:spcBef>
              <a:spcPct val="0"/>
            </a:spcBef>
            <a:spcAft>
              <a:spcPct val="35000"/>
            </a:spcAft>
            <a:buNone/>
          </a:pPr>
          <a:r>
            <a:rPr lang="en-SG" sz="850" kern="1200" dirty="0">
              <a:latin typeface="Calibri" panose="020F0502020204030204" pitchFamily="34" charset="0"/>
              <a:cs typeface="Calibri" panose="020F0502020204030204" pitchFamily="34" charset="0"/>
            </a:rPr>
            <a:t>Consumption Data Plot by Sub-Sector</a:t>
          </a:r>
        </a:p>
      </dsp:txBody>
      <dsp:txXfrm>
        <a:off x="312975" y="0"/>
        <a:ext cx="722620" cy="1094520"/>
      </dsp:txXfrm>
    </dsp:sp>
    <dsp:sp modelId="{04301FFE-4AB2-40FA-BCA1-94244D1F1303}">
      <dsp:nvSpPr>
        <dsp:cNvPr id="0" name=""/>
        <dsp:cNvSpPr/>
      </dsp:nvSpPr>
      <dsp:spPr>
        <a:xfrm>
          <a:off x="291353" y="1128165"/>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kern="1200" dirty="0">
              <a:solidFill>
                <a:schemeClr val="bg1"/>
              </a:solidFill>
              <a:latin typeface="Calibri" panose="020F0502020204030204" pitchFamily="34" charset="0"/>
              <a:cs typeface="Calibri" panose="020F0502020204030204" pitchFamily="34" charset="0"/>
            </a:rPr>
            <a:t>Naïve Forecasting </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1128165"/>
        <a:ext cx="745200" cy="1094520"/>
      </dsp:txXfrm>
    </dsp:sp>
    <dsp:sp modelId="{24D3AFB5-F644-4A59-80C1-52AE606840EE}">
      <dsp:nvSpPr>
        <dsp:cNvPr id="0" name=""/>
        <dsp:cNvSpPr/>
      </dsp:nvSpPr>
      <dsp:spPr>
        <a:xfrm>
          <a:off x="291353" y="228929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Moving Average</a:t>
          </a:r>
          <a:endParaRPr lang="en-SG" sz="1100" kern="1200" dirty="0">
            <a:solidFill>
              <a:schemeClr val="bg1"/>
            </a:solidFill>
            <a:latin typeface="Calibri" panose="020F0502020204030204" pitchFamily="34" charset="0"/>
            <a:cs typeface="Calibri" panose="020F0502020204030204" pitchFamily="34" charset="0"/>
          </a:endParaRPr>
        </a:p>
      </dsp:txBody>
      <dsp:txXfrm>
        <a:off x="291353" y="2289299"/>
        <a:ext cx="745200" cy="1094520"/>
      </dsp:txXfrm>
    </dsp:sp>
    <dsp:sp modelId="{8BC9EDCE-38DF-48B6-9F9A-323E503A5B68}">
      <dsp:nvSpPr>
        <dsp:cNvPr id="0" name=""/>
        <dsp:cNvSpPr/>
      </dsp:nvSpPr>
      <dsp:spPr>
        <a:xfrm>
          <a:off x="296443" y="3450242"/>
          <a:ext cx="745202"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solidFill>
                <a:schemeClr val="bg1"/>
              </a:solidFill>
              <a:latin typeface="Calibri" panose="020F0502020204030204" pitchFamily="34" charset="0"/>
              <a:cs typeface="Calibri" panose="020F0502020204030204" pitchFamily="34" charset="0"/>
            </a:rPr>
            <a:t>Exponential Smoothing</a:t>
          </a:r>
          <a:endParaRPr lang="en-SG" sz="1100" kern="1200" dirty="0">
            <a:solidFill>
              <a:schemeClr val="bg1"/>
            </a:solidFill>
            <a:latin typeface="Calibri" panose="020F0502020204030204" pitchFamily="34" charset="0"/>
            <a:cs typeface="Calibri" panose="020F0502020204030204" pitchFamily="34" charset="0"/>
          </a:endParaRPr>
        </a:p>
      </dsp:txBody>
      <dsp:txXfrm>
        <a:off x="296443" y="3450242"/>
        <a:ext cx="745202" cy="1094520"/>
      </dsp:txXfrm>
    </dsp:sp>
    <dsp:sp modelId="{91D53D1F-0DAB-4C60-93AB-03BF0AEDC8AA}">
      <dsp:nvSpPr>
        <dsp:cNvPr id="0" name=""/>
        <dsp:cNvSpPr/>
      </dsp:nvSpPr>
      <dsp:spPr>
        <a:xfrm>
          <a:off x="300774" y="4599489"/>
          <a:ext cx="1094400" cy="1094520"/>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chemeClr val="bg1"/>
              </a:solidFill>
              <a:latin typeface="Calibri" panose="020F0502020204030204" pitchFamily="34" charset="0"/>
              <a:cs typeface="Calibri" panose="020F0502020204030204" pitchFamily="34" charset="0"/>
            </a:rPr>
            <a:t>Regression</a:t>
          </a:r>
          <a:endParaRPr lang="en-SG" sz="1400" kern="1200" dirty="0">
            <a:solidFill>
              <a:schemeClr val="bg1"/>
            </a:solidFill>
            <a:latin typeface="Calibri" panose="020F0502020204030204" pitchFamily="34" charset="0"/>
            <a:cs typeface="Calibri" panose="020F0502020204030204" pitchFamily="34" charset="0"/>
          </a:endParaRPr>
        </a:p>
      </dsp:txBody>
      <dsp:txXfrm>
        <a:off x="300774" y="4599489"/>
        <a:ext cx="1094400" cy="1094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D542C-EEAE-4922-8882-1E30801FDE77}">
      <dsp:nvSpPr>
        <dsp:cNvPr id="0" name=""/>
        <dsp:cNvSpPr/>
      </dsp:nvSpPr>
      <dsp:spPr>
        <a:xfrm>
          <a:off x="294177" y="1564"/>
          <a:ext cx="1117681" cy="910941"/>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FontTx/>
            <a:buNone/>
          </a:pPr>
          <a:r>
            <a:rPr lang="en-SG" sz="1400" b="1" i="0" kern="1200" dirty="0">
              <a:solidFill>
                <a:schemeClr val="bg1"/>
              </a:solidFill>
              <a:latin typeface="Calibri" panose="020F0502020204030204" pitchFamily="34" charset="0"/>
              <a:cs typeface="Calibri" panose="020F0502020204030204" pitchFamily="34" charset="0"/>
            </a:rPr>
            <a:t>Consumption</a:t>
          </a:r>
        </a:p>
      </dsp:txBody>
      <dsp:txXfrm>
        <a:off x="294177" y="1564"/>
        <a:ext cx="1117681" cy="910941"/>
      </dsp:txXfrm>
    </dsp:sp>
    <dsp:sp modelId="{04301FFE-4AB2-40FA-BCA1-94244D1F1303}">
      <dsp:nvSpPr>
        <dsp:cNvPr id="0" name=""/>
        <dsp:cNvSpPr/>
      </dsp:nvSpPr>
      <dsp:spPr>
        <a:xfrm>
          <a:off x="294226" y="956488"/>
          <a:ext cx="745200" cy="910941"/>
        </a:xfrm>
        <a:prstGeom prst="rect">
          <a:avLst/>
        </a:prstGeom>
        <a:solidFill>
          <a:srgbClr val="B4C7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i="0" kern="1200" dirty="0">
              <a:solidFill>
                <a:schemeClr val="bg1"/>
              </a:solidFill>
            </a:rPr>
            <a:t>Industrial-related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4226" y="956488"/>
        <a:ext cx="745200" cy="910941"/>
      </dsp:txXfrm>
    </dsp:sp>
    <dsp:sp modelId="{24D3AFB5-F644-4A59-80C1-52AE606840EE}">
      <dsp:nvSpPr>
        <dsp:cNvPr id="0" name=""/>
        <dsp:cNvSpPr/>
      </dsp:nvSpPr>
      <dsp:spPr>
        <a:xfrm>
          <a:off x="291353" y="1904806"/>
          <a:ext cx="745200" cy="91094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Commerce and Service-related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1353" y="1904806"/>
        <a:ext cx="745200" cy="910941"/>
      </dsp:txXfrm>
    </dsp:sp>
    <dsp:sp modelId="{8BC9EDCE-38DF-48B6-9F9A-323E503A5B68}">
      <dsp:nvSpPr>
        <dsp:cNvPr id="0" name=""/>
        <dsp:cNvSpPr/>
      </dsp:nvSpPr>
      <dsp:spPr>
        <a:xfrm>
          <a:off x="292786" y="2871030"/>
          <a:ext cx="745200" cy="91094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1" kern="1200" dirty="0">
              <a:solidFill>
                <a:schemeClr val="bg1"/>
              </a:solidFill>
            </a:rPr>
            <a:t>Transport-related</a:t>
          </a:r>
          <a:endParaRPr lang="en-SG" sz="1100" kern="1200" dirty="0">
            <a:solidFill>
              <a:schemeClr val="bg1"/>
            </a:solidFill>
            <a:latin typeface="Calibri" panose="020F0502020204030204" pitchFamily="34" charset="0"/>
            <a:cs typeface="Calibri" panose="020F0502020204030204" pitchFamily="34" charset="0"/>
          </a:endParaRPr>
        </a:p>
      </dsp:txBody>
      <dsp:txXfrm>
        <a:off x="292786" y="2871030"/>
        <a:ext cx="745200" cy="910941"/>
      </dsp:txXfrm>
    </dsp:sp>
    <dsp:sp modelId="{91D53D1F-0DAB-4C60-93AB-03BF0AEDC8AA}">
      <dsp:nvSpPr>
        <dsp:cNvPr id="0" name=""/>
        <dsp:cNvSpPr/>
      </dsp:nvSpPr>
      <dsp:spPr>
        <a:xfrm>
          <a:off x="293287" y="3827518"/>
          <a:ext cx="768487" cy="91094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Households</a:t>
          </a:r>
          <a:endParaRPr lang="en-SG" sz="1100" i="0" kern="1200" dirty="0">
            <a:solidFill>
              <a:schemeClr val="bg1"/>
            </a:solidFill>
            <a:latin typeface="Calibri" panose="020F0502020204030204" pitchFamily="34" charset="0"/>
            <a:cs typeface="Calibri" panose="020F0502020204030204" pitchFamily="34" charset="0"/>
          </a:endParaRPr>
        </a:p>
      </dsp:txBody>
      <dsp:txXfrm>
        <a:off x="293287" y="3827518"/>
        <a:ext cx="768487" cy="910941"/>
      </dsp:txXfrm>
    </dsp:sp>
    <dsp:sp modelId="{C8DBAED6-E53C-457C-A553-F958BCFBDFB0}">
      <dsp:nvSpPr>
        <dsp:cNvPr id="0" name=""/>
        <dsp:cNvSpPr/>
      </dsp:nvSpPr>
      <dsp:spPr>
        <a:xfrm>
          <a:off x="295565" y="4784006"/>
          <a:ext cx="745200" cy="91094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SG" sz="1100" i="0" kern="1200" dirty="0">
              <a:solidFill>
                <a:schemeClr val="bg1"/>
              </a:solidFill>
              <a:latin typeface="Calibri" panose="020F0502020204030204" pitchFamily="34" charset="0"/>
              <a:cs typeface="Calibri" panose="020F0502020204030204" pitchFamily="34" charset="0"/>
            </a:rPr>
            <a:t>Others</a:t>
          </a:r>
        </a:p>
      </dsp:txBody>
      <dsp:txXfrm>
        <a:off x="295565" y="4784006"/>
        <a:ext cx="745200" cy="9109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D542C-EEAE-4922-8882-1E30801FDE77}">
      <dsp:nvSpPr>
        <dsp:cNvPr id="0" name=""/>
        <dsp:cNvSpPr/>
      </dsp:nvSpPr>
      <dsp:spPr>
        <a:xfrm>
          <a:off x="294123" y="1564"/>
          <a:ext cx="1117681" cy="910941"/>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FontTx/>
            <a:buNone/>
          </a:pPr>
          <a:r>
            <a:rPr lang="en-SG" sz="1400" b="1" i="0" kern="1200" dirty="0">
              <a:solidFill>
                <a:schemeClr val="bg1"/>
              </a:solidFill>
              <a:latin typeface="Calibri" panose="020F0502020204030204" pitchFamily="34" charset="0"/>
              <a:cs typeface="Calibri" panose="020F0502020204030204" pitchFamily="34" charset="0"/>
            </a:rPr>
            <a:t>Consumption</a:t>
          </a:r>
        </a:p>
      </dsp:txBody>
      <dsp:txXfrm>
        <a:off x="294123" y="1564"/>
        <a:ext cx="1117681" cy="910941"/>
      </dsp:txXfrm>
    </dsp:sp>
    <dsp:sp modelId="{04301FFE-4AB2-40FA-BCA1-94244D1F1303}">
      <dsp:nvSpPr>
        <dsp:cNvPr id="0" name=""/>
        <dsp:cNvSpPr/>
      </dsp:nvSpPr>
      <dsp:spPr>
        <a:xfrm>
          <a:off x="288587" y="956488"/>
          <a:ext cx="1094399" cy="910941"/>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FontTx/>
            <a:buNone/>
          </a:pPr>
          <a:r>
            <a:rPr lang="en-US" altLang="zh-CN" sz="1400" i="0" kern="1200" dirty="0">
              <a:solidFill>
                <a:schemeClr val="bg1"/>
              </a:solidFill>
            </a:rPr>
            <a:t>Industrial-related</a:t>
          </a:r>
          <a:endParaRPr lang="en-SG" sz="1400" i="0" kern="1200" dirty="0">
            <a:solidFill>
              <a:schemeClr val="bg1"/>
            </a:solidFill>
            <a:latin typeface="Calibri" panose="020F0502020204030204" pitchFamily="34" charset="0"/>
            <a:cs typeface="Calibri" panose="020F0502020204030204" pitchFamily="34" charset="0"/>
          </a:endParaRPr>
        </a:p>
      </dsp:txBody>
      <dsp:txXfrm>
        <a:off x="288587" y="956488"/>
        <a:ext cx="1094399" cy="910941"/>
      </dsp:txXfrm>
    </dsp:sp>
    <dsp:sp modelId="{24D3AFB5-F644-4A59-80C1-52AE606840EE}">
      <dsp:nvSpPr>
        <dsp:cNvPr id="0" name=""/>
        <dsp:cNvSpPr/>
      </dsp:nvSpPr>
      <dsp:spPr>
        <a:xfrm>
          <a:off x="291353" y="1904806"/>
          <a:ext cx="745200" cy="91094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Commerce and Service-related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1353" y="1904806"/>
        <a:ext cx="745200" cy="910941"/>
      </dsp:txXfrm>
    </dsp:sp>
    <dsp:sp modelId="{8BC9EDCE-38DF-48B6-9F9A-323E503A5B68}">
      <dsp:nvSpPr>
        <dsp:cNvPr id="0" name=""/>
        <dsp:cNvSpPr/>
      </dsp:nvSpPr>
      <dsp:spPr>
        <a:xfrm>
          <a:off x="292786" y="2871030"/>
          <a:ext cx="745200" cy="91094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Transport-related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2786" y="2871030"/>
        <a:ext cx="745200" cy="910941"/>
      </dsp:txXfrm>
    </dsp:sp>
    <dsp:sp modelId="{91D53D1F-0DAB-4C60-93AB-03BF0AEDC8AA}">
      <dsp:nvSpPr>
        <dsp:cNvPr id="0" name=""/>
        <dsp:cNvSpPr/>
      </dsp:nvSpPr>
      <dsp:spPr>
        <a:xfrm>
          <a:off x="283954" y="3827518"/>
          <a:ext cx="768487" cy="91094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Households</a:t>
          </a:r>
          <a:endParaRPr lang="en-SG" sz="1100" i="0" kern="1200" dirty="0">
            <a:solidFill>
              <a:schemeClr val="bg1"/>
            </a:solidFill>
            <a:latin typeface="Calibri" panose="020F0502020204030204" pitchFamily="34" charset="0"/>
            <a:cs typeface="Calibri" panose="020F0502020204030204" pitchFamily="34" charset="0"/>
          </a:endParaRPr>
        </a:p>
      </dsp:txBody>
      <dsp:txXfrm>
        <a:off x="283954" y="3827518"/>
        <a:ext cx="768487" cy="910941"/>
      </dsp:txXfrm>
    </dsp:sp>
    <dsp:sp modelId="{C8DBAED6-E53C-457C-A553-F958BCFBDFB0}">
      <dsp:nvSpPr>
        <dsp:cNvPr id="0" name=""/>
        <dsp:cNvSpPr/>
      </dsp:nvSpPr>
      <dsp:spPr>
        <a:xfrm>
          <a:off x="295565" y="4784006"/>
          <a:ext cx="745200" cy="91094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SG" sz="1100" i="0" kern="1200" dirty="0">
              <a:solidFill>
                <a:schemeClr val="bg1"/>
              </a:solidFill>
              <a:latin typeface="Calibri" panose="020F0502020204030204" pitchFamily="34" charset="0"/>
              <a:cs typeface="Calibri" panose="020F0502020204030204" pitchFamily="34" charset="0"/>
            </a:rPr>
            <a:t>Others</a:t>
          </a:r>
        </a:p>
      </dsp:txBody>
      <dsp:txXfrm>
        <a:off x="295565" y="4784006"/>
        <a:ext cx="745200" cy="9109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23E0A-CBB2-459F-9A28-74D6F5D67A77}">
      <dsp:nvSpPr>
        <dsp:cNvPr id="0" name=""/>
        <dsp:cNvSpPr/>
      </dsp:nvSpPr>
      <dsp:spPr>
        <a:xfrm>
          <a:off x="290300" y="0"/>
          <a:ext cx="1076533" cy="919893"/>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FontTx/>
            <a:buNone/>
          </a:pPr>
          <a:r>
            <a:rPr lang="en-SG" sz="1400" b="1" i="0" kern="1200" dirty="0">
              <a:solidFill>
                <a:schemeClr val="bg1"/>
              </a:solidFill>
              <a:latin typeface="Calibri" panose="020F0502020204030204" pitchFamily="34" charset="0"/>
              <a:cs typeface="Calibri" panose="020F0502020204030204" pitchFamily="34" charset="0"/>
            </a:rPr>
            <a:t>Consumption</a:t>
          </a:r>
        </a:p>
      </dsp:txBody>
      <dsp:txXfrm>
        <a:off x="290300" y="0"/>
        <a:ext cx="1076533" cy="919893"/>
      </dsp:txXfrm>
    </dsp:sp>
    <dsp:sp modelId="{04301FFE-4AB2-40FA-BCA1-94244D1F1303}">
      <dsp:nvSpPr>
        <dsp:cNvPr id="0" name=""/>
        <dsp:cNvSpPr/>
      </dsp:nvSpPr>
      <dsp:spPr>
        <a:xfrm>
          <a:off x="291353" y="947647"/>
          <a:ext cx="745200" cy="91989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i="0" kern="1200" dirty="0">
              <a:solidFill>
                <a:schemeClr val="bg1"/>
              </a:solidFill>
            </a:rPr>
            <a:t>Industrial-related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1353" y="947647"/>
        <a:ext cx="745200" cy="919893"/>
      </dsp:txXfrm>
    </dsp:sp>
    <dsp:sp modelId="{24D3AFB5-F644-4A59-80C1-52AE606840EE}">
      <dsp:nvSpPr>
        <dsp:cNvPr id="0" name=""/>
        <dsp:cNvSpPr/>
      </dsp:nvSpPr>
      <dsp:spPr>
        <a:xfrm>
          <a:off x="295671" y="1923526"/>
          <a:ext cx="1094400" cy="919893"/>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i="0" kern="1200" dirty="0">
              <a:solidFill>
                <a:schemeClr val="bg1"/>
              </a:solidFill>
            </a:rPr>
            <a:t>Commerce and Service-related</a:t>
          </a:r>
          <a:endParaRPr lang="en-SG" sz="1400" i="0" kern="1200" dirty="0">
            <a:solidFill>
              <a:schemeClr val="bg1"/>
            </a:solidFill>
            <a:latin typeface="Calibri" panose="020F0502020204030204" pitchFamily="34" charset="0"/>
            <a:cs typeface="Calibri" panose="020F0502020204030204" pitchFamily="34" charset="0"/>
          </a:endParaRPr>
        </a:p>
      </dsp:txBody>
      <dsp:txXfrm>
        <a:off x="295671" y="1923526"/>
        <a:ext cx="1094400" cy="919893"/>
      </dsp:txXfrm>
    </dsp:sp>
    <dsp:sp modelId="{8BC9EDCE-38DF-48B6-9F9A-323E503A5B68}">
      <dsp:nvSpPr>
        <dsp:cNvPr id="0" name=""/>
        <dsp:cNvSpPr/>
      </dsp:nvSpPr>
      <dsp:spPr>
        <a:xfrm>
          <a:off x="292786" y="2899245"/>
          <a:ext cx="745200" cy="91989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Transport-related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2786" y="2899245"/>
        <a:ext cx="745200" cy="919893"/>
      </dsp:txXfrm>
    </dsp:sp>
    <dsp:sp modelId="{91D53D1F-0DAB-4C60-93AB-03BF0AEDC8AA}">
      <dsp:nvSpPr>
        <dsp:cNvPr id="0" name=""/>
        <dsp:cNvSpPr/>
      </dsp:nvSpPr>
      <dsp:spPr>
        <a:xfrm>
          <a:off x="283954" y="3865134"/>
          <a:ext cx="768487" cy="91989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Households</a:t>
          </a:r>
          <a:endParaRPr lang="en-SG" sz="1100" i="0" kern="1200" dirty="0">
            <a:solidFill>
              <a:schemeClr val="bg1"/>
            </a:solidFill>
            <a:latin typeface="Calibri" panose="020F0502020204030204" pitchFamily="34" charset="0"/>
            <a:cs typeface="Calibri" panose="020F0502020204030204" pitchFamily="34" charset="0"/>
          </a:endParaRPr>
        </a:p>
      </dsp:txBody>
      <dsp:txXfrm>
        <a:off x="283954" y="3865134"/>
        <a:ext cx="768487" cy="919893"/>
      </dsp:txXfrm>
    </dsp:sp>
    <dsp:sp modelId="{C8DBAED6-E53C-457C-A553-F958BCFBDFB0}">
      <dsp:nvSpPr>
        <dsp:cNvPr id="0" name=""/>
        <dsp:cNvSpPr/>
      </dsp:nvSpPr>
      <dsp:spPr>
        <a:xfrm>
          <a:off x="295565" y="4831023"/>
          <a:ext cx="745200" cy="91989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SG" sz="1100" i="0" kern="1200" dirty="0">
              <a:solidFill>
                <a:schemeClr val="bg1"/>
              </a:solidFill>
              <a:latin typeface="Calibri" panose="020F0502020204030204" pitchFamily="34" charset="0"/>
              <a:cs typeface="Calibri" panose="020F0502020204030204" pitchFamily="34" charset="0"/>
            </a:rPr>
            <a:t>Others</a:t>
          </a:r>
        </a:p>
      </dsp:txBody>
      <dsp:txXfrm>
        <a:off x="295565" y="4831023"/>
        <a:ext cx="745200" cy="9198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23E0A-CBB2-459F-9A28-74D6F5D67A77}">
      <dsp:nvSpPr>
        <dsp:cNvPr id="0" name=""/>
        <dsp:cNvSpPr/>
      </dsp:nvSpPr>
      <dsp:spPr>
        <a:xfrm>
          <a:off x="290300" y="0"/>
          <a:ext cx="1076533" cy="919893"/>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FontTx/>
            <a:buNone/>
          </a:pPr>
          <a:r>
            <a:rPr lang="en-SG" sz="1400" b="1" i="0" kern="1200" dirty="0">
              <a:solidFill>
                <a:schemeClr val="bg1"/>
              </a:solidFill>
              <a:latin typeface="Calibri" panose="020F0502020204030204" pitchFamily="34" charset="0"/>
              <a:cs typeface="Calibri" panose="020F0502020204030204" pitchFamily="34" charset="0"/>
            </a:rPr>
            <a:t>Consumption</a:t>
          </a:r>
        </a:p>
      </dsp:txBody>
      <dsp:txXfrm>
        <a:off x="290300" y="0"/>
        <a:ext cx="1076533" cy="919893"/>
      </dsp:txXfrm>
    </dsp:sp>
    <dsp:sp modelId="{04301FFE-4AB2-40FA-BCA1-94244D1F1303}">
      <dsp:nvSpPr>
        <dsp:cNvPr id="0" name=""/>
        <dsp:cNvSpPr/>
      </dsp:nvSpPr>
      <dsp:spPr>
        <a:xfrm>
          <a:off x="291353" y="947647"/>
          <a:ext cx="745200" cy="91989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i="0" kern="1200" dirty="0">
              <a:solidFill>
                <a:schemeClr val="bg1"/>
              </a:solidFill>
            </a:rPr>
            <a:t>Industrial-related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1353" y="947647"/>
        <a:ext cx="745200" cy="919893"/>
      </dsp:txXfrm>
    </dsp:sp>
    <dsp:sp modelId="{24D3AFB5-F644-4A59-80C1-52AE606840EE}">
      <dsp:nvSpPr>
        <dsp:cNvPr id="0" name=""/>
        <dsp:cNvSpPr/>
      </dsp:nvSpPr>
      <dsp:spPr>
        <a:xfrm>
          <a:off x="295671" y="1923526"/>
          <a:ext cx="1094400" cy="919893"/>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i="0" kern="1200" dirty="0">
              <a:solidFill>
                <a:schemeClr val="bg1"/>
              </a:solidFill>
            </a:rPr>
            <a:t>Commerce and Service-related</a:t>
          </a:r>
          <a:endParaRPr lang="en-SG" sz="1400" i="0" kern="1200" dirty="0">
            <a:solidFill>
              <a:schemeClr val="bg1"/>
            </a:solidFill>
            <a:latin typeface="Calibri" panose="020F0502020204030204" pitchFamily="34" charset="0"/>
            <a:cs typeface="Calibri" panose="020F0502020204030204" pitchFamily="34" charset="0"/>
          </a:endParaRPr>
        </a:p>
      </dsp:txBody>
      <dsp:txXfrm>
        <a:off x="295671" y="1923526"/>
        <a:ext cx="1094400" cy="919893"/>
      </dsp:txXfrm>
    </dsp:sp>
    <dsp:sp modelId="{8BC9EDCE-38DF-48B6-9F9A-323E503A5B68}">
      <dsp:nvSpPr>
        <dsp:cNvPr id="0" name=""/>
        <dsp:cNvSpPr/>
      </dsp:nvSpPr>
      <dsp:spPr>
        <a:xfrm>
          <a:off x="292786" y="2899245"/>
          <a:ext cx="745200" cy="91989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Transport-related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2786" y="2899245"/>
        <a:ext cx="745200" cy="919893"/>
      </dsp:txXfrm>
    </dsp:sp>
    <dsp:sp modelId="{91D53D1F-0DAB-4C60-93AB-03BF0AEDC8AA}">
      <dsp:nvSpPr>
        <dsp:cNvPr id="0" name=""/>
        <dsp:cNvSpPr/>
      </dsp:nvSpPr>
      <dsp:spPr>
        <a:xfrm>
          <a:off x="283954" y="3865134"/>
          <a:ext cx="768487" cy="91989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Households</a:t>
          </a:r>
          <a:endParaRPr lang="en-SG" sz="1100" i="0" kern="1200" dirty="0">
            <a:solidFill>
              <a:schemeClr val="bg1"/>
            </a:solidFill>
            <a:latin typeface="Calibri" panose="020F0502020204030204" pitchFamily="34" charset="0"/>
            <a:cs typeface="Calibri" panose="020F0502020204030204" pitchFamily="34" charset="0"/>
          </a:endParaRPr>
        </a:p>
      </dsp:txBody>
      <dsp:txXfrm>
        <a:off x="283954" y="3865134"/>
        <a:ext cx="768487" cy="919893"/>
      </dsp:txXfrm>
    </dsp:sp>
    <dsp:sp modelId="{C8DBAED6-E53C-457C-A553-F958BCFBDFB0}">
      <dsp:nvSpPr>
        <dsp:cNvPr id="0" name=""/>
        <dsp:cNvSpPr/>
      </dsp:nvSpPr>
      <dsp:spPr>
        <a:xfrm>
          <a:off x="295565" y="4831023"/>
          <a:ext cx="745200" cy="91989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SG" sz="1100" i="0" kern="1200" dirty="0">
              <a:solidFill>
                <a:schemeClr val="bg1"/>
              </a:solidFill>
              <a:latin typeface="Calibri" panose="020F0502020204030204" pitchFamily="34" charset="0"/>
              <a:cs typeface="Calibri" panose="020F0502020204030204" pitchFamily="34" charset="0"/>
            </a:rPr>
            <a:t>Others</a:t>
          </a:r>
        </a:p>
      </dsp:txBody>
      <dsp:txXfrm>
        <a:off x="295565" y="4831023"/>
        <a:ext cx="745200" cy="9198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23E0A-CBB2-459F-9A28-74D6F5D67A77}">
      <dsp:nvSpPr>
        <dsp:cNvPr id="0" name=""/>
        <dsp:cNvSpPr/>
      </dsp:nvSpPr>
      <dsp:spPr>
        <a:xfrm>
          <a:off x="290300" y="0"/>
          <a:ext cx="1076533" cy="919893"/>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FontTx/>
            <a:buNone/>
          </a:pPr>
          <a:r>
            <a:rPr lang="en-SG" sz="1400" b="1" i="0" kern="1200" dirty="0">
              <a:solidFill>
                <a:schemeClr val="bg1"/>
              </a:solidFill>
              <a:latin typeface="Calibri" panose="020F0502020204030204" pitchFamily="34" charset="0"/>
              <a:cs typeface="Calibri" panose="020F0502020204030204" pitchFamily="34" charset="0"/>
            </a:rPr>
            <a:t>Consumption</a:t>
          </a:r>
        </a:p>
      </dsp:txBody>
      <dsp:txXfrm>
        <a:off x="290300" y="0"/>
        <a:ext cx="1076533" cy="919893"/>
      </dsp:txXfrm>
    </dsp:sp>
    <dsp:sp modelId="{04301FFE-4AB2-40FA-BCA1-94244D1F1303}">
      <dsp:nvSpPr>
        <dsp:cNvPr id="0" name=""/>
        <dsp:cNvSpPr/>
      </dsp:nvSpPr>
      <dsp:spPr>
        <a:xfrm>
          <a:off x="291353" y="947647"/>
          <a:ext cx="745200" cy="91989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i="0" kern="1200" dirty="0">
              <a:solidFill>
                <a:schemeClr val="bg1"/>
              </a:solidFill>
            </a:rPr>
            <a:t>Industrial-related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1353" y="947647"/>
        <a:ext cx="745200" cy="919893"/>
      </dsp:txXfrm>
    </dsp:sp>
    <dsp:sp modelId="{24D3AFB5-F644-4A59-80C1-52AE606840EE}">
      <dsp:nvSpPr>
        <dsp:cNvPr id="0" name=""/>
        <dsp:cNvSpPr/>
      </dsp:nvSpPr>
      <dsp:spPr>
        <a:xfrm>
          <a:off x="295671" y="1923526"/>
          <a:ext cx="1094400" cy="919893"/>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i="0" kern="1200" dirty="0">
              <a:solidFill>
                <a:schemeClr val="bg1"/>
              </a:solidFill>
            </a:rPr>
            <a:t>Commerce and Service-related</a:t>
          </a:r>
          <a:endParaRPr lang="en-SG" sz="1400" i="0" kern="1200" dirty="0">
            <a:solidFill>
              <a:schemeClr val="bg1"/>
            </a:solidFill>
            <a:latin typeface="Calibri" panose="020F0502020204030204" pitchFamily="34" charset="0"/>
            <a:cs typeface="Calibri" panose="020F0502020204030204" pitchFamily="34" charset="0"/>
          </a:endParaRPr>
        </a:p>
      </dsp:txBody>
      <dsp:txXfrm>
        <a:off x="295671" y="1923526"/>
        <a:ext cx="1094400" cy="919893"/>
      </dsp:txXfrm>
    </dsp:sp>
    <dsp:sp modelId="{8BC9EDCE-38DF-48B6-9F9A-323E503A5B68}">
      <dsp:nvSpPr>
        <dsp:cNvPr id="0" name=""/>
        <dsp:cNvSpPr/>
      </dsp:nvSpPr>
      <dsp:spPr>
        <a:xfrm>
          <a:off x="292786" y="2899245"/>
          <a:ext cx="745200" cy="91989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Transport-related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2786" y="2899245"/>
        <a:ext cx="745200" cy="919893"/>
      </dsp:txXfrm>
    </dsp:sp>
    <dsp:sp modelId="{91D53D1F-0DAB-4C60-93AB-03BF0AEDC8AA}">
      <dsp:nvSpPr>
        <dsp:cNvPr id="0" name=""/>
        <dsp:cNvSpPr/>
      </dsp:nvSpPr>
      <dsp:spPr>
        <a:xfrm>
          <a:off x="283954" y="3865134"/>
          <a:ext cx="768487" cy="91989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Households</a:t>
          </a:r>
          <a:endParaRPr lang="en-SG" sz="1100" i="0" kern="1200" dirty="0">
            <a:solidFill>
              <a:schemeClr val="bg1"/>
            </a:solidFill>
            <a:latin typeface="Calibri" panose="020F0502020204030204" pitchFamily="34" charset="0"/>
            <a:cs typeface="Calibri" panose="020F0502020204030204" pitchFamily="34" charset="0"/>
          </a:endParaRPr>
        </a:p>
      </dsp:txBody>
      <dsp:txXfrm>
        <a:off x="283954" y="3865134"/>
        <a:ext cx="768487" cy="919893"/>
      </dsp:txXfrm>
    </dsp:sp>
    <dsp:sp modelId="{C8DBAED6-E53C-457C-A553-F958BCFBDFB0}">
      <dsp:nvSpPr>
        <dsp:cNvPr id="0" name=""/>
        <dsp:cNvSpPr/>
      </dsp:nvSpPr>
      <dsp:spPr>
        <a:xfrm>
          <a:off x="295565" y="4831023"/>
          <a:ext cx="745200" cy="91989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SG" sz="1100" i="0" kern="1200" dirty="0">
              <a:solidFill>
                <a:schemeClr val="bg1"/>
              </a:solidFill>
              <a:latin typeface="Calibri" panose="020F0502020204030204" pitchFamily="34" charset="0"/>
              <a:cs typeface="Calibri" panose="020F0502020204030204" pitchFamily="34" charset="0"/>
            </a:rPr>
            <a:t>Others</a:t>
          </a:r>
        </a:p>
      </dsp:txBody>
      <dsp:txXfrm>
        <a:off x="295565" y="4831023"/>
        <a:ext cx="745200" cy="9198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23E0A-CBB2-459F-9A28-74D6F5D67A77}">
      <dsp:nvSpPr>
        <dsp:cNvPr id="0" name=""/>
        <dsp:cNvSpPr/>
      </dsp:nvSpPr>
      <dsp:spPr>
        <a:xfrm>
          <a:off x="290300" y="0"/>
          <a:ext cx="1076533" cy="919893"/>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FontTx/>
            <a:buNone/>
          </a:pPr>
          <a:r>
            <a:rPr lang="en-SG" sz="1400" b="1" i="0" kern="1200" dirty="0">
              <a:solidFill>
                <a:schemeClr val="bg1"/>
              </a:solidFill>
              <a:latin typeface="Calibri" panose="020F0502020204030204" pitchFamily="34" charset="0"/>
              <a:cs typeface="Calibri" panose="020F0502020204030204" pitchFamily="34" charset="0"/>
            </a:rPr>
            <a:t>Consumption</a:t>
          </a:r>
        </a:p>
      </dsp:txBody>
      <dsp:txXfrm>
        <a:off x="290300" y="0"/>
        <a:ext cx="1076533" cy="919893"/>
      </dsp:txXfrm>
    </dsp:sp>
    <dsp:sp modelId="{04301FFE-4AB2-40FA-BCA1-94244D1F1303}">
      <dsp:nvSpPr>
        <dsp:cNvPr id="0" name=""/>
        <dsp:cNvSpPr/>
      </dsp:nvSpPr>
      <dsp:spPr>
        <a:xfrm>
          <a:off x="291353" y="947647"/>
          <a:ext cx="745200" cy="91989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FontTx/>
            <a:buNone/>
          </a:pPr>
          <a:r>
            <a:rPr lang="en-US" altLang="zh-CN" sz="1100" i="0" kern="1200" dirty="0">
              <a:solidFill>
                <a:schemeClr val="bg1"/>
              </a:solidFill>
            </a:rPr>
            <a:t>Industrial-related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1353" y="947647"/>
        <a:ext cx="745200" cy="919893"/>
      </dsp:txXfrm>
    </dsp:sp>
    <dsp:sp modelId="{24D3AFB5-F644-4A59-80C1-52AE606840EE}">
      <dsp:nvSpPr>
        <dsp:cNvPr id="0" name=""/>
        <dsp:cNvSpPr/>
      </dsp:nvSpPr>
      <dsp:spPr>
        <a:xfrm>
          <a:off x="299424" y="1923526"/>
          <a:ext cx="745200" cy="919893"/>
        </a:xfrm>
        <a:prstGeom prst="rect">
          <a:avLst/>
        </a:prstGeom>
        <a:solidFill>
          <a:srgbClr val="B4C7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Commerce and Service-related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9424" y="1923526"/>
        <a:ext cx="745200" cy="919893"/>
      </dsp:txXfrm>
    </dsp:sp>
    <dsp:sp modelId="{8BC9EDCE-38DF-48B6-9F9A-323E503A5B68}">
      <dsp:nvSpPr>
        <dsp:cNvPr id="0" name=""/>
        <dsp:cNvSpPr/>
      </dsp:nvSpPr>
      <dsp:spPr>
        <a:xfrm>
          <a:off x="294524" y="2891499"/>
          <a:ext cx="1094396" cy="919893"/>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i="0" kern="1200" dirty="0">
              <a:solidFill>
                <a:schemeClr val="bg1"/>
              </a:solidFill>
            </a:rPr>
            <a:t>Transport-related</a:t>
          </a:r>
          <a:endParaRPr lang="en-SG" sz="1400" i="0" kern="1200" dirty="0">
            <a:solidFill>
              <a:schemeClr val="bg1"/>
            </a:solidFill>
            <a:latin typeface="Calibri" panose="020F0502020204030204" pitchFamily="34" charset="0"/>
            <a:cs typeface="Calibri" panose="020F0502020204030204" pitchFamily="34" charset="0"/>
          </a:endParaRPr>
        </a:p>
      </dsp:txBody>
      <dsp:txXfrm>
        <a:off x="294524" y="2891499"/>
        <a:ext cx="1094396" cy="919893"/>
      </dsp:txXfrm>
    </dsp:sp>
    <dsp:sp modelId="{91D53D1F-0DAB-4C60-93AB-03BF0AEDC8AA}">
      <dsp:nvSpPr>
        <dsp:cNvPr id="0" name=""/>
        <dsp:cNvSpPr/>
      </dsp:nvSpPr>
      <dsp:spPr>
        <a:xfrm>
          <a:off x="293443" y="3857388"/>
          <a:ext cx="1094398" cy="919893"/>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altLang="zh-CN" sz="1400" i="0" kern="1200" dirty="0">
              <a:solidFill>
                <a:schemeClr val="bg1"/>
              </a:solidFill>
            </a:rPr>
            <a:t>Households</a:t>
          </a:r>
          <a:endParaRPr lang="en-SG" sz="1400" i="0" kern="1200" dirty="0">
            <a:solidFill>
              <a:schemeClr val="bg1"/>
            </a:solidFill>
            <a:latin typeface="Calibri" panose="020F0502020204030204" pitchFamily="34" charset="0"/>
            <a:cs typeface="Calibri" panose="020F0502020204030204" pitchFamily="34" charset="0"/>
          </a:endParaRPr>
        </a:p>
      </dsp:txBody>
      <dsp:txXfrm>
        <a:off x="293443" y="3857388"/>
        <a:ext cx="1094398" cy="919893"/>
      </dsp:txXfrm>
    </dsp:sp>
    <dsp:sp modelId="{C8DBAED6-E53C-457C-A553-F958BCFBDFB0}">
      <dsp:nvSpPr>
        <dsp:cNvPr id="0" name=""/>
        <dsp:cNvSpPr/>
      </dsp:nvSpPr>
      <dsp:spPr>
        <a:xfrm>
          <a:off x="294535" y="4823277"/>
          <a:ext cx="1094400" cy="919893"/>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SG" sz="1400" i="0" kern="1200" dirty="0">
              <a:solidFill>
                <a:schemeClr val="bg1"/>
              </a:solidFill>
              <a:latin typeface="Calibri" panose="020F0502020204030204" pitchFamily="34" charset="0"/>
              <a:cs typeface="Calibri" panose="020F0502020204030204" pitchFamily="34" charset="0"/>
            </a:rPr>
            <a:t>Others</a:t>
          </a:r>
        </a:p>
      </dsp:txBody>
      <dsp:txXfrm>
        <a:off x="294535" y="4823277"/>
        <a:ext cx="1094400" cy="91989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01FFE-4AB2-40FA-BCA1-94244D1F1303}">
      <dsp:nvSpPr>
        <dsp:cNvPr id="0" name=""/>
        <dsp:cNvSpPr/>
      </dsp:nvSpPr>
      <dsp:spPr>
        <a:xfrm>
          <a:off x="288587" y="623"/>
          <a:ext cx="1094399" cy="1094520"/>
        </a:xfrm>
        <a:prstGeom prst="rect">
          <a:avLst/>
        </a:prstGeom>
        <a:solidFill>
          <a:srgbClr val="779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FontTx/>
            <a:buNone/>
          </a:pPr>
          <a:r>
            <a:rPr lang="en-US" altLang="zh-CN" sz="1400" i="0" kern="1200" dirty="0">
              <a:solidFill>
                <a:schemeClr val="bg1"/>
              </a:solidFill>
            </a:rPr>
            <a:t>Industrial-related</a:t>
          </a:r>
          <a:endParaRPr lang="en-SG" sz="1400" i="0" kern="1200" dirty="0">
            <a:solidFill>
              <a:schemeClr val="bg1"/>
            </a:solidFill>
            <a:latin typeface="Calibri" panose="020F0502020204030204" pitchFamily="34" charset="0"/>
            <a:cs typeface="Calibri" panose="020F0502020204030204" pitchFamily="34" charset="0"/>
          </a:endParaRPr>
        </a:p>
      </dsp:txBody>
      <dsp:txXfrm>
        <a:off x="288587" y="623"/>
        <a:ext cx="1094399" cy="1094520"/>
      </dsp:txXfrm>
    </dsp:sp>
    <dsp:sp modelId="{24D3AFB5-F644-4A59-80C1-52AE606840EE}">
      <dsp:nvSpPr>
        <dsp:cNvPr id="0" name=""/>
        <dsp:cNvSpPr/>
      </dsp:nvSpPr>
      <dsp:spPr>
        <a:xfrm>
          <a:off x="291353" y="1140053"/>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Commerce and Service-related</a:t>
          </a:r>
          <a:endParaRPr lang="en-SG" sz="1100" i="0" kern="1200" dirty="0">
            <a:solidFill>
              <a:schemeClr val="bg1"/>
            </a:solidFill>
            <a:latin typeface="Calibri" panose="020F0502020204030204" pitchFamily="34" charset="0"/>
            <a:cs typeface="Calibri" panose="020F0502020204030204" pitchFamily="34" charset="0"/>
          </a:endParaRPr>
        </a:p>
      </dsp:txBody>
      <dsp:txXfrm>
        <a:off x="291353" y="1140053"/>
        <a:ext cx="745200" cy="1094520"/>
      </dsp:txXfrm>
    </dsp:sp>
    <dsp:sp modelId="{8BC9EDCE-38DF-48B6-9F9A-323E503A5B68}">
      <dsp:nvSpPr>
        <dsp:cNvPr id="0" name=""/>
        <dsp:cNvSpPr/>
      </dsp:nvSpPr>
      <dsp:spPr>
        <a:xfrm>
          <a:off x="292786" y="2300996"/>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1" kern="1200" dirty="0">
              <a:solidFill>
                <a:schemeClr val="bg1"/>
              </a:solidFill>
            </a:rPr>
            <a:t>Transport-related</a:t>
          </a:r>
          <a:endParaRPr lang="en-SG" sz="1100" kern="1200" dirty="0">
            <a:solidFill>
              <a:schemeClr val="bg1"/>
            </a:solidFill>
            <a:latin typeface="Calibri" panose="020F0502020204030204" pitchFamily="34" charset="0"/>
            <a:cs typeface="Calibri" panose="020F0502020204030204" pitchFamily="34" charset="0"/>
          </a:endParaRPr>
        </a:p>
      </dsp:txBody>
      <dsp:txXfrm>
        <a:off x="292786" y="2300996"/>
        <a:ext cx="745200" cy="1094520"/>
      </dsp:txXfrm>
    </dsp:sp>
    <dsp:sp modelId="{91D53D1F-0DAB-4C60-93AB-03BF0AEDC8AA}">
      <dsp:nvSpPr>
        <dsp:cNvPr id="0" name=""/>
        <dsp:cNvSpPr/>
      </dsp:nvSpPr>
      <dsp:spPr>
        <a:xfrm>
          <a:off x="283954" y="3450242"/>
          <a:ext cx="768487"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altLang="zh-CN" sz="1100" i="0" kern="1200" dirty="0">
              <a:solidFill>
                <a:schemeClr val="bg1"/>
              </a:solidFill>
            </a:rPr>
            <a:t>Households</a:t>
          </a:r>
          <a:endParaRPr lang="en-SG" sz="1100" i="0" kern="1200" dirty="0">
            <a:solidFill>
              <a:schemeClr val="bg1"/>
            </a:solidFill>
            <a:latin typeface="Calibri" panose="020F0502020204030204" pitchFamily="34" charset="0"/>
            <a:cs typeface="Calibri" panose="020F0502020204030204" pitchFamily="34" charset="0"/>
          </a:endParaRPr>
        </a:p>
      </dsp:txBody>
      <dsp:txXfrm>
        <a:off x="283954" y="3450242"/>
        <a:ext cx="768487" cy="1094520"/>
      </dsp:txXfrm>
    </dsp:sp>
    <dsp:sp modelId="{C8DBAED6-E53C-457C-A553-F958BCFBDFB0}">
      <dsp:nvSpPr>
        <dsp:cNvPr id="0" name=""/>
        <dsp:cNvSpPr/>
      </dsp:nvSpPr>
      <dsp:spPr>
        <a:xfrm>
          <a:off x="295565" y="4599489"/>
          <a:ext cx="745200" cy="109452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SG" sz="1100" i="0" kern="1200" dirty="0">
              <a:solidFill>
                <a:schemeClr val="bg1"/>
              </a:solidFill>
              <a:latin typeface="Calibri" panose="020F0502020204030204" pitchFamily="34" charset="0"/>
              <a:cs typeface="Calibri" panose="020F0502020204030204" pitchFamily="34" charset="0"/>
            </a:rPr>
            <a:t>Others</a:t>
          </a:r>
        </a:p>
      </dsp:txBody>
      <dsp:txXfrm>
        <a:off x="295565" y="4599489"/>
        <a:ext cx="745200" cy="1094520"/>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0.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7.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9.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0.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7.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9.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7B40C-B855-4C22-B028-A0BAF86EF5FD}" type="datetimeFigureOut">
              <a:rPr lang="en-SG" smtClean="0"/>
              <a:t>15/10/2018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D06EA-CEBE-4F1F-9DAD-0896238DFEDF}" type="slidenum">
              <a:rPr lang="en-SG" smtClean="0"/>
              <a:t>‹#›</a:t>
            </a:fld>
            <a:endParaRPr lang="en-SG"/>
          </a:p>
        </p:txBody>
      </p:sp>
    </p:spTree>
    <p:extLst>
      <p:ext uri="{BB962C8B-B14F-4D97-AF65-F5344CB8AC3E}">
        <p14:creationId xmlns:p14="http://schemas.microsoft.com/office/powerpoint/2010/main" val="34901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DAD06EA-CEBE-4F1F-9DAD-0896238DFEDF}" type="slidenum">
              <a:rPr lang="en-SG" smtClean="0"/>
              <a:t>4</a:t>
            </a:fld>
            <a:endParaRPr lang="en-SG" dirty="0"/>
          </a:p>
        </p:txBody>
      </p:sp>
    </p:spTree>
    <p:extLst>
      <p:ext uri="{BB962C8B-B14F-4D97-AF65-F5344CB8AC3E}">
        <p14:creationId xmlns:p14="http://schemas.microsoft.com/office/powerpoint/2010/main" val="437755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415B-FD23-4F85-8AE7-33BE3E249C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5EA56B4-ADBC-4A47-989A-44D11EBB15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568A373-68E6-48D6-86B0-62C9B10E6C3F}"/>
              </a:ext>
            </a:extLst>
          </p:cNvPr>
          <p:cNvSpPr>
            <a:spLocks noGrp="1"/>
          </p:cNvSpPr>
          <p:nvPr>
            <p:ph type="dt" sz="half" idx="10"/>
          </p:nvPr>
        </p:nvSpPr>
        <p:spPr/>
        <p:txBody>
          <a:bodyPr/>
          <a:lstStyle/>
          <a:p>
            <a:fld id="{211E889F-5670-4232-A665-F46FA0496BD7}" type="datetimeFigureOut">
              <a:rPr lang="en-SG" smtClean="0"/>
              <a:t>15/10/2018</a:t>
            </a:fld>
            <a:endParaRPr lang="en-SG"/>
          </a:p>
        </p:txBody>
      </p:sp>
      <p:sp>
        <p:nvSpPr>
          <p:cNvPr id="5" name="Footer Placeholder 4">
            <a:extLst>
              <a:ext uri="{FF2B5EF4-FFF2-40B4-BE49-F238E27FC236}">
                <a16:creationId xmlns:a16="http://schemas.microsoft.com/office/drawing/2014/main" id="{52706C30-CFEA-4012-8B3E-BDE708C72BD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EDED77A-5025-4D06-B47E-44D623B6B950}"/>
              </a:ext>
            </a:extLst>
          </p:cNvPr>
          <p:cNvSpPr>
            <a:spLocks noGrp="1"/>
          </p:cNvSpPr>
          <p:nvPr>
            <p:ph type="sldNum" sz="quarter" idx="12"/>
          </p:nvPr>
        </p:nvSpPr>
        <p:spPr/>
        <p:txBody>
          <a:bodyPr/>
          <a:lstStyle/>
          <a:p>
            <a:fld id="{E49580D0-B4B1-4091-B5C0-E2719001221F}" type="slidenum">
              <a:rPr lang="en-SG" smtClean="0"/>
              <a:t>‹#›</a:t>
            </a:fld>
            <a:endParaRPr lang="en-SG"/>
          </a:p>
        </p:txBody>
      </p:sp>
    </p:spTree>
    <p:extLst>
      <p:ext uri="{BB962C8B-B14F-4D97-AF65-F5344CB8AC3E}">
        <p14:creationId xmlns:p14="http://schemas.microsoft.com/office/powerpoint/2010/main" val="359433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C406-A567-4D42-8591-CA65C3461A8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1832621-4585-40EC-B51D-CC6C91A5D3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E936AE3-3F46-4DC8-9EB7-B3292509E9CD}"/>
              </a:ext>
            </a:extLst>
          </p:cNvPr>
          <p:cNvSpPr>
            <a:spLocks noGrp="1"/>
          </p:cNvSpPr>
          <p:nvPr>
            <p:ph type="dt" sz="half" idx="10"/>
          </p:nvPr>
        </p:nvSpPr>
        <p:spPr/>
        <p:txBody>
          <a:bodyPr/>
          <a:lstStyle/>
          <a:p>
            <a:fld id="{211E889F-5670-4232-A665-F46FA0496BD7}" type="datetimeFigureOut">
              <a:rPr lang="en-SG" smtClean="0"/>
              <a:t>15/10/2018</a:t>
            </a:fld>
            <a:endParaRPr lang="en-SG"/>
          </a:p>
        </p:txBody>
      </p:sp>
      <p:sp>
        <p:nvSpPr>
          <p:cNvPr id="5" name="Footer Placeholder 4">
            <a:extLst>
              <a:ext uri="{FF2B5EF4-FFF2-40B4-BE49-F238E27FC236}">
                <a16:creationId xmlns:a16="http://schemas.microsoft.com/office/drawing/2014/main" id="{FC03D146-3B0A-47FE-80AA-0CF152D1CEA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60A04E1-81BE-4E3B-9D09-1971BDB0C669}"/>
              </a:ext>
            </a:extLst>
          </p:cNvPr>
          <p:cNvSpPr>
            <a:spLocks noGrp="1"/>
          </p:cNvSpPr>
          <p:nvPr>
            <p:ph type="sldNum" sz="quarter" idx="12"/>
          </p:nvPr>
        </p:nvSpPr>
        <p:spPr/>
        <p:txBody>
          <a:bodyPr/>
          <a:lstStyle/>
          <a:p>
            <a:fld id="{E49580D0-B4B1-4091-B5C0-E2719001221F}" type="slidenum">
              <a:rPr lang="en-SG" smtClean="0"/>
              <a:t>‹#›</a:t>
            </a:fld>
            <a:endParaRPr lang="en-SG"/>
          </a:p>
        </p:txBody>
      </p:sp>
    </p:spTree>
    <p:extLst>
      <p:ext uri="{BB962C8B-B14F-4D97-AF65-F5344CB8AC3E}">
        <p14:creationId xmlns:p14="http://schemas.microsoft.com/office/powerpoint/2010/main" val="1804616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FAA7CA-28D7-4A06-8460-2D16807821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5C9EA04-8D66-441F-9EB2-9E528F26B6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FCE4CF-7B60-4329-9A68-31CBE7DC2E61}"/>
              </a:ext>
            </a:extLst>
          </p:cNvPr>
          <p:cNvSpPr>
            <a:spLocks noGrp="1"/>
          </p:cNvSpPr>
          <p:nvPr>
            <p:ph type="dt" sz="half" idx="10"/>
          </p:nvPr>
        </p:nvSpPr>
        <p:spPr/>
        <p:txBody>
          <a:bodyPr/>
          <a:lstStyle/>
          <a:p>
            <a:fld id="{211E889F-5670-4232-A665-F46FA0496BD7}" type="datetimeFigureOut">
              <a:rPr lang="en-SG" smtClean="0"/>
              <a:t>15/10/2018</a:t>
            </a:fld>
            <a:endParaRPr lang="en-SG"/>
          </a:p>
        </p:txBody>
      </p:sp>
      <p:sp>
        <p:nvSpPr>
          <p:cNvPr id="5" name="Footer Placeholder 4">
            <a:extLst>
              <a:ext uri="{FF2B5EF4-FFF2-40B4-BE49-F238E27FC236}">
                <a16:creationId xmlns:a16="http://schemas.microsoft.com/office/drawing/2014/main" id="{C6521701-3CA5-453C-920E-8301BD9A7C6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9A25A75-581F-4E4B-A207-9653813AEF0B}"/>
              </a:ext>
            </a:extLst>
          </p:cNvPr>
          <p:cNvSpPr>
            <a:spLocks noGrp="1"/>
          </p:cNvSpPr>
          <p:nvPr>
            <p:ph type="sldNum" sz="quarter" idx="12"/>
          </p:nvPr>
        </p:nvSpPr>
        <p:spPr/>
        <p:txBody>
          <a:bodyPr/>
          <a:lstStyle/>
          <a:p>
            <a:fld id="{E49580D0-B4B1-4091-B5C0-E2719001221F}" type="slidenum">
              <a:rPr lang="en-SG" smtClean="0"/>
              <a:t>‹#›</a:t>
            </a:fld>
            <a:endParaRPr lang="en-SG"/>
          </a:p>
        </p:txBody>
      </p:sp>
    </p:spTree>
    <p:extLst>
      <p:ext uri="{BB962C8B-B14F-4D97-AF65-F5344CB8AC3E}">
        <p14:creationId xmlns:p14="http://schemas.microsoft.com/office/powerpoint/2010/main" val="2168710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3085-BEB6-4D71-B4E6-71E9E14D566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035E6A0-C4B2-4D9A-B612-F031914500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959C811-94B5-46CC-8D05-59858F38022C}"/>
              </a:ext>
            </a:extLst>
          </p:cNvPr>
          <p:cNvSpPr>
            <a:spLocks noGrp="1"/>
          </p:cNvSpPr>
          <p:nvPr>
            <p:ph type="dt" sz="half" idx="10"/>
          </p:nvPr>
        </p:nvSpPr>
        <p:spPr/>
        <p:txBody>
          <a:bodyPr/>
          <a:lstStyle/>
          <a:p>
            <a:fld id="{211E889F-5670-4232-A665-F46FA0496BD7}" type="datetimeFigureOut">
              <a:rPr lang="en-SG" smtClean="0"/>
              <a:t>15/10/2018</a:t>
            </a:fld>
            <a:endParaRPr lang="en-SG"/>
          </a:p>
        </p:txBody>
      </p:sp>
      <p:sp>
        <p:nvSpPr>
          <p:cNvPr id="5" name="Footer Placeholder 4">
            <a:extLst>
              <a:ext uri="{FF2B5EF4-FFF2-40B4-BE49-F238E27FC236}">
                <a16:creationId xmlns:a16="http://schemas.microsoft.com/office/drawing/2014/main" id="{8AF09F43-6EE3-4BC7-96A3-C4BC271954D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7FE626F-D3D7-4EFA-9670-EBFDC555DA84}"/>
              </a:ext>
            </a:extLst>
          </p:cNvPr>
          <p:cNvSpPr>
            <a:spLocks noGrp="1"/>
          </p:cNvSpPr>
          <p:nvPr>
            <p:ph type="sldNum" sz="quarter" idx="12"/>
          </p:nvPr>
        </p:nvSpPr>
        <p:spPr/>
        <p:txBody>
          <a:bodyPr/>
          <a:lstStyle/>
          <a:p>
            <a:fld id="{E49580D0-B4B1-4091-B5C0-E2719001221F}" type="slidenum">
              <a:rPr lang="en-SG" smtClean="0"/>
              <a:t>‹#›</a:t>
            </a:fld>
            <a:endParaRPr lang="en-SG"/>
          </a:p>
        </p:txBody>
      </p:sp>
    </p:spTree>
    <p:extLst>
      <p:ext uri="{BB962C8B-B14F-4D97-AF65-F5344CB8AC3E}">
        <p14:creationId xmlns:p14="http://schemas.microsoft.com/office/powerpoint/2010/main" val="2398777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0558-D437-461A-8CF3-C3D1573ED4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19BF5B9-D822-4FAE-AAC8-7EADDEA45C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1BCADC-439D-4788-8C2C-15BBBF654884}"/>
              </a:ext>
            </a:extLst>
          </p:cNvPr>
          <p:cNvSpPr>
            <a:spLocks noGrp="1"/>
          </p:cNvSpPr>
          <p:nvPr>
            <p:ph type="dt" sz="half" idx="10"/>
          </p:nvPr>
        </p:nvSpPr>
        <p:spPr/>
        <p:txBody>
          <a:bodyPr/>
          <a:lstStyle/>
          <a:p>
            <a:fld id="{211E889F-5670-4232-A665-F46FA0496BD7}" type="datetimeFigureOut">
              <a:rPr lang="en-SG" smtClean="0"/>
              <a:t>15/10/2018</a:t>
            </a:fld>
            <a:endParaRPr lang="en-SG"/>
          </a:p>
        </p:txBody>
      </p:sp>
      <p:sp>
        <p:nvSpPr>
          <p:cNvPr id="5" name="Footer Placeholder 4">
            <a:extLst>
              <a:ext uri="{FF2B5EF4-FFF2-40B4-BE49-F238E27FC236}">
                <a16:creationId xmlns:a16="http://schemas.microsoft.com/office/drawing/2014/main" id="{A24E770A-6978-4FCB-BF64-07B3F3FC33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10E409-E23B-4BC2-97E1-256E3F7E08A5}"/>
              </a:ext>
            </a:extLst>
          </p:cNvPr>
          <p:cNvSpPr>
            <a:spLocks noGrp="1"/>
          </p:cNvSpPr>
          <p:nvPr>
            <p:ph type="sldNum" sz="quarter" idx="12"/>
          </p:nvPr>
        </p:nvSpPr>
        <p:spPr/>
        <p:txBody>
          <a:bodyPr/>
          <a:lstStyle/>
          <a:p>
            <a:fld id="{E49580D0-B4B1-4091-B5C0-E2719001221F}" type="slidenum">
              <a:rPr lang="en-SG" smtClean="0"/>
              <a:t>‹#›</a:t>
            </a:fld>
            <a:endParaRPr lang="en-SG"/>
          </a:p>
        </p:txBody>
      </p:sp>
    </p:spTree>
    <p:extLst>
      <p:ext uri="{BB962C8B-B14F-4D97-AF65-F5344CB8AC3E}">
        <p14:creationId xmlns:p14="http://schemas.microsoft.com/office/powerpoint/2010/main" val="390114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A42C-D6B7-415B-9572-32CC45E8DF9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AE29EA1-07BF-46ED-A039-14B8966886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DCB7814-FE83-45EF-A589-7D95AA3A60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CCEB4A1-5E2E-4E5C-95B5-03715E9B6E09}"/>
              </a:ext>
            </a:extLst>
          </p:cNvPr>
          <p:cNvSpPr>
            <a:spLocks noGrp="1"/>
          </p:cNvSpPr>
          <p:nvPr>
            <p:ph type="dt" sz="half" idx="10"/>
          </p:nvPr>
        </p:nvSpPr>
        <p:spPr/>
        <p:txBody>
          <a:bodyPr/>
          <a:lstStyle/>
          <a:p>
            <a:fld id="{211E889F-5670-4232-A665-F46FA0496BD7}" type="datetimeFigureOut">
              <a:rPr lang="en-SG" smtClean="0"/>
              <a:t>15/10/2018</a:t>
            </a:fld>
            <a:endParaRPr lang="en-SG"/>
          </a:p>
        </p:txBody>
      </p:sp>
      <p:sp>
        <p:nvSpPr>
          <p:cNvPr id="6" name="Footer Placeholder 5">
            <a:extLst>
              <a:ext uri="{FF2B5EF4-FFF2-40B4-BE49-F238E27FC236}">
                <a16:creationId xmlns:a16="http://schemas.microsoft.com/office/drawing/2014/main" id="{642CC2FE-7A08-4206-ACC1-32C4DE40AC7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9D2A73E-810C-4703-93CB-69EABCDE4ABA}"/>
              </a:ext>
            </a:extLst>
          </p:cNvPr>
          <p:cNvSpPr>
            <a:spLocks noGrp="1"/>
          </p:cNvSpPr>
          <p:nvPr>
            <p:ph type="sldNum" sz="quarter" idx="12"/>
          </p:nvPr>
        </p:nvSpPr>
        <p:spPr/>
        <p:txBody>
          <a:bodyPr/>
          <a:lstStyle/>
          <a:p>
            <a:fld id="{E49580D0-B4B1-4091-B5C0-E2719001221F}" type="slidenum">
              <a:rPr lang="en-SG" smtClean="0"/>
              <a:t>‹#›</a:t>
            </a:fld>
            <a:endParaRPr lang="en-SG"/>
          </a:p>
        </p:txBody>
      </p:sp>
    </p:spTree>
    <p:extLst>
      <p:ext uri="{BB962C8B-B14F-4D97-AF65-F5344CB8AC3E}">
        <p14:creationId xmlns:p14="http://schemas.microsoft.com/office/powerpoint/2010/main" val="211592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E9F0-6938-4B74-8ED0-6825E4F3F2A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64AFFE8-302D-4E91-965B-1A97D5A6BD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43E250-9359-4B16-91F8-809666F47B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F3A32CA-1F16-4808-B549-A5CB90140E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9DDA91A-AACF-4CB5-88D8-4597913DCFA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0E41F67-205D-466D-9834-446182427464}"/>
              </a:ext>
            </a:extLst>
          </p:cNvPr>
          <p:cNvSpPr>
            <a:spLocks noGrp="1"/>
          </p:cNvSpPr>
          <p:nvPr>
            <p:ph type="dt" sz="half" idx="10"/>
          </p:nvPr>
        </p:nvSpPr>
        <p:spPr/>
        <p:txBody>
          <a:bodyPr/>
          <a:lstStyle/>
          <a:p>
            <a:fld id="{211E889F-5670-4232-A665-F46FA0496BD7}" type="datetimeFigureOut">
              <a:rPr lang="en-SG" smtClean="0"/>
              <a:t>15/10/2018</a:t>
            </a:fld>
            <a:endParaRPr lang="en-SG"/>
          </a:p>
        </p:txBody>
      </p:sp>
      <p:sp>
        <p:nvSpPr>
          <p:cNvPr id="8" name="Footer Placeholder 7">
            <a:extLst>
              <a:ext uri="{FF2B5EF4-FFF2-40B4-BE49-F238E27FC236}">
                <a16:creationId xmlns:a16="http://schemas.microsoft.com/office/drawing/2014/main" id="{02DDD754-4910-4B49-AC7B-D9365692148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2034F633-7615-4C12-B5EB-EFCD16F0447F}"/>
              </a:ext>
            </a:extLst>
          </p:cNvPr>
          <p:cNvSpPr>
            <a:spLocks noGrp="1"/>
          </p:cNvSpPr>
          <p:nvPr>
            <p:ph type="sldNum" sz="quarter" idx="12"/>
          </p:nvPr>
        </p:nvSpPr>
        <p:spPr/>
        <p:txBody>
          <a:bodyPr/>
          <a:lstStyle/>
          <a:p>
            <a:fld id="{E49580D0-B4B1-4091-B5C0-E2719001221F}" type="slidenum">
              <a:rPr lang="en-SG" smtClean="0"/>
              <a:t>‹#›</a:t>
            </a:fld>
            <a:endParaRPr lang="en-SG"/>
          </a:p>
        </p:txBody>
      </p:sp>
    </p:spTree>
    <p:extLst>
      <p:ext uri="{BB962C8B-B14F-4D97-AF65-F5344CB8AC3E}">
        <p14:creationId xmlns:p14="http://schemas.microsoft.com/office/powerpoint/2010/main" val="51653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F423-BF56-47C6-B97A-C97FEC189B4D}"/>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0793516-A221-46EE-9759-205F444ABABD}"/>
              </a:ext>
            </a:extLst>
          </p:cNvPr>
          <p:cNvSpPr>
            <a:spLocks noGrp="1"/>
          </p:cNvSpPr>
          <p:nvPr>
            <p:ph type="dt" sz="half" idx="10"/>
          </p:nvPr>
        </p:nvSpPr>
        <p:spPr/>
        <p:txBody>
          <a:bodyPr/>
          <a:lstStyle/>
          <a:p>
            <a:fld id="{211E889F-5670-4232-A665-F46FA0496BD7}" type="datetimeFigureOut">
              <a:rPr lang="en-SG" smtClean="0"/>
              <a:t>15/10/2018</a:t>
            </a:fld>
            <a:endParaRPr lang="en-SG"/>
          </a:p>
        </p:txBody>
      </p:sp>
      <p:sp>
        <p:nvSpPr>
          <p:cNvPr id="4" name="Footer Placeholder 3">
            <a:extLst>
              <a:ext uri="{FF2B5EF4-FFF2-40B4-BE49-F238E27FC236}">
                <a16:creationId xmlns:a16="http://schemas.microsoft.com/office/drawing/2014/main" id="{C37BC756-D1B4-495A-AB2B-EDC6E8ED06A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D138441-BCE1-49EA-9D68-7C2F30E158AA}"/>
              </a:ext>
            </a:extLst>
          </p:cNvPr>
          <p:cNvSpPr>
            <a:spLocks noGrp="1"/>
          </p:cNvSpPr>
          <p:nvPr>
            <p:ph type="sldNum" sz="quarter" idx="12"/>
          </p:nvPr>
        </p:nvSpPr>
        <p:spPr/>
        <p:txBody>
          <a:bodyPr/>
          <a:lstStyle/>
          <a:p>
            <a:fld id="{E49580D0-B4B1-4091-B5C0-E2719001221F}" type="slidenum">
              <a:rPr lang="en-SG" smtClean="0"/>
              <a:t>‹#›</a:t>
            </a:fld>
            <a:endParaRPr lang="en-SG"/>
          </a:p>
        </p:txBody>
      </p:sp>
    </p:spTree>
    <p:extLst>
      <p:ext uri="{BB962C8B-B14F-4D97-AF65-F5344CB8AC3E}">
        <p14:creationId xmlns:p14="http://schemas.microsoft.com/office/powerpoint/2010/main" val="3757154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4DE5C0-BAA1-4EF6-98B6-DBEB973310DD}"/>
              </a:ext>
            </a:extLst>
          </p:cNvPr>
          <p:cNvSpPr>
            <a:spLocks noGrp="1"/>
          </p:cNvSpPr>
          <p:nvPr>
            <p:ph type="dt" sz="half" idx="10"/>
          </p:nvPr>
        </p:nvSpPr>
        <p:spPr/>
        <p:txBody>
          <a:bodyPr/>
          <a:lstStyle/>
          <a:p>
            <a:fld id="{211E889F-5670-4232-A665-F46FA0496BD7}" type="datetimeFigureOut">
              <a:rPr lang="en-SG" smtClean="0"/>
              <a:t>15/10/2018</a:t>
            </a:fld>
            <a:endParaRPr lang="en-SG"/>
          </a:p>
        </p:txBody>
      </p:sp>
      <p:sp>
        <p:nvSpPr>
          <p:cNvPr id="3" name="Footer Placeholder 2">
            <a:extLst>
              <a:ext uri="{FF2B5EF4-FFF2-40B4-BE49-F238E27FC236}">
                <a16:creationId xmlns:a16="http://schemas.microsoft.com/office/drawing/2014/main" id="{A9D21620-3115-4C5C-89F3-2C45E560841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E6C584C-C590-4503-8D0E-D736AF28473F}"/>
              </a:ext>
            </a:extLst>
          </p:cNvPr>
          <p:cNvSpPr>
            <a:spLocks noGrp="1"/>
          </p:cNvSpPr>
          <p:nvPr>
            <p:ph type="sldNum" sz="quarter" idx="12"/>
          </p:nvPr>
        </p:nvSpPr>
        <p:spPr/>
        <p:txBody>
          <a:bodyPr/>
          <a:lstStyle/>
          <a:p>
            <a:fld id="{E49580D0-B4B1-4091-B5C0-E2719001221F}" type="slidenum">
              <a:rPr lang="en-SG" smtClean="0"/>
              <a:t>‹#›</a:t>
            </a:fld>
            <a:endParaRPr lang="en-SG"/>
          </a:p>
        </p:txBody>
      </p:sp>
    </p:spTree>
    <p:extLst>
      <p:ext uri="{BB962C8B-B14F-4D97-AF65-F5344CB8AC3E}">
        <p14:creationId xmlns:p14="http://schemas.microsoft.com/office/powerpoint/2010/main" val="382785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2EFF-AD10-4CC5-A509-3359BFB24B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D9B5D7C-EEB4-4FBB-8929-1989A7DE9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4EB16EA-BCD2-4427-B380-20879F302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9955B2-8975-4250-A2DB-2EBAA9BC335A}"/>
              </a:ext>
            </a:extLst>
          </p:cNvPr>
          <p:cNvSpPr>
            <a:spLocks noGrp="1"/>
          </p:cNvSpPr>
          <p:nvPr>
            <p:ph type="dt" sz="half" idx="10"/>
          </p:nvPr>
        </p:nvSpPr>
        <p:spPr/>
        <p:txBody>
          <a:bodyPr/>
          <a:lstStyle/>
          <a:p>
            <a:fld id="{211E889F-5670-4232-A665-F46FA0496BD7}" type="datetimeFigureOut">
              <a:rPr lang="en-SG" smtClean="0"/>
              <a:t>15/10/2018</a:t>
            </a:fld>
            <a:endParaRPr lang="en-SG"/>
          </a:p>
        </p:txBody>
      </p:sp>
      <p:sp>
        <p:nvSpPr>
          <p:cNvPr id="6" name="Footer Placeholder 5">
            <a:extLst>
              <a:ext uri="{FF2B5EF4-FFF2-40B4-BE49-F238E27FC236}">
                <a16:creationId xmlns:a16="http://schemas.microsoft.com/office/drawing/2014/main" id="{74BA8608-B277-4209-9113-5116DDE3B34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23EC47F-0311-470F-BB96-3A8F8B54A638}"/>
              </a:ext>
            </a:extLst>
          </p:cNvPr>
          <p:cNvSpPr>
            <a:spLocks noGrp="1"/>
          </p:cNvSpPr>
          <p:nvPr>
            <p:ph type="sldNum" sz="quarter" idx="12"/>
          </p:nvPr>
        </p:nvSpPr>
        <p:spPr/>
        <p:txBody>
          <a:bodyPr/>
          <a:lstStyle/>
          <a:p>
            <a:fld id="{E49580D0-B4B1-4091-B5C0-E2719001221F}" type="slidenum">
              <a:rPr lang="en-SG" smtClean="0"/>
              <a:t>‹#›</a:t>
            </a:fld>
            <a:endParaRPr lang="en-SG"/>
          </a:p>
        </p:txBody>
      </p:sp>
    </p:spTree>
    <p:extLst>
      <p:ext uri="{BB962C8B-B14F-4D97-AF65-F5344CB8AC3E}">
        <p14:creationId xmlns:p14="http://schemas.microsoft.com/office/powerpoint/2010/main" val="133580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C8FB-B59E-4E09-8930-8270902A7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534DB0A-11CD-4CBC-A4A8-E7705D1ACF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64EF987-3C2E-4656-9A92-4CF2471F7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508A19-6472-44F6-BA50-2BDC5621D766}"/>
              </a:ext>
            </a:extLst>
          </p:cNvPr>
          <p:cNvSpPr>
            <a:spLocks noGrp="1"/>
          </p:cNvSpPr>
          <p:nvPr>
            <p:ph type="dt" sz="half" idx="10"/>
          </p:nvPr>
        </p:nvSpPr>
        <p:spPr/>
        <p:txBody>
          <a:bodyPr/>
          <a:lstStyle/>
          <a:p>
            <a:fld id="{211E889F-5670-4232-A665-F46FA0496BD7}" type="datetimeFigureOut">
              <a:rPr lang="en-SG" smtClean="0"/>
              <a:t>15/10/2018</a:t>
            </a:fld>
            <a:endParaRPr lang="en-SG"/>
          </a:p>
        </p:txBody>
      </p:sp>
      <p:sp>
        <p:nvSpPr>
          <p:cNvPr id="6" name="Footer Placeholder 5">
            <a:extLst>
              <a:ext uri="{FF2B5EF4-FFF2-40B4-BE49-F238E27FC236}">
                <a16:creationId xmlns:a16="http://schemas.microsoft.com/office/drawing/2014/main" id="{F18BAB9C-73F8-43BA-8FA0-C6E491B9BA6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C84A280-3D12-40FD-95A8-80BEEF2F17DC}"/>
              </a:ext>
            </a:extLst>
          </p:cNvPr>
          <p:cNvSpPr>
            <a:spLocks noGrp="1"/>
          </p:cNvSpPr>
          <p:nvPr>
            <p:ph type="sldNum" sz="quarter" idx="12"/>
          </p:nvPr>
        </p:nvSpPr>
        <p:spPr/>
        <p:txBody>
          <a:bodyPr/>
          <a:lstStyle/>
          <a:p>
            <a:fld id="{E49580D0-B4B1-4091-B5C0-E2719001221F}" type="slidenum">
              <a:rPr lang="en-SG" smtClean="0"/>
              <a:t>‹#›</a:t>
            </a:fld>
            <a:endParaRPr lang="en-SG"/>
          </a:p>
        </p:txBody>
      </p:sp>
    </p:spTree>
    <p:extLst>
      <p:ext uri="{BB962C8B-B14F-4D97-AF65-F5344CB8AC3E}">
        <p14:creationId xmlns:p14="http://schemas.microsoft.com/office/powerpoint/2010/main" val="2776451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2BF05E-4738-4C17-AE59-1815225EC8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6094E5D-FA81-444F-84CC-615C942B4A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68BE40C-A065-4AE2-B593-7DC3C8394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E889F-5670-4232-A665-F46FA0496BD7}" type="datetimeFigureOut">
              <a:rPr lang="en-SG" smtClean="0"/>
              <a:t>15/10/2018</a:t>
            </a:fld>
            <a:endParaRPr lang="en-SG"/>
          </a:p>
        </p:txBody>
      </p:sp>
      <p:sp>
        <p:nvSpPr>
          <p:cNvPr id="5" name="Footer Placeholder 4">
            <a:extLst>
              <a:ext uri="{FF2B5EF4-FFF2-40B4-BE49-F238E27FC236}">
                <a16:creationId xmlns:a16="http://schemas.microsoft.com/office/drawing/2014/main" id="{36B559D8-F08B-4A34-8C4E-185DCE3686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BFD9005-0300-427E-A4ED-F921B67DBE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580D0-B4B1-4091-B5C0-E2719001221F}" type="slidenum">
              <a:rPr lang="en-SG" smtClean="0"/>
              <a:t>‹#›</a:t>
            </a:fld>
            <a:endParaRPr lang="en-SG"/>
          </a:p>
        </p:txBody>
      </p:sp>
    </p:spTree>
    <p:extLst>
      <p:ext uri="{BB962C8B-B14F-4D97-AF65-F5344CB8AC3E}">
        <p14:creationId xmlns:p14="http://schemas.microsoft.com/office/powerpoint/2010/main" val="306327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chart" Target="../charts/chart9.xml"/><Relationship Id="rId3" Type="http://schemas.openxmlformats.org/officeDocument/2006/relationships/diagramLayout" Target="../diagrams/layout4.xml"/><Relationship Id="rId7" Type="http://schemas.openxmlformats.org/officeDocument/2006/relationships/image" Target="../media/image280.png"/><Relationship Id="rId12" Type="http://schemas.openxmlformats.org/officeDocument/2006/relationships/chart" Target="../charts/chart8.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chart" Target="../charts/chart7.xml"/><Relationship Id="rId5" Type="http://schemas.openxmlformats.org/officeDocument/2006/relationships/diagramColors" Target="../diagrams/colors4.xml"/><Relationship Id="rId10" Type="http://schemas.openxmlformats.org/officeDocument/2006/relationships/chart" Target="../charts/chart6.xml"/><Relationship Id="rId4" Type="http://schemas.openxmlformats.org/officeDocument/2006/relationships/diagramQuickStyle" Target="../diagrams/quickStyle4.xml"/><Relationship Id="rId9" Type="http://schemas.openxmlformats.org/officeDocument/2006/relationships/image" Target="../media/image32.emf"/></Relationships>
</file>

<file path=ppt/slides/_rels/slide11.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diagramLayout" Target="../diagrams/layout5.xml"/><Relationship Id="rId7" Type="http://schemas.openxmlformats.org/officeDocument/2006/relationships/image" Target="../media/image33.emf"/><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openxmlformats.org/officeDocument/2006/relationships/image" Target="../media/image34.png"/><Relationship Id="rId5" Type="http://schemas.openxmlformats.org/officeDocument/2006/relationships/diagramColors" Target="../diagrams/colors5.xml"/><Relationship Id="rId10" Type="http://schemas.openxmlformats.org/officeDocument/2006/relationships/image" Target="../media/image33.png"/><Relationship Id="rId4" Type="http://schemas.openxmlformats.org/officeDocument/2006/relationships/diagramQuickStyle" Target="../diagrams/quickStyle5.xml"/><Relationship Id="rId9" Type="http://schemas.openxmlformats.org/officeDocument/2006/relationships/chart" Target="../charts/chart11.xml"/></Relationships>
</file>

<file path=ppt/slides/_rels/slide12.xml.rels><?xml version="1.0" encoding="UTF-8" standalone="yes"?>
<Relationships xmlns="http://schemas.openxmlformats.org/package/2006/relationships"><Relationship Id="rId8" Type="http://schemas.openxmlformats.org/officeDocument/2006/relationships/chart" Target="../charts/chart13.xml"/><Relationship Id="rId3" Type="http://schemas.openxmlformats.org/officeDocument/2006/relationships/diagramLayout" Target="../diagrams/layout6.xml"/><Relationship Id="rId7" Type="http://schemas.openxmlformats.org/officeDocument/2006/relationships/chart" Target="../charts/chart12.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image" Target="../media/image340.png"/><Relationship Id="rId5" Type="http://schemas.openxmlformats.org/officeDocument/2006/relationships/diagramColors" Target="../diagrams/colors6.xml"/><Relationship Id="rId10" Type="http://schemas.openxmlformats.org/officeDocument/2006/relationships/image" Target="../media/image330.png"/><Relationship Id="rId4" Type="http://schemas.openxmlformats.org/officeDocument/2006/relationships/diagramQuickStyle" Target="../diagrams/quickStyle6.xml"/><Relationship Id="rId9" Type="http://schemas.openxmlformats.org/officeDocument/2006/relationships/chart" Target="../charts/chart14.xml"/></Relationships>
</file>

<file path=ppt/slides/_rels/slide13.xml.rels><?xml version="1.0" encoding="UTF-8" standalone="yes"?>
<Relationships xmlns="http://schemas.openxmlformats.org/package/2006/relationships"><Relationship Id="rId8" Type="http://schemas.openxmlformats.org/officeDocument/2006/relationships/image" Target="../media/image341.png"/><Relationship Id="rId3" Type="http://schemas.openxmlformats.org/officeDocument/2006/relationships/diagramLayout" Target="../diagrams/layout7.xml"/><Relationship Id="rId7" Type="http://schemas.openxmlformats.org/officeDocument/2006/relationships/image" Target="../media/image33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chart" Target="../charts/chart17.xml"/><Relationship Id="rId5" Type="http://schemas.openxmlformats.org/officeDocument/2006/relationships/diagramColors" Target="../diagrams/colors7.xml"/><Relationship Id="rId10" Type="http://schemas.openxmlformats.org/officeDocument/2006/relationships/chart" Target="../charts/chart16.xml"/><Relationship Id="rId4" Type="http://schemas.openxmlformats.org/officeDocument/2006/relationships/diagramQuickStyle" Target="../diagrams/quickStyle7.xml"/><Relationship Id="rId9" Type="http://schemas.openxmlformats.org/officeDocument/2006/relationships/chart" Target="../charts/chart15.xml"/></Relationships>
</file>

<file path=ppt/slides/_rels/slide14.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chart" Target="../charts/chart19.xml"/><Relationship Id="rId7" Type="http://schemas.openxmlformats.org/officeDocument/2006/relationships/diagramColors" Target="../diagrams/colors8.xml"/><Relationship Id="rId2" Type="http://schemas.openxmlformats.org/officeDocument/2006/relationships/chart" Target="../charts/chart18.xml"/><Relationship Id="rId1" Type="http://schemas.openxmlformats.org/officeDocument/2006/relationships/slideLayout" Target="../slideLayouts/slideLayout2.xml"/><Relationship Id="rId6" Type="http://schemas.openxmlformats.org/officeDocument/2006/relationships/diagramQuickStyle" Target="../diagrams/quickStyle8.xml"/><Relationship Id="rId11" Type="http://schemas.openxmlformats.org/officeDocument/2006/relationships/image" Target="../media/image36.png"/><Relationship Id="rId5" Type="http://schemas.openxmlformats.org/officeDocument/2006/relationships/diagramLayout" Target="../diagrams/layout8.xml"/><Relationship Id="rId10" Type="http://schemas.openxmlformats.org/officeDocument/2006/relationships/image" Target="../media/image35.png"/><Relationship Id="rId4" Type="http://schemas.openxmlformats.org/officeDocument/2006/relationships/diagramData" Target="../diagrams/data8.xml"/><Relationship Id="rId9" Type="http://schemas.openxmlformats.org/officeDocument/2006/relationships/chart" Target="../charts/char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Layout" Target="../diagrams/layout9.xml"/><Relationship Id="rId7" Type="http://schemas.openxmlformats.org/officeDocument/2006/relationships/chart" Target="../charts/chart22.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diagramLayout" Target="../diagrams/layout10.xml"/><Relationship Id="rId7" Type="http://schemas.openxmlformats.org/officeDocument/2006/relationships/image" Target="../media/image40.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chart" Target="../charts/chart2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chart" Target="../charts/chart25.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chart" Target="../charts/chart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3.emf"/><Relationship Id="rId2" Type="http://schemas.openxmlformats.org/officeDocument/2006/relationships/diagramData" Target="../diagrams/data14.xml"/><Relationship Id="rId20" Type="http://schemas.openxmlformats.org/officeDocument/2006/relationships/image" Target="../media/image44.emf"/><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19" Type="http://schemas.openxmlformats.org/officeDocument/2006/relationships/image" Target="../media/image82.png"/><Relationship Id="rId4" Type="http://schemas.openxmlformats.org/officeDocument/2006/relationships/diagramQuickStyle" Target="../diagrams/quickStyle14.xml"/></Relationships>
</file>

<file path=ppt/slides/_rels/slide27.xml.rels><?xml version="1.0" encoding="UTF-8" standalone="yes"?>
<Relationships xmlns="http://schemas.openxmlformats.org/package/2006/relationships"><Relationship Id="rId8" Type="http://schemas.openxmlformats.org/officeDocument/2006/relationships/chart" Target="../charts/chart27.xml"/><Relationship Id="rId3" Type="http://schemas.openxmlformats.org/officeDocument/2006/relationships/diagramLayout" Target="../diagrams/layout15.xml"/><Relationship Id="rId21" Type="http://schemas.openxmlformats.org/officeDocument/2006/relationships/image" Target="../media/image3.png"/><Relationship Id="rId7" Type="http://schemas.openxmlformats.org/officeDocument/2006/relationships/image" Target="../media/image45.emf"/><Relationship Id="rId2" Type="http://schemas.openxmlformats.org/officeDocument/2006/relationships/diagramData" Target="../diagrams/data15.xml"/><Relationship Id="rId20" Type="http://schemas.openxmlformats.org/officeDocument/2006/relationships/image" Target="../media/image83.png"/><Relationship Id="rId1" Type="http://schemas.openxmlformats.org/officeDocument/2006/relationships/slideLayout" Target="../slideLayouts/slideLayout2.xml"/><Relationship Id="rId6" Type="http://schemas.microsoft.com/office/2007/relationships/diagramDrawing" Target="../diagrams/drawing15.xml"/><Relationship Id="rId24" Type="http://schemas.openxmlformats.org/officeDocument/2006/relationships/chart" Target="../charts/chart30.xml"/><Relationship Id="rId5" Type="http://schemas.openxmlformats.org/officeDocument/2006/relationships/diagramColors" Target="../diagrams/colors15.xml"/><Relationship Id="rId23" Type="http://schemas.openxmlformats.org/officeDocument/2006/relationships/chart" Target="../charts/chart29.xml"/><Relationship Id="rId4" Type="http://schemas.openxmlformats.org/officeDocument/2006/relationships/diagramQuickStyle" Target="../diagrams/quickStyle15.xml"/><Relationship Id="rId22" Type="http://schemas.openxmlformats.org/officeDocument/2006/relationships/chart" Target="../charts/chart28.xml"/></Relationships>
</file>

<file path=ppt/slides/_rels/slide28.xml.rels><?xml version="1.0" encoding="UTF-8" standalone="yes"?>
<Relationships xmlns="http://schemas.openxmlformats.org/package/2006/relationships"><Relationship Id="rId8" Type="http://schemas.openxmlformats.org/officeDocument/2006/relationships/chart" Target="../charts/chart31.xml"/><Relationship Id="rId3" Type="http://schemas.openxmlformats.org/officeDocument/2006/relationships/diagramLayout" Target="../diagrams/layout16.xml"/><Relationship Id="rId21" Type="http://schemas.openxmlformats.org/officeDocument/2006/relationships/image" Target="../media/image60.png"/><Relationship Id="rId7" Type="http://schemas.openxmlformats.org/officeDocument/2006/relationships/image" Target="../media/image26.emf"/><Relationship Id="rId2" Type="http://schemas.openxmlformats.org/officeDocument/2006/relationships/diagramData" Target="../diagrams/data16.xml"/><Relationship Id="rId29" Type="http://schemas.openxmlformats.org/officeDocument/2006/relationships/chart" Target="../charts/chart33.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28" Type="http://schemas.openxmlformats.org/officeDocument/2006/relationships/chart" Target="../charts/chart32.xml"/><Relationship Id="rId4" Type="http://schemas.openxmlformats.org/officeDocument/2006/relationships/diagramQuickStyle" Target="../diagrams/quickStyle16.xml"/><Relationship Id="rId27" Type="http://schemas.openxmlformats.org/officeDocument/2006/relationships/image" Target="../media/image72.png"/><Relationship Id="rId30" Type="http://schemas.openxmlformats.org/officeDocument/2006/relationships/chart" Target="../charts/chart3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46.emf"/><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diagramLayout" Target="../diagrams/layout18.xml"/><Relationship Id="rId7" Type="http://schemas.openxmlformats.org/officeDocument/2006/relationships/image" Target="../media/image50.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openxmlformats.org/officeDocument/2006/relationships/image" Target="../media/image48.emf"/><Relationship Id="rId5" Type="http://schemas.openxmlformats.org/officeDocument/2006/relationships/diagramColors" Target="../diagrams/colors19.xml"/><Relationship Id="rId10" Type="http://schemas.openxmlformats.org/officeDocument/2006/relationships/image" Target="../media/image54.png"/><Relationship Id="rId4" Type="http://schemas.openxmlformats.org/officeDocument/2006/relationships/diagramQuickStyle" Target="../diagrams/quickStyle19.xml"/></Relationships>
</file>

<file path=ppt/slides/_rels/slide32.xml.rels><?xml version="1.0" encoding="UTF-8" standalone="yes"?>
<Relationships xmlns="http://schemas.openxmlformats.org/package/2006/relationships"><Relationship Id="rId13" Type="http://schemas.openxmlformats.org/officeDocument/2006/relationships/image" Target="../media/image540.png"/><Relationship Id="rId18" Type="http://schemas.openxmlformats.org/officeDocument/2006/relationships/chart" Target="../charts/chart38.xml"/><Relationship Id="rId3" Type="http://schemas.openxmlformats.org/officeDocument/2006/relationships/diagramLayout" Target="../diagrams/layout20.xml"/><Relationship Id="rId17" Type="http://schemas.openxmlformats.org/officeDocument/2006/relationships/chart" Target="../charts/chart37.xml"/><Relationship Id="rId2" Type="http://schemas.openxmlformats.org/officeDocument/2006/relationships/diagramData" Target="../diagrams/data20.xml"/><Relationship Id="rId16" Type="http://schemas.openxmlformats.org/officeDocument/2006/relationships/chart" Target="../charts/chart36.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15" Type="http://schemas.openxmlformats.org/officeDocument/2006/relationships/chart" Target="../charts/chart35.xml"/><Relationship Id="rId4" Type="http://schemas.openxmlformats.org/officeDocument/2006/relationships/diagramQuickStyle" Target="../diagrams/quickStyle20.xml"/><Relationship Id="rId14" Type="http://schemas.openxmlformats.org/officeDocument/2006/relationships/image" Target="../media/image49.emf"/></Relationships>
</file>

<file path=ppt/slides/_rels/slide33.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diagramLayout" Target="../diagrams/layout21.xml"/><Relationship Id="rId7" Type="http://schemas.openxmlformats.org/officeDocument/2006/relationships/image" Target="../media/image541.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10" Type="http://schemas.openxmlformats.org/officeDocument/2006/relationships/chart" Target="../charts/chart40.xml"/><Relationship Id="rId4" Type="http://schemas.openxmlformats.org/officeDocument/2006/relationships/diagramQuickStyle" Target="../diagrams/quickStyle21.xml"/><Relationship Id="rId9" Type="http://schemas.openxmlformats.org/officeDocument/2006/relationships/chart" Target="../charts/chart39.xml"/></Relationships>
</file>

<file path=ppt/slides/_rels/slide34.xml.rels><?xml version="1.0" encoding="UTF-8" standalone="yes"?>
<Relationships xmlns="http://schemas.openxmlformats.org/package/2006/relationships"><Relationship Id="rId8" Type="http://schemas.openxmlformats.org/officeDocument/2006/relationships/chart" Target="../charts/chart42.xml"/><Relationship Id="rId3" Type="http://schemas.openxmlformats.org/officeDocument/2006/relationships/diagramLayout" Target="../diagrams/layout22.xml"/><Relationship Id="rId7" Type="http://schemas.openxmlformats.org/officeDocument/2006/relationships/chart" Target="../charts/chart41.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10" Type="http://schemas.openxmlformats.org/officeDocument/2006/relationships/image" Target="../media/image542.png"/><Relationship Id="rId4" Type="http://schemas.openxmlformats.org/officeDocument/2006/relationships/diagramQuickStyle" Target="../diagrams/quickStyle22.xml"/><Relationship Id="rId9" Type="http://schemas.openxmlformats.org/officeDocument/2006/relationships/chart" Target="../charts/chart43.xml"/></Relationships>
</file>

<file path=ppt/slides/_rels/slide35.xml.rels><?xml version="1.0" encoding="UTF-8" standalone="yes"?>
<Relationships xmlns="http://schemas.openxmlformats.org/package/2006/relationships"><Relationship Id="rId8" Type="http://schemas.openxmlformats.org/officeDocument/2006/relationships/chart" Target="../charts/chart45.xml"/><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chart" Target="../charts/chart44.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10" Type="http://schemas.openxmlformats.org/officeDocument/2006/relationships/image" Target="../media/image543.png"/><Relationship Id="rId4" Type="http://schemas.openxmlformats.org/officeDocument/2006/relationships/diagramLayout" Target="../diagrams/layout23.xml"/><Relationship Id="rId9" Type="http://schemas.openxmlformats.org/officeDocument/2006/relationships/chart" Target="../charts/chart46.xml"/></Relationships>
</file>

<file path=ppt/slides/_rels/slide36.xml.rels><?xml version="1.0" encoding="UTF-8" standalone="yes"?>
<Relationships xmlns="http://schemas.openxmlformats.org/package/2006/relationships"><Relationship Id="rId8" Type="http://schemas.openxmlformats.org/officeDocument/2006/relationships/diagramColors" Target="../diagrams/colors24.xml"/><Relationship Id="rId3" Type="http://schemas.openxmlformats.org/officeDocument/2006/relationships/chart" Target="../charts/chart48.xml"/><Relationship Id="rId7" Type="http://schemas.openxmlformats.org/officeDocument/2006/relationships/diagramQuickStyle" Target="../diagrams/quickStyle24.xml"/><Relationship Id="rId2" Type="http://schemas.openxmlformats.org/officeDocument/2006/relationships/chart" Target="../charts/chart47.xml"/><Relationship Id="rId1" Type="http://schemas.openxmlformats.org/officeDocument/2006/relationships/slideLayout" Target="../slideLayouts/slideLayout2.xml"/><Relationship Id="rId6" Type="http://schemas.openxmlformats.org/officeDocument/2006/relationships/diagramLayout" Target="../diagrams/layout24.xml"/><Relationship Id="rId5" Type="http://schemas.openxmlformats.org/officeDocument/2006/relationships/diagramData" Target="../diagrams/data24.xml"/><Relationship Id="rId10" Type="http://schemas.openxmlformats.org/officeDocument/2006/relationships/image" Target="../media/image544.png"/><Relationship Id="rId4" Type="http://schemas.openxmlformats.org/officeDocument/2006/relationships/chart" Target="../charts/chart49.xml"/><Relationship Id="rId9" Type="http://schemas.microsoft.com/office/2007/relationships/diagramDrawing" Target="../diagrams/drawing2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5.xml"/><Relationship Id="rId21" Type="http://schemas.openxmlformats.org/officeDocument/2006/relationships/image" Target="../media/image600.png"/><Relationship Id="rId7" Type="http://schemas.openxmlformats.org/officeDocument/2006/relationships/image" Target="../media/image51.emf"/><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 Id="rId27" Type="http://schemas.openxmlformats.org/officeDocument/2006/relationships/image" Target="../media/image720.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microsoft.com/office/2007/relationships/hdphoto" Target="../media/hdphoto1.wdp"/><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3" Type="http://schemas.openxmlformats.org/officeDocument/2006/relationships/image" Target="../media/image29.png"/><Relationship Id="rId18" Type="http://schemas.microsoft.com/office/2007/relationships/diagramDrawing" Target="../diagrams/drawing2.xml"/><Relationship Id="rId3" Type="http://schemas.openxmlformats.org/officeDocument/2006/relationships/chart" Target="../charts/chart2.xml"/><Relationship Id="rId12" Type="http://schemas.openxmlformats.org/officeDocument/2006/relationships/image" Target="../media/image28.png"/><Relationship Id="rId17" Type="http://schemas.openxmlformats.org/officeDocument/2006/relationships/diagramColors" Target="../diagrams/colors2.xml"/><Relationship Id="rId2" Type="http://schemas.openxmlformats.org/officeDocument/2006/relationships/image" Target="../media/image26.emf"/><Relationship Id="rId16" Type="http://schemas.openxmlformats.org/officeDocument/2006/relationships/diagramQuickStyle" Target="../diagrams/quickStyle2.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15" Type="http://schemas.openxmlformats.org/officeDocument/2006/relationships/diagramLayout" Target="../diagrams/layout2.xml"/><Relationship Id="rId4" Type="http://schemas.openxmlformats.org/officeDocument/2006/relationships/chart" Target="../charts/chart3.xml"/><Relationship Id="rId1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0.png"/><Relationship Id="rId7" Type="http://schemas.openxmlformats.org/officeDocument/2006/relationships/diagramQuickStyle" Target="../diagrams/quickStyle3.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1.png"/><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A0E4E09-FC02-4ADC-951A-3FFA90B6FE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93" name="Picture 2" descr="âgas and electricityâçå¾çæç´¢ç»æ">
            <a:extLst>
              <a:ext uri="{FF2B5EF4-FFF2-40B4-BE49-F238E27FC236}">
                <a16:creationId xmlns:a16="http://schemas.microsoft.com/office/drawing/2014/main" id="{683F99DE-E11A-4165-BB1C-9010E0FCFB9F}"/>
              </a:ext>
            </a:extLst>
          </p:cNvPr>
          <p:cNvPicPr>
            <a:picLocks noGrp="1" noChangeAspect="1" noChangeArrowheads="1"/>
          </p:cNvPicPr>
          <p:nvPr>
            <p:ph idx="1"/>
          </p:nvPr>
        </p:nvPicPr>
        <p:blipFill rotWithShape="1">
          <a:blip r:embed="rId2">
            <a:alphaModFix/>
            <a:extLst>
              <a:ext uri="{28A0092B-C50C-407E-A947-70E740481C1C}">
                <a14:useLocalDpi xmlns:a14="http://schemas.microsoft.com/office/drawing/2010/main" val="0"/>
              </a:ext>
            </a:extLst>
          </a:blip>
          <a:srcRect r="6342"/>
          <a:stretch/>
        </p:blipFill>
        <p:spPr bwMode="auto">
          <a:xfrm>
            <a:off x="-305" y="-1"/>
            <a:ext cx="642305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73">
            <a:extLst>
              <a:ext uri="{FF2B5EF4-FFF2-40B4-BE49-F238E27FC236}">
                <a16:creationId xmlns:a16="http://schemas.microsoft.com/office/drawing/2014/main" id="{24F266AD-725B-4A9D-B448-4C000F95CB4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标题 1">
            <a:extLst>
              <a:ext uri="{FF2B5EF4-FFF2-40B4-BE49-F238E27FC236}">
                <a16:creationId xmlns:a16="http://schemas.microsoft.com/office/drawing/2014/main" id="{895DE321-C203-477D-8BCF-0C1B37BFFA3E}"/>
              </a:ext>
            </a:extLst>
          </p:cNvPr>
          <p:cNvSpPr txBox="1">
            <a:spLocks/>
          </p:cNvSpPr>
          <p:nvPr/>
        </p:nvSpPr>
        <p:spPr>
          <a:xfrm>
            <a:off x="6888798" y="1479903"/>
            <a:ext cx="4941673" cy="15541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tx1"/>
                </a:solidFill>
                <a:latin typeface="微软雅黑" panose="020B0503020204020204" pitchFamily="34" charset="-122"/>
                <a:ea typeface="微软雅黑" panose="020B0503020204020204" pitchFamily="34" charset="-122"/>
                <a:cs typeface="+mj-cs"/>
              </a:defRPr>
            </a:lvl1pPr>
          </a:lstStyle>
          <a:p>
            <a:pPr lvl="0">
              <a:lnSpc>
                <a:spcPct val="125000"/>
              </a:lnSpc>
              <a:defRPr/>
            </a:pPr>
            <a:r>
              <a:rPr kumimoji="0" lang="en-SG" altLang="zh-CN" sz="2800" b="1" i="0" u="none" strike="noStrike" kern="1200" cap="none" spc="0" normalizeH="0" baseline="0" noProof="0" dirty="0">
                <a:ln>
                  <a:noFill/>
                </a:ln>
                <a:solidFill>
                  <a:sysClr val="windowText" lastClr="000000"/>
                </a:solidFill>
                <a:effectLst/>
                <a:uLnTx/>
                <a:uFillTx/>
                <a:latin typeface="+mn-lt"/>
                <a:ea typeface="微软雅黑" panose="020B0503020204020204" pitchFamily="34" charset="-122"/>
                <a:cs typeface="+mj-cs"/>
              </a:rPr>
              <a:t>Natural Gas and</a:t>
            </a:r>
            <a:r>
              <a:rPr kumimoji="0" lang="en-SG" altLang="zh-CN" sz="2800" b="1" i="0" u="none" strike="noStrike" kern="1200" cap="none" spc="0" normalizeH="0" noProof="0" dirty="0">
                <a:ln>
                  <a:noFill/>
                </a:ln>
                <a:solidFill>
                  <a:sysClr val="windowText" lastClr="000000"/>
                </a:solidFill>
                <a:effectLst/>
                <a:uLnTx/>
                <a:uFillTx/>
                <a:latin typeface="+mn-lt"/>
                <a:ea typeface="微软雅黑" panose="020B0503020204020204" pitchFamily="34" charset="-122"/>
                <a:cs typeface="+mj-cs"/>
              </a:rPr>
              <a:t> Electricity Demand </a:t>
            </a:r>
            <a:r>
              <a:rPr lang="en-SG" altLang="zh-CN" sz="2800" dirty="0">
                <a:solidFill>
                  <a:sysClr val="windowText" lastClr="000000"/>
                </a:solidFill>
                <a:latin typeface="+mn-lt"/>
              </a:rPr>
              <a:t>Forecasting by </a:t>
            </a:r>
            <a:r>
              <a:rPr kumimoji="0" lang="en-SG" altLang="zh-CN" sz="2800" b="1" i="0" u="none" strike="noStrike" kern="1200" cap="none" spc="0" normalizeH="0" noProof="0" dirty="0">
                <a:ln>
                  <a:noFill/>
                </a:ln>
                <a:solidFill>
                  <a:sysClr val="windowText" lastClr="000000"/>
                </a:solidFill>
                <a:effectLst/>
                <a:uLnTx/>
                <a:uFillTx/>
                <a:latin typeface="+mn-lt"/>
                <a:ea typeface="微软雅黑" panose="020B0503020204020204" pitchFamily="34" charset="-122"/>
                <a:cs typeface="+mj-cs"/>
              </a:rPr>
              <a:t>Sector in Singapore</a:t>
            </a:r>
            <a:endParaRPr kumimoji="0" lang="zh-CN" altLang="en-US" sz="2800" b="1" i="0" u="none" strike="noStrike" kern="1200" cap="none" spc="0" normalizeH="0" baseline="0" noProof="0" dirty="0">
              <a:ln>
                <a:noFill/>
              </a:ln>
              <a:solidFill>
                <a:sysClr val="windowText" lastClr="000000"/>
              </a:solidFill>
              <a:effectLst/>
              <a:uLnTx/>
              <a:uFillTx/>
              <a:latin typeface="+mn-lt"/>
              <a:ea typeface="微软雅黑" panose="020B0503020204020204" pitchFamily="34" charset="-122"/>
              <a:cs typeface="+mj-cs"/>
            </a:endParaRPr>
          </a:p>
        </p:txBody>
      </p:sp>
      <p:grpSp>
        <p:nvGrpSpPr>
          <p:cNvPr id="9" name="组合 17">
            <a:extLst>
              <a:ext uri="{FF2B5EF4-FFF2-40B4-BE49-F238E27FC236}">
                <a16:creationId xmlns:a16="http://schemas.microsoft.com/office/drawing/2014/main" id="{2F258F89-E6D7-41AA-B601-6BBA3370A37D}"/>
              </a:ext>
            </a:extLst>
          </p:cNvPr>
          <p:cNvGrpSpPr>
            <a:grpSpLocks/>
          </p:cNvGrpSpPr>
          <p:nvPr/>
        </p:nvGrpSpPr>
        <p:grpSpPr bwMode="auto">
          <a:xfrm>
            <a:off x="6617336" y="1505062"/>
            <a:ext cx="158750" cy="1574800"/>
            <a:chOff x="633389" y="587222"/>
            <a:chExt cx="374215" cy="4312002"/>
          </a:xfrm>
        </p:grpSpPr>
        <p:sp>
          <p:nvSpPr>
            <p:cNvPr id="10" name="矩形 18">
              <a:extLst>
                <a:ext uri="{FF2B5EF4-FFF2-40B4-BE49-F238E27FC236}">
                  <a16:creationId xmlns:a16="http://schemas.microsoft.com/office/drawing/2014/main" id="{E8867B75-07F8-4871-8CAE-00D907A08B7B}"/>
                </a:ext>
              </a:extLst>
            </p:cNvPr>
            <p:cNvSpPr/>
            <p:nvPr/>
          </p:nvSpPr>
          <p:spPr>
            <a:xfrm>
              <a:off x="633389" y="587222"/>
              <a:ext cx="265691" cy="4312002"/>
            </a:xfrm>
            <a:prstGeom prst="rect">
              <a:avLst/>
            </a:prstGeom>
            <a:solidFill>
              <a:srgbClr val="7798D4"/>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a typeface="宋体" panose="02010600030101010101" pitchFamily="2" charset="-122"/>
              </a:endParaRPr>
            </a:p>
          </p:txBody>
        </p:sp>
        <p:sp>
          <p:nvSpPr>
            <p:cNvPr id="11" name="矩形 19">
              <a:extLst>
                <a:ext uri="{FF2B5EF4-FFF2-40B4-BE49-F238E27FC236}">
                  <a16:creationId xmlns:a16="http://schemas.microsoft.com/office/drawing/2014/main" id="{66AB7358-15A3-4543-8324-A1D8409858B3}"/>
                </a:ext>
              </a:extLst>
            </p:cNvPr>
            <p:cNvSpPr/>
            <p:nvPr/>
          </p:nvSpPr>
          <p:spPr>
            <a:xfrm>
              <a:off x="899080" y="587222"/>
              <a:ext cx="108524" cy="4312002"/>
            </a:xfrm>
            <a:prstGeom prst="rect">
              <a:avLst/>
            </a:prstGeom>
            <a:solidFill>
              <a:srgbClr val="5B9BD5">
                <a:lumMod val="60000"/>
                <a:lumOff val="4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a typeface="宋体" panose="02010600030101010101" pitchFamily="2" charset="-122"/>
              </a:endParaRPr>
            </a:p>
          </p:txBody>
        </p:sp>
      </p:grpSp>
      <p:graphicFrame>
        <p:nvGraphicFramePr>
          <p:cNvPr id="5" name="Table 4">
            <a:extLst>
              <a:ext uri="{FF2B5EF4-FFF2-40B4-BE49-F238E27FC236}">
                <a16:creationId xmlns:a16="http://schemas.microsoft.com/office/drawing/2014/main" id="{AACB0C61-307B-4C53-A3DB-8487906031B5}"/>
              </a:ext>
            </a:extLst>
          </p:cNvPr>
          <p:cNvGraphicFramePr>
            <a:graphicFrameLocks noGrp="1"/>
          </p:cNvGraphicFramePr>
          <p:nvPr>
            <p:extLst>
              <p:ext uri="{D42A27DB-BD31-4B8C-83A1-F6EECF244321}">
                <p14:modId xmlns:p14="http://schemas.microsoft.com/office/powerpoint/2010/main" val="3939588331"/>
              </p:ext>
            </p:extLst>
          </p:nvPr>
        </p:nvGraphicFramePr>
        <p:xfrm>
          <a:off x="7224518" y="4525739"/>
          <a:ext cx="4605953" cy="2073914"/>
        </p:xfrm>
        <a:graphic>
          <a:graphicData uri="http://schemas.openxmlformats.org/drawingml/2006/table">
            <a:tbl>
              <a:tblPr firstRow="1" firstCol="1" bandRow="1">
                <a:tableStyleId>{5C22544A-7EE6-4342-B048-85BDC9FD1C3A}</a:tableStyleId>
              </a:tblPr>
              <a:tblGrid>
                <a:gridCol w="1001174">
                  <a:extLst>
                    <a:ext uri="{9D8B030D-6E8A-4147-A177-3AD203B41FA5}">
                      <a16:colId xmlns:a16="http://schemas.microsoft.com/office/drawing/2014/main" val="3662604074"/>
                    </a:ext>
                  </a:extLst>
                </a:gridCol>
                <a:gridCol w="2008554">
                  <a:extLst>
                    <a:ext uri="{9D8B030D-6E8A-4147-A177-3AD203B41FA5}">
                      <a16:colId xmlns:a16="http://schemas.microsoft.com/office/drawing/2014/main" val="2987386525"/>
                    </a:ext>
                  </a:extLst>
                </a:gridCol>
                <a:gridCol w="1596225">
                  <a:extLst>
                    <a:ext uri="{9D8B030D-6E8A-4147-A177-3AD203B41FA5}">
                      <a16:colId xmlns:a16="http://schemas.microsoft.com/office/drawing/2014/main" val="4013877355"/>
                    </a:ext>
                  </a:extLst>
                </a:gridCol>
              </a:tblGrid>
              <a:tr h="296812">
                <a:tc gridSpan="3">
                  <a:txBody>
                    <a:bodyPr/>
                    <a:lstStyle/>
                    <a:p>
                      <a:pPr algn="ctr">
                        <a:spcAft>
                          <a:spcPts val="0"/>
                        </a:spcAft>
                      </a:pPr>
                      <a:r>
                        <a:rPr lang="en-SG" sz="1400" b="1" kern="1200" dirty="0">
                          <a:solidFill>
                            <a:schemeClr val="lt1"/>
                          </a:solidFill>
                          <a:effectLst/>
                          <a:latin typeface="+mn-lt"/>
                          <a:ea typeface="+mn-ea"/>
                          <a:cs typeface="+mn-cs"/>
                        </a:rPr>
                        <a:t>Group 2</a:t>
                      </a:r>
                    </a:p>
                  </a:txBody>
                  <a:tcPr marL="68580" marR="68580" marT="0" marB="0" anchor="ctr">
                    <a:solidFill>
                      <a:srgbClr val="7798D4"/>
                    </a:solidFill>
                  </a:tcPr>
                </a:tc>
                <a:tc hMerge="1">
                  <a:txBody>
                    <a:bodyPr/>
                    <a:lstStyle/>
                    <a:p>
                      <a:pPr algn="ctr">
                        <a:spcAft>
                          <a:spcPts val="0"/>
                        </a:spcAft>
                      </a:pPr>
                      <a:endParaRPr lang="en-SG" sz="1600" dirty="0">
                        <a:effectLst/>
                        <a:latin typeface="Times New Roman" panose="02020603050405020304" pitchFamily="18" charset="0"/>
                        <a:ea typeface="Times New Roman" panose="02020603050405020304" pitchFamily="18" charset="0"/>
                      </a:endParaRPr>
                    </a:p>
                  </a:txBody>
                  <a:tcPr marL="68580" marR="68580" marT="0" marB="0" anchor="ctr">
                    <a:solidFill>
                      <a:srgbClr val="7798D4"/>
                    </a:solidFill>
                  </a:tcPr>
                </a:tc>
                <a:tc hMerge="1">
                  <a:txBody>
                    <a:bodyPr/>
                    <a:lstStyle/>
                    <a:p>
                      <a:pPr algn="ctr">
                        <a:spcAft>
                          <a:spcPts val="0"/>
                        </a:spcAft>
                      </a:pPr>
                      <a:endParaRPr lang="en-SG" sz="1600" dirty="0">
                        <a:effectLst/>
                        <a:latin typeface="Times New Roman" panose="02020603050405020304" pitchFamily="18" charset="0"/>
                        <a:ea typeface="Times New Roman" panose="02020603050405020304" pitchFamily="18" charset="0"/>
                      </a:endParaRPr>
                    </a:p>
                  </a:txBody>
                  <a:tcPr marL="68580" marR="68580" marT="0" marB="0" anchor="ctr">
                    <a:solidFill>
                      <a:srgbClr val="7798D4"/>
                    </a:solidFill>
                  </a:tcPr>
                </a:tc>
                <a:extLst>
                  <a:ext uri="{0D108BD9-81ED-4DB2-BD59-A6C34878D82A}">
                    <a16:rowId xmlns:a16="http://schemas.microsoft.com/office/drawing/2014/main" val="1609361960"/>
                  </a:ext>
                </a:extLst>
              </a:tr>
              <a:tr h="296812">
                <a:tc>
                  <a:txBody>
                    <a:bodyPr/>
                    <a:lstStyle/>
                    <a:p>
                      <a:pPr algn="ctr">
                        <a:spcAft>
                          <a:spcPts val="0"/>
                        </a:spcAft>
                      </a:pPr>
                      <a:r>
                        <a:rPr lang="en-US" sz="1400" dirty="0">
                          <a:effectLst/>
                        </a:rPr>
                        <a:t>Student ID</a:t>
                      </a:r>
                      <a:endParaRPr lang="en-SG" sz="1600" dirty="0">
                        <a:effectLst/>
                        <a:latin typeface="Times New Roman" panose="02020603050405020304" pitchFamily="18" charset="0"/>
                        <a:ea typeface="Times New Roman" panose="02020603050405020304" pitchFamily="18" charset="0"/>
                      </a:endParaRPr>
                    </a:p>
                  </a:txBody>
                  <a:tcPr marL="68580" marR="68580" marT="0" marB="0" anchor="ctr">
                    <a:solidFill>
                      <a:srgbClr val="7798D4"/>
                    </a:solidFill>
                  </a:tcPr>
                </a:tc>
                <a:tc>
                  <a:txBody>
                    <a:bodyPr/>
                    <a:lstStyle/>
                    <a:p>
                      <a:pPr marL="0" algn="ctr" defTabSz="914400" rtl="0" eaLnBrk="1" latinLnBrk="0" hangingPunct="1">
                        <a:spcAft>
                          <a:spcPts val="0"/>
                        </a:spcAft>
                      </a:pPr>
                      <a:r>
                        <a:rPr lang="en-US" sz="1400" b="1" kern="1200" dirty="0">
                          <a:solidFill>
                            <a:schemeClr val="lt1"/>
                          </a:solidFill>
                          <a:effectLst/>
                          <a:latin typeface="+mn-lt"/>
                          <a:ea typeface="+mn-ea"/>
                          <a:cs typeface="+mn-cs"/>
                        </a:rPr>
                        <a:t>Name</a:t>
                      </a:r>
                      <a:endParaRPr lang="en-SG" sz="1400" b="1" kern="1200" dirty="0">
                        <a:solidFill>
                          <a:schemeClr val="lt1"/>
                        </a:solidFill>
                        <a:effectLst/>
                        <a:latin typeface="+mn-lt"/>
                        <a:ea typeface="+mn-ea"/>
                        <a:cs typeface="+mn-cs"/>
                      </a:endParaRPr>
                    </a:p>
                  </a:txBody>
                  <a:tcPr marL="68580" marR="68580" marT="0" marB="0" anchor="ctr">
                    <a:solidFill>
                      <a:srgbClr val="7798D4"/>
                    </a:solidFill>
                  </a:tcPr>
                </a:tc>
                <a:tc>
                  <a:txBody>
                    <a:bodyPr/>
                    <a:lstStyle/>
                    <a:p>
                      <a:pPr marL="0" algn="ctr" defTabSz="914400" rtl="0" eaLnBrk="1" latinLnBrk="0" hangingPunct="1">
                        <a:spcAft>
                          <a:spcPts val="0"/>
                        </a:spcAft>
                      </a:pPr>
                      <a:r>
                        <a:rPr lang="en-US" sz="1400" b="1" kern="1200" dirty="0">
                          <a:solidFill>
                            <a:schemeClr val="lt1"/>
                          </a:solidFill>
                          <a:effectLst/>
                          <a:latin typeface="+mn-lt"/>
                          <a:ea typeface="+mn-ea"/>
                          <a:cs typeface="+mn-cs"/>
                        </a:rPr>
                        <a:t>E-mail</a:t>
                      </a:r>
                      <a:endParaRPr lang="en-SG" sz="1400" b="1" kern="1200" dirty="0">
                        <a:solidFill>
                          <a:schemeClr val="lt1"/>
                        </a:solidFill>
                        <a:effectLst/>
                        <a:latin typeface="+mn-lt"/>
                        <a:ea typeface="+mn-ea"/>
                        <a:cs typeface="+mn-cs"/>
                      </a:endParaRPr>
                    </a:p>
                  </a:txBody>
                  <a:tcPr marL="68580" marR="68580" marT="0" marB="0" anchor="ctr">
                    <a:solidFill>
                      <a:srgbClr val="7798D4"/>
                    </a:solidFill>
                  </a:tcPr>
                </a:tc>
                <a:extLst>
                  <a:ext uri="{0D108BD9-81ED-4DB2-BD59-A6C34878D82A}">
                    <a16:rowId xmlns:a16="http://schemas.microsoft.com/office/drawing/2014/main" val="308451806"/>
                  </a:ext>
                </a:extLst>
              </a:tr>
              <a:tr h="246715">
                <a:tc>
                  <a:txBody>
                    <a:bodyPr/>
                    <a:lstStyle/>
                    <a:p>
                      <a:pPr>
                        <a:spcAft>
                          <a:spcPts val="0"/>
                        </a:spcAft>
                      </a:pPr>
                      <a:r>
                        <a:rPr lang="en-US" sz="1400" dirty="0">
                          <a:effectLst/>
                        </a:rPr>
                        <a:t>A0178551X</a:t>
                      </a:r>
                      <a:endParaRPr lang="en-SG" sz="1400" dirty="0">
                        <a:effectLst/>
                        <a:latin typeface="Times New Roman" panose="02020603050405020304" pitchFamily="18" charset="0"/>
                        <a:ea typeface="Times New Roman" panose="02020603050405020304" pitchFamily="18" charset="0"/>
                      </a:endParaRPr>
                    </a:p>
                  </a:txBody>
                  <a:tcPr marL="68580" marR="68580" marT="0" marB="0" anchor="ctr">
                    <a:solidFill>
                      <a:srgbClr val="7798D4"/>
                    </a:solidFill>
                  </a:tcPr>
                </a:tc>
                <a:tc>
                  <a:txBody>
                    <a:bodyPr/>
                    <a:lstStyle/>
                    <a:p>
                      <a:pPr>
                        <a:spcAft>
                          <a:spcPts val="0"/>
                        </a:spcAft>
                      </a:pPr>
                      <a:r>
                        <a:rPr lang="en-US" sz="1400" dirty="0">
                          <a:effectLst/>
                        </a:rPr>
                        <a:t>Choo Ming Hui Raymond</a:t>
                      </a:r>
                      <a:endParaRPr lang="en-SG"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200" dirty="0">
                          <a:effectLst/>
                        </a:rPr>
                        <a:t>E0267862@u.nus.edu</a:t>
                      </a:r>
                      <a:endParaRPr lang="en-SG"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59172479"/>
                  </a:ext>
                </a:extLst>
              </a:tr>
              <a:tr h="246715">
                <a:tc>
                  <a:txBody>
                    <a:bodyPr/>
                    <a:lstStyle/>
                    <a:p>
                      <a:pPr>
                        <a:spcAft>
                          <a:spcPts val="0"/>
                        </a:spcAft>
                      </a:pPr>
                      <a:r>
                        <a:rPr lang="en-US" sz="1400" dirty="0">
                          <a:effectLst/>
                        </a:rPr>
                        <a:t>A0178431A</a:t>
                      </a:r>
                      <a:endParaRPr lang="en-SG" sz="1400" dirty="0">
                        <a:effectLst/>
                        <a:latin typeface="Times New Roman" panose="02020603050405020304" pitchFamily="18" charset="0"/>
                        <a:ea typeface="Times New Roman" panose="02020603050405020304" pitchFamily="18" charset="0"/>
                      </a:endParaRPr>
                    </a:p>
                  </a:txBody>
                  <a:tcPr marL="68580" marR="68580" marT="0" marB="0" anchor="ctr">
                    <a:solidFill>
                      <a:srgbClr val="7798D4"/>
                    </a:solidFill>
                  </a:tcPr>
                </a:tc>
                <a:tc>
                  <a:txBody>
                    <a:bodyPr/>
                    <a:lstStyle/>
                    <a:p>
                      <a:pPr>
                        <a:spcAft>
                          <a:spcPts val="0"/>
                        </a:spcAft>
                      </a:pPr>
                      <a:r>
                        <a:rPr lang="en-US" sz="1400" dirty="0">
                          <a:effectLst/>
                        </a:rPr>
                        <a:t>Huang Qingyi</a:t>
                      </a:r>
                      <a:endParaRPr lang="en-SG"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200" dirty="0">
                          <a:effectLst/>
                        </a:rPr>
                        <a:t>E0267742@u.nus.edu</a:t>
                      </a:r>
                      <a:endParaRPr lang="en-SG"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406727275"/>
                  </a:ext>
                </a:extLst>
              </a:tr>
              <a:tr h="246715">
                <a:tc>
                  <a:txBody>
                    <a:bodyPr/>
                    <a:lstStyle/>
                    <a:p>
                      <a:pPr>
                        <a:spcAft>
                          <a:spcPts val="0"/>
                        </a:spcAft>
                      </a:pPr>
                      <a:r>
                        <a:rPr lang="en-US" sz="1400" dirty="0">
                          <a:effectLst/>
                        </a:rPr>
                        <a:t>A0178415Y</a:t>
                      </a:r>
                      <a:endParaRPr lang="en-SG" sz="1400" dirty="0">
                        <a:effectLst/>
                        <a:latin typeface="Times New Roman" panose="02020603050405020304" pitchFamily="18" charset="0"/>
                        <a:ea typeface="Times New Roman" panose="02020603050405020304" pitchFamily="18" charset="0"/>
                      </a:endParaRPr>
                    </a:p>
                  </a:txBody>
                  <a:tcPr marL="68580" marR="68580" marT="0" marB="0" anchor="ctr">
                    <a:solidFill>
                      <a:srgbClr val="7798D4"/>
                    </a:solidFill>
                  </a:tcPr>
                </a:tc>
                <a:tc>
                  <a:txBody>
                    <a:bodyPr/>
                    <a:lstStyle/>
                    <a:p>
                      <a:pPr>
                        <a:spcAft>
                          <a:spcPts val="0"/>
                        </a:spcAft>
                      </a:pPr>
                      <a:r>
                        <a:rPr lang="en-US" sz="1400" dirty="0">
                          <a:effectLst/>
                        </a:rPr>
                        <a:t>Jiang Zhiyuan</a:t>
                      </a:r>
                      <a:endParaRPr lang="en-SG"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200" dirty="0">
                          <a:effectLst/>
                        </a:rPr>
                        <a:t>E0267726@u.nus.edu</a:t>
                      </a:r>
                      <a:endParaRPr lang="en-SG"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01576648"/>
                  </a:ext>
                </a:extLst>
              </a:tr>
              <a:tr h="246715">
                <a:tc>
                  <a:txBody>
                    <a:bodyPr/>
                    <a:lstStyle/>
                    <a:p>
                      <a:pPr>
                        <a:spcAft>
                          <a:spcPts val="0"/>
                        </a:spcAft>
                      </a:pPr>
                      <a:r>
                        <a:rPr lang="en-US" sz="1400" dirty="0">
                          <a:effectLst/>
                        </a:rPr>
                        <a:t>A0178365R</a:t>
                      </a:r>
                      <a:endParaRPr lang="en-SG" sz="1400" dirty="0">
                        <a:effectLst/>
                        <a:latin typeface="Times New Roman" panose="02020603050405020304" pitchFamily="18" charset="0"/>
                        <a:ea typeface="Times New Roman" panose="02020603050405020304" pitchFamily="18" charset="0"/>
                      </a:endParaRPr>
                    </a:p>
                  </a:txBody>
                  <a:tcPr marL="68580" marR="68580" marT="0" marB="0" anchor="ctr">
                    <a:solidFill>
                      <a:srgbClr val="7798D4"/>
                    </a:solidFill>
                  </a:tcPr>
                </a:tc>
                <a:tc>
                  <a:txBody>
                    <a:bodyPr/>
                    <a:lstStyle/>
                    <a:p>
                      <a:pPr>
                        <a:spcAft>
                          <a:spcPts val="0"/>
                        </a:spcAft>
                      </a:pPr>
                      <a:r>
                        <a:rPr lang="en-US" sz="1400" dirty="0">
                          <a:effectLst/>
                        </a:rPr>
                        <a:t>Wang Jingli</a:t>
                      </a:r>
                      <a:endParaRPr lang="en-SG"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200" dirty="0">
                          <a:effectLst/>
                        </a:rPr>
                        <a:t>E0267676@u.nus.edu</a:t>
                      </a:r>
                      <a:endParaRPr lang="en-SG"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0922172"/>
                  </a:ext>
                </a:extLst>
              </a:tr>
              <a:tr h="246715">
                <a:tc>
                  <a:txBody>
                    <a:bodyPr/>
                    <a:lstStyle/>
                    <a:p>
                      <a:pPr>
                        <a:spcAft>
                          <a:spcPts val="0"/>
                        </a:spcAft>
                      </a:pPr>
                      <a:r>
                        <a:rPr lang="en-US" sz="1400" dirty="0">
                          <a:effectLst/>
                        </a:rPr>
                        <a:t>A0178329R</a:t>
                      </a:r>
                      <a:endParaRPr lang="en-SG" sz="1400" dirty="0">
                        <a:effectLst/>
                        <a:latin typeface="Times New Roman" panose="02020603050405020304" pitchFamily="18" charset="0"/>
                        <a:ea typeface="Times New Roman" panose="02020603050405020304" pitchFamily="18" charset="0"/>
                      </a:endParaRPr>
                    </a:p>
                  </a:txBody>
                  <a:tcPr marL="68580" marR="68580" marT="0" marB="0" anchor="ctr">
                    <a:solidFill>
                      <a:srgbClr val="7798D4"/>
                    </a:solidFill>
                  </a:tcPr>
                </a:tc>
                <a:tc>
                  <a:txBody>
                    <a:bodyPr/>
                    <a:lstStyle/>
                    <a:p>
                      <a:pPr>
                        <a:spcAft>
                          <a:spcPts val="0"/>
                        </a:spcAft>
                      </a:pPr>
                      <a:r>
                        <a:rPr lang="en-US" sz="1400" dirty="0">
                          <a:effectLst/>
                        </a:rPr>
                        <a:t>Wong Yeng Fai, Edric</a:t>
                      </a:r>
                      <a:endParaRPr lang="en-SG"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200" dirty="0">
                          <a:effectLst/>
                        </a:rPr>
                        <a:t>E0267640@u.nus.edu</a:t>
                      </a:r>
                      <a:endParaRPr lang="en-SG"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56431091"/>
                  </a:ext>
                </a:extLst>
              </a:tr>
              <a:tr h="246715">
                <a:tc>
                  <a:txBody>
                    <a:bodyPr/>
                    <a:lstStyle/>
                    <a:p>
                      <a:pPr>
                        <a:spcAft>
                          <a:spcPts val="0"/>
                        </a:spcAft>
                      </a:pPr>
                      <a:r>
                        <a:rPr lang="en-US" sz="1400" dirty="0">
                          <a:effectLst/>
                        </a:rPr>
                        <a:t>A0178371X</a:t>
                      </a:r>
                      <a:endParaRPr lang="en-SG" sz="1400" dirty="0">
                        <a:effectLst/>
                        <a:latin typeface="Times New Roman" panose="02020603050405020304" pitchFamily="18" charset="0"/>
                        <a:ea typeface="Times New Roman" panose="02020603050405020304" pitchFamily="18" charset="0"/>
                      </a:endParaRPr>
                    </a:p>
                  </a:txBody>
                  <a:tcPr marL="68580" marR="68580" marT="0" marB="0" anchor="ctr">
                    <a:solidFill>
                      <a:srgbClr val="7798D4"/>
                    </a:solidFill>
                  </a:tcPr>
                </a:tc>
                <a:tc>
                  <a:txBody>
                    <a:bodyPr/>
                    <a:lstStyle/>
                    <a:p>
                      <a:pPr>
                        <a:spcAft>
                          <a:spcPts val="0"/>
                        </a:spcAft>
                      </a:pPr>
                      <a:r>
                        <a:rPr lang="en-US" sz="1400" dirty="0">
                          <a:effectLst/>
                        </a:rPr>
                        <a:t>Yang Shuting</a:t>
                      </a:r>
                      <a:endParaRPr lang="en-SG"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200" dirty="0">
                          <a:effectLst/>
                        </a:rPr>
                        <a:t>E0267682@u.nus.edu</a:t>
                      </a:r>
                      <a:endParaRPr lang="en-SG"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27890186"/>
                  </a:ext>
                </a:extLst>
              </a:tr>
            </a:tbl>
          </a:graphicData>
        </a:graphic>
      </p:graphicFrame>
    </p:spTree>
    <p:extLst>
      <p:ext uri="{BB962C8B-B14F-4D97-AF65-F5344CB8AC3E}">
        <p14:creationId xmlns:p14="http://schemas.microsoft.com/office/powerpoint/2010/main" val="65301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p:tgtEl>
                                          <p:spTgt spid="9"/>
                                        </p:tgtEl>
                                        <p:attrNameLst>
                                          <p:attrName>ppt_y</p:attrName>
                                        </p:attrNameLst>
                                      </p:cBhvr>
                                      <p:tavLst>
                                        <p:tav tm="0">
                                          <p:val>
                                            <p:strVal val="#ppt_y+#ppt_h*1.125000"/>
                                          </p:val>
                                        </p:tav>
                                        <p:tav tm="100000">
                                          <p:val>
                                            <p:strVal val="#ppt_y"/>
                                          </p:val>
                                        </p:tav>
                                      </p:tavLst>
                                    </p:anim>
                                    <p:animEffect transition="in" filter="wipe(up)">
                                      <p:cBhvr>
                                        <p:cTn id="8" dur="250"/>
                                        <p:tgtEl>
                                          <p:spTgt spid="9"/>
                                        </p:tgtEl>
                                      </p:cBhvr>
                                    </p:animEffect>
                                  </p:childTnLst>
                                </p:cTn>
                              </p:par>
                            </p:childTnLst>
                          </p:cTn>
                        </p:par>
                        <p:par>
                          <p:cTn id="9" fill="hold">
                            <p:stCondLst>
                              <p:cond delay="250"/>
                            </p:stCondLst>
                            <p:childTnLst>
                              <p:par>
                                <p:cTn id="10" presetID="1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250"/>
                                        <p:tgtEl>
                                          <p:spTgt spid="8"/>
                                        </p:tgtEl>
                                        <p:attrNameLst>
                                          <p:attrName>ppt_x</p:attrName>
                                        </p:attrNameLst>
                                      </p:cBhvr>
                                      <p:tavLst>
                                        <p:tav tm="0">
                                          <p:val>
                                            <p:strVal val="#ppt_x-#ppt_w*1.125000"/>
                                          </p:val>
                                        </p:tav>
                                        <p:tav tm="100000">
                                          <p:val>
                                            <p:strVal val="#ppt_x"/>
                                          </p:val>
                                        </p:tav>
                                      </p:tavLst>
                                    </p:anim>
                                    <p:animEffect transition="in" filter="wipe(right)">
                                      <p:cBhvr>
                                        <p:cTn id="1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Consumption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22" name="Diagram 21">
            <a:extLst>
              <a:ext uri="{FF2B5EF4-FFF2-40B4-BE49-F238E27FC236}">
                <a16:creationId xmlns:a16="http://schemas.microsoft.com/office/drawing/2014/main" id="{C1970079-44AD-403F-8D2E-A3EEECD3B709}"/>
              </a:ext>
            </a:extLst>
          </p:cNvPr>
          <p:cNvGraphicFramePr/>
          <p:nvPr>
            <p:extLst>
              <p:ext uri="{D42A27DB-BD31-4B8C-83A1-F6EECF244321}">
                <p14:modId xmlns:p14="http://schemas.microsoft.com/office/powerpoint/2010/main" val="1160500086"/>
              </p:ext>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
            <a:extLst>
              <a:ext uri="{FF2B5EF4-FFF2-40B4-BE49-F238E27FC236}">
                <a16:creationId xmlns:a16="http://schemas.microsoft.com/office/drawing/2014/main" id="{6349D813-0E90-43AD-97E6-04268D72312F}"/>
              </a:ext>
            </a:extLst>
          </p:cNvPr>
          <p:cNvGrpSpPr/>
          <p:nvPr/>
        </p:nvGrpSpPr>
        <p:grpSpPr>
          <a:xfrm>
            <a:off x="1165611" y="928953"/>
            <a:ext cx="10732691" cy="307777"/>
            <a:chOff x="1362240" y="1059684"/>
            <a:chExt cx="10732691" cy="307777"/>
          </a:xfrm>
        </p:grpSpPr>
        <p:sp>
          <p:nvSpPr>
            <p:cNvPr id="36" name="TextBox 35">
              <a:extLst>
                <a:ext uri="{FF2B5EF4-FFF2-40B4-BE49-F238E27FC236}">
                  <a16:creationId xmlns:a16="http://schemas.microsoft.com/office/drawing/2014/main" id="{E30CB248-9C24-47D9-819A-B78AF988F5AE}"/>
                </a:ext>
              </a:extLst>
            </p:cNvPr>
            <p:cNvSpPr txBox="1"/>
            <p:nvPr/>
          </p:nvSpPr>
          <p:spPr>
            <a:xfrm>
              <a:off x="1362240" y="1059684"/>
              <a:ext cx="10732691" cy="307777"/>
            </a:xfrm>
            <a:prstGeom prst="rect">
              <a:avLst/>
            </a:prstGeom>
            <a:noFill/>
          </p:spPr>
          <p:txBody>
            <a:bodyPr wrap="square" rtlCol="0">
              <a:spAutoFit/>
            </a:bodyPr>
            <a:lstStyle/>
            <a:p>
              <a:r>
                <a:rPr lang="en-US" altLang="zh-CN" sz="1400" b="1" dirty="0">
                  <a:solidFill>
                    <a:srgbClr val="595959"/>
                  </a:solidFill>
                </a:rPr>
                <a:t>The best forecasting techniques for all Industrial-related natural gas demand forecast: </a:t>
              </a:r>
              <a:r>
                <a:rPr lang="en-US" altLang="zh-CN" sz="1400" b="1" i="1" dirty="0">
                  <a:solidFill>
                    <a:srgbClr val="595959"/>
                  </a:solidFill>
                </a:rPr>
                <a:t>Regression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BA6519E-53C1-4A88-8F95-DE79C568E9D9}"/>
                    </a:ext>
                  </a:extLst>
                </p:cNvPr>
                <p:cNvSpPr txBox="1"/>
                <p:nvPr/>
              </p:nvSpPr>
              <p:spPr>
                <a:xfrm>
                  <a:off x="8894874" y="1090416"/>
                  <a:ext cx="107843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40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𝛽</m:t>
                            </m:r>
                          </m:e>
                          <m:sub>
                            <m:r>
                              <a:rPr lang="en-SG" sz="1400" b="0" i="1" smtClean="0">
                                <a:solidFill>
                                  <a:srgbClr val="595959"/>
                                </a:solidFill>
                                <a:latin typeface="Cambria Math" panose="02040503050406030204" pitchFamily="18" charset="0"/>
                              </a:rPr>
                              <m:t>0</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𝛽</m:t>
                            </m:r>
                          </m:e>
                          <m:sub>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𝑡</m:t>
                        </m:r>
                      </m:oMath>
                    </m:oMathPara>
                  </a14:m>
                  <a:endParaRPr lang="en-SG" sz="1400" dirty="0">
                    <a:solidFill>
                      <a:srgbClr val="595959"/>
                    </a:solidFill>
                  </a:endParaRPr>
                </a:p>
              </p:txBody>
            </p:sp>
          </mc:Choice>
          <mc:Fallback xmlns="">
            <p:sp>
              <p:nvSpPr>
                <p:cNvPr id="10" name="TextBox 9">
                  <a:extLst>
                    <a:ext uri="{FF2B5EF4-FFF2-40B4-BE49-F238E27FC236}">
                      <a16:creationId xmlns:a16="http://schemas.microsoft.com/office/drawing/2014/main" id="{5BA6519E-53C1-4A88-8F95-DE79C568E9D9}"/>
                    </a:ext>
                  </a:extLst>
                </p:cNvPr>
                <p:cNvSpPr txBox="1">
                  <a:spLocks noRot="1" noChangeAspect="1" noMove="1" noResize="1" noEditPoints="1" noAdjustHandles="1" noChangeArrowheads="1" noChangeShapeType="1" noTextEdit="1"/>
                </p:cNvSpPr>
                <p:nvPr/>
              </p:nvSpPr>
              <p:spPr>
                <a:xfrm>
                  <a:off x="8894874" y="1090416"/>
                  <a:ext cx="1078437" cy="215444"/>
                </a:xfrm>
                <a:prstGeom prst="rect">
                  <a:avLst/>
                </a:prstGeom>
                <a:blipFill>
                  <a:blip r:embed="rId7"/>
                  <a:stretch>
                    <a:fillRect l="-3390" r="-2260" b="-3055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C2C1219-1870-476B-8961-E9EB4539BC69}"/>
                    </a:ext>
                  </a:extLst>
                </p:cNvPr>
                <p:cNvSpPr/>
                <p:nvPr/>
              </p:nvSpPr>
              <p:spPr>
                <a:xfrm>
                  <a:off x="10057832" y="1078346"/>
                  <a:ext cx="131991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sz="1200" i="1">
                            <a:solidFill>
                              <a:srgbClr val="595959"/>
                            </a:solidFill>
                            <a:latin typeface="Cambria Math" panose="02040503050406030204" pitchFamily="18" charset="0"/>
                            <a:ea typeface="Cambria Math" panose="02040503050406030204" pitchFamily="18" charset="0"/>
                          </a:rPr>
                          <m:t>𝑡</m:t>
                        </m:r>
                        <m:r>
                          <a:rPr lang="en-SG" sz="1200" i="1">
                            <a:solidFill>
                              <a:srgbClr val="595959"/>
                            </a:solidFill>
                            <a:latin typeface="Cambria Math" panose="02040503050406030204" pitchFamily="18" charset="0"/>
                            <a:ea typeface="Cambria Math" panose="02040503050406030204" pitchFamily="18" charset="0"/>
                          </a:rPr>
                          <m:t>:</m:t>
                        </m:r>
                        <m:r>
                          <a:rPr lang="en-SG" sz="1200" i="1">
                            <a:solidFill>
                              <a:srgbClr val="595959"/>
                            </a:solidFill>
                            <a:latin typeface="Cambria Math" panose="02040503050406030204" pitchFamily="18" charset="0"/>
                            <a:ea typeface="Cambria Math" panose="02040503050406030204" pitchFamily="18" charset="0"/>
                          </a:rPr>
                          <m:t>𝐼𝑛𝑑𝑒𝑥</m:t>
                        </m:r>
                        <m:r>
                          <a:rPr lang="en-SG" sz="1200" i="1">
                            <a:solidFill>
                              <a:srgbClr val="595959"/>
                            </a:solidFill>
                            <a:latin typeface="Cambria Math" panose="02040503050406030204" pitchFamily="18" charset="0"/>
                            <a:ea typeface="Cambria Math" panose="02040503050406030204" pitchFamily="18" charset="0"/>
                          </a:rPr>
                          <m:t> </m:t>
                        </m:r>
                        <m:r>
                          <a:rPr lang="en-SG" sz="1200" i="1">
                            <a:solidFill>
                              <a:srgbClr val="595959"/>
                            </a:solidFill>
                            <a:latin typeface="Cambria Math" panose="02040503050406030204" pitchFamily="18" charset="0"/>
                            <a:ea typeface="Cambria Math" panose="02040503050406030204" pitchFamily="18" charset="0"/>
                          </a:rPr>
                          <m:t>𝑜𝑓</m:t>
                        </m:r>
                        <m:r>
                          <a:rPr lang="en-SG" sz="1200" i="1">
                            <a:solidFill>
                              <a:srgbClr val="595959"/>
                            </a:solidFill>
                            <a:latin typeface="Cambria Math" panose="02040503050406030204" pitchFamily="18" charset="0"/>
                            <a:ea typeface="Cambria Math" panose="02040503050406030204" pitchFamily="18" charset="0"/>
                          </a:rPr>
                          <m:t> </m:t>
                        </m:r>
                        <m:r>
                          <a:rPr lang="en-SG" sz="1200" i="1">
                            <a:solidFill>
                              <a:srgbClr val="595959"/>
                            </a:solidFill>
                            <a:latin typeface="Cambria Math" panose="02040503050406030204" pitchFamily="18" charset="0"/>
                            <a:ea typeface="Cambria Math" panose="02040503050406030204" pitchFamily="18" charset="0"/>
                          </a:rPr>
                          <m:t>𝑌𝑒𝑎𝑟</m:t>
                        </m:r>
                      </m:oMath>
                    </m:oMathPara>
                  </a14:m>
                  <a:endParaRPr lang="en-SG" sz="1200" dirty="0"/>
                </a:p>
              </p:txBody>
            </p:sp>
          </mc:Choice>
          <mc:Fallback xmlns="">
            <p:sp>
              <p:nvSpPr>
                <p:cNvPr id="11" name="Rectangle 10">
                  <a:extLst>
                    <a:ext uri="{FF2B5EF4-FFF2-40B4-BE49-F238E27FC236}">
                      <a16:creationId xmlns:a16="http://schemas.microsoft.com/office/drawing/2014/main" id="{9C2C1219-1870-476B-8961-E9EB4539BC69}"/>
                    </a:ext>
                  </a:extLst>
                </p:cNvPr>
                <p:cNvSpPr>
                  <a:spLocks noRot="1" noChangeAspect="1" noMove="1" noResize="1" noEditPoints="1" noAdjustHandles="1" noChangeArrowheads="1" noChangeShapeType="1" noTextEdit="1"/>
                </p:cNvSpPr>
                <p:nvPr/>
              </p:nvSpPr>
              <p:spPr>
                <a:xfrm>
                  <a:off x="10057832" y="1078346"/>
                  <a:ext cx="1319913" cy="276999"/>
                </a:xfrm>
                <a:prstGeom prst="rect">
                  <a:avLst/>
                </a:prstGeom>
                <a:blipFill>
                  <a:blip r:embed="rId8"/>
                  <a:stretch>
                    <a:fillRect b="-4348"/>
                  </a:stretch>
                </a:blipFill>
              </p:spPr>
              <p:txBody>
                <a:bodyPr/>
                <a:lstStyle/>
                <a:p>
                  <a:r>
                    <a:rPr lang="en-SG">
                      <a:noFill/>
                    </a:rPr>
                    <a:t> </a:t>
                  </a:r>
                </a:p>
              </p:txBody>
            </p:sp>
          </mc:Fallback>
        </mc:AlternateContent>
      </p:grpSp>
      <p:pic>
        <p:nvPicPr>
          <p:cNvPr id="12" name="Picture 11">
            <a:extLst>
              <a:ext uri="{FF2B5EF4-FFF2-40B4-BE49-F238E27FC236}">
                <a16:creationId xmlns:a16="http://schemas.microsoft.com/office/drawing/2014/main" id="{F9E359C4-D758-4E87-B7B7-8AF44CC2D0F7}"/>
              </a:ext>
            </a:extLst>
          </p:cNvPr>
          <p:cNvPicPr>
            <a:picLocks noChangeAspect="1"/>
          </p:cNvPicPr>
          <p:nvPr/>
        </p:nvPicPr>
        <p:blipFill>
          <a:blip r:embed="rId9"/>
          <a:stretch>
            <a:fillRect/>
          </a:stretch>
        </p:blipFill>
        <p:spPr>
          <a:xfrm>
            <a:off x="1244933" y="1347478"/>
            <a:ext cx="10574046" cy="1470772"/>
          </a:xfrm>
          <a:prstGeom prst="rect">
            <a:avLst/>
          </a:prstGeom>
        </p:spPr>
      </p:pic>
      <p:sp>
        <p:nvSpPr>
          <p:cNvPr id="13" name="Rectangle: Rounded Corners 12">
            <a:extLst>
              <a:ext uri="{FF2B5EF4-FFF2-40B4-BE49-F238E27FC236}">
                <a16:creationId xmlns:a16="http://schemas.microsoft.com/office/drawing/2014/main" id="{8A2D4B47-B1B2-4329-85C6-D27BF1185812}"/>
              </a:ext>
            </a:extLst>
          </p:cNvPr>
          <p:cNvSpPr/>
          <p:nvPr/>
        </p:nvSpPr>
        <p:spPr>
          <a:xfrm>
            <a:off x="9289643" y="1660129"/>
            <a:ext cx="633329" cy="115699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4" name="Chart 13">
            <a:extLst>
              <a:ext uri="{FF2B5EF4-FFF2-40B4-BE49-F238E27FC236}">
                <a16:creationId xmlns:a16="http://schemas.microsoft.com/office/drawing/2014/main" id="{7C1F38BB-BB45-4EC3-875D-9672EC302BEE}"/>
              </a:ext>
            </a:extLst>
          </p:cNvPr>
          <p:cNvGraphicFramePr>
            <a:graphicFrameLocks/>
          </p:cNvGraphicFramePr>
          <p:nvPr>
            <p:extLst>
              <p:ext uri="{D42A27DB-BD31-4B8C-83A1-F6EECF244321}">
                <p14:modId xmlns:p14="http://schemas.microsoft.com/office/powerpoint/2010/main" val="2144251466"/>
              </p:ext>
            </p:extLst>
          </p:nvPr>
        </p:nvGraphicFramePr>
        <p:xfrm>
          <a:off x="1081088" y="2919143"/>
          <a:ext cx="2659692" cy="2009809"/>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6" name="Chart 15">
            <a:extLst>
              <a:ext uri="{FF2B5EF4-FFF2-40B4-BE49-F238E27FC236}">
                <a16:creationId xmlns:a16="http://schemas.microsoft.com/office/drawing/2014/main" id="{14901E58-6831-4FCA-A079-71A4B6EE98CD}"/>
              </a:ext>
            </a:extLst>
          </p:cNvPr>
          <p:cNvGraphicFramePr>
            <a:graphicFrameLocks/>
          </p:cNvGraphicFramePr>
          <p:nvPr>
            <p:extLst>
              <p:ext uri="{D42A27DB-BD31-4B8C-83A1-F6EECF244321}">
                <p14:modId xmlns:p14="http://schemas.microsoft.com/office/powerpoint/2010/main" val="2037233840"/>
              </p:ext>
            </p:extLst>
          </p:nvPr>
        </p:nvGraphicFramePr>
        <p:xfrm>
          <a:off x="3638139" y="2909812"/>
          <a:ext cx="2771400" cy="200981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7" name="Chart 16">
            <a:extLst>
              <a:ext uri="{FF2B5EF4-FFF2-40B4-BE49-F238E27FC236}">
                <a16:creationId xmlns:a16="http://schemas.microsoft.com/office/drawing/2014/main" id="{16CCDEBD-07C1-4102-879D-1CE98391F168}"/>
              </a:ext>
            </a:extLst>
          </p:cNvPr>
          <p:cNvGraphicFramePr>
            <a:graphicFrameLocks/>
          </p:cNvGraphicFramePr>
          <p:nvPr>
            <p:extLst>
              <p:ext uri="{D42A27DB-BD31-4B8C-83A1-F6EECF244321}">
                <p14:modId xmlns:p14="http://schemas.microsoft.com/office/powerpoint/2010/main" val="1459061174"/>
              </p:ext>
            </p:extLst>
          </p:nvPr>
        </p:nvGraphicFramePr>
        <p:xfrm>
          <a:off x="6352993" y="2928476"/>
          <a:ext cx="2771400" cy="2009809"/>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8" name="Chart 17">
            <a:extLst>
              <a:ext uri="{FF2B5EF4-FFF2-40B4-BE49-F238E27FC236}">
                <a16:creationId xmlns:a16="http://schemas.microsoft.com/office/drawing/2014/main" id="{43DB79E3-E57D-4FFB-ABB1-200A62B11D6B}"/>
              </a:ext>
            </a:extLst>
          </p:cNvPr>
          <p:cNvGraphicFramePr>
            <a:graphicFrameLocks/>
          </p:cNvGraphicFramePr>
          <p:nvPr>
            <p:extLst>
              <p:ext uri="{D42A27DB-BD31-4B8C-83A1-F6EECF244321}">
                <p14:modId xmlns:p14="http://schemas.microsoft.com/office/powerpoint/2010/main" val="2795170301"/>
              </p:ext>
            </p:extLst>
          </p:nvPr>
        </p:nvGraphicFramePr>
        <p:xfrm>
          <a:off x="8984582" y="2928999"/>
          <a:ext cx="2992016" cy="1999954"/>
        </p:xfrm>
        <a:graphic>
          <a:graphicData uri="http://schemas.openxmlformats.org/drawingml/2006/chart">
            <c:chart xmlns:c="http://schemas.openxmlformats.org/drawingml/2006/chart" xmlns:r="http://schemas.openxmlformats.org/officeDocument/2006/relationships" r:id="rId13"/>
          </a:graphicData>
        </a:graphic>
      </p:graphicFrame>
      <p:sp>
        <p:nvSpPr>
          <p:cNvPr id="19" name="TextBox 18">
            <a:extLst>
              <a:ext uri="{FF2B5EF4-FFF2-40B4-BE49-F238E27FC236}">
                <a16:creationId xmlns:a16="http://schemas.microsoft.com/office/drawing/2014/main" id="{68AEA253-8686-4859-A04D-6DAEB2DA14E8}"/>
              </a:ext>
            </a:extLst>
          </p:cNvPr>
          <p:cNvSpPr txBox="1"/>
          <p:nvPr/>
        </p:nvSpPr>
        <p:spPr>
          <a:xfrm>
            <a:off x="1165611" y="5013929"/>
            <a:ext cx="10835596" cy="1498744"/>
          </a:xfrm>
          <a:prstGeom prst="rect">
            <a:avLst/>
          </a:prstGeom>
          <a:noFill/>
        </p:spPr>
        <p:txBody>
          <a:bodyPr wrap="square" rtlCol="0">
            <a:spAutoFit/>
          </a:bodyPr>
          <a:lstStyle/>
          <a:p>
            <a:pPr>
              <a:lnSpc>
                <a:spcPct val="125000"/>
              </a:lnSpc>
            </a:pPr>
            <a:r>
              <a:rPr lang="en-US" altLang="zh-CN" sz="1400" b="1" dirty="0">
                <a:solidFill>
                  <a:srgbClr val="595959"/>
                </a:solidFill>
              </a:rPr>
              <a:t>Total Industrial-related Part of Natural Gas Consumption Forecasting based on Regression: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Manufacturing shares nearly the same trend of the gentle growth with the Total Industrial-related sub sector; </a:t>
            </a:r>
          </a:p>
          <a:p>
            <a:pPr marL="285750" indent="-285750" algn="just">
              <a:lnSpc>
                <a:spcPct val="125000"/>
              </a:lnSpc>
              <a:buFontTx/>
              <a:buChar char="-"/>
            </a:pPr>
            <a:r>
              <a:rPr lang="en-US" altLang="zh-CN" sz="1200" dirty="0">
                <a:solidFill>
                  <a:srgbClr val="595959"/>
                </a:solidFill>
              </a:rPr>
              <a:t>The coefficient</a:t>
            </a:r>
            <a:r>
              <a:rPr lang="en-US" altLang="zh-CN" sz="1200" i="1" dirty="0">
                <a:solidFill>
                  <a:srgbClr val="595959"/>
                </a:solidFill>
              </a:rPr>
              <a:t> </a:t>
            </a:r>
            <a:r>
              <a:rPr lang="en-US" altLang="zh-CN" sz="1200" dirty="0">
                <a:solidFill>
                  <a:srgbClr val="595959"/>
                </a:solidFill>
              </a:rPr>
              <a:t>of the Manufacturing model is much higher than others while only Utilities has a negative value</a:t>
            </a:r>
            <a:r>
              <a:rPr lang="en-SG" altLang="zh-CN" sz="1200" dirty="0">
                <a:solidFill>
                  <a:srgbClr val="595959"/>
                </a:solidFill>
              </a:rPr>
              <a:t>.</a:t>
            </a:r>
            <a:r>
              <a:rPr lang="zh-CN" altLang="en-US" sz="1200" dirty="0">
                <a:solidFill>
                  <a:srgbClr val="595959"/>
                </a:solidFill>
              </a:rPr>
              <a:t> </a:t>
            </a:r>
            <a:r>
              <a:rPr lang="en-SG" altLang="zh-CN" sz="1200" dirty="0">
                <a:solidFill>
                  <a:srgbClr val="595959"/>
                </a:solidFill>
              </a:rPr>
              <a:t>This</a:t>
            </a:r>
            <a:r>
              <a:rPr lang="zh-CN" altLang="en-US" sz="1200" dirty="0">
                <a:solidFill>
                  <a:srgbClr val="595959"/>
                </a:solidFill>
              </a:rPr>
              <a:t> </a:t>
            </a:r>
            <a:r>
              <a:rPr lang="en-SG" altLang="zh-CN" sz="1200" dirty="0">
                <a:solidFill>
                  <a:srgbClr val="595959"/>
                </a:solidFill>
              </a:rPr>
              <a:t>demonstrates</a:t>
            </a:r>
            <a:r>
              <a:rPr lang="zh-CN" altLang="en-US" sz="1200" dirty="0">
                <a:solidFill>
                  <a:srgbClr val="595959"/>
                </a:solidFill>
              </a:rPr>
              <a:t> </a:t>
            </a:r>
            <a:r>
              <a:rPr lang="en-SG" altLang="zh-CN" sz="1200" dirty="0">
                <a:solidFill>
                  <a:srgbClr val="595959"/>
                </a:solidFill>
              </a:rPr>
              <a:t>that</a:t>
            </a:r>
            <a:r>
              <a:rPr lang="zh-CN" altLang="en-US" sz="1200" dirty="0">
                <a:solidFill>
                  <a:srgbClr val="595959"/>
                </a:solidFill>
              </a:rPr>
              <a:t> </a:t>
            </a:r>
            <a:r>
              <a:rPr lang="en-SG" altLang="zh-CN" sz="1200" dirty="0">
                <a:solidFill>
                  <a:srgbClr val="595959"/>
                </a:solidFill>
              </a:rPr>
              <a:t>the manufacturing industry developed very quickly whereas the public expenditure control for the utilities sub-sector is tightened</a:t>
            </a:r>
            <a:r>
              <a:rPr lang="en-US" altLang="zh-CN" sz="1200" dirty="0">
                <a:solidFill>
                  <a:srgbClr val="595959"/>
                </a:solidFill>
              </a:rPr>
              <a:t>;</a:t>
            </a:r>
          </a:p>
          <a:p>
            <a:pPr marL="285750" indent="-285750" algn="just">
              <a:lnSpc>
                <a:spcPct val="125000"/>
              </a:lnSpc>
              <a:buFontTx/>
              <a:buChar char="-"/>
            </a:pPr>
            <a:r>
              <a:rPr lang="en-US" altLang="zh-CN" sz="1200" dirty="0">
                <a:solidFill>
                  <a:srgbClr val="595959"/>
                </a:solidFill>
              </a:rPr>
              <a:t>Both two natural gas usage highpoints for construction and utilities in 2013 might be due to the increased growth in 2013, the year which the construction of the cross-island electricity transmission cable tunnels commenced in Singapore. </a:t>
            </a:r>
          </a:p>
        </p:txBody>
      </p:sp>
      <p:sp>
        <p:nvSpPr>
          <p:cNvPr id="20" name="Oval 19">
            <a:extLst>
              <a:ext uri="{FF2B5EF4-FFF2-40B4-BE49-F238E27FC236}">
                <a16:creationId xmlns:a16="http://schemas.microsoft.com/office/drawing/2014/main" id="{1ED3292C-C1FA-4F3B-B599-9F914BF9ECC4}"/>
              </a:ext>
            </a:extLst>
          </p:cNvPr>
          <p:cNvSpPr/>
          <p:nvPr/>
        </p:nvSpPr>
        <p:spPr>
          <a:xfrm>
            <a:off x="7389139" y="3405579"/>
            <a:ext cx="615843" cy="825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8AF01129-22C8-4BEC-AA7E-BB6B45B37758}"/>
              </a:ext>
            </a:extLst>
          </p:cNvPr>
          <p:cNvSpPr/>
          <p:nvPr/>
        </p:nvSpPr>
        <p:spPr>
          <a:xfrm>
            <a:off x="10203162" y="3380073"/>
            <a:ext cx="615843" cy="825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5240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Consumption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14" name="Diagram 13">
            <a:extLst>
              <a:ext uri="{FF2B5EF4-FFF2-40B4-BE49-F238E27FC236}">
                <a16:creationId xmlns:a16="http://schemas.microsoft.com/office/drawing/2014/main" id="{D66805F3-6F73-4E23-B0A8-E7B4FBC8AF77}"/>
              </a:ext>
            </a:extLst>
          </p:cNvPr>
          <p:cNvGraphicFramePr/>
          <p:nvPr>
            <p:extLst>
              <p:ext uri="{D42A27DB-BD31-4B8C-83A1-F6EECF244321}">
                <p14:modId xmlns:p14="http://schemas.microsoft.com/office/powerpoint/2010/main" val="3333387865"/>
              </p:ext>
            </p:extLst>
          </p:nvPr>
        </p:nvGraphicFramePr>
        <p:xfrm>
          <a:off x="-291352" y="901137"/>
          <a:ext cx="1653592" cy="5752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3CD58894-C12B-422B-8C52-BA59DE257351}"/>
              </a:ext>
            </a:extLst>
          </p:cNvPr>
          <p:cNvPicPr>
            <a:picLocks noChangeAspect="1"/>
          </p:cNvPicPr>
          <p:nvPr/>
        </p:nvPicPr>
        <p:blipFill>
          <a:blip r:embed="rId7"/>
          <a:stretch>
            <a:fillRect/>
          </a:stretch>
        </p:blipFill>
        <p:spPr>
          <a:xfrm>
            <a:off x="1259938" y="1516845"/>
            <a:ext cx="10476769" cy="1917755"/>
          </a:xfrm>
          <a:prstGeom prst="rect">
            <a:avLst/>
          </a:prstGeom>
        </p:spPr>
      </p:pic>
      <p:graphicFrame>
        <p:nvGraphicFramePr>
          <p:cNvPr id="13" name="Chart 12">
            <a:extLst>
              <a:ext uri="{FF2B5EF4-FFF2-40B4-BE49-F238E27FC236}">
                <a16:creationId xmlns:a16="http://schemas.microsoft.com/office/drawing/2014/main" id="{D33A33AC-ECD1-4C51-968C-B7054CF74F4D}"/>
              </a:ext>
            </a:extLst>
          </p:cNvPr>
          <p:cNvGraphicFramePr>
            <a:graphicFrameLocks/>
          </p:cNvGraphicFramePr>
          <p:nvPr>
            <p:extLst>
              <p:ext uri="{D42A27DB-BD31-4B8C-83A1-F6EECF244321}">
                <p14:modId xmlns:p14="http://schemas.microsoft.com/office/powerpoint/2010/main" val="4085238755"/>
              </p:ext>
            </p:extLst>
          </p:nvPr>
        </p:nvGraphicFramePr>
        <p:xfrm>
          <a:off x="1259938" y="3809983"/>
          <a:ext cx="3583672" cy="2453127"/>
        </p:xfrm>
        <a:graphic>
          <a:graphicData uri="http://schemas.openxmlformats.org/drawingml/2006/chart">
            <c:chart xmlns:c="http://schemas.openxmlformats.org/drawingml/2006/chart" xmlns:r="http://schemas.openxmlformats.org/officeDocument/2006/relationships" r:id="rId8"/>
          </a:graphicData>
        </a:graphic>
      </p:graphicFrame>
      <p:sp>
        <p:nvSpPr>
          <p:cNvPr id="16" name="TextBox 15">
            <a:extLst>
              <a:ext uri="{FF2B5EF4-FFF2-40B4-BE49-F238E27FC236}">
                <a16:creationId xmlns:a16="http://schemas.microsoft.com/office/drawing/2014/main" id="{2B322426-9DB3-422F-B0C1-CF98474086B3}"/>
              </a:ext>
            </a:extLst>
          </p:cNvPr>
          <p:cNvSpPr txBox="1"/>
          <p:nvPr/>
        </p:nvSpPr>
        <p:spPr>
          <a:xfrm>
            <a:off x="8490857" y="3764094"/>
            <a:ext cx="3340359" cy="2729850"/>
          </a:xfrm>
          <a:prstGeom prst="rect">
            <a:avLst/>
          </a:prstGeom>
          <a:noFill/>
        </p:spPr>
        <p:txBody>
          <a:bodyPr wrap="square" rtlCol="0">
            <a:spAutoFit/>
          </a:bodyPr>
          <a:lstStyle/>
          <a:p>
            <a:pPr>
              <a:lnSpc>
                <a:spcPct val="125000"/>
              </a:lnSpc>
            </a:pPr>
            <a:r>
              <a:rPr lang="en-US" altLang="zh-CN" sz="1400" b="1" dirty="0">
                <a:solidFill>
                  <a:srgbClr val="595959"/>
                </a:solidFill>
              </a:rPr>
              <a:t>Total Commerce &amp;Service-related Part of Natural Gas Consumption Forecasting based on Regression: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The overall forecasting value of the Commerce &amp; Services-related part is summed by the forecasted values of its 7 sub-sectors, which is relatively more stationary;</a:t>
            </a:r>
          </a:p>
          <a:p>
            <a:pPr marL="285750" indent="-285750" algn="just">
              <a:lnSpc>
                <a:spcPct val="125000"/>
              </a:lnSpc>
              <a:buFontTx/>
              <a:buChar char="-"/>
            </a:pPr>
            <a:r>
              <a:rPr lang="en-SG" altLang="zh-CN" sz="1200" dirty="0">
                <a:solidFill>
                  <a:srgbClr val="595959"/>
                </a:solidFill>
              </a:rPr>
              <a:t>All most all the coefficients are positive except for the Financial and Insurance Activities</a:t>
            </a:r>
            <a:r>
              <a:rPr lang="en-US" altLang="zh-CN" sz="1200" dirty="0">
                <a:solidFill>
                  <a:srgbClr val="595959"/>
                </a:solidFill>
              </a:rPr>
              <a:t>.</a:t>
            </a:r>
          </a:p>
          <a:p>
            <a:pPr marL="285750" indent="-285750" algn="just">
              <a:lnSpc>
                <a:spcPct val="125000"/>
              </a:lnSpc>
              <a:buFontTx/>
              <a:buChar char="-"/>
            </a:pPr>
            <a:r>
              <a:rPr lang="en-US" altLang="zh-CN" sz="1200" dirty="0">
                <a:solidFill>
                  <a:srgbClr val="595959"/>
                </a:solidFill>
              </a:rPr>
              <a:t>Accommodation and Communications has the greatest increase among all the 7 sub-sectors. </a:t>
            </a:r>
          </a:p>
        </p:txBody>
      </p:sp>
      <p:graphicFrame>
        <p:nvGraphicFramePr>
          <p:cNvPr id="17" name="Chart 16">
            <a:extLst>
              <a:ext uri="{FF2B5EF4-FFF2-40B4-BE49-F238E27FC236}">
                <a16:creationId xmlns:a16="http://schemas.microsoft.com/office/drawing/2014/main" id="{02F14B09-13B6-499B-8180-2A2F95661CE8}"/>
              </a:ext>
            </a:extLst>
          </p:cNvPr>
          <p:cNvGraphicFramePr>
            <a:graphicFrameLocks/>
          </p:cNvGraphicFramePr>
          <p:nvPr>
            <p:extLst>
              <p:ext uri="{D42A27DB-BD31-4B8C-83A1-F6EECF244321}">
                <p14:modId xmlns:p14="http://schemas.microsoft.com/office/powerpoint/2010/main" val="2030603133"/>
              </p:ext>
            </p:extLst>
          </p:nvPr>
        </p:nvGraphicFramePr>
        <p:xfrm>
          <a:off x="4923096" y="3808604"/>
          <a:ext cx="3583671" cy="2453127"/>
        </p:xfrm>
        <a:graphic>
          <a:graphicData uri="http://schemas.openxmlformats.org/drawingml/2006/chart">
            <c:chart xmlns:c="http://schemas.openxmlformats.org/drawingml/2006/chart" xmlns:r="http://schemas.openxmlformats.org/officeDocument/2006/relationships" r:id="rId9"/>
          </a:graphicData>
        </a:graphic>
      </p:graphicFrame>
      <p:grpSp>
        <p:nvGrpSpPr>
          <p:cNvPr id="23" name="Group 22">
            <a:extLst>
              <a:ext uri="{FF2B5EF4-FFF2-40B4-BE49-F238E27FC236}">
                <a16:creationId xmlns:a16="http://schemas.microsoft.com/office/drawing/2014/main" id="{1B3FA87F-F108-4C40-8F46-1030AE7915D2}"/>
              </a:ext>
            </a:extLst>
          </p:cNvPr>
          <p:cNvGrpSpPr/>
          <p:nvPr/>
        </p:nvGrpSpPr>
        <p:grpSpPr>
          <a:xfrm>
            <a:off x="1156280" y="1071797"/>
            <a:ext cx="10970406" cy="309186"/>
            <a:chOff x="1362240" y="855540"/>
            <a:chExt cx="10970406" cy="309186"/>
          </a:xfrm>
        </p:grpSpPr>
        <p:sp>
          <p:nvSpPr>
            <p:cNvPr id="24" name="TextBox 23">
              <a:extLst>
                <a:ext uri="{FF2B5EF4-FFF2-40B4-BE49-F238E27FC236}">
                  <a16:creationId xmlns:a16="http://schemas.microsoft.com/office/drawing/2014/main" id="{6B6183F9-5E6C-4634-BD82-FA44162FFCEB}"/>
                </a:ext>
              </a:extLst>
            </p:cNvPr>
            <p:cNvSpPr txBox="1"/>
            <p:nvPr/>
          </p:nvSpPr>
          <p:spPr>
            <a:xfrm>
              <a:off x="1362240" y="855540"/>
              <a:ext cx="10732691" cy="307777"/>
            </a:xfrm>
            <a:prstGeom prst="rect">
              <a:avLst/>
            </a:prstGeom>
            <a:noFill/>
          </p:spPr>
          <p:txBody>
            <a:bodyPr wrap="square" rtlCol="0">
              <a:spAutoFit/>
            </a:bodyPr>
            <a:lstStyle/>
            <a:p>
              <a:r>
                <a:rPr lang="en-US" altLang="zh-CN" sz="1400" b="1" dirty="0">
                  <a:solidFill>
                    <a:srgbClr val="595959"/>
                  </a:solidFill>
                </a:rPr>
                <a:t>The best forecasting techniques for all Commerce and Service-related natural gas demand forecasting: </a:t>
              </a:r>
              <a:r>
                <a:rPr lang="en-US" altLang="zh-CN" sz="1400" b="1" i="1" dirty="0">
                  <a:solidFill>
                    <a:srgbClr val="595959"/>
                  </a:solidFill>
                </a:rPr>
                <a:t>Regression</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2B16440-F755-415F-806B-AD68F8AC7FB1}"/>
                    </a:ext>
                  </a:extLst>
                </p:cNvPr>
                <p:cNvSpPr txBox="1"/>
                <p:nvPr/>
              </p:nvSpPr>
              <p:spPr>
                <a:xfrm>
                  <a:off x="9849775" y="899797"/>
                  <a:ext cx="107843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40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𝛽</m:t>
                            </m:r>
                          </m:e>
                          <m:sub>
                            <m:r>
                              <a:rPr lang="en-SG" sz="1400" b="0" i="1" smtClean="0">
                                <a:solidFill>
                                  <a:srgbClr val="595959"/>
                                </a:solidFill>
                                <a:latin typeface="Cambria Math" panose="02040503050406030204" pitchFamily="18" charset="0"/>
                              </a:rPr>
                              <m:t>0</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𝛽</m:t>
                            </m:r>
                          </m:e>
                          <m:sub>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𝑡</m:t>
                        </m:r>
                      </m:oMath>
                    </m:oMathPara>
                  </a14:m>
                  <a:endParaRPr lang="en-SG" sz="1400" dirty="0">
                    <a:solidFill>
                      <a:srgbClr val="595959"/>
                    </a:solidFill>
                  </a:endParaRPr>
                </a:p>
              </p:txBody>
            </p:sp>
          </mc:Choice>
          <mc:Fallback xmlns="">
            <p:sp>
              <p:nvSpPr>
                <p:cNvPr id="25" name="TextBox 24">
                  <a:extLst>
                    <a:ext uri="{FF2B5EF4-FFF2-40B4-BE49-F238E27FC236}">
                      <a16:creationId xmlns:a16="http://schemas.microsoft.com/office/drawing/2014/main" id="{D2B16440-F755-415F-806B-AD68F8AC7FB1}"/>
                    </a:ext>
                  </a:extLst>
                </p:cNvPr>
                <p:cNvSpPr txBox="1">
                  <a:spLocks noRot="1" noChangeAspect="1" noMove="1" noResize="1" noEditPoints="1" noAdjustHandles="1" noChangeArrowheads="1" noChangeShapeType="1" noTextEdit="1"/>
                </p:cNvSpPr>
                <p:nvPr/>
              </p:nvSpPr>
              <p:spPr>
                <a:xfrm>
                  <a:off x="9849775" y="899797"/>
                  <a:ext cx="1078437" cy="215444"/>
                </a:xfrm>
                <a:prstGeom prst="rect">
                  <a:avLst/>
                </a:prstGeom>
                <a:blipFill>
                  <a:blip r:embed="rId10"/>
                  <a:stretch>
                    <a:fillRect l="-3390" r="-2260" b="-3428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4AF8C35-3E12-4891-9BD4-19898FD8FF83}"/>
                    </a:ext>
                  </a:extLst>
                </p:cNvPr>
                <p:cNvSpPr/>
                <p:nvPr/>
              </p:nvSpPr>
              <p:spPr>
                <a:xfrm>
                  <a:off x="11012733" y="887727"/>
                  <a:ext cx="131991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sz="1200" i="1">
                            <a:solidFill>
                              <a:srgbClr val="595959"/>
                            </a:solidFill>
                            <a:latin typeface="Cambria Math" panose="02040503050406030204" pitchFamily="18" charset="0"/>
                            <a:ea typeface="Cambria Math" panose="02040503050406030204" pitchFamily="18" charset="0"/>
                          </a:rPr>
                          <m:t>𝑡</m:t>
                        </m:r>
                        <m:r>
                          <a:rPr lang="en-SG" sz="1200" i="1">
                            <a:solidFill>
                              <a:srgbClr val="595959"/>
                            </a:solidFill>
                            <a:latin typeface="Cambria Math" panose="02040503050406030204" pitchFamily="18" charset="0"/>
                            <a:ea typeface="Cambria Math" panose="02040503050406030204" pitchFamily="18" charset="0"/>
                          </a:rPr>
                          <m:t>:</m:t>
                        </m:r>
                        <m:r>
                          <a:rPr lang="en-SG" sz="1200" i="1">
                            <a:solidFill>
                              <a:srgbClr val="595959"/>
                            </a:solidFill>
                            <a:latin typeface="Cambria Math" panose="02040503050406030204" pitchFamily="18" charset="0"/>
                            <a:ea typeface="Cambria Math" panose="02040503050406030204" pitchFamily="18" charset="0"/>
                          </a:rPr>
                          <m:t>𝐼𝑛𝑑𝑒𝑥</m:t>
                        </m:r>
                        <m:r>
                          <a:rPr lang="en-SG" sz="1200" i="1">
                            <a:solidFill>
                              <a:srgbClr val="595959"/>
                            </a:solidFill>
                            <a:latin typeface="Cambria Math" panose="02040503050406030204" pitchFamily="18" charset="0"/>
                            <a:ea typeface="Cambria Math" panose="02040503050406030204" pitchFamily="18" charset="0"/>
                          </a:rPr>
                          <m:t> </m:t>
                        </m:r>
                        <m:r>
                          <a:rPr lang="en-SG" sz="1200" i="1">
                            <a:solidFill>
                              <a:srgbClr val="595959"/>
                            </a:solidFill>
                            <a:latin typeface="Cambria Math" panose="02040503050406030204" pitchFamily="18" charset="0"/>
                            <a:ea typeface="Cambria Math" panose="02040503050406030204" pitchFamily="18" charset="0"/>
                          </a:rPr>
                          <m:t>𝑜𝑓</m:t>
                        </m:r>
                        <m:r>
                          <a:rPr lang="en-SG" sz="1200" i="1">
                            <a:solidFill>
                              <a:srgbClr val="595959"/>
                            </a:solidFill>
                            <a:latin typeface="Cambria Math" panose="02040503050406030204" pitchFamily="18" charset="0"/>
                            <a:ea typeface="Cambria Math" panose="02040503050406030204" pitchFamily="18" charset="0"/>
                          </a:rPr>
                          <m:t> </m:t>
                        </m:r>
                        <m:r>
                          <a:rPr lang="en-SG" sz="1200" i="1">
                            <a:solidFill>
                              <a:srgbClr val="595959"/>
                            </a:solidFill>
                            <a:latin typeface="Cambria Math" panose="02040503050406030204" pitchFamily="18" charset="0"/>
                            <a:ea typeface="Cambria Math" panose="02040503050406030204" pitchFamily="18" charset="0"/>
                          </a:rPr>
                          <m:t>𝑌𝑒𝑎𝑟</m:t>
                        </m:r>
                      </m:oMath>
                    </m:oMathPara>
                  </a14:m>
                  <a:endParaRPr lang="en-SG" sz="1200" dirty="0"/>
                </a:p>
              </p:txBody>
            </p:sp>
          </mc:Choice>
          <mc:Fallback xmlns="">
            <p:sp>
              <p:nvSpPr>
                <p:cNvPr id="26" name="Rectangle 25">
                  <a:extLst>
                    <a:ext uri="{FF2B5EF4-FFF2-40B4-BE49-F238E27FC236}">
                      <a16:creationId xmlns:a16="http://schemas.microsoft.com/office/drawing/2014/main" id="{04AF8C35-3E12-4891-9BD4-19898FD8FF83}"/>
                    </a:ext>
                  </a:extLst>
                </p:cNvPr>
                <p:cNvSpPr>
                  <a:spLocks noRot="1" noChangeAspect="1" noMove="1" noResize="1" noEditPoints="1" noAdjustHandles="1" noChangeArrowheads="1" noChangeShapeType="1" noTextEdit="1"/>
                </p:cNvSpPr>
                <p:nvPr/>
              </p:nvSpPr>
              <p:spPr>
                <a:xfrm>
                  <a:off x="11012733" y="887727"/>
                  <a:ext cx="1319913" cy="276999"/>
                </a:xfrm>
                <a:prstGeom prst="rect">
                  <a:avLst/>
                </a:prstGeom>
                <a:blipFill>
                  <a:blip r:embed="rId11"/>
                  <a:stretch>
                    <a:fillRect b="-4348"/>
                  </a:stretch>
                </a:blipFill>
              </p:spPr>
              <p:txBody>
                <a:bodyPr/>
                <a:lstStyle/>
                <a:p>
                  <a:r>
                    <a:rPr lang="en-SG">
                      <a:noFill/>
                    </a:rPr>
                    <a:t> </a:t>
                  </a:r>
                </a:p>
              </p:txBody>
            </p:sp>
          </mc:Fallback>
        </mc:AlternateContent>
      </p:grpSp>
    </p:spTree>
    <p:extLst>
      <p:ext uri="{BB962C8B-B14F-4D97-AF65-F5344CB8AC3E}">
        <p14:creationId xmlns:p14="http://schemas.microsoft.com/office/powerpoint/2010/main" val="110920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Consumption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14" name="Diagram 13">
            <a:extLst>
              <a:ext uri="{FF2B5EF4-FFF2-40B4-BE49-F238E27FC236}">
                <a16:creationId xmlns:a16="http://schemas.microsoft.com/office/drawing/2014/main" id="{D66805F3-6F73-4E23-B0A8-E7B4FBC8AF77}"/>
              </a:ext>
            </a:extLst>
          </p:cNvPr>
          <p:cNvGraphicFramePr/>
          <p:nvPr>
            <p:extLst/>
          </p:nvPr>
        </p:nvGraphicFramePr>
        <p:xfrm>
          <a:off x="-291352" y="901137"/>
          <a:ext cx="1653592" cy="5752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Chart 14">
            <a:extLst>
              <a:ext uri="{FF2B5EF4-FFF2-40B4-BE49-F238E27FC236}">
                <a16:creationId xmlns:a16="http://schemas.microsoft.com/office/drawing/2014/main" id="{D67C91F6-A8D1-4B56-82FA-D3B4E68D735F}"/>
              </a:ext>
            </a:extLst>
          </p:cNvPr>
          <p:cNvGraphicFramePr>
            <a:graphicFrameLocks/>
          </p:cNvGraphicFramePr>
          <p:nvPr>
            <p:extLst>
              <p:ext uri="{D42A27DB-BD31-4B8C-83A1-F6EECF244321}">
                <p14:modId xmlns:p14="http://schemas.microsoft.com/office/powerpoint/2010/main" val="86901830"/>
              </p:ext>
            </p:extLst>
          </p:nvPr>
        </p:nvGraphicFramePr>
        <p:xfrm>
          <a:off x="4905624" y="1782095"/>
          <a:ext cx="3393233" cy="203969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8" name="Chart 17">
            <a:extLst>
              <a:ext uri="{FF2B5EF4-FFF2-40B4-BE49-F238E27FC236}">
                <a16:creationId xmlns:a16="http://schemas.microsoft.com/office/drawing/2014/main" id="{2E1B7CB5-6847-417C-892A-9E03B99EF696}"/>
              </a:ext>
            </a:extLst>
          </p:cNvPr>
          <p:cNvGraphicFramePr>
            <a:graphicFrameLocks/>
          </p:cNvGraphicFramePr>
          <p:nvPr>
            <p:extLst>
              <p:ext uri="{D42A27DB-BD31-4B8C-83A1-F6EECF244321}">
                <p14:modId xmlns:p14="http://schemas.microsoft.com/office/powerpoint/2010/main" val="2494325579"/>
              </p:ext>
            </p:extLst>
          </p:nvPr>
        </p:nvGraphicFramePr>
        <p:xfrm>
          <a:off x="1382598" y="1782096"/>
          <a:ext cx="3393233" cy="203969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9" name="Chart 18">
            <a:extLst>
              <a:ext uri="{FF2B5EF4-FFF2-40B4-BE49-F238E27FC236}">
                <a16:creationId xmlns:a16="http://schemas.microsoft.com/office/drawing/2014/main" id="{34C48926-C52C-4EB4-B8C7-AE9699315313}"/>
              </a:ext>
            </a:extLst>
          </p:cNvPr>
          <p:cNvGraphicFramePr>
            <a:graphicFrameLocks/>
          </p:cNvGraphicFramePr>
          <p:nvPr>
            <p:extLst>
              <p:ext uri="{D42A27DB-BD31-4B8C-83A1-F6EECF244321}">
                <p14:modId xmlns:p14="http://schemas.microsoft.com/office/powerpoint/2010/main" val="1706532945"/>
              </p:ext>
            </p:extLst>
          </p:nvPr>
        </p:nvGraphicFramePr>
        <p:xfrm>
          <a:off x="8428650" y="1782095"/>
          <a:ext cx="3393233" cy="2039692"/>
        </p:xfrm>
        <a:graphic>
          <a:graphicData uri="http://schemas.openxmlformats.org/drawingml/2006/chart">
            <c:chart xmlns:c="http://schemas.openxmlformats.org/drawingml/2006/chart" xmlns:r="http://schemas.openxmlformats.org/officeDocument/2006/relationships" r:id="rId9"/>
          </a:graphicData>
        </a:graphic>
      </p:graphicFrame>
      <p:sp>
        <p:nvSpPr>
          <p:cNvPr id="20" name="Rectangle 19">
            <a:extLst>
              <a:ext uri="{FF2B5EF4-FFF2-40B4-BE49-F238E27FC236}">
                <a16:creationId xmlns:a16="http://schemas.microsoft.com/office/drawing/2014/main" id="{AB903F39-6F1E-41D2-A2D0-FDFF82525DF1}"/>
              </a:ext>
            </a:extLst>
          </p:cNvPr>
          <p:cNvSpPr/>
          <p:nvPr/>
        </p:nvSpPr>
        <p:spPr>
          <a:xfrm>
            <a:off x="8428650" y="3831609"/>
            <a:ext cx="3344185" cy="215444"/>
          </a:xfrm>
          <a:prstGeom prst="rect">
            <a:avLst/>
          </a:prstGeom>
        </p:spPr>
        <p:txBody>
          <a:bodyPr wrap="none">
            <a:spAutoFit/>
          </a:bodyPr>
          <a:lstStyle/>
          <a:p>
            <a:r>
              <a:rPr lang="en-SG" sz="800" dirty="0"/>
              <a:t>*The recent 4 years data was used for prediction to achieve the significance</a:t>
            </a:r>
          </a:p>
        </p:txBody>
      </p:sp>
      <p:sp>
        <p:nvSpPr>
          <p:cNvPr id="21" name="Oval 20">
            <a:extLst>
              <a:ext uri="{FF2B5EF4-FFF2-40B4-BE49-F238E27FC236}">
                <a16:creationId xmlns:a16="http://schemas.microsoft.com/office/drawing/2014/main" id="{08375BCB-BF0F-4D08-994D-8BBF1AEB5C3B}"/>
              </a:ext>
            </a:extLst>
          </p:cNvPr>
          <p:cNvSpPr/>
          <p:nvPr/>
        </p:nvSpPr>
        <p:spPr>
          <a:xfrm>
            <a:off x="9817344" y="2097117"/>
            <a:ext cx="615843" cy="825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TextBox 21">
            <a:extLst>
              <a:ext uri="{FF2B5EF4-FFF2-40B4-BE49-F238E27FC236}">
                <a16:creationId xmlns:a16="http://schemas.microsoft.com/office/drawing/2014/main" id="{43C7F7E1-A9B8-415D-A389-6DB694E649BD}"/>
              </a:ext>
            </a:extLst>
          </p:cNvPr>
          <p:cNvSpPr txBox="1"/>
          <p:nvPr/>
        </p:nvSpPr>
        <p:spPr>
          <a:xfrm>
            <a:off x="1345961" y="4152468"/>
            <a:ext cx="3429869" cy="1267911"/>
          </a:xfrm>
          <a:prstGeom prst="rect">
            <a:avLst/>
          </a:prstGeom>
          <a:noFill/>
        </p:spPr>
        <p:txBody>
          <a:bodyPr wrap="square" rtlCol="0">
            <a:spAutoFit/>
          </a:bodyPr>
          <a:lstStyle/>
          <a:p>
            <a:pPr>
              <a:lnSpc>
                <a:spcPct val="125000"/>
              </a:lnSpc>
            </a:pPr>
            <a:r>
              <a:rPr lang="en-US" altLang="zh-CN" sz="1400" b="1" dirty="0">
                <a:solidFill>
                  <a:srgbClr val="595959"/>
                </a:solidFill>
              </a:rPr>
              <a:t>Wholesale and Retail Trade: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Based on the actual records of the natural gas consumption of Wholesale and Retail Trade, it was noted that there was a great increase since 2012 and </a:t>
            </a:r>
            <a:r>
              <a:rPr lang="en-SG" altLang="zh-CN" sz="1200" dirty="0">
                <a:solidFill>
                  <a:srgbClr val="595959"/>
                </a:solidFill>
              </a:rPr>
              <a:t>a </a:t>
            </a:r>
            <a:r>
              <a:rPr lang="en-US" altLang="zh-CN" sz="1200" dirty="0">
                <a:solidFill>
                  <a:srgbClr val="595959"/>
                </a:solidFill>
              </a:rPr>
              <a:t>considerable </a:t>
            </a:r>
            <a:r>
              <a:rPr lang="en-SG" altLang="zh-CN" sz="1200" dirty="0">
                <a:solidFill>
                  <a:srgbClr val="595959"/>
                </a:solidFill>
              </a:rPr>
              <a:t>decrease in 2017.</a:t>
            </a:r>
            <a:r>
              <a:rPr lang="en-US" altLang="zh-CN" sz="1200" dirty="0">
                <a:solidFill>
                  <a:srgbClr val="595959"/>
                </a:solidFill>
              </a:rPr>
              <a:t> </a:t>
            </a:r>
          </a:p>
        </p:txBody>
      </p:sp>
      <p:sp>
        <p:nvSpPr>
          <p:cNvPr id="23" name="TextBox 22">
            <a:extLst>
              <a:ext uri="{FF2B5EF4-FFF2-40B4-BE49-F238E27FC236}">
                <a16:creationId xmlns:a16="http://schemas.microsoft.com/office/drawing/2014/main" id="{174AEFF1-86FC-43BD-9571-B0D030333C89}"/>
              </a:ext>
            </a:extLst>
          </p:cNvPr>
          <p:cNvSpPr txBox="1"/>
          <p:nvPr/>
        </p:nvSpPr>
        <p:spPr>
          <a:xfrm>
            <a:off x="4913400" y="4152468"/>
            <a:ext cx="3377679" cy="1498744"/>
          </a:xfrm>
          <a:prstGeom prst="rect">
            <a:avLst/>
          </a:prstGeom>
          <a:noFill/>
        </p:spPr>
        <p:txBody>
          <a:bodyPr wrap="square" rtlCol="0">
            <a:spAutoFit/>
          </a:bodyPr>
          <a:lstStyle/>
          <a:p>
            <a:pPr>
              <a:lnSpc>
                <a:spcPct val="125000"/>
              </a:lnSpc>
            </a:pPr>
            <a:r>
              <a:rPr lang="en-US" altLang="zh-CN" sz="1400" b="1" dirty="0">
                <a:solidFill>
                  <a:srgbClr val="595959"/>
                </a:solidFill>
              </a:rPr>
              <a:t>Financial and Insurance Activities: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Though there exists a evident drop in 2017, which could be interpreted that corresponding time series has fluctuation, while the long-term trend does not drop too much.</a:t>
            </a:r>
          </a:p>
          <a:p>
            <a:pPr marL="285750" indent="-285750" algn="just">
              <a:lnSpc>
                <a:spcPct val="125000"/>
              </a:lnSpc>
              <a:buFontTx/>
              <a:buChar char="-"/>
            </a:pPr>
            <a:r>
              <a:rPr lang="en-US" altLang="zh-CN" sz="1200" dirty="0">
                <a:solidFill>
                  <a:srgbClr val="595959"/>
                </a:solidFill>
              </a:rPr>
              <a:t> </a:t>
            </a:r>
          </a:p>
        </p:txBody>
      </p:sp>
      <p:sp>
        <p:nvSpPr>
          <p:cNvPr id="24" name="TextBox 23">
            <a:extLst>
              <a:ext uri="{FF2B5EF4-FFF2-40B4-BE49-F238E27FC236}">
                <a16:creationId xmlns:a16="http://schemas.microsoft.com/office/drawing/2014/main" id="{646BC7B0-0BD9-4F69-AAAE-65578D08447D}"/>
              </a:ext>
            </a:extLst>
          </p:cNvPr>
          <p:cNvSpPr txBox="1"/>
          <p:nvPr/>
        </p:nvSpPr>
        <p:spPr>
          <a:xfrm>
            <a:off x="8428649" y="4152468"/>
            <a:ext cx="3393234" cy="2652906"/>
          </a:xfrm>
          <a:prstGeom prst="rect">
            <a:avLst/>
          </a:prstGeom>
          <a:noFill/>
        </p:spPr>
        <p:txBody>
          <a:bodyPr wrap="square" rtlCol="0">
            <a:spAutoFit/>
          </a:bodyPr>
          <a:lstStyle/>
          <a:p>
            <a:pPr>
              <a:lnSpc>
                <a:spcPct val="125000"/>
              </a:lnSpc>
            </a:pPr>
            <a:r>
              <a:rPr lang="en-US" altLang="zh-CN" sz="1400" b="1" dirty="0">
                <a:solidFill>
                  <a:srgbClr val="595959"/>
                </a:solidFill>
              </a:rPr>
              <a:t>Real Estate Activities: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According to the actual records of the natural gas consumption of Real Estate Activities, it demonstrates that a great increase only in </a:t>
            </a:r>
            <a:r>
              <a:rPr lang="en-SG" altLang="zh-CN" sz="1200" dirty="0">
                <a:solidFill>
                  <a:srgbClr val="595959"/>
                </a:solidFill>
              </a:rPr>
              <a:t>2013. </a:t>
            </a:r>
          </a:p>
          <a:p>
            <a:pPr marL="285750" indent="-285750" algn="just">
              <a:lnSpc>
                <a:spcPct val="125000"/>
              </a:lnSpc>
              <a:buFontTx/>
              <a:buChar char="-"/>
            </a:pPr>
            <a:r>
              <a:rPr lang="en-SG" altLang="zh-CN" sz="1200" dirty="0">
                <a:solidFill>
                  <a:srgbClr val="595959"/>
                </a:solidFill>
              </a:rPr>
              <a:t>Based on the classification of Real Estate Activities under the Singapore Standard Industrial Classification (SSIC) 2015, this increase is likely attributed to Real Estate Developers, operating of serviced apartments, food courts, coffee shops and eating houses.</a:t>
            </a:r>
            <a:endParaRPr lang="en-US" altLang="zh-CN" sz="1200" dirty="0">
              <a:solidFill>
                <a:srgbClr val="595959"/>
              </a:solidFill>
            </a:endParaRPr>
          </a:p>
        </p:txBody>
      </p:sp>
      <p:grpSp>
        <p:nvGrpSpPr>
          <p:cNvPr id="25" name="Group 24">
            <a:extLst>
              <a:ext uri="{FF2B5EF4-FFF2-40B4-BE49-F238E27FC236}">
                <a16:creationId xmlns:a16="http://schemas.microsoft.com/office/drawing/2014/main" id="{3802E9BB-2DF5-4B38-AB99-A0863C549D7F}"/>
              </a:ext>
            </a:extLst>
          </p:cNvPr>
          <p:cNvGrpSpPr/>
          <p:nvPr/>
        </p:nvGrpSpPr>
        <p:grpSpPr>
          <a:xfrm>
            <a:off x="1156280" y="1174438"/>
            <a:ext cx="10970406" cy="309186"/>
            <a:chOff x="1362240" y="855540"/>
            <a:chExt cx="10970406" cy="309186"/>
          </a:xfrm>
        </p:grpSpPr>
        <p:sp>
          <p:nvSpPr>
            <p:cNvPr id="26" name="TextBox 25">
              <a:extLst>
                <a:ext uri="{FF2B5EF4-FFF2-40B4-BE49-F238E27FC236}">
                  <a16:creationId xmlns:a16="http://schemas.microsoft.com/office/drawing/2014/main" id="{1246BB65-5F88-4A3D-BDB8-764700682F61}"/>
                </a:ext>
              </a:extLst>
            </p:cNvPr>
            <p:cNvSpPr txBox="1"/>
            <p:nvPr/>
          </p:nvSpPr>
          <p:spPr>
            <a:xfrm>
              <a:off x="1362240" y="855540"/>
              <a:ext cx="10732691" cy="307777"/>
            </a:xfrm>
            <a:prstGeom prst="rect">
              <a:avLst/>
            </a:prstGeom>
            <a:noFill/>
          </p:spPr>
          <p:txBody>
            <a:bodyPr wrap="square" rtlCol="0">
              <a:spAutoFit/>
            </a:bodyPr>
            <a:lstStyle/>
            <a:p>
              <a:r>
                <a:rPr lang="en-US" altLang="zh-CN" sz="1400" b="1" dirty="0">
                  <a:solidFill>
                    <a:srgbClr val="595959"/>
                  </a:solidFill>
                </a:rPr>
                <a:t>The best forecasting techniques for all Commerce and Service-related natural gas demand forecasting: </a:t>
              </a:r>
              <a:r>
                <a:rPr lang="en-US" altLang="zh-CN" sz="1400" b="1" i="1" dirty="0">
                  <a:solidFill>
                    <a:srgbClr val="595959"/>
                  </a:solidFill>
                </a:rPr>
                <a:t>Regression</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F612448-E46E-4BC1-B6E9-EA3969CCEA15}"/>
                    </a:ext>
                  </a:extLst>
                </p:cNvPr>
                <p:cNvSpPr txBox="1"/>
                <p:nvPr/>
              </p:nvSpPr>
              <p:spPr>
                <a:xfrm>
                  <a:off x="9849775" y="899797"/>
                  <a:ext cx="107843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40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𝛽</m:t>
                            </m:r>
                          </m:e>
                          <m:sub>
                            <m:r>
                              <a:rPr lang="en-SG" sz="1400" b="0" i="1" smtClean="0">
                                <a:solidFill>
                                  <a:srgbClr val="595959"/>
                                </a:solidFill>
                                <a:latin typeface="Cambria Math" panose="02040503050406030204" pitchFamily="18" charset="0"/>
                              </a:rPr>
                              <m:t>0</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𝛽</m:t>
                            </m:r>
                          </m:e>
                          <m:sub>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𝑡</m:t>
                        </m:r>
                      </m:oMath>
                    </m:oMathPara>
                  </a14:m>
                  <a:endParaRPr lang="en-SG" sz="1400" dirty="0">
                    <a:solidFill>
                      <a:srgbClr val="595959"/>
                    </a:solidFill>
                  </a:endParaRPr>
                </a:p>
              </p:txBody>
            </p:sp>
          </mc:Choice>
          <mc:Fallback xmlns="">
            <p:sp>
              <p:nvSpPr>
                <p:cNvPr id="27" name="TextBox 26">
                  <a:extLst>
                    <a:ext uri="{FF2B5EF4-FFF2-40B4-BE49-F238E27FC236}">
                      <a16:creationId xmlns:a16="http://schemas.microsoft.com/office/drawing/2014/main" id="{AF612448-E46E-4BC1-B6E9-EA3969CCEA15}"/>
                    </a:ext>
                  </a:extLst>
                </p:cNvPr>
                <p:cNvSpPr txBox="1">
                  <a:spLocks noRot="1" noChangeAspect="1" noMove="1" noResize="1" noEditPoints="1" noAdjustHandles="1" noChangeArrowheads="1" noChangeShapeType="1" noTextEdit="1"/>
                </p:cNvSpPr>
                <p:nvPr/>
              </p:nvSpPr>
              <p:spPr>
                <a:xfrm>
                  <a:off x="9849775" y="899797"/>
                  <a:ext cx="1078437" cy="215444"/>
                </a:xfrm>
                <a:prstGeom prst="rect">
                  <a:avLst/>
                </a:prstGeom>
                <a:blipFill>
                  <a:blip r:embed="rId10"/>
                  <a:stretch>
                    <a:fillRect l="-3390" r="-2260" b="-3142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8219AA7D-7898-4A4B-ABAE-A0AA021AF171}"/>
                    </a:ext>
                  </a:extLst>
                </p:cNvPr>
                <p:cNvSpPr/>
                <p:nvPr/>
              </p:nvSpPr>
              <p:spPr>
                <a:xfrm>
                  <a:off x="11012733" y="887727"/>
                  <a:ext cx="131991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sz="1200" i="1">
                            <a:solidFill>
                              <a:srgbClr val="595959"/>
                            </a:solidFill>
                            <a:latin typeface="Cambria Math" panose="02040503050406030204" pitchFamily="18" charset="0"/>
                            <a:ea typeface="Cambria Math" panose="02040503050406030204" pitchFamily="18" charset="0"/>
                          </a:rPr>
                          <m:t>𝑡</m:t>
                        </m:r>
                        <m:r>
                          <a:rPr lang="en-SG" sz="1200" i="1">
                            <a:solidFill>
                              <a:srgbClr val="595959"/>
                            </a:solidFill>
                            <a:latin typeface="Cambria Math" panose="02040503050406030204" pitchFamily="18" charset="0"/>
                            <a:ea typeface="Cambria Math" panose="02040503050406030204" pitchFamily="18" charset="0"/>
                          </a:rPr>
                          <m:t>:</m:t>
                        </m:r>
                        <m:r>
                          <a:rPr lang="en-SG" sz="1200" i="1">
                            <a:solidFill>
                              <a:srgbClr val="595959"/>
                            </a:solidFill>
                            <a:latin typeface="Cambria Math" panose="02040503050406030204" pitchFamily="18" charset="0"/>
                            <a:ea typeface="Cambria Math" panose="02040503050406030204" pitchFamily="18" charset="0"/>
                          </a:rPr>
                          <m:t>𝐼𝑛𝑑𝑒𝑥</m:t>
                        </m:r>
                        <m:r>
                          <a:rPr lang="en-SG" sz="1200" i="1">
                            <a:solidFill>
                              <a:srgbClr val="595959"/>
                            </a:solidFill>
                            <a:latin typeface="Cambria Math" panose="02040503050406030204" pitchFamily="18" charset="0"/>
                            <a:ea typeface="Cambria Math" panose="02040503050406030204" pitchFamily="18" charset="0"/>
                          </a:rPr>
                          <m:t> </m:t>
                        </m:r>
                        <m:r>
                          <a:rPr lang="en-SG" sz="1200" i="1">
                            <a:solidFill>
                              <a:srgbClr val="595959"/>
                            </a:solidFill>
                            <a:latin typeface="Cambria Math" panose="02040503050406030204" pitchFamily="18" charset="0"/>
                            <a:ea typeface="Cambria Math" panose="02040503050406030204" pitchFamily="18" charset="0"/>
                          </a:rPr>
                          <m:t>𝑜𝑓</m:t>
                        </m:r>
                        <m:r>
                          <a:rPr lang="en-SG" sz="1200" i="1">
                            <a:solidFill>
                              <a:srgbClr val="595959"/>
                            </a:solidFill>
                            <a:latin typeface="Cambria Math" panose="02040503050406030204" pitchFamily="18" charset="0"/>
                            <a:ea typeface="Cambria Math" panose="02040503050406030204" pitchFamily="18" charset="0"/>
                          </a:rPr>
                          <m:t> </m:t>
                        </m:r>
                        <m:r>
                          <a:rPr lang="en-SG" sz="1200" i="1">
                            <a:solidFill>
                              <a:srgbClr val="595959"/>
                            </a:solidFill>
                            <a:latin typeface="Cambria Math" panose="02040503050406030204" pitchFamily="18" charset="0"/>
                            <a:ea typeface="Cambria Math" panose="02040503050406030204" pitchFamily="18" charset="0"/>
                          </a:rPr>
                          <m:t>𝑌𝑒𝑎𝑟</m:t>
                        </m:r>
                      </m:oMath>
                    </m:oMathPara>
                  </a14:m>
                  <a:endParaRPr lang="en-SG" sz="1200" dirty="0"/>
                </a:p>
              </p:txBody>
            </p:sp>
          </mc:Choice>
          <mc:Fallback xmlns="">
            <p:sp>
              <p:nvSpPr>
                <p:cNvPr id="28" name="Rectangle 27">
                  <a:extLst>
                    <a:ext uri="{FF2B5EF4-FFF2-40B4-BE49-F238E27FC236}">
                      <a16:creationId xmlns:a16="http://schemas.microsoft.com/office/drawing/2014/main" id="{8219AA7D-7898-4A4B-ABAE-A0AA021AF171}"/>
                    </a:ext>
                  </a:extLst>
                </p:cNvPr>
                <p:cNvSpPr>
                  <a:spLocks noRot="1" noChangeAspect="1" noMove="1" noResize="1" noEditPoints="1" noAdjustHandles="1" noChangeArrowheads="1" noChangeShapeType="1" noTextEdit="1"/>
                </p:cNvSpPr>
                <p:nvPr/>
              </p:nvSpPr>
              <p:spPr>
                <a:xfrm>
                  <a:off x="11012733" y="887727"/>
                  <a:ext cx="1319913" cy="276999"/>
                </a:xfrm>
                <a:prstGeom prst="rect">
                  <a:avLst/>
                </a:prstGeom>
                <a:blipFill>
                  <a:blip r:embed="rId11"/>
                  <a:stretch>
                    <a:fillRect b="-4444"/>
                  </a:stretch>
                </a:blipFill>
              </p:spPr>
              <p:txBody>
                <a:bodyPr/>
                <a:lstStyle/>
                <a:p>
                  <a:r>
                    <a:rPr lang="en-SG">
                      <a:noFill/>
                    </a:rPr>
                    <a:t> </a:t>
                  </a:r>
                </a:p>
              </p:txBody>
            </p:sp>
          </mc:Fallback>
        </mc:AlternateContent>
      </p:grpSp>
    </p:spTree>
    <p:extLst>
      <p:ext uri="{BB962C8B-B14F-4D97-AF65-F5344CB8AC3E}">
        <p14:creationId xmlns:p14="http://schemas.microsoft.com/office/powerpoint/2010/main" val="335258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Consumption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14" name="Diagram 13">
            <a:extLst>
              <a:ext uri="{FF2B5EF4-FFF2-40B4-BE49-F238E27FC236}">
                <a16:creationId xmlns:a16="http://schemas.microsoft.com/office/drawing/2014/main" id="{D66805F3-6F73-4E23-B0A8-E7B4FBC8AF77}"/>
              </a:ext>
            </a:extLst>
          </p:cNvPr>
          <p:cNvGraphicFramePr/>
          <p:nvPr>
            <p:extLst/>
          </p:nvPr>
        </p:nvGraphicFramePr>
        <p:xfrm>
          <a:off x="-291352" y="901137"/>
          <a:ext cx="1653592" cy="5752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46BE465E-A8BD-432E-8B76-42FD51EC25D8}"/>
              </a:ext>
            </a:extLst>
          </p:cNvPr>
          <p:cNvGrpSpPr/>
          <p:nvPr/>
        </p:nvGrpSpPr>
        <p:grpSpPr>
          <a:xfrm>
            <a:off x="1156280" y="1174438"/>
            <a:ext cx="10970406" cy="309186"/>
            <a:chOff x="1362240" y="855540"/>
            <a:chExt cx="10970406" cy="309186"/>
          </a:xfrm>
        </p:grpSpPr>
        <p:sp>
          <p:nvSpPr>
            <p:cNvPr id="9" name="TextBox 8">
              <a:extLst>
                <a:ext uri="{FF2B5EF4-FFF2-40B4-BE49-F238E27FC236}">
                  <a16:creationId xmlns:a16="http://schemas.microsoft.com/office/drawing/2014/main" id="{DCE2DBA2-0DB9-43F8-B80C-A1F8D8F4713A}"/>
                </a:ext>
              </a:extLst>
            </p:cNvPr>
            <p:cNvSpPr txBox="1"/>
            <p:nvPr/>
          </p:nvSpPr>
          <p:spPr>
            <a:xfrm>
              <a:off x="1362240" y="855540"/>
              <a:ext cx="10732691" cy="307777"/>
            </a:xfrm>
            <a:prstGeom prst="rect">
              <a:avLst/>
            </a:prstGeom>
            <a:noFill/>
          </p:spPr>
          <p:txBody>
            <a:bodyPr wrap="square" rtlCol="0">
              <a:spAutoFit/>
            </a:bodyPr>
            <a:lstStyle/>
            <a:p>
              <a:r>
                <a:rPr lang="en-US" altLang="zh-CN" sz="1400" b="1" dirty="0">
                  <a:solidFill>
                    <a:srgbClr val="595959"/>
                  </a:solidFill>
                </a:rPr>
                <a:t>The best forecasting techniques for all Commerce and Service-related natural gas demand forecasting: </a:t>
              </a:r>
              <a:r>
                <a:rPr lang="en-US" altLang="zh-CN" sz="1400" b="1" i="1" dirty="0">
                  <a:solidFill>
                    <a:srgbClr val="595959"/>
                  </a:solidFill>
                </a:rPr>
                <a:t>Regression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2EA7DE8-613B-4BB1-8081-16AADF38C064}"/>
                    </a:ext>
                  </a:extLst>
                </p:cNvPr>
                <p:cNvSpPr txBox="1"/>
                <p:nvPr/>
              </p:nvSpPr>
              <p:spPr>
                <a:xfrm>
                  <a:off x="9849775" y="899797"/>
                  <a:ext cx="107843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40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𝛽</m:t>
                            </m:r>
                          </m:e>
                          <m:sub>
                            <m:r>
                              <a:rPr lang="en-SG" sz="1400" b="0" i="1" smtClean="0">
                                <a:solidFill>
                                  <a:srgbClr val="595959"/>
                                </a:solidFill>
                                <a:latin typeface="Cambria Math" panose="02040503050406030204" pitchFamily="18" charset="0"/>
                              </a:rPr>
                              <m:t>0</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𝛽</m:t>
                            </m:r>
                          </m:e>
                          <m:sub>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𝑡</m:t>
                        </m:r>
                      </m:oMath>
                    </m:oMathPara>
                  </a14:m>
                  <a:endParaRPr lang="en-SG" sz="1400" dirty="0">
                    <a:solidFill>
                      <a:srgbClr val="595959"/>
                    </a:solidFill>
                  </a:endParaRPr>
                </a:p>
              </p:txBody>
            </p:sp>
          </mc:Choice>
          <mc:Fallback xmlns="">
            <p:sp>
              <p:nvSpPr>
                <p:cNvPr id="10" name="TextBox 9">
                  <a:extLst>
                    <a:ext uri="{FF2B5EF4-FFF2-40B4-BE49-F238E27FC236}">
                      <a16:creationId xmlns:a16="http://schemas.microsoft.com/office/drawing/2014/main" id="{C2EA7DE8-613B-4BB1-8081-16AADF38C064}"/>
                    </a:ext>
                  </a:extLst>
                </p:cNvPr>
                <p:cNvSpPr txBox="1">
                  <a:spLocks noRot="1" noChangeAspect="1" noMove="1" noResize="1" noEditPoints="1" noAdjustHandles="1" noChangeArrowheads="1" noChangeShapeType="1" noTextEdit="1"/>
                </p:cNvSpPr>
                <p:nvPr/>
              </p:nvSpPr>
              <p:spPr>
                <a:xfrm>
                  <a:off x="9849775" y="899797"/>
                  <a:ext cx="1078437" cy="215444"/>
                </a:xfrm>
                <a:prstGeom prst="rect">
                  <a:avLst/>
                </a:prstGeom>
                <a:blipFill>
                  <a:blip r:embed="rId7"/>
                  <a:stretch>
                    <a:fillRect l="-3390" r="-2260" b="-3142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EEFC6C9-8945-49DE-B596-A2E015AC468D}"/>
                    </a:ext>
                  </a:extLst>
                </p:cNvPr>
                <p:cNvSpPr/>
                <p:nvPr/>
              </p:nvSpPr>
              <p:spPr>
                <a:xfrm>
                  <a:off x="11012733" y="887727"/>
                  <a:ext cx="131991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sz="1200" i="1">
                            <a:solidFill>
                              <a:srgbClr val="595959"/>
                            </a:solidFill>
                            <a:latin typeface="Cambria Math" panose="02040503050406030204" pitchFamily="18" charset="0"/>
                            <a:ea typeface="Cambria Math" panose="02040503050406030204" pitchFamily="18" charset="0"/>
                          </a:rPr>
                          <m:t>𝑡</m:t>
                        </m:r>
                        <m:r>
                          <a:rPr lang="en-SG" sz="1200" i="1">
                            <a:solidFill>
                              <a:srgbClr val="595959"/>
                            </a:solidFill>
                            <a:latin typeface="Cambria Math" panose="02040503050406030204" pitchFamily="18" charset="0"/>
                            <a:ea typeface="Cambria Math" panose="02040503050406030204" pitchFamily="18" charset="0"/>
                          </a:rPr>
                          <m:t>:</m:t>
                        </m:r>
                        <m:r>
                          <a:rPr lang="en-SG" sz="1200" i="1">
                            <a:solidFill>
                              <a:srgbClr val="595959"/>
                            </a:solidFill>
                            <a:latin typeface="Cambria Math" panose="02040503050406030204" pitchFamily="18" charset="0"/>
                            <a:ea typeface="Cambria Math" panose="02040503050406030204" pitchFamily="18" charset="0"/>
                          </a:rPr>
                          <m:t>𝐼𝑛𝑑𝑒𝑥</m:t>
                        </m:r>
                        <m:r>
                          <a:rPr lang="en-SG" sz="1200" i="1">
                            <a:solidFill>
                              <a:srgbClr val="595959"/>
                            </a:solidFill>
                            <a:latin typeface="Cambria Math" panose="02040503050406030204" pitchFamily="18" charset="0"/>
                            <a:ea typeface="Cambria Math" panose="02040503050406030204" pitchFamily="18" charset="0"/>
                          </a:rPr>
                          <m:t> </m:t>
                        </m:r>
                        <m:r>
                          <a:rPr lang="en-SG" sz="1200" i="1">
                            <a:solidFill>
                              <a:srgbClr val="595959"/>
                            </a:solidFill>
                            <a:latin typeface="Cambria Math" panose="02040503050406030204" pitchFamily="18" charset="0"/>
                            <a:ea typeface="Cambria Math" panose="02040503050406030204" pitchFamily="18" charset="0"/>
                          </a:rPr>
                          <m:t>𝑜𝑓</m:t>
                        </m:r>
                        <m:r>
                          <a:rPr lang="en-SG" sz="1200" i="1">
                            <a:solidFill>
                              <a:srgbClr val="595959"/>
                            </a:solidFill>
                            <a:latin typeface="Cambria Math" panose="02040503050406030204" pitchFamily="18" charset="0"/>
                            <a:ea typeface="Cambria Math" panose="02040503050406030204" pitchFamily="18" charset="0"/>
                          </a:rPr>
                          <m:t> </m:t>
                        </m:r>
                        <m:r>
                          <a:rPr lang="en-SG" sz="1200" i="1">
                            <a:solidFill>
                              <a:srgbClr val="595959"/>
                            </a:solidFill>
                            <a:latin typeface="Cambria Math" panose="02040503050406030204" pitchFamily="18" charset="0"/>
                            <a:ea typeface="Cambria Math" panose="02040503050406030204" pitchFamily="18" charset="0"/>
                          </a:rPr>
                          <m:t>𝑌𝑒𝑎𝑟</m:t>
                        </m:r>
                      </m:oMath>
                    </m:oMathPara>
                  </a14:m>
                  <a:endParaRPr lang="en-SG" sz="1200" dirty="0"/>
                </a:p>
              </p:txBody>
            </p:sp>
          </mc:Choice>
          <mc:Fallback xmlns="">
            <p:sp>
              <p:nvSpPr>
                <p:cNvPr id="11" name="Rectangle 10">
                  <a:extLst>
                    <a:ext uri="{FF2B5EF4-FFF2-40B4-BE49-F238E27FC236}">
                      <a16:creationId xmlns:a16="http://schemas.microsoft.com/office/drawing/2014/main" id="{7EEFC6C9-8945-49DE-B596-A2E015AC468D}"/>
                    </a:ext>
                  </a:extLst>
                </p:cNvPr>
                <p:cNvSpPr>
                  <a:spLocks noRot="1" noChangeAspect="1" noMove="1" noResize="1" noEditPoints="1" noAdjustHandles="1" noChangeArrowheads="1" noChangeShapeType="1" noTextEdit="1"/>
                </p:cNvSpPr>
                <p:nvPr/>
              </p:nvSpPr>
              <p:spPr>
                <a:xfrm>
                  <a:off x="11012733" y="887727"/>
                  <a:ext cx="1319913" cy="276999"/>
                </a:xfrm>
                <a:prstGeom prst="rect">
                  <a:avLst/>
                </a:prstGeom>
                <a:blipFill>
                  <a:blip r:embed="rId8"/>
                  <a:stretch>
                    <a:fillRect b="-4444"/>
                  </a:stretch>
                </a:blipFill>
              </p:spPr>
              <p:txBody>
                <a:bodyPr/>
                <a:lstStyle/>
                <a:p>
                  <a:r>
                    <a:rPr lang="en-SG">
                      <a:noFill/>
                    </a:rPr>
                    <a:t> </a:t>
                  </a:r>
                </a:p>
              </p:txBody>
            </p:sp>
          </mc:Fallback>
        </mc:AlternateContent>
      </p:grpSp>
      <p:graphicFrame>
        <p:nvGraphicFramePr>
          <p:cNvPr id="16" name="Chart 15">
            <a:extLst>
              <a:ext uri="{FF2B5EF4-FFF2-40B4-BE49-F238E27FC236}">
                <a16:creationId xmlns:a16="http://schemas.microsoft.com/office/drawing/2014/main" id="{4384F150-7EFE-4411-BCA6-D28C2D2995A5}"/>
              </a:ext>
            </a:extLst>
          </p:cNvPr>
          <p:cNvGraphicFramePr>
            <a:graphicFrameLocks/>
          </p:cNvGraphicFramePr>
          <p:nvPr>
            <p:extLst>
              <p:ext uri="{D42A27DB-BD31-4B8C-83A1-F6EECF244321}">
                <p14:modId xmlns:p14="http://schemas.microsoft.com/office/powerpoint/2010/main" val="1660084458"/>
              </p:ext>
            </p:extLst>
          </p:nvPr>
        </p:nvGraphicFramePr>
        <p:xfrm>
          <a:off x="8342291" y="1744297"/>
          <a:ext cx="3393233" cy="2039692"/>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7" name="Chart 16">
            <a:extLst>
              <a:ext uri="{FF2B5EF4-FFF2-40B4-BE49-F238E27FC236}">
                <a16:creationId xmlns:a16="http://schemas.microsoft.com/office/drawing/2014/main" id="{D764690F-85A1-4280-A7BC-67CE79706431}"/>
              </a:ext>
            </a:extLst>
          </p:cNvPr>
          <p:cNvGraphicFramePr>
            <a:graphicFrameLocks/>
          </p:cNvGraphicFramePr>
          <p:nvPr>
            <p:extLst>
              <p:ext uri="{D42A27DB-BD31-4B8C-83A1-F6EECF244321}">
                <p14:modId xmlns:p14="http://schemas.microsoft.com/office/powerpoint/2010/main" val="1521471975"/>
              </p:ext>
            </p:extLst>
          </p:nvPr>
        </p:nvGraphicFramePr>
        <p:xfrm>
          <a:off x="1296239" y="1744298"/>
          <a:ext cx="3393233" cy="2039692"/>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2" name="Chart 21">
            <a:extLst>
              <a:ext uri="{FF2B5EF4-FFF2-40B4-BE49-F238E27FC236}">
                <a16:creationId xmlns:a16="http://schemas.microsoft.com/office/drawing/2014/main" id="{F8E207DD-9511-4861-AE8E-C3313CE302C0}"/>
              </a:ext>
            </a:extLst>
          </p:cNvPr>
          <p:cNvGraphicFramePr>
            <a:graphicFrameLocks/>
          </p:cNvGraphicFramePr>
          <p:nvPr>
            <p:extLst>
              <p:ext uri="{D42A27DB-BD31-4B8C-83A1-F6EECF244321}">
                <p14:modId xmlns:p14="http://schemas.microsoft.com/office/powerpoint/2010/main" val="2651145674"/>
              </p:ext>
            </p:extLst>
          </p:nvPr>
        </p:nvGraphicFramePr>
        <p:xfrm>
          <a:off x="4819265" y="1744298"/>
          <a:ext cx="3393233" cy="2039691"/>
        </p:xfrm>
        <a:graphic>
          <a:graphicData uri="http://schemas.openxmlformats.org/drawingml/2006/chart">
            <c:chart xmlns:c="http://schemas.openxmlformats.org/drawingml/2006/chart" xmlns:r="http://schemas.openxmlformats.org/officeDocument/2006/relationships" r:id="rId11"/>
          </a:graphicData>
        </a:graphic>
      </p:graphicFrame>
      <p:sp>
        <p:nvSpPr>
          <p:cNvPr id="23" name="TextBox 22">
            <a:extLst>
              <a:ext uri="{FF2B5EF4-FFF2-40B4-BE49-F238E27FC236}">
                <a16:creationId xmlns:a16="http://schemas.microsoft.com/office/drawing/2014/main" id="{8136A64B-90CD-4289-BC48-D28BBF4BCBAB}"/>
              </a:ext>
            </a:extLst>
          </p:cNvPr>
          <p:cNvSpPr txBox="1"/>
          <p:nvPr/>
        </p:nvSpPr>
        <p:spPr>
          <a:xfrm>
            <a:off x="1296239" y="4086287"/>
            <a:ext cx="6847037" cy="1306383"/>
          </a:xfrm>
          <a:prstGeom prst="rect">
            <a:avLst/>
          </a:prstGeom>
          <a:noFill/>
        </p:spPr>
        <p:txBody>
          <a:bodyPr wrap="square" rtlCol="0">
            <a:spAutoFit/>
          </a:bodyPr>
          <a:lstStyle/>
          <a:p>
            <a:pPr>
              <a:lnSpc>
                <a:spcPct val="125000"/>
              </a:lnSpc>
            </a:pPr>
            <a:r>
              <a:rPr lang="en-US" altLang="zh-CN" sz="1400" b="1" dirty="0">
                <a:solidFill>
                  <a:srgbClr val="595959"/>
                </a:solidFill>
              </a:rPr>
              <a:t>Professional, Scientific &amp; Technical, Administration &amp; Support Activities: </a:t>
            </a:r>
            <a:r>
              <a:rPr lang="en-US" altLang="zh-CN" sz="1200" b="1" dirty="0">
                <a:solidFill>
                  <a:srgbClr val="595959"/>
                </a:solidFill>
              </a:rPr>
              <a:t> </a:t>
            </a:r>
          </a:p>
          <a:p>
            <a:pPr>
              <a:lnSpc>
                <a:spcPct val="125000"/>
              </a:lnSpc>
            </a:pPr>
            <a:r>
              <a:rPr lang="en-US" altLang="zh-CN" sz="1400" b="1" dirty="0">
                <a:solidFill>
                  <a:srgbClr val="595959"/>
                </a:solidFill>
              </a:rPr>
              <a:t>Other Commerce and Services-related:</a:t>
            </a:r>
            <a:endParaRPr lang="en-US" altLang="zh-CN" sz="1200" b="1" dirty="0">
              <a:solidFill>
                <a:srgbClr val="595959"/>
              </a:solidFill>
            </a:endParaRPr>
          </a:p>
          <a:p>
            <a:pPr marL="285750" indent="-285750" algn="just">
              <a:lnSpc>
                <a:spcPct val="125000"/>
              </a:lnSpc>
              <a:buFontTx/>
              <a:buChar char="-"/>
            </a:pPr>
            <a:r>
              <a:rPr lang="en-US" altLang="zh-CN" sz="1200" dirty="0">
                <a:solidFill>
                  <a:srgbClr val="595959"/>
                </a:solidFill>
              </a:rPr>
              <a:t>Both two share the similar trend of relatively gentle increase, which shows these industries has developed with steady and rapid trend.</a:t>
            </a:r>
          </a:p>
          <a:p>
            <a:pPr algn="just">
              <a:lnSpc>
                <a:spcPct val="125000"/>
              </a:lnSpc>
            </a:pPr>
            <a:r>
              <a:rPr lang="en-US" altLang="zh-CN" sz="1200" dirty="0">
                <a:solidFill>
                  <a:srgbClr val="595959"/>
                </a:solidFill>
              </a:rPr>
              <a:t> </a:t>
            </a:r>
          </a:p>
        </p:txBody>
      </p:sp>
      <p:sp>
        <p:nvSpPr>
          <p:cNvPr id="24" name="TextBox 23">
            <a:extLst>
              <a:ext uri="{FF2B5EF4-FFF2-40B4-BE49-F238E27FC236}">
                <a16:creationId xmlns:a16="http://schemas.microsoft.com/office/drawing/2014/main" id="{4DF0145C-ED21-4370-A8C6-C6BEE602B4B7}"/>
              </a:ext>
            </a:extLst>
          </p:cNvPr>
          <p:cNvSpPr txBox="1"/>
          <p:nvPr/>
        </p:nvSpPr>
        <p:spPr>
          <a:xfrm>
            <a:off x="8342291" y="4086285"/>
            <a:ext cx="3430589" cy="1498744"/>
          </a:xfrm>
          <a:prstGeom prst="rect">
            <a:avLst/>
          </a:prstGeom>
          <a:noFill/>
        </p:spPr>
        <p:txBody>
          <a:bodyPr wrap="square" rtlCol="0">
            <a:spAutoFit/>
          </a:bodyPr>
          <a:lstStyle/>
          <a:p>
            <a:pPr>
              <a:lnSpc>
                <a:spcPct val="125000"/>
              </a:lnSpc>
            </a:pPr>
            <a:r>
              <a:rPr lang="en-US" altLang="zh-CN" sz="1400" b="1" dirty="0">
                <a:solidFill>
                  <a:srgbClr val="595959"/>
                </a:solidFill>
              </a:rPr>
              <a:t>Information and Communications: </a:t>
            </a:r>
            <a:r>
              <a:rPr lang="en-US" altLang="zh-CN" sz="1200" b="1" dirty="0">
                <a:solidFill>
                  <a:srgbClr val="595959"/>
                </a:solidFill>
              </a:rPr>
              <a:t> </a:t>
            </a:r>
          </a:p>
          <a:p>
            <a:pPr marL="285750" indent="-285750" algn="just">
              <a:lnSpc>
                <a:spcPct val="125000"/>
              </a:lnSpc>
              <a:buFontTx/>
              <a:buChar char="-"/>
            </a:pPr>
            <a:r>
              <a:rPr lang="en-SG" altLang="zh-CN" sz="1200" dirty="0">
                <a:solidFill>
                  <a:srgbClr val="595959"/>
                </a:solidFill>
              </a:rPr>
              <a:t>This part accounts for very little among all the consumptions of natural gas, but its obvious growth also indicates that the information and communications industry is developing  at a high speed</a:t>
            </a:r>
            <a:r>
              <a:rPr lang="en-US" altLang="zh-CN" sz="1200" dirty="0">
                <a:solidFill>
                  <a:srgbClr val="595959"/>
                </a:solidFill>
              </a:rPr>
              <a:t>.  </a:t>
            </a:r>
          </a:p>
        </p:txBody>
      </p:sp>
    </p:spTree>
    <p:extLst>
      <p:ext uri="{BB962C8B-B14F-4D97-AF65-F5344CB8AC3E}">
        <p14:creationId xmlns:p14="http://schemas.microsoft.com/office/powerpoint/2010/main" val="211646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Consumption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20" name="Chart 19">
            <a:extLst>
              <a:ext uri="{FF2B5EF4-FFF2-40B4-BE49-F238E27FC236}">
                <a16:creationId xmlns:a16="http://schemas.microsoft.com/office/drawing/2014/main" id="{BB8E74F8-7DA7-40CE-B43D-6AF40A6086CA}"/>
              </a:ext>
            </a:extLst>
          </p:cNvPr>
          <p:cNvGraphicFramePr>
            <a:graphicFrameLocks/>
          </p:cNvGraphicFramePr>
          <p:nvPr>
            <p:extLst>
              <p:ext uri="{D42A27DB-BD31-4B8C-83A1-F6EECF244321}">
                <p14:modId xmlns:p14="http://schemas.microsoft.com/office/powerpoint/2010/main" val="509546794"/>
              </p:ext>
            </p:extLst>
          </p:nvPr>
        </p:nvGraphicFramePr>
        <p:xfrm>
          <a:off x="1362240" y="1953865"/>
          <a:ext cx="3453041" cy="22573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Chart 22">
            <a:extLst>
              <a:ext uri="{FF2B5EF4-FFF2-40B4-BE49-F238E27FC236}">
                <a16:creationId xmlns:a16="http://schemas.microsoft.com/office/drawing/2014/main" id="{25628B65-F75B-4F3C-8F32-76D540A20C57}"/>
              </a:ext>
            </a:extLst>
          </p:cNvPr>
          <p:cNvGraphicFramePr>
            <a:graphicFrameLocks/>
          </p:cNvGraphicFramePr>
          <p:nvPr>
            <p:extLst>
              <p:ext uri="{D42A27DB-BD31-4B8C-83A1-F6EECF244321}">
                <p14:modId xmlns:p14="http://schemas.microsoft.com/office/powerpoint/2010/main" val="2920468850"/>
              </p:ext>
            </p:extLst>
          </p:nvPr>
        </p:nvGraphicFramePr>
        <p:xfrm>
          <a:off x="4950262" y="1953864"/>
          <a:ext cx="3453041" cy="2257303"/>
        </p:xfrm>
        <a:graphic>
          <a:graphicData uri="http://schemas.openxmlformats.org/drawingml/2006/chart">
            <c:chart xmlns:c="http://schemas.openxmlformats.org/drawingml/2006/chart" xmlns:r="http://schemas.openxmlformats.org/officeDocument/2006/relationships" r:id="rId3"/>
          </a:graphicData>
        </a:graphic>
      </p:graphicFrame>
      <p:sp>
        <p:nvSpPr>
          <p:cNvPr id="25" name="TextBox 24">
            <a:extLst>
              <a:ext uri="{FF2B5EF4-FFF2-40B4-BE49-F238E27FC236}">
                <a16:creationId xmlns:a16="http://schemas.microsoft.com/office/drawing/2014/main" id="{4E2B7D4D-473B-465C-858F-367D544BA9F9}"/>
              </a:ext>
            </a:extLst>
          </p:cNvPr>
          <p:cNvSpPr txBox="1"/>
          <p:nvPr/>
        </p:nvSpPr>
        <p:spPr>
          <a:xfrm>
            <a:off x="1362240" y="4354261"/>
            <a:ext cx="3285091" cy="1960408"/>
          </a:xfrm>
          <a:prstGeom prst="rect">
            <a:avLst/>
          </a:prstGeom>
          <a:noFill/>
        </p:spPr>
        <p:txBody>
          <a:bodyPr wrap="square" rtlCol="0">
            <a:spAutoFit/>
          </a:bodyPr>
          <a:lstStyle/>
          <a:p>
            <a:pPr>
              <a:lnSpc>
                <a:spcPct val="125000"/>
              </a:lnSpc>
            </a:pPr>
            <a:r>
              <a:rPr lang="en-US" altLang="zh-CN" sz="1400" b="1" dirty="0">
                <a:solidFill>
                  <a:srgbClr val="595959"/>
                </a:solidFill>
              </a:rPr>
              <a:t>Transport-related: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Based on the actual records of the natural gas consumption of Transport-related, from 2011 on</a:t>
            </a:r>
            <a:r>
              <a:rPr lang="zh-CN" altLang="en-US" sz="1200" dirty="0">
                <a:solidFill>
                  <a:srgbClr val="595959"/>
                </a:solidFill>
              </a:rPr>
              <a:t>，</a:t>
            </a:r>
            <a:r>
              <a:rPr lang="en-US" altLang="zh-CN" sz="1200" dirty="0">
                <a:solidFill>
                  <a:srgbClr val="595959"/>
                </a:solidFill>
              </a:rPr>
              <a:t>there was a gradual decline reduction in it. It might be due to the decline in popularity of private CNG vehicles and energy usage efficiency improvements in this sub sector.</a:t>
            </a:r>
          </a:p>
        </p:txBody>
      </p:sp>
      <p:sp>
        <p:nvSpPr>
          <p:cNvPr id="26" name="TextBox 25">
            <a:extLst>
              <a:ext uri="{FF2B5EF4-FFF2-40B4-BE49-F238E27FC236}">
                <a16:creationId xmlns:a16="http://schemas.microsoft.com/office/drawing/2014/main" id="{055C5816-F8E5-49FC-9971-AE7E6096F75C}"/>
              </a:ext>
            </a:extLst>
          </p:cNvPr>
          <p:cNvSpPr txBox="1"/>
          <p:nvPr/>
        </p:nvSpPr>
        <p:spPr>
          <a:xfrm>
            <a:off x="4936581" y="4354260"/>
            <a:ext cx="3377679" cy="1498744"/>
          </a:xfrm>
          <a:prstGeom prst="rect">
            <a:avLst/>
          </a:prstGeom>
          <a:noFill/>
        </p:spPr>
        <p:txBody>
          <a:bodyPr wrap="square" rtlCol="0">
            <a:spAutoFit/>
          </a:bodyPr>
          <a:lstStyle/>
          <a:p>
            <a:pPr>
              <a:lnSpc>
                <a:spcPct val="125000"/>
              </a:lnSpc>
            </a:pPr>
            <a:r>
              <a:rPr lang="en-US" altLang="zh-CN" sz="1400" b="1" dirty="0">
                <a:solidFill>
                  <a:srgbClr val="595959"/>
                </a:solidFill>
              </a:rPr>
              <a:t>Households: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The natural gas consumption of households shows a sustained steady growth among these years. It might attribute to the steady growth of the population and living standard in Singapore. </a:t>
            </a:r>
          </a:p>
        </p:txBody>
      </p:sp>
      <p:sp>
        <p:nvSpPr>
          <p:cNvPr id="27" name="TextBox 26">
            <a:extLst>
              <a:ext uri="{FF2B5EF4-FFF2-40B4-BE49-F238E27FC236}">
                <a16:creationId xmlns:a16="http://schemas.microsoft.com/office/drawing/2014/main" id="{7137AF7B-2C23-4F25-86B2-E7FC20368ACF}"/>
              </a:ext>
            </a:extLst>
          </p:cNvPr>
          <p:cNvSpPr txBox="1"/>
          <p:nvPr/>
        </p:nvSpPr>
        <p:spPr>
          <a:xfrm>
            <a:off x="8510292" y="4370379"/>
            <a:ext cx="3453041" cy="2422073"/>
          </a:xfrm>
          <a:prstGeom prst="rect">
            <a:avLst/>
          </a:prstGeom>
          <a:noFill/>
        </p:spPr>
        <p:txBody>
          <a:bodyPr wrap="square" rtlCol="0">
            <a:spAutoFit/>
          </a:bodyPr>
          <a:lstStyle/>
          <a:p>
            <a:pPr>
              <a:lnSpc>
                <a:spcPct val="125000"/>
              </a:lnSpc>
            </a:pPr>
            <a:r>
              <a:rPr lang="en-US" altLang="zh-CN" sz="1400" b="1" dirty="0">
                <a:solidFill>
                  <a:srgbClr val="595959"/>
                </a:solidFill>
              </a:rPr>
              <a:t>Others: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Based on the actual records of the natural gas consumption of the Others Sub Sector, it’s seen that there is a spike in 2015, before reaching a peak in 2016 and declining in 2017.</a:t>
            </a:r>
          </a:p>
          <a:p>
            <a:pPr marL="285750" indent="-285750" algn="just">
              <a:lnSpc>
                <a:spcPct val="125000"/>
              </a:lnSpc>
              <a:buFontTx/>
              <a:buChar char="-"/>
            </a:pPr>
            <a:r>
              <a:rPr lang="en-US" altLang="zh-CN" sz="1200" dirty="0">
                <a:solidFill>
                  <a:srgbClr val="595959"/>
                </a:solidFill>
              </a:rPr>
              <a:t>The Others Sub Sector refers to sectors or activities not adequately defined in SSIC 2015. Since there is no visibility of the activities represented by this sub sector, it’s not possible to comment on the trends here.</a:t>
            </a:r>
          </a:p>
        </p:txBody>
      </p:sp>
      <p:graphicFrame>
        <p:nvGraphicFramePr>
          <p:cNvPr id="17" name="Diagram 16">
            <a:extLst>
              <a:ext uri="{FF2B5EF4-FFF2-40B4-BE49-F238E27FC236}">
                <a16:creationId xmlns:a16="http://schemas.microsoft.com/office/drawing/2014/main" id="{AF20A5FF-93EA-48DA-BC7F-8A8C4D40A059}"/>
              </a:ext>
            </a:extLst>
          </p:cNvPr>
          <p:cNvGraphicFramePr/>
          <p:nvPr>
            <p:extLst>
              <p:ext uri="{D42A27DB-BD31-4B8C-83A1-F6EECF244321}">
                <p14:modId xmlns:p14="http://schemas.microsoft.com/office/powerpoint/2010/main" val="2719468549"/>
              </p:ext>
            </p:extLst>
          </p:nvPr>
        </p:nvGraphicFramePr>
        <p:xfrm>
          <a:off x="-291352" y="901137"/>
          <a:ext cx="1653592" cy="57524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8" name="Chart 17">
            <a:extLst>
              <a:ext uri="{FF2B5EF4-FFF2-40B4-BE49-F238E27FC236}">
                <a16:creationId xmlns:a16="http://schemas.microsoft.com/office/drawing/2014/main" id="{DFE4741D-9D58-4EC4-8992-C3352333D4F7}"/>
              </a:ext>
            </a:extLst>
          </p:cNvPr>
          <p:cNvGraphicFramePr>
            <a:graphicFrameLocks/>
          </p:cNvGraphicFramePr>
          <p:nvPr>
            <p:extLst>
              <p:ext uri="{D42A27DB-BD31-4B8C-83A1-F6EECF244321}">
                <p14:modId xmlns:p14="http://schemas.microsoft.com/office/powerpoint/2010/main" val="180809543"/>
              </p:ext>
            </p:extLst>
          </p:nvPr>
        </p:nvGraphicFramePr>
        <p:xfrm>
          <a:off x="8538284" y="1969983"/>
          <a:ext cx="3453041" cy="2257303"/>
        </p:xfrm>
        <a:graphic>
          <a:graphicData uri="http://schemas.openxmlformats.org/drawingml/2006/chart">
            <c:chart xmlns:c="http://schemas.openxmlformats.org/drawingml/2006/chart" xmlns:r="http://schemas.openxmlformats.org/officeDocument/2006/relationships" r:id="rId9"/>
          </a:graphicData>
        </a:graphic>
      </p:graphicFrame>
      <p:grpSp>
        <p:nvGrpSpPr>
          <p:cNvPr id="19" name="Group 18">
            <a:extLst>
              <a:ext uri="{FF2B5EF4-FFF2-40B4-BE49-F238E27FC236}">
                <a16:creationId xmlns:a16="http://schemas.microsoft.com/office/drawing/2014/main" id="{BE55BD29-D0C8-4453-A5BF-2C3E01E24A93}"/>
              </a:ext>
            </a:extLst>
          </p:cNvPr>
          <p:cNvGrpSpPr/>
          <p:nvPr/>
        </p:nvGrpSpPr>
        <p:grpSpPr>
          <a:xfrm>
            <a:off x="1221594" y="1041264"/>
            <a:ext cx="10970406" cy="705258"/>
            <a:chOff x="1362240" y="855540"/>
            <a:chExt cx="10970406" cy="705258"/>
          </a:xfrm>
        </p:grpSpPr>
        <p:sp>
          <p:nvSpPr>
            <p:cNvPr id="21" name="TextBox 20">
              <a:extLst>
                <a:ext uri="{FF2B5EF4-FFF2-40B4-BE49-F238E27FC236}">
                  <a16:creationId xmlns:a16="http://schemas.microsoft.com/office/drawing/2014/main" id="{032AC1F2-4E29-4DD1-870C-A3526BDBA6CA}"/>
                </a:ext>
              </a:extLst>
            </p:cNvPr>
            <p:cNvSpPr txBox="1"/>
            <p:nvPr/>
          </p:nvSpPr>
          <p:spPr>
            <a:xfrm>
              <a:off x="1362240" y="855540"/>
              <a:ext cx="10732691" cy="705258"/>
            </a:xfrm>
            <a:prstGeom prst="rect">
              <a:avLst/>
            </a:prstGeom>
            <a:noFill/>
          </p:spPr>
          <p:txBody>
            <a:bodyPr wrap="square" rtlCol="0">
              <a:spAutoFit/>
            </a:bodyPr>
            <a:lstStyle/>
            <a:p>
              <a:pPr>
                <a:lnSpc>
                  <a:spcPct val="150000"/>
                </a:lnSpc>
              </a:pPr>
              <a:r>
                <a:rPr lang="en-US" altLang="zh-CN" sz="1400" b="1" dirty="0">
                  <a:solidFill>
                    <a:srgbClr val="595959"/>
                  </a:solidFill>
                </a:rPr>
                <a:t>The best forecasting techniques for Transport-related and Households natural gas demand forecasting: </a:t>
              </a:r>
              <a:r>
                <a:rPr lang="en-US" altLang="zh-CN" sz="1400" b="1" i="1" dirty="0">
                  <a:solidFill>
                    <a:srgbClr val="595959"/>
                  </a:solidFill>
                </a:rPr>
                <a:t>Regression</a:t>
              </a:r>
            </a:p>
            <a:p>
              <a:pPr>
                <a:lnSpc>
                  <a:spcPct val="150000"/>
                </a:lnSpc>
              </a:pPr>
              <a:r>
                <a:rPr lang="en-US" altLang="zh-CN" sz="1400" b="1" dirty="0">
                  <a:solidFill>
                    <a:srgbClr val="595959"/>
                  </a:solidFill>
                </a:rPr>
                <a:t>The best forecasting techniques for Others natural gas demand forecasting: </a:t>
              </a:r>
              <a:r>
                <a:rPr lang="en-US" altLang="zh-CN" sz="1400" b="1" i="1" dirty="0">
                  <a:solidFill>
                    <a:srgbClr val="595959"/>
                  </a:solidFill>
                </a:rPr>
                <a:t>Exponential Smoothing</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5AEFD98-FC3B-4911-8956-AA951D2201AB}"/>
                    </a:ext>
                  </a:extLst>
                </p:cNvPr>
                <p:cNvSpPr txBox="1"/>
                <p:nvPr/>
              </p:nvSpPr>
              <p:spPr>
                <a:xfrm>
                  <a:off x="9934296" y="953479"/>
                  <a:ext cx="107843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40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𝛽</m:t>
                            </m:r>
                          </m:e>
                          <m:sub>
                            <m:r>
                              <a:rPr lang="en-SG" sz="1400" b="0" i="1" smtClean="0">
                                <a:solidFill>
                                  <a:srgbClr val="595959"/>
                                </a:solidFill>
                                <a:latin typeface="Cambria Math" panose="02040503050406030204" pitchFamily="18" charset="0"/>
                              </a:rPr>
                              <m:t>0</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𝛽</m:t>
                            </m:r>
                          </m:e>
                          <m:sub>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𝑡</m:t>
                        </m:r>
                      </m:oMath>
                    </m:oMathPara>
                  </a14:m>
                  <a:endParaRPr lang="en-SG" sz="1400" dirty="0">
                    <a:solidFill>
                      <a:srgbClr val="595959"/>
                    </a:solidFill>
                  </a:endParaRPr>
                </a:p>
              </p:txBody>
            </p:sp>
          </mc:Choice>
          <mc:Fallback xmlns="">
            <p:sp>
              <p:nvSpPr>
                <p:cNvPr id="22" name="TextBox 21">
                  <a:extLst>
                    <a:ext uri="{FF2B5EF4-FFF2-40B4-BE49-F238E27FC236}">
                      <a16:creationId xmlns:a16="http://schemas.microsoft.com/office/drawing/2014/main" id="{05AEFD98-FC3B-4911-8956-AA951D2201AB}"/>
                    </a:ext>
                  </a:extLst>
                </p:cNvPr>
                <p:cNvSpPr txBox="1">
                  <a:spLocks noRot="1" noChangeAspect="1" noMove="1" noResize="1" noEditPoints="1" noAdjustHandles="1" noChangeArrowheads="1" noChangeShapeType="1" noTextEdit="1"/>
                </p:cNvSpPr>
                <p:nvPr/>
              </p:nvSpPr>
              <p:spPr>
                <a:xfrm>
                  <a:off x="9934296" y="953479"/>
                  <a:ext cx="1078437" cy="215444"/>
                </a:xfrm>
                <a:prstGeom prst="rect">
                  <a:avLst/>
                </a:prstGeom>
                <a:blipFill>
                  <a:blip r:embed="rId10"/>
                  <a:stretch>
                    <a:fillRect l="-3409" r="-2841" b="-3142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00E05436-348B-47EB-B22A-7B1C605416A4}"/>
                    </a:ext>
                  </a:extLst>
                </p:cNvPr>
                <p:cNvSpPr/>
                <p:nvPr/>
              </p:nvSpPr>
              <p:spPr>
                <a:xfrm>
                  <a:off x="11012733" y="943713"/>
                  <a:ext cx="131991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sz="1200" i="1">
                            <a:solidFill>
                              <a:srgbClr val="595959"/>
                            </a:solidFill>
                            <a:latin typeface="Cambria Math" panose="02040503050406030204" pitchFamily="18" charset="0"/>
                            <a:ea typeface="Cambria Math" panose="02040503050406030204" pitchFamily="18" charset="0"/>
                          </a:rPr>
                          <m:t>𝑡</m:t>
                        </m:r>
                        <m:r>
                          <a:rPr lang="en-SG" sz="1200" i="1">
                            <a:solidFill>
                              <a:srgbClr val="595959"/>
                            </a:solidFill>
                            <a:latin typeface="Cambria Math" panose="02040503050406030204" pitchFamily="18" charset="0"/>
                            <a:ea typeface="Cambria Math" panose="02040503050406030204" pitchFamily="18" charset="0"/>
                          </a:rPr>
                          <m:t>:</m:t>
                        </m:r>
                        <m:r>
                          <a:rPr lang="en-SG" sz="1200" i="1">
                            <a:solidFill>
                              <a:srgbClr val="595959"/>
                            </a:solidFill>
                            <a:latin typeface="Cambria Math" panose="02040503050406030204" pitchFamily="18" charset="0"/>
                            <a:ea typeface="Cambria Math" panose="02040503050406030204" pitchFamily="18" charset="0"/>
                          </a:rPr>
                          <m:t>𝐼𝑛𝑑𝑒𝑥</m:t>
                        </m:r>
                        <m:r>
                          <a:rPr lang="en-SG" sz="1200" i="1">
                            <a:solidFill>
                              <a:srgbClr val="595959"/>
                            </a:solidFill>
                            <a:latin typeface="Cambria Math" panose="02040503050406030204" pitchFamily="18" charset="0"/>
                            <a:ea typeface="Cambria Math" panose="02040503050406030204" pitchFamily="18" charset="0"/>
                          </a:rPr>
                          <m:t> </m:t>
                        </m:r>
                        <m:r>
                          <a:rPr lang="en-SG" sz="1200" i="1">
                            <a:solidFill>
                              <a:srgbClr val="595959"/>
                            </a:solidFill>
                            <a:latin typeface="Cambria Math" panose="02040503050406030204" pitchFamily="18" charset="0"/>
                            <a:ea typeface="Cambria Math" panose="02040503050406030204" pitchFamily="18" charset="0"/>
                          </a:rPr>
                          <m:t>𝑜𝑓</m:t>
                        </m:r>
                        <m:r>
                          <a:rPr lang="en-SG" sz="1200" i="1">
                            <a:solidFill>
                              <a:srgbClr val="595959"/>
                            </a:solidFill>
                            <a:latin typeface="Cambria Math" panose="02040503050406030204" pitchFamily="18" charset="0"/>
                            <a:ea typeface="Cambria Math" panose="02040503050406030204" pitchFamily="18" charset="0"/>
                          </a:rPr>
                          <m:t> </m:t>
                        </m:r>
                        <m:r>
                          <a:rPr lang="en-SG" sz="1200" i="1">
                            <a:solidFill>
                              <a:srgbClr val="595959"/>
                            </a:solidFill>
                            <a:latin typeface="Cambria Math" panose="02040503050406030204" pitchFamily="18" charset="0"/>
                            <a:ea typeface="Cambria Math" panose="02040503050406030204" pitchFamily="18" charset="0"/>
                          </a:rPr>
                          <m:t>𝑌𝑒𝑎𝑟</m:t>
                        </m:r>
                      </m:oMath>
                    </m:oMathPara>
                  </a14:m>
                  <a:endParaRPr lang="en-SG" sz="1200" dirty="0"/>
                </a:p>
              </p:txBody>
            </p:sp>
          </mc:Choice>
          <mc:Fallback xmlns="">
            <p:sp>
              <p:nvSpPr>
                <p:cNvPr id="29" name="Rectangle 28">
                  <a:extLst>
                    <a:ext uri="{FF2B5EF4-FFF2-40B4-BE49-F238E27FC236}">
                      <a16:creationId xmlns:a16="http://schemas.microsoft.com/office/drawing/2014/main" id="{00E05436-348B-47EB-B22A-7B1C605416A4}"/>
                    </a:ext>
                  </a:extLst>
                </p:cNvPr>
                <p:cNvSpPr>
                  <a:spLocks noRot="1" noChangeAspect="1" noMove="1" noResize="1" noEditPoints="1" noAdjustHandles="1" noChangeArrowheads="1" noChangeShapeType="1" noTextEdit="1"/>
                </p:cNvSpPr>
                <p:nvPr/>
              </p:nvSpPr>
              <p:spPr>
                <a:xfrm>
                  <a:off x="11012733" y="943713"/>
                  <a:ext cx="1319913" cy="276999"/>
                </a:xfrm>
                <a:prstGeom prst="rect">
                  <a:avLst/>
                </a:prstGeom>
                <a:blipFill>
                  <a:blip r:embed="rId11"/>
                  <a:stretch>
                    <a:fillRect b="-4348"/>
                  </a:stretch>
                </a:blipFill>
              </p:spPr>
              <p:txBody>
                <a:bodyPr/>
                <a:lstStyle/>
                <a:p>
                  <a:r>
                    <a:rPr lang="en-SG">
                      <a:noFill/>
                    </a:rPr>
                    <a:t> </a:t>
                  </a:r>
                </a:p>
              </p:txBody>
            </p:sp>
          </mc:Fallback>
        </mc:AlternateContent>
      </p:grpSp>
    </p:spTree>
    <p:extLst>
      <p:ext uri="{BB962C8B-B14F-4D97-AF65-F5344CB8AC3E}">
        <p14:creationId xmlns:p14="http://schemas.microsoft.com/office/powerpoint/2010/main" val="2930277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25831D-6FCF-47A7-8E62-EFB197C338B7}"/>
              </a:ext>
            </a:extLst>
          </p:cNvPr>
          <p:cNvGrpSpPr/>
          <p:nvPr/>
        </p:nvGrpSpPr>
        <p:grpSpPr>
          <a:xfrm>
            <a:off x="3489433" y="2629021"/>
            <a:ext cx="5213135" cy="1599959"/>
            <a:chOff x="6617336" y="1479903"/>
            <a:chExt cx="5213135" cy="1599959"/>
          </a:xfrm>
        </p:grpSpPr>
        <p:sp>
          <p:nvSpPr>
            <p:cNvPr id="8" name="标题 1">
              <a:extLst>
                <a:ext uri="{FF2B5EF4-FFF2-40B4-BE49-F238E27FC236}">
                  <a16:creationId xmlns:a16="http://schemas.microsoft.com/office/drawing/2014/main" id="{895DE321-C203-477D-8BCF-0C1B37BFFA3E}"/>
                </a:ext>
              </a:extLst>
            </p:cNvPr>
            <p:cNvSpPr txBox="1">
              <a:spLocks/>
            </p:cNvSpPr>
            <p:nvPr/>
          </p:nvSpPr>
          <p:spPr>
            <a:xfrm>
              <a:off x="6888798" y="1479903"/>
              <a:ext cx="4941673" cy="15541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tx1"/>
                  </a:solidFill>
                  <a:latin typeface="微软雅黑" panose="020B0503020204020204" pitchFamily="34" charset="-122"/>
                  <a:ea typeface="微软雅黑" panose="020B0503020204020204" pitchFamily="34" charset="-122"/>
                  <a:cs typeface="+mj-cs"/>
                </a:defRPr>
              </a:lvl1pPr>
            </a:lstStyle>
            <a:p>
              <a:pPr lvl="0">
                <a:lnSpc>
                  <a:spcPct val="125000"/>
                </a:lnSpc>
                <a:defRPr/>
              </a:pPr>
              <a:r>
                <a:rPr kumimoji="0" lang="en-SG" altLang="zh-CN" sz="4000" b="1" i="0" u="none" strike="noStrike" kern="1200" cap="none" spc="0" normalizeH="0" baseline="0" noProof="0" dirty="0">
                  <a:ln>
                    <a:noFill/>
                  </a:ln>
                  <a:solidFill>
                    <a:sysClr val="windowText" lastClr="000000"/>
                  </a:solidFill>
                  <a:effectLst/>
                  <a:uLnTx/>
                  <a:uFillTx/>
                  <a:latin typeface="+mn-lt"/>
                  <a:ea typeface="微软雅黑" panose="020B0503020204020204" pitchFamily="34" charset="-122"/>
                  <a:cs typeface="+mj-cs"/>
                </a:rPr>
                <a:t>Electricity Part</a:t>
              </a:r>
              <a:endParaRPr kumimoji="0" lang="zh-CN" altLang="en-US" sz="4000" b="1" i="0" u="none" strike="noStrike" kern="1200" cap="none" spc="0" normalizeH="0" baseline="0" noProof="0" dirty="0">
                <a:ln>
                  <a:noFill/>
                </a:ln>
                <a:solidFill>
                  <a:sysClr val="windowText" lastClr="000000"/>
                </a:solidFill>
                <a:effectLst/>
                <a:uLnTx/>
                <a:uFillTx/>
                <a:latin typeface="+mn-lt"/>
                <a:ea typeface="微软雅黑" panose="020B0503020204020204" pitchFamily="34" charset="-122"/>
                <a:cs typeface="+mj-cs"/>
              </a:endParaRPr>
            </a:p>
          </p:txBody>
        </p:sp>
        <p:grpSp>
          <p:nvGrpSpPr>
            <p:cNvPr id="9" name="组合 17">
              <a:extLst>
                <a:ext uri="{FF2B5EF4-FFF2-40B4-BE49-F238E27FC236}">
                  <a16:creationId xmlns:a16="http://schemas.microsoft.com/office/drawing/2014/main" id="{2F258F89-E6D7-41AA-B601-6BBA3370A37D}"/>
                </a:ext>
              </a:extLst>
            </p:cNvPr>
            <p:cNvGrpSpPr>
              <a:grpSpLocks/>
            </p:cNvGrpSpPr>
            <p:nvPr/>
          </p:nvGrpSpPr>
          <p:grpSpPr bwMode="auto">
            <a:xfrm>
              <a:off x="6617336" y="1505062"/>
              <a:ext cx="158750" cy="1574800"/>
              <a:chOff x="633389" y="587222"/>
              <a:chExt cx="374215" cy="4312002"/>
            </a:xfrm>
          </p:grpSpPr>
          <p:sp>
            <p:nvSpPr>
              <p:cNvPr id="10" name="矩形 18">
                <a:extLst>
                  <a:ext uri="{FF2B5EF4-FFF2-40B4-BE49-F238E27FC236}">
                    <a16:creationId xmlns:a16="http://schemas.microsoft.com/office/drawing/2014/main" id="{E8867B75-07F8-4871-8CAE-00D907A08B7B}"/>
                  </a:ext>
                </a:extLst>
              </p:cNvPr>
              <p:cNvSpPr/>
              <p:nvPr/>
            </p:nvSpPr>
            <p:spPr>
              <a:xfrm>
                <a:off x="633389" y="587222"/>
                <a:ext cx="265691" cy="4312002"/>
              </a:xfrm>
              <a:prstGeom prst="rect">
                <a:avLst/>
              </a:prstGeom>
              <a:solidFill>
                <a:srgbClr val="7798D4"/>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a typeface="宋体" panose="02010600030101010101" pitchFamily="2" charset="-122"/>
                </a:endParaRPr>
              </a:p>
            </p:txBody>
          </p:sp>
          <p:sp>
            <p:nvSpPr>
              <p:cNvPr id="11" name="矩形 19">
                <a:extLst>
                  <a:ext uri="{FF2B5EF4-FFF2-40B4-BE49-F238E27FC236}">
                    <a16:creationId xmlns:a16="http://schemas.microsoft.com/office/drawing/2014/main" id="{66AB7358-15A3-4543-8324-A1D8409858B3}"/>
                  </a:ext>
                </a:extLst>
              </p:cNvPr>
              <p:cNvSpPr/>
              <p:nvPr/>
            </p:nvSpPr>
            <p:spPr>
              <a:xfrm>
                <a:off x="899080" y="587222"/>
                <a:ext cx="108524" cy="4312002"/>
              </a:xfrm>
              <a:prstGeom prst="rect">
                <a:avLst/>
              </a:prstGeom>
              <a:solidFill>
                <a:srgbClr val="5B9BD5">
                  <a:lumMod val="60000"/>
                  <a:lumOff val="4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a typeface="宋体" panose="02010600030101010101" pitchFamily="2" charset="-122"/>
                </a:endParaRPr>
              </a:p>
            </p:txBody>
          </p:sp>
        </p:grpSp>
      </p:grpSp>
    </p:spTree>
    <p:extLst>
      <p:ext uri="{BB962C8B-B14F-4D97-AF65-F5344CB8AC3E}">
        <p14:creationId xmlns:p14="http://schemas.microsoft.com/office/powerpoint/2010/main" val="145627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Project Requirement</a:t>
            </a:r>
            <a:endParaRPr lang="zh-CN" altLang="en-US" sz="3600" b="1" dirty="0">
              <a:solidFill>
                <a:schemeClr val="tx1">
                  <a:lumMod val="65000"/>
                  <a:lumOff val="35000"/>
                </a:schemeClr>
              </a:solidFill>
              <a:ea typeface="微软雅黑" panose="020B0503020204020204" pitchFamily="34" charset="-122"/>
            </a:endParaRPr>
          </a:p>
        </p:txBody>
      </p:sp>
      <p:sp>
        <p:nvSpPr>
          <p:cNvPr id="9" name="TextBox 8">
            <a:extLst>
              <a:ext uri="{FF2B5EF4-FFF2-40B4-BE49-F238E27FC236}">
                <a16:creationId xmlns:a16="http://schemas.microsoft.com/office/drawing/2014/main" id="{FF692C7E-679F-4C92-9B2F-6253D26E49D2}"/>
              </a:ext>
            </a:extLst>
          </p:cNvPr>
          <p:cNvSpPr txBox="1"/>
          <p:nvPr/>
        </p:nvSpPr>
        <p:spPr>
          <a:xfrm>
            <a:off x="211026" y="850697"/>
            <a:ext cx="11769948" cy="369332"/>
          </a:xfrm>
          <a:prstGeom prst="rect">
            <a:avLst/>
          </a:prstGeom>
          <a:noFill/>
        </p:spPr>
        <p:txBody>
          <a:bodyPr wrap="square" rtlCol="0">
            <a:spAutoFit/>
          </a:bodyPr>
          <a:lstStyle/>
          <a:p>
            <a:r>
              <a:rPr lang="en-US" altLang="zh-CN" b="1" dirty="0">
                <a:solidFill>
                  <a:srgbClr val="595959"/>
                </a:solidFill>
                <a:latin typeface="Calibri" panose="020F0502020204030204" pitchFamily="34" charset="0"/>
                <a:cs typeface="Calibri" panose="020F0502020204030204" pitchFamily="34" charset="0"/>
              </a:rPr>
              <a:t>Utilize various forecasting techniques for each sub sector to forecast and </a:t>
            </a:r>
            <a:r>
              <a:rPr lang="en-SG" altLang="zh-CN" b="1" dirty="0">
                <a:solidFill>
                  <a:srgbClr val="595959"/>
                </a:solidFill>
                <a:latin typeface="Calibri" panose="020F0502020204030204" pitchFamily="34" charset="0"/>
                <a:cs typeface="Calibri" panose="020F0502020204030204" pitchFamily="34" charset="0"/>
              </a:rPr>
              <a:t>uncover insights</a:t>
            </a:r>
            <a:r>
              <a:rPr lang="en-US" altLang="zh-CN" b="1" dirty="0">
                <a:solidFill>
                  <a:srgbClr val="595959"/>
                </a:solidFill>
                <a:latin typeface="Calibri" panose="020F0502020204030204" pitchFamily="34" charset="0"/>
                <a:cs typeface="Calibri" panose="020F0502020204030204" pitchFamily="34" charset="0"/>
              </a:rPr>
              <a:t>.</a:t>
            </a:r>
          </a:p>
        </p:txBody>
      </p:sp>
      <p:sp>
        <p:nvSpPr>
          <p:cNvPr id="2" name="Rectangle 1">
            <a:extLst>
              <a:ext uri="{FF2B5EF4-FFF2-40B4-BE49-F238E27FC236}">
                <a16:creationId xmlns:a16="http://schemas.microsoft.com/office/drawing/2014/main" id="{EFFF2FC2-0FD5-4E63-9739-CF89911DB95F}"/>
              </a:ext>
            </a:extLst>
          </p:cNvPr>
          <p:cNvSpPr/>
          <p:nvPr/>
        </p:nvSpPr>
        <p:spPr>
          <a:xfrm>
            <a:off x="404814" y="2344709"/>
            <a:ext cx="5561166" cy="3816429"/>
          </a:xfrm>
          <a:prstGeom prst="rect">
            <a:avLst/>
          </a:prstGeom>
        </p:spPr>
        <p:txBody>
          <a:bodyPr wrap="square">
            <a:spAutoFit/>
          </a:bodyPr>
          <a:lstStyle/>
          <a:p>
            <a:r>
              <a:rPr lang="en-US" altLang="zh-CN" sz="1600" b="1" dirty="0">
                <a:solidFill>
                  <a:srgbClr val="595959"/>
                </a:solidFill>
              </a:rPr>
              <a:t>Natural Gas Time Series Data Source:  </a:t>
            </a:r>
          </a:p>
          <a:p>
            <a:pPr marL="285750" indent="-285750">
              <a:buFontTx/>
              <a:buChar char="-"/>
            </a:pPr>
            <a:r>
              <a:rPr lang="en-US" altLang="zh-CN" sz="1600" dirty="0">
                <a:solidFill>
                  <a:srgbClr val="595959"/>
                </a:solidFill>
              </a:rPr>
              <a:t>Annual Detailed Natural Gas Balance Table </a:t>
            </a:r>
            <a:r>
              <a:rPr lang="en-SG" altLang="zh-CN" sz="1600" dirty="0">
                <a:solidFill>
                  <a:srgbClr val="595959"/>
                </a:solidFill>
              </a:rPr>
              <a:t>(</a:t>
            </a:r>
            <a:r>
              <a:rPr lang="en-US" altLang="zh-CN" sz="1600" dirty="0">
                <a:solidFill>
                  <a:srgbClr val="595959"/>
                </a:solidFill>
              </a:rPr>
              <a:t>2009-2017</a:t>
            </a:r>
            <a:r>
              <a:rPr lang="en-SG" altLang="zh-CN" sz="1600" dirty="0">
                <a:solidFill>
                  <a:srgbClr val="595959"/>
                </a:solidFill>
              </a:rPr>
              <a:t>)</a:t>
            </a:r>
          </a:p>
          <a:p>
            <a:pPr marL="285750" indent="-285750">
              <a:buFontTx/>
              <a:buChar char="-"/>
            </a:pPr>
            <a:r>
              <a:rPr lang="en-US" altLang="zh-CN" sz="1600" dirty="0">
                <a:solidFill>
                  <a:srgbClr val="595959"/>
                </a:solidFill>
              </a:rPr>
              <a:t>Natural Gas Consumption by Sub-Sector </a:t>
            </a:r>
            <a:r>
              <a:rPr lang="en-SG" altLang="zh-CN" sz="1600" dirty="0">
                <a:solidFill>
                  <a:srgbClr val="595959"/>
                </a:solidFill>
              </a:rPr>
              <a:t>(</a:t>
            </a:r>
            <a:r>
              <a:rPr lang="en-US" altLang="zh-CN" sz="1600" dirty="0">
                <a:solidFill>
                  <a:srgbClr val="595959"/>
                </a:solidFill>
              </a:rPr>
              <a:t>2009-2017</a:t>
            </a:r>
            <a:r>
              <a:rPr lang="en-SG" altLang="zh-CN" sz="1600" dirty="0">
                <a:solidFill>
                  <a:srgbClr val="595959"/>
                </a:solidFill>
              </a:rPr>
              <a:t>)</a:t>
            </a:r>
            <a:endParaRPr lang="en-SG" altLang="zh-CN" dirty="0">
              <a:solidFill>
                <a:srgbClr val="595959"/>
              </a:solidFill>
            </a:endParaRPr>
          </a:p>
          <a:p>
            <a:endParaRPr lang="en-SG" altLang="zh-CN" dirty="0">
              <a:solidFill>
                <a:srgbClr val="595959"/>
              </a:solidFill>
            </a:endParaRPr>
          </a:p>
          <a:p>
            <a:pPr lvl="0"/>
            <a:r>
              <a:rPr lang="en-US" altLang="zh-CN" sz="1600" b="1" dirty="0">
                <a:solidFill>
                  <a:srgbClr val="595959"/>
                </a:solidFill>
              </a:rPr>
              <a:t>Forecasting Objective:  </a:t>
            </a:r>
          </a:p>
          <a:p>
            <a:pPr marL="285750" lvl="0" indent="-285750">
              <a:buFontTx/>
              <a:buChar char="-"/>
            </a:pPr>
            <a:r>
              <a:rPr lang="en-US" altLang="zh-CN" sz="1600" dirty="0">
                <a:solidFill>
                  <a:srgbClr val="595959"/>
                </a:solidFill>
              </a:rPr>
              <a:t>Predict Period: 2018</a:t>
            </a:r>
          </a:p>
          <a:p>
            <a:pPr marL="285750" lvl="0" indent="-285750">
              <a:buFontTx/>
              <a:buChar char="-"/>
            </a:pPr>
            <a:r>
              <a:rPr lang="en-US" altLang="zh-CN" sz="1600" dirty="0">
                <a:solidFill>
                  <a:srgbClr val="595959"/>
                </a:solidFill>
              </a:rPr>
              <a:t>To predict and compare the units of natural gas usage by sector using different techniques;</a:t>
            </a:r>
          </a:p>
          <a:p>
            <a:pPr marL="285750" lvl="0" indent="-285750">
              <a:buFontTx/>
              <a:buChar char="-"/>
            </a:pPr>
            <a:r>
              <a:rPr lang="en-US" altLang="zh-CN" sz="1600" dirty="0">
                <a:solidFill>
                  <a:srgbClr val="595959"/>
                </a:solidFill>
              </a:rPr>
              <a:t>To </a:t>
            </a:r>
            <a:r>
              <a:rPr lang="en-SG" altLang="zh-CN" sz="1600" dirty="0">
                <a:solidFill>
                  <a:srgbClr val="595959"/>
                </a:solidFill>
              </a:rPr>
              <a:t>analyse</a:t>
            </a:r>
            <a:r>
              <a:rPr lang="en-US" altLang="zh-CN" sz="1600" dirty="0">
                <a:solidFill>
                  <a:srgbClr val="595959"/>
                </a:solidFill>
              </a:rPr>
              <a:t> the trend of natural gas usage;</a:t>
            </a:r>
          </a:p>
          <a:p>
            <a:pPr marL="285750" lvl="0" indent="-285750">
              <a:buFontTx/>
              <a:buChar char="-"/>
            </a:pPr>
            <a:endParaRPr lang="en-US" altLang="zh-CN" sz="1600" dirty="0">
              <a:solidFill>
                <a:srgbClr val="595959"/>
              </a:solidFill>
            </a:endParaRPr>
          </a:p>
          <a:p>
            <a:pPr lvl="0"/>
            <a:r>
              <a:rPr lang="en-US" altLang="zh-CN" sz="1600" b="1" dirty="0">
                <a:solidFill>
                  <a:srgbClr val="595959"/>
                </a:solidFill>
              </a:rPr>
              <a:t>Forecasting Techniques:  </a:t>
            </a:r>
          </a:p>
          <a:p>
            <a:pPr marL="285750" lvl="0" indent="-285750">
              <a:buFontTx/>
              <a:buChar char="-"/>
            </a:pPr>
            <a:r>
              <a:rPr lang="en-US" altLang="zh-CN" sz="1600" dirty="0">
                <a:solidFill>
                  <a:srgbClr val="595959"/>
                </a:solidFill>
              </a:rPr>
              <a:t>Naïve Forecasting </a:t>
            </a:r>
          </a:p>
          <a:p>
            <a:pPr marL="285750" lvl="0" indent="-285750">
              <a:buFontTx/>
              <a:buChar char="-"/>
            </a:pPr>
            <a:r>
              <a:rPr lang="en-US" altLang="zh-CN" sz="1600" dirty="0">
                <a:solidFill>
                  <a:srgbClr val="595959"/>
                </a:solidFill>
              </a:rPr>
              <a:t>Moving Average;</a:t>
            </a:r>
          </a:p>
          <a:p>
            <a:pPr marL="285750" lvl="0" indent="-285750">
              <a:buFontTx/>
              <a:buChar char="-"/>
            </a:pPr>
            <a:r>
              <a:rPr lang="en-US" altLang="zh-CN" sz="1600" dirty="0">
                <a:solidFill>
                  <a:srgbClr val="595959"/>
                </a:solidFill>
              </a:rPr>
              <a:t>Exponential Smoothing;</a:t>
            </a:r>
          </a:p>
          <a:p>
            <a:pPr marL="285750" lvl="0" indent="-285750">
              <a:buFontTx/>
              <a:buChar char="-"/>
            </a:pPr>
            <a:r>
              <a:rPr lang="en-US" altLang="zh-CN" sz="1600" dirty="0">
                <a:solidFill>
                  <a:srgbClr val="595959"/>
                </a:solidFill>
              </a:rPr>
              <a:t>Regression</a:t>
            </a:r>
          </a:p>
        </p:txBody>
      </p:sp>
      <p:grpSp>
        <p:nvGrpSpPr>
          <p:cNvPr id="24" name="组合 10">
            <a:extLst>
              <a:ext uri="{FF2B5EF4-FFF2-40B4-BE49-F238E27FC236}">
                <a16:creationId xmlns:a16="http://schemas.microsoft.com/office/drawing/2014/main" id="{2A113B5A-F8AE-4542-A0B7-28F777767631}"/>
              </a:ext>
            </a:extLst>
          </p:cNvPr>
          <p:cNvGrpSpPr/>
          <p:nvPr/>
        </p:nvGrpSpPr>
        <p:grpSpPr>
          <a:xfrm>
            <a:off x="474598" y="1609103"/>
            <a:ext cx="3099027" cy="504056"/>
            <a:chOff x="1319857" y="548680"/>
            <a:chExt cx="3700779" cy="648072"/>
          </a:xfrm>
        </p:grpSpPr>
        <p:sp>
          <p:nvSpPr>
            <p:cNvPr id="25" name="平行四边形 1">
              <a:extLst>
                <a:ext uri="{FF2B5EF4-FFF2-40B4-BE49-F238E27FC236}">
                  <a16:creationId xmlns:a16="http://schemas.microsoft.com/office/drawing/2014/main" id="{1D968523-0CBD-487C-9422-05D23F7749C8}"/>
                </a:ext>
              </a:extLst>
            </p:cNvPr>
            <p:cNvSpPr/>
            <p:nvPr/>
          </p:nvSpPr>
          <p:spPr>
            <a:xfrm>
              <a:off x="1319857" y="548680"/>
              <a:ext cx="1307927" cy="648072"/>
            </a:xfrm>
            <a:prstGeom prst="parallelogram">
              <a:avLst/>
            </a:prstGeom>
            <a:solidFill>
              <a:srgbClr val="7798D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26" name="平行四边形 6">
              <a:extLst>
                <a:ext uri="{FF2B5EF4-FFF2-40B4-BE49-F238E27FC236}">
                  <a16:creationId xmlns:a16="http://schemas.microsoft.com/office/drawing/2014/main" id="{9A37B8B6-6A94-4C5E-A3A5-5E6A34E2911C}"/>
                </a:ext>
              </a:extLst>
            </p:cNvPr>
            <p:cNvSpPr/>
            <p:nvPr/>
          </p:nvSpPr>
          <p:spPr>
            <a:xfrm>
              <a:off x="2627785" y="548680"/>
              <a:ext cx="2392851" cy="648072"/>
            </a:xfrm>
            <a:prstGeom prst="parallelogram">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E18324C6-5F5B-400D-B639-CA5F11775ADA}"/>
                </a:ext>
              </a:extLst>
            </p:cNvPr>
            <p:cNvSpPr txBox="1"/>
            <p:nvPr/>
          </p:nvSpPr>
          <p:spPr>
            <a:xfrm>
              <a:off x="1342143" y="579189"/>
              <a:ext cx="1145329" cy="593569"/>
            </a:xfrm>
            <a:prstGeom prst="rect">
              <a:avLst/>
            </a:prstGeom>
            <a:noFill/>
          </p:spPr>
          <p:txBody>
            <a:bodyPr wrap="square" rtlCol="0">
              <a:spAutoFit/>
            </a:bodyPr>
            <a:lstStyle/>
            <a:p>
              <a:pPr algn="ctr"/>
              <a:r>
                <a:rPr lang="en-SG" altLang="zh-CN" sz="2400" b="1" dirty="0">
                  <a:solidFill>
                    <a:schemeClr val="bg1"/>
                  </a:solidFill>
                  <a:latin typeface="Calibri" panose="020F0502020204030204" pitchFamily="34" charset="0"/>
                  <a:cs typeface="Calibri" panose="020F0502020204030204" pitchFamily="34" charset="0"/>
                </a:rPr>
                <a:t> </a:t>
              </a:r>
              <a:r>
                <a:rPr lang="en-US" altLang="zh-CN" sz="2400" b="1" dirty="0">
                  <a:solidFill>
                    <a:schemeClr val="bg1"/>
                  </a:solidFill>
                  <a:latin typeface="Calibri" panose="020F0502020204030204" pitchFamily="34" charset="0"/>
                  <a:cs typeface="Calibri" panose="020F0502020204030204" pitchFamily="34" charset="0"/>
                </a:rPr>
                <a:t>Part I</a:t>
              </a:r>
              <a:endParaRPr lang="zh-CN" altLang="en-US" sz="2400" b="1" dirty="0">
                <a:solidFill>
                  <a:schemeClr val="bg1"/>
                </a:solidFill>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4F226E43-F10C-41F0-A547-8BE791310877}"/>
                </a:ext>
              </a:extLst>
            </p:cNvPr>
            <p:cNvSpPr txBox="1"/>
            <p:nvPr/>
          </p:nvSpPr>
          <p:spPr>
            <a:xfrm>
              <a:off x="2843808" y="596694"/>
              <a:ext cx="2004619" cy="593569"/>
            </a:xfrm>
            <a:prstGeom prst="rect">
              <a:avLst/>
            </a:prstGeom>
            <a:noFill/>
          </p:spPr>
          <p:txBody>
            <a:bodyPr wrap="none" rtlCol="0">
              <a:spAutoFit/>
            </a:bodyPr>
            <a:lstStyle/>
            <a:p>
              <a:r>
                <a:rPr lang="en-US" altLang="zh-CN" sz="2400" b="1" dirty="0">
                  <a:solidFill>
                    <a:srgbClr val="7798D4"/>
                  </a:solidFill>
                  <a:latin typeface="Calibri" panose="020F0502020204030204" pitchFamily="34" charset="0"/>
                  <a:cs typeface="Calibri" panose="020F0502020204030204" pitchFamily="34" charset="0"/>
                </a:rPr>
                <a:t>Natural Gas</a:t>
              </a:r>
              <a:endParaRPr lang="en-SG" altLang="zh-CN" sz="2400" b="1" dirty="0">
                <a:solidFill>
                  <a:srgbClr val="7798D4"/>
                </a:solidFill>
                <a:latin typeface="Calibri" panose="020F0502020204030204" pitchFamily="34" charset="0"/>
                <a:cs typeface="Calibri" panose="020F0502020204030204" pitchFamily="34" charset="0"/>
              </a:endParaRPr>
            </a:p>
          </p:txBody>
        </p:sp>
      </p:grpSp>
      <p:cxnSp>
        <p:nvCxnSpPr>
          <p:cNvPr id="29" name="直接连接符 9">
            <a:extLst>
              <a:ext uri="{FF2B5EF4-FFF2-40B4-BE49-F238E27FC236}">
                <a16:creationId xmlns:a16="http://schemas.microsoft.com/office/drawing/2014/main" id="{6C4B9D6F-0C1C-4F1A-ACD6-52B6530D2DBC}"/>
              </a:ext>
            </a:extLst>
          </p:cNvPr>
          <p:cNvCxnSpPr>
            <a:cxnSpLocks/>
          </p:cNvCxnSpPr>
          <p:nvPr/>
        </p:nvCxnSpPr>
        <p:spPr>
          <a:xfrm>
            <a:off x="5965984" y="1660849"/>
            <a:ext cx="0" cy="4553339"/>
          </a:xfrm>
          <a:prstGeom prst="line">
            <a:avLst/>
          </a:prstGeom>
          <a:ln w="28575">
            <a:solidFill>
              <a:srgbClr val="7798D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919C3DA-1A5E-4DCC-AB91-E78E6A8FDDEB}"/>
              </a:ext>
            </a:extLst>
          </p:cNvPr>
          <p:cNvSpPr/>
          <p:nvPr/>
        </p:nvSpPr>
        <p:spPr>
          <a:xfrm>
            <a:off x="6384645" y="2344709"/>
            <a:ext cx="5561166" cy="3847207"/>
          </a:xfrm>
          <a:prstGeom prst="rect">
            <a:avLst/>
          </a:prstGeom>
        </p:spPr>
        <p:txBody>
          <a:bodyPr wrap="square">
            <a:spAutoFit/>
          </a:bodyPr>
          <a:lstStyle/>
          <a:p>
            <a:r>
              <a:rPr lang="en-US" altLang="zh-CN" sz="1600" b="1" dirty="0">
                <a:solidFill>
                  <a:srgbClr val="595959"/>
                </a:solidFill>
              </a:rPr>
              <a:t>Electricity Time Series Data Source:  </a:t>
            </a:r>
          </a:p>
          <a:p>
            <a:pPr marL="285750" indent="-285750">
              <a:buFontTx/>
              <a:buChar char="-"/>
            </a:pPr>
            <a:r>
              <a:rPr lang="en-US" altLang="zh-CN" sz="1600" dirty="0">
                <a:solidFill>
                  <a:srgbClr val="595959"/>
                </a:solidFill>
              </a:rPr>
              <a:t>Monthly Electricity Consumption by Sector </a:t>
            </a:r>
            <a:r>
              <a:rPr lang="en-SG" altLang="zh-CN" sz="1600" dirty="0">
                <a:solidFill>
                  <a:srgbClr val="595959"/>
                </a:solidFill>
              </a:rPr>
              <a:t>(2005-2017)</a:t>
            </a:r>
          </a:p>
          <a:p>
            <a:pPr marL="285750" indent="-285750">
              <a:buFontTx/>
              <a:buChar char="-"/>
            </a:pPr>
            <a:endParaRPr lang="en-SG" altLang="zh-CN" dirty="0">
              <a:solidFill>
                <a:srgbClr val="595959"/>
              </a:solidFill>
            </a:endParaRPr>
          </a:p>
          <a:p>
            <a:endParaRPr lang="en-SG" altLang="zh-CN" dirty="0">
              <a:solidFill>
                <a:srgbClr val="595959"/>
              </a:solidFill>
            </a:endParaRPr>
          </a:p>
          <a:p>
            <a:pPr lvl="0"/>
            <a:r>
              <a:rPr lang="en-US" altLang="zh-CN" sz="1600" b="1" dirty="0">
                <a:solidFill>
                  <a:srgbClr val="595959"/>
                </a:solidFill>
              </a:rPr>
              <a:t>Forecasting Objective:  </a:t>
            </a:r>
          </a:p>
          <a:p>
            <a:pPr marL="285750" lvl="0" indent="-285750">
              <a:buFontTx/>
              <a:buChar char="-"/>
            </a:pPr>
            <a:r>
              <a:rPr lang="en-US" altLang="zh-CN" sz="1600" dirty="0">
                <a:solidFill>
                  <a:srgbClr val="595959"/>
                </a:solidFill>
              </a:rPr>
              <a:t>Predict Period: 2018</a:t>
            </a:r>
          </a:p>
          <a:p>
            <a:pPr marL="285750" indent="-285750">
              <a:buFontTx/>
              <a:buChar char="-"/>
            </a:pPr>
            <a:r>
              <a:rPr lang="en-US" altLang="zh-CN" sz="1600" dirty="0">
                <a:solidFill>
                  <a:srgbClr val="595959"/>
                </a:solidFill>
              </a:rPr>
              <a:t>To predict and compare electricity consumption by sector using different techniques;</a:t>
            </a:r>
          </a:p>
          <a:p>
            <a:pPr marL="285750" lvl="0" indent="-285750">
              <a:buFontTx/>
              <a:buChar char="-"/>
            </a:pPr>
            <a:r>
              <a:rPr lang="en-US" altLang="zh-CN" sz="1600" dirty="0">
                <a:solidFill>
                  <a:srgbClr val="595959"/>
                </a:solidFill>
              </a:rPr>
              <a:t>Training Data: 2005-2016 (144);  Validation Data: 2017 (12);</a:t>
            </a:r>
          </a:p>
          <a:p>
            <a:pPr marL="285750" lvl="0" indent="-285750">
              <a:buFontTx/>
              <a:buChar char="-"/>
            </a:pPr>
            <a:endParaRPr lang="en-US" altLang="zh-CN" sz="1600" dirty="0">
              <a:solidFill>
                <a:srgbClr val="595959"/>
              </a:solidFill>
            </a:endParaRPr>
          </a:p>
          <a:p>
            <a:pPr lvl="0"/>
            <a:r>
              <a:rPr lang="en-US" altLang="zh-CN" sz="1600" b="1" dirty="0">
                <a:solidFill>
                  <a:srgbClr val="595959"/>
                </a:solidFill>
              </a:rPr>
              <a:t>Forecasting Techniques:  </a:t>
            </a:r>
          </a:p>
          <a:p>
            <a:pPr marL="285750" lvl="0" indent="-285750">
              <a:buFontTx/>
              <a:buChar char="-"/>
            </a:pPr>
            <a:r>
              <a:rPr lang="en-US" altLang="zh-CN" sz="1600" dirty="0">
                <a:solidFill>
                  <a:srgbClr val="595959"/>
                </a:solidFill>
              </a:rPr>
              <a:t>(Seasonal) ARIMA;</a:t>
            </a:r>
          </a:p>
          <a:p>
            <a:pPr marL="285750" lvl="0" indent="-285750">
              <a:buFontTx/>
              <a:buChar char="-"/>
            </a:pPr>
            <a:r>
              <a:rPr lang="en-US" altLang="zh-CN" sz="1600" dirty="0">
                <a:solidFill>
                  <a:srgbClr val="595959"/>
                </a:solidFill>
              </a:rPr>
              <a:t>Time Series Regression;</a:t>
            </a:r>
          </a:p>
          <a:p>
            <a:pPr marL="285750" lvl="0" indent="-285750">
              <a:buFontTx/>
              <a:buChar char="-"/>
            </a:pPr>
            <a:r>
              <a:rPr lang="en-US" altLang="zh-CN" sz="1600" dirty="0">
                <a:solidFill>
                  <a:srgbClr val="595959"/>
                </a:solidFill>
              </a:rPr>
              <a:t>Double Exponential Smoothing;</a:t>
            </a:r>
          </a:p>
          <a:p>
            <a:pPr marL="285750" lvl="0" indent="-285750">
              <a:buFontTx/>
              <a:buChar char="-"/>
            </a:pPr>
            <a:r>
              <a:rPr lang="en-US" altLang="zh-CN" sz="1600" dirty="0">
                <a:solidFill>
                  <a:srgbClr val="595959"/>
                </a:solidFill>
              </a:rPr>
              <a:t>Decomposition Methods;</a:t>
            </a:r>
          </a:p>
        </p:txBody>
      </p:sp>
      <p:grpSp>
        <p:nvGrpSpPr>
          <p:cNvPr id="31" name="组合 10">
            <a:extLst>
              <a:ext uri="{FF2B5EF4-FFF2-40B4-BE49-F238E27FC236}">
                <a16:creationId xmlns:a16="http://schemas.microsoft.com/office/drawing/2014/main" id="{A0BC6E82-DBEA-4BD4-9987-D4A8F59A9594}"/>
              </a:ext>
            </a:extLst>
          </p:cNvPr>
          <p:cNvGrpSpPr/>
          <p:nvPr/>
        </p:nvGrpSpPr>
        <p:grpSpPr>
          <a:xfrm>
            <a:off x="6445098" y="1609103"/>
            <a:ext cx="3108358" cy="504056"/>
            <a:chOff x="1308714" y="548680"/>
            <a:chExt cx="3711922" cy="648072"/>
          </a:xfrm>
        </p:grpSpPr>
        <p:sp>
          <p:nvSpPr>
            <p:cNvPr id="32" name="平行四边形 1">
              <a:extLst>
                <a:ext uri="{FF2B5EF4-FFF2-40B4-BE49-F238E27FC236}">
                  <a16:creationId xmlns:a16="http://schemas.microsoft.com/office/drawing/2014/main" id="{2B18CBB9-D156-4A67-BD93-E3BD6FCAFEBF}"/>
                </a:ext>
              </a:extLst>
            </p:cNvPr>
            <p:cNvSpPr/>
            <p:nvPr/>
          </p:nvSpPr>
          <p:spPr>
            <a:xfrm>
              <a:off x="1319857" y="548680"/>
              <a:ext cx="1307927" cy="648072"/>
            </a:xfrm>
            <a:prstGeom prst="parallelogram">
              <a:avLst/>
            </a:prstGeom>
            <a:solidFill>
              <a:srgbClr val="7798D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33" name="平行四边形 6">
              <a:extLst>
                <a:ext uri="{FF2B5EF4-FFF2-40B4-BE49-F238E27FC236}">
                  <a16:creationId xmlns:a16="http://schemas.microsoft.com/office/drawing/2014/main" id="{DDA86482-09B5-499D-95C2-795170107B4A}"/>
                </a:ext>
              </a:extLst>
            </p:cNvPr>
            <p:cNvSpPr/>
            <p:nvPr/>
          </p:nvSpPr>
          <p:spPr>
            <a:xfrm>
              <a:off x="2627785" y="548680"/>
              <a:ext cx="2392851" cy="648072"/>
            </a:xfrm>
            <a:prstGeom prst="parallelogram">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7054110A-CE73-46E7-8A96-EF916CB67E29}"/>
                </a:ext>
              </a:extLst>
            </p:cNvPr>
            <p:cNvSpPr txBox="1"/>
            <p:nvPr/>
          </p:nvSpPr>
          <p:spPr>
            <a:xfrm>
              <a:off x="1308714" y="579189"/>
              <a:ext cx="1285640" cy="593571"/>
            </a:xfrm>
            <a:prstGeom prst="rect">
              <a:avLst/>
            </a:prstGeom>
            <a:noFill/>
          </p:spPr>
          <p:txBody>
            <a:bodyPr wrap="square" rtlCol="0">
              <a:spAutoFit/>
            </a:bodyPr>
            <a:lstStyle/>
            <a:p>
              <a:pPr algn="ctr"/>
              <a:r>
                <a:rPr lang="en-SG" altLang="zh-CN" sz="2400" b="1" dirty="0">
                  <a:solidFill>
                    <a:schemeClr val="bg1"/>
                  </a:solidFill>
                  <a:latin typeface="Calibri" panose="020F0502020204030204" pitchFamily="34" charset="0"/>
                  <a:cs typeface="Calibri" panose="020F0502020204030204" pitchFamily="34" charset="0"/>
                </a:rPr>
                <a:t> </a:t>
              </a:r>
              <a:r>
                <a:rPr lang="en-US" altLang="zh-CN" sz="2400" b="1" dirty="0">
                  <a:solidFill>
                    <a:schemeClr val="bg1"/>
                  </a:solidFill>
                  <a:latin typeface="Calibri" panose="020F0502020204030204" pitchFamily="34" charset="0"/>
                  <a:cs typeface="Calibri" panose="020F0502020204030204" pitchFamily="34" charset="0"/>
                </a:rPr>
                <a:t>Part II</a:t>
              </a:r>
              <a:endParaRPr lang="zh-CN" altLang="en-US" sz="2400" b="1" dirty="0">
                <a:solidFill>
                  <a:schemeClr val="bg1"/>
                </a:solidFill>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00EA097F-464B-4614-B1F8-CBAD96B8C2AC}"/>
                </a:ext>
              </a:extLst>
            </p:cNvPr>
            <p:cNvSpPr txBox="1"/>
            <p:nvPr/>
          </p:nvSpPr>
          <p:spPr>
            <a:xfrm>
              <a:off x="2843806" y="596694"/>
              <a:ext cx="2016372" cy="593569"/>
            </a:xfrm>
            <a:prstGeom prst="rect">
              <a:avLst/>
            </a:prstGeom>
            <a:noFill/>
          </p:spPr>
          <p:txBody>
            <a:bodyPr wrap="square" rtlCol="0">
              <a:spAutoFit/>
            </a:bodyPr>
            <a:lstStyle/>
            <a:p>
              <a:pPr algn="ctr"/>
              <a:r>
                <a:rPr lang="en-US" altLang="zh-CN" sz="2400" b="1" dirty="0">
                  <a:solidFill>
                    <a:srgbClr val="7798D4"/>
                  </a:solidFill>
                  <a:latin typeface="Calibri" panose="020F0502020204030204" pitchFamily="34" charset="0"/>
                  <a:cs typeface="Calibri" panose="020F0502020204030204" pitchFamily="34" charset="0"/>
                </a:rPr>
                <a:t>Electricity</a:t>
              </a:r>
              <a:endParaRPr lang="en-SG" altLang="zh-CN" sz="2400" b="1" dirty="0">
                <a:solidFill>
                  <a:srgbClr val="7798D4"/>
                </a:solidFill>
                <a:latin typeface="Calibri" panose="020F0502020204030204" pitchFamily="34" charset="0"/>
                <a:cs typeface="Calibri" panose="020F0502020204030204" pitchFamily="34" charset="0"/>
              </a:endParaRPr>
            </a:p>
          </p:txBody>
        </p:sp>
      </p:grpSp>
      <p:pic>
        <p:nvPicPr>
          <p:cNvPr id="36" name="Picture 35">
            <a:extLst>
              <a:ext uri="{FF2B5EF4-FFF2-40B4-BE49-F238E27FC236}">
                <a16:creationId xmlns:a16="http://schemas.microsoft.com/office/drawing/2014/main" id="{F37C8CB8-57BF-4D6F-B4C6-2D1C5A526BD6}"/>
              </a:ext>
            </a:extLst>
          </p:cNvPr>
          <p:cNvPicPr>
            <a:picLocks noChangeAspect="1"/>
          </p:cNvPicPr>
          <p:nvPr/>
        </p:nvPicPr>
        <p:blipFill>
          <a:blip r:embed="rId2"/>
          <a:stretch>
            <a:fillRect/>
          </a:stretch>
        </p:blipFill>
        <p:spPr>
          <a:xfrm>
            <a:off x="2994796" y="4712674"/>
            <a:ext cx="2715203" cy="1639187"/>
          </a:xfrm>
          <a:prstGeom prst="rect">
            <a:avLst/>
          </a:prstGeom>
        </p:spPr>
      </p:pic>
      <p:sp>
        <p:nvSpPr>
          <p:cNvPr id="21" name="Rectangle: Rounded Corners 20">
            <a:extLst>
              <a:ext uri="{FF2B5EF4-FFF2-40B4-BE49-F238E27FC236}">
                <a16:creationId xmlns:a16="http://schemas.microsoft.com/office/drawing/2014/main" id="{49142BB3-1FB4-4A96-AB1E-D37D699DAD60}"/>
              </a:ext>
            </a:extLst>
          </p:cNvPr>
          <p:cNvSpPr/>
          <p:nvPr/>
        </p:nvSpPr>
        <p:spPr>
          <a:xfrm>
            <a:off x="6226017" y="1378576"/>
            <a:ext cx="5561164" cy="5059545"/>
          </a:xfrm>
          <a:prstGeom prst="roundRect">
            <a:avLst>
              <a:gd name="adj" fmla="val 1150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64542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Background of </a:t>
            </a:r>
            <a:r>
              <a:rPr lang="en-US" altLang="zh-CN" sz="3600" b="1" dirty="0">
                <a:solidFill>
                  <a:schemeClr val="tx1">
                    <a:lumMod val="65000"/>
                    <a:lumOff val="35000"/>
                  </a:schemeClr>
                </a:solidFill>
                <a:ea typeface="微软雅黑" panose="020B0503020204020204" pitchFamily="34" charset="-122"/>
              </a:rPr>
              <a:t>Electricity Supply and Demand</a:t>
            </a:r>
            <a:endParaRPr lang="zh-CN" altLang="en-US" sz="3600" b="1" dirty="0">
              <a:solidFill>
                <a:schemeClr val="tx1">
                  <a:lumMod val="65000"/>
                  <a:lumOff val="35000"/>
                </a:schemeClr>
              </a:solidFill>
              <a:ea typeface="微软雅黑" panose="020B0503020204020204" pitchFamily="34" charset="-122"/>
            </a:endParaRPr>
          </a:p>
        </p:txBody>
      </p:sp>
      <p:grpSp>
        <p:nvGrpSpPr>
          <p:cNvPr id="22" name="Group 21">
            <a:extLst>
              <a:ext uri="{FF2B5EF4-FFF2-40B4-BE49-F238E27FC236}">
                <a16:creationId xmlns:a16="http://schemas.microsoft.com/office/drawing/2014/main" id="{B26435B6-9239-4076-8A92-F372FFFC271C}"/>
              </a:ext>
            </a:extLst>
          </p:cNvPr>
          <p:cNvGrpSpPr/>
          <p:nvPr/>
        </p:nvGrpSpPr>
        <p:grpSpPr>
          <a:xfrm>
            <a:off x="177125" y="897352"/>
            <a:ext cx="6270540" cy="5878286"/>
            <a:chOff x="2702399" y="463552"/>
            <a:chExt cx="6787202" cy="6394448"/>
          </a:xfrm>
        </p:grpSpPr>
        <p:pic>
          <p:nvPicPr>
            <p:cNvPr id="23" name="Picture 22" descr="A close up of a map&#10;&#10;Description generated with high confidence">
              <a:extLst>
                <a:ext uri="{FF2B5EF4-FFF2-40B4-BE49-F238E27FC236}">
                  <a16:creationId xmlns:a16="http://schemas.microsoft.com/office/drawing/2014/main" id="{47216BBD-C68C-4759-950D-3CC11267A0E7}"/>
                </a:ext>
              </a:extLst>
            </p:cNvPr>
            <p:cNvPicPr>
              <a:picLocks noChangeAspect="1"/>
            </p:cNvPicPr>
            <p:nvPr/>
          </p:nvPicPr>
          <p:blipFill rotWithShape="1">
            <a:blip r:embed="rId2">
              <a:extLst>
                <a:ext uri="{28A0092B-C50C-407E-A947-70E740481C1C}">
                  <a14:useLocalDpi xmlns:a14="http://schemas.microsoft.com/office/drawing/2010/main" val="0"/>
                </a:ext>
              </a:extLst>
            </a:blip>
            <a:srcRect t="6760"/>
            <a:stretch/>
          </p:blipFill>
          <p:spPr>
            <a:xfrm>
              <a:off x="2702399" y="463552"/>
              <a:ext cx="6787202" cy="6394448"/>
            </a:xfrm>
            <a:prstGeom prst="rect">
              <a:avLst/>
            </a:prstGeom>
          </p:spPr>
        </p:pic>
        <p:sp>
          <p:nvSpPr>
            <p:cNvPr id="24" name="Rectangle 23">
              <a:extLst>
                <a:ext uri="{FF2B5EF4-FFF2-40B4-BE49-F238E27FC236}">
                  <a16:creationId xmlns:a16="http://schemas.microsoft.com/office/drawing/2014/main" id="{BC2E6849-ECDC-4C10-88F4-0B9ADA17D123}"/>
                </a:ext>
              </a:extLst>
            </p:cNvPr>
            <p:cNvSpPr/>
            <p:nvPr/>
          </p:nvSpPr>
          <p:spPr>
            <a:xfrm>
              <a:off x="3500997" y="939447"/>
              <a:ext cx="636462" cy="183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ACA9E23F-A9DE-4B53-A9AB-7972397137AD}"/>
                </a:ext>
              </a:extLst>
            </p:cNvPr>
            <p:cNvSpPr/>
            <p:nvPr/>
          </p:nvSpPr>
          <p:spPr>
            <a:xfrm>
              <a:off x="3500997" y="1312672"/>
              <a:ext cx="636462" cy="183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a:extLst>
                <a:ext uri="{FF2B5EF4-FFF2-40B4-BE49-F238E27FC236}">
                  <a16:creationId xmlns:a16="http://schemas.microsoft.com/office/drawing/2014/main" id="{1FA53CA3-936C-4E6F-AD1C-FB3256E7D4B2}"/>
                </a:ext>
              </a:extLst>
            </p:cNvPr>
            <p:cNvSpPr/>
            <p:nvPr/>
          </p:nvSpPr>
          <p:spPr>
            <a:xfrm>
              <a:off x="3500997" y="2052418"/>
              <a:ext cx="636462" cy="183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C38A4ADC-8535-449D-B45E-D6CDC7ADABDB}"/>
                </a:ext>
              </a:extLst>
            </p:cNvPr>
            <p:cNvSpPr/>
            <p:nvPr/>
          </p:nvSpPr>
          <p:spPr>
            <a:xfrm>
              <a:off x="3500997" y="2413684"/>
              <a:ext cx="636462" cy="183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a:extLst>
                <a:ext uri="{FF2B5EF4-FFF2-40B4-BE49-F238E27FC236}">
                  <a16:creationId xmlns:a16="http://schemas.microsoft.com/office/drawing/2014/main" id="{9F6C7644-E648-4E2F-A0B0-987DB5909A0C}"/>
                </a:ext>
              </a:extLst>
            </p:cNvPr>
            <p:cNvSpPr/>
            <p:nvPr/>
          </p:nvSpPr>
          <p:spPr>
            <a:xfrm>
              <a:off x="3500997" y="3442993"/>
              <a:ext cx="636462" cy="183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a:extLst>
                <a:ext uri="{FF2B5EF4-FFF2-40B4-BE49-F238E27FC236}">
                  <a16:creationId xmlns:a16="http://schemas.microsoft.com/office/drawing/2014/main" id="{A2FB1606-33DE-4CB7-B514-051E7EFE5565}"/>
                </a:ext>
              </a:extLst>
            </p:cNvPr>
            <p:cNvSpPr/>
            <p:nvPr/>
          </p:nvSpPr>
          <p:spPr>
            <a:xfrm>
              <a:off x="3435682" y="4168806"/>
              <a:ext cx="636462" cy="183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a:extLst>
                <a:ext uri="{FF2B5EF4-FFF2-40B4-BE49-F238E27FC236}">
                  <a16:creationId xmlns:a16="http://schemas.microsoft.com/office/drawing/2014/main" id="{9DE1AADB-D675-45B8-B5B4-0A795CBA3A00}"/>
                </a:ext>
              </a:extLst>
            </p:cNvPr>
            <p:cNvSpPr/>
            <p:nvPr/>
          </p:nvSpPr>
          <p:spPr>
            <a:xfrm>
              <a:off x="3500997" y="4542031"/>
              <a:ext cx="636462" cy="183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1649A40F-ECFD-4E5B-8473-A569DFAB0C94}"/>
                </a:ext>
              </a:extLst>
            </p:cNvPr>
            <p:cNvSpPr/>
            <p:nvPr/>
          </p:nvSpPr>
          <p:spPr>
            <a:xfrm>
              <a:off x="6869348" y="1451164"/>
              <a:ext cx="636462" cy="183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7BFABBD7-846A-4DB9-894A-46B075B1A6CF}"/>
                </a:ext>
              </a:extLst>
            </p:cNvPr>
            <p:cNvSpPr/>
            <p:nvPr/>
          </p:nvSpPr>
          <p:spPr>
            <a:xfrm>
              <a:off x="6738719" y="4297967"/>
              <a:ext cx="636462" cy="183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A76EAEC8-E932-4CDE-9BF9-AA8805AA84C0}"/>
                </a:ext>
              </a:extLst>
            </p:cNvPr>
            <p:cNvSpPr/>
            <p:nvPr/>
          </p:nvSpPr>
          <p:spPr>
            <a:xfrm>
              <a:off x="8296930" y="920785"/>
              <a:ext cx="636462" cy="183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Rectangle 33">
              <a:extLst>
                <a:ext uri="{FF2B5EF4-FFF2-40B4-BE49-F238E27FC236}">
                  <a16:creationId xmlns:a16="http://schemas.microsoft.com/office/drawing/2014/main" id="{F738B45E-B180-415F-BE67-EBB16A9BF6FB}"/>
                </a:ext>
              </a:extLst>
            </p:cNvPr>
            <p:cNvSpPr/>
            <p:nvPr/>
          </p:nvSpPr>
          <p:spPr>
            <a:xfrm>
              <a:off x="8278268" y="3245326"/>
              <a:ext cx="636462" cy="183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92A5A7F4-5593-49F7-99B9-4C25711E7327}"/>
                </a:ext>
              </a:extLst>
            </p:cNvPr>
            <p:cNvSpPr/>
            <p:nvPr/>
          </p:nvSpPr>
          <p:spPr>
            <a:xfrm>
              <a:off x="8596499" y="6295218"/>
              <a:ext cx="636462" cy="183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1673C687-41D1-44A1-9B6E-B115346BBADC}"/>
                </a:ext>
              </a:extLst>
            </p:cNvPr>
            <p:cNvSpPr/>
            <p:nvPr/>
          </p:nvSpPr>
          <p:spPr>
            <a:xfrm>
              <a:off x="7261234" y="6295218"/>
              <a:ext cx="636462" cy="183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B9499FB4-8B52-4DDD-BAF6-D983793CEC90}"/>
                </a:ext>
              </a:extLst>
            </p:cNvPr>
            <p:cNvSpPr/>
            <p:nvPr/>
          </p:nvSpPr>
          <p:spPr>
            <a:xfrm>
              <a:off x="5814117" y="6295218"/>
              <a:ext cx="636462" cy="183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3BC92FE-D021-4B11-861B-349441ECF1E3}"/>
                </a:ext>
              </a:extLst>
            </p:cNvPr>
            <p:cNvSpPr/>
            <p:nvPr/>
          </p:nvSpPr>
          <p:spPr>
            <a:xfrm>
              <a:off x="4454097" y="6295218"/>
              <a:ext cx="636462" cy="183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50967A19-ED5D-43EE-9257-D68433B6EB3E}"/>
                </a:ext>
              </a:extLst>
            </p:cNvPr>
            <p:cNvSpPr/>
            <p:nvPr/>
          </p:nvSpPr>
          <p:spPr>
            <a:xfrm>
              <a:off x="3094077" y="6295218"/>
              <a:ext cx="636462" cy="183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820F4BAB-7B51-4B57-AABD-E91B65689A05}"/>
                </a:ext>
              </a:extLst>
            </p:cNvPr>
            <p:cNvSpPr/>
            <p:nvPr/>
          </p:nvSpPr>
          <p:spPr>
            <a:xfrm>
              <a:off x="5459537" y="5287513"/>
              <a:ext cx="1279181" cy="310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1" name="TextBox 40">
            <a:extLst>
              <a:ext uri="{FF2B5EF4-FFF2-40B4-BE49-F238E27FC236}">
                <a16:creationId xmlns:a16="http://schemas.microsoft.com/office/drawing/2014/main" id="{C6F5778C-90DE-4D3D-A917-38E4FD5AAC20}"/>
              </a:ext>
            </a:extLst>
          </p:cNvPr>
          <p:cNvSpPr txBox="1"/>
          <p:nvPr/>
        </p:nvSpPr>
        <p:spPr>
          <a:xfrm>
            <a:off x="6407098" y="4010803"/>
            <a:ext cx="5781135" cy="2534605"/>
          </a:xfrm>
          <a:prstGeom prst="rect">
            <a:avLst/>
          </a:prstGeom>
          <a:noFill/>
        </p:spPr>
        <p:txBody>
          <a:bodyPr wrap="square" rtlCol="0">
            <a:spAutoFit/>
          </a:bodyPr>
          <a:lstStyle/>
          <a:p>
            <a:pPr>
              <a:lnSpc>
                <a:spcPct val="125000"/>
              </a:lnSpc>
            </a:pPr>
            <a:r>
              <a:rPr lang="en-US" altLang="zh-CN" sz="1600" b="1" dirty="0">
                <a:solidFill>
                  <a:schemeClr val="tx1">
                    <a:lumMod val="65000"/>
                    <a:lumOff val="35000"/>
                  </a:schemeClr>
                </a:solidFill>
                <a:ea typeface="微软雅黑" panose="020B0503020204020204" pitchFamily="34" charset="-122"/>
              </a:rPr>
              <a:t>Electricity Supply and Demand </a:t>
            </a:r>
          </a:p>
          <a:p>
            <a:pPr>
              <a:lnSpc>
                <a:spcPct val="125000"/>
              </a:lnSpc>
            </a:pPr>
            <a:r>
              <a:rPr lang="en-US" altLang="zh-CN" sz="1400" b="1" dirty="0">
                <a:solidFill>
                  <a:srgbClr val="595959"/>
                </a:solidFill>
              </a:rPr>
              <a:t>Descriptive Analysis:   </a:t>
            </a:r>
          </a:p>
          <a:p>
            <a:pPr marL="285750" indent="-285750" algn="just">
              <a:lnSpc>
                <a:spcPct val="125000"/>
              </a:lnSpc>
              <a:buFontTx/>
              <a:buChar char="-"/>
            </a:pPr>
            <a:r>
              <a:rPr lang="en-US" altLang="zh-CN" sz="1400" dirty="0">
                <a:solidFill>
                  <a:srgbClr val="595959"/>
                </a:solidFill>
              </a:rPr>
              <a:t>The main sectors of electricity supply are petroleum products, natural gas, coal and others while the natural gas accounts for more in the recent years. This is due </a:t>
            </a:r>
            <a:r>
              <a:rPr lang="en-US" altLang="zh-CN" sz="1400">
                <a:solidFill>
                  <a:srgbClr val="595959"/>
                </a:solidFill>
              </a:rPr>
              <a:t>to the </a:t>
            </a:r>
            <a:r>
              <a:rPr lang="en-US" sz="1400" dirty="0">
                <a:solidFill>
                  <a:srgbClr val="595959"/>
                </a:solidFill>
              </a:rPr>
              <a:t>introduction of new Combined Cycle Gas Turbine (CCGT) plants, resulting in a decline in dependence on steam turbine plants</a:t>
            </a:r>
            <a:r>
              <a:rPr lang="en-US" altLang="zh-CN" sz="1400" dirty="0">
                <a:solidFill>
                  <a:srgbClr val="595959"/>
                </a:solidFill>
              </a:rPr>
              <a:t>; </a:t>
            </a:r>
          </a:p>
          <a:p>
            <a:pPr marL="285750" indent="-285750" algn="just">
              <a:lnSpc>
                <a:spcPct val="125000"/>
              </a:lnSpc>
              <a:buFontTx/>
              <a:buChar char="-"/>
            </a:pPr>
            <a:r>
              <a:rPr lang="en-US" altLang="zh-CN" sz="1400" dirty="0">
                <a:solidFill>
                  <a:srgbClr val="595959"/>
                </a:solidFill>
              </a:rPr>
              <a:t>The main sectors of electricity demand are the five on the left, which the time series exploration would be executed as follows;</a:t>
            </a:r>
          </a:p>
        </p:txBody>
      </p:sp>
      <p:pic>
        <p:nvPicPr>
          <p:cNvPr id="10" name="Picture 9">
            <a:extLst>
              <a:ext uri="{FF2B5EF4-FFF2-40B4-BE49-F238E27FC236}">
                <a16:creationId xmlns:a16="http://schemas.microsoft.com/office/drawing/2014/main" id="{15EA751B-88F0-4EB0-8611-1A4CAC2A0CC4}"/>
              </a:ext>
            </a:extLst>
          </p:cNvPr>
          <p:cNvPicPr>
            <a:picLocks noChangeAspect="1"/>
          </p:cNvPicPr>
          <p:nvPr/>
        </p:nvPicPr>
        <p:blipFill rotWithShape="1">
          <a:blip r:embed="rId3"/>
          <a:srcRect b="8179"/>
          <a:stretch/>
        </p:blipFill>
        <p:spPr>
          <a:xfrm>
            <a:off x="6654361" y="959660"/>
            <a:ext cx="5504133" cy="2965455"/>
          </a:xfrm>
          <a:prstGeom prst="rect">
            <a:avLst/>
          </a:prstGeom>
        </p:spPr>
      </p:pic>
    </p:spTree>
    <p:extLst>
      <p:ext uri="{BB962C8B-B14F-4D97-AF65-F5344CB8AC3E}">
        <p14:creationId xmlns:p14="http://schemas.microsoft.com/office/powerpoint/2010/main" val="2893877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US" altLang="zh-CN" sz="3600" b="1" dirty="0">
                <a:solidFill>
                  <a:schemeClr val="tx1">
                    <a:lumMod val="65000"/>
                    <a:lumOff val="35000"/>
                  </a:schemeClr>
                </a:solidFill>
                <a:ea typeface="微软雅黑" panose="020B0503020204020204" pitchFamily="34" charset="-122"/>
              </a:rPr>
              <a:t>Current State of Electricity Demand</a:t>
            </a:r>
            <a:endParaRPr lang="zh-CN" altLang="en-US" sz="3600" b="1" dirty="0">
              <a:solidFill>
                <a:schemeClr val="tx1">
                  <a:lumMod val="65000"/>
                  <a:lumOff val="35000"/>
                </a:schemeClr>
              </a:solidFill>
              <a:ea typeface="微软雅黑" panose="020B0503020204020204" pitchFamily="34" charset="-122"/>
            </a:endParaRPr>
          </a:p>
        </p:txBody>
      </p:sp>
      <p:sp>
        <p:nvSpPr>
          <p:cNvPr id="8" name="TextBox 7">
            <a:extLst>
              <a:ext uri="{FF2B5EF4-FFF2-40B4-BE49-F238E27FC236}">
                <a16:creationId xmlns:a16="http://schemas.microsoft.com/office/drawing/2014/main" id="{90BB64E1-1775-4C1E-8BC5-F44C54156800}"/>
              </a:ext>
            </a:extLst>
          </p:cNvPr>
          <p:cNvSpPr txBox="1"/>
          <p:nvPr/>
        </p:nvSpPr>
        <p:spPr>
          <a:xfrm>
            <a:off x="6830008" y="932476"/>
            <a:ext cx="5309113" cy="5496954"/>
          </a:xfrm>
          <a:prstGeom prst="rect">
            <a:avLst/>
          </a:prstGeom>
          <a:noFill/>
        </p:spPr>
        <p:txBody>
          <a:bodyPr wrap="square" rtlCol="0">
            <a:spAutoFit/>
          </a:bodyPr>
          <a:lstStyle/>
          <a:p>
            <a:pPr>
              <a:lnSpc>
                <a:spcPct val="125000"/>
              </a:lnSpc>
            </a:pPr>
            <a:r>
              <a:rPr lang="en-US" altLang="zh-CN" sz="1600" b="1" dirty="0">
                <a:solidFill>
                  <a:srgbClr val="595959"/>
                </a:solidFill>
              </a:rPr>
              <a:t>Electricity Time Series Data</a:t>
            </a:r>
          </a:p>
          <a:p>
            <a:pPr>
              <a:lnSpc>
                <a:spcPct val="125000"/>
              </a:lnSpc>
            </a:pPr>
            <a:r>
              <a:rPr lang="en-US" altLang="zh-CN" sz="1400" b="1" dirty="0">
                <a:solidFill>
                  <a:srgbClr val="595959"/>
                </a:solidFill>
              </a:rPr>
              <a:t>Descriptive Analysis:   </a:t>
            </a:r>
          </a:p>
          <a:p>
            <a:pPr marL="285750" indent="-285750" algn="just">
              <a:lnSpc>
                <a:spcPct val="125000"/>
              </a:lnSpc>
              <a:buFontTx/>
              <a:buChar char="-"/>
            </a:pPr>
            <a:r>
              <a:rPr lang="en-US" altLang="zh-CN" sz="1400" dirty="0">
                <a:solidFill>
                  <a:srgbClr val="595959"/>
                </a:solidFill>
              </a:rPr>
              <a:t>The electricity demand of all the sectors demonstrates an overall increasing trend;</a:t>
            </a:r>
          </a:p>
          <a:p>
            <a:pPr marL="285750" indent="-285750" algn="just">
              <a:lnSpc>
                <a:spcPct val="125000"/>
              </a:lnSpc>
              <a:buFontTx/>
              <a:buChar char="-"/>
            </a:pPr>
            <a:r>
              <a:rPr lang="en-US" altLang="zh-CN" sz="1400" dirty="0">
                <a:solidFill>
                  <a:srgbClr val="595959"/>
                </a:solidFill>
              </a:rPr>
              <a:t>The industrial-related and Commerce &amp; Service-related Sectors are the top two largest electricity users, accounting for the similar share of the electricity demand, while the Households Sector follows closely behind.</a:t>
            </a:r>
          </a:p>
          <a:p>
            <a:pPr algn="just">
              <a:lnSpc>
                <a:spcPct val="125000"/>
              </a:lnSpc>
            </a:pPr>
            <a:endParaRPr lang="en-US" altLang="zh-CN" sz="1400" b="1" dirty="0">
              <a:solidFill>
                <a:srgbClr val="595959"/>
              </a:solidFill>
            </a:endParaRPr>
          </a:p>
          <a:p>
            <a:pPr algn="just">
              <a:lnSpc>
                <a:spcPct val="125000"/>
              </a:lnSpc>
            </a:pPr>
            <a:r>
              <a:rPr lang="en-US" altLang="zh-CN" sz="1400" b="1" dirty="0">
                <a:solidFill>
                  <a:srgbClr val="595959"/>
                </a:solidFill>
              </a:rPr>
              <a:t>Forecasting Methodology:  </a:t>
            </a:r>
          </a:p>
          <a:p>
            <a:pPr marL="285750" indent="-285750" algn="just">
              <a:lnSpc>
                <a:spcPct val="125000"/>
              </a:lnSpc>
              <a:buFontTx/>
              <a:buChar char="-"/>
            </a:pPr>
            <a:r>
              <a:rPr lang="en-US" altLang="zh-CN" sz="1400" dirty="0">
                <a:solidFill>
                  <a:srgbClr val="595959"/>
                </a:solidFill>
              </a:rPr>
              <a:t>Four forecasting techniques comprising of  </a:t>
            </a:r>
            <a:r>
              <a:rPr lang="en-US" altLang="zh-CN" sz="1400" b="1" dirty="0">
                <a:solidFill>
                  <a:srgbClr val="595959"/>
                </a:solidFill>
              </a:rPr>
              <a:t>(Seasonal) ARIMA</a:t>
            </a:r>
            <a:r>
              <a:rPr lang="en-US" altLang="zh-CN" sz="1400" dirty="0">
                <a:solidFill>
                  <a:srgbClr val="595959"/>
                </a:solidFill>
              </a:rPr>
              <a:t>, </a:t>
            </a:r>
            <a:r>
              <a:rPr lang="en-US" altLang="zh-CN" sz="1400" b="1" dirty="0">
                <a:solidFill>
                  <a:srgbClr val="595959"/>
                </a:solidFill>
              </a:rPr>
              <a:t>Time Series Regression</a:t>
            </a:r>
            <a:r>
              <a:rPr lang="en-US" altLang="zh-CN" sz="1400" dirty="0">
                <a:solidFill>
                  <a:srgbClr val="595959"/>
                </a:solidFill>
              </a:rPr>
              <a:t>, </a:t>
            </a:r>
            <a:r>
              <a:rPr lang="en-US" altLang="zh-CN" sz="1400" b="1" dirty="0">
                <a:solidFill>
                  <a:srgbClr val="595959"/>
                </a:solidFill>
              </a:rPr>
              <a:t>Double Exponential Smoothing</a:t>
            </a:r>
            <a:r>
              <a:rPr lang="en-US" altLang="zh-CN" sz="1400" dirty="0">
                <a:solidFill>
                  <a:srgbClr val="595959"/>
                </a:solidFill>
              </a:rPr>
              <a:t>, and the  </a:t>
            </a:r>
            <a:r>
              <a:rPr lang="en-US" altLang="zh-CN" sz="1400" b="1" dirty="0">
                <a:solidFill>
                  <a:srgbClr val="595959"/>
                </a:solidFill>
              </a:rPr>
              <a:t>Decomposition Method</a:t>
            </a:r>
            <a:r>
              <a:rPr lang="en-US" altLang="zh-CN" sz="1400" dirty="0">
                <a:solidFill>
                  <a:srgbClr val="595959"/>
                </a:solidFill>
              </a:rPr>
              <a:t> were executed on each sector. The MAE was chosen as the evaluation method using 2017 as the validation data to compare and determine the best technique for each sector.</a:t>
            </a:r>
          </a:p>
          <a:p>
            <a:pPr marL="285750" indent="-285750" algn="just">
              <a:lnSpc>
                <a:spcPct val="125000"/>
              </a:lnSpc>
              <a:buFontTx/>
              <a:buChar char="-"/>
            </a:pPr>
            <a:r>
              <a:rPr lang="en-US" altLang="zh-CN" sz="1400" dirty="0">
                <a:solidFill>
                  <a:srgbClr val="595959"/>
                </a:solidFill>
              </a:rPr>
              <a:t>Accordingly, the total forecasted electricity demand in 2018 is then calculated by adding the best forecast for each sector.</a:t>
            </a:r>
          </a:p>
          <a:p>
            <a:pPr marL="285750" indent="-285750" algn="just">
              <a:lnSpc>
                <a:spcPct val="125000"/>
              </a:lnSpc>
              <a:buFontTx/>
              <a:buChar char="-"/>
            </a:pPr>
            <a:r>
              <a:rPr lang="en-US" altLang="zh-CN" sz="1400" dirty="0">
                <a:solidFill>
                  <a:srgbClr val="595959"/>
                </a:solidFill>
              </a:rPr>
              <a:t>The submitted excel spreadsheet contains the detailed results. Only the best results and their corresponding technique are illustrated in the following slides.</a:t>
            </a:r>
          </a:p>
        </p:txBody>
      </p:sp>
      <p:pic>
        <p:nvPicPr>
          <p:cNvPr id="12" name="Picture 11">
            <a:extLst>
              <a:ext uri="{FF2B5EF4-FFF2-40B4-BE49-F238E27FC236}">
                <a16:creationId xmlns:a16="http://schemas.microsoft.com/office/drawing/2014/main" id="{CC40B6CC-CFA7-4BF0-BB46-0BAD8109F165}"/>
              </a:ext>
            </a:extLst>
          </p:cNvPr>
          <p:cNvPicPr>
            <a:picLocks noChangeAspect="1"/>
          </p:cNvPicPr>
          <p:nvPr/>
        </p:nvPicPr>
        <p:blipFill rotWithShape="1">
          <a:blip r:embed="rId2"/>
          <a:srcRect b="23987"/>
          <a:stretch/>
        </p:blipFill>
        <p:spPr>
          <a:xfrm>
            <a:off x="143557" y="1032477"/>
            <a:ext cx="6686451" cy="5361971"/>
          </a:xfrm>
          <a:prstGeom prst="rect">
            <a:avLst/>
          </a:prstGeom>
        </p:spPr>
      </p:pic>
      <p:sp>
        <p:nvSpPr>
          <p:cNvPr id="9" name="Rectangle 8">
            <a:extLst>
              <a:ext uri="{FF2B5EF4-FFF2-40B4-BE49-F238E27FC236}">
                <a16:creationId xmlns:a16="http://schemas.microsoft.com/office/drawing/2014/main" id="{C7A87D6C-9E0F-4516-B4F4-875E9212E10A}"/>
              </a:ext>
            </a:extLst>
          </p:cNvPr>
          <p:cNvSpPr/>
          <p:nvPr/>
        </p:nvSpPr>
        <p:spPr>
          <a:xfrm>
            <a:off x="700552" y="1448428"/>
            <a:ext cx="2125903" cy="1123384"/>
          </a:xfrm>
          <a:prstGeom prst="rect">
            <a:avLst/>
          </a:prstGeom>
        </p:spPr>
        <p:txBody>
          <a:bodyPr wrap="none">
            <a:spAutoFit/>
          </a:bodyPr>
          <a:lstStyle/>
          <a:p>
            <a:r>
              <a:rPr lang="en-US" altLang="zh-CN" sz="1200" b="1" dirty="0">
                <a:solidFill>
                  <a:srgbClr val="595959"/>
                </a:solidFill>
              </a:rPr>
              <a:t>Total Electricity Demand</a:t>
            </a:r>
          </a:p>
          <a:p>
            <a:r>
              <a:rPr lang="en-US" altLang="zh-CN" sz="1100" i="1" dirty="0">
                <a:solidFill>
                  <a:srgbClr val="595959"/>
                </a:solidFill>
              </a:rPr>
              <a:t> =   Industrial-related</a:t>
            </a:r>
          </a:p>
          <a:p>
            <a:r>
              <a:rPr lang="en-US" altLang="zh-CN" sz="1100" i="1" dirty="0">
                <a:solidFill>
                  <a:srgbClr val="595959"/>
                </a:solidFill>
              </a:rPr>
              <a:t>   + Commerce and Service-related</a:t>
            </a:r>
          </a:p>
          <a:p>
            <a:r>
              <a:rPr lang="en-US" altLang="zh-CN" sz="1100" i="1" dirty="0">
                <a:solidFill>
                  <a:srgbClr val="595959"/>
                </a:solidFill>
              </a:rPr>
              <a:t>   + Transport-related</a:t>
            </a:r>
          </a:p>
          <a:p>
            <a:r>
              <a:rPr lang="en-US" altLang="zh-CN" sz="1100" i="1" dirty="0">
                <a:solidFill>
                  <a:srgbClr val="595959"/>
                </a:solidFill>
              </a:rPr>
              <a:t>   + Households</a:t>
            </a:r>
          </a:p>
          <a:p>
            <a:r>
              <a:rPr lang="en-US" altLang="zh-CN" sz="1100" i="1" dirty="0">
                <a:solidFill>
                  <a:srgbClr val="595959"/>
                </a:solidFill>
              </a:rPr>
              <a:t>   + Others</a:t>
            </a:r>
          </a:p>
        </p:txBody>
      </p:sp>
    </p:spTree>
    <p:extLst>
      <p:ext uri="{BB962C8B-B14F-4D97-AF65-F5344CB8AC3E}">
        <p14:creationId xmlns:p14="http://schemas.microsoft.com/office/powerpoint/2010/main" val="142026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hart 24">
            <a:extLst>
              <a:ext uri="{FF2B5EF4-FFF2-40B4-BE49-F238E27FC236}">
                <a16:creationId xmlns:a16="http://schemas.microsoft.com/office/drawing/2014/main" id="{EAB7FCA2-D632-4F25-B057-D146DAFE733A}"/>
              </a:ext>
            </a:extLst>
          </p:cNvPr>
          <p:cNvGraphicFramePr>
            <a:graphicFrameLocks/>
          </p:cNvGraphicFramePr>
          <p:nvPr>
            <p:extLst>
              <p:ext uri="{D42A27DB-BD31-4B8C-83A1-F6EECF244321}">
                <p14:modId xmlns:p14="http://schemas.microsoft.com/office/powerpoint/2010/main" val="1958855581"/>
              </p:ext>
            </p:extLst>
          </p:nvPr>
        </p:nvGraphicFramePr>
        <p:xfrm>
          <a:off x="975777" y="1109883"/>
          <a:ext cx="10398253" cy="4063161"/>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US" altLang="zh-CN" sz="3600" b="1" dirty="0">
                <a:solidFill>
                  <a:schemeClr val="tx1">
                    <a:lumMod val="65000"/>
                    <a:lumOff val="35000"/>
                  </a:schemeClr>
                </a:solidFill>
                <a:ea typeface="微软雅黑" panose="020B0503020204020204" pitchFamily="34" charset="-122"/>
              </a:rPr>
              <a:t>Electricity Demand </a:t>
            </a:r>
            <a:r>
              <a:rPr lang="en-SG" altLang="zh-CN" sz="3600" b="1" dirty="0">
                <a:solidFill>
                  <a:schemeClr val="tx1">
                    <a:lumMod val="65000"/>
                    <a:lumOff val="35000"/>
                  </a:schemeClr>
                </a:solidFill>
                <a:ea typeface="微软雅黑" panose="020B0503020204020204" pitchFamily="34" charset="-122"/>
              </a:rPr>
              <a:t>Forecast Summary</a:t>
            </a:r>
            <a:endParaRPr lang="zh-CN" altLang="en-US" sz="3600" b="1" dirty="0">
              <a:solidFill>
                <a:schemeClr val="tx1">
                  <a:lumMod val="65000"/>
                  <a:lumOff val="35000"/>
                </a:schemeClr>
              </a:solidFill>
              <a:ea typeface="微软雅黑" panose="020B0503020204020204" pitchFamily="34" charset="-122"/>
            </a:endParaRPr>
          </a:p>
        </p:txBody>
      </p:sp>
      <p:sp>
        <p:nvSpPr>
          <p:cNvPr id="15" name="TextBox 14">
            <a:extLst>
              <a:ext uri="{FF2B5EF4-FFF2-40B4-BE49-F238E27FC236}">
                <a16:creationId xmlns:a16="http://schemas.microsoft.com/office/drawing/2014/main" id="{B6AEBC6E-5885-4E8A-B170-590744E15538}"/>
              </a:ext>
            </a:extLst>
          </p:cNvPr>
          <p:cNvSpPr txBox="1"/>
          <p:nvPr/>
        </p:nvSpPr>
        <p:spPr>
          <a:xfrm>
            <a:off x="1077284" y="5334764"/>
            <a:ext cx="9962190" cy="1054135"/>
          </a:xfrm>
          <a:prstGeom prst="rect">
            <a:avLst/>
          </a:prstGeom>
          <a:noFill/>
        </p:spPr>
        <p:txBody>
          <a:bodyPr wrap="square" rtlCol="0">
            <a:spAutoFit/>
          </a:bodyPr>
          <a:lstStyle/>
          <a:p>
            <a:pPr>
              <a:lnSpc>
                <a:spcPct val="125000"/>
              </a:lnSpc>
            </a:pPr>
            <a:r>
              <a:rPr lang="en-US" altLang="zh-CN" sz="1400" b="1" dirty="0">
                <a:solidFill>
                  <a:srgbClr val="595959"/>
                </a:solidFill>
              </a:rPr>
              <a:t>Overall Electricity Demand Forecasting: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Combined with all the sectors values, the overall electricity demand increases steadily by year with the seasonality of 12 months;</a:t>
            </a:r>
          </a:p>
          <a:p>
            <a:pPr marL="285750" indent="-285750" algn="just">
              <a:lnSpc>
                <a:spcPct val="125000"/>
              </a:lnSpc>
              <a:buFontTx/>
              <a:buChar char="-"/>
            </a:pPr>
            <a:r>
              <a:rPr lang="en-US" altLang="zh-CN" sz="1200" dirty="0">
                <a:solidFill>
                  <a:srgbClr val="595959"/>
                </a:solidFill>
              </a:rPr>
              <a:t>The regular on-peak demand for electricity is around June and August while the off-peak demand is around March of each year;</a:t>
            </a:r>
          </a:p>
          <a:p>
            <a:pPr marL="285750" indent="-285750" algn="just">
              <a:lnSpc>
                <a:spcPct val="125000"/>
              </a:lnSpc>
              <a:buFontTx/>
              <a:buChar char="-"/>
            </a:pPr>
            <a:r>
              <a:rPr lang="en-US" altLang="zh-CN" sz="1200" dirty="0">
                <a:solidFill>
                  <a:srgbClr val="595959"/>
                </a:solidFill>
              </a:rPr>
              <a:t>As shown in the chart, the forecast for March, </a:t>
            </a:r>
            <a:r>
              <a:rPr lang="en-SG" altLang="zh-CN" sz="1200" dirty="0">
                <a:solidFill>
                  <a:srgbClr val="595959"/>
                </a:solidFill>
              </a:rPr>
              <a:t>June and August </a:t>
            </a:r>
            <a:r>
              <a:rPr lang="en-US" altLang="zh-CN" sz="1200" dirty="0">
                <a:solidFill>
                  <a:srgbClr val="595959"/>
                </a:solidFill>
              </a:rPr>
              <a:t>in 2018 is 4004.51 </a:t>
            </a:r>
            <a:r>
              <a:rPr lang="en-SG" altLang="zh-CN" sz="1200" dirty="0">
                <a:solidFill>
                  <a:srgbClr val="595959"/>
                </a:solidFill>
              </a:rPr>
              <a:t>GWh, 4386.89 GWh and 4557.43 GWh</a:t>
            </a:r>
            <a:r>
              <a:rPr lang="zh-CN" altLang="en-US" sz="1200" dirty="0">
                <a:solidFill>
                  <a:srgbClr val="595959"/>
                </a:solidFill>
              </a:rPr>
              <a:t> </a:t>
            </a:r>
            <a:r>
              <a:rPr lang="en-US" altLang="zh-CN" sz="1200" dirty="0">
                <a:solidFill>
                  <a:srgbClr val="595959"/>
                </a:solidFill>
              </a:rPr>
              <a:t>respectively. </a:t>
            </a:r>
          </a:p>
        </p:txBody>
      </p:sp>
      <p:sp>
        <p:nvSpPr>
          <p:cNvPr id="9" name="Rectangle 8">
            <a:extLst>
              <a:ext uri="{FF2B5EF4-FFF2-40B4-BE49-F238E27FC236}">
                <a16:creationId xmlns:a16="http://schemas.microsoft.com/office/drawing/2014/main" id="{0A1955F9-004C-4DDC-93EF-98D28CE089A0}"/>
              </a:ext>
            </a:extLst>
          </p:cNvPr>
          <p:cNvSpPr/>
          <p:nvPr/>
        </p:nvSpPr>
        <p:spPr>
          <a:xfrm>
            <a:off x="6683053" y="3184781"/>
            <a:ext cx="654923" cy="307777"/>
          </a:xfrm>
          <a:prstGeom prst="rect">
            <a:avLst/>
          </a:prstGeom>
          <a:ln>
            <a:noFill/>
            <a:prstDash val="dash"/>
          </a:ln>
        </p:spPr>
        <p:txBody>
          <a:bodyPr wrap="none">
            <a:spAutoFit/>
          </a:bodyPr>
          <a:lstStyle/>
          <a:p>
            <a:r>
              <a:rPr lang="en-US" altLang="zh-CN" sz="1400" i="1" dirty="0">
                <a:solidFill>
                  <a:schemeClr val="accent2"/>
                </a:solidFill>
              </a:rPr>
              <a:t>March</a:t>
            </a:r>
            <a:endParaRPr lang="en-SG" sz="1400" i="1" dirty="0">
              <a:solidFill>
                <a:schemeClr val="accent2"/>
              </a:solidFill>
            </a:endParaRPr>
          </a:p>
        </p:txBody>
      </p:sp>
      <p:cxnSp>
        <p:nvCxnSpPr>
          <p:cNvPr id="10" name="Straight Arrow Connector 9">
            <a:extLst>
              <a:ext uri="{FF2B5EF4-FFF2-40B4-BE49-F238E27FC236}">
                <a16:creationId xmlns:a16="http://schemas.microsoft.com/office/drawing/2014/main" id="{19D4F8F7-A49F-4BE6-9951-1E7A47F4894E}"/>
              </a:ext>
            </a:extLst>
          </p:cNvPr>
          <p:cNvCxnSpPr>
            <a:cxnSpLocks/>
          </p:cNvCxnSpPr>
          <p:nvPr/>
        </p:nvCxnSpPr>
        <p:spPr>
          <a:xfrm flipV="1">
            <a:off x="7000293" y="2509868"/>
            <a:ext cx="171060" cy="746770"/>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1391FA-EE76-4993-8A35-945B83731CB6}"/>
              </a:ext>
            </a:extLst>
          </p:cNvPr>
          <p:cNvCxnSpPr>
            <a:cxnSpLocks/>
          </p:cNvCxnSpPr>
          <p:nvPr/>
        </p:nvCxnSpPr>
        <p:spPr>
          <a:xfrm flipH="1" flipV="1">
            <a:off x="5147899" y="2686598"/>
            <a:ext cx="1841878" cy="570040"/>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51ED2C-3562-4DDA-896D-F2C6A9029E13}"/>
              </a:ext>
            </a:extLst>
          </p:cNvPr>
          <p:cNvCxnSpPr>
            <a:cxnSpLocks/>
          </p:cNvCxnSpPr>
          <p:nvPr/>
        </p:nvCxnSpPr>
        <p:spPr>
          <a:xfrm flipH="1" flipV="1">
            <a:off x="5791757" y="2545796"/>
            <a:ext cx="1198020" cy="710842"/>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FBBC5C3-3152-45E1-A262-2C17405850FB}"/>
              </a:ext>
            </a:extLst>
          </p:cNvPr>
          <p:cNvCxnSpPr>
            <a:cxnSpLocks/>
          </p:cNvCxnSpPr>
          <p:nvPr/>
        </p:nvCxnSpPr>
        <p:spPr>
          <a:xfrm flipH="1" flipV="1">
            <a:off x="6501477" y="2611120"/>
            <a:ext cx="488300" cy="645518"/>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82F289A-D12A-4BD2-A58B-78955883842F}"/>
              </a:ext>
            </a:extLst>
          </p:cNvPr>
          <p:cNvCxnSpPr>
            <a:cxnSpLocks/>
          </p:cNvCxnSpPr>
          <p:nvPr/>
        </p:nvCxnSpPr>
        <p:spPr>
          <a:xfrm flipV="1">
            <a:off x="7000293" y="2451059"/>
            <a:ext cx="880780" cy="805579"/>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A003EDC-C912-45F5-8DF9-3F143DEB496D}"/>
              </a:ext>
            </a:extLst>
          </p:cNvPr>
          <p:cNvSpPr/>
          <p:nvPr/>
        </p:nvSpPr>
        <p:spPr>
          <a:xfrm>
            <a:off x="3537838" y="1604246"/>
            <a:ext cx="1384931" cy="307777"/>
          </a:xfrm>
          <a:prstGeom prst="rect">
            <a:avLst/>
          </a:prstGeom>
          <a:ln>
            <a:noFill/>
            <a:prstDash val="dash"/>
          </a:ln>
        </p:spPr>
        <p:txBody>
          <a:bodyPr wrap="none">
            <a:spAutoFit/>
          </a:bodyPr>
          <a:lstStyle/>
          <a:p>
            <a:r>
              <a:rPr lang="en-US" altLang="zh-CN" sz="1400" i="1" dirty="0">
                <a:solidFill>
                  <a:schemeClr val="accent2"/>
                </a:solidFill>
              </a:rPr>
              <a:t>June and August</a:t>
            </a:r>
          </a:p>
        </p:txBody>
      </p:sp>
      <p:cxnSp>
        <p:nvCxnSpPr>
          <p:cNvPr id="18" name="Straight Arrow Connector 17">
            <a:extLst>
              <a:ext uri="{FF2B5EF4-FFF2-40B4-BE49-F238E27FC236}">
                <a16:creationId xmlns:a16="http://schemas.microsoft.com/office/drawing/2014/main" id="{C65397C5-C184-4202-8A7E-A8606D9F1DAA}"/>
              </a:ext>
            </a:extLst>
          </p:cNvPr>
          <p:cNvCxnSpPr>
            <a:cxnSpLocks/>
          </p:cNvCxnSpPr>
          <p:nvPr/>
        </p:nvCxnSpPr>
        <p:spPr>
          <a:xfrm>
            <a:off x="4114085" y="1962463"/>
            <a:ext cx="1328305" cy="390526"/>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D494835-E4BA-4A38-954A-9C7F4A199B8B}"/>
              </a:ext>
            </a:extLst>
          </p:cNvPr>
          <p:cNvCxnSpPr>
            <a:cxnSpLocks/>
          </p:cNvCxnSpPr>
          <p:nvPr/>
        </p:nvCxnSpPr>
        <p:spPr>
          <a:xfrm flipH="1">
            <a:off x="3872204" y="1962463"/>
            <a:ext cx="241884" cy="617056"/>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B892B3-64A0-428F-ABA4-75FC3A2578E1}"/>
              </a:ext>
            </a:extLst>
          </p:cNvPr>
          <p:cNvCxnSpPr>
            <a:cxnSpLocks/>
          </p:cNvCxnSpPr>
          <p:nvPr/>
        </p:nvCxnSpPr>
        <p:spPr>
          <a:xfrm flipH="1">
            <a:off x="4020780" y="1962463"/>
            <a:ext cx="93307" cy="498913"/>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9745F0A-9DA7-458B-9388-9620A262CBD2}"/>
              </a:ext>
            </a:extLst>
          </p:cNvPr>
          <p:cNvCxnSpPr>
            <a:cxnSpLocks/>
          </p:cNvCxnSpPr>
          <p:nvPr/>
        </p:nvCxnSpPr>
        <p:spPr>
          <a:xfrm>
            <a:off x="4114086" y="1962463"/>
            <a:ext cx="1223024" cy="488596"/>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86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25831D-6FCF-47A7-8E62-EFB197C338B7}"/>
              </a:ext>
            </a:extLst>
          </p:cNvPr>
          <p:cNvGrpSpPr/>
          <p:nvPr/>
        </p:nvGrpSpPr>
        <p:grpSpPr>
          <a:xfrm>
            <a:off x="3489433" y="2629021"/>
            <a:ext cx="5213135" cy="1599959"/>
            <a:chOff x="6617336" y="1479903"/>
            <a:chExt cx="5213135" cy="1599959"/>
          </a:xfrm>
        </p:grpSpPr>
        <p:sp>
          <p:nvSpPr>
            <p:cNvPr id="8" name="标题 1">
              <a:extLst>
                <a:ext uri="{FF2B5EF4-FFF2-40B4-BE49-F238E27FC236}">
                  <a16:creationId xmlns:a16="http://schemas.microsoft.com/office/drawing/2014/main" id="{895DE321-C203-477D-8BCF-0C1B37BFFA3E}"/>
                </a:ext>
              </a:extLst>
            </p:cNvPr>
            <p:cNvSpPr txBox="1">
              <a:spLocks/>
            </p:cNvSpPr>
            <p:nvPr/>
          </p:nvSpPr>
          <p:spPr>
            <a:xfrm>
              <a:off x="6888798" y="1479903"/>
              <a:ext cx="4941673" cy="15541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tx1"/>
                  </a:solidFill>
                  <a:latin typeface="微软雅黑" panose="020B0503020204020204" pitchFamily="34" charset="-122"/>
                  <a:ea typeface="微软雅黑" panose="020B0503020204020204" pitchFamily="34" charset="-122"/>
                  <a:cs typeface="+mj-cs"/>
                </a:defRPr>
              </a:lvl1pPr>
            </a:lstStyle>
            <a:p>
              <a:pPr lvl="0">
                <a:lnSpc>
                  <a:spcPct val="125000"/>
                </a:lnSpc>
                <a:defRPr/>
              </a:pPr>
              <a:r>
                <a:rPr kumimoji="0" lang="en-SG" altLang="zh-CN" sz="4000" b="1" i="0" u="none" strike="noStrike" kern="1200" cap="none" spc="0" normalizeH="0" baseline="0" noProof="0" dirty="0">
                  <a:ln>
                    <a:noFill/>
                  </a:ln>
                  <a:solidFill>
                    <a:sysClr val="windowText" lastClr="000000"/>
                  </a:solidFill>
                  <a:effectLst/>
                  <a:uLnTx/>
                  <a:uFillTx/>
                  <a:latin typeface="+mn-lt"/>
                  <a:ea typeface="微软雅黑" panose="020B0503020204020204" pitchFamily="34" charset="-122"/>
                  <a:cs typeface="+mj-cs"/>
                </a:rPr>
                <a:t>Natural Gas Part</a:t>
              </a:r>
              <a:endParaRPr kumimoji="0" lang="zh-CN" altLang="en-US" sz="4000" b="1" i="0" u="none" strike="noStrike" kern="1200" cap="none" spc="0" normalizeH="0" baseline="0" noProof="0" dirty="0">
                <a:ln>
                  <a:noFill/>
                </a:ln>
                <a:solidFill>
                  <a:sysClr val="windowText" lastClr="000000"/>
                </a:solidFill>
                <a:effectLst/>
                <a:uLnTx/>
                <a:uFillTx/>
                <a:latin typeface="+mn-lt"/>
                <a:ea typeface="微软雅黑" panose="020B0503020204020204" pitchFamily="34" charset="-122"/>
                <a:cs typeface="+mj-cs"/>
              </a:endParaRPr>
            </a:p>
          </p:txBody>
        </p:sp>
        <p:grpSp>
          <p:nvGrpSpPr>
            <p:cNvPr id="9" name="组合 17">
              <a:extLst>
                <a:ext uri="{FF2B5EF4-FFF2-40B4-BE49-F238E27FC236}">
                  <a16:creationId xmlns:a16="http://schemas.microsoft.com/office/drawing/2014/main" id="{2F258F89-E6D7-41AA-B601-6BBA3370A37D}"/>
                </a:ext>
              </a:extLst>
            </p:cNvPr>
            <p:cNvGrpSpPr>
              <a:grpSpLocks/>
            </p:cNvGrpSpPr>
            <p:nvPr/>
          </p:nvGrpSpPr>
          <p:grpSpPr bwMode="auto">
            <a:xfrm>
              <a:off x="6617336" y="1505062"/>
              <a:ext cx="158750" cy="1574800"/>
              <a:chOff x="633389" y="587222"/>
              <a:chExt cx="374215" cy="4312002"/>
            </a:xfrm>
          </p:grpSpPr>
          <p:sp>
            <p:nvSpPr>
              <p:cNvPr id="10" name="矩形 18">
                <a:extLst>
                  <a:ext uri="{FF2B5EF4-FFF2-40B4-BE49-F238E27FC236}">
                    <a16:creationId xmlns:a16="http://schemas.microsoft.com/office/drawing/2014/main" id="{E8867B75-07F8-4871-8CAE-00D907A08B7B}"/>
                  </a:ext>
                </a:extLst>
              </p:cNvPr>
              <p:cNvSpPr/>
              <p:nvPr/>
            </p:nvSpPr>
            <p:spPr>
              <a:xfrm>
                <a:off x="633389" y="587222"/>
                <a:ext cx="265691" cy="4312002"/>
              </a:xfrm>
              <a:prstGeom prst="rect">
                <a:avLst/>
              </a:prstGeom>
              <a:solidFill>
                <a:srgbClr val="7798D4"/>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a typeface="宋体" panose="02010600030101010101" pitchFamily="2" charset="-122"/>
                </a:endParaRPr>
              </a:p>
            </p:txBody>
          </p:sp>
          <p:sp>
            <p:nvSpPr>
              <p:cNvPr id="11" name="矩形 19">
                <a:extLst>
                  <a:ext uri="{FF2B5EF4-FFF2-40B4-BE49-F238E27FC236}">
                    <a16:creationId xmlns:a16="http://schemas.microsoft.com/office/drawing/2014/main" id="{66AB7358-15A3-4543-8324-A1D8409858B3}"/>
                  </a:ext>
                </a:extLst>
              </p:cNvPr>
              <p:cNvSpPr/>
              <p:nvPr/>
            </p:nvSpPr>
            <p:spPr>
              <a:xfrm>
                <a:off x="899080" y="587222"/>
                <a:ext cx="108524" cy="4312002"/>
              </a:xfrm>
              <a:prstGeom prst="rect">
                <a:avLst/>
              </a:prstGeom>
              <a:solidFill>
                <a:srgbClr val="5B9BD5">
                  <a:lumMod val="60000"/>
                  <a:lumOff val="4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a typeface="宋体" panose="02010600030101010101" pitchFamily="2" charset="-122"/>
                </a:endParaRPr>
              </a:p>
            </p:txBody>
          </p:sp>
        </p:grpSp>
      </p:grpSp>
    </p:spTree>
    <p:extLst>
      <p:ext uri="{BB962C8B-B14F-4D97-AF65-F5344CB8AC3E}">
        <p14:creationId xmlns:p14="http://schemas.microsoft.com/office/powerpoint/2010/main" val="4049976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US" altLang="zh-CN" sz="3600" b="1" dirty="0">
                <a:solidFill>
                  <a:schemeClr val="tx1">
                    <a:lumMod val="65000"/>
                    <a:lumOff val="35000"/>
                  </a:schemeClr>
                </a:solidFill>
                <a:ea typeface="微软雅黑" panose="020B0503020204020204" pitchFamily="34" charset="-122"/>
              </a:rPr>
              <a:t>Electricity Demand </a:t>
            </a:r>
            <a:r>
              <a:rPr lang="en-SG" altLang="zh-CN" sz="3600" b="1" dirty="0">
                <a:solidFill>
                  <a:schemeClr val="tx1">
                    <a:lumMod val="65000"/>
                    <a:lumOff val="35000"/>
                  </a:schemeClr>
                </a:solidFill>
                <a:ea typeface="微软雅黑" panose="020B0503020204020204" pitchFamily="34" charset="-122"/>
              </a:rPr>
              <a:t>Forecast</a:t>
            </a:r>
            <a:endParaRPr lang="zh-CN" altLang="en-US" sz="3600" b="1" dirty="0">
              <a:solidFill>
                <a:schemeClr val="tx1">
                  <a:lumMod val="65000"/>
                  <a:lumOff val="35000"/>
                </a:schemeClr>
              </a:solidFill>
              <a:ea typeface="微软雅黑" panose="020B0503020204020204" pitchFamily="34" charset="-122"/>
            </a:endParaRPr>
          </a:p>
        </p:txBody>
      </p:sp>
      <p:sp>
        <p:nvSpPr>
          <p:cNvPr id="15" name="TextBox 14">
            <a:extLst>
              <a:ext uri="{FF2B5EF4-FFF2-40B4-BE49-F238E27FC236}">
                <a16:creationId xmlns:a16="http://schemas.microsoft.com/office/drawing/2014/main" id="{B6AEBC6E-5885-4E8A-B170-590744E15538}"/>
              </a:ext>
            </a:extLst>
          </p:cNvPr>
          <p:cNvSpPr txBox="1"/>
          <p:nvPr/>
        </p:nvSpPr>
        <p:spPr>
          <a:xfrm>
            <a:off x="1362240" y="5376618"/>
            <a:ext cx="10598519" cy="1054135"/>
          </a:xfrm>
          <a:prstGeom prst="rect">
            <a:avLst/>
          </a:prstGeom>
          <a:noFill/>
        </p:spPr>
        <p:txBody>
          <a:bodyPr wrap="square" rtlCol="0">
            <a:spAutoFit/>
          </a:bodyPr>
          <a:lstStyle/>
          <a:p>
            <a:pPr>
              <a:lnSpc>
                <a:spcPct val="125000"/>
              </a:lnSpc>
            </a:pPr>
            <a:r>
              <a:rPr lang="en-US" altLang="zh-CN" sz="1400" b="1" dirty="0">
                <a:solidFill>
                  <a:srgbClr val="595959"/>
                </a:solidFill>
              </a:rPr>
              <a:t>Industrial-related Electricity Demand Forecasting: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The overall Industrial-related electricity demand increased steadily year on year with a seasonality of 12 months;</a:t>
            </a:r>
          </a:p>
          <a:p>
            <a:pPr marL="285750" indent="-285750" algn="just">
              <a:lnSpc>
                <a:spcPct val="125000"/>
              </a:lnSpc>
              <a:buFontTx/>
              <a:buChar char="-"/>
            </a:pPr>
            <a:r>
              <a:rPr lang="en-US" altLang="zh-CN" sz="1200" dirty="0">
                <a:solidFill>
                  <a:srgbClr val="595959"/>
                </a:solidFill>
              </a:rPr>
              <a:t>The regular on-peak demand for electricity is around August while the off-peak demand is around March of each year;</a:t>
            </a:r>
          </a:p>
          <a:p>
            <a:pPr marL="285750" indent="-285750" algn="just">
              <a:lnSpc>
                <a:spcPct val="125000"/>
              </a:lnSpc>
              <a:buFontTx/>
              <a:buChar char="-"/>
            </a:pPr>
            <a:r>
              <a:rPr lang="en-US" altLang="zh-CN" sz="1200" dirty="0">
                <a:solidFill>
                  <a:srgbClr val="595959"/>
                </a:solidFill>
              </a:rPr>
              <a:t>As shown in the chart, the forecast for March </a:t>
            </a:r>
            <a:r>
              <a:rPr lang="en-SG" altLang="zh-CN" sz="1200" dirty="0">
                <a:solidFill>
                  <a:srgbClr val="595959"/>
                </a:solidFill>
              </a:rPr>
              <a:t>and </a:t>
            </a:r>
            <a:r>
              <a:rPr lang="en-US" altLang="zh-CN" sz="1200" dirty="0">
                <a:solidFill>
                  <a:srgbClr val="595959"/>
                </a:solidFill>
              </a:rPr>
              <a:t>August in 2018 is 1690.24</a:t>
            </a:r>
            <a:r>
              <a:rPr lang="en-SG" altLang="zh-CN" sz="1200" dirty="0">
                <a:solidFill>
                  <a:srgbClr val="595959"/>
                </a:solidFill>
              </a:rPr>
              <a:t> GWh and 1947.77 GWh</a:t>
            </a:r>
            <a:r>
              <a:rPr lang="zh-CN" altLang="en-US" sz="1200" dirty="0">
                <a:solidFill>
                  <a:srgbClr val="595959"/>
                </a:solidFill>
              </a:rPr>
              <a:t> </a:t>
            </a:r>
            <a:r>
              <a:rPr lang="en-US" altLang="zh-CN" sz="1200" dirty="0">
                <a:solidFill>
                  <a:srgbClr val="595959"/>
                </a:solidFill>
              </a:rPr>
              <a:t>respectively. </a:t>
            </a:r>
          </a:p>
        </p:txBody>
      </p:sp>
      <p:graphicFrame>
        <p:nvGraphicFramePr>
          <p:cNvPr id="22" name="Diagram 21">
            <a:extLst>
              <a:ext uri="{FF2B5EF4-FFF2-40B4-BE49-F238E27FC236}">
                <a16:creationId xmlns:a16="http://schemas.microsoft.com/office/drawing/2014/main" id="{C1970079-44AD-403F-8D2E-A3EEECD3B709}"/>
              </a:ext>
            </a:extLst>
          </p:cNvPr>
          <p:cNvGraphicFramePr/>
          <p:nvPr>
            <p:extLst>
              <p:ext uri="{D42A27DB-BD31-4B8C-83A1-F6EECF244321}">
                <p14:modId xmlns:p14="http://schemas.microsoft.com/office/powerpoint/2010/main" val="144771872"/>
              </p:ext>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 name="TextBox 35">
            <a:extLst>
              <a:ext uri="{FF2B5EF4-FFF2-40B4-BE49-F238E27FC236}">
                <a16:creationId xmlns:a16="http://schemas.microsoft.com/office/drawing/2014/main" id="{E30CB248-9C24-47D9-819A-B78AF988F5AE}"/>
              </a:ext>
            </a:extLst>
          </p:cNvPr>
          <p:cNvSpPr txBox="1"/>
          <p:nvPr/>
        </p:nvSpPr>
        <p:spPr>
          <a:xfrm>
            <a:off x="1362240" y="919721"/>
            <a:ext cx="10732691" cy="307777"/>
          </a:xfrm>
          <a:prstGeom prst="rect">
            <a:avLst/>
          </a:prstGeom>
          <a:noFill/>
        </p:spPr>
        <p:txBody>
          <a:bodyPr wrap="square" rtlCol="0">
            <a:spAutoFit/>
          </a:bodyPr>
          <a:lstStyle/>
          <a:p>
            <a:r>
              <a:rPr lang="en-US" altLang="zh-CN" sz="1400" b="1" dirty="0">
                <a:solidFill>
                  <a:srgbClr val="595959"/>
                </a:solidFill>
              </a:rPr>
              <a:t>The best forecasting technique for Industrial-related electricity demand forecasting: </a:t>
            </a:r>
            <a:r>
              <a:rPr lang="en-US" altLang="zh-CN" sz="1400" b="1" i="1" dirty="0">
                <a:solidFill>
                  <a:srgbClr val="595959"/>
                </a:solidFill>
              </a:rPr>
              <a:t>Time Series Regression</a:t>
            </a:r>
          </a:p>
        </p:txBody>
      </p:sp>
      <p:grpSp>
        <p:nvGrpSpPr>
          <p:cNvPr id="12" name="Group 11">
            <a:extLst>
              <a:ext uri="{FF2B5EF4-FFF2-40B4-BE49-F238E27FC236}">
                <a16:creationId xmlns:a16="http://schemas.microsoft.com/office/drawing/2014/main" id="{20050585-D235-4922-9103-CBD1B04FE1E3}"/>
              </a:ext>
            </a:extLst>
          </p:cNvPr>
          <p:cNvGrpSpPr/>
          <p:nvPr/>
        </p:nvGrpSpPr>
        <p:grpSpPr>
          <a:xfrm>
            <a:off x="1343578" y="1847952"/>
            <a:ext cx="10385001" cy="3475569"/>
            <a:chOff x="1343578" y="1316099"/>
            <a:chExt cx="10385001" cy="3475569"/>
          </a:xfrm>
        </p:grpSpPr>
        <p:graphicFrame>
          <p:nvGraphicFramePr>
            <p:cNvPr id="24" name="Chart 23">
              <a:extLst>
                <a:ext uri="{FF2B5EF4-FFF2-40B4-BE49-F238E27FC236}">
                  <a16:creationId xmlns:a16="http://schemas.microsoft.com/office/drawing/2014/main" id="{42BF3488-A1E3-4092-9FCC-28634652B738}"/>
                </a:ext>
              </a:extLst>
            </p:cNvPr>
            <p:cNvGraphicFramePr>
              <a:graphicFrameLocks/>
            </p:cNvGraphicFramePr>
            <p:nvPr>
              <p:extLst>
                <p:ext uri="{D42A27DB-BD31-4B8C-83A1-F6EECF244321}">
                  <p14:modId xmlns:p14="http://schemas.microsoft.com/office/powerpoint/2010/main" val="3468952279"/>
                </p:ext>
              </p:extLst>
            </p:nvPr>
          </p:nvGraphicFramePr>
          <p:xfrm>
            <a:off x="1343578" y="1316099"/>
            <a:ext cx="10385001" cy="3475569"/>
          </p:xfrm>
          <a:graphic>
            <a:graphicData uri="http://schemas.openxmlformats.org/drawingml/2006/chart">
              <c:chart xmlns:c="http://schemas.openxmlformats.org/drawingml/2006/chart" xmlns:r="http://schemas.openxmlformats.org/officeDocument/2006/relationships" r:id="rId7"/>
            </a:graphicData>
          </a:graphic>
        </p:graphicFrame>
        <p:sp>
          <p:nvSpPr>
            <p:cNvPr id="2" name="Rectangle 1">
              <a:extLst>
                <a:ext uri="{FF2B5EF4-FFF2-40B4-BE49-F238E27FC236}">
                  <a16:creationId xmlns:a16="http://schemas.microsoft.com/office/drawing/2014/main" id="{77E12C3F-0598-4C9B-970C-87792BE833C6}"/>
                </a:ext>
              </a:extLst>
            </p:cNvPr>
            <p:cNvSpPr/>
            <p:nvPr/>
          </p:nvSpPr>
          <p:spPr>
            <a:xfrm>
              <a:off x="6945038" y="3492869"/>
              <a:ext cx="654923" cy="307777"/>
            </a:xfrm>
            <a:prstGeom prst="rect">
              <a:avLst/>
            </a:prstGeom>
            <a:ln>
              <a:noFill/>
              <a:prstDash val="dash"/>
            </a:ln>
          </p:spPr>
          <p:txBody>
            <a:bodyPr wrap="none">
              <a:spAutoFit/>
            </a:bodyPr>
            <a:lstStyle/>
            <a:p>
              <a:r>
                <a:rPr lang="en-US" altLang="zh-CN" sz="1400" i="1" dirty="0">
                  <a:solidFill>
                    <a:schemeClr val="accent2"/>
                  </a:solidFill>
                </a:rPr>
                <a:t>March</a:t>
              </a:r>
              <a:endParaRPr lang="en-SG" sz="1400" i="1" dirty="0">
                <a:solidFill>
                  <a:schemeClr val="accent2"/>
                </a:solidFill>
              </a:endParaRPr>
            </a:p>
          </p:txBody>
        </p:sp>
        <p:cxnSp>
          <p:nvCxnSpPr>
            <p:cNvPr id="8" name="Straight Arrow Connector 7">
              <a:extLst>
                <a:ext uri="{FF2B5EF4-FFF2-40B4-BE49-F238E27FC236}">
                  <a16:creationId xmlns:a16="http://schemas.microsoft.com/office/drawing/2014/main" id="{83F095C7-96DF-492B-A586-82DBED81375C}"/>
                </a:ext>
              </a:extLst>
            </p:cNvPr>
            <p:cNvCxnSpPr>
              <a:cxnSpLocks/>
            </p:cNvCxnSpPr>
            <p:nvPr/>
          </p:nvCxnSpPr>
          <p:spPr>
            <a:xfrm flipV="1">
              <a:off x="7262278" y="2863439"/>
              <a:ext cx="156544" cy="701287"/>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EAC9DD-F07E-47F9-94C0-6632514CF1A5}"/>
                </a:ext>
              </a:extLst>
            </p:cNvPr>
            <p:cNvCxnSpPr>
              <a:cxnSpLocks/>
            </p:cNvCxnSpPr>
            <p:nvPr/>
          </p:nvCxnSpPr>
          <p:spPr>
            <a:xfrm flipH="1" flipV="1">
              <a:off x="5624470" y="2976105"/>
              <a:ext cx="1627292" cy="588621"/>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B9F3C03-F360-49B1-82E7-D99246D21509}"/>
                </a:ext>
              </a:extLst>
            </p:cNvPr>
            <p:cNvCxnSpPr>
              <a:cxnSpLocks/>
            </p:cNvCxnSpPr>
            <p:nvPr/>
          </p:nvCxnSpPr>
          <p:spPr>
            <a:xfrm flipH="1" flipV="1">
              <a:off x="6255240" y="2929967"/>
              <a:ext cx="996522" cy="634759"/>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F095C7-96DF-492B-A586-82DBED81375C}"/>
                </a:ext>
              </a:extLst>
            </p:cNvPr>
            <p:cNvCxnSpPr>
              <a:cxnSpLocks/>
            </p:cNvCxnSpPr>
            <p:nvPr/>
          </p:nvCxnSpPr>
          <p:spPr>
            <a:xfrm flipH="1" flipV="1">
              <a:off x="6811154" y="2907919"/>
              <a:ext cx="440608" cy="656807"/>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D700F6B-8B9D-471C-B4ED-EEC94C07BC62}"/>
                </a:ext>
              </a:extLst>
            </p:cNvPr>
            <p:cNvCxnSpPr>
              <a:cxnSpLocks/>
            </p:cNvCxnSpPr>
            <p:nvPr/>
          </p:nvCxnSpPr>
          <p:spPr>
            <a:xfrm flipV="1">
              <a:off x="7262278" y="2810020"/>
              <a:ext cx="788807" cy="754706"/>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FB41F937-4B7E-4C42-91ED-34F62CD27EEA}"/>
                </a:ext>
              </a:extLst>
            </p:cNvPr>
            <p:cNvSpPr/>
            <p:nvPr/>
          </p:nvSpPr>
          <p:spPr>
            <a:xfrm>
              <a:off x="8475681" y="1759485"/>
              <a:ext cx="697242" cy="307777"/>
            </a:xfrm>
            <a:prstGeom prst="rect">
              <a:avLst/>
            </a:prstGeom>
            <a:ln>
              <a:noFill/>
              <a:prstDash val="dash"/>
            </a:ln>
          </p:spPr>
          <p:txBody>
            <a:bodyPr wrap="none">
              <a:spAutoFit/>
            </a:bodyPr>
            <a:lstStyle/>
            <a:p>
              <a:r>
                <a:rPr lang="en-US" altLang="zh-CN" sz="1400" i="1" dirty="0">
                  <a:solidFill>
                    <a:schemeClr val="accent2"/>
                  </a:solidFill>
                </a:rPr>
                <a:t>August</a:t>
              </a:r>
              <a:endParaRPr lang="en-SG" sz="1400" i="1" dirty="0">
                <a:solidFill>
                  <a:schemeClr val="accent2"/>
                </a:solidFill>
              </a:endParaRPr>
            </a:p>
          </p:txBody>
        </p:sp>
        <p:cxnSp>
          <p:nvCxnSpPr>
            <p:cNvPr id="51" name="Straight Arrow Connector 50">
              <a:extLst>
                <a:ext uri="{FF2B5EF4-FFF2-40B4-BE49-F238E27FC236}">
                  <a16:creationId xmlns:a16="http://schemas.microsoft.com/office/drawing/2014/main" id="{96EC1389-F458-4C7F-9DAF-9B5AE5CD3F86}"/>
                </a:ext>
              </a:extLst>
            </p:cNvPr>
            <p:cNvCxnSpPr>
              <a:cxnSpLocks/>
              <a:stCxn id="49" idx="2"/>
            </p:cNvCxnSpPr>
            <p:nvPr/>
          </p:nvCxnSpPr>
          <p:spPr>
            <a:xfrm>
              <a:off x="8824302" y="2067262"/>
              <a:ext cx="858655" cy="339326"/>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36D1882-3F1B-4FDE-85CF-017C522A332C}"/>
                </a:ext>
              </a:extLst>
            </p:cNvPr>
            <p:cNvCxnSpPr>
              <a:cxnSpLocks/>
            </p:cNvCxnSpPr>
            <p:nvPr/>
          </p:nvCxnSpPr>
          <p:spPr>
            <a:xfrm>
              <a:off x="8697857" y="2067262"/>
              <a:ext cx="337628" cy="398034"/>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B13C965-4CDD-4BAE-9BAA-48172D67FC6C}"/>
                </a:ext>
              </a:extLst>
            </p:cNvPr>
            <p:cNvCxnSpPr>
              <a:cxnSpLocks/>
            </p:cNvCxnSpPr>
            <p:nvPr/>
          </p:nvCxnSpPr>
          <p:spPr>
            <a:xfrm flipH="1">
              <a:off x="8360229" y="2067262"/>
              <a:ext cx="337628" cy="407251"/>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D108BECB-F7D4-4FBF-ACC0-466879EAE258}"/>
                  </a:ext>
                </a:extLst>
              </p:cNvPr>
              <p:cNvSpPr txBox="1"/>
              <p:nvPr/>
            </p:nvSpPr>
            <p:spPr>
              <a:xfrm>
                <a:off x="1464881" y="1213024"/>
                <a:ext cx="10311037" cy="5497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200" i="1" smtClean="0">
                              <a:solidFill>
                                <a:srgbClr val="595959"/>
                              </a:solidFill>
                              <a:latin typeface="Cambria Math" panose="02040503050406030204" pitchFamily="18" charset="0"/>
                            </a:rPr>
                          </m:ctrlPr>
                        </m:sSubPr>
                        <m:e>
                          <m:r>
                            <a:rPr lang="en-SG" sz="1200" b="0" i="1" smtClean="0">
                              <a:solidFill>
                                <a:srgbClr val="595959"/>
                              </a:solidFill>
                              <a:latin typeface="Cambria Math" panose="02040503050406030204" pitchFamily="18" charset="0"/>
                            </a:rPr>
                            <m:t>𝐹</m:t>
                          </m:r>
                        </m:e>
                        <m:sub>
                          <m:r>
                            <a:rPr lang="en-SG" sz="1200" b="0" i="1" smtClean="0">
                              <a:solidFill>
                                <a:srgbClr val="595959"/>
                              </a:solidFill>
                              <a:latin typeface="Cambria Math" panose="02040503050406030204" pitchFamily="18" charset="0"/>
                            </a:rPr>
                            <m:t>𝑡</m:t>
                          </m:r>
                        </m:sub>
                      </m:sSub>
                      <m:r>
                        <a:rPr lang="en-SG" sz="1200" b="0" i="1" smtClean="0">
                          <a:solidFill>
                            <a:srgbClr val="595959"/>
                          </a:solidFill>
                          <a:latin typeface="Cambria Math" panose="02040503050406030204" pitchFamily="18" charset="0"/>
                        </a:rPr>
                        <m:t>=</m:t>
                      </m:r>
                      <m:r>
                        <a:rPr lang="en-SG" sz="1200" i="1">
                          <a:solidFill>
                            <a:srgbClr val="595959"/>
                          </a:solidFill>
                          <a:latin typeface="Cambria Math" panose="02040503050406030204" pitchFamily="18" charset="0"/>
                        </a:rPr>
                        <m:t>1158.762821</m:t>
                      </m:r>
                      <m:r>
                        <a:rPr lang="en-SG" sz="1200" b="0" i="1" smtClean="0">
                          <a:solidFill>
                            <a:srgbClr val="595959"/>
                          </a:solidFill>
                          <a:latin typeface="Cambria Math" panose="02040503050406030204" pitchFamily="18" charset="0"/>
                        </a:rPr>
                        <m:t>+</m:t>
                      </m:r>
                      <m:r>
                        <a:rPr lang="en-SG" sz="1200" i="1">
                          <a:solidFill>
                            <a:srgbClr val="595959"/>
                          </a:solidFill>
                          <a:latin typeface="Cambria Math" panose="02040503050406030204" pitchFamily="18" charset="0"/>
                          <a:ea typeface="Cambria Math" panose="02040503050406030204" pitchFamily="18" charset="0"/>
                        </a:rPr>
                        <m:t>3.868299756</m:t>
                      </m:r>
                      <m:r>
                        <a:rPr lang="en-SG" sz="1200" i="1">
                          <a:solidFill>
                            <a:srgbClr val="595959"/>
                          </a:solidFill>
                          <a:latin typeface="Cambria Math" panose="02040503050406030204" pitchFamily="18" charset="0"/>
                          <a:ea typeface="Cambria Math" panose="02040503050406030204" pitchFamily="18" charset="0"/>
                        </a:rPr>
                        <m:t>∗</m:t>
                      </m:r>
                      <m:r>
                        <a:rPr lang="en-SG" sz="1200" b="0" i="1" smtClean="0">
                          <a:solidFill>
                            <a:srgbClr val="595959"/>
                          </a:solidFill>
                          <a:latin typeface="Cambria Math" panose="02040503050406030204" pitchFamily="18" charset="0"/>
                          <a:ea typeface="Cambria Math" panose="02040503050406030204" pitchFamily="18" charset="0"/>
                        </a:rPr>
                        <m:t>𝑡</m:t>
                      </m:r>
                      <m:r>
                        <a:rPr lang="en-US" sz="1200" b="0" i="1" smtClean="0">
                          <a:solidFill>
                            <a:srgbClr val="595959"/>
                          </a:solidFill>
                          <a:latin typeface="Cambria Math" panose="02040503050406030204" pitchFamily="18" charset="0"/>
                          <a:ea typeface="Cambria Math" panose="02040503050406030204" pitchFamily="18" charset="0"/>
                        </a:rPr>
                        <m:t>+30.7513∗</m:t>
                      </m:r>
                      <m:r>
                        <a:rPr lang="en-US" sz="1200" b="0" i="1" smtClean="0">
                          <a:solidFill>
                            <a:srgbClr val="595959"/>
                          </a:solidFill>
                          <a:latin typeface="Cambria Math" panose="02040503050406030204" pitchFamily="18" charset="0"/>
                          <a:ea typeface="Cambria Math" panose="02040503050406030204" pitchFamily="18" charset="0"/>
                        </a:rPr>
                        <m:t>𝑑𝑢𝑚𝑚𝑦</m:t>
                      </m:r>
                      <m:r>
                        <a:rPr lang="en-US" sz="1200" b="0" i="1" smtClean="0">
                          <a:solidFill>
                            <a:srgbClr val="595959"/>
                          </a:solidFill>
                          <a:latin typeface="Cambria Math" panose="02040503050406030204" pitchFamily="18" charset="0"/>
                          <a:ea typeface="Cambria Math" panose="02040503050406030204" pitchFamily="18" charset="0"/>
                        </a:rPr>
                        <m:t>1−5.62469∗</m:t>
                      </m:r>
                      <m:r>
                        <a:rPr lang="en-SG" sz="1200" i="1">
                          <a:solidFill>
                            <a:srgbClr val="595959"/>
                          </a:solidFill>
                          <a:latin typeface="Cambria Math" panose="02040503050406030204" pitchFamily="18" charset="0"/>
                          <a:ea typeface="Cambria Math" panose="02040503050406030204" pitchFamily="18" charset="0"/>
                        </a:rPr>
                        <m:t>𝑑𝑢𝑚𝑚𝑦</m:t>
                      </m:r>
                      <m:r>
                        <a:rPr lang="en-US" sz="1200" b="0" i="1" smtClean="0">
                          <a:solidFill>
                            <a:srgbClr val="595959"/>
                          </a:solidFill>
                          <a:latin typeface="Cambria Math" panose="02040503050406030204" pitchFamily="18" charset="0"/>
                          <a:ea typeface="Cambria Math" panose="02040503050406030204" pitchFamily="18" charset="0"/>
                        </a:rPr>
                        <m:t>2</m:t>
                      </m:r>
                      <m:r>
                        <a:rPr lang="en-SG" sz="1200" i="1">
                          <a:solidFill>
                            <a:srgbClr val="595959"/>
                          </a:solidFill>
                          <a:latin typeface="Cambria Math" panose="02040503050406030204" pitchFamily="18" charset="0"/>
                          <a:ea typeface="Cambria Math" panose="02040503050406030204" pitchFamily="18" charset="0"/>
                        </a:rPr>
                        <m:t>−</m:t>
                      </m:r>
                      <m:r>
                        <a:rPr lang="en-US" sz="1200" b="0" i="1" smtClean="0">
                          <a:solidFill>
                            <a:srgbClr val="595959"/>
                          </a:solidFill>
                          <a:latin typeface="Cambria Math" panose="02040503050406030204" pitchFamily="18" charset="0"/>
                          <a:ea typeface="Cambria Math" panose="02040503050406030204" pitchFamily="18" charset="0"/>
                        </a:rPr>
                        <m:t>83.5776</m:t>
                      </m:r>
                      <m:r>
                        <a:rPr lang="en-SG" sz="1200" i="1">
                          <a:solidFill>
                            <a:srgbClr val="595959"/>
                          </a:solidFill>
                          <a:latin typeface="Cambria Math" panose="02040503050406030204" pitchFamily="18" charset="0"/>
                          <a:ea typeface="Cambria Math" panose="02040503050406030204" pitchFamily="18" charset="0"/>
                        </a:rPr>
                        <m:t>∗</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US" sz="1200" b="0" i="1" smtClean="0">
                          <a:solidFill>
                            <a:srgbClr val="595959"/>
                          </a:solidFill>
                          <a:latin typeface="Cambria Math" panose="02040503050406030204" pitchFamily="18" charset="0"/>
                          <a:ea typeface="Cambria Math" panose="02040503050406030204" pitchFamily="18" charset="0"/>
                        </a:rPr>
                        <m:t>3</m:t>
                      </m:r>
                      <m:r>
                        <a:rPr lang="en-SG" sz="1200" b="0" i="1" smtClean="0">
                          <a:solidFill>
                            <a:srgbClr val="595959"/>
                          </a:solidFill>
                          <a:latin typeface="Cambria Math" panose="02040503050406030204" pitchFamily="18" charset="0"/>
                          <a:ea typeface="Cambria Math" panose="02040503050406030204" pitchFamily="18" charset="0"/>
                        </a:rPr>
                        <m:t>−</m:t>
                      </m:r>
                      <m:r>
                        <a:rPr lang="en-US" sz="1200" b="0" i="1" smtClean="0">
                          <a:solidFill>
                            <a:srgbClr val="595959"/>
                          </a:solidFill>
                          <a:latin typeface="Cambria Math" panose="02040503050406030204" pitchFamily="18" charset="0"/>
                          <a:ea typeface="Cambria Math" panose="02040503050406030204" pitchFamily="18" charset="0"/>
                        </a:rPr>
                        <m:t>21.7464</m:t>
                      </m:r>
                      <m:r>
                        <a:rPr lang="en-SG" sz="1200" b="0" i="1" smtClean="0">
                          <a:solidFill>
                            <a:srgbClr val="595959"/>
                          </a:solidFill>
                          <a:latin typeface="Cambria Math" panose="02040503050406030204" pitchFamily="18" charset="0"/>
                          <a:ea typeface="Cambria Math" panose="02040503050406030204" pitchFamily="18" charset="0"/>
                        </a:rPr>
                        <m:t>∗</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US" sz="1200" b="0" i="1" smtClean="0">
                          <a:solidFill>
                            <a:srgbClr val="595959"/>
                          </a:solidFill>
                          <a:latin typeface="Cambria Math" panose="02040503050406030204" pitchFamily="18" charset="0"/>
                          <a:ea typeface="Cambria Math" panose="02040503050406030204" pitchFamily="18" charset="0"/>
                        </a:rPr>
                        <m:t>4</m:t>
                      </m:r>
                      <m:r>
                        <a:rPr lang="en-SG" sz="1200" b="0" i="1" smtClean="0">
                          <a:solidFill>
                            <a:srgbClr val="595959"/>
                          </a:solidFill>
                          <a:latin typeface="Cambria Math" panose="02040503050406030204" pitchFamily="18" charset="0"/>
                          <a:ea typeface="Cambria Math" panose="02040503050406030204" pitchFamily="18" charset="0"/>
                        </a:rPr>
                        <m:t>+</m:t>
                      </m:r>
                      <m:r>
                        <a:rPr lang="en-US" sz="1200" b="0" i="1" smtClean="0">
                          <a:solidFill>
                            <a:srgbClr val="595959"/>
                          </a:solidFill>
                          <a:latin typeface="Cambria Math" panose="02040503050406030204" pitchFamily="18" charset="0"/>
                          <a:ea typeface="Cambria Math" panose="02040503050406030204" pitchFamily="18" charset="0"/>
                        </a:rPr>
                        <m:t>5.0627</m:t>
                      </m:r>
                      <m:r>
                        <a:rPr lang="en-SG" sz="1200" b="0" i="1" smtClean="0">
                          <a:solidFill>
                            <a:srgbClr val="595959"/>
                          </a:solidFill>
                          <a:latin typeface="Cambria Math" panose="02040503050406030204" pitchFamily="18" charset="0"/>
                          <a:ea typeface="Cambria Math" panose="02040503050406030204" pitchFamily="18" charset="0"/>
                        </a:rPr>
                        <m:t>∗</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US" sz="1200" b="0" i="1" smtClean="0">
                          <a:solidFill>
                            <a:srgbClr val="595959"/>
                          </a:solidFill>
                          <a:latin typeface="Cambria Math" panose="02040503050406030204" pitchFamily="18" charset="0"/>
                          <a:ea typeface="Cambria Math" panose="02040503050406030204" pitchFamily="18" charset="0"/>
                        </a:rPr>
                        <m:t>5</m:t>
                      </m:r>
                      <m:r>
                        <a:rPr lang="en-SG" sz="1200" b="0" i="1" smtClean="0">
                          <a:solidFill>
                            <a:srgbClr val="595959"/>
                          </a:solidFill>
                          <a:latin typeface="Cambria Math" panose="02040503050406030204" pitchFamily="18" charset="0"/>
                          <a:ea typeface="Cambria Math" panose="02040503050406030204" pitchFamily="18" charset="0"/>
                        </a:rPr>
                        <m:t>+</m:t>
                      </m:r>
                      <m:r>
                        <a:rPr lang="en-US" sz="1200" b="0" i="1" smtClean="0">
                          <a:solidFill>
                            <a:srgbClr val="595959"/>
                          </a:solidFill>
                          <a:latin typeface="Cambria Math" panose="02040503050406030204" pitchFamily="18" charset="0"/>
                          <a:ea typeface="Cambria Math" panose="02040503050406030204" pitchFamily="18" charset="0"/>
                        </a:rPr>
                        <m:t>52.2252</m:t>
                      </m:r>
                      <m:r>
                        <a:rPr lang="en-SG" sz="1200" b="0" i="1" smtClean="0">
                          <a:solidFill>
                            <a:srgbClr val="595959"/>
                          </a:solidFill>
                          <a:latin typeface="Cambria Math" panose="02040503050406030204" pitchFamily="18" charset="0"/>
                          <a:ea typeface="Cambria Math" panose="02040503050406030204" pitchFamily="18" charset="0"/>
                        </a:rPr>
                        <m:t>∗</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US" sz="1200" b="0" i="1" smtClean="0">
                          <a:solidFill>
                            <a:srgbClr val="595959"/>
                          </a:solidFill>
                          <a:latin typeface="Cambria Math" panose="02040503050406030204" pitchFamily="18" charset="0"/>
                          <a:ea typeface="Cambria Math" panose="02040503050406030204" pitchFamily="18" charset="0"/>
                        </a:rPr>
                        <m:t>6</m:t>
                      </m:r>
                      <m:r>
                        <a:rPr lang="en-SG" sz="1200" b="0" i="1" smtClean="0">
                          <a:solidFill>
                            <a:srgbClr val="595959"/>
                          </a:solidFill>
                          <a:latin typeface="Cambria Math" panose="02040503050406030204" pitchFamily="18" charset="0"/>
                          <a:ea typeface="Cambria Math" panose="02040503050406030204" pitchFamily="18" charset="0"/>
                        </a:rPr>
                        <m:t>+</m:t>
                      </m:r>
                      <m:r>
                        <a:rPr lang="en-US" sz="1200" b="0" i="1" smtClean="0">
                          <a:solidFill>
                            <a:srgbClr val="595959"/>
                          </a:solidFill>
                          <a:latin typeface="Cambria Math" panose="02040503050406030204" pitchFamily="18" charset="0"/>
                          <a:ea typeface="Cambria Math" panose="02040503050406030204" pitchFamily="18" charset="0"/>
                        </a:rPr>
                        <m:t>38.68</m:t>
                      </m:r>
                      <m:r>
                        <a:rPr lang="en-SG" sz="1200" b="0" i="1" smtClean="0">
                          <a:solidFill>
                            <a:srgbClr val="595959"/>
                          </a:solidFill>
                          <a:latin typeface="Cambria Math" panose="02040503050406030204" pitchFamily="18" charset="0"/>
                          <a:ea typeface="Cambria Math" panose="02040503050406030204" pitchFamily="18" charset="0"/>
                        </a:rPr>
                        <m:t>∗</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US" sz="1200" b="0" i="1" smtClean="0">
                          <a:solidFill>
                            <a:srgbClr val="595959"/>
                          </a:solidFill>
                          <a:latin typeface="Cambria Math" panose="02040503050406030204" pitchFamily="18" charset="0"/>
                          <a:ea typeface="Cambria Math" panose="02040503050406030204" pitchFamily="18" charset="0"/>
                        </a:rPr>
                        <m:t>7</m:t>
                      </m:r>
                      <m:r>
                        <a:rPr lang="en-SG" sz="1200" b="0" i="1" smtClean="0">
                          <a:solidFill>
                            <a:srgbClr val="595959"/>
                          </a:solidFill>
                          <a:latin typeface="Cambria Math" panose="02040503050406030204" pitchFamily="18" charset="0"/>
                          <a:ea typeface="Cambria Math" panose="02040503050406030204" pitchFamily="18" charset="0"/>
                        </a:rPr>
                        <m:t>+</m:t>
                      </m:r>
                      <m:r>
                        <a:rPr lang="en-US" sz="1200" b="0" i="1" smtClean="0">
                          <a:solidFill>
                            <a:srgbClr val="595959"/>
                          </a:solidFill>
                          <a:latin typeface="Cambria Math" panose="02040503050406030204" pitchFamily="18" charset="0"/>
                          <a:ea typeface="Cambria Math" panose="02040503050406030204" pitchFamily="18" charset="0"/>
                        </a:rPr>
                        <m:t>75.7117</m:t>
                      </m:r>
                      <m:r>
                        <a:rPr lang="en-SG" sz="1200" b="0" i="1" smtClean="0">
                          <a:solidFill>
                            <a:srgbClr val="595959"/>
                          </a:solidFill>
                          <a:latin typeface="Cambria Math" panose="02040503050406030204" pitchFamily="18" charset="0"/>
                          <a:ea typeface="Cambria Math" panose="02040503050406030204" pitchFamily="18" charset="0"/>
                        </a:rPr>
                        <m:t>∗</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US" sz="1200" b="0" i="1" smtClean="0">
                          <a:solidFill>
                            <a:srgbClr val="595959"/>
                          </a:solidFill>
                          <a:latin typeface="Cambria Math" panose="02040503050406030204" pitchFamily="18" charset="0"/>
                          <a:ea typeface="Cambria Math" panose="02040503050406030204" pitchFamily="18" charset="0"/>
                        </a:rPr>
                        <m:t>8+51.</m:t>
                      </m:r>
                      <m:r>
                        <a:rPr lang="en-US" sz="1200" b="0" i="1" smtClean="0">
                          <a:solidFill>
                            <a:srgbClr val="595959"/>
                          </a:solidFill>
                          <a:latin typeface="Cambria Math" panose="02040503050406030204" pitchFamily="18" charset="0"/>
                          <a:ea typeface="Cambria Math" panose="02040503050406030204" pitchFamily="18" charset="0"/>
                        </a:rPr>
                        <m:t>2203∗</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US" sz="1200" b="0" i="1" smtClean="0">
                          <a:solidFill>
                            <a:srgbClr val="595959"/>
                          </a:solidFill>
                          <a:latin typeface="Cambria Math" panose="02040503050406030204" pitchFamily="18" charset="0"/>
                          <a:ea typeface="Cambria Math" panose="02040503050406030204" pitchFamily="18" charset="0"/>
                        </a:rPr>
                        <m:t>9</m:t>
                      </m:r>
                      <m:r>
                        <a:rPr lang="en-SG" sz="1200" b="0" i="1" smtClean="0">
                          <a:solidFill>
                            <a:srgbClr val="595959"/>
                          </a:solidFill>
                          <a:latin typeface="Cambria Math" panose="02040503050406030204" pitchFamily="18" charset="0"/>
                          <a:ea typeface="Cambria Math" panose="02040503050406030204" pitchFamily="18" charset="0"/>
                        </a:rPr>
                        <m:t>+</m:t>
                      </m:r>
                      <m:r>
                        <a:rPr lang="en-US" sz="1200" b="0" i="1" smtClean="0">
                          <a:solidFill>
                            <a:srgbClr val="595959"/>
                          </a:solidFill>
                          <a:latin typeface="Cambria Math" panose="02040503050406030204" pitchFamily="18" charset="0"/>
                          <a:ea typeface="Cambria Math" panose="02040503050406030204" pitchFamily="18" charset="0"/>
                        </a:rPr>
                        <m:t>26.552</m:t>
                      </m:r>
                      <m:r>
                        <a:rPr lang="en-SG" sz="1200" b="0" i="1" smtClean="0">
                          <a:solidFill>
                            <a:srgbClr val="595959"/>
                          </a:solidFill>
                          <a:latin typeface="Cambria Math" panose="02040503050406030204" pitchFamily="18" charset="0"/>
                          <a:ea typeface="Cambria Math" panose="02040503050406030204" pitchFamily="18" charset="0"/>
                        </a:rPr>
                        <m:t>∗</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US" sz="1200" b="0" i="1" smtClean="0">
                          <a:solidFill>
                            <a:srgbClr val="595959"/>
                          </a:solidFill>
                          <a:latin typeface="Cambria Math" panose="02040503050406030204" pitchFamily="18" charset="0"/>
                          <a:ea typeface="Cambria Math" panose="02040503050406030204" pitchFamily="18" charset="0"/>
                        </a:rPr>
                        <m:t>10</m:t>
                      </m:r>
                      <m:r>
                        <a:rPr lang="en-SG" sz="1200" b="0" i="1" smtClean="0">
                          <a:solidFill>
                            <a:srgbClr val="595959"/>
                          </a:solidFill>
                          <a:latin typeface="Cambria Math" panose="02040503050406030204" pitchFamily="18" charset="0"/>
                          <a:ea typeface="Cambria Math" panose="02040503050406030204" pitchFamily="18" charset="0"/>
                        </a:rPr>
                        <m:t>+</m:t>
                      </m:r>
                      <m:r>
                        <a:rPr lang="en-US" sz="1200" b="0" i="1" smtClean="0">
                          <a:solidFill>
                            <a:srgbClr val="595959"/>
                          </a:solidFill>
                          <a:latin typeface="Cambria Math" panose="02040503050406030204" pitchFamily="18" charset="0"/>
                          <a:ea typeface="Cambria Math" panose="02040503050406030204" pitchFamily="18" charset="0"/>
                        </a:rPr>
                        <m:t>46.5221</m:t>
                      </m:r>
                      <m:r>
                        <a:rPr lang="en-SG" sz="1200" b="0" i="1" smtClean="0">
                          <a:solidFill>
                            <a:srgbClr val="595959"/>
                          </a:solidFill>
                          <a:latin typeface="Cambria Math" panose="02040503050406030204" pitchFamily="18" charset="0"/>
                          <a:ea typeface="Cambria Math" panose="02040503050406030204" pitchFamily="18" charset="0"/>
                        </a:rPr>
                        <m:t>∗</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US" sz="1200" b="0" i="1" smtClean="0">
                          <a:solidFill>
                            <a:srgbClr val="595959"/>
                          </a:solidFill>
                          <a:latin typeface="Cambria Math" panose="02040503050406030204" pitchFamily="18" charset="0"/>
                          <a:ea typeface="Cambria Math" panose="02040503050406030204" pitchFamily="18" charset="0"/>
                        </a:rPr>
                        <m:t>11</m:t>
                      </m:r>
                    </m:oMath>
                  </m:oMathPara>
                </a14:m>
                <a:endParaRPr lang="en-SG" sz="1200" i="1" dirty="0">
                  <a:solidFill>
                    <a:srgbClr val="595959"/>
                  </a:solidFill>
                  <a:latin typeface="Cambria Math" panose="02040503050406030204" pitchFamily="18" charset="0"/>
                  <a:ea typeface="Cambria Math" panose="02040503050406030204" pitchFamily="18" charset="0"/>
                </a:endParaRPr>
              </a:p>
            </p:txBody>
          </p:sp>
        </mc:Choice>
        <mc:Fallback>
          <p:sp>
            <p:nvSpPr>
              <p:cNvPr id="30" name="TextBox 29">
                <a:extLst>
                  <a:ext uri="{FF2B5EF4-FFF2-40B4-BE49-F238E27FC236}">
                    <a16:creationId xmlns:a16="http://schemas.microsoft.com/office/drawing/2014/main" id="{D108BECB-F7D4-4FBF-ACC0-466879EAE258}"/>
                  </a:ext>
                </a:extLst>
              </p:cNvPr>
              <p:cNvSpPr txBox="1">
                <a:spLocks noRot="1" noChangeAspect="1" noMove="1" noResize="1" noEditPoints="1" noAdjustHandles="1" noChangeArrowheads="1" noChangeShapeType="1" noTextEdit="1"/>
              </p:cNvSpPr>
              <p:nvPr/>
            </p:nvSpPr>
            <p:spPr>
              <a:xfrm>
                <a:off x="1464881" y="1213024"/>
                <a:ext cx="10311037" cy="549766"/>
              </a:xfrm>
              <a:prstGeom prst="rect">
                <a:avLst/>
              </a:prstGeom>
              <a:blipFill>
                <a:blip r:embed="rId8"/>
                <a:stretch>
                  <a:fillRect l="-118" r="-177" b="-11111"/>
                </a:stretch>
              </a:blipFill>
            </p:spPr>
            <p:txBody>
              <a:bodyPr/>
              <a:lstStyle/>
              <a:p>
                <a:r>
                  <a:rPr lang="en-US">
                    <a:noFill/>
                  </a:rPr>
                  <a:t> </a:t>
                </a:r>
              </a:p>
            </p:txBody>
          </p:sp>
        </mc:Fallback>
      </mc:AlternateContent>
    </p:spTree>
    <p:extLst>
      <p:ext uri="{BB962C8B-B14F-4D97-AF65-F5344CB8AC3E}">
        <p14:creationId xmlns:p14="http://schemas.microsoft.com/office/powerpoint/2010/main" val="2531513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US" altLang="zh-CN" sz="3600" b="1" dirty="0">
                <a:solidFill>
                  <a:schemeClr val="tx1">
                    <a:lumMod val="65000"/>
                    <a:lumOff val="35000"/>
                  </a:schemeClr>
                </a:solidFill>
                <a:ea typeface="微软雅黑" panose="020B0503020204020204" pitchFamily="34" charset="-122"/>
              </a:rPr>
              <a:t>Electricity Demand </a:t>
            </a:r>
            <a:r>
              <a:rPr lang="en-SG" altLang="zh-CN" sz="3600" b="1" dirty="0">
                <a:solidFill>
                  <a:schemeClr val="tx1">
                    <a:lumMod val="65000"/>
                    <a:lumOff val="35000"/>
                  </a:schemeClr>
                </a:solidFill>
                <a:ea typeface="微软雅黑" panose="020B0503020204020204" pitchFamily="34" charset="-122"/>
              </a:rPr>
              <a:t>Forecast</a:t>
            </a:r>
            <a:endParaRPr lang="zh-CN" altLang="en-US" sz="3600" b="1" dirty="0">
              <a:solidFill>
                <a:schemeClr val="tx1">
                  <a:lumMod val="65000"/>
                  <a:lumOff val="35000"/>
                </a:schemeClr>
              </a:solidFill>
              <a:ea typeface="微软雅黑" panose="020B0503020204020204" pitchFamily="34" charset="-122"/>
            </a:endParaRPr>
          </a:p>
        </p:txBody>
      </p:sp>
      <p:sp>
        <p:nvSpPr>
          <p:cNvPr id="15" name="TextBox 14">
            <a:extLst>
              <a:ext uri="{FF2B5EF4-FFF2-40B4-BE49-F238E27FC236}">
                <a16:creationId xmlns:a16="http://schemas.microsoft.com/office/drawing/2014/main" id="{B6AEBC6E-5885-4E8A-B170-590744E15538}"/>
              </a:ext>
            </a:extLst>
          </p:cNvPr>
          <p:cNvSpPr txBox="1"/>
          <p:nvPr/>
        </p:nvSpPr>
        <p:spPr>
          <a:xfrm>
            <a:off x="1296926" y="5238753"/>
            <a:ext cx="10673164" cy="1054135"/>
          </a:xfrm>
          <a:prstGeom prst="rect">
            <a:avLst/>
          </a:prstGeom>
          <a:noFill/>
        </p:spPr>
        <p:txBody>
          <a:bodyPr wrap="square" rtlCol="0">
            <a:spAutoFit/>
          </a:bodyPr>
          <a:lstStyle/>
          <a:p>
            <a:pPr>
              <a:lnSpc>
                <a:spcPct val="125000"/>
              </a:lnSpc>
            </a:pPr>
            <a:r>
              <a:rPr lang="en-US" altLang="zh-CN" sz="1400" b="1" dirty="0">
                <a:solidFill>
                  <a:srgbClr val="595959"/>
                </a:solidFill>
              </a:rPr>
              <a:t>Commerce and Service-related Electricity Demand Forecasting: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The overall Commerce and Service-related  electricity demand increased steadily by year, with a seasonality of 12 months;</a:t>
            </a:r>
          </a:p>
          <a:p>
            <a:pPr marL="285750" indent="-285750" algn="just">
              <a:lnSpc>
                <a:spcPct val="125000"/>
              </a:lnSpc>
              <a:buFontTx/>
              <a:buChar char="-"/>
            </a:pPr>
            <a:r>
              <a:rPr lang="en-US" altLang="zh-CN" sz="1200" dirty="0">
                <a:solidFill>
                  <a:srgbClr val="595959"/>
                </a:solidFill>
              </a:rPr>
              <a:t>The regular on-peak demand for electricity is around August while the off-peak demand is around February of each year; </a:t>
            </a:r>
          </a:p>
          <a:p>
            <a:pPr marL="285750" indent="-285750" algn="just">
              <a:lnSpc>
                <a:spcPct val="125000"/>
              </a:lnSpc>
              <a:buFontTx/>
              <a:buChar char="-"/>
            </a:pPr>
            <a:r>
              <a:rPr lang="en-US" altLang="zh-CN" sz="1200" dirty="0">
                <a:solidFill>
                  <a:srgbClr val="595959"/>
                </a:solidFill>
              </a:rPr>
              <a:t>As shown in the chart, the forecast for February </a:t>
            </a:r>
            <a:r>
              <a:rPr lang="en-SG" altLang="zh-CN" sz="1200" dirty="0">
                <a:solidFill>
                  <a:srgbClr val="595959"/>
                </a:solidFill>
              </a:rPr>
              <a:t>and </a:t>
            </a:r>
            <a:r>
              <a:rPr lang="en-US" altLang="zh-CN" sz="1200" dirty="0">
                <a:solidFill>
                  <a:srgbClr val="595959"/>
                </a:solidFill>
              </a:rPr>
              <a:t>August in 2018 is 1484.61 </a:t>
            </a:r>
            <a:r>
              <a:rPr lang="en-SG" altLang="zh-CN" sz="1200" dirty="0">
                <a:solidFill>
                  <a:srgbClr val="595959"/>
                </a:solidFill>
              </a:rPr>
              <a:t>GWh and 1670.35 GWh</a:t>
            </a:r>
            <a:r>
              <a:rPr lang="zh-CN" altLang="en-US" sz="1200" dirty="0">
                <a:solidFill>
                  <a:srgbClr val="595959"/>
                </a:solidFill>
              </a:rPr>
              <a:t> </a:t>
            </a:r>
            <a:r>
              <a:rPr lang="en-US" altLang="zh-CN" sz="1200" dirty="0">
                <a:solidFill>
                  <a:srgbClr val="595959"/>
                </a:solidFill>
              </a:rPr>
              <a:t>respectively.  </a:t>
            </a:r>
          </a:p>
        </p:txBody>
      </p:sp>
      <p:graphicFrame>
        <p:nvGraphicFramePr>
          <p:cNvPr id="22" name="Diagram 21">
            <a:extLst>
              <a:ext uri="{FF2B5EF4-FFF2-40B4-BE49-F238E27FC236}">
                <a16:creationId xmlns:a16="http://schemas.microsoft.com/office/drawing/2014/main" id="{C1970079-44AD-403F-8D2E-A3EEECD3B709}"/>
              </a:ext>
            </a:extLst>
          </p:cNvPr>
          <p:cNvGraphicFramePr/>
          <p:nvPr>
            <p:extLst>
              <p:ext uri="{D42A27DB-BD31-4B8C-83A1-F6EECF244321}">
                <p14:modId xmlns:p14="http://schemas.microsoft.com/office/powerpoint/2010/main" val="2918372515"/>
              </p:ext>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FDEF1AAD-B4AD-45E2-908B-1163614A0CB6}"/>
              </a:ext>
            </a:extLst>
          </p:cNvPr>
          <p:cNvSpPr txBox="1"/>
          <p:nvPr/>
        </p:nvSpPr>
        <p:spPr>
          <a:xfrm>
            <a:off x="1296926" y="905795"/>
            <a:ext cx="10732691" cy="307777"/>
          </a:xfrm>
          <a:prstGeom prst="rect">
            <a:avLst/>
          </a:prstGeom>
          <a:noFill/>
        </p:spPr>
        <p:txBody>
          <a:bodyPr wrap="square" rtlCol="0">
            <a:spAutoFit/>
          </a:bodyPr>
          <a:lstStyle/>
          <a:p>
            <a:r>
              <a:rPr lang="en-US" altLang="zh-CN" sz="1400" b="1" dirty="0">
                <a:solidFill>
                  <a:srgbClr val="595959"/>
                </a:solidFill>
              </a:rPr>
              <a:t>The best forecasting technique for Commerce and Service-related electricity demand forecasting: </a:t>
            </a:r>
            <a:r>
              <a:rPr lang="en-US" altLang="zh-CN" sz="1400" b="1" i="1" dirty="0">
                <a:solidFill>
                  <a:srgbClr val="595959"/>
                </a:solidFill>
              </a:rPr>
              <a:t>Time Series Regression</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5EE4329-453C-42ED-B8FA-94DE1DF45434}"/>
                  </a:ext>
                </a:extLst>
              </p:cNvPr>
              <p:cNvSpPr txBox="1"/>
              <p:nvPr/>
            </p:nvSpPr>
            <p:spPr>
              <a:xfrm>
                <a:off x="1147630" y="1199098"/>
                <a:ext cx="10311037" cy="5455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200" i="1" smtClean="0">
                              <a:solidFill>
                                <a:srgbClr val="595959"/>
                              </a:solidFill>
                              <a:latin typeface="Cambria Math" panose="02040503050406030204" pitchFamily="18" charset="0"/>
                            </a:rPr>
                          </m:ctrlPr>
                        </m:sSubPr>
                        <m:e>
                          <m:r>
                            <a:rPr lang="en-SG" sz="1200" b="0" i="1" smtClean="0">
                              <a:solidFill>
                                <a:srgbClr val="595959"/>
                              </a:solidFill>
                              <a:latin typeface="Cambria Math" panose="02040503050406030204" pitchFamily="18" charset="0"/>
                            </a:rPr>
                            <m:t>𝐹</m:t>
                          </m:r>
                        </m:e>
                        <m:sub>
                          <m:r>
                            <a:rPr lang="en-SG" sz="1200" b="0" i="1" smtClean="0">
                              <a:solidFill>
                                <a:srgbClr val="595959"/>
                              </a:solidFill>
                              <a:latin typeface="Cambria Math" panose="02040503050406030204" pitchFamily="18" charset="0"/>
                            </a:rPr>
                            <m:t>𝑡</m:t>
                          </m:r>
                        </m:sub>
                      </m:sSub>
                      <m:r>
                        <a:rPr lang="en-SG" sz="1200" b="0" i="1" smtClean="0">
                          <a:solidFill>
                            <a:srgbClr val="595959"/>
                          </a:solidFill>
                          <a:latin typeface="Cambria Math" panose="02040503050406030204" pitchFamily="18" charset="0"/>
                        </a:rPr>
                        <m:t>=</m:t>
                      </m:r>
                      <m:r>
                        <a:rPr lang="en-US" sz="1200" b="0" i="1" smtClean="0">
                          <a:solidFill>
                            <a:srgbClr val="595959"/>
                          </a:solidFill>
                          <a:latin typeface="Cambria Math" panose="02040503050406030204" pitchFamily="18" charset="0"/>
                        </a:rPr>
                        <m:t>1087.761</m:t>
                      </m:r>
                      <m:r>
                        <a:rPr lang="en-SG" sz="1200" b="0" i="1" smtClean="0">
                          <a:solidFill>
                            <a:srgbClr val="595959"/>
                          </a:solidFill>
                          <a:latin typeface="Cambria Math" panose="02040503050406030204" pitchFamily="18" charset="0"/>
                        </a:rPr>
                        <m:t>+</m:t>
                      </m:r>
                      <m:r>
                        <a:rPr lang="en-SG" sz="1200" i="1">
                          <a:solidFill>
                            <a:srgbClr val="595959"/>
                          </a:solidFill>
                          <a:latin typeface="Cambria Math" panose="02040503050406030204" pitchFamily="18" charset="0"/>
                          <a:ea typeface="Cambria Math" panose="02040503050406030204" pitchFamily="18" charset="0"/>
                        </a:rPr>
                        <m:t>2.</m:t>
                      </m:r>
                      <m:r>
                        <a:rPr lang="en-US" sz="1200" b="0" i="1" smtClean="0">
                          <a:solidFill>
                            <a:srgbClr val="595959"/>
                          </a:solidFill>
                          <a:latin typeface="Cambria Math" panose="02040503050406030204" pitchFamily="18" charset="0"/>
                          <a:ea typeface="Cambria Math" panose="02040503050406030204" pitchFamily="18" charset="0"/>
                        </a:rPr>
                        <m:t>7544∗</m:t>
                      </m:r>
                      <m:r>
                        <a:rPr lang="en-SG" sz="1200" b="0" i="1" smtClean="0">
                          <a:solidFill>
                            <a:srgbClr val="595959"/>
                          </a:solidFill>
                          <a:latin typeface="Cambria Math" panose="02040503050406030204" pitchFamily="18" charset="0"/>
                          <a:ea typeface="Cambria Math" panose="02040503050406030204" pitchFamily="18" charset="0"/>
                        </a:rPr>
                        <m:t>𝑡</m:t>
                      </m:r>
                      <m:r>
                        <a:rPr lang="en-SG" sz="1200" b="0" i="1" smtClean="0">
                          <a:solidFill>
                            <a:srgbClr val="595959"/>
                          </a:solidFill>
                          <a:latin typeface="Cambria Math" panose="02040503050406030204" pitchFamily="18" charset="0"/>
                          <a:ea typeface="Cambria Math" panose="02040503050406030204" pitchFamily="18" charset="0"/>
                        </a:rPr>
                        <m:t>−27.4246</m:t>
                      </m:r>
                      <m:r>
                        <a:rPr lang="en-SG" sz="1200" b="0" i="1" smtClean="0">
                          <a:solidFill>
                            <a:srgbClr val="595959"/>
                          </a:solidFill>
                          <a:latin typeface="Cambria Math" panose="02040503050406030204" pitchFamily="18" charset="0"/>
                          <a:ea typeface="Cambria Math" panose="02040503050406030204" pitchFamily="18" charset="0"/>
                        </a:rPr>
                        <m:t>∗</m:t>
                      </m:r>
                      <m:r>
                        <a:rPr lang="en-SG" sz="1200" i="1">
                          <a:solidFill>
                            <a:srgbClr val="595959"/>
                          </a:solidFill>
                          <a:latin typeface="Cambria Math" panose="02040503050406030204" pitchFamily="18" charset="0"/>
                          <a:ea typeface="Cambria Math" panose="02040503050406030204" pitchFamily="18" charset="0"/>
                        </a:rPr>
                        <m:t>𝑑𝑢𝑚𝑚𝑦</m:t>
                      </m:r>
                      <m:r>
                        <a:rPr lang="en-SG" sz="1200" i="1">
                          <a:solidFill>
                            <a:srgbClr val="595959"/>
                          </a:solidFill>
                          <a:latin typeface="Cambria Math" panose="02040503050406030204" pitchFamily="18" charset="0"/>
                          <a:ea typeface="Cambria Math" panose="02040503050406030204" pitchFamily="18" charset="0"/>
                        </a:rPr>
                        <m:t>1−38.24824∗</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2−34.9257∗</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3+13.266∗</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4+25.027∗</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5+58.11875∗</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6+29.69511∗</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7+68.39455∗</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8+28.63245∗</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9+27.53958∗</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10+41.20056∗</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11</m:t>
                      </m:r>
                    </m:oMath>
                  </m:oMathPara>
                </a14:m>
                <a:endParaRPr lang="en-SG" sz="1200" i="1" dirty="0">
                  <a:solidFill>
                    <a:srgbClr val="595959"/>
                  </a:solidFill>
                  <a:latin typeface="Cambria Math" panose="02040503050406030204" pitchFamily="18" charset="0"/>
                  <a:ea typeface="Cambria Math" panose="02040503050406030204" pitchFamily="18" charset="0"/>
                </a:endParaRPr>
              </a:p>
            </p:txBody>
          </p:sp>
        </mc:Choice>
        <mc:Fallback>
          <p:sp>
            <p:nvSpPr>
              <p:cNvPr id="16" name="TextBox 15">
                <a:extLst>
                  <a:ext uri="{FF2B5EF4-FFF2-40B4-BE49-F238E27FC236}">
                    <a16:creationId xmlns:a16="http://schemas.microsoft.com/office/drawing/2014/main" id="{C5EE4329-453C-42ED-B8FA-94DE1DF45434}"/>
                  </a:ext>
                </a:extLst>
              </p:cNvPr>
              <p:cNvSpPr txBox="1">
                <a:spLocks noRot="1" noChangeAspect="1" noMove="1" noResize="1" noEditPoints="1" noAdjustHandles="1" noChangeArrowheads="1" noChangeShapeType="1" noTextEdit="1"/>
              </p:cNvSpPr>
              <p:nvPr/>
            </p:nvSpPr>
            <p:spPr>
              <a:xfrm>
                <a:off x="1147630" y="1199098"/>
                <a:ext cx="10311037" cy="545534"/>
              </a:xfrm>
              <a:prstGeom prst="rect">
                <a:avLst/>
              </a:prstGeom>
              <a:blipFill>
                <a:blip r:embed="rId7"/>
                <a:stretch>
                  <a:fillRect b="-12360"/>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81C6A04D-7AB9-47DE-8D0D-705F56BBB840}"/>
              </a:ext>
            </a:extLst>
          </p:cNvPr>
          <p:cNvGrpSpPr/>
          <p:nvPr/>
        </p:nvGrpSpPr>
        <p:grpSpPr>
          <a:xfrm>
            <a:off x="1185665" y="1834683"/>
            <a:ext cx="10422297" cy="3358767"/>
            <a:chOff x="1250979" y="1988572"/>
            <a:chExt cx="10422297" cy="3358767"/>
          </a:xfrm>
        </p:grpSpPr>
        <p:graphicFrame>
          <p:nvGraphicFramePr>
            <p:cNvPr id="26" name="Chart 25">
              <a:extLst>
                <a:ext uri="{FF2B5EF4-FFF2-40B4-BE49-F238E27FC236}">
                  <a16:creationId xmlns:a16="http://schemas.microsoft.com/office/drawing/2014/main" id="{0E6D40C4-E0AF-42C6-95ED-78F8E20509E2}"/>
                </a:ext>
              </a:extLst>
            </p:cNvPr>
            <p:cNvGraphicFramePr>
              <a:graphicFrameLocks/>
            </p:cNvGraphicFramePr>
            <p:nvPr>
              <p:extLst>
                <p:ext uri="{D42A27DB-BD31-4B8C-83A1-F6EECF244321}">
                  <p14:modId xmlns:p14="http://schemas.microsoft.com/office/powerpoint/2010/main" val="988630355"/>
                </p:ext>
              </p:extLst>
            </p:nvPr>
          </p:nvGraphicFramePr>
          <p:xfrm>
            <a:off x="1250979" y="1988572"/>
            <a:ext cx="10422297" cy="3358767"/>
          </p:xfrm>
          <a:graphic>
            <a:graphicData uri="http://schemas.openxmlformats.org/drawingml/2006/chart">
              <c:chart xmlns:c="http://schemas.openxmlformats.org/drawingml/2006/chart" xmlns:r="http://schemas.openxmlformats.org/officeDocument/2006/relationships" r:id="rId8"/>
            </a:graphicData>
          </a:graphic>
        </p:graphicFrame>
        <p:sp>
          <p:nvSpPr>
            <p:cNvPr id="11" name="Rectangle 10">
              <a:extLst>
                <a:ext uri="{FF2B5EF4-FFF2-40B4-BE49-F238E27FC236}">
                  <a16:creationId xmlns:a16="http://schemas.microsoft.com/office/drawing/2014/main" id="{E766E04C-7891-4344-8E25-4720ECCDBFBA}"/>
                </a:ext>
              </a:extLst>
            </p:cNvPr>
            <p:cNvSpPr/>
            <p:nvPr/>
          </p:nvSpPr>
          <p:spPr>
            <a:xfrm>
              <a:off x="2982428" y="2434848"/>
              <a:ext cx="697242" cy="307777"/>
            </a:xfrm>
            <a:prstGeom prst="rect">
              <a:avLst/>
            </a:prstGeom>
            <a:ln>
              <a:noFill/>
              <a:prstDash val="dash"/>
            </a:ln>
          </p:spPr>
          <p:txBody>
            <a:bodyPr wrap="none">
              <a:spAutoFit/>
            </a:bodyPr>
            <a:lstStyle/>
            <a:p>
              <a:r>
                <a:rPr lang="en-US" altLang="zh-CN" sz="1400" i="1" dirty="0">
                  <a:solidFill>
                    <a:schemeClr val="accent2"/>
                  </a:solidFill>
                </a:rPr>
                <a:t>August</a:t>
              </a:r>
              <a:endParaRPr lang="en-SG" sz="1400" i="1" dirty="0">
                <a:solidFill>
                  <a:schemeClr val="accent2"/>
                </a:solidFill>
              </a:endParaRPr>
            </a:p>
          </p:txBody>
        </p:sp>
        <p:cxnSp>
          <p:nvCxnSpPr>
            <p:cNvPr id="13" name="Straight Arrow Connector 12">
              <a:extLst>
                <a:ext uri="{FF2B5EF4-FFF2-40B4-BE49-F238E27FC236}">
                  <a16:creationId xmlns:a16="http://schemas.microsoft.com/office/drawing/2014/main" id="{DA420EB0-0988-40E8-8445-412D11C9EFA8}"/>
                </a:ext>
              </a:extLst>
            </p:cNvPr>
            <p:cNvCxnSpPr>
              <a:cxnSpLocks/>
            </p:cNvCxnSpPr>
            <p:nvPr/>
          </p:nvCxnSpPr>
          <p:spPr>
            <a:xfrm>
              <a:off x="3313382" y="2756666"/>
              <a:ext cx="1202634" cy="376686"/>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13E6363-7F2F-480F-BAAA-3AA87BF73E22}"/>
                </a:ext>
              </a:extLst>
            </p:cNvPr>
            <p:cNvCxnSpPr>
              <a:cxnSpLocks/>
            </p:cNvCxnSpPr>
            <p:nvPr/>
          </p:nvCxnSpPr>
          <p:spPr>
            <a:xfrm>
              <a:off x="3316296" y="2756666"/>
              <a:ext cx="639932" cy="376686"/>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4146890-1133-4D1A-B916-269CE0938131}"/>
                </a:ext>
              </a:extLst>
            </p:cNvPr>
            <p:cNvCxnSpPr>
              <a:cxnSpLocks/>
            </p:cNvCxnSpPr>
            <p:nvPr/>
          </p:nvCxnSpPr>
          <p:spPr>
            <a:xfrm flipH="1">
              <a:off x="3252591" y="2756666"/>
              <a:ext cx="63704" cy="398033"/>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195D4F2-782E-4F2E-B4B0-31692ACE8720}"/>
                </a:ext>
              </a:extLst>
            </p:cNvPr>
            <p:cNvSpPr/>
            <p:nvPr/>
          </p:nvSpPr>
          <p:spPr>
            <a:xfrm>
              <a:off x="7616187" y="3845686"/>
              <a:ext cx="830548" cy="307777"/>
            </a:xfrm>
            <a:prstGeom prst="rect">
              <a:avLst/>
            </a:prstGeom>
            <a:ln>
              <a:noFill/>
              <a:prstDash val="dash"/>
            </a:ln>
          </p:spPr>
          <p:txBody>
            <a:bodyPr wrap="square">
              <a:spAutoFit/>
            </a:bodyPr>
            <a:lstStyle/>
            <a:p>
              <a:r>
                <a:rPr lang="en-US" altLang="zh-CN" sz="1400" i="1" dirty="0">
                  <a:solidFill>
                    <a:schemeClr val="accent2"/>
                  </a:solidFill>
                </a:rPr>
                <a:t>February</a:t>
              </a:r>
              <a:endParaRPr lang="en-SG" sz="1400" i="1" dirty="0">
                <a:solidFill>
                  <a:schemeClr val="accent2"/>
                </a:solidFill>
              </a:endParaRPr>
            </a:p>
          </p:txBody>
        </p:sp>
        <p:cxnSp>
          <p:nvCxnSpPr>
            <p:cNvPr id="20" name="Straight Arrow Connector 19">
              <a:extLst>
                <a:ext uri="{FF2B5EF4-FFF2-40B4-BE49-F238E27FC236}">
                  <a16:creationId xmlns:a16="http://schemas.microsoft.com/office/drawing/2014/main" id="{457F9E77-964C-4E70-A28B-3503FEF27285}"/>
                </a:ext>
              </a:extLst>
            </p:cNvPr>
            <p:cNvCxnSpPr>
              <a:cxnSpLocks/>
            </p:cNvCxnSpPr>
            <p:nvPr/>
          </p:nvCxnSpPr>
          <p:spPr>
            <a:xfrm flipV="1">
              <a:off x="8036719" y="3213447"/>
              <a:ext cx="117003" cy="695958"/>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55E8C7A-C879-46BF-8E1E-F524B73CFCF9}"/>
                </a:ext>
              </a:extLst>
            </p:cNvPr>
            <p:cNvCxnSpPr>
              <a:cxnSpLocks/>
            </p:cNvCxnSpPr>
            <p:nvPr/>
          </p:nvCxnSpPr>
          <p:spPr>
            <a:xfrm flipH="1" flipV="1">
              <a:off x="6802016" y="3221712"/>
              <a:ext cx="1224187" cy="687693"/>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392E36A-409B-488D-90CE-AD4FA3AA1021}"/>
                </a:ext>
              </a:extLst>
            </p:cNvPr>
            <p:cNvCxnSpPr>
              <a:cxnSpLocks/>
            </p:cNvCxnSpPr>
            <p:nvPr/>
          </p:nvCxnSpPr>
          <p:spPr>
            <a:xfrm flipH="1" flipV="1">
              <a:off x="7537903" y="3263887"/>
              <a:ext cx="488300" cy="645518"/>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999500E-2BEB-40A2-A571-274E603DD661}"/>
                </a:ext>
              </a:extLst>
            </p:cNvPr>
            <p:cNvCxnSpPr>
              <a:cxnSpLocks/>
            </p:cNvCxnSpPr>
            <p:nvPr/>
          </p:nvCxnSpPr>
          <p:spPr>
            <a:xfrm flipV="1">
              <a:off x="8036719" y="3154699"/>
              <a:ext cx="687404" cy="754706"/>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353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hart 23">
            <a:extLst>
              <a:ext uri="{FF2B5EF4-FFF2-40B4-BE49-F238E27FC236}">
                <a16:creationId xmlns:a16="http://schemas.microsoft.com/office/drawing/2014/main" id="{BADBEEFC-8B76-41DB-B952-4E4835A8B8A4}"/>
              </a:ext>
            </a:extLst>
          </p:cNvPr>
          <p:cNvGraphicFramePr>
            <a:graphicFrameLocks/>
          </p:cNvGraphicFramePr>
          <p:nvPr>
            <p:extLst>
              <p:ext uri="{D42A27DB-BD31-4B8C-83A1-F6EECF244321}">
                <p14:modId xmlns:p14="http://schemas.microsoft.com/office/powerpoint/2010/main" val="2651516768"/>
              </p:ext>
            </p:extLst>
          </p:nvPr>
        </p:nvGraphicFramePr>
        <p:xfrm>
          <a:off x="1318484" y="1991524"/>
          <a:ext cx="10474182" cy="3137535"/>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US" altLang="zh-CN" sz="3600" b="1" dirty="0">
                <a:solidFill>
                  <a:schemeClr val="tx1">
                    <a:lumMod val="65000"/>
                    <a:lumOff val="35000"/>
                  </a:schemeClr>
                </a:solidFill>
                <a:ea typeface="微软雅黑" panose="020B0503020204020204" pitchFamily="34" charset="-122"/>
              </a:rPr>
              <a:t>Electricity Demand </a:t>
            </a:r>
            <a:r>
              <a:rPr lang="en-SG" altLang="zh-CN" sz="3600" b="1" dirty="0">
                <a:solidFill>
                  <a:schemeClr val="tx1">
                    <a:lumMod val="65000"/>
                    <a:lumOff val="35000"/>
                  </a:schemeClr>
                </a:solidFill>
                <a:ea typeface="微软雅黑" panose="020B0503020204020204" pitchFamily="34" charset="-122"/>
              </a:rPr>
              <a:t>Forecast</a:t>
            </a:r>
            <a:endParaRPr lang="zh-CN" altLang="en-US" sz="3600" b="1" dirty="0">
              <a:solidFill>
                <a:schemeClr val="tx1">
                  <a:lumMod val="65000"/>
                  <a:lumOff val="35000"/>
                </a:schemeClr>
              </a:solidFill>
              <a:ea typeface="微软雅黑" panose="020B0503020204020204" pitchFamily="34" charset="-122"/>
            </a:endParaRPr>
          </a:p>
        </p:txBody>
      </p:sp>
      <p:sp>
        <p:nvSpPr>
          <p:cNvPr id="9" name="TextBox 8">
            <a:extLst>
              <a:ext uri="{FF2B5EF4-FFF2-40B4-BE49-F238E27FC236}">
                <a16:creationId xmlns:a16="http://schemas.microsoft.com/office/drawing/2014/main" id="{FF692C7E-679F-4C92-9B2F-6253D26E49D2}"/>
              </a:ext>
            </a:extLst>
          </p:cNvPr>
          <p:cNvSpPr txBox="1"/>
          <p:nvPr/>
        </p:nvSpPr>
        <p:spPr>
          <a:xfrm>
            <a:off x="1318484" y="1055752"/>
            <a:ext cx="10050854" cy="307777"/>
          </a:xfrm>
          <a:prstGeom prst="rect">
            <a:avLst/>
          </a:prstGeom>
          <a:noFill/>
        </p:spPr>
        <p:txBody>
          <a:bodyPr wrap="square" rtlCol="0">
            <a:spAutoFit/>
          </a:bodyPr>
          <a:lstStyle/>
          <a:p>
            <a:r>
              <a:rPr lang="en-US" altLang="zh-CN" sz="1400" b="1" dirty="0">
                <a:solidFill>
                  <a:srgbClr val="595959"/>
                </a:solidFill>
              </a:rPr>
              <a:t>The best forecasting technique for Transport-related electricity demand forecasting: </a:t>
            </a:r>
            <a:r>
              <a:rPr lang="en-US" altLang="zh-CN" sz="1400" b="1" i="1" dirty="0">
                <a:solidFill>
                  <a:srgbClr val="595959"/>
                </a:solidFill>
              </a:rPr>
              <a:t>Time Series Regression</a:t>
            </a:r>
          </a:p>
        </p:txBody>
      </p:sp>
      <p:sp>
        <p:nvSpPr>
          <p:cNvPr id="15" name="TextBox 14">
            <a:extLst>
              <a:ext uri="{FF2B5EF4-FFF2-40B4-BE49-F238E27FC236}">
                <a16:creationId xmlns:a16="http://schemas.microsoft.com/office/drawing/2014/main" id="{B6AEBC6E-5885-4E8A-B170-590744E15538}"/>
              </a:ext>
            </a:extLst>
          </p:cNvPr>
          <p:cNvSpPr txBox="1"/>
          <p:nvPr/>
        </p:nvSpPr>
        <p:spPr>
          <a:xfrm>
            <a:off x="1455408" y="5201281"/>
            <a:ext cx="10066670" cy="1284967"/>
          </a:xfrm>
          <a:prstGeom prst="rect">
            <a:avLst/>
          </a:prstGeom>
          <a:noFill/>
        </p:spPr>
        <p:txBody>
          <a:bodyPr wrap="square" rtlCol="0">
            <a:spAutoFit/>
          </a:bodyPr>
          <a:lstStyle/>
          <a:p>
            <a:pPr>
              <a:lnSpc>
                <a:spcPct val="125000"/>
              </a:lnSpc>
            </a:pPr>
            <a:r>
              <a:rPr lang="en-US" altLang="zh-CN" sz="1400" b="1" dirty="0">
                <a:solidFill>
                  <a:srgbClr val="595959"/>
                </a:solidFill>
              </a:rPr>
              <a:t>Transport-related Electricity Demand Forecasting: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The overall Transport-related electricity demand increased steadily year on year with a seasonality of 12 months;</a:t>
            </a:r>
          </a:p>
          <a:p>
            <a:pPr marL="285750" indent="-285750" algn="just">
              <a:lnSpc>
                <a:spcPct val="125000"/>
              </a:lnSpc>
              <a:buFontTx/>
              <a:buChar char="-"/>
            </a:pPr>
            <a:r>
              <a:rPr lang="en-US" altLang="zh-CN" sz="1200" dirty="0">
                <a:solidFill>
                  <a:srgbClr val="595959"/>
                </a:solidFill>
              </a:rPr>
              <a:t>The regular on-peak demand for electricity is around August and September while the off-peak demand is around March of each year;</a:t>
            </a:r>
          </a:p>
          <a:p>
            <a:pPr marL="285750" indent="-285750" algn="just">
              <a:lnSpc>
                <a:spcPct val="125000"/>
              </a:lnSpc>
              <a:buFontTx/>
              <a:buChar char="-"/>
            </a:pPr>
            <a:r>
              <a:rPr lang="en-US" altLang="zh-CN" sz="1200" dirty="0">
                <a:solidFill>
                  <a:srgbClr val="595959"/>
                </a:solidFill>
              </a:rPr>
              <a:t>A considerable increase occurred from Aug 2009 to Oct 2009 (circled in red). This could be due to the vigorous development of public transport.</a:t>
            </a:r>
          </a:p>
          <a:p>
            <a:pPr marL="285750" indent="-285750" algn="just">
              <a:lnSpc>
                <a:spcPct val="125000"/>
              </a:lnSpc>
              <a:buFontTx/>
              <a:buChar char="-"/>
            </a:pPr>
            <a:r>
              <a:rPr lang="en-US" altLang="zh-CN" sz="1200" dirty="0">
                <a:solidFill>
                  <a:srgbClr val="595959"/>
                </a:solidFill>
              </a:rPr>
              <a:t>As shown in the chart, the forecast for March</a:t>
            </a:r>
            <a:r>
              <a:rPr lang="en-SG" altLang="zh-CN" sz="1200" dirty="0">
                <a:solidFill>
                  <a:srgbClr val="595959"/>
                </a:solidFill>
              </a:rPr>
              <a:t>, </a:t>
            </a:r>
            <a:r>
              <a:rPr lang="en-US" altLang="zh-CN" sz="1200" dirty="0">
                <a:solidFill>
                  <a:srgbClr val="595959"/>
                </a:solidFill>
              </a:rPr>
              <a:t>August and September in 2018 is 234.21 </a:t>
            </a:r>
            <a:r>
              <a:rPr lang="en-SG" altLang="zh-CN" sz="1200" dirty="0">
                <a:solidFill>
                  <a:srgbClr val="595959"/>
                </a:solidFill>
              </a:rPr>
              <a:t>GWh,256.35 GWh and 256.55 GWh</a:t>
            </a:r>
            <a:r>
              <a:rPr lang="zh-CN" altLang="en-US" sz="1200" dirty="0">
                <a:solidFill>
                  <a:srgbClr val="595959"/>
                </a:solidFill>
              </a:rPr>
              <a:t> </a:t>
            </a:r>
            <a:r>
              <a:rPr lang="en-US" altLang="zh-CN" sz="1200" dirty="0">
                <a:solidFill>
                  <a:srgbClr val="595959"/>
                </a:solidFill>
              </a:rPr>
              <a:t>respectively.  </a:t>
            </a:r>
          </a:p>
        </p:txBody>
      </p:sp>
      <p:graphicFrame>
        <p:nvGraphicFramePr>
          <p:cNvPr id="22" name="Diagram 21">
            <a:extLst>
              <a:ext uri="{FF2B5EF4-FFF2-40B4-BE49-F238E27FC236}">
                <a16:creationId xmlns:a16="http://schemas.microsoft.com/office/drawing/2014/main" id="{C1970079-44AD-403F-8D2E-A3EEECD3B709}"/>
              </a:ext>
            </a:extLst>
          </p:cNvPr>
          <p:cNvGraphicFramePr/>
          <p:nvPr>
            <p:extLst>
              <p:ext uri="{D42A27DB-BD31-4B8C-83A1-F6EECF244321}">
                <p14:modId xmlns:p14="http://schemas.microsoft.com/office/powerpoint/2010/main" val="2288780392"/>
              </p:ext>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a:extLst>
              <a:ext uri="{FF2B5EF4-FFF2-40B4-BE49-F238E27FC236}">
                <a16:creationId xmlns:a16="http://schemas.microsoft.com/office/drawing/2014/main" id="{15344AD7-4D2D-4FF0-866A-43FF4424528D}"/>
              </a:ext>
            </a:extLst>
          </p:cNvPr>
          <p:cNvSpPr/>
          <p:nvPr/>
        </p:nvSpPr>
        <p:spPr>
          <a:xfrm>
            <a:off x="6990464" y="3978088"/>
            <a:ext cx="654923" cy="307777"/>
          </a:xfrm>
          <a:prstGeom prst="rect">
            <a:avLst/>
          </a:prstGeom>
          <a:ln>
            <a:noFill/>
            <a:prstDash val="dash"/>
          </a:ln>
        </p:spPr>
        <p:txBody>
          <a:bodyPr wrap="square">
            <a:spAutoFit/>
          </a:bodyPr>
          <a:lstStyle/>
          <a:p>
            <a:r>
              <a:rPr lang="en-US" altLang="zh-CN" sz="1400" i="1" dirty="0">
                <a:solidFill>
                  <a:schemeClr val="accent2"/>
                </a:solidFill>
              </a:rPr>
              <a:t>March</a:t>
            </a:r>
            <a:endParaRPr lang="en-SG" sz="1400" i="1" dirty="0">
              <a:solidFill>
                <a:schemeClr val="accent2"/>
              </a:solidFill>
            </a:endParaRPr>
          </a:p>
        </p:txBody>
      </p:sp>
      <p:cxnSp>
        <p:nvCxnSpPr>
          <p:cNvPr id="12" name="Straight Arrow Connector 11">
            <a:extLst>
              <a:ext uri="{FF2B5EF4-FFF2-40B4-BE49-F238E27FC236}">
                <a16:creationId xmlns:a16="http://schemas.microsoft.com/office/drawing/2014/main" id="{EA0532A1-E9CE-43D1-9B1E-AB63EA01AB4A}"/>
              </a:ext>
            </a:extLst>
          </p:cNvPr>
          <p:cNvCxnSpPr>
            <a:cxnSpLocks/>
          </p:cNvCxnSpPr>
          <p:nvPr/>
        </p:nvCxnSpPr>
        <p:spPr>
          <a:xfrm flipV="1">
            <a:off x="7307704" y="3353987"/>
            <a:ext cx="117003" cy="695958"/>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5F5B93-AB51-4ECE-BA3F-876E31910818}"/>
              </a:ext>
            </a:extLst>
          </p:cNvPr>
          <p:cNvCxnSpPr>
            <a:cxnSpLocks/>
          </p:cNvCxnSpPr>
          <p:nvPr/>
        </p:nvCxnSpPr>
        <p:spPr>
          <a:xfrm flipH="1" flipV="1">
            <a:off x="6029458" y="3437558"/>
            <a:ext cx="1267730" cy="612387"/>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0908EE3-6D0A-437E-96AB-2B72D62407A4}"/>
              </a:ext>
            </a:extLst>
          </p:cNvPr>
          <p:cNvCxnSpPr>
            <a:cxnSpLocks/>
          </p:cNvCxnSpPr>
          <p:nvPr/>
        </p:nvCxnSpPr>
        <p:spPr>
          <a:xfrm flipH="1" flipV="1">
            <a:off x="6808888" y="3404427"/>
            <a:ext cx="488300" cy="645518"/>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FF20592-8AB5-4D78-A079-0584A3BEC916}"/>
              </a:ext>
            </a:extLst>
          </p:cNvPr>
          <p:cNvCxnSpPr>
            <a:cxnSpLocks/>
          </p:cNvCxnSpPr>
          <p:nvPr/>
        </p:nvCxnSpPr>
        <p:spPr>
          <a:xfrm flipV="1">
            <a:off x="7307704" y="3295239"/>
            <a:ext cx="788807" cy="754706"/>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A6D0B8E-0CC7-491A-B015-7BD8E0FC13C3}"/>
              </a:ext>
            </a:extLst>
          </p:cNvPr>
          <p:cNvSpPr/>
          <p:nvPr/>
        </p:nvSpPr>
        <p:spPr>
          <a:xfrm>
            <a:off x="2989076" y="2785049"/>
            <a:ext cx="1706044" cy="307777"/>
          </a:xfrm>
          <a:prstGeom prst="rect">
            <a:avLst/>
          </a:prstGeom>
          <a:ln>
            <a:noFill/>
            <a:prstDash val="dash"/>
          </a:ln>
        </p:spPr>
        <p:txBody>
          <a:bodyPr wrap="none">
            <a:spAutoFit/>
          </a:bodyPr>
          <a:lstStyle/>
          <a:p>
            <a:r>
              <a:rPr lang="en-US" altLang="zh-CN" sz="1400" i="1" dirty="0">
                <a:solidFill>
                  <a:schemeClr val="accent2"/>
                </a:solidFill>
              </a:rPr>
              <a:t>August &amp; September</a:t>
            </a:r>
            <a:endParaRPr lang="en-SG" sz="1400" i="1" dirty="0">
              <a:solidFill>
                <a:schemeClr val="accent2"/>
              </a:solidFill>
            </a:endParaRPr>
          </a:p>
        </p:txBody>
      </p:sp>
      <p:cxnSp>
        <p:nvCxnSpPr>
          <p:cNvPr id="19" name="Straight Arrow Connector 18">
            <a:extLst>
              <a:ext uri="{FF2B5EF4-FFF2-40B4-BE49-F238E27FC236}">
                <a16:creationId xmlns:a16="http://schemas.microsoft.com/office/drawing/2014/main" id="{B14E7829-30F5-4A4D-8874-93A6A5114F8E}"/>
              </a:ext>
            </a:extLst>
          </p:cNvPr>
          <p:cNvCxnSpPr>
            <a:cxnSpLocks/>
          </p:cNvCxnSpPr>
          <p:nvPr/>
        </p:nvCxnSpPr>
        <p:spPr>
          <a:xfrm>
            <a:off x="3692071" y="3031156"/>
            <a:ext cx="1228643" cy="406402"/>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366DA9-623C-4A71-BE3F-49EEECC37CD5}"/>
              </a:ext>
            </a:extLst>
          </p:cNvPr>
          <p:cNvCxnSpPr>
            <a:cxnSpLocks/>
          </p:cNvCxnSpPr>
          <p:nvPr/>
        </p:nvCxnSpPr>
        <p:spPr>
          <a:xfrm>
            <a:off x="3692072" y="3039525"/>
            <a:ext cx="639931" cy="470255"/>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D6DFE9B-29EF-42D8-B864-9B650E311B23}"/>
              </a:ext>
            </a:extLst>
          </p:cNvPr>
          <p:cNvCxnSpPr>
            <a:cxnSpLocks/>
          </p:cNvCxnSpPr>
          <p:nvPr/>
        </p:nvCxnSpPr>
        <p:spPr>
          <a:xfrm>
            <a:off x="3692071" y="3039525"/>
            <a:ext cx="0" cy="480502"/>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05318307-9C2F-4930-B5DB-822EF0701641}"/>
                  </a:ext>
                </a:extLst>
              </p:cNvPr>
              <p:cNvSpPr txBox="1"/>
              <p:nvPr/>
            </p:nvSpPr>
            <p:spPr>
              <a:xfrm>
                <a:off x="1341271" y="1367714"/>
                <a:ext cx="10050854" cy="5455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200" i="1" smtClean="0">
                              <a:solidFill>
                                <a:srgbClr val="595959"/>
                              </a:solidFill>
                              <a:latin typeface="Cambria Math" panose="02040503050406030204" pitchFamily="18" charset="0"/>
                            </a:rPr>
                          </m:ctrlPr>
                        </m:sSubPr>
                        <m:e>
                          <m:r>
                            <a:rPr lang="en-SG" sz="1200" b="0" i="1" smtClean="0">
                              <a:solidFill>
                                <a:srgbClr val="595959"/>
                              </a:solidFill>
                              <a:latin typeface="Cambria Math" panose="02040503050406030204" pitchFamily="18" charset="0"/>
                            </a:rPr>
                            <m:t>𝐹</m:t>
                          </m:r>
                        </m:e>
                        <m:sub>
                          <m:r>
                            <a:rPr lang="en-SG" sz="1200" b="0" i="1" smtClean="0">
                              <a:solidFill>
                                <a:srgbClr val="595959"/>
                              </a:solidFill>
                              <a:latin typeface="Cambria Math" panose="02040503050406030204" pitchFamily="18" charset="0"/>
                            </a:rPr>
                            <m:t>𝑡</m:t>
                          </m:r>
                        </m:sub>
                      </m:sSub>
                      <m:r>
                        <a:rPr lang="en-SG" sz="1200" b="0" i="1" smtClean="0">
                          <a:solidFill>
                            <a:srgbClr val="595959"/>
                          </a:solidFill>
                          <a:latin typeface="Cambria Math" panose="02040503050406030204" pitchFamily="18" charset="0"/>
                        </a:rPr>
                        <m:t>=</m:t>
                      </m:r>
                      <m:r>
                        <a:rPr lang="en-US" sz="1200" b="0" i="1" smtClean="0">
                          <a:solidFill>
                            <a:srgbClr val="595959"/>
                          </a:solidFill>
                          <a:latin typeface="Cambria Math" panose="02040503050406030204" pitchFamily="18" charset="0"/>
                        </a:rPr>
                        <m:t>87.5548</m:t>
                      </m:r>
                      <m:r>
                        <a:rPr lang="en-SG" sz="1200" b="0" i="1" smtClean="0">
                          <a:solidFill>
                            <a:srgbClr val="595959"/>
                          </a:solidFill>
                          <a:latin typeface="Cambria Math" panose="02040503050406030204" pitchFamily="18" charset="0"/>
                        </a:rPr>
                        <m:t>+</m:t>
                      </m:r>
                      <m:r>
                        <a:rPr lang="en-US" sz="1200" b="0" i="1" smtClean="0">
                          <a:solidFill>
                            <a:srgbClr val="595959"/>
                          </a:solidFill>
                          <a:latin typeface="Cambria Math" panose="02040503050406030204" pitchFamily="18" charset="0"/>
                        </a:rPr>
                        <m:t>0.9853∗</m:t>
                      </m:r>
                      <m:r>
                        <a:rPr lang="en-SG" sz="1200" b="0" i="1" smtClean="0">
                          <a:solidFill>
                            <a:srgbClr val="595959"/>
                          </a:solidFill>
                          <a:latin typeface="Cambria Math" panose="02040503050406030204" pitchFamily="18" charset="0"/>
                          <a:ea typeface="Cambria Math" panose="02040503050406030204" pitchFamily="18" charset="0"/>
                        </a:rPr>
                        <m:t>𝑡</m:t>
                      </m:r>
                      <m:r>
                        <a:rPr lang="en-US" sz="1200" b="0" i="1" smtClean="0">
                          <a:solidFill>
                            <a:srgbClr val="595959"/>
                          </a:solidFill>
                          <a:latin typeface="Cambria Math" panose="02040503050406030204" pitchFamily="18" charset="0"/>
                          <a:ea typeface="Cambria Math" panose="02040503050406030204" pitchFamily="18" charset="0"/>
                        </a:rPr>
                        <m:t>+1.4695</m:t>
                      </m:r>
                      <m:r>
                        <a:rPr lang="en-SG" sz="1200" b="0" i="1" smtClean="0">
                          <a:solidFill>
                            <a:srgbClr val="595959"/>
                          </a:solidFill>
                          <a:latin typeface="Cambria Math" panose="02040503050406030204" pitchFamily="18" charset="0"/>
                          <a:ea typeface="Cambria Math" panose="02040503050406030204" pitchFamily="18" charset="0"/>
                        </a:rPr>
                        <m:t>∗</m:t>
                      </m:r>
                      <m:r>
                        <a:rPr lang="en-SG" sz="1200" i="1">
                          <a:solidFill>
                            <a:srgbClr val="595959"/>
                          </a:solidFill>
                          <a:latin typeface="Cambria Math" panose="02040503050406030204" pitchFamily="18" charset="0"/>
                          <a:ea typeface="Cambria Math" panose="02040503050406030204" pitchFamily="18" charset="0"/>
                        </a:rPr>
                        <m:t>𝑑𝑢𝑚𝑚𝑦</m:t>
                      </m:r>
                      <m:r>
                        <a:rPr lang="en-SG" sz="1200" i="1">
                          <a:solidFill>
                            <a:srgbClr val="595959"/>
                          </a:solidFill>
                          <a:latin typeface="Cambria Math" panose="02040503050406030204" pitchFamily="18" charset="0"/>
                          <a:ea typeface="Cambria Math" panose="02040503050406030204" pitchFamily="18" charset="0"/>
                        </a:rPr>
                        <m:t>1−1.6005∗</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2−10.0089∗</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3+2.3596∗</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4+1.5281∗</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5+6.1736∗</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6+2.3267∗</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7+7.1952∗</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8+6.4099∗</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9+2.6707∗</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10+7.6315∗</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11</m:t>
                      </m:r>
                    </m:oMath>
                  </m:oMathPara>
                </a14:m>
                <a:endParaRPr lang="en-SG" sz="1200" i="1" dirty="0">
                  <a:solidFill>
                    <a:srgbClr val="595959"/>
                  </a:solidFill>
                  <a:latin typeface="Cambria Math" panose="02040503050406030204" pitchFamily="18" charset="0"/>
                  <a:ea typeface="Cambria Math" panose="02040503050406030204" pitchFamily="18" charset="0"/>
                </a:endParaRPr>
              </a:p>
            </p:txBody>
          </p:sp>
        </mc:Choice>
        <mc:Fallback>
          <p:sp>
            <p:nvSpPr>
              <p:cNvPr id="23" name="TextBox 22">
                <a:extLst>
                  <a:ext uri="{FF2B5EF4-FFF2-40B4-BE49-F238E27FC236}">
                    <a16:creationId xmlns:a16="http://schemas.microsoft.com/office/drawing/2014/main" id="{05318307-9C2F-4930-B5DB-822EF0701641}"/>
                  </a:ext>
                </a:extLst>
              </p:cNvPr>
              <p:cNvSpPr txBox="1">
                <a:spLocks noRot="1" noChangeAspect="1" noMove="1" noResize="1" noEditPoints="1" noAdjustHandles="1" noChangeArrowheads="1" noChangeShapeType="1" noTextEdit="1"/>
              </p:cNvSpPr>
              <p:nvPr/>
            </p:nvSpPr>
            <p:spPr>
              <a:xfrm>
                <a:off x="1341271" y="1367714"/>
                <a:ext cx="10050854" cy="545534"/>
              </a:xfrm>
              <a:prstGeom prst="rect">
                <a:avLst/>
              </a:prstGeom>
              <a:blipFill>
                <a:blip r:embed="rId8"/>
                <a:stretch>
                  <a:fillRect b="-11111"/>
                </a:stretch>
              </a:blipFill>
            </p:spPr>
            <p:txBody>
              <a:bodyPr/>
              <a:lstStyle/>
              <a:p>
                <a:r>
                  <a:rPr lang="en-US">
                    <a:noFill/>
                  </a:rPr>
                  <a:t> </a:t>
                </a:r>
              </a:p>
            </p:txBody>
          </p:sp>
        </mc:Fallback>
      </mc:AlternateContent>
      <p:sp>
        <p:nvSpPr>
          <p:cNvPr id="29" name="Oval 28">
            <a:extLst>
              <a:ext uri="{FF2B5EF4-FFF2-40B4-BE49-F238E27FC236}">
                <a16:creationId xmlns:a16="http://schemas.microsoft.com/office/drawing/2014/main" id="{CBEC963F-0864-4A39-8CA9-381F4B02379C}"/>
              </a:ext>
            </a:extLst>
          </p:cNvPr>
          <p:cNvSpPr/>
          <p:nvPr/>
        </p:nvSpPr>
        <p:spPr>
          <a:xfrm>
            <a:off x="4767271" y="3092827"/>
            <a:ext cx="590384" cy="75470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95837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hart 24">
            <a:extLst>
              <a:ext uri="{FF2B5EF4-FFF2-40B4-BE49-F238E27FC236}">
                <a16:creationId xmlns:a16="http://schemas.microsoft.com/office/drawing/2014/main" id="{19141B55-79AF-446B-88A3-A09A3E705F4E}"/>
              </a:ext>
            </a:extLst>
          </p:cNvPr>
          <p:cNvGraphicFramePr>
            <a:graphicFrameLocks/>
          </p:cNvGraphicFramePr>
          <p:nvPr>
            <p:extLst>
              <p:ext uri="{D42A27DB-BD31-4B8C-83A1-F6EECF244321}">
                <p14:modId xmlns:p14="http://schemas.microsoft.com/office/powerpoint/2010/main" val="1990195865"/>
              </p:ext>
            </p:extLst>
          </p:nvPr>
        </p:nvGraphicFramePr>
        <p:xfrm>
          <a:off x="1464905" y="1987420"/>
          <a:ext cx="10226355" cy="3398264"/>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US" altLang="zh-CN" sz="3600" b="1" dirty="0">
                <a:solidFill>
                  <a:schemeClr val="tx1">
                    <a:lumMod val="65000"/>
                    <a:lumOff val="35000"/>
                  </a:schemeClr>
                </a:solidFill>
                <a:ea typeface="微软雅黑" panose="020B0503020204020204" pitchFamily="34" charset="-122"/>
              </a:rPr>
              <a:t>Electricity Demand </a:t>
            </a:r>
            <a:r>
              <a:rPr lang="en-SG" altLang="zh-CN" sz="3600" b="1" dirty="0">
                <a:solidFill>
                  <a:schemeClr val="tx1">
                    <a:lumMod val="65000"/>
                    <a:lumOff val="35000"/>
                  </a:schemeClr>
                </a:solidFill>
                <a:ea typeface="微软雅黑" panose="020B0503020204020204" pitchFamily="34" charset="-122"/>
              </a:rPr>
              <a:t>Forecast</a:t>
            </a:r>
            <a:endParaRPr lang="zh-CN" altLang="en-US" sz="3600" b="1" dirty="0">
              <a:solidFill>
                <a:schemeClr val="tx1">
                  <a:lumMod val="65000"/>
                  <a:lumOff val="35000"/>
                </a:schemeClr>
              </a:solidFill>
              <a:ea typeface="微软雅黑" panose="020B0503020204020204" pitchFamily="34" charset="-122"/>
            </a:endParaRPr>
          </a:p>
        </p:txBody>
      </p:sp>
      <p:sp>
        <p:nvSpPr>
          <p:cNvPr id="15" name="TextBox 14">
            <a:extLst>
              <a:ext uri="{FF2B5EF4-FFF2-40B4-BE49-F238E27FC236}">
                <a16:creationId xmlns:a16="http://schemas.microsoft.com/office/drawing/2014/main" id="{B6AEBC6E-5885-4E8A-B170-590744E15538}"/>
              </a:ext>
            </a:extLst>
          </p:cNvPr>
          <p:cNvSpPr txBox="1"/>
          <p:nvPr/>
        </p:nvSpPr>
        <p:spPr>
          <a:xfrm>
            <a:off x="1362240" y="5385685"/>
            <a:ext cx="10738477" cy="1054135"/>
          </a:xfrm>
          <a:prstGeom prst="rect">
            <a:avLst/>
          </a:prstGeom>
          <a:noFill/>
        </p:spPr>
        <p:txBody>
          <a:bodyPr wrap="square" rtlCol="0">
            <a:spAutoFit/>
          </a:bodyPr>
          <a:lstStyle/>
          <a:p>
            <a:pPr>
              <a:lnSpc>
                <a:spcPct val="125000"/>
              </a:lnSpc>
            </a:pPr>
            <a:r>
              <a:rPr lang="en-US" altLang="zh-CN" sz="1400" b="1" dirty="0">
                <a:solidFill>
                  <a:srgbClr val="595959"/>
                </a:solidFill>
              </a:rPr>
              <a:t>Households Electricity Demand Forecasting: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The overall Households electricity demand increased steadily year on year with the seasonality of 12 months;</a:t>
            </a:r>
          </a:p>
          <a:p>
            <a:pPr marL="285750" indent="-285750" algn="just">
              <a:lnSpc>
                <a:spcPct val="125000"/>
              </a:lnSpc>
              <a:buFontTx/>
              <a:buChar char="-"/>
            </a:pPr>
            <a:r>
              <a:rPr lang="en-US" altLang="zh-CN" sz="1200" dirty="0">
                <a:solidFill>
                  <a:srgbClr val="595959"/>
                </a:solidFill>
              </a:rPr>
              <a:t>The regular on-peak demand for electricity is around June while the off-peak demand is around February of each year;</a:t>
            </a:r>
          </a:p>
          <a:p>
            <a:pPr marL="285750" indent="-285750" algn="just">
              <a:lnSpc>
                <a:spcPct val="125000"/>
              </a:lnSpc>
              <a:buFontTx/>
              <a:buChar char="-"/>
            </a:pPr>
            <a:r>
              <a:rPr lang="en-US" altLang="zh-CN" sz="1200" dirty="0">
                <a:solidFill>
                  <a:srgbClr val="595959"/>
                </a:solidFill>
              </a:rPr>
              <a:t>As shown in the chart, the forecast for </a:t>
            </a:r>
            <a:r>
              <a:rPr lang="en-SG" altLang="zh-CN" sz="1200" dirty="0">
                <a:solidFill>
                  <a:srgbClr val="595959"/>
                </a:solidFill>
              </a:rPr>
              <a:t>February </a:t>
            </a:r>
            <a:r>
              <a:rPr lang="en-US" altLang="zh-CN" sz="1200" dirty="0">
                <a:solidFill>
                  <a:srgbClr val="595959"/>
                </a:solidFill>
              </a:rPr>
              <a:t>and June in 2018 is 560.68 </a:t>
            </a:r>
            <a:r>
              <a:rPr lang="en-SG" altLang="zh-CN" sz="1200" dirty="0">
                <a:solidFill>
                  <a:srgbClr val="595959"/>
                </a:solidFill>
              </a:rPr>
              <a:t>GWh and 678.64 GWh</a:t>
            </a:r>
            <a:r>
              <a:rPr lang="zh-CN" altLang="en-US" sz="1200" dirty="0">
                <a:solidFill>
                  <a:srgbClr val="595959"/>
                </a:solidFill>
              </a:rPr>
              <a:t> </a:t>
            </a:r>
            <a:r>
              <a:rPr lang="en-US" altLang="zh-CN" sz="1200" dirty="0">
                <a:solidFill>
                  <a:srgbClr val="595959"/>
                </a:solidFill>
              </a:rPr>
              <a:t>respectively.  </a:t>
            </a:r>
          </a:p>
        </p:txBody>
      </p:sp>
      <p:graphicFrame>
        <p:nvGraphicFramePr>
          <p:cNvPr id="22" name="Diagram 21">
            <a:extLst>
              <a:ext uri="{FF2B5EF4-FFF2-40B4-BE49-F238E27FC236}">
                <a16:creationId xmlns:a16="http://schemas.microsoft.com/office/drawing/2014/main" id="{C1970079-44AD-403F-8D2E-A3EEECD3B709}"/>
              </a:ext>
            </a:extLst>
          </p:cNvPr>
          <p:cNvGraphicFramePr/>
          <p:nvPr>
            <p:extLst>
              <p:ext uri="{D42A27DB-BD31-4B8C-83A1-F6EECF244321}">
                <p14:modId xmlns:p14="http://schemas.microsoft.com/office/powerpoint/2010/main" val="1667577609"/>
              </p:ext>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3E1EAE72-976D-42FB-92A9-1C169E02BC45}"/>
              </a:ext>
            </a:extLst>
          </p:cNvPr>
          <p:cNvSpPr txBox="1"/>
          <p:nvPr/>
        </p:nvSpPr>
        <p:spPr>
          <a:xfrm>
            <a:off x="1362240" y="1059684"/>
            <a:ext cx="10732691" cy="307777"/>
          </a:xfrm>
          <a:prstGeom prst="rect">
            <a:avLst/>
          </a:prstGeom>
          <a:noFill/>
        </p:spPr>
        <p:txBody>
          <a:bodyPr wrap="square" rtlCol="0">
            <a:spAutoFit/>
          </a:bodyPr>
          <a:lstStyle/>
          <a:p>
            <a:r>
              <a:rPr lang="en-US" altLang="zh-CN" sz="1400" b="1" dirty="0">
                <a:solidFill>
                  <a:srgbClr val="595959"/>
                </a:solidFill>
              </a:rPr>
              <a:t>The best forecasting technique for Households electricity demand forecasting: </a:t>
            </a:r>
            <a:r>
              <a:rPr lang="en-US" altLang="zh-CN" sz="1400" b="1" i="1" dirty="0">
                <a:solidFill>
                  <a:srgbClr val="595959"/>
                </a:solidFill>
              </a:rPr>
              <a:t>Time Series Regression</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EB5E1A1-CE03-4ACE-8FBB-EB80E1042FD2}"/>
                  </a:ext>
                </a:extLst>
              </p:cNvPr>
              <p:cNvSpPr txBox="1"/>
              <p:nvPr/>
            </p:nvSpPr>
            <p:spPr>
              <a:xfrm>
                <a:off x="1474211" y="1387717"/>
                <a:ext cx="10329021" cy="5455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200" i="1" smtClean="0">
                              <a:solidFill>
                                <a:srgbClr val="595959"/>
                              </a:solidFill>
                              <a:latin typeface="Cambria Math" panose="02040503050406030204" pitchFamily="18" charset="0"/>
                            </a:rPr>
                          </m:ctrlPr>
                        </m:sSubPr>
                        <m:e>
                          <m:r>
                            <a:rPr lang="en-SG" sz="1200" b="0" i="1" smtClean="0">
                              <a:solidFill>
                                <a:srgbClr val="595959"/>
                              </a:solidFill>
                              <a:latin typeface="Cambria Math" panose="02040503050406030204" pitchFamily="18" charset="0"/>
                            </a:rPr>
                            <m:t>𝐹</m:t>
                          </m:r>
                        </m:e>
                        <m:sub>
                          <m:r>
                            <a:rPr lang="en-SG" sz="1200" b="0" i="1" smtClean="0">
                              <a:solidFill>
                                <a:srgbClr val="595959"/>
                              </a:solidFill>
                              <a:latin typeface="Cambria Math" panose="02040503050406030204" pitchFamily="18" charset="0"/>
                            </a:rPr>
                            <m:t>𝑡</m:t>
                          </m:r>
                        </m:sub>
                      </m:sSub>
                      <m:r>
                        <a:rPr lang="en-SG" sz="1200" b="0" i="1" smtClean="0">
                          <a:solidFill>
                            <a:srgbClr val="595959"/>
                          </a:solidFill>
                          <a:latin typeface="Cambria Math" panose="02040503050406030204" pitchFamily="18" charset="0"/>
                        </a:rPr>
                        <m:t>=</m:t>
                      </m:r>
                      <m:r>
                        <a:rPr lang="en-US" altLang="zh-CN" sz="1200" i="1">
                          <a:solidFill>
                            <a:srgbClr val="595959"/>
                          </a:solidFill>
                          <a:latin typeface="Cambria Math" panose="02040503050406030204" pitchFamily="18" charset="0"/>
                        </a:rPr>
                        <m:t>4</m:t>
                      </m:r>
                      <m:r>
                        <a:rPr lang="en-US" altLang="zh-CN" sz="1200" i="1" smtClean="0">
                          <a:solidFill>
                            <a:srgbClr val="595959"/>
                          </a:solidFill>
                          <a:latin typeface="Cambria Math" panose="02040503050406030204" pitchFamily="18" charset="0"/>
                        </a:rPr>
                        <m:t>6</m:t>
                      </m:r>
                      <m:r>
                        <a:rPr lang="en-US" altLang="zh-CN" sz="1200" b="0" i="1" smtClean="0">
                          <a:solidFill>
                            <a:srgbClr val="595959"/>
                          </a:solidFill>
                          <a:latin typeface="Cambria Math" panose="02040503050406030204" pitchFamily="18" charset="0"/>
                        </a:rPr>
                        <m:t>1.2641</m:t>
                      </m:r>
                      <m:r>
                        <a:rPr lang="en-US" altLang="zh-CN" sz="1200" i="1" smtClean="0">
                          <a:solidFill>
                            <a:srgbClr val="595959"/>
                          </a:solidFill>
                          <a:latin typeface="Cambria Math" panose="02040503050406030204" pitchFamily="18" charset="0"/>
                        </a:rPr>
                        <m:t> </m:t>
                      </m:r>
                      <m:r>
                        <a:rPr lang="en-SG" sz="1200" b="0" i="1" smtClean="0">
                          <a:solidFill>
                            <a:srgbClr val="595959"/>
                          </a:solidFill>
                          <a:latin typeface="Cambria Math" panose="02040503050406030204" pitchFamily="18" charset="0"/>
                        </a:rPr>
                        <m:t>+</m:t>
                      </m:r>
                      <m:r>
                        <a:rPr lang="en-US" altLang="zh-CN" sz="1200" i="1">
                          <a:solidFill>
                            <a:srgbClr val="595959"/>
                          </a:solidFill>
                          <a:latin typeface="Cambria Math" panose="02040503050406030204" pitchFamily="18" charset="0"/>
                        </a:rPr>
                        <m:t>0</m:t>
                      </m:r>
                      <m:r>
                        <a:rPr lang="en-US" altLang="zh-CN" sz="1200" i="1" smtClean="0">
                          <a:solidFill>
                            <a:srgbClr val="595959"/>
                          </a:solidFill>
                          <a:latin typeface="Cambria Math" panose="02040503050406030204" pitchFamily="18" charset="0"/>
                        </a:rPr>
                        <m:t>.</m:t>
                      </m:r>
                      <m:r>
                        <a:rPr lang="en-US" altLang="zh-CN" sz="1200" b="0" i="1" smtClean="0">
                          <a:solidFill>
                            <a:srgbClr val="595959"/>
                          </a:solidFill>
                          <a:latin typeface="Cambria Math" panose="02040503050406030204" pitchFamily="18" charset="0"/>
                        </a:rPr>
                        <m:t>8388</m:t>
                      </m:r>
                      <m:r>
                        <a:rPr lang="en-SG" altLang="zh-CN" sz="1200" b="0" i="1" smtClean="0">
                          <a:solidFill>
                            <a:srgbClr val="595959"/>
                          </a:solidFill>
                          <a:latin typeface="Cambria Math" panose="02040503050406030204" pitchFamily="18" charset="0"/>
                        </a:rPr>
                        <m:t>∗</m:t>
                      </m:r>
                      <m:r>
                        <a:rPr lang="en-SG" sz="1200" b="0" i="1" smtClean="0">
                          <a:solidFill>
                            <a:srgbClr val="595959"/>
                          </a:solidFill>
                          <a:latin typeface="Cambria Math" panose="02040503050406030204" pitchFamily="18" charset="0"/>
                          <a:ea typeface="Cambria Math" panose="02040503050406030204" pitchFamily="18" charset="0"/>
                        </a:rPr>
                        <m:t>𝑡</m:t>
                      </m:r>
                      <m:r>
                        <a:rPr lang="en-SG" sz="1200" b="0" i="1" smtClean="0">
                          <a:solidFill>
                            <a:srgbClr val="595959"/>
                          </a:solidFill>
                          <a:latin typeface="Cambria Math" panose="02040503050406030204" pitchFamily="18" charset="0"/>
                          <a:ea typeface="Cambria Math" panose="02040503050406030204" pitchFamily="18" charset="0"/>
                        </a:rPr>
                        <m:t>−21.8</m:t>
                      </m:r>
                      <m:r>
                        <a:rPr lang="en-US" sz="1200" b="0" i="1" smtClean="0">
                          <a:solidFill>
                            <a:srgbClr val="595959"/>
                          </a:solidFill>
                          <a:latin typeface="Cambria Math" panose="02040503050406030204" pitchFamily="18" charset="0"/>
                          <a:ea typeface="Cambria Math" panose="02040503050406030204" pitchFamily="18" charset="0"/>
                        </a:rPr>
                        <m:t>04∗</m:t>
                      </m:r>
                      <m:r>
                        <a:rPr lang="en-SG" sz="1200" i="1">
                          <a:solidFill>
                            <a:srgbClr val="595959"/>
                          </a:solidFill>
                          <a:latin typeface="Cambria Math" panose="02040503050406030204" pitchFamily="18" charset="0"/>
                          <a:ea typeface="Cambria Math" panose="02040503050406030204" pitchFamily="18" charset="0"/>
                        </a:rPr>
                        <m:t>𝑑𝑢𝑚𝑚𝑦</m:t>
                      </m:r>
                      <m:r>
                        <a:rPr lang="en-SG" sz="1200" i="1">
                          <a:solidFill>
                            <a:srgbClr val="595959"/>
                          </a:solidFill>
                          <a:latin typeface="Cambria Math" panose="02040503050406030204" pitchFamily="18" charset="0"/>
                          <a:ea typeface="Cambria Math" panose="02040503050406030204" pitchFamily="18" charset="0"/>
                        </a:rPr>
                        <m:t>1−33.112∗</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2−27.7508∗</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3+26.6181∗</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4+53.1562∗</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5+81.4943∗</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6+65.9786∗</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7+57.2552∗</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8+39.2471∗</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9+36.6853∗</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10+44.9234∗</m:t>
                      </m:r>
                      <m:r>
                        <a:rPr lang="en-SG" sz="1200" b="0" i="1" smtClean="0">
                          <a:solidFill>
                            <a:srgbClr val="595959"/>
                          </a:solidFill>
                          <a:latin typeface="Cambria Math" panose="02040503050406030204" pitchFamily="18" charset="0"/>
                          <a:ea typeface="Cambria Math" panose="02040503050406030204" pitchFamily="18" charset="0"/>
                        </a:rPr>
                        <m:t>𝑑𝑢𝑚𝑚𝑦</m:t>
                      </m:r>
                      <m:r>
                        <a:rPr lang="en-SG" sz="1200" b="0" i="1" smtClean="0">
                          <a:solidFill>
                            <a:srgbClr val="595959"/>
                          </a:solidFill>
                          <a:latin typeface="Cambria Math" panose="02040503050406030204" pitchFamily="18" charset="0"/>
                          <a:ea typeface="Cambria Math" panose="02040503050406030204" pitchFamily="18" charset="0"/>
                        </a:rPr>
                        <m:t>11</m:t>
                      </m:r>
                    </m:oMath>
                  </m:oMathPara>
                </a14:m>
                <a:endParaRPr lang="en-SG" sz="1200" i="1" dirty="0">
                  <a:solidFill>
                    <a:srgbClr val="595959"/>
                  </a:solidFill>
                  <a:latin typeface="Cambria Math" panose="02040503050406030204" pitchFamily="18" charset="0"/>
                  <a:ea typeface="Cambria Math" panose="02040503050406030204" pitchFamily="18" charset="0"/>
                </a:endParaRPr>
              </a:p>
            </p:txBody>
          </p:sp>
        </mc:Choice>
        <mc:Fallback>
          <p:sp>
            <p:nvSpPr>
              <p:cNvPr id="16" name="TextBox 15">
                <a:extLst>
                  <a:ext uri="{FF2B5EF4-FFF2-40B4-BE49-F238E27FC236}">
                    <a16:creationId xmlns:a16="http://schemas.microsoft.com/office/drawing/2014/main" id="{1EB5E1A1-CE03-4ACE-8FBB-EB80E1042FD2}"/>
                  </a:ext>
                </a:extLst>
              </p:cNvPr>
              <p:cNvSpPr txBox="1">
                <a:spLocks noRot="1" noChangeAspect="1" noMove="1" noResize="1" noEditPoints="1" noAdjustHandles="1" noChangeArrowheads="1" noChangeShapeType="1" noTextEdit="1"/>
              </p:cNvSpPr>
              <p:nvPr/>
            </p:nvSpPr>
            <p:spPr>
              <a:xfrm>
                <a:off x="1474211" y="1387717"/>
                <a:ext cx="10329021" cy="545534"/>
              </a:xfrm>
              <a:prstGeom prst="rect">
                <a:avLst/>
              </a:prstGeom>
              <a:blipFill>
                <a:blip r:embed="rId8"/>
                <a:stretch>
                  <a:fillRect l="-118" r="-236" b="-12360"/>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49000724-7CC9-4039-ACC2-154B8E6E7E43}"/>
              </a:ext>
            </a:extLst>
          </p:cNvPr>
          <p:cNvSpPr/>
          <p:nvPr/>
        </p:nvSpPr>
        <p:spPr>
          <a:xfrm>
            <a:off x="3439416" y="2397686"/>
            <a:ext cx="513282" cy="307777"/>
          </a:xfrm>
          <a:prstGeom prst="rect">
            <a:avLst/>
          </a:prstGeom>
          <a:ln>
            <a:noFill/>
            <a:prstDash val="dash"/>
          </a:ln>
        </p:spPr>
        <p:txBody>
          <a:bodyPr wrap="none">
            <a:spAutoFit/>
          </a:bodyPr>
          <a:lstStyle/>
          <a:p>
            <a:r>
              <a:rPr lang="en-US" altLang="zh-CN" sz="1400" i="1" dirty="0">
                <a:solidFill>
                  <a:schemeClr val="accent2"/>
                </a:solidFill>
              </a:rPr>
              <a:t>June</a:t>
            </a:r>
            <a:endParaRPr lang="en-SG" sz="1400" i="1" dirty="0">
              <a:solidFill>
                <a:schemeClr val="accent2"/>
              </a:solidFill>
            </a:endParaRPr>
          </a:p>
        </p:txBody>
      </p:sp>
      <p:cxnSp>
        <p:nvCxnSpPr>
          <p:cNvPr id="12" name="Straight Arrow Connector 11">
            <a:extLst>
              <a:ext uri="{FF2B5EF4-FFF2-40B4-BE49-F238E27FC236}">
                <a16:creationId xmlns:a16="http://schemas.microsoft.com/office/drawing/2014/main" id="{D1BE5250-854B-466C-B8DA-B8CE02C0DAC9}"/>
              </a:ext>
            </a:extLst>
          </p:cNvPr>
          <p:cNvCxnSpPr>
            <a:cxnSpLocks/>
          </p:cNvCxnSpPr>
          <p:nvPr/>
        </p:nvCxnSpPr>
        <p:spPr>
          <a:xfrm>
            <a:off x="3696056" y="2683580"/>
            <a:ext cx="1279007" cy="346845"/>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4BE1622-7EB8-4DED-AD7B-C4AA2B896E9D}"/>
              </a:ext>
            </a:extLst>
          </p:cNvPr>
          <p:cNvCxnSpPr>
            <a:cxnSpLocks/>
          </p:cNvCxnSpPr>
          <p:nvPr/>
        </p:nvCxnSpPr>
        <p:spPr>
          <a:xfrm>
            <a:off x="3696057" y="2691949"/>
            <a:ext cx="639932" cy="376686"/>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C914E4E-D39B-4520-952A-0D96CE750CFF}"/>
              </a:ext>
            </a:extLst>
          </p:cNvPr>
          <p:cNvCxnSpPr>
            <a:cxnSpLocks/>
          </p:cNvCxnSpPr>
          <p:nvPr/>
        </p:nvCxnSpPr>
        <p:spPr>
          <a:xfrm flipH="1">
            <a:off x="3632352" y="2691949"/>
            <a:ext cx="63704" cy="398033"/>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A38726A-046D-4B5A-80DF-F09414E6EDB1}"/>
              </a:ext>
            </a:extLst>
          </p:cNvPr>
          <p:cNvSpPr/>
          <p:nvPr/>
        </p:nvSpPr>
        <p:spPr>
          <a:xfrm>
            <a:off x="6931310" y="4028680"/>
            <a:ext cx="830548" cy="307777"/>
          </a:xfrm>
          <a:prstGeom prst="rect">
            <a:avLst/>
          </a:prstGeom>
          <a:ln>
            <a:noFill/>
            <a:prstDash val="dash"/>
          </a:ln>
        </p:spPr>
        <p:txBody>
          <a:bodyPr wrap="none">
            <a:spAutoFit/>
          </a:bodyPr>
          <a:lstStyle/>
          <a:p>
            <a:r>
              <a:rPr lang="en-US" altLang="zh-CN" sz="1400" i="1" dirty="0">
                <a:solidFill>
                  <a:schemeClr val="accent2"/>
                </a:solidFill>
              </a:rPr>
              <a:t>February</a:t>
            </a:r>
            <a:endParaRPr lang="en-SG" sz="1400" i="1" dirty="0">
              <a:solidFill>
                <a:schemeClr val="accent2"/>
              </a:solidFill>
            </a:endParaRPr>
          </a:p>
        </p:txBody>
      </p:sp>
      <p:cxnSp>
        <p:nvCxnSpPr>
          <p:cNvPr id="20" name="Straight Arrow Connector 19">
            <a:extLst>
              <a:ext uri="{FF2B5EF4-FFF2-40B4-BE49-F238E27FC236}">
                <a16:creationId xmlns:a16="http://schemas.microsoft.com/office/drawing/2014/main" id="{5A7172B6-5BAB-43A3-8DE5-EF79F1AC3236}"/>
              </a:ext>
            </a:extLst>
          </p:cNvPr>
          <p:cNvCxnSpPr>
            <a:cxnSpLocks/>
          </p:cNvCxnSpPr>
          <p:nvPr/>
        </p:nvCxnSpPr>
        <p:spPr>
          <a:xfrm flipV="1">
            <a:off x="7304536" y="3404579"/>
            <a:ext cx="117003" cy="695958"/>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3ACEBA8-40B7-4740-9F72-8F5AE1874ACA}"/>
              </a:ext>
            </a:extLst>
          </p:cNvPr>
          <p:cNvCxnSpPr>
            <a:cxnSpLocks/>
          </p:cNvCxnSpPr>
          <p:nvPr/>
        </p:nvCxnSpPr>
        <p:spPr>
          <a:xfrm flipH="1" flipV="1">
            <a:off x="6096000" y="3389695"/>
            <a:ext cx="1198020" cy="710842"/>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BD8D0F9-9681-45C0-A5C1-CA146D7EA66A}"/>
              </a:ext>
            </a:extLst>
          </p:cNvPr>
          <p:cNvCxnSpPr>
            <a:cxnSpLocks/>
          </p:cNvCxnSpPr>
          <p:nvPr/>
        </p:nvCxnSpPr>
        <p:spPr>
          <a:xfrm flipH="1" flipV="1">
            <a:off x="6783355" y="3404331"/>
            <a:ext cx="510665" cy="696206"/>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64AE323-3706-4F8D-B559-4BDBD04E7C0B}"/>
              </a:ext>
            </a:extLst>
          </p:cNvPr>
          <p:cNvCxnSpPr>
            <a:cxnSpLocks/>
          </p:cNvCxnSpPr>
          <p:nvPr/>
        </p:nvCxnSpPr>
        <p:spPr>
          <a:xfrm flipV="1">
            <a:off x="7304536" y="3345831"/>
            <a:ext cx="788807" cy="754706"/>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899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ADF55F62-97E8-4048-BDF3-80AB5B71984A}"/>
              </a:ext>
            </a:extLst>
          </p:cNvPr>
          <p:cNvGraphicFramePr>
            <a:graphicFrameLocks/>
          </p:cNvGraphicFramePr>
          <p:nvPr>
            <p:extLst>
              <p:ext uri="{D42A27DB-BD31-4B8C-83A1-F6EECF244321}">
                <p14:modId xmlns:p14="http://schemas.microsoft.com/office/powerpoint/2010/main" val="1688044648"/>
              </p:ext>
            </p:extLst>
          </p:nvPr>
        </p:nvGraphicFramePr>
        <p:xfrm>
          <a:off x="1345351" y="1462160"/>
          <a:ext cx="10215278" cy="3734399"/>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US" altLang="zh-CN" sz="3600" b="1" dirty="0">
                <a:solidFill>
                  <a:schemeClr val="tx1">
                    <a:lumMod val="65000"/>
                    <a:lumOff val="35000"/>
                  </a:schemeClr>
                </a:solidFill>
                <a:ea typeface="微软雅黑" panose="020B0503020204020204" pitchFamily="34" charset="-122"/>
              </a:rPr>
              <a:t>Electricity Demand </a:t>
            </a:r>
            <a:r>
              <a:rPr lang="en-SG" altLang="zh-CN" sz="3600" b="1" dirty="0">
                <a:solidFill>
                  <a:schemeClr val="tx1">
                    <a:lumMod val="65000"/>
                    <a:lumOff val="35000"/>
                  </a:schemeClr>
                </a:solidFill>
                <a:ea typeface="微软雅黑" panose="020B0503020204020204" pitchFamily="34" charset="-122"/>
              </a:rPr>
              <a:t>Forecast</a:t>
            </a:r>
            <a:endParaRPr lang="zh-CN" altLang="en-US" sz="3600" b="1" dirty="0">
              <a:solidFill>
                <a:schemeClr val="tx1">
                  <a:lumMod val="65000"/>
                  <a:lumOff val="35000"/>
                </a:schemeClr>
              </a:solidFill>
              <a:ea typeface="微软雅黑" panose="020B0503020204020204" pitchFamily="34" charset="-122"/>
            </a:endParaRPr>
          </a:p>
        </p:txBody>
      </p:sp>
      <p:sp>
        <p:nvSpPr>
          <p:cNvPr id="15" name="TextBox 14">
            <a:extLst>
              <a:ext uri="{FF2B5EF4-FFF2-40B4-BE49-F238E27FC236}">
                <a16:creationId xmlns:a16="http://schemas.microsoft.com/office/drawing/2014/main" id="{B6AEBC6E-5885-4E8A-B170-590744E15538}"/>
              </a:ext>
            </a:extLst>
          </p:cNvPr>
          <p:cNvSpPr txBox="1"/>
          <p:nvPr/>
        </p:nvSpPr>
        <p:spPr>
          <a:xfrm>
            <a:off x="1345351" y="5378565"/>
            <a:ext cx="10215278" cy="1267911"/>
          </a:xfrm>
          <a:prstGeom prst="rect">
            <a:avLst/>
          </a:prstGeom>
          <a:noFill/>
        </p:spPr>
        <p:txBody>
          <a:bodyPr wrap="square" rtlCol="0">
            <a:spAutoFit/>
          </a:bodyPr>
          <a:lstStyle/>
          <a:p>
            <a:pPr>
              <a:lnSpc>
                <a:spcPct val="125000"/>
              </a:lnSpc>
            </a:pPr>
            <a:r>
              <a:rPr lang="en-US" altLang="zh-CN" sz="1400" b="1" dirty="0">
                <a:solidFill>
                  <a:srgbClr val="595959"/>
                </a:solidFill>
              </a:rPr>
              <a:t>Others Electricity Demand Forecasting: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From 2005 to 2013</a:t>
            </a:r>
            <a:r>
              <a:rPr lang="en-SG" altLang="zh-CN" sz="1200" dirty="0">
                <a:solidFill>
                  <a:srgbClr val="595959"/>
                </a:solidFill>
              </a:rPr>
              <a:t>,</a:t>
            </a:r>
            <a:r>
              <a:rPr lang="zh-CN" altLang="en-US" sz="1200" dirty="0">
                <a:solidFill>
                  <a:srgbClr val="595959"/>
                </a:solidFill>
              </a:rPr>
              <a:t> </a:t>
            </a:r>
            <a:r>
              <a:rPr lang="en-US" altLang="zh-CN" sz="1200" dirty="0">
                <a:solidFill>
                  <a:srgbClr val="595959"/>
                </a:solidFill>
              </a:rPr>
              <a:t>there was a gradual decline reduction in the overall others electricity demand while there is an upward trend in the number since 2014 with the seasonality of 12 months and the forecasted values maintain similar values seen in 2017;</a:t>
            </a:r>
          </a:p>
          <a:p>
            <a:pPr marL="285750" indent="-285750" algn="just">
              <a:lnSpc>
                <a:spcPct val="125000"/>
              </a:lnSpc>
              <a:buFontTx/>
              <a:buChar char="-"/>
            </a:pPr>
            <a:r>
              <a:rPr lang="en-US" altLang="zh-CN" sz="1200" dirty="0">
                <a:solidFill>
                  <a:srgbClr val="595959"/>
                </a:solidFill>
              </a:rPr>
              <a:t>The on-peak demand for electricity is around June and August while the off-peak demand is around March of each year.  </a:t>
            </a:r>
          </a:p>
          <a:p>
            <a:pPr marL="285750" indent="-285750" algn="just">
              <a:lnSpc>
                <a:spcPct val="125000"/>
              </a:lnSpc>
              <a:buFontTx/>
              <a:buChar char="-"/>
            </a:pPr>
            <a:r>
              <a:rPr lang="en-US" altLang="zh-CN" sz="1200" dirty="0">
                <a:solidFill>
                  <a:srgbClr val="595959"/>
                </a:solidFill>
              </a:rPr>
              <a:t>As shown in the chart, the forecast for March, </a:t>
            </a:r>
            <a:r>
              <a:rPr lang="en-SG" altLang="zh-CN" sz="1200" dirty="0">
                <a:solidFill>
                  <a:srgbClr val="595959"/>
                </a:solidFill>
              </a:rPr>
              <a:t>June and August </a:t>
            </a:r>
            <a:r>
              <a:rPr lang="en-US" altLang="zh-CN" sz="1200" dirty="0">
                <a:solidFill>
                  <a:srgbClr val="595959"/>
                </a:solidFill>
              </a:rPr>
              <a:t>in 2018 is 22.39 </a:t>
            </a:r>
            <a:r>
              <a:rPr lang="en-SG" altLang="zh-CN" sz="1200" dirty="0">
                <a:solidFill>
                  <a:srgbClr val="595959"/>
                </a:solidFill>
              </a:rPr>
              <a:t>GWh, 26.14 GWh and 26.88 GWh</a:t>
            </a:r>
            <a:r>
              <a:rPr lang="zh-CN" altLang="en-US" sz="1200" dirty="0">
                <a:solidFill>
                  <a:srgbClr val="595959"/>
                </a:solidFill>
              </a:rPr>
              <a:t> </a:t>
            </a:r>
            <a:r>
              <a:rPr lang="en-US" altLang="zh-CN" sz="1200" dirty="0">
                <a:solidFill>
                  <a:srgbClr val="595959"/>
                </a:solidFill>
              </a:rPr>
              <a:t> respectively.  </a:t>
            </a:r>
          </a:p>
        </p:txBody>
      </p:sp>
      <p:graphicFrame>
        <p:nvGraphicFramePr>
          <p:cNvPr id="22" name="Diagram 21">
            <a:extLst>
              <a:ext uri="{FF2B5EF4-FFF2-40B4-BE49-F238E27FC236}">
                <a16:creationId xmlns:a16="http://schemas.microsoft.com/office/drawing/2014/main" id="{C1970079-44AD-403F-8D2E-A3EEECD3B709}"/>
              </a:ext>
            </a:extLst>
          </p:cNvPr>
          <p:cNvGraphicFramePr/>
          <p:nvPr>
            <p:extLst>
              <p:ext uri="{D42A27DB-BD31-4B8C-83A1-F6EECF244321}">
                <p14:modId xmlns:p14="http://schemas.microsoft.com/office/powerpoint/2010/main" val="1672898032"/>
              </p:ext>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385C20B5-74A4-4F51-BBF9-E45769FC311F}"/>
              </a:ext>
            </a:extLst>
          </p:cNvPr>
          <p:cNvSpPr txBox="1"/>
          <p:nvPr/>
        </p:nvSpPr>
        <p:spPr>
          <a:xfrm>
            <a:off x="1362240" y="1027760"/>
            <a:ext cx="10732691" cy="307777"/>
          </a:xfrm>
          <a:prstGeom prst="rect">
            <a:avLst/>
          </a:prstGeom>
          <a:noFill/>
        </p:spPr>
        <p:txBody>
          <a:bodyPr wrap="square" rtlCol="0">
            <a:spAutoFit/>
          </a:bodyPr>
          <a:lstStyle/>
          <a:p>
            <a:r>
              <a:rPr lang="en-US" altLang="zh-CN" sz="1400" b="1" dirty="0">
                <a:solidFill>
                  <a:srgbClr val="595959"/>
                </a:solidFill>
              </a:rPr>
              <a:t>The best forecasting technique for Others electricity demand forecasting: </a:t>
            </a:r>
            <a:r>
              <a:rPr lang="en-US" altLang="zh-CN" sz="1400" b="1" i="1" dirty="0">
                <a:solidFill>
                  <a:srgbClr val="595959"/>
                </a:solidFill>
              </a:rPr>
              <a:t>Seasonal  ARIMA (0, 1, 1)(1, 1, 1)</a:t>
            </a:r>
            <a:r>
              <a:rPr lang="en-US" altLang="zh-CN" sz="1200" b="1" i="1" dirty="0">
                <a:solidFill>
                  <a:srgbClr val="595959"/>
                </a:solidFill>
              </a:rPr>
              <a:t>12</a:t>
            </a:r>
            <a:r>
              <a:rPr lang="en-US" altLang="zh-CN" sz="1400" b="1" i="1" dirty="0">
                <a:solidFill>
                  <a:srgbClr val="595959"/>
                </a:solidFill>
              </a:rPr>
              <a:t> </a:t>
            </a:r>
          </a:p>
        </p:txBody>
      </p:sp>
      <p:sp>
        <p:nvSpPr>
          <p:cNvPr id="10" name="Rectangle 9">
            <a:extLst>
              <a:ext uri="{FF2B5EF4-FFF2-40B4-BE49-F238E27FC236}">
                <a16:creationId xmlns:a16="http://schemas.microsoft.com/office/drawing/2014/main" id="{7730F8AE-015C-42BB-BD42-CC10146483A5}"/>
              </a:ext>
            </a:extLst>
          </p:cNvPr>
          <p:cNvSpPr/>
          <p:nvPr/>
        </p:nvSpPr>
        <p:spPr>
          <a:xfrm>
            <a:off x="5012075" y="2237222"/>
            <a:ext cx="1384931" cy="307777"/>
          </a:xfrm>
          <a:prstGeom prst="rect">
            <a:avLst/>
          </a:prstGeom>
          <a:ln>
            <a:noFill/>
            <a:prstDash val="dash"/>
          </a:ln>
        </p:spPr>
        <p:txBody>
          <a:bodyPr wrap="none">
            <a:spAutoFit/>
          </a:bodyPr>
          <a:lstStyle/>
          <a:p>
            <a:r>
              <a:rPr lang="en-US" altLang="zh-CN" sz="1400" i="1" dirty="0">
                <a:solidFill>
                  <a:schemeClr val="accent2"/>
                </a:solidFill>
              </a:rPr>
              <a:t>June and August</a:t>
            </a:r>
          </a:p>
        </p:txBody>
      </p:sp>
      <p:cxnSp>
        <p:nvCxnSpPr>
          <p:cNvPr id="13" name="Straight Arrow Connector 12">
            <a:extLst>
              <a:ext uri="{FF2B5EF4-FFF2-40B4-BE49-F238E27FC236}">
                <a16:creationId xmlns:a16="http://schemas.microsoft.com/office/drawing/2014/main" id="{F07B31B2-36CF-42D9-9FA5-C6EAA63D900E}"/>
              </a:ext>
            </a:extLst>
          </p:cNvPr>
          <p:cNvCxnSpPr>
            <a:cxnSpLocks/>
          </p:cNvCxnSpPr>
          <p:nvPr/>
        </p:nvCxnSpPr>
        <p:spPr>
          <a:xfrm>
            <a:off x="5588324" y="2587070"/>
            <a:ext cx="737831" cy="566677"/>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17FF9CF-F659-474A-9E93-C15DEB082E2C}"/>
              </a:ext>
            </a:extLst>
          </p:cNvPr>
          <p:cNvCxnSpPr>
            <a:cxnSpLocks/>
          </p:cNvCxnSpPr>
          <p:nvPr/>
        </p:nvCxnSpPr>
        <p:spPr>
          <a:xfrm>
            <a:off x="5588325" y="2595439"/>
            <a:ext cx="63703" cy="448473"/>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75B3BF7-0E84-4B2B-98CA-E090C2D1296C}"/>
              </a:ext>
            </a:extLst>
          </p:cNvPr>
          <p:cNvCxnSpPr>
            <a:cxnSpLocks/>
          </p:cNvCxnSpPr>
          <p:nvPr/>
        </p:nvCxnSpPr>
        <p:spPr>
          <a:xfrm flipH="1">
            <a:off x="5524620" y="2595439"/>
            <a:ext cx="63704" cy="398033"/>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0F3C5D6-5CF3-4B3A-96EA-6EC652E1DA65}"/>
              </a:ext>
            </a:extLst>
          </p:cNvPr>
          <p:cNvCxnSpPr>
            <a:cxnSpLocks/>
          </p:cNvCxnSpPr>
          <p:nvPr/>
        </p:nvCxnSpPr>
        <p:spPr>
          <a:xfrm>
            <a:off x="5588323" y="2595439"/>
            <a:ext cx="644526" cy="558308"/>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CF765AE-1209-41A3-8D0F-A5631C126FD5}"/>
              </a:ext>
            </a:extLst>
          </p:cNvPr>
          <p:cNvSpPr/>
          <p:nvPr/>
        </p:nvSpPr>
        <p:spPr>
          <a:xfrm>
            <a:off x="8017367" y="4151466"/>
            <a:ext cx="654923" cy="307777"/>
          </a:xfrm>
          <a:prstGeom prst="rect">
            <a:avLst/>
          </a:prstGeom>
          <a:ln>
            <a:noFill/>
            <a:prstDash val="dash"/>
          </a:ln>
        </p:spPr>
        <p:txBody>
          <a:bodyPr wrap="square">
            <a:spAutoFit/>
          </a:bodyPr>
          <a:lstStyle/>
          <a:p>
            <a:r>
              <a:rPr lang="en-US" altLang="zh-CN" sz="1400" i="1" dirty="0">
                <a:solidFill>
                  <a:schemeClr val="accent2"/>
                </a:solidFill>
              </a:rPr>
              <a:t>March</a:t>
            </a:r>
            <a:endParaRPr lang="en-SG" sz="1400" i="1" dirty="0">
              <a:solidFill>
                <a:schemeClr val="accent2"/>
              </a:solidFill>
            </a:endParaRPr>
          </a:p>
        </p:txBody>
      </p:sp>
      <p:cxnSp>
        <p:nvCxnSpPr>
          <p:cNvPr id="20" name="Straight Arrow Connector 19">
            <a:extLst>
              <a:ext uri="{FF2B5EF4-FFF2-40B4-BE49-F238E27FC236}">
                <a16:creationId xmlns:a16="http://schemas.microsoft.com/office/drawing/2014/main" id="{B28C9AC0-39E0-4169-8B83-2E70895C8CE1}"/>
              </a:ext>
            </a:extLst>
          </p:cNvPr>
          <p:cNvCxnSpPr>
            <a:cxnSpLocks/>
          </p:cNvCxnSpPr>
          <p:nvPr/>
        </p:nvCxnSpPr>
        <p:spPr>
          <a:xfrm flipV="1">
            <a:off x="8353232" y="3697600"/>
            <a:ext cx="252926" cy="438982"/>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04237E1-C9A1-4292-9A41-7BE602203040}"/>
              </a:ext>
            </a:extLst>
          </p:cNvPr>
          <p:cNvCxnSpPr>
            <a:cxnSpLocks/>
          </p:cNvCxnSpPr>
          <p:nvPr/>
        </p:nvCxnSpPr>
        <p:spPr>
          <a:xfrm flipH="1" flipV="1">
            <a:off x="7334655" y="3657600"/>
            <a:ext cx="1018576" cy="478982"/>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24F7B04-7BDB-4774-B9C1-CCB1778967A4}"/>
              </a:ext>
            </a:extLst>
          </p:cNvPr>
          <p:cNvCxnSpPr>
            <a:cxnSpLocks/>
          </p:cNvCxnSpPr>
          <p:nvPr/>
        </p:nvCxnSpPr>
        <p:spPr>
          <a:xfrm flipH="1" flipV="1">
            <a:off x="7990339" y="3748040"/>
            <a:ext cx="354490" cy="391656"/>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E33121-34F5-4667-B34D-A8D1D1398CD5}"/>
              </a:ext>
            </a:extLst>
          </p:cNvPr>
          <p:cNvCxnSpPr>
            <a:cxnSpLocks/>
          </p:cNvCxnSpPr>
          <p:nvPr/>
        </p:nvCxnSpPr>
        <p:spPr>
          <a:xfrm flipV="1">
            <a:off x="8353231" y="3638852"/>
            <a:ext cx="924731" cy="497730"/>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633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25831D-6FCF-47A7-8E62-EFB197C338B7}"/>
              </a:ext>
            </a:extLst>
          </p:cNvPr>
          <p:cNvGrpSpPr/>
          <p:nvPr/>
        </p:nvGrpSpPr>
        <p:grpSpPr>
          <a:xfrm>
            <a:off x="3489433" y="2629021"/>
            <a:ext cx="5213135" cy="1599959"/>
            <a:chOff x="6617336" y="1479903"/>
            <a:chExt cx="5213135" cy="1599959"/>
          </a:xfrm>
        </p:grpSpPr>
        <p:sp>
          <p:nvSpPr>
            <p:cNvPr id="8" name="标题 1">
              <a:extLst>
                <a:ext uri="{FF2B5EF4-FFF2-40B4-BE49-F238E27FC236}">
                  <a16:creationId xmlns:a16="http://schemas.microsoft.com/office/drawing/2014/main" id="{895DE321-C203-477D-8BCF-0C1B37BFFA3E}"/>
                </a:ext>
              </a:extLst>
            </p:cNvPr>
            <p:cNvSpPr txBox="1">
              <a:spLocks/>
            </p:cNvSpPr>
            <p:nvPr/>
          </p:nvSpPr>
          <p:spPr>
            <a:xfrm>
              <a:off x="6888798" y="1479903"/>
              <a:ext cx="4941673" cy="15541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tx1"/>
                  </a:solidFill>
                  <a:latin typeface="微软雅黑" panose="020B0503020204020204" pitchFamily="34" charset="-122"/>
                  <a:ea typeface="微软雅黑" panose="020B0503020204020204" pitchFamily="34" charset="-122"/>
                  <a:cs typeface="+mj-cs"/>
                </a:defRPr>
              </a:lvl1pPr>
            </a:lstStyle>
            <a:p>
              <a:pPr lvl="0">
                <a:lnSpc>
                  <a:spcPct val="125000"/>
                </a:lnSpc>
                <a:defRPr/>
              </a:pPr>
              <a:r>
                <a:rPr kumimoji="0" lang="en-SG" altLang="zh-CN" sz="2800" b="1" i="0" u="none" strike="noStrike" kern="1200" cap="none" spc="0" normalizeH="0" baseline="0" noProof="0" dirty="0">
                  <a:ln>
                    <a:noFill/>
                  </a:ln>
                  <a:solidFill>
                    <a:sysClr val="windowText" lastClr="000000"/>
                  </a:solidFill>
                  <a:effectLst/>
                  <a:uLnTx/>
                  <a:uFillTx/>
                  <a:latin typeface="+mn-lt"/>
                  <a:ea typeface="微软雅黑" panose="020B0503020204020204" pitchFamily="34" charset="-122"/>
                  <a:cs typeface="+mj-cs"/>
                </a:rPr>
                <a:t>Appendix</a:t>
              </a:r>
              <a:endParaRPr kumimoji="0" lang="zh-CN" altLang="en-US" sz="2800" b="1" i="0" u="none" strike="noStrike" kern="1200" cap="none" spc="0" normalizeH="0" baseline="0" noProof="0" dirty="0">
                <a:ln>
                  <a:noFill/>
                </a:ln>
                <a:solidFill>
                  <a:sysClr val="windowText" lastClr="000000"/>
                </a:solidFill>
                <a:effectLst/>
                <a:uLnTx/>
                <a:uFillTx/>
                <a:latin typeface="+mn-lt"/>
                <a:ea typeface="微软雅黑" panose="020B0503020204020204" pitchFamily="34" charset="-122"/>
                <a:cs typeface="+mj-cs"/>
              </a:endParaRPr>
            </a:p>
          </p:txBody>
        </p:sp>
        <p:grpSp>
          <p:nvGrpSpPr>
            <p:cNvPr id="9" name="组合 17">
              <a:extLst>
                <a:ext uri="{FF2B5EF4-FFF2-40B4-BE49-F238E27FC236}">
                  <a16:creationId xmlns:a16="http://schemas.microsoft.com/office/drawing/2014/main" id="{2F258F89-E6D7-41AA-B601-6BBA3370A37D}"/>
                </a:ext>
              </a:extLst>
            </p:cNvPr>
            <p:cNvGrpSpPr>
              <a:grpSpLocks/>
            </p:cNvGrpSpPr>
            <p:nvPr/>
          </p:nvGrpSpPr>
          <p:grpSpPr bwMode="auto">
            <a:xfrm>
              <a:off x="6617336" y="1505062"/>
              <a:ext cx="158750" cy="1574800"/>
              <a:chOff x="633389" y="587222"/>
              <a:chExt cx="374215" cy="4312002"/>
            </a:xfrm>
          </p:grpSpPr>
          <p:sp>
            <p:nvSpPr>
              <p:cNvPr id="10" name="矩形 18">
                <a:extLst>
                  <a:ext uri="{FF2B5EF4-FFF2-40B4-BE49-F238E27FC236}">
                    <a16:creationId xmlns:a16="http://schemas.microsoft.com/office/drawing/2014/main" id="{E8867B75-07F8-4871-8CAE-00D907A08B7B}"/>
                  </a:ext>
                </a:extLst>
              </p:cNvPr>
              <p:cNvSpPr/>
              <p:nvPr/>
            </p:nvSpPr>
            <p:spPr>
              <a:xfrm>
                <a:off x="633389" y="587222"/>
                <a:ext cx="265691" cy="4312002"/>
              </a:xfrm>
              <a:prstGeom prst="rect">
                <a:avLst/>
              </a:prstGeom>
              <a:solidFill>
                <a:srgbClr val="7798D4"/>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a typeface="宋体" panose="02010600030101010101" pitchFamily="2" charset="-122"/>
                </a:endParaRPr>
              </a:p>
            </p:txBody>
          </p:sp>
          <p:sp>
            <p:nvSpPr>
              <p:cNvPr id="11" name="矩形 19">
                <a:extLst>
                  <a:ext uri="{FF2B5EF4-FFF2-40B4-BE49-F238E27FC236}">
                    <a16:creationId xmlns:a16="http://schemas.microsoft.com/office/drawing/2014/main" id="{66AB7358-15A3-4543-8324-A1D8409858B3}"/>
                  </a:ext>
                </a:extLst>
              </p:cNvPr>
              <p:cNvSpPr/>
              <p:nvPr/>
            </p:nvSpPr>
            <p:spPr>
              <a:xfrm>
                <a:off x="899080" y="587222"/>
                <a:ext cx="108524" cy="4312002"/>
              </a:xfrm>
              <a:prstGeom prst="rect">
                <a:avLst/>
              </a:prstGeom>
              <a:solidFill>
                <a:srgbClr val="5B9BD5">
                  <a:lumMod val="60000"/>
                  <a:lumOff val="4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a typeface="宋体" panose="02010600030101010101" pitchFamily="2" charset="-122"/>
                </a:endParaRPr>
              </a:p>
            </p:txBody>
          </p:sp>
        </p:grpSp>
      </p:grpSp>
    </p:spTree>
    <p:extLst>
      <p:ext uri="{BB962C8B-B14F-4D97-AF65-F5344CB8AC3E}">
        <p14:creationId xmlns:p14="http://schemas.microsoft.com/office/powerpoint/2010/main" val="377287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95B5EC76-20EE-463E-8896-BC88CD68258A}"/>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64801EC3-EA5C-475F-B2EB-19A6DC1D65F5}"/>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FAD0F2D1-F1F1-47E2-8241-302A36AA158E}"/>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CD3C1A26-6A5A-4C16-B6C8-E6B9AEB255C0}"/>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Transformation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21" name="Diagram 20">
            <a:extLst>
              <a:ext uri="{FF2B5EF4-FFF2-40B4-BE49-F238E27FC236}">
                <a16:creationId xmlns:a16="http://schemas.microsoft.com/office/drawing/2014/main" id="{BC05D6D6-7BCC-4F2C-B454-458B3DF6C823}"/>
              </a:ext>
            </a:extLst>
          </p:cNvPr>
          <p:cNvGraphicFramePr/>
          <p:nvPr>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TextBox 21">
            <a:extLst>
              <a:ext uri="{FF2B5EF4-FFF2-40B4-BE49-F238E27FC236}">
                <a16:creationId xmlns:a16="http://schemas.microsoft.com/office/drawing/2014/main" id="{FFCAE9AA-C4AD-46E1-BF73-339C6E0470A8}"/>
              </a:ext>
            </a:extLst>
          </p:cNvPr>
          <p:cNvSpPr txBox="1"/>
          <p:nvPr/>
        </p:nvSpPr>
        <p:spPr>
          <a:xfrm>
            <a:off x="1165611" y="834168"/>
            <a:ext cx="10590957" cy="1384995"/>
          </a:xfrm>
          <a:prstGeom prst="rect">
            <a:avLst/>
          </a:prstGeom>
          <a:noFill/>
        </p:spPr>
        <p:txBody>
          <a:bodyPr wrap="square" rtlCol="0">
            <a:spAutoFit/>
          </a:bodyPr>
          <a:lstStyle/>
          <a:p>
            <a:pPr marL="342900" indent="-342900">
              <a:buFont typeface="+mj-lt"/>
              <a:buAutoNum type="arabicPeriod"/>
            </a:pPr>
            <a:r>
              <a:rPr lang="en-US" altLang="zh-CN" sz="1400" b="1" dirty="0">
                <a:solidFill>
                  <a:srgbClr val="595959"/>
                </a:solidFill>
              </a:rPr>
              <a:t>Due to the limited data available, seasonality across the years cannot be explored. A prediction for 2018 was performed using the following prediction methods:</a:t>
            </a:r>
          </a:p>
          <a:p>
            <a:pPr marL="342900" indent="-342900">
              <a:buFont typeface="+mj-lt"/>
              <a:buAutoNum type="arabicPeriod"/>
            </a:pPr>
            <a:endParaRPr lang="en-US" altLang="zh-CN" sz="1400" b="1" dirty="0">
              <a:solidFill>
                <a:srgbClr val="595959"/>
              </a:solidFill>
            </a:endParaRPr>
          </a:p>
          <a:p>
            <a:pPr marL="342900" indent="-342900">
              <a:buFont typeface="+mj-lt"/>
              <a:buAutoNum type="arabicPeriod"/>
            </a:pPr>
            <a:r>
              <a:rPr lang="en-US" altLang="zh-CN" sz="1400" b="1" dirty="0">
                <a:solidFill>
                  <a:srgbClr val="595959"/>
                </a:solidFill>
              </a:rPr>
              <a:t>According to the different trends of natural gas usage in different sub-sectors, the forecasting value of the part with sub-sectors is summed by each sub-sector forecasting value</a:t>
            </a:r>
            <a:r>
              <a:rPr lang="en-SG" altLang="zh-CN" sz="1400" b="1" dirty="0">
                <a:solidFill>
                  <a:srgbClr val="595959"/>
                </a:solidFill>
              </a:rPr>
              <a:t>,</a:t>
            </a:r>
            <a:r>
              <a:rPr lang="zh-CN" altLang="en-US" sz="1400" b="1" dirty="0">
                <a:solidFill>
                  <a:srgbClr val="595959"/>
                </a:solidFill>
              </a:rPr>
              <a:t> </a:t>
            </a:r>
            <a:r>
              <a:rPr lang="en-SG" altLang="zh-CN" sz="1400" b="1" i="1" dirty="0">
                <a:solidFill>
                  <a:srgbClr val="595959"/>
                </a:solidFill>
              </a:rPr>
              <a:t>e.g.</a:t>
            </a:r>
            <a:r>
              <a:rPr lang="zh-CN" altLang="en-US" sz="1400" b="1" i="1" dirty="0">
                <a:solidFill>
                  <a:srgbClr val="595959"/>
                </a:solidFill>
              </a:rPr>
              <a:t> </a:t>
            </a:r>
            <a:r>
              <a:rPr lang="en-SG" altLang="zh-CN" sz="1400" b="1" i="1" dirty="0">
                <a:solidFill>
                  <a:srgbClr val="595959"/>
                </a:solidFill>
              </a:rPr>
              <a:t>F</a:t>
            </a:r>
            <a:r>
              <a:rPr lang="en-SG" altLang="zh-CN" sz="1000" b="1" i="1" dirty="0">
                <a:solidFill>
                  <a:srgbClr val="595959"/>
                </a:solidFill>
              </a:rPr>
              <a:t>(</a:t>
            </a:r>
            <a:r>
              <a:rPr lang="en-US" altLang="zh-CN" sz="1000" b="1" i="1" dirty="0">
                <a:solidFill>
                  <a:srgbClr val="595959"/>
                </a:solidFill>
              </a:rPr>
              <a:t>Electricity Generation) </a:t>
            </a:r>
            <a:r>
              <a:rPr lang="en-US" altLang="zh-CN" sz="1400" b="1" i="1" dirty="0">
                <a:solidFill>
                  <a:srgbClr val="595959"/>
                </a:solidFill>
              </a:rPr>
              <a:t>= F</a:t>
            </a:r>
            <a:r>
              <a:rPr lang="en-US" altLang="zh-CN" sz="1000" b="1" i="1" dirty="0">
                <a:solidFill>
                  <a:srgbClr val="595959"/>
                </a:solidFill>
              </a:rPr>
              <a:t>(Main Power Producers) </a:t>
            </a:r>
            <a:r>
              <a:rPr lang="en-US" altLang="zh-CN" sz="1400" b="1" i="1" dirty="0">
                <a:solidFill>
                  <a:srgbClr val="595959"/>
                </a:solidFill>
              </a:rPr>
              <a:t>+ F</a:t>
            </a:r>
            <a:r>
              <a:rPr lang="en-US" altLang="zh-CN" sz="1000" b="1" i="1" dirty="0">
                <a:solidFill>
                  <a:srgbClr val="595959"/>
                </a:solidFill>
              </a:rPr>
              <a:t>(</a:t>
            </a:r>
            <a:r>
              <a:rPr lang="en-US" altLang="zh-CN" sz="1000" b="1" i="1" dirty="0" err="1">
                <a:solidFill>
                  <a:srgbClr val="595959"/>
                </a:solidFill>
              </a:rPr>
              <a:t>Autoproducers</a:t>
            </a:r>
            <a:r>
              <a:rPr lang="en-US" altLang="zh-CN" sz="1000" b="1" i="1" dirty="0">
                <a:solidFill>
                  <a:srgbClr val="595959"/>
                </a:solidFill>
              </a:rPr>
              <a:t>) </a:t>
            </a:r>
          </a:p>
          <a:p>
            <a:pPr marL="342900" indent="-342900">
              <a:buFont typeface="+mj-lt"/>
              <a:buAutoNum type="arabicPeriod"/>
            </a:pPr>
            <a:endParaRPr lang="en-US" altLang="zh-CN" sz="1400" b="1" dirty="0">
              <a:solidFill>
                <a:srgbClr val="595959"/>
              </a:solidFill>
            </a:endParaRPr>
          </a:p>
        </p:txBody>
      </p:sp>
      <p:sp>
        <p:nvSpPr>
          <p:cNvPr id="23" name="Rectangle 22">
            <a:extLst>
              <a:ext uri="{FF2B5EF4-FFF2-40B4-BE49-F238E27FC236}">
                <a16:creationId xmlns:a16="http://schemas.microsoft.com/office/drawing/2014/main" id="{FF571945-F258-4024-AF3C-DDC65536AF89}"/>
              </a:ext>
            </a:extLst>
          </p:cNvPr>
          <p:cNvSpPr/>
          <p:nvPr/>
        </p:nvSpPr>
        <p:spPr>
          <a:xfrm>
            <a:off x="6503065" y="1268201"/>
            <a:ext cx="2180253" cy="276999"/>
          </a:xfrm>
          <a:prstGeom prst="rect">
            <a:avLst/>
          </a:prstGeom>
        </p:spPr>
        <p:txBody>
          <a:bodyPr wrap="square">
            <a:spAutoFit/>
          </a:bodyPr>
          <a:lstStyle/>
          <a:p>
            <a:pPr marL="285750" lvl="0" indent="-285750">
              <a:buFontTx/>
              <a:buChar char="-"/>
            </a:pPr>
            <a:r>
              <a:rPr lang="en-US" altLang="zh-CN" sz="1200" b="1" i="1" dirty="0">
                <a:solidFill>
                  <a:srgbClr val="595959"/>
                </a:solidFill>
              </a:rPr>
              <a:t>Exponential Smoothing;</a:t>
            </a:r>
          </a:p>
        </p:txBody>
      </p:sp>
      <p:sp>
        <p:nvSpPr>
          <p:cNvPr id="24" name="Rectangle 23">
            <a:extLst>
              <a:ext uri="{FF2B5EF4-FFF2-40B4-BE49-F238E27FC236}">
                <a16:creationId xmlns:a16="http://schemas.microsoft.com/office/drawing/2014/main" id="{59ED5288-1C0B-4CCE-9FD3-B9BF77976331}"/>
              </a:ext>
            </a:extLst>
          </p:cNvPr>
          <p:cNvSpPr/>
          <p:nvPr/>
        </p:nvSpPr>
        <p:spPr>
          <a:xfrm>
            <a:off x="4030803" y="1270623"/>
            <a:ext cx="1568699" cy="276999"/>
          </a:xfrm>
          <a:prstGeom prst="rect">
            <a:avLst/>
          </a:prstGeom>
        </p:spPr>
        <p:txBody>
          <a:bodyPr wrap="none">
            <a:spAutoFit/>
          </a:bodyPr>
          <a:lstStyle/>
          <a:p>
            <a:pPr marL="285750" lvl="0" indent="-285750">
              <a:buFontTx/>
              <a:buChar char="-"/>
            </a:pPr>
            <a:r>
              <a:rPr lang="en-US" altLang="zh-CN" sz="1200" b="1" i="1" dirty="0">
                <a:solidFill>
                  <a:srgbClr val="595959"/>
                </a:solidFill>
              </a:rPr>
              <a:t>Moving Average;</a:t>
            </a:r>
          </a:p>
        </p:txBody>
      </p:sp>
      <p:sp>
        <p:nvSpPr>
          <p:cNvPr id="25" name="Rectangle 24">
            <a:extLst>
              <a:ext uri="{FF2B5EF4-FFF2-40B4-BE49-F238E27FC236}">
                <a16:creationId xmlns:a16="http://schemas.microsoft.com/office/drawing/2014/main" id="{B4B6751D-34EC-43FD-83D0-53ED54445E8A}"/>
              </a:ext>
            </a:extLst>
          </p:cNvPr>
          <p:cNvSpPr/>
          <p:nvPr/>
        </p:nvSpPr>
        <p:spPr>
          <a:xfrm>
            <a:off x="9454217" y="1268201"/>
            <a:ext cx="1206612" cy="276999"/>
          </a:xfrm>
          <a:prstGeom prst="rect">
            <a:avLst/>
          </a:prstGeom>
        </p:spPr>
        <p:txBody>
          <a:bodyPr wrap="none">
            <a:spAutoFit/>
          </a:bodyPr>
          <a:lstStyle/>
          <a:p>
            <a:pPr marL="285750" lvl="0" indent="-285750">
              <a:buFontTx/>
              <a:buChar char="-"/>
            </a:pPr>
            <a:r>
              <a:rPr lang="en-US" altLang="zh-CN" sz="1200" b="1" i="1" dirty="0">
                <a:solidFill>
                  <a:srgbClr val="595959"/>
                </a:solidFill>
              </a:rPr>
              <a:t>Regression;</a:t>
            </a:r>
          </a:p>
        </p:txBody>
      </p:sp>
      <p:sp>
        <p:nvSpPr>
          <p:cNvPr id="26" name="Rectangle 25">
            <a:extLst>
              <a:ext uri="{FF2B5EF4-FFF2-40B4-BE49-F238E27FC236}">
                <a16:creationId xmlns:a16="http://schemas.microsoft.com/office/drawing/2014/main" id="{86A52E11-0287-4B94-A75D-A3D87FF6810F}"/>
              </a:ext>
            </a:extLst>
          </p:cNvPr>
          <p:cNvSpPr/>
          <p:nvPr/>
        </p:nvSpPr>
        <p:spPr>
          <a:xfrm>
            <a:off x="1548164" y="1270624"/>
            <a:ext cx="1650901" cy="276999"/>
          </a:xfrm>
          <a:prstGeom prst="rect">
            <a:avLst/>
          </a:prstGeom>
        </p:spPr>
        <p:txBody>
          <a:bodyPr wrap="none">
            <a:spAutoFit/>
          </a:bodyPr>
          <a:lstStyle/>
          <a:p>
            <a:pPr marL="285750" lvl="0" indent="-285750">
              <a:buFontTx/>
              <a:buChar char="-"/>
            </a:pPr>
            <a:r>
              <a:rPr lang="en-US" altLang="zh-CN" sz="1200" b="1" i="1" dirty="0">
                <a:solidFill>
                  <a:srgbClr val="595959"/>
                </a:solidFill>
              </a:rPr>
              <a:t>Naïve Forecasting </a:t>
            </a:r>
          </a:p>
        </p:txBody>
      </p:sp>
      <p:sp>
        <p:nvSpPr>
          <p:cNvPr id="27" name="Rectangle 26">
            <a:extLst>
              <a:ext uri="{FF2B5EF4-FFF2-40B4-BE49-F238E27FC236}">
                <a16:creationId xmlns:a16="http://schemas.microsoft.com/office/drawing/2014/main" id="{FB6C246E-B85D-4F01-8260-D944DAF5115A}"/>
              </a:ext>
            </a:extLst>
          </p:cNvPr>
          <p:cNvSpPr/>
          <p:nvPr/>
        </p:nvSpPr>
        <p:spPr>
          <a:xfrm>
            <a:off x="1165611" y="2057981"/>
            <a:ext cx="10581630" cy="523220"/>
          </a:xfrm>
          <a:prstGeom prst="rect">
            <a:avLst/>
          </a:prstGeom>
        </p:spPr>
        <p:txBody>
          <a:bodyPr wrap="square">
            <a:spAutoFit/>
          </a:bodyPr>
          <a:lstStyle/>
          <a:p>
            <a:r>
              <a:rPr lang="en-US" altLang="zh-CN" sz="1400" b="1" dirty="0">
                <a:solidFill>
                  <a:srgbClr val="595959"/>
                </a:solidFill>
              </a:rPr>
              <a:t>Method 1: Naïve Forecasting</a:t>
            </a:r>
          </a:p>
          <a:p>
            <a:r>
              <a:rPr lang="en-US" sz="1400" i="1" dirty="0">
                <a:solidFill>
                  <a:srgbClr val="595959"/>
                </a:solidFill>
              </a:rPr>
              <a:t>The Naive forecast = Most recent actual values of the variable.</a:t>
            </a:r>
          </a:p>
        </p:txBody>
      </p:sp>
      <p:sp>
        <p:nvSpPr>
          <p:cNvPr id="29" name="Rectangle 1">
            <a:extLst>
              <a:ext uri="{FF2B5EF4-FFF2-40B4-BE49-F238E27FC236}">
                <a16:creationId xmlns:a16="http://schemas.microsoft.com/office/drawing/2014/main" id="{662673A2-0D7E-485D-A240-A49195D3F93A}"/>
              </a:ext>
            </a:extLst>
          </p:cNvPr>
          <p:cNvSpPr>
            <a:spLocks noChangeArrowheads="1"/>
          </p:cNvSpPr>
          <p:nvPr/>
        </p:nvSpPr>
        <p:spPr bwMode="auto">
          <a:xfrm>
            <a:off x="4545013" y="3681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1" name="Picture 30">
            <a:extLst>
              <a:ext uri="{FF2B5EF4-FFF2-40B4-BE49-F238E27FC236}">
                <a16:creationId xmlns:a16="http://schemas.microsoft.com/office/drawing/2014/main" id="{45B3A6FC-C959-46D4-859B-E4F8B170596F}"/>
              </a:ext>
            </a:extLst>
          </p:cNvPr>
          <p:cNvPicPr>
            <a:picLocks noChangeAspect="1"/>
          </p:cNvPicPr>
          <p:nvPr/>
        </p:nvPicPr>
        <p:blipFill>
          <a:blip r:embed="rId7"/>
          <a:stretch>
            <a:fillRect/>
          </a:stretch>
        </p:blipFill>
        <p:spPr>
          <a:xfrm>
            <a:off x="1240257" y="2590125"/>
            <a:ext cx="10506984" cy="1449161"/>
          </a:xfrm>
          <a:prstGeom prst="rect">
            <a:avLst/>
          </a:prstGeom>
        </p:spPr>
      </p:pic>
      <p:sp>
        <p:nvSpPr>
          <p:cNvPr id="32" name="Rectangle 31">
            <a:extLst>
              <a:ext uri="{FF2B5EF4-FFF2-40B4-BE49-F238E27FC236}">
                <a16:creationId xmlns:a16="http://schemas.microsoft.com/office/drawing/2014/main" id="{A75AA31F-40DF-49FE-A393-4D7A97562127}"/>
              </a:ext>
            </a:extLst>
          </p:cNvPr>
          <p:cNvSpPr/>
          <p:nvPr/>
        </p:nvSpPr>
        <p:spPr>
          <a:xfrm>
            <a:off x="1165611" y="4171106"/>
            <a:ext cx="10951743" cy="523220"/>
          </a:xfrm>
          <a:prstGeom prst="rect">
            <a:avLst/>
          </a:prstGeom>
        </p:spPr>
        <p:txBody>
          <a:bodyPr wrap="square">
            <a:spAutoFit/>
          </a:bodyPr>
          <a:lstStyle/>
          <a:p>
            <a:r>
              <a:rPr lang="en-US" altLang="zh-CN" sz="1400" b="1" dirty="0">
                <a:solidFill>
                  <a:srgbClr val="595959"/>
                </a:solidFill>
              </a:rPr>
              <a:t>Method 2: Moving Average</a:t>
            </a:r>
          </a:p>
          <a:p>
            <a:r>
              <a:rPr lang="en-SG" altLang="zh-CN" sz="1400" i="1" dirty="0">
                <a:solidFill>
                  <a:srgbClr val="595959"/>
                </a:solidFill>
              </a:rPr>
              <a:t>Based on</a:t>
            </a:r>
            <a:r>
              <a:rPr lang="zh-CN" altLang="en-US" sz="1400" i="1" dirty="0">
                <a:solidFill>
                  <a:srgbClr val="595959"/>
                </a:solidFill>
              </a:rPr>
              <a:t> </a:t>
            </a:r>
            <a:r>
              <a:rPr lang="en-SG" altLang="zh-CN" sz="1400" i="1" dirty="0">
                <a:solidFill>
                  <a:srgbClr val="595959"/>
                </a:solidFill>
              </a:rPr>
              <a:t>the</a:t>
            </a:r>
            <a:r>
              <a:rPr lang="zh-CN" altLang="en-US" sz="1400" i="1" dirty="0">
                <a:solidFill>
                  <a:srgbClr val="595959"/>
                </a:solidFill>
              </a:rPr>
              <a:t> </a:t>
            </a:r>
            <a:r>
              <a:rPr lang="en-SG" altLang="zh-CN" sz="1400" i="1" dirty="0">
                <a:solidFill>
                  <a:srgbClr val="595959"/>
                </a:solidFill>
              </a:rPr>
              <a:t>previous transformation data plot by sector, to avoid the effect of the extreme value in 2013, the most recent 4 data points are used:</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DF911B6-2D9B-42CE-9447-AA608F04D1FD}"/>
                  </a:ext>
                </a:extLst>
              </p:cNvPr>
              <p:cNvSpPr txBox="1"/>
              <p:nvPr/>
            </p:nvSpPr>
            <p:spPr>
              <a:xfrm>
                <a:off x="4606265" y="4712368"/>
                <a:ext cx="2979469" cy="335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100" b="0" i="1" smtClean="0">
                              <a:solidFill>
                                <a:srgbClr val="595959"/>
                              </a:solidFill>
                              <a:latin typeface="Cambria Math" panose="02040503050406030204" pitchFamily="18" charset="0"/>
                            </a:rPr>
                          </m:ctrlPr>
                        </m:sSubPr>
                        <m:e>
                          <m:r>
                            <a:rPr lang="en-SG" sz="1100" b="0" i="1" smtClean="0">
                              <a:solidFill>
                                <a:srgbClr val="595959"/>
                              </a:solidFill>
                              <a:latin typeface="Cambria Math" panose="02040503050406030204" pitchFamily="18" charset="0"/>
                            </a:rPr>
                            <m:t>𝑀𝐴</m:t>
                          </m:r>
                        </m:e>
                        <m:sub>
                          <m:r>
                            <a:rPr lang="en-SG" sz="1100" b="0" i="1" smtClean="0">
                              <a:solidFill>
                                <a:srgbClr val="595959"/>
                              </a:solidFill>
                              <a:latin typeface="Cambria Math" panose="02040503050406030204" pitchFamily="18" charset="0"/>
                            </a:rPr>
                            <m:t>2018</m:t>
                          </m:r>
                        </m:sub>
                      </m:sSub>
                      <m:r>
                        <a:rPr lang="en-SG" sz="1100" b="0" i="1" smtClean="0">
                          <a:solidFill>
                            <a:srgbClr val="595959"/>
                          </a:solidFill>
                          <a:latin typeface="Cambria Math" panose="02040503050406030204" pitchFamily="18" charset="0"/>
                        </a:rPr>
                        <m:t>=</m:t>
                      </m:r>
                      <m:f>
                        <m:fPr>
                          <m:ctrlPr>
                            <a:rPr lang="en-SG" sz="1100" b="0" i="1" smtClean="0">
                              <a:solidFill>
                                <a:srgbClr val="595959"/>
                              </a:solidFill>
                              <a:latin typeface="Cambria Math" panose="02040503050406030204" pitchFamily="18" charset="0"/>
                            </a:rPr>
                          </m:ctrlPr>
                        </m:fPr>
                        <m:num>
                          <m:sSub>
                            <m:sSubPr>
                              <m:ctrlPr>
                                <a:rPr lang="en-SG" sz="1100" b="0" i="1" smtClean="0">
                                  <a:solidFill>
                                    <a:srgbClr val="595959"/>
                                  </a:solidFill>
                                  <a:latin typeface="Cambria Math" panose="02040503050406030204" pitchFamily="18" charset="0"/>
                                </a:rPr>
                              </m:ctrlPr>
                            </m:sSubPr>
                            <m:e>
                              <m:nary>
                                <m:naryPr>
                                  <m:chr m:val="∑"/>
                                  <m:subHide m:val="on"/>
                                  <m:supHide m:val="on"/>
                                  <m:ctrlPr>
                                    <a:rPr lang="en-SG" sz="1100" b="0" i="1" smtClean="0">
                                      <a:solidFill>
                                        <a:srgbClr val="595959"/>
                                      </a:solidFill>
                                      <a:latin typeface="Cambria Math" panose="02040503050406030204" pitchFamily="18" charset="0"/>
                                    </a:rPr>
                                  </m:ctrlPr>
                                </m:naryPr>
                                <m:sub/>
                                <m:sup/>
                                <m:e>
                                  <m:r>
                                    <a:rPr lang="en-SG" sz="1100" b="0" i="1" smtClean="0">
                                      <a:solidFill>
                                        <a:srgbClr val="595959"/>
                                      </a:solidFill>
                                      <a:latin typeface="Cambria Math" panose="02040503050406030204" pitchFamily="18" charset="0"/>
                                    </a:rPr>
                                    <m:t>𝑚𝑜𝑠𝑡</m:t>
                                  </m:r>
                                  <m:r>
                                    <a:rPr lang="en-SG" sz="1100" b="0" i="1" smtClean="0">
                                      <a:solidFill>
                                        <a:srgbClr val="595959"/>
                                      </a:solidFill>
                                      <a:latin typeface="Cambria Math" panose="02040503050406030204" pitchFamily="18" charset="0"/>
                                    </a:rPr>
                                    <m:t> </m:t>
                                  </m:r>
                                  <m:r>
                                    <a:rPr lang="en-SG" sz="1100" b="0" i="1" smtClean="0">
                                      <a:solidFill>
                                        <a:srgbClr val="595959"/>
                                      </a:solidFill>
                                      <a:latin typeface="Cambria Math" panose="02040503050406030204" pitchFamily="18" charset="0"/>
                                    </a:rPr>
                                    <m:t>𝑟𝑒𝑐𝑒𝑛𝑡</m:t>
                                  </m:r>
                                  <m:r>
                                    <a:rPr lang="en-SG" sz="1100" b="0" i="1" smtClean="0">
                                      <a:solidFill>
                                        <a:srgbClr val="595959"/>
                                      </a:solidFill>
                                      <a:latin typeface="Cambria Math" panose="02040503050406030204" pitchFamily="18" charset="0"/>
                                    </a:rPr>
                                    <m:t> 4 </m:t>
                                  </m:r>
                                  <m:r>
                                    <a:rPr lang="en-SG" sz="1100" b="0" i="1" smtClean="0">
                                      <a:solidFill>
                                        <a:srgbClr val="595959"/>
                                      </a:solidFill>
                                      <a:latin typeface="Cambria Math" panose="02040503050406030204" pitchFamily="18" charset="0"/>
                                    </a:rPr>
                                    <m:t>𝑑𝑎𝑡𝑎</m:t>
                                  </m:r>
                                  <m:r>
                                    <a:rPr lang="en-SG" sz="1100" b="0" i="1" smtClean="0">
                                      <a:solidFill>
                                        <a:srgbClr val="595959"/>
                                      </a:solidFill>
                                      <a:latin typeface="Cambria Math" panose="02040503050406030204" pitchFamily="18" charset="0"/>
                                    </a:rPr>
                                    <m:t> </m:t>
                                  </m:r>
                                  <m:r>
                                    <a:rPr lang="en-SG" sz="1100" b="0" i="1" smtClean="0">
                                      <a:solidFill>
                                        <a:srgbClr val="595959"/>
                                      </a:solidFill>
                                      <a:latin typeface="Cambria Math" panose="02040503050406030204" pitchFamily="18" charset="0"/>
                                    </a:rPr>
                                    <m:t>𝑝𝑜𝑖𝑛𝑡𝑠</m:t>
                                  </m:r>
                                </m:e>
                              </m:nary>
                            </m:e>
                            <m:sub>
                              <m:r>
                                <a:rPr lang="en-SG" sz="1100" b="0" i="1" smtClean="0">
                                  <a:solidFill>
                                    <a:srgbClr val="595959"/>
                                  </a:solidFill>
                                  <a:latin typeface="Cambria Math" panose="02040503050406030204" pitchFamily="18" charset="0"/>
                                </a:rPr>
                                <m:t>2014−2017</m:t>
                              </m:r>
                            </m:sub>
                          </m:sSub>
                        </m:num>
                        <m:den>
                          <m:r>
                            <a:rPr lang="en-SG" sz="1100" b="0" i="1" smtClean="0">
                              <a:solidFill>
                                <a:srgbClr val="595959"/>
                              </a:solidFill>
                              <a:latin typeface="Cambria Math" panose="02040503050406030204" pitchFamily="18" charset="0"/>
                            </a:rPr>
                            <m:t>4</m:t>
                          </m:r>
                        </m:den>
                      </m:f>
                    </m:oMath>
                  </m:oMathPara>
                </a14:m>
                <a:endParaRPr lang="en-SG" sz="1100" dirty="0">
                  <a:solidFill>
                    <a:srgbClr val="595959"/>
                  </a:solidFill>
                </a:endParaRPr>
              </a:p>
            </p:txBody>
          </p:sp>
        </mc:Choice>
        <mc:Fallback xmlns="">
          <p:sp>
            <p:nvSpPr>
              <p:cNvPr id="33" name="TextBox 32">
                <a:extLst>
                  <a:ext uri="{FF2B5EF4-FFF2-40B4-BE49-F238E27FC236}">
                    <a16:creationId xmlns:a16="http://schemas.microsoft.com/office/drawing/2014/main" id="{CDF911B6-2D9B-42CE-9447-AA608F04D1FD}"/>
                  </a:ext>
                </a:extLst>
              </p:cNvPr>
              <p:cNvSpPr txBox="1">
                <a:spLocks noRot="1" noChangeAspect="1" noMove="1" noResize="1" noEditPoints="1" noAdjustHandles="1" noChangeArrowheads="1" noChangeShapeType="1" noTextEdit="1"/>
              </p:cNvSpPr>
              <p:nvPr/>
            </p:nvSpPr>
            <p:spPr>
              <a:xfrm>
                <a:off x="4606265" y="4712368"/>
                <a:ext cx="2979469" cy="335861"/>
              </a:xfrm>
              <a:prstGeom prst="rect">
                <a:avLst/>
              </a:prstGeom>
              <a:blipFill>
                <a:blip r:embed="rId19"/>
                <a:stretch>
                  <a:fillRect l="-615" t="-89091" r="-410" b="-80000"/>
                </a:stretch>
              </a:blipFill>
            </p:spPr>
            <p:txBody>
              <a:bodyPr/>
              <a:lstStyle/>
              <a:p>
                <a:r>
                  <a:rPr lang="en-SG">
                    <a:noFill/>
                  </a:rPr>
                  <a:t> </a:t>
                </a:r>
              </a:p>
            </p:txBody>
          </p:sp>
        </mc:Fallback>
      </mc:AlternateContent>
      <p:pic>
        <p:nvPicPr>
          <p:cNvPr id="35" name="Picture 34">
            <a:extLst>
              <a:ext uri="{FF2B5EF4-FFF2-40B4-BE49-F238E27FC236}">
                <a16:creationId xmlns:a16="http://schemas.microsoft.com/office/drawing/2014/main" id="{BE946D9A-68AE-44A5-B8DF-1D8055817D04}"/>
              </a:ext>
            </a:extLst>
          </p:cNvPr>
          <p:cNvPicPr>
            <a:picLocks noChangeAspect="1"/>
          </p:cNvPicPr>
          <p:nvPr/>
        </p:nvPicPr>
        <p:blipFill>
          <a:blip r:embed="rId20"/>
          <a:stretch>
            <a:fillRect/>
          </a:stretch>
        </p:blipFill>
        <p:spPr>
          <a:xfrm>
            <a:off x="1249584" y="5113582"/>
            <a:ext cx="10506984" cy="1435626"/>
          </a:xfrm>
          <a:prstGeom prst="rect">
            <a:avLst/>
          </a:prstGeom>
        </p:spPr>
      </p:pic>
      <p:cxnSp>
        <p:nvCxnSpPr>
          <p:cNvPr id="36" name="直接连接符 9">
            <a:extLst>
              <a:ext uri="{FF2B5EF4-FFF2-40B4-BE49-F238E27FC236}">
                <a16:creationId xmlns:a16="http://schemas.microsoft.com/office/drawing/2014/main" id="{01863885-D341-42C3-993E-2543A2DCE446}"/>
              </a:ext>
            </a:extLst>
          </p:cNvPr>
          <p:cNvCxnSpPr>
            <a:cxnSpLocks/>
          </p:cNvCxnSpPr>
          <p:nvPr/>
        </p:nvCxnSpPr>
        <p:spPr>
          <a:xfrm flipH="1">
            <a:off x="1249584" y="4161774"/>
            <a:ext cx="10506984" cy="0"/>
          </a:xfrm>
          <a:prstGeom prst="line">
            <a:avLst/>
          </a:prstGeom>
          <a:ln w="9525">
            <a:solidFill>
              <a:srgbClr val="7798D4"/>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9">
            <a:extLst>
              <a:ext uri="{FF2B5EF4-FFF2-40B4-BE49-F238E27FC236}">
                <a16:creationId xmlns:a16="http://schemas.microsoft.com/office/drawing/2014/main" id="{314D14D0-C185-458F-B774-F5EA9A6FC02D}"/>
              </a:ext>
            </a:extLst>
          </p:cNvPr>
          <p:cNvCxnSpPr>
            <a:cxnSpLocks/>
          </p:cNvCxnSpPr>
          <p:nvPr/>
        </p:nvCxnSpPr>
        <p:spPr>
          <a:xfrm flipH="1">
            <a:off x="1249584" y="2037506"/>
            <a:ext cx="10506984" cy="0"/>
          </a:xfrm>
          <a:prstGeom prst="line">
            <a:avLst/>
          </a:prstGeom>
          <a:ln w="9525">
            <a:solidFill>
              <a:srgbClr val="7798D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754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Transformation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32" name="Diagram 31">
            <a:extLst>
              <a:ext uri="{FF2B5EF4-FFF2-40B4-BE49-F238E27FC236}">
                <a16:creationId xmlns:a16="http://schemas.microsoft.com/office/drawing/2014/main" id="{3E391331-4032-4137-BCC0-244165F46A00}"/>
              </a:ext>
            </a:extLst>
          </p:cNvPr>
          <p:cNvGraphicFramePr/>
          <p:nvPr>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6" name="Picture 35">
            <a:extLst>
              <a:ext uri="{FF2B5EF4-FFF2-40B4-BE49-F238E27FC236}">
                <a16:creationId xmlns:a16="http://schemas.microsoft.com/office/drawing/2014/main" id="{AEB557A8-8D77-40F2-88BB-B67D8FF66928}"/>
              </a:ext>
            </a:extLst>
          </p:cNvPr>
          <p:cNvPicPr>
            <a:picLocks noChangeAspect="1"/>
          </p:cNvPicPr>
          <p:nvPr/>
        </p:nvPicPr>
        <p:blipFill>
          <a:blip r:embed="rId7"/>
          <a:stretch>
            <a:fillRect/>
          </a:stretch>
        </p:blipFill>
        <p:spPr>
          <a:xfrm>
            <a:off x="1269266" y="1722935"/>
            <a:ext cx="10731941" cy="1309512"/>
          </a:xfrm>
          <a:prstGeom prst="rect">
            <a:avLst/>
          </a:prstGeom>
        </p:spPr>
      </p:pic>
      <p:graphicFrame>
        <p:nvGraphicFramePr>
          <p:cNvPr id="45" name="Chart 44">
            <a:extLst>
              <a:ext uri="{FF2B5EF4-FFF2-40B4-BE49-F238E27FC236}">
                <a16:creationId xmlns:a16="http://schemas.microsoft.com/office/drawing/2014/main" id="{74D48D4D-1420-4192-82A0-2EDF5D301337}"/>
              </a:ext>
            </a:extLst>
          </p:cNvPr>
          <p:cNvGraphicFramePr>
            <a:graphicFrameLocks/>
          </p:cNvGraphicFramePr>
          <p:nvPr>
            <p:extLst/>
          </p:nvPr>
        </p:nvGraphicFramePr>
        <p:xfrm>
          <a:off x="1147965" y="3023271"/>
          <a:ext cx="2834421" cy="2015412"/>
        </p:xfrm>
        <a:graphic>
          <a:graphicData uri="http://schemas.openxmlformats.org/drawingml/2006/chart">
            <c:chart xmlns:c="http://schemas.openxmlformats.org/drawingml/2006/chart" xmlns:r="http://schemas.openxmlformats.org/officeDocument/2006/relationships" r:id="rId8"/>
          </a:graphicData>
        </a:graphic>
      </p:graphicFrame>
      <p:grpSp>
        <p:nvGrpSpPr>
          <p:cNvPr id="48" name="Group 47">
            <a:extLst>
              <a:ext uri="{FF2B5EF4-FFF2-40B4-BE49-F238E27FC236}">
                <a16:creationId xmlns:a16="http://schemas.microsoft.com/office/drawing/2014/main" id="{52B04936-4984-487F-BDB9-33A610462DEB}"/>
              </a:ext>
            </a:extLst>
          </p:cNvPr>
          <p:cNvGrpSpPr/>
          <p:nvPr/>
        </p:nvGrpSpPr>
        <p:grpSpPr>
          <a:xfrm>
            <a:off x="1165611" y="891651"/>
            <a:ext cx="10954854" cy="738664"/>
            <a:chOff x="1165611" y="854327"/>
            <a:chExt cx="10954854" cy="738664"/>
          </a:xfrm>
        </p:grpSpPr>
        <p:sp>
          <p:nvSpPr>
            <p:cNvPr id="34" name="Rectangle 33">
              <a:extLst>
                <a:ext uri="{FF2B5EF4-FFF2-40B4-BE49-F238E27FC236}">
                  <a16:creationId xmlns:a16="http://schemas.microsoft.com/office/drawing/2014/main" id="{69799E5D-9628-418C-9F09-5DAFF0009697}"/>
                </a:ext>
              </a:extLst>
            </p:cNvPr>
            <p:cNvSpPr/>
            <p:nvPr/>
          </p:nvSpPr>
          <p:spPr>
            <a:xfrm>
              <a:off x="1165611" y="854327"/>
              <a:ext cx="10954854" cy="738664"/>
            </a:xfrm>
            <a:prstGeom prst="rect">
              <a:avLst/>
            </a:prstGeom>
          </p:spPr>
          <p:txBody>
            <a:bodyPr wrap="square">
              <a:spAutoFit/>
            </a:bodyPr>
            <a:lstStyle/>
            <a:p>
              <a:r>
                <a:rPr lang="en-US" altLang="zh-CN" sz="1400" b="1" dirty="0">
                  <a:solidFill>
                    <a:srgbClr val="595959"/>
                  </a:solidFill>
                </a:rPr>
                <a:t>Method 3: Exponential Smoothing </a:t>
              </a:r>
            </a:p>
            <a:p>
              <a:r>
                <a:rPr lang="en-US" sz="1400" i="1" dirty="0">
                  <a:solidFill>
                    <a:srgbClr val="595959"/>
                  </a:solidFill>
                </a:rPr>
                <a:t>To </a:t>
              </a:r>
              <a:r>
                <a:rPr lang="en-US" sz="1400" i="1">
                  <a:solidFill>
                    <a:srgbClr val="595959"/>
                  </a:solidFill>
                </a:rPr>
                <a:t>achieve accurate predictions </a:t>
              </a:r>
              <a:r>
                <a:rPr lang="en-US" sz="1400" i="1" dirty="0">
                  <a:solidFill>
                    <a:srgbClr val="595959"/>
                  </a:solidFill>
                </a:rPr>
                <a:t>of process output, the </a:t>
              </a:r>
              <a:r>
                <a:rPr lang="en-US" altLang="zh-CN" sz="1400" i="1" dirty="0">
                  <a:solidFill>
                    <a:srgbClr val="595959"/>
                  </a:solidFill>
                </a:rPr>
                <a:t>optimal α is determined by minimizing the Mean Absolute Error (MAE) using “Data Solver” in Excel</a:t>
              </a:r>
              <a:r>
                <a:rPr lang="en-US" sz="1400" i="1" dirty="0">
                  <a:solidFill>
                    <a:srgbClr val="595959"/>
                  </a:solidFill>
                </a:rPr>
                <a:t>.</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E88B195-8584-4455-90EC-C21C07296098}"/>
                    </a:ext>
                  </a:extLst>
                </p:cNvPr>
                <p:cNvSpPr txBox="1"/>
                <p:nvPr/>
              </p:nvSpPr>
              <p:spPr>
                <a:xfrm>
                  <a:off x="4980571" y="1367751"/>
                  <a:ext cx="21300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40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r>
                              <a:rPr lang="en-SG" sz="1400" b="0" i="1" smtClean="0">
                                <a:solidFill>
                                  <a:srgbClr val="595959"/>
                                </a:solidFill>
                                <a:latin typeface="Cambria Math" panose="02040503050406030204" pitchFamily="18" charset="0"/>
                              </a:rPr>
                              <m:t>−1</m:t>
                            </m:r>
                          </m:sub>
                        </m:sSub>
                        <m:r>
                          <a:rPr lang="en-SG" sz="1400" b="0" i="1" smtClean="0">
                            <a:solidFill>
                              <a:srgbClr val="595959"/>
                            </a:solidFill>
                            <a:latin typeface="Cambria Math" panose="02040503050406030204" pitchFamily="18" charset="0"/>
                          </a:rPr>
                          <m:t>+</m:t>
                        </m:r>
                        <m:r>
                          <a:rPr lang="en-SG" sz="1400" b="0" i="1" smtClean="0">
                            <a:solidFill>
                              <a:srgbClr val="595959"/>
                            </a:solidFill>
                            <a:latin typeface="Cambria Math" panose="02040503050406030204" pitchFamily="18" charset="0"/>
                            <a:ea typeface="Cambria Math" panose="02040503050406030204" pitchFamily="18" charset="0"/>
                          </a:rPr>
                          <m:t>𝛼</m:t>
                        </m:r>
                        <m:r>
                          <a:rPr lang="en-SG" sz="1400" b="0" i="1" smtClean="0">
                            <a:solidFill>
                              <a:srgbClr val="595959"/>
                            </a:solidFill>
                            <a:latin typeface="Cambria Math" panose="02040503050406030204" pitchFamily="18" charset="0"/>
                            <a:ea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𝐴</m:t>
                            </m:r>
                          </m:e>
                          <m:sub>
                            <m:r>
                              <a:rPr lang="en-SG" sz="1400" b="0" i="1" smtClean="0">
                                <a:solidFill>
                                  <a:srgbClr val="595959"/>
                                </a:solidFill>
                                <a:latin typeface="Cambria Math" panose="02040503050406030204" pitchFamily="18" charset="0"/>
                                <a:ea typeface="Cambria Math" panose="02040503050406030204" pitchFamily="18" charset="0"/>
                              </a:rPr>
                              <m:t>𝑡</m:t>
                            </m:r>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𝐹</m:t>
                            </m:r>
                          </m:e>
                          <m:sub>
                            <m:r>
                              <a:rPr lang="en-SG" sz="1400" b="0" i="1" smtClean="0">
                                <a:solidFill>
                                  <a:srgbClr val="595959"/>
                                </a:solidFill>
                                <a:latin typeface="Cambria Math" panose="02040503050406030204" pitchFamily="18" charset="0"/>
                                <a:ea typeface="Cambria Math" panose="02040503050406030204" pitchFamily="18" charset="0"/>
                              </a:rPr>
                              <m:t>𝑡</m:t>
                            </m:r>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m:t>
                        </m:r>
                      </m:oMath>
                    </m:oMathPara>
                  </a14:m>
                  <a:endParaRPr lang="en-SG" sz="1400" dirty="0">
                    <a:solidFill>
                      <a:srgbClr val="595959"/>
                    </a:solidFill>
                  </a:endParaRPr>
                </a:p>
              </p:txBody>
            </p:sp>
          </mc:Choice>
          <mc:Fallback xmlns="">
            <p:sp>
              <p:nvSpPr>
                <p:cNvPr id="47" name="TextBox 46">
                  <a:extLst>
                    <a:ext uri="{FF2B5EF4-FFF2-40B4-BE49-F238E27FC236}">
                      <a16:creationId xmlns:a16="http://schemas.microsoft.com/office/drawing/2014/main" id="{0E88B195-8584-4455-90EC-C21C07296098}"/>
                    </a:ext>
                  </a:extLst>
                </p:cNvPr>
                <p:cNvSpPr txBox="1">
                  <a:spLocks noRot="1" noChangeAspect="1" noMove="1" noResize="1" noEditPoints="1" noAdjustHandles="1" noChangeArrowheads="1" noChangeShapeType="1" noTextEdit="1"/>
                </p:cNvSpPr>
                <p:nvPr/>
              </p:nvSpPr>
              <p:spPr>
                <a:xfrm>
                  <a:off x="4980571" y="1367751"/>
                  <a:ext cx="2130070" cy="215444"/>
                </a:xfrm>
                <a:prstGeom prst="rect">
                  <a:avLst/>
                </a:prstGeom>
                <a:blipFill>
                  <a:blip r:embed="rId20"/>
                  <a:stretch>
                    <a:fillRect l="-1433" r="-2579" b="-30556"/>
                  </a:stretch>
                </a:blipFill>
              </p:spPr>
              <p:txBody>
                <a:bodyPr/>
                <a:lstStyle/>
                <a:p>
                  <a:r>
                    <a:rPr lang="en-SG">
                      <a:noFill/>
                    </a:rPr>
                    <a:t> </a:t>
                  </a:r>
                </a:p>
              </p:txBody>
            </p:sp>
          </mc:Fallback>
        </mc:AlternateContent>
      </p:grpSp>
      <p:pic>
        <p:nvPicPr>
          <p:cNvPr id="49" name="Picture 48">
            <a:extLst>
              <a:ext uri="{FF2B5EF4-FFF2-40B4-BE49-F238E27FC236}">
                <a16:creationId xmlns:a16="http://schemas.microsoft.com/office/drawing/2014/main" id="{76DB8ECD-58C2-4441-AD28-9DD718951AF5}"/>
              </a:ext>
            </a:extLst>
          </p:cNvPr>
          <p:cNvPicPr>
            <a:picLocks noChangeAspect="1"/>
          </p:cNvPicPr>
          <p:nvPr/>
        </p:nvPicPr>
        <p:blipFill>
          <a:blip r:embed="rId21"/>
          <a:stretch>
            <a:fillRect/>
          </a:stretch>
        </p:blipFill>
        <p:spPr>
          <a:xfrm>
            <a:off x="10245012" y="29286"/>
            <a:ext cx="1756196" cy="1060228"/>
          </a:xfrm>
          <a:prstGeom prst="rect">
            <a:avLst/>
          </a:prstGeom>
        </p:spPr>
      </p:pic>
      <p:graphicFrame>
        <p:nvGraphicFramePr>
          <p:cNvPr id="54" name="Chart 53">
            <a:extLst>
              <a:ext uri="{FF2B5EF4-FFF2-40B4-BE49-F238E27FC236}">
                <a16:creationId xmlns:a16="http://schemas.microsoft.com/office/drawing/2014/main" id="{604305A1-F178-46E5-8691-AA001A48B2EE}"/>
              </a:ext>
            </a:extLst>
          </p:cNvPr>
          <p:cNvGraphicFramePr>
            <a:graphicFrameLocks/>
          </p:cNvGraphicFramePr>
          <p:nvPr>
            <p:extLst/>
          </p:nvPr>
        </p:nvGraphicFramePr>
        <p:xfrm>
          <a:off x="3795768" y="3019863"/>
          <a:ext cx="2855901" cy="2015412"/>
        </p:xfrm>
        <a:graphic>
          <a:graphicData uri="http://schemas.openxmlformats.org/drawingml/2006/chart">
            <c:chart xmlns:c="http://schemas.openxmlformats.org/drawingml/2006/chart" xmlns:r="http://schemas.openxmlformats.org/officeDocument/2006/relationships" r:id="rId22"/>
          </a:graphicData>
        </a:graphic>
      </p:graphicFrame>
      <p:graphicFrame>
        <p:nvGraphicFramePr>
          <p:cNvPr id="55" name="Chart 54">
            <a:extLst>
              <a:ext uri="{FF2B5EF4-FFF2-40B4-BE49-F238E27FC236}">
                <a16:creationId xmlns:a16="http://schemas.microsoft.com/office/drawing/2014/main" id="{D12AD76F-4E8F-44A8-8560-59597E7B9410}"/>
              </a:ext>
            </a:extLst>
          </p:cNvPr>
          <p:cNvGraphicFramePr>
            <a:graphicFrameLocks/>
          </p:cNvGraphicFramePr>
          <p:nvPr>
            <p:extLst/>
          </p:nvPr>
        </p:nvGraphicFramePr>
        <p:xfrm>
          <a:off x="6567694" y="3032447"/>
          <a:ext cx="2863153" cy="2004350"/>
        </p:xfrm>
        <a:graphic>
          <a:graphicData uri="http://schemas.openxmlformats.org/drawingml/2006/chart">
            <c:chart xmlns:c="http://schemas.openxmlformats.org/drawingml/2006/chart" xmlns:r="http://schemas.openxmlformats.org/officeDocument/2006/relationships" r:id="rId23"/>
          </a:graphicData>
        </a:graphic>
      </p:graphicFrame>
      <p:graphicFrame>
        <p:nvGraphicFramePr>
          <p:cNvPr id="56" name="Chart 55">
            <a:extLst>
              <a:ext uri="{FF2B5EF4-FFF2-40B4-BE49-F238E27FC236}">
                <a16:creationId xmlns:a16="http://schemas.microsoft.com/office/drawing/2014/main" id="{13EC2663-7F4D-4C66-970A-FF3AD12AF623}"/>
              </a:ext>
            </a:extLst>
          </p:cNvPr>
          <p:cNvGraphicFramePr>
            <a:graphicFrameLocks/>
          </p:cNvGraphicFramePr>
          <p:nvPr>
            <p:extLst/>
          </p:nvPr>
        </p:nvGraphicFramePr>
        <p:xfrm>
          <a:off x="9337538" y="3019863"/>
          <a:ext cx="2773586" cy="2015412"/>
        </p:xfrm>
        <a:graphic>
          <a:graphicData uri="http://schemas.openxmlformats.org/drawingml/2006/chart">
            <c:chart xmlns:c="http://schemas.openxmlformats.org/drawingml/2006/chart" xmlns:r="http://schemas.openxmlformats.org/officeDocument/2006/relationships" r:id="rId24"/>
          </a:graphicData>
        </a:graphic>
      </p:graphicFrame>
      <p:sp>
        <p:nvSpPr>
          <p:cNvPr id="57" name="TextBox 56">
            <a:extLst>
              <a:ext uri="{FF2B5EF4-FFF2-40B4-BE49-F238E27FC236}">
                <a16:creationId xmlns:a16="http://schemas.microsoft.com/office/drawing/2014/main" id="{96F9E091-5B82-4941-B484-C956B9970DEA}"/>
              </a:ext>
            </a:extLst>
          </p:cNvPr>
          <p:cNvSpPr txBox="1"/>
          <p:nvPr/>
        </p:nvSpPr>
        <p:spPr>
          <a:xfrm>
            <a:off x="1165611" y="4982630"/>
            <a:ext cx="10835596" cy="1498744"/>
          </a:xfrm>
          <a:prstGeom prst="rect">
            <a:avLst/>
          </a:prstGeom>
          <a:noFill/>
        </p:spPr>
        <p:txBody>
          <a:bodyPr wrap="square" rtlCol="0">
            <a:spAutoFit/>
          </a:bodyPr>
          <a:lstStyle/>
          <a:p>
            <a:pPr>
              <a:lnSpc>
                <a:spcPct val="125000"/>
              </a:lnSpc>
            </a:pPr>
            <a:r>
              <a:rPr lang="en-US" altLang="zh-CN" sz="1400" b="1" dirty="0">
                <a:solidFill>
                  <a:srgbClr val="595959"/>
                </a:solidFill>
              </a:rPr>
              <a:t>Total Transformation Sector of Natural Gas Usage Forecasting based on Exponential Smoothing: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Main Power Producers shares nearly the same trend of the gentle growth with the Total Transformation Sector; </a:t>
            </a:r>
          </a:p>
          <a:p>
            <a:pPr marL="285750" indent="-285750" algn="just">
              <a:lnSpc>
                <a:spcPct val="125000"/>
              </a:lnSpc>
              <a:buFontTx/>
              <a:buChar char="-"/>
            </a:pPr>
            <a:r>
              <a:rPr lang="en-US" altLang="zh-CN" sz="1200" dirty="0">
                <a:solidFill>
                  <a:srgbClr val="595959"/>
                </a:solidFill>
              </a:rPr>
              <a:t>Both optimal α </a:t>
            </a:r>
            <a:r>
              <a:rPr lang="en-US" altLang="zh-CN" sz="1200">
                <a:solidFill>
                  <a:srgbClr val="595959"/>
                </a:solidFill>
              </a:rPr>
              <a:t>for</a:t>
            </a:r>
            <a:r>
              <a:rPr lang="en-US" altLang="zh-CN" sz="1200" dirty="0">
                <a:solidFill>
                  <a:srgbClr val="595959"/>
                </a:solidFill>
              </a:rPr>
              <a:t> Main Power Producers and </a:t>
            </a:r>
            <a:r>
              <a:rPr lang="en-US" altLang="zh-CN" sz="1200" dirty="0" err="1">
                <a:solidFill>
                  <a:srgbClr val="595959"/>
                </a:solidFill>
              </a:rPr>
              <a:t>Autoproducers</a:t>
            </a:r>
            <a:r>
              <a:rPr lang="en-US" altLang="zh-CN" sz="1200" dirty="0">
                <a:solidFill>
                  <a:srgbClr val="595959"/>
                </a:solidFill>
              </a:rPr>
              <a:t> are 1, which is the same as Naïve Forecasting</a:t>
            </a:r>
            <a:r>
              <a:rPr lang="en-SG" altLang="zh-CN" sz="1200" dirty="0">
                <a:solidFill>
                  <a:srgbClr val="595959"/>
                </a:solidFill>
              </a:rPr>
              <a:t>.</a:t>
            </a:r>
            <a:r>
              <a:rPr lang="zh-CN" altLang="en-US" sz="1200" dirty="0">
                <a:solidFill>
                  <a:srgbClr val="595959"/>
                </a:solidFill>
              </a:rPr>
              <a:t> </a:t>
            </a:r>
            <a:r>
              <a:rPr lang="en-SG" altLang="zh-CN" sz="1200">
                <a:solidFill>
                  <a:srgbClr val="595959"/>
                </a:solidFill>
              </a:rPr>
              <a:t>This</a:t>
            </a:r>
            <a:r>
              <a:rPr lang="zh-CN" altLang="en-US" sz="1200" dirty="0">
                <a:solidFill>
                  <a:srgbClr val="595959"/>
                </a:solidFill>
              </a:rPr>
              <a:t> </a:t>
            </a:r>
            <a:r>
              <a:rPr lang="en-SG" altLang="zh-CN" sz="1200" dirty="0">
                <a:solidFill>
                  <a:srgbClr val="595959"/>
                </a:solidFill>
              </a:rPr>
              <a:t>demonstrates</a:t>
            </a:r>
            <a:r>
              <a:rPr lang="zh-CN" altLang="en-US" sz="1200" dirty="0">
                <a:solidFill>
                  <a:srgbClr val="595959"/>
                </a:solidFill>
              </a:rPr>
              <a:t> </a:t>
            </a:r>
            <a:r>
              <a:rPr lang="en-SG" altLang="zh-CN" sz="1200" dirty="0">
                <a:solidFill>
                  <a:srgbClr val="595959"/>
                </a:solidFill>
              </a:rPr>
              <a:t>that</a:t>
            </a:r>
            <a:r>
              <a:rPr lang="zh-CN" altLang="en-US" sz="1200" dirty="0">
                <a:solidFill>
                  <a:srgbClr val="595959"/>
                </a:solidFill>
              </a:rPr>
              <a:t> </a:t>
            </a:r>
            <a:r>
              <a:rPr lang="en-SG" altLang="zh-CN" sz="1200" dirty="0">
                <a:solidFill>
                  <a:srgbClr val="595959"/>
                </a:solidFill>
              </a:rPr>
              <a:t>the</a:t>
            </a:r>
            <a:r>
              <a:rPr lang="en-US" altLang="zh-CN" sz="1200" dirty="0">
                <a:solidFill>
                  <a:srgbClr val="595959"/>
                </a:solidFill>
              </a:rPr>
              <a:t> time series fluctuate greatly, and the long-term changes in a significant upward trend;</a:t>
            </a:r>
          </a:p>
          <a:p>
            <a:pPr marL="285750" indent="-285750" algn="just">
              <a:lnSpc>
                <a:spcPct val="125000"/>
              </a:lnSpc>
              <a:buFontTx/>
              <a:buChar char="-"/>
            </a:pPr>
            <a:r>
              <a:rPr lang="en-US" altLang="zh-CN" sz="1200" dirty="0">
                <a:solidFill>
                  <a:srgbClr val="595959"/>
                </a:solidFill>
              </a:rPr>
              <a:t>The optimal α of Other Transformations is 0.31, which could be interpreted that the corresponding time series has fluctuation, whereas the long-term trend does not have too much change. </a:t>
            </a:r>
          </a:p>
        </p:txBody>
      </p:sp>
      <p:sp>
        <p:nvSpPr>
          <p:cNvPr id="58" name="Oval 57">
            <a:extLst>
              <a:ext uri="{FF2B5EF4-FFF2-40B4-BE49-F238E27FC236}">
                <a16:creationId xmlns:a16="http://schemas.microsoft.com/office/drawing/2014/main" id="{1BB9CC7B-B35B-44FB-9688-FBE05B9373DD}"/>
              </a:ext>
            </a:extLst>
          </p:cNvPr>
          <p:cNvSpPr/>
          <p:nvPr/>
        </p:nvSpPr>
        <p:spPr>
          <a:xfrm>
            <a:off x="7679070" y="3685593"/>
            <a:ext cx="615843" cy="7371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42010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Transformation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30" name="Diagram 29">
            <a:extLst>
              <a:ext uri="{FF2B5EF4-FFF2-40B4-BE49-F238E27FC236}">
                <a16:creationId xmlns:a16="http://schemas.microsoft.com/office/drawing/2014/main" id="{DD2BC06E-7D98-40EA-9E42-8D8D57612F13}"/>
              </a:ext>
            </a:extLst>
          </p:cNvPr>
          <p:cNvGraphicFramePr/>
          <p:nvPr>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5" name="Picture 34">
            <a:extLst>
              <a:ext uri="{FF2B5EF4-FFF2-40B4-BE49-F238E27FC236}">
                <a16:creationId xmlns:a16="http://schemas.microsoft.com/office/drawing/2014/main" id="{DC1F9BA2-EC21-4CDC-A3DD-81EB68A4BCD6}"/>
              </a:ext>
            </a:extLst>
          </p:cNvPr>
          <p:cNvPicPr>
            <a:picLocks noChangeAspect="1"/>
          </p:cNvPicPr>
          <p:nvPr/>
        </p:nvPicPr>
        <p:blipFill>
          <a:blip r:embed="rId7"/>
          <a:stretch>
            <a:fillRect/>
          </a:stretch>
        </p:blipFill>
        <p:spPr>
          <a:xfrm>
            <a:off x="1216800" y="1863278"/>
            <a:ext cx="10675881" cy="1355789"/>
          </a:xfrm>
          <a:prstGeom prst="rect">
            <a:avLst/>
          </a:prstGeom>
        </p:spPr>
      </p:pic>
      <p:graphicFrame>
        <p:nvGraphicFramePr>
          <p:cNvPr id="40" name="Chart 39">
            <a:extLst>
              <a:ext uri="{FF2B5EF4-FFF2-40B4-BE49-F238E27FC236}">
                <a16:creationId xmlns:a16="http://schemas.microsoft.com/office/drawing/2014/main" id="{E09F64FD-5135-462F-82BA-8C2EA1DFE0CA}"/>
              </a:ext>
            </a:extLst>
          </p:cNvPr>
          <p:cNvGraphicFramePr>
            <a:graphicFrameLocks/>
          </p:cNvGraphicFramePr>
          <p:nvPr>
            <p:extLst/>
          </p:nvPr>
        </p:nvGraphicFramePr>
        <p:xfrm>
          <a:off x="1081088" y="3228399"/>
          <a:ext cx="2791110" cy="1866124"/>
        </p:xfrm>
        <a:graphic>
          <a:graphicData uri="http://schemas.openxmlformats.org/drawingml/2006/chart">
            <c:chart xmlns:c="http://schemas.openxmlformats.org/drawingml/2006/chart" xmlns:r="http://schemas.openxmlformats.org/officeDocument/2006/relationships" r:id="rId8"/>
          </a:graphicData>
        </a:graphic>
      </p:graphicFrame>
      <p:grpSp>
        <p:nvGrpSpPr>
          <p:cNvPr id="43" name="Group 42">
            <a:extLst>
              <a:ext uri="{FF2B5EF4-FFF2-40B4-BE49-F238E27FC236}">
                <a16:creationId xmlns:a16="http://schemas.microsoft.com/office/drawing/2014/main" id="{63DCA1CD-42CC-444C-A646-572D63F4E00B}"/>
              </a:ext>
            </a:extLst>
          </p:cNvPr>
          <p:cNvGrpSpPr/>
          <p:nvPr/>
        </p:nvGrpSpPr>
        <p:grpSpPr>
          <a:xfrm>
            <a:off x="1165611" y="891651"/>
            <a:ext cx="10581630" cy="964973"/>
            <a:chOff x="1165611" y="854327"/>
            <a:chExt cx="10581630" cy="964973"/>
          </a:xfrm>
        </p:grpSpPr>
        <p:grpSp>
          <p:nvGrpSpPr>
            <p:cNvPr id="44" name="Group 43">
              <a:extLst>
                <a:ext uri="{FF2B5EF4-FFF2-40B4-BE49-F238E27FC236}">
                  <a16:creationId xmlns:a16="http://schemas.microsoft.com/office/drawing/2014/main" id="{9BC77E2A-393A-4E35-B28C-5DC3BC77B405}"/>
                </a:ext>
              </a:extLst>
            </p:cNvPr>
            <p:cNvGrpSpPr/>
            <p:nvPr/>
          </p:nvGrpSpPr>
          <p:grpSpPr>
            <a:xfrm>
              <a:off x="1165611" y="854327"/>
              <a:ext cx="10581630" cy="915488"/>
              <a:chOff x="1165611" y="854327"/>
              <a:chExt cx="10581630" cy="915488"/>
            </a:xfrm>
          </p:grpSpPr>
          <p:sp>
            <p:nvSpPr>
              <p:cNvPr id="46" name="Rectangle 45">
                <a:extLst>
                  <a:ext uri="{FF2B5EF4-FFF2-40B4-BE49-F238E27FC236}">
                    <a16:creationId xmlns:a16="http://schemas.microsoft.com/office/drawing/2014/main" id="{4100B419-2B54-4B54-BE7C-17BCAD7B13EB}"/>
                  </a:ext>
                </a:extLst>
              </p:cNvPr>
              <p:cNvSpPr/>
              <p:nvPr/>
            </p:nvSpPr>
            <p:spPr>
              <a:xfrm>
                <a:off x="1165611" y="854327"/>
                <a:ext cx="10581630" cy="738664"/>
              </a:xfrm>
              <a:prstGeom prst="rect">
                <a:avLst/>
              </a:prstGeom>
            </p:spPr>
            <p:txBody>
              <a:bodyPr wrap="square">
                <a:spAutoFit/>
              </a:bodyPr>
              <a:lstStyle/>
              <a:p>
                <a:r>
                  <a:rPr lang="en-US" altLang="zh-CN" sz="1400" b="1" dirty="0">
                    <a:solidFill>
                      <a:srgbClr val="595959"/>
                    </a:solidFill>
                  </a:rPr>
                  <a:t>Method 4: Regression</a:t>
                </a:r>
              </a:p>
              <a:p>
                <a:r>
                  <a:rPr lang="en-US" sz="1400" i="1" dirty="0">
                    <a:solidFill>
                      <a:srgbClr val="595959"/>
                    </a:solidFill>
                  </a:rPr>
                  <a:t>Time Series = Trend + seasonality + cycle + random noise. According to the limited original data, only trend regression models would be built to achieve accurate predictions of process output. The parameter used to evaluate model fit is </a:t>
                </a:r>
                <a:r>
                  <a:rPr lang="en-US" altLang="zh-CN" sz="1400" i="1" dirty="0">
                    <a:solidFill>
                      <a:srgbClr val="595959"/>
                    </a:solidFill>
                  </a:rPr>
                  <a:t>Mean Absolute Error (MAE)</a:t>
                </a:r>
                <a:r>
                  <a:rPr lang="en-US" sz="1400" i="1" dirty="0">
                    <a:solidFill>
                      <a:srgbClr val="595959"/>
                    </a:solidFill>
                  </a:rPr>
                  <a:t>.</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1A005438-3420-4EE2-9529-54B196467BE2}"/>
                      </a:ext>
                    </a:extLst>
                  </p:cNvPr>
                  <p:cNvSpPr txBox="1"/>
                  <p:nvPr/>
                </p:nvSpPr>
                <p:spPr>
                  <a:xfrm>
                    <a:off x="4980571" y="1554371"/>
                    <a:ext cx="107843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40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𝛽</m:t>
                              </m:r>
                            </m:e>
                            <m:sub>
                              <m:r>
                                <a:rPr lang="en-SG" sz="1400" b="0" i="1" smtClean="0">
                                  <a:solidFill>
                                    <a:srgbClr val="595959"/>
                                  </a:solidFill>
                                  <a:latin typeface="Cambria Math" panose="02040503050406030204" pitchFamily="18" charset="0"/>
                                </a:rPr>
                                <m:t>0</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𝛽</m:t>
                              </m:r>
                            </m:e>
                            <m:sub>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𝑡</m:t>
                          </m:r>
                        </m:oMath>
                      </m:oMathPara>
                    </a14:m>
                    <a:endParaRPr lang="en-SG" sz="1400" dirty="0">
                      <a:solidFill>
                        <a:srgbClr val="595959"/>
                      </a:solidFill>
                    </a:endParaRPr>
                  </a:p>
                </p:txBody>
              </p:sp>
            </mc:Choice>
            <mc:Fallback xmlns="">
              <p:sp>
                <p:nvSpPr>
                  <p:cNvPr id="47" name="TextBox 46">
                    <a:extLst>
                      <a:ext uri="{FF2B5EF4-FFF2-40B4-BE49-F238E27FC236}">
                        <a16:creationId xmlns:a16="http://schemas.microsoft.com/office/drawing/2014/main" id="{1A005438-3420-4EE2-9529-54B196467BE2}"/>
                      </a:ext>
                    </a:extLst>
                  </p:cNvPr>
                  <p:cNvSpPr txBox="1">
                    <a:spLocks noRot="1" noChangeAspect="1" noMove="1" noResize="1" noEditPoints="1" noAdjustHandles="1" noChangeArrowheads="1" noChangeShapeType="1" noTextEdit="1"/>
                  </p:cNvSpPr>
                  <p:nvPr/>
                </p:nvSpPr>
                <p:spPr>
                  <a:xfrm>
                    <a:off x="4980571" y="1554371"/>
                    <a:ext cx="1078437" cy="215444"/>
                  </a:xfrm>
                  <a:prstGeom prst="rect">
                    <a:avLst/>
                  </a:prstGeom>
                  <a:blipFill>
                    <a:blip r:embed="rId21"/>
                    <a:stretch>
                      <a:fillRect l="-3390" r="-2825" b="-34286"/>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3B67FA50-A1CC-431D-947E-3066667604E0}"/>
                    </a:ext>
                  </a:extLst>
                </p:cNvPr>
                <p:cNvSpPr/>
                <p:nvPr/>
              </p:nvSpPr>
              <p:spPr>
                <a:xfrm>
                  <a:off x="6143529" y="1542301"/>
                  <a:ext cx="131991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sz="1200" i="1">
                            <a:solidFill>
                              <a:srgbClr val="595959"/>
                            </a:solidFill>
                            <a:latin typeface="Cambria Math" panose="02040503050406030204" pitchFamily="18" charset="0"/>
                            <a:ea typeface="Cambria Math" panose="02040503050406030204" pitchFamily="18" charset="0"/>
                          </a:rPr>
                          <m:t>𝑡</m:t>
                        </m:r>
                        <m:r>
                          <a:rPr lang="en-SG" sz="1200" i="1">
                            <a:solidFill>
                              <a:srgbClr val="595959"/>
                            </a:solidFill>
                            <a:latin typeface="Cambria Math" panose="02040503050406030204" pitchFamily="18" charset="0"/>
                            <a:ea typeface="Cambria Math" panose="02040503050406030204" pitchFamily="18" charset="0"/>
                          </a:rPr>
                          <m:t>:</m:t>
                        </m:r>
                        <m:r>
                          <a:rPr lang="en-SG" sz="1200" i="1">
                            <a:solidFill>
                              <a:srgbClr val="595959"/>
                            </a:solidFill>
                            <a:latin typeface="Cambria Math" panose="02040503050406030204" pitchFamily="18" charset="0"/>
                            <a:ea typeface="Cambria Math" panose="02040503050406030204" pitchFamily="18" charset="0"/>
                          </a:rPr>
                          <m:t>𝐼𝑛𝑑𝑒𝑥</m:t>
                        </m:r>
                        <m:r>
                          <a:rPr lang="en-SG" sz="1200" i="1">
                            <a:solidFill>
                              <a:srgbClr val="595959"/>
                            </a:solidFill>
                            <a:latin typeface="Cambria Math" panose="02040503050406030204" pitchFamily="18" charset="0"/>
                            <a:ea typeface="Cambria Math" panose="02040503050406030204" pitchFamily="18" charset="0"/>
                          </a:rPr>
                          <m:t> </m:t>
                        </m:r>
                        <m:r>
                          <a:rPr lang="en-SG" sz="1200" i="1">
                            <a:solidFill>
                              <a:srgbClr val="595959"/>
                            </a:solidFill>
                            <a:latin typeface="Cambria Math" panose="02040503050406030204" pitchFamily="18" charset="0"/>
                            <a:ea typeface="Cambria Math" panose="02040503050406030204" pitchFamily="18" charset="0"/>
                          </a:rPr>
                          <m:t>𝑜𝑓</m:t>
                        </m:r>
                        <m:r>
                          <a:rPr lang="en-SG" sz="1200" i="1">
                            <a:solidFill>
                              <a:srgbClr val="595959"/>
                            </a:solidFill>
                            <a:latin typeface="Cambria Math" panose="02040503050406030204" pitchFamily="18" charset="0"/>
                            <a:ea typeface="Cambria Math" panose="02040503050406030204" pitchFamily="18" charset="0"/>
                          </a:rPr>
                          <m:t> </m:t>
                        </m:r>
                        <m:r>
                          <a:rPr lang="en-SG" sz="1200" i="1">
                            <a:solidFill>
                              <a:srgbClr val="595959"/>
                            </a:solidFill>
                            <a:latin typeface="Cambria Math" panose="02040503050406030204" pitchFamily="18" charset="0"/>
                            <a:ea typeface="Cambria Math" panose="02040503050406030204" pitchFamily="18" charset="0"/>
                          </a:rPr>
                          <m:t>𝑌𝑒𝑎𝑟</m:t>
                        </m:r>
                      </m:oMath>
                    </m:oMathPara>
                  </a14:m>
                  <a:endParaRPr lang="en-SG" sz="1200" dirty="0"/>
                </a:p>
              </p:txBody>
            </p:sp>
          </mc:Choice>
          <mc:Fallback xmlns="">
            <p:sp>
              <p:nvSpPr>
                <p:cNvPr id="45" name="Rectangle 44">
                  <a:extLst>
                    <a:ext uri="{FF2B5EF4-FFF2-40B4-BE49-F238E27FC236}">
                      <a16:creationId xmlns:a16="http://schemas.microsoft.com/office/drawing/2014/main" id="{3B67FA50-A1CC-431D-947E-3066667604E0}"/>
                    </a:ext>
                  </a:extLst>
                </p:cNvPr>
                <p:cNvSpPr>
                  <a:spLocks noRot="1" noChangeAspect="1" noMove="1" noResize="1" noEditPoints="1" noAdjustHandles="1" noChangeArrowheads="1" noChangeShapeType="1" noTextEdit="1"/>
                </p:cNvSpPr>
                <p:nvPr/>
              </p:nvSpPr>
              <p:spPr>
                <a:xfrm>
                  <a:off x="6143529" y="1542301"/>
                  <a:ext cx="1319913" cy="276999"/>
                </a:xfrm>
                <a:prstGeom prst="rect">
                  <a:avLst/>
                </a:prstGeom>
                <a:blipFill>
                  <a:blip r:embed="rId27"/>
                  <a:stretch>
                    <a:fillRect b="-4348"/>
                  </a:stretch>
                </a:blipFill>
              </p:spPr>
              <p:txBody>
                <a:bodyPr/>
                <a:lstStyle/>
                <a:p>
                  <a:r>
                    <a:rPr lang="en-SG">
                      <a:noFill/>
                    </a:rPr>
                    <a:t> </a:t>
                  </a:r>
                </a:p>
              </p:txBody>
            </p:sp>
          </mc:Fallback>
        </mc:AlternateContent>
      </p:grpSp>
      <p:graphicFrame>
        <p:nvGraphicFramePr>
          <p:cNvPr id="48" name="Chart 47">
            <a:extLst>
              <a:ext uri="{FF2B5EF4-FFF2-40B4-BE49-F238E27FC236}">
                <a16:creationId xmlns:a16="http://schemas.microsoft.com/office/drawing/2014/main" id="{27851B5A-AABE-4C0D-92E7-B4ABAAF0DE68}"/>
              </a:ext>
            </a:extLst>
          </p:cNvPr>
          <p:cNvGraphicFramePr>
            <a:graphicFrameLocks/>
          </p:cNvGraphicFramePr>
          <p:nvPr>
            <p:extLst/>
          </p:nvPr>
        </p:nvGraphicFramePr>
        <p:xfrm>
          <a:off x="3677964" y="3242112"/>
          <a:ext cx="3049402" cy="1819469"/>
        </p:xfrm>
        <a:graphic>
          <a:graphicData uri="http://schemas.openxmlformats.org/drawingml/2006/chart">
            <c:chart xmlns:c="http://schemas.openxmlformats.org/drawingml/2006/chart" xmlns:r="http://schemas.openxmlformats.org/officeDocument/2006/relationships" r:id="rId28"/>
          </a:graphicData>
        </a:graphic>
      </p:graphicFrame>
      <p:graphicFrame>
        <p:nvGraphicFramePr>
          <p:cNvPr id="49" name="Chart 48">
            <a:extLst>
              <a:ext uri="{FF2B5EF4-FFF2-40B4-BE49-F238E27FC236}">
                <a16:creationId xmlns:a16="http://schemas.microsoft.com/office/drawing/2014/main" id="{B390C778-E4E6-44D3-94A3-863ED7B2F328}"/>
              </a:ext>
            </a:extLst>
          </p:cNvPr>
          <p:cNvGraphicFramePr>
            <a:graphicFrameLocks/>
          </p:cNvGraphicFramePr>
          <p:nvPr>
            <p:extLst/>
          </p:nvPr>
        </p:nvGraphicFramePr>
        <p:xfrm>
          <a:off x="6542219" y="3242111"/>
          <a:ext cx="2881687" cy="1819471"/>
        </p:xfrm>
        <a:graphic>
          <a:graphicData uri="http://schemas.openxmlformats.org/drawingml/2006/chart">
            <c:chart xmlns:c="http://schemas.openxmlformats.org/drawingml/2006/chart" xmlns:r="http://schemas.openxmlformats.org/officeDocument/2006/relationships" r:id="rId29"/>
          </a:graphicData>
        </a:graphic>
      </p:graphicFrame>
      <p:graphicFrame>
        <p:nvGraphicFramePr>
          <p:cNvPr id="50" name="Chart 49">
            <a:extLst>
              <a:ext uri="{FF2B5EF4-FFF2-40B4-BE49-F238E27FC236}">
                <a16:creationId xmlns:a16="http://schemas.microsoft.com/office/drawing/2014/main" id="{1987D152-EA96-4B92-B331-F84304B69264}"/>
              </a:ext>
            </a:extLst>
          </p:cNvPr>
          <p:cNvGraphicFramePr>
            <a:graphicFrameLocks/>
          </p:cNvGraphicFramePr>
          <p:nvPr>
            <p:extLst/>
          </p:nvPr>
        </p:nvGraphicFramePr>
        <p:xfrm>
          <a:off x="9321265" y="3242112"/>
          <a:ext cx="2772661" cy="1819469"/>
        </p:xfrm>
        <a:graphic>
          <a:graphicData uri="http://schemas.openxmlformats.org/drawingml/2006/chart">
            <c:chart xmlns:c="http://schemas.openxmlformats.org/drawingml/2006/chart" xmlns:r="http://schemas.openxmlformats.org/officeDocument/2006/relationships" r:id="rId30"/>
          </a:graphicData>
        </a:graphic>
      </p:graphicFrame>
      <p:sp>
        <p:nvSpPr>
          <p:cNvPr id="51" name="TextBox 50">
            <a:extLst>
              <a:ext uri="{FF2B5EF4-FFF2-40B4-BE49-F238E27FC236}">
                <a16:creationId xmlns:a16="http://schemas.microsoft.com/office/drawing/2014/main" id="{C222C128-6B6F-4C79-923D-8288C428138E}"/>
              </a:ext>
            </a:extLst>
          </p:cNvPr>
          <p:cNvSpPr txBox="1"/>
          <p:nvPr/>
        </p:nvSpPr>
        <p:spPr>
          <a:xfrm>
            <a:off x="1165611" y="5019954"/>
            <a:ext cx="10835596" cy="1498744"/>
          </a:xfrm>
          <a:prstGeom prst="rect">
            <a:avLst/>
          </a:prstGeom>
          <a:noFill/>
        </p:spPr>
        <p:txBody>
          <a:bodyPr wrap="square" rtlCol="0">
            <a:spAutoFit/>
          </a:bodyPr>
          <a:lstStyle/>
          <a:p>
            <a:pPr>
              <a:lnSpc>
                <a:spcPct val="125000"/>
              </a:lnSpc>
            </a:pPr>
            <a:r>
              <a:rPr lang="en-US" altLang="zh-CN" sz="1400" b="1" dirty="0">
                <a:solidFill>
                  <a:srgbClr val="595959"/>
                </a:solidFill>
              </a:rPr>
              <a:t>Total Transformation Sector of Natural Gas Usage Forecasting based on Regression: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Main Power Producers shares nearly the same increasing trend with the Total Transformation Sector</a:t>
            </a:r>
            <a:r>
              <a:rPr lang="en-SG" altLang="zh-CN" sz="1200" dirty="0">
                <a:solidFill>
                  <a:srgbClr val="595959"/>
                </a:solidFill>
              </a:rPr>
              <a:t>,</a:t>
            </a:r>
            <a:r>
              <a:rPr lang="zh-CN" altLang="en-US" sz="1200" dirty="0">
                <a:solidFill>
                  <a:srgbClr val="595959"/>
                </a:solidFill>
              </a:rPr>
              <a:t> </a:t>
            </a:r>
            <a:r>
              <a:rPr lang="en-SG" altLang="zh-CN" sz="1200" dirty="0">
                <a:solidFill>
                  <a:srgbClr val="595959"/>
                </a:solidFill>
              </a:rPr>
              <a:t>while</a:t>
            </a:r>
            <a:r>
              <a:rPr lang="zh-CN" altLang="en-US" sz="1200" dirty="0">
                <a:solidFill>
                  <a:srgbClr val="595959"/>
                </a:solidFill>
              </a:rPr>
              <a:t> </a:t>
            </a:r>
            <a:r>
              <a:rPr lang="en-SG" altLang="zh-CN" sz="1200" dirty="0">
                <a:solidFill>
                  <a:srgbClr val="595959"/>
                </a:solidFill>
              </a:rPr>
              <a:t>Other Transformations</a:t>
            </a:r>
            <a:r>
              <a:rPr lang="zh-CN" altLang="en-US" sz="1200" dirty="0">
                <a:solidFill>
                  <a:srgbClr val="595959"/>
                </a:solidFill>
              </a:rPr>
              <a:t> </a:t>
            </a:r>
            <a:r>
              <a:rPr lang="en-SG" altLang="zh-CN" sz="1200" dirty="0">
                <a:solidFill>
                  <a:srgbClr val="595959"/>
                </a:solidFill>
              </a:rPr>
              <a:t>decreases</a:t>
            </a:r>
            <a:r>
              <a:rPr lang="en-US" altLang="zh-CN" sz="1200" dirty="0">
                <a:solidFill>
                  <a:srgbClr val="595959"/>
                </a:solidFill>
              </a:rPr>
              <a:t>; </a:t>
            </a:r>
          </a:p>
          <a:p>
            <a:pPr marL="285750" indent="-285750" algn="just">
              <a:lnSpc>
                <a:spcPct val="125000"/>
              </a:lnSpc>
              <a:buFontTx/>
              <a:buChar char="-"/>
            </a:pPr>
            <a:r>
              <a:rPr lang="en-US" altLang="zh-CN" sz="1200" dirty="0">
                <a:solidFill>
                  <a:srgbClr val="595959"/>
                </a:solidFill>
              </a:rPr>
              <a:t>The coefficient of Main Power Producers is much more than </a:t>
            </a:r>
            <a:r>
              <a:rPr lang="en-US" altLang="zh-CN" sz="1200" dirty="0" err="1">
                <a:solidFill>
                  <a:srgbClr val="595959"/>
                </a:solidFill>
              </a:rPr>
              <a:t>Autoproducers</a:t>
            </a:r>
            <a:r>
              <a:rPr lang="en-US" altLang="zh-CN" sz="1200" dirty="0">
                <a:solidFill>
                  <a:srgbClr val="595959"/>
                </a:solidFill>
              </a:rPr>
              <a:t>, which </a:t>
            </a:r>
            <a:r>
              <a:rPr lang="en-SG" altLang="zh-CN" sz="1200" dirty="0">
                <a:solidFill>
                  <a:srgbClr val="595959"/>
                </a:solidFill>
              </a:rPr>
              <a:t>demonstrates</a:t>
            </a:r>
            <a:r>
              <a:rPr lang="zh-CN" altLang="en-US" sz="1200" dirty="0">
                <a:solidFill>
                  <a:srgbClr val="595959"/>
                </a:solidFill>
              </a:rPr>
              <a:t> </a:t>
            </a:r>
            <a:r>
              <a:rPr lang="en-SG" altLang="zh-CN" sz="1200" dirty="0">
                <a:solidFill>
                  <a:srgbClr val="595959"/>
                </a:solidFill>
              </a:rPr>
              <a:t>that</a:t>
            </a:r>
            <a:r>
              <a:rPr lang="zh-CN" altLang="en-US" sz="1200" dirty="0">
                <a:solidFill>
                  <a:srgbClr val="595959"/>
                </a:solidFill>
              </a:rPr>
              <a:t> </a:t>
            </a:r>
            <a:r>
              <a:rPr lang="en-SG" altLang="zh-CN" sz="1200" dirty="0">
                <a:solidFill>
                  <a:srgbClr val="595959"/>
                </a:solidFill>
              </a:rPr>
              <a:t>the</a:t>
            </a:r>
            <a:r>
              <a:rPr lang="en-US" altLang="zh-CN" sz="1200" dirty="0">
                <a:solidFill>
                  <a:srgbClr val="595959"/>
                </a:solidFill>
              </a:rPr>
              <a:t> upward trend of the former is more significant;</a:t>
            </a:r>
          </a:p>
          <a:p>
            <a:pPr marL="285750" indent="-285750" algn="just">
              <a:lnSpc>
                <a:spcPct val="125000"/>
              </a:lnSpc>
              <a:buFontTx/>
              <a:buChar char="-"/>
            </a:pPr>
            <a:r>
              <a:rPr lang="en-US" altLang="zh-CN" sz="1200" dirty="0">
                <a:solidFill>
                  <a:srgbClr val="595959"/>
                </a:solidFill>
              </a:rPr>
              <a:t>There’s a significant increase in natural gas usage by </a:t>
            </a:r>
            <a:r>
              <a:rPr lang="en-US" altLang="zh-CN" sz="1200" dirty="0" err="1">
                <a:solidFill>
                  <a:srgbClr val="595959"/>
                </a:solidFill>
              </a:rPr>
              <a:t>Autoproducers</a:t>
            </a:r>
            <a:r>
              <a:rPr lang="en-US" altLang="zh-CN" sz="1200" dirty="0">
                <a:solidFill>
                  <a:srgbClr val="595959"/>
                </a:solidFill>
              </a:rPr>
              <a:t> in 2013, which is more than double of that in 2012. This might be due to the entry of new </a:t>
            </a:r>
            <a:r>
              <a:rPr lang="en-US" altLang="zh-CN" sz="1200" dirty="0" err="1">
                <a:solidFill>
                  <a:srgbClr val="595959"/>
                </a:solidFill>
              </a:rPr>
              <a:t>autoproducers</a:t>
            </a:r>
            <a:r>
              <a:rPr lang="en-US" altLang="zh-CN" sz="1200" dirty="0">
                <a:solidFill>
                  <a:srgbClr val="595959"/>
                </a:solidFill>
              </a:rPr>
              <a:t>, and existing </a:t>
            </a:r>
            <a:r>
              <a:rPr lang="en-US" altLang="zh-CN" sz="1200" dirty="0" err="1">
                <a:solidFill>
                  <a:srgbClr val="595959"/>
                </a:solidFill>
              </a:rPr>
              <a:t>autoproducers</a:t>
            </a:r>
            <a:r>
              <a:rPr lang="en-US" altLang="zh-CN" sz="1200" dirty="0">
                <a:solidFill>
                  <a:srgbClr val="595959"/>
                </a:solidFill>
              </a:rPr>
              <a:t> expanding their operations.  </a:t>
            </a:r>
          </a:p>
          <a:p>
            <a:pPr marL="285750" indent="-285750" algn="just">
              <a:lnSpc>
                <a:spcPct val="125000"/>
              </a:lnSpc>
              <a:buFontTx/>
              <a:buChar char="-"/>
            </a:pPr>
            <a:r>
              <a:rPr lang="en-US" altLang="zh-CN" sz="1200" dirty="0">
                <a:solidFill>
                  <a:srgbClr val="595959"/>
                </a:solidFill>
              </a:rPr>
              <a:t>However, Other Transformations shows a gentle downward trend which might be due the rapid development of the electricity generation and efficiency.</a:t>
            </a:r>
          </a:p>
        </p:txBody>
      </p:sp>
      <p:sp>
        <p:nvSpPr>
          <p:cNvPr id="52" name="Oval 51">
            <a:extLst>
              <a:ext uri="{FF2B5EF4-FFF2-40B4-BE49-F238E27FC236}">
                <a16:creationId xmlns:a16="http://schemas.microsoft.com/office/drawing/2014/main" id="{2FCCB98E-0407-4714-99C5-5D847EAB1315}"/>
              </a:ext>
            </a:extLst>
          </p:cNvPr>
          <p:cNvSpPr/>
          <p:nvPr/>
        </p:nvSpPr>
        <p:spPr>
          <a:xfrm>
            <a:off x="7660408" y="3909533"/>
            <a:ext cx="615843" cy="66247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44009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95B5EC76-20EE-463E-8896-BC88CD68258A}"/>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64801EC3-EA5C-475F-B2EB-19A6DC1D65F5}"/>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FAD0F2D1-F1F1-47E2-8241-302A36AA158E}"/>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CD3C1A26-6A5A-4C16-B6C8-E6B9AEB255C0}"/>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Consumption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21" name="Diagram 20">
            <a:extLst>
              <a:ext uri="{FF2B5EF4-FFF2-40B4-BE49-F238E27FC236}">
                <a16:creationId xmlns:a16="http://schemas.microsoft.com/office/drawing/2014/main" id="{BC05D6D6-7BCC-4F2C-B454-458B3DF6C823}"/>
              </a:ext>
            </a:extLst>
          </p:cNvPr>
          <p:cNvGraphicFramePr/>
          <p:nvPr>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TextBox 21">
            <a:extLst>
              <a:ext uri="{FF2B5EF4-FFF2-40B4-BE49-F238E27FC236}">
                <a16:creationId xmlns:a16="http://schemas.microsoft.com/office/drawing/2014/main" id="{FFCAE9AA-C4AD-46E1-BF73-339C6E0470A8}"/>
              </a:ext>
            </a:extLst>
          </p:cNvPr>
          <p:cNvSpPr txBox="1"/>
          <p:nvPr/>
        </p:nvSpPr>
        <p:spPr>
          <a:xfrm>
            <a:off x="1165611" y="834168"/>
            <a:ext cx="11026389" cy="523220"/>
          </a:xfrm>
          <a:prstGeom prst="rect">
            <a:avLst/>
          </a:prstGeom>
          <a:noFill/>
        </p:spPr>
        <p:txBody>
          <a:bodyPr wrap="square" rtlCol="0">
            <a:spAutoFit/>
          </a:bodyPr>
          <a:lstStyle/>
          <a:p>
            <a:r>
              <a:rPr lang="en-US" altLang="zh-CN" sz="1400" b="1" dirty="0">
                <a:solidFill>
                  <a:srgbClr val="595959"/>
                </a:solidFill>
              </a:rPr>
              <a:t>Due to the limited data available, seasonality across the years cannot be explored. A prediction for 2018 was performed using the following prediction methods:</a:t>
            </a:r>
          </a:p>
        </p:txBody>
      </p:sp>
      <p:sp>
        <p:nvSpPr>
          <p:cNvPr id="23" name="Rectangle 22">
            <a:extLst>
              <a:ext uri="{FF2B5EF4-FFF2-40B4-BE49-F238E27FC236}">
                <a16:creationId xmlns:a16="http://schemas.microsoft.com/office/drawing/2014/main" id="{FF571945-F258-4024-AF3C-DDC65536AF89}"/>
              </a:ext>
            </a:extLst>
          </p:cNvPr>
          <p:cNvSpPr/>
          <p:nvPr/>
        </p:nvSpPr>
        <p:spPr>
          <a:xfrm>
            <a:off x="6195158" y="1324187"/>
            <a:ext cx="2444989" cy="307777"/>
          </a:xfrm>
          <a:prstGeom prst="rect">
            <a:avLst/>
          </a:prstGeom>
        </p:spPr>
        <p:txBody>
          <a:bodyPr wrap="square">
            <a:spAutoFit/>
          </a:bodyPr>
          <a:lstStyle/>
          <a:p>
            <a:pPr marL="285750" lvl="0" indent="-285750">
              <a:buFontTx/>
              <a:buChar char="-"/>
            </a:pPr>
            <a:r>
              <a:rPr lang="en-US" altLang="zh-CN" sz="1400" dirty="0">
                <a:solidFill>
                  <a:srgbClr val="595959"/>
                </a:solidFill>
              </a:rPr>
              <a:t>Exponential Smoothing;</a:t>
            </a:r>
          </a:p>
        </p:txBody>
      </p:sp>
      <p:sp>
        <p:nvSpPr>
          <p:cNvPr id="24" name="Rectangle 23">
            <a:extLst>
              <a:ext uri="{FF2B5EF4-FFF2-40B4-BE49-F238E27FC236}">
                <a16:creationId xmlns:a16="http://schemas.microsoft.com/office/drawing/2014/main" id="{59ED5288-1C0B-4CCE-9FD3-B9BF77976331}"/>
              </a:ext>
            </a:extLst>
          </p:cNvPr>
          <p:cNvSpPr/>
          <p:nvPr/>
        </p:nvSpPr>
        <p:spPr>
          <a:xfrm>
            <a:off x="3722896" y="1326609"/>
            <a:ext cx="1701363" cy="307777"/>
          </a:xfrm>
          <a:prstGeom prst="rect">
            <a:avLst/>
          </a:prstGeom>
        </p:spPr>
        <p:txBody>
          <a:bodyPr wrap="none">
            <a:spAutoFit/>
          </a:bodyPr>
          <a:lstStyle/>
          <a:p>
            <a:pPr marL="285750" lvl="0" indent="-285750">
              <a:buFontTx/>
              <a:buChar char="-"/>
            </a:pPr>
            <a:r>
              <a:rPr lang="en-US" altLang="zh-CN" sz="1400" dirty="0">
                <a:solidFill>
                  <a:srgbClr val="595959"/>
                </a:solidFill>
              </a:rPr>
              <a:t>Moving Average;</a:t>
            </a:r>
          </a:p>
        </p:txBody>
      </p:sp>
      <p:sp>
        <p:nvSpPr>
          <p:cNvPr id="25" name="Rectangle 24">
            <a:extLst>
              <a:ext uri="{FF2B5EF4-FFF2-40B4-BE49-F238E27FC236}">
                <a16:creationId xmlns:a16="http://schemas.microsoft.com/office/drawing/2014/main" id="{B4B6751D-34EC-43FD-83D0-53ED54445E8A}"/>
              </a:ext>
            </a:extLst>
          </p:cNvPr>
          <p:cNvSpPr/>
          <p:nvPr/>
        </p:nvSpPr>
        <p:spPr>
          <a:xfrm>
            <a:off x="9146310" y="1324187"/>
            <a:ext cx="1312475" cy="307777"/>
          </a:xfrm>
          <a:prstGeom prst="rect">
            <a:avLst/>
          </a:prstGeom>
        </p:spPr>
        <p:txBody>
          <a:bodyPr wrap="none">
            <a:spAutoFit/>
          </a:bodyPr>
          <a:lstStyle/>
          <a:p>
            <a:pPr marL="285750" lvl="0" indent="-285750">
              <a:buFontTx/>
              <a:buChar char="-"/>
            </a:pPr>
            <a:r>
              <a:rPr lang="en-US" altLang="zh-CN" sz="1400" dirty="0">
                <a:solidFill>
                  <a:srgbClr val="595959"/>
                </a:solidFill>
              </a:rPr>
              <a:t>Regression;</a:t>
            </a:r>
          </a:p>
        </p:txBody>
      </p:sp>
      <p:sp>
        <p:nvSpPr>
          <p:cNvPr id="26" name="Rectangle 25">
            <a:extLst>
              <a:ext uri="{FF2B5EF4-FFF2-40B4-BE49-F238E27FC236}">
                <a16:creationId xmlns:a16="http://schemas.microsoft.com/office/drawing/2014/main" id="{86A52E11-0287-4B94-A75D-A3D87FF6810F}"/>
              </a:ext>
            </a:extLst>
          </p:cNvPr>
          <p:cNvSpPr/>
          <p:nvPr/>
        </p:nvSpPr>
        <p:spPr>
          <a:xfrm>
            <a:off x="1240257" y="1326610"/>
            <a:ext cx="1801712" cy="307777"/>
          </a:xfrm>
          <a:prstGeom prst="rect">
            <a:avLst/>
          </a:prstGeom>
        </p:spPr>
        <p:txBody>
          <a:bodyPr wrap="none">
            <a:spAutoFit/>
          </a:bodyPr>
          <a:lstStyle/>
          <a:p>
            <a:pPr marL="285750" lvl="0" indent="-285750">
              <a:buFontTx/>
              <a:buChar char="-"/>
            </a:pPr>
            <a:r>
              <a:rPr lang="en-US" altLang="zh-CN" sz="1400" dirty="0">
                <a:solidFill>
                  <a:srgbClr val="595959"/>
                </a:solidFill>
              </a:rPr>
              <a:t>Naïve Forecasting </a:t>
            </a:r>
          </a:p>
        </p:txBody>
      </p:sp>
      <p:sp>
        <p:nvSpPr>
          <p:cNvPr id="27" name="Rectangle 26">
            <a:extLst>
              <a:ext uri="{FF2B5EF4-FFF2-40B4-BE49-F238E27FC236}">
                <a16:creationId xmlns:a16="http://schemas.microsoft.com/office/drawing/2014/main" id="{FB6C246E-B85D-4F01-8260-D944DAF5115A}"/>
              </a:ext>
            </a:extLst>
          </p:cNvPr>
          <p:cNvSpPr/>
          <p:nvPr/>
        </p:nvSpPr>
        <p:spPr>
          <a:xfrm>
            <a:off x="1165611" y="1796719"/>
            <a:ext cx="10581630" cy="523220"/>
          </a:xfrm>
          <a:prstGeom prst="rect">
            <a:avLst/>
          </a:prstGeom>
        </p:spPr>
        <p:txBody>
          <a:bodyPr wrap="square">
            <a:spAutoFit/>
          </a:bodyPr>
          <a:lstStyle/>
          <a:p>
            <a:r>
              <a:rPr lang="en-US" altLang="zh-CN" sz="1400" b="1" dirty="0">
                <a:solidFill>
                  <a:srgbClr val="595959"/>
                </a:solidFill>
              </a:rPr>
              <a:t>Method 1: Naïve Forecasting</a:t>
            </a:r>
          </a:p>
          <a:p>
            <a:r>
              <a:rPr lang="en-US" sz="1400" i="1" dirty="0">
                <a:solidFill>
                  <a:srgbClr val="595959"/>
                </a:solidFill>
              </a:rPr>
              <a:t>The Naive forecast = Most recent actual values of the variable.</a:t>
            </a:r>
          </a:p>
        </p:txBody>
      </p:sp>
      <p:sp>
        <p:nvSpPr>
          <p:cNvPr id="29" name="Rectangle 1">
            <a:extLst>
              <a:ext uri="{FF2B5EF4-FFF2-40B4-BE49-F238E27FC236}">
                <a16:creationId xmlns:a16="http://schemas.microsoft.com/office/drawing/2014/main" id="{662673A2-0D7E-485D-A240-A49195D3F93A}"/>
              </a:ext>
            </a:extLst>
          </p:cNvPr>
          <p:cNvSpPr>
            <a:spLocks noChangeArrowheads="1"/>
          </p:cNvSpPr>
          <p:nvPr/>
        </p:nvSpPr>
        <p:spPr bwMode="auto">
          <a:xfrm>
            <a:off x="4545013" y="3681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39" name="直接连接符 9">
            <a:extLst>
              <a:ext uri="{FF2B5EF4-FFF2-40B4-BE49-F238E27FC236}">
                <a16:creationId xmlns:a16="http://schemas.microsoft.com/office/drawing/2014/main" id="{314D14D0-C185-458F-B774-F5EA9A6FC02D}"/>
              </a:ext>
            </a:extLst>
          </p:cNvPr>
          <p:cNvCxnSpPr>
            <a:cxnSpLocks/>
          </p:cNvCxnSpPr>
          <p:nvPr/>
        </p:nvCxnSpPr>
        <p:spPr>
          <a:xfrm flipH="1">
            <a:off x="1249584" y="1710930"/>
            <a:ext cx="10506984" cy="0"/>
          </a:xfrm>
          <a:prstGeom prst="line">
            <a:avLst/>
          </a:prstGeom>
          <a:ln w="9525">
            <a:solidFill>
              <a:srgbClr val="7798D4"/>
            </a:solidFill>
            <a:prstDash val="dash"/>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B7FD93E-04D6-4A94-A023-728A68BF3596}"/>
              </a:ext>
            </a:extLst>
          </p:cNvPr>
          <p:cNvPicPr>
            <a:picLocks noChangeAspect="1"/>
          </p:cNvPicPr>
          <p:nvPr/>
        </p:nvPicPr>
        <p:blipFill>
          <a:blip r:embed="rId7"/>
          <a:stretch>
            <a:fillRect/>
          </a:stretch>
        </p:blipFill>
        <p:spPr>
          <a:xfrm>
            <a:off x="1249584" y="2370378"/>
            <a:ext cx="10581630" cy="4077063"/>
          </a:xfrm>
          <a:prstGeom prst="rect">
            <a:avLst/>
          </a:prstGeom>
        </p:spPr>
      </p:pic>
    </p:spTree>
    <p:extLst>
      <p:ext uri="{BB962C8B-B14F-4D97-AF65-F5344CB8AC3E}">
        <p14:creationId xmlns:p14="http://schemas.microsoft.com/office/powerpoint/2010/main" val="244563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Project Requirement</a:t>
            </a:r>
            <a:endParaRPr lang="zh-CN" altLang="en-US" sz="3600" b="1" dirty="0">
              <a:solidFill>
                <a:schemeClr val="tx1">
                  <a:lumMod val="65000"/>
                  <a:lumOff val="35000"/>
                </a:schemeClr>
              </a:solidFill>
              <a:ea typeface="微软雅黑" panose="020B0503020204020204" pitchFamily="34" charset="-122"/>
            </a:endParaRPr>
          </a:p>
        </p:txBody>
      </p:sp>
      <p:sp>
        <p:nvSpPr>
          <p:cNvPr id="9" name="TextBox 8">
            <a:extLst>
              <a:ext uri="{FF2B5EF4-FFF2-40B4-BE49-F238E27FC236}">
                <a16:creationId xmlns:a16="http://schemas.microsoft.com/office/drawing/2014/main" id="{FF692C7E-679F-4C92-9B2F-6253D26E49D2}"/>
              </a:ext>
            </a:extLst>
          </p:cNvPr>
          <p:cNvSpPr txBox="1"/>
          <p:nvPr/>
        </p:nvSpPr>
        <p:spPr>
          <a:xfrm>
            <a:off x="211026" y="850697"/>
            <a:ext cx="11769948" cy="369332"/>
          </a:xfrm>
          <a:prstGeom prst="rect">
            <a:avLst/>
          </a:prstGeom>
          <a:noFill/>
        </p:spPr>
        <p:txBody>
          <a:bodyPr wrap="square" rtlCol="0">
            <a:spAutoFit/>
          </a:bodyPr>
          <a:lstStyle/>
          <a:p>
            <a:r>
              <a:rPr lang="en-US" altLang="zh-CN" b="1" dirty="0">
                <a:solidFill>
                  <a:srgbClr val="595959"/>
                </a:solidFill>
                <a:latin typeface="Calibri" panose="020F0502020204030204" pitchFamily="34" charset="0"/>
                <a:cs typeface="Calibri" panose="020F0502020204030204" pitchFamily="34" charset="0"/>
              </a:rPr>
              <a:t>Utilize various forecasting techniques for each sub sector to forecast and </a:t>
            </a:r>
            <a:r>
              <a:rPr lang="en-SG" altLang="zh-CN" b="1" dirty="0">
                <a:solidFill>
                  <a:srgbClr val="595959"/>
                </a:solidFill>
                <a:latin typeface="Calibri" panose="020F0502020204030204" pitchFamily="34" charset="0"/>
                <a:cs typeface="Calibri" panose="020F0502020204030204" pitchFamily="34" charset="0"/>
              </a:rPr>
              <a:t>uncover insights</a:t>
            </a:r>
            <a:r>
              <a:rPr lang="en-US" altLang="zh-CN" b="1" dirty="0">
                <a:solidFill>
                  <a:srgbClr val="595959"/>
                </a:solidFill>
                <a:latin typeface="Calibri" panose="020F0502020204030204" pitchFamily="34" charset="0"/>
                <a:cs typeface="Calibri" panose="020F0502020204030204" pitchFamily="34" charset="0"/>
              </a:rPr>
              <a:t>.</a:t>
            </a:r>
          </a:p>
        </p:txBody>
      </p:sp>
      <p:sp>
        <p:nvSpPr>
          <p:cNvPr id="2" name="Rectangle 1">
            <a:extLst>
              <a:ext uri="{FF2B5EF4-FFF2-40B4-BE49-F238E27FC236}">
                <a16:creationId xmlns:a16="http://schemas.microsoft.com/office/drawing/2014/main" id="{EFFF2FC2-0FD5-4E63-9739-CF89911DB95F}"/>
              </a:ext>
            </a:extLst>
          </p:cNvPr>
          <p:cNvSpPr/>
          <p:nvPr/>
        </p:nvSpPr>
        <p:spPr>
          <a:xfrm>
            <a:off x="404814" y="2344709"/>
            <a:ext cx="5561166" cy="3816429"/>
          </a:xfrm>
          <a:prstGeom prst="rect">
            <a:avLst/>
          </a:prstGeom>
        </p:spPr>
        <p:txBody>
          <a:bodyPr wrap="square">
            <a:spAutoFit/>
          </a:bodyPr>
          <a:lstStyle/>
          <a:p>
            <a:r>
              <a:rPr lang="en-US" altLang="zh-CN" sz="1600" b="1" dirty="0">
                <a:solidFill>
                  <a:srgbClr val="595959"/>
                </a:solidFill>
              </a:rPr>
              <a:t>Natural Gas Time Series Data Source:  </a:t>
            </a:r>
          </a:p>
          <a:p>
            <a:pPr marL="285750" indent="-285750">
              <a:buFontTx/>
              <a:buChar char="-"/>
            </a:pPr>
            <a:r>
              <a:rPr lang="en-US" altLang="zh-CN" sz="1600" dirty="0">
                <a:solidFill>
                  <a:srgbClr val="595959"/>
                </a:solidFill>
              </a:rPr>
              <a:t>Annual Detailed Natural Gas Balance Table </a:t>
            </a:r>
            <a:r>
              <a:rPr lang="en-SG" altLang="zh-CN" sz="1600" dirty="0">
                <a:solidFill>
                  <a:srgbClr val="595959"/>
                </a:solidFill>
              </a:rPr>
              <a:t>(</a:t>
            </a:r>
            <a:r>
              <a:rPr lang="en-US" altLang="zh-CN" sz="1600" dirty="0">
                <a:solidFill>
                  <a:srgbClr val="595959"/>
                </a:solidFill>
              </a:rPr>
              <a:t>2009-2017</a:t>
            </a:r>
            <a:r>
              <a:rPr lang="en-SG" altLang="zh-CN" sz="1600" dirty="0">
                <a:solidFill>
                  <a:srgbClr val="595959"/>
                </a:solidFill>
              </a:rPr>
              <a:t>)</a:t>
            </a:r>
          </a:p>
          <a:p>
            <a:pPr marL="285750" indent="-285750">
              <a:buFontTx/>
              <a:buChar char="-"/>
            </a:pPr>
            <a:r>
              <a:rPr lang="en-US" altLang="zh-CN" sz="1600" dirty="0">
                <a:solidFill>
                  <a:srgbClr val="595959"/>
                </a:solidFill>
              </a:rPr>
              <a:t>Natural Gas Consumption by Sub-Sector </a:t>
            </a:r>
            <a:r>
              <a:rPr lang="en-SG" altLang="zh-CN" sz="1600" dirty="0">
                <a:solidFill>
                  <a:srgbClr val="595959"/>
                </a:solidFill>
              </a:rPr>
              <a:t>(</a:t>
            </a:r>
            <a:r>
              <a:rPr lang="en-US" altLang="zh-CN" sz="1600" dirty="0">
                <a:solidFill>
                  <a:srgbClr val="595959"/>
                </a:solidFill>
              </a:rPr>
              <a:t>2009-2017</a:t>
            </a:r>
            <a:r>
              <a:rPr lang="en-SG" altLang="zh-CN" sz="1600" dirty="0">
                <a:solidFill>
                  <a:srgbClr val="595959"/>
                </a:solidFill>
              </a:rPr>
              <a:t>)</a:t>
            </a:r>
            <a:endParaRPr lang="en-SG" altLang="zh-CN" dirty="0">
              <a:solidFill>
                <a:srgbClr val="595959"/>
              </a:solidFill>
            </a:endParaRPr>
          </a:p>
          <a:p>
            <a:endParaRPr lang="en-SG" altLang="zh-CN" dirty="0">
              <a:solidFill>
                <a:srgbClr val="595959"/>
              </a:solidFill>
            </a:endParaRPr>
          </a:p>
          <a:p>
            <a:pPr lvl="0"/>
            <a:r>
              <a:rPr lang="en-US" altLang="zh-CN" sz="1600" b="1" dirty="0">
                <a:solidFill>
                  <a:srgbClr val="595959"/>
                </a:solidFill>
              </a:rPr>
              <a:t>Forecasting Objective:  </a:t>
            </a:r>
          </a:p>
          <a:p>
            <a:pPr marL="285750" lvl="0" indent="-285750">
              <a:buFontTx/>
              <a:buChar char="-"/>
            </a:pPr>
            <a:r>
              <a:rPr lang="en-US" altLang="zh-CN" sz="1600" dirty="0">
                <a:solidFill>
                  <a:srgbClr val="595959"/>
                </a:solidFill>
              </a:rPr>
              <a:t>Predict Period: 2018</a:t>
            </a:r>
          </a:p>
          <a:p>
            <a:pPr marL="285750" lvl="0" indent="-285750">
              <a:buFontTx/>
              <a:buChar char="-"/>
            </a:pPr>
            <a:r>
              <a:rPr lang="en-US" altLang="zh-CN" sz="1600" dirty="0">
                <a:solidFill>
                  <a:srgbClr val="595959"/>
                </a:solidFill>
              </a:rPr>
              <a:t>To predict and compare the units of natural gas usage by sector using different techniques;</a:t>
            </a:r>
          </a:p>
          <a:p>
            <a:pPr marL="285750" lvl="0" indent="-285750">
              <a:buFontTx/>
              <a:buChar char="-"/>
            </a:pPr>
            <a:r>
              <a:rPr lang="en-US" altLang="zh-CN" sz="1600" dirty="0">
                <a:solidFill>
                  <a:srgbClr val="595959"/>
                </a:solidFill>
              </a:rPr>
              <a:t>To </a:t>
            </a:r>
            <a:r>
              <a:rPr lang="en-SG" altLang="zh-CN" sz="1600" dirty="0">
                <a:solidFill>
                  <a:srgbClr val="595959"/>
                </a:solidFill>
              </a:rPr>
              <a:t>analyse</a:t>
            </a:r>
            <a:r>
              <a:rPr lang="en-US" altLang="zh-CN" sz="1600" dirty="0">
                <a:solidFill>
                  <a:srgbClr val="595959"/>
                </a:solidFill>
              </a:rPr>
              <a:t> the trend of natural gas usage;</a:t>
            </a:r>
          </a:p>
          <a:p>
            <a:pPr marL="285750" lvl="0" indent="-285750">
              <a:buFontTx/>
              <a:buChar char="-"/>
            </a:pPr>
            <a:endParaRPr lang="en-US" altLang="zh-CN" sz="1600" dirty="0">
              <a:solidFill>
                <a:srgbClr val="595959"/>
              </a:solidFill>
            </a:endParaRPr>
          </a:p>
          <a:p>
            <a:pPr lvl="0"/>
            <a:r>
              <a:rPr lang="en-US" altLang="zh-CN" sz="1600" b="1" dirty="0">
                <a:solidFill>
                  <a:srgbClr val="595959"/>
                </a:solidFill>
              </a:rPr>
              <a:t>Forecasting Techniques:  </a:t>
            </a:r>
          </a:p>
          <a:p>
            <a:pPr marL="285750" lvl="0" indent="-285750">
              <a:buFontTx/>
              <a:buChar char="-"/>
            </a:pPr>
            <a:r>
              <a:rPr lang="en-US" altLang="zh-CN" sz="1600" dirty="0">
                <a:solidFill>
                  <a:srgbClr val="595959"/>
                </a:solidFill>
              </a:rPr>
              <a:t>Naïve Forecasting </a:t>
            </a:r>
          </a:p>
          <a:p>
            <a:pPr marL="285750" lvl="0" indent="-285750">
              <a:buFontTx/>
              <a:buChar char="-"/>
            </a:pPr>
            <a:r>
              <a:rPr lang="en-US" altLang="zh-CN" sz="1600" dirty="0">
                <a:solidFill>
                  <a:srgbClr val="595959"/>
                </a:solidFill>
              </a:rPr>
              <a:t>Moving Average;</a:t>
            </a:r>
          </a:p>
          <a:p>
            <a:pPr marL="285750" lvl="0" indent="-285750">
              <a:buFontTx/>
              <a:buChar char="-"/>
            </a:pPr>
            <a:r>
              <a:rPr lang="en-US" altLang="zh-CN" sz="1600" dirty="0">
                <a:solidFill>
                  <a:srgbClr val="595959"/>
                </a:solidFill>
              </a:rPr>
              <a:t>Exponential Smoothing;</a:t>
            </a:r>
          </a:p>
          <a:p>
            <a:pPr marL="285750" lvl="0" indent="-285750">
              <a:buFontTx/>
              <a:buChar char="-"/>
            </a:pPr>
            <a:r>
              <a:rPr lang="en-US" altLang="zh-CN" sz="1600" dirty="0">
                <a:solidFill>
                  <a:srgbClr val="595959"/>
                </a:solidFill>
              </a:rPr>
              <a:t>Regression</a:t>
            </a:r>
          </a:p>
        </p:txBody>
      </p:sp>
      <p:grpSp>
        <p:nvGrpSpPr>
          <p:cNvPr id="24" name="组合 10">
            <a:extLst>
              <a:ext uri="{FF2B5EF4-FFF2-40B4-BE49-F238E27FC236}">
                <a16:creationId xmlns:a16="http://schemas.microsoft.com/office/drawing/2014/main" id="{2A113B5A-F8AE-4542-A0B7-28F777767631}"/>
              </a:ext>
            </a:extLst>
          </p:cNvPr>
          <p:cNvGrpSpPr/>
          <p:nvPr/>
        </p:nvGrpSpPr>
        <p:grpSpPr>
          <a:xfrm>
            <a:off x="474598" y="1609103"/>
            <a:ext cx="3099027" cy="504056"/>
            <a:chOff x="1319857" y="548680"/>
            <a:chExt cx="3700779" cy="648072"/>
          </a:xfrm>
        </p:grpSpPr>
        <p:sp>
          <p:nvSpPr>
            <p:cNvPr id="25" name="平行四边形 1">
              <a:extLst>
                <a:ext uri="{FF2B5EF4-FFF2-40B4-BE49-F238E27FC236}">
                  <a16:creationId xmlns:a16="http://schemas.microsoft.com/office/drawing/2014/main" id="{1D968523-0CBD-487C-9422-05D23F7749C8}"/>
                </a:ext>
              </a:extLst>
            </p:cNvPr>
            <p:cNvSpPr/>
            <p:nvPr/>
          </p:nvSpPr>
          <p:spPr>
            <a:xfrm>
              <a:off x="1319857" y="548680"/>
              <a:ext cx="1307927" cy="648072"/>
            </a:xfrm>
            <a:prstGeom prst="parallelogram">
              <a:avLst/>
            </a:prstGeom>
            <a:solidFill>
              <a:srgbClr val="7798D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26" name="平行四边形 6">
              <a:extLst>
                <a:ext uri="{FF2B5EF4-FFF2-40B4-BE49-F238E27FC236}">
                  <a16:creationId xmlns:a16="http://schemas.microsoft.com/office/drawing/2014/main" id="{9A37B8B6-6A94-4C5E-A3A5-5E6A34E2911C}"/>
                </a:ext>
              </a:extLst>
            </p:cNvPr>
            <p:cNvSpPr/>
            <p:nvPr/>
          </p:nvSpPr>
          <p:spPr>
            <a:xfrm>
              <a:off x="2627785" y="548680"/>
              <a:ext cx="2392851" cy="648072"/>
            </a:xfrm>
            <a:prstGeom prst="parallelogram">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E18324C6-5F5B-400D-B639-CA5F11775ADA}"/>
                </a:ext>
              </a:extLst>
            </p:cNvPr>
            <p:cNvSpPr txBox="1"/>
            <p:nvPr/>
          </p:nvSpPr>
          <p:spPr>
            <a:xfrm>
              <a:off x="1342143" y="579189"/>
              <a:ext cx="1145329" cy="593569"/>
            </a:xfrm>
            <a:prstGeom prst="rect">
              <a:avLst/>
            </a:prstGeom>
            <a:noFill/>
          </p:spPr>
          <p:txBody>
            <a:bodyPr wrap="square" rtlCol="0">
              <a:spAutoFit/>
            </a:bodyPr>
            <a:lstStyle/>
            <a:p>
              <a:pPr algn="ctr"/>
              <a:r>
                <a:rPr lang="en-SG" altLang="zh-CN" sz="2400" b="1" dirty="0">
                  <a:solidFill>
                    <a:schemeClr val="bg1"/>
                  </a:solidFill>
                  <a:latin typeface="Calibri" panose="020F0502020204030204" pitchFamily="34" charset="0"/>
                  <a:cs typeface="Calibri" panose="020F0502020204030204" pitchFamily="34" charset="0"/>
                </a:rPr>
                <a:t> </a:t>
              </a:r>
              <a:r>
                <a:rPr lang="en-US" altLang="zh-CN" sz="2400" b="1" dirty="0">
                  <a:solidFill>
                    <a:schemeClr val="bg1"/>
                  </a:solidFill>
                  <a:latin typeface="Calibri" panose="020F0502020204030204" pitchFamily="34" charset="0"/>
                  <a:cs typeface="Calibri" panose="020F0502020204030204" pitchFamily="34" charset="0"/>
                </a:rPr>
                <a:t>Part I</a:t>
              </a:r>
              <a:endParaRPr lang="zh-CN" altLang="en-US" sz="2400" b="1" dirty="0">
                <a:solidFill>
                  <a:schemeClr val="bg1"/>
                </a:solidFill>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4F226E43-F10C-41F0-A547-8BE791310877}"/>
                </a:ext>
              </a:extLst>
            </p:cNvPr>
            <p:cNvSpPr txBox="1"/>
            <p:nvPr/>
          </p:nvSpPr>
          <p:spPr>
            <a:xfrm>
              <a:off x="2843808" y="596694"/>
              <a:ext cx="2004619" cy="593569"/>
            </a:xfrm>
            <a:prstGeom prst="rect">
              <a:avLst/>
            </a:prstGeom>
            <a:noFill/>
          </p:spPr>
          <p:txBody>
            <a:bodyPr wrap="none" rtlCol="0">
              <a:spAutoFit/>
            </a:bodyPr>
            <a:lstStyle/>
            <a:p>
              <a:r>
                <a:rPr lang="en-US" altLang="zh-CN" sz="2400" b="1" dirty="0">
                  <a:solidFill>
                    <a:srgbClr val="7798D4"/>
                  </a:solidFill>
                  <a:latin typeface="Calibri" panose="020F0502020204030204" pitchFamily="34" charset="0"/>
                  <a:cs typeface="Calibri" panose="020F0502020204030204" pitchFamily="34" charset="0"/>
                </a:rPr>
                <a:t>Natural Gas</a:t>
              </a:r>
              <a:endParaRPr lang="en-SG" altLang="zh-CN" sz="2400" b="1" dirty="0">
                <a:solidFill>
                  <a:srgbClr val="7798D4"/>
                </a:solidFill>
                <a:latin typeface="Calibri" panose="020F0502020204030204" pitchFamily="34" charset="0"/>
                <a:cs typeface="Calibri" panose="020F0502020204030204" pitchFamily="34" charset="0"/>
              </a:endParaRPr>
            </a:p>
          </p:txBody>
        </p:sp>
      </p:grpSp>
      <p:cxnSp>
        <p:nvCxnSpPr>
          <p:cNvPr id="29" name="直接连接符 9">
            <a:extLst>
              <a:ext uri="{FF2B5EF4-FFF2-40B4-BE49-F238E27FC236}">
                <a16:creationId xmlns:a16="http://schemas.microsoft.com/office/drawing/2014/main" id="{6C4B9D6F-0C1C-4F1A-ACD6-52B6530D2DBC}"/>
              </a:ext>
            </a:extLst>
          </p:cNvPr>
          <p:cNvCxnSpPr>
            <a:cxnSpLocks/>
          </p:cNvCxnSpPr>
          <p:nvPr/>
        </p:nvCxnSpPr>
        <p:spPr>
          <a:xfrm>
            <a:off x="5965984" y="1660849"/>
            <a:ext cx="0" cy="4553339"/>
          </a:xfrm>
          <a:prstGeom prst="line">
            <a:avLst/>
          </a:prstGeom>
          <a:ln w="28575">
            <a:solidFill>
              <a:srgbClr val="7798D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919C3DA-1A5E-4DCC-AB91-E78E6A8FDDEB}"/>
              </a:ext>
            </a:extLst>
          </p:cNvPr>
          <p:cNvSpPr/>
          <p:nvPr/>
        </p:nvSpPr>
        <p:spPr>
          <a:xfrm>
            <a:off x="6384645" y="2344709"/>
            <a:ext cx="5561166" cy="3847207"/>
          </a:xfrm>
          <a:prstGeom prst="rect">
            <a:avLst/>
          </a:prstGeom>
        </p:spPr>
        <p:txBody>
          <a:bodyPr wrap="square">
            <a:spAutoFit/>
          </a:bodyPr>
          <a:lstStyle/>
          <a:p>
            <a:r>
              <a:rPr lang="en-US" altLang="zh-CN" sz="1600" b="1" dirty="0">
                <a:solidFill>
                  <a:srgbClr val="595959"/>
                </a:solidFill>
              </a:rPr>
              <a:t>Electricity Time Series Data Source:  </a:t>
            </a:r>
          </a:p>
          <a:p>
            <a:pPr marL="285750" indent="-285750">
              <a:buFontTx/>
              <a:buChar char="-"/>
            </a:pPr>
            <a:r>
              <a:rPr lang="en-US" altLang="zh-CN" sz="1600" dirty="0">
                <a:solidFill>
                  <a:srgbClr val="595959"/>
                </a:solidFill>
              </a:rPr>
              <a:t>Monthly Electricity Consumption by Sector </a:t>
            </a:r>
            <a:r>
              <a:rPr lang="en-SG" altLang="zh-CN" sz="1600" dirty="0">
                <a:solidFill>
                  <a:srgbClr val="595959"/>
                </a:solidFill>
              </a:rPr>
              <a:t>(2005-2017)</a:t>
            </a:r>
          </a:p>
          <a:p>
            <a:pPr marL="285750" indent="-285750">
              <a:buFontTx/>
              <a:buChar char="-"/>
            </a:pPr>
            <a:endParaRPr lang="en-SG" altLang="zh-CN" dirty="0">
              <a:solidFill>
                <a:srgbClr val="595959"/>
              </a:solidFill>
            </a:endParaRPr>
          </a:p>
          <a:p>
            <a:endParaRPr lang="en-SG" altLang="zh-CN" dirty="0">
              <a:solidFill>
                <a:srgbClr val="595959"/>
              </a:solidFill>
            </a:endParaRPr>
          </a:p>
          <a:p>
            <a:pPr lvl="0"/>
            <a:r>
              <a:rPr lang="en-US" altLang="zh-CN" sz="1600" b="1" dirty="0">
                <a:solidFill>
                  <a:srgbClr val="595959"/>
                </a:solidFill>
              </a:rPr>
              <a:t>Forecasting Objective:  </a:t>
            </a:r>
          </a:p>
          <a:p>
            <a:pPr marL="285750" lvl="0" indent="-285750">
              <a:buFontTx/>
              <a:buChar char="-"/>
            </a:pPr>
            <a:r>
              <a:rPr lang="en-US" altLang="zh-CN" sz="1600" dirty="0">
                <a:solidFill>
                  <a:srgbClr val="595959"/>
                </a:solidFill>
              </a:rPr>
              <a:t>Predict Period: 2018</a:t>
            </a:r>
          </a:p>
          <a:p>
            <a:pPr marL="285750" indent="-285750">
              <a:buFontTx/>
              <a:buChar char="-"/>
            </a:pPr>
            <a:r>
              <a:rPr lang="en-US" altLang="zh-CN" sz="1600" dirty="0">
                <a:solidFill>
                  <a:srgbClr val="595959"/>
                </a:solidFill>
              </a:rPr>
              <a:t>To predict and compare electricity consumption by sector using different techniques;</a:t>
            </a:r>
          </a:p>
          <a:p>
            <a:pPr marL="285750" lvl="0" indent="-285750">
              <a:buFontTx/>
              <a:buChar char="-"/>
            </a:pPr>
            <a:r>
              <a:rPr lang="en-US" altLang="zh-CN" sz="1600" dirty="0">
                <a:solidFill>
                  <a:srgbClr val="595959"/>
                </a:solidFill>
              </a:rPr>
              <a:t>Training Data: 2005-2016 (144);  Validation Data: 2017 (12);</a:t>
            </a:r>
          </a:p>
          <a:p>
            <a:pPr marL="285750" lvl="0" indent="-285750">
              <a:buFontTx/>
              <a:buChar char="-"/>
            </a:pPr>
            <a:endParaRPr lang="en-US" altLang="zh-CN" sz="1600" dirty="0">
              <a:solidFill>
                <a:srgbClr val="595959"/>
              </a:solidFill>
            </a:endParaRPr>
          </a:p>
          <a:p>
            <a:pPr lvl="0"/>
            <a:r>
              <a:rPr lang="en-US" altLang="zh-CN" sz="1600" b="1" dirty="0">
                <a:solidFill>
                  <a:srgbClr val="595959"/>
                </a:solidFill>
              </a:rPr>
              <a:t>Forecasting Techniques:  </a:t>
            </a:r>
          </a:p>
          <a:p>
            <a:pPr marL="285750" lvl="0" indent="-285750">
              <a:buFontTx/>
              <a:buChar char="-"/>
            </a:pPr>
            <a:r>
              <a:rPr lang="en-US" altLang="zh-CN" sz="1600" dirty="0">
                <a:solidFill>
                  <a:srgbClr val="595959"/>
                </a:solidFill>
              </a:rPr>
              <a:t>(Seasonal) ARIMA;</a:t>
            </a:r>
          </a:p>
          <a:p>
            <a:pPr marL="285750" lvl="0" indent="-285750">
              <a:buFontTx/>
              <a:buChar char="-"/>
            </a:pPr>
            <a:r>
              <a:rPr lang="en-US" altLang="zh-CN" sz="1600" dirty="0">
                <a:solidFill>
                  <a:srgbClr val="595959"/>
                </a:solidFill>
              </a:rPr>
              <a:t>Time Series Regression;</a:t>
            </a:r>
          </a:p>
          <a:p>
            <a:pPr marL="285750" lvl="0" indent="-285750">
              <a:buFontTx/>
              <a:buChar char="-"/>
            </a:pPr>
            <a:r>
              <a:rPr lang="en-US" altLang="zh-CN" sz="1600" dirty="0">
                <a:solidFill>
                  <a:srgbClr val="595959"/>
                </a:solidFill>
              </a:rPr>
              <a:t>Double Exponential Smoothing;</a:t>
            </a:r>
          </a:p>
          <a:p>
            <a:pPr marL="285750" lvl="0" indent="-285750">
              <a:buFontTx/>
              <a:buChar char="-"/>
            </a:pPr>
            <a:r>
              <a:rPr lang="en-US" altLang="zh-CN" sz="1600" dirty="0">
                <a:solidFill>
                  <a:srgbClr val="595959"/>
                </a:solidFill>
              </a:rPr>
              <a:t>Decomposition Methods;</a:t>
            </a:r>
          </a:p>
        </p:txBody>
      </p:sp>
      <p:grpSp>
        <p:nvGrpSpPr>
          <p:cNvPr id="31" name="组合 10">
            <a:extLst>
              <a:ext uri="{FF2B5EF4-FFF2-40B4-BE49-F238E27FC236}">
                <a16:creationId xmlns:a16="http://schemas.microsoft.com/office/drawing/2014/main" id="{A0BC6E82-DBEA-4BD4-9987-D4A8F59A9594}"/>
              </a:ext>
            </a:extLst>
          </p:cNvPr>
          <p:cNvGrpSpPr/>
          <p:nvPr/>
        </p:nvGrpSpPr>
        <p:grpSpPr>
          <a:xfrm>
            <a:off x="6445098" y="1609103"/>
            <a:ext cx="3108358" cy="504056"/>
            <a:chOff x="1308714" y="548680"/>
            <a:chExt cx="3711922" cy="648072"/>
          </a:xfrm>
        </p:grpSpPr>
        <p:sp>
          <p:nvSpPr>
            <p:cNvPr id="32" name="平行四边形 1">
              <a:extLst>
                <a:ext uri="{FF2B5EF4-FFF2-40B4-BE49-F238E27FC236}">
                  <a16:creationId xmlns:a16="http://schemas.microsoft.com/office/drawing/2014/main" id="{2B18CBB9-D156-4A67-BD93-E3BD6FCAFEBF}"/>
                </a:ext>
              </a:extLst>
            </p:cNvPr>
            <p:cNvSpPr/>
            <p:nvPr/>
          </p:nvSpPr>
          <p:spPr>
            <a:xfrm>
              <a:off x="1319857" y="548680"/>
              <a:ext cx="1307927" cy="648072"/>
            </a:xfrm>
            <a:prstGeom prst="parallelogram">
              <a:avLst/>
            </a:prstGeom>
            <a:solidFill>
              <a:srgbClr val="7798D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33" name="平行四边形 6">
              <a:extLst>
                <a:ext uri="{FF2B5EF4-FFF2-40B4-BE49-F238E27FC236}">
                  <a16:creationId xmlns:a16="http://schemas.microsoft.com/office/drawing/2014/main" id="{DDA86482-09B5-499D-95C2-795170107B4A}"/>
                </a:ext>
              </a:extLst>
            </p:cNvPr>
            <p:cNvSpPr/>
            <p:nvPr/>
          </p:nvSpPr>
          <p:spPr>
            <a:xfrm>
              <a:off x="2627785" y="548680"/>
              <a:ext cx="2392851" cy="648072"/>
            </a:xfrm>
            <a:prstGeom prst="parallelogram">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7054110A-CE73-46E7-8A96-EF916CB67E29}"/>
                </a:ext>
              </a:extLst>
            </p:cNvPr>
            <p:cNvSpPr txBox="1"/>
            <p:nvPr/>
          </p:nvSpPr>
          <p:spPr>
            <a:xfrm>
              <a:off x="1308714" y="579189"/>
              <a:ext cx="1285640" cy="593571"/>
            </a:xfrm>
            <a:prstGeom prst="rect">
              <a:avLst/>
            </a:prstGeom>
            <a:noFill/>
          </p:spPr>
          <p:txBody>
            <a:bodyPr wrap="square" rtlCol="0">
              <a:spAutoFit/>
            </a:bodyPr>
            <a:lstStyle/>
            <a:p>
              <a:pPr algn="ctr"/>
              <a:r>
                <a:rPr lang="en-SG" altLang="zh-CN" sz="2400" b="1" dirty="0">
                  <a:solidFill>
                    <a:schemeClr val="bg1"/>
                  </a:solidFill>
                  <a:latin typeface="Calibri" panose="020F0502020204030204" pitchFamily="34" charset="0"/>
                  <a:cs typeface="Calibri" panose="020F0502020204030204" pitchFamily="34" charset="0"/>
                </a:rPr>
                <a:t> </a:t>
              </a:r>
              <a:r>
                <a:rPr lang="en-US" altLang="zh-CN" sz="2400" b="1" dirty="0">
                  <a:solidFill>
                    <a:schemeClr val="bg1"/>
                  </a:solidFill>
                  <a:latin typeface="Calibri" panose="020F0502020204030204" pitchFamily="34" charset="0"/>
                  <a:cs typeface="Calibri" panose="020F0502020204030204" pitchFamily="34" charset="0"/>
                </a:rPr>
                <a:t>Part II</a:t>
              </a:r>
              <a:endParaRPr lang="zh-CN" altLang="en-US" sz="2400" b="1" dirty="0">
                <a:solidFill>
                  <a:schemeClr val="bg1"/>
                </a:solidFill>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00EA097F-464B-4614-B1F8-CBAD96B8C2AC}"/>
                </a:ext>
              </a:extLst>
            </p:cNvPr>
            <p:cNvSpPr txBox="1"/>
            <p:nvPr/>
          </p:nvSpPr>
          <p:spPr>
            <a:xfrm>
              <a:off x="2843806" y="596694"/>
              <a:ext cx="2016372" cy="593569"/>
            </a:xfrm>
            <a:prstGeom prst="rect">
              <a:avLst/>
            </a:prstGeom>
            <a:noFill/>
          </p:spPr>
          <p:txBody>
            <a:bodyPr wrap="square" rtlCol="0">
              <a:spAutoFit/>
            </a:bodyPr>
            <a:lstStyle/>
            <a:p>
              <a:pPr algn="ctr"/>
              <a:r>
                <a:rPr lang="en-US" altLang="zh-CN" sz="2400" b="1" dirty="0">
                  <a:solidFill>
                    <a:srgbClr val="7798D4"/>
                  </a:solidFill>
                  <a:latin typeface="Calibri" panose="020F0502020204030204" pitchFamily="34" charset="0"/>
                  <a:cs typeface="Calibri" panose="020F0502020204030204" pitchFamily="34" charset="0"/>
                </a:rPr>
                <a:t>Electricity</a:t>
              </a:r>
              <a:endParaRPr lang="en-SG" altLang="zh-CN" sz="2400" b="1" dirty="0">
                <a:solidFill>
                  <a:srgbClr val="7798D4"/>
                </a:solidFill>
                <a:latin typeface="Calibri" panose="020F0502020204030204" pitchFamily="34" charset="0"/>
                <a:cs typeface="Calibri" panose="020F0502020204030204" pitchFamily="34" charset="0"/>
              </a:endParaRPr>
            </a:p>
          </p:txBody>
        </p:sp>
      </p:grpSp>
      <p:pic>
        <p:nvPicPr>
          <p:cNvPr id="36" name="Picture 35">
            <a:extLst>
              <a:ext uri="{FF2B5EF4-FFF2-40B4-BE49-F238E27FC236}">
                <a16:creationId xmlns:a16="http://schemas.microsoft.com/office/drawing/2014/main" id="{F37C8CB8-57BF-4D6F-B4C6-2D1C5A526BD6}"/>
              </a:ext>
            </a:extLst>
          </p:cNvPr>
          <p:cNvPicPr>
            <a:picLocks noChangeAspect="1"/>
          </p:cNvPicPr>
          <p:nvPr/>
        </p:nvPicPr>
        <p:blipFill>
          <a:blip r:embed="rId2"/>
          <a:stretch>
            <a:fillRect/>
          </a:stretch>
        </p:blipFill>
        <p:spPr>
          <a:xfrm>
            <a:off x="2929479" y="4712674"/>
            <a:ext cx="2715203" cy="1639187"/>
          </a:xfrm>
          <a:prstGeom prst="rect">
            <a:avLst/>
          </a:prstGeom>
        </p:spPr>
      </p:pic>
      <p:sp>
        <p:nvSpPr>
          <p:cNvPr id="21" name="Rectangle: Rounded Corners 20">
            <a:extLst>
              <a:ext uri="{FF2B5EF4-FFF2-40B4-BE49-F238E27FC236}">
                <a16:creationId xmlns:a16="http://schemas.microsoft.com/office/drawing/2014/main" id="{7363D31C-3C95-455F-88C7-15098BAD2696}"/>
              </a:ext>
            </a:extLst>
          </p:cNvPr>
          <p:cNvSpPr/>
          <p:nvPr/>
        </p:nvSpPr>
        <p:spPr>
          <a:xfrm>
            <a:off x="329076" y="1387907"/>
            <a:ext cx="5561164" cy="5059545"/>
          </a:xfrm>
          <a:prstGeom prst="roundRect">
            <a:avLst>
              <a:gd name="adj" fmla="val 1150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490552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75AA31F-40DF-49FE-A393-4D7A97562127}"/>
              </a:ext>
            </a:extLst>
          </p:cNvPr>
          <p:cNvSpPr/>
          <p:nvPr/>
        </p:nvSpPr>
        <p:spPr>
          <a:xfrm>
            <a:off x="1165611" y="820020"/>
            <a:ext cx="10951743" cy="738664"/>
          </a:xfrm>
          <a:prstGeom prst="rect">
            <a:avLst/>
          </a:prstGeom>
        </p:spPr>
        <p:txBody>
          <a:bodyPr wrap="square">
            <a:spAutoFit/>
          </a:bodyPr>
          <a:lstStyle/>
          <a:p>
            <a:r>
              <a:rPr lang="en-US" altLang="zh-CN" sz="1400" b="1" dirty="0">
                <a:solidFill>
                  <a:srgbClr val="595959"/>
                </a:solidFill>
              </a:rPr>
              <a:t>Method 2: Moving Average</a:t>
            </a:r>
          </a:p>
          <a:p>
            <a:r>
              <a:rPr lang="en-SG" altLang="zh-CN" sz="1400" i="1" dirty="0">
                <a:solidFill>
                  <a:srgbClr val="595959"/>
                </a:solidFill>
              </a:rPr>
              <a:t>Based on</a:t>
            </a:r>
            <a:r>
              <a:rPr lang="zh-CN" altLang="en-US" sz="1400" i="1" dirty="0">
                <a:solidFill>
                  <a:srgbClr val="595959"/>
                </a:solidFill>
              </a:rPr>
              <a:t> </a:t>
            </a:r>
            <a:r>
              <a:rPr lang="en-SG" altLang="zh-CN" sz="1400" i="1" dirty="0">
                <a:solidFill>
                  <a:srgbClr val="595959"/>
                </a:solidFill>
              </a:rPr>
              <a:t>the</a:t>
            </a:r>
            <a:r>
              <a:rPr lang="zh-CN" altLang="en-US" sz="1400" i="1" dirty="0">
                <a:solidFill>
                  <a:srgbClr val="595959"/>
                </a:solidFill>
              </a:rPr>
              <a:t> </a:t>
            </a:r>
            <a:r>
              <a:rPr lang="en-SG" altLang="zh-CN" sz="1400" i="1" dirty="0">
                <a:solidFill>
                  <a:srgbClr val="595959"/>
                </a:solidFill>
              </a:rPr>
              <a:t>previous consumption data plot by sub-sector, to avoid the effect of the relatively extreme growth from 2012 to 2013, the most recent 4 data points are used:</a:t>
            </a:r>
          </a:p>
        </p:txBody>
      </p:sp>
      <p:sp>
        <p:nvSpPr>
          <p:cNvPr id="4" name="矩形 1">
            <a:extLst>
              <a:ext uri="{FF2B5EF4-FFF2-40B4-BE49-F238E27FC236}">
                <a16:creationId xmlns:a16="http://schemas.microsoft.com/office/drawing/2014/main" id="{95B5EC76-20EE-463E-8896-BC88CD68258A}"/>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64801EC3-EA5C-475F-B2EB-19A6DC1D65F5}"/>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FAD0F2D1-F1F1-47E2-8241-302A36AA158E}"/>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CD3C1A26-6A5A-4C16-B6C8-E6B9AEB255C0}"/>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Consumption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21" name="Diagram 20">
            <a:extLst>
              <a:ext uri="{FF2B5EF4-FFF2-40B4-BE49-F238E27FC236}">
                <a16:creationId xmlns:a16="http://schemas.microsoft.com/office/drawing/2014/main" id="{BC05D6D6-7BCC-4F2C-B454-458B3DF6C823}"/>
              </a:ext>
            </a:extLst>
          </p:cNvPr>
          <p:cNvGraphicFramePr/>
          <p:nvPr>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1">
            <a:extLst>
              <a:ext uri="{FF2B5EF4-FFF2-40B4-BE49-F238E27FC236}">
                <a16:creationId xmlns:a16="http://schemas.microsoft.com/office/drawing/2014/main" id="{662673A2-0D7E-485D-A240-A49195D3F93A}"/>
              </a:ext>
            </a:extLst>
          </p:cNvPr>
          <p:cNvSpPr>
            <a:spLocks noChangeArrowheads="1"/>
          </p:cNvSpPr>
          <p:nvPr/>
        </p:nvSpPr>
        <p:spPr bwMode="auto">
          <a:xfrm>
            <a:off x="4545013" y="3681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DF911B6-2D9B-42CE-9447-AA608F04D1FD}"/>
                  </a:ext>
                </a:extLst>
              </p:cNvPr>
              <p:cNvSpPr txBox="1"/>
              <p:nvPr/>
            </p:nvSpPr>
            <p:spPr>
              <a:xfrm>
                <a:off x="4606265" y="1539969"/>
                <a:ext cx="2979469" cy="335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100" b="0" i="1" smtClean="0">
                              <a:solidFill>
                                <a:srgbClr val="595959"/>
                              </a:solidFill>
                              <a:latin typeface="Cambria Math" panose="02040503050406030204" pitchFamily="18" charset="0"/>
                            </a:rPr>
                          </m:ctrlPr>
                        </m:sSubPr>
                        <m:e>
                          <m:r>
                            <a:rPr lang="en-SG" sz="1100" b="0" i="1" smtClean="0">
                              <a:solidFill>
                                <a:srgbClr val="595959"/>
                              </a:solidFill>
                              <a:latin typeface="Cambria Math" panose="02040503050406030204" pitchFamily="18" charset="0"/>
                            </a:rPr>
                            <m:t>𝑀𝐴</m:t>
                          </m:r>
                        </m:e>
                        <m:sub>
                          <m:r>
                            <a:rPr lang="en-SG" sz="1100" b="0" i="1" smtClean="0">
                              <a:solidFill>
                                <a:srgbClr val="595959"/>
                              </a:solidFill>
                              <a:latin typeface="Cambria Math" panose="02040503050406030204" pitchFamily="18" charset="0"/>
                            </a:rPr>
                            <m:t>2018</m:t>
                          </m:r>
                        </m:sub>
                      </m:sSub>
                      <m:r>
                        <a:rPr lang="en-SG" sz="1100" b="0" i="1" smtClean="0">
                          <a:solidFill>
                            <a:srgbClr val="595959"/>
                          </a:solidFill>
                          <a:latin typeface="Cambria Math" panose="02040503050406030204" pitchFamily="18" charset="0"/>
                        </a:rPr>
                        <m:t>=</m:t>
                      </m:r>
                      <m:f>
                        <m:fPr>
                          <m:ctrlPr>
                            <a:rPr lang="en-SG" sz="1100" b="0" i="1" smtClean="0">
                              <a:solidFill>
                                <a:srgbClr val="595959"/>
                              </a:solidFill>
                              <a:latin typeface="Cambria Math" panose="02040503050406030204" pitchFamily="18" charset="0"/>
                            </a:rPr>
                          </m:ctrlPr>
                        </m:fPr>
                        <m:num>
                          <m:sSub>
                            <m:sSubPr>
                              <m:ctrlPr>
                                <a:rPr lang="en-SG" sz="1100" b="0" i="1" smtClean="0">
                                  <a:solidFill>
                                    <a:srgbClr val="595959"/>
                                  </a:solidFill>
                                  <a:latin typeface="Cambria Math" panose="02040503050406030204" pitchFamily="18" charset="0"/>
                                </a:rPr>
                              </m:ctrlPr>
                            </m:sSubPr>
                            <m:e>
                              <m:nary>
                                <m:naryPr>
                                  <m:chr m:val="∑"/>
                                  <m:subHide m:val="on"/>
                                  <m:supHide m:val="on"/>
                                  <m:ctrlPr>
                                    <a:rPr lang="en-SG" sz="1100" b="0" i="1" smtClean="0">
                                      <a:solidFill>
                                        <a:srgbClr val="595959"/>
                                      </a:solidFill>
                                      <a:latin typeface="Cambria Math" panose="02040503050406030204" pitchFamily="18" charset="0"/>
                                    </a:rPr>
                                  </m:ctrlPr>
                                </m:naryPr>
                                <m:sub/>
                                <m:sup/>
                                <m:e>
                                  <m:r>
                                    <a:rPr lang="en-SG" sz="1100" b="0" i="1" smtClean="0">
                                      <a:solidFill>
                                        <a:srgbClr val="595959"/>
                                      </a:solidFill>
                                      <a:latin typeface="Cambria Math" panose="02040503050406030204" pitchFamily="18" charset="0"/>
                                    </a:rPr>
                                    <m:t>𝑚𝑜𝑠𝑡</m:t>
                                  </m:r>
                                  <m:r>
                                    <a:rPr lang="en-SG" sz="1100" b="0" i="1" smtClean="0">
                                      <a:solidFill>
                                        <a:srgbClr val="595959"/>
                                      </a:solidFill>
                                      <a:latin typeface="Cambria Math" panose="02040503050406030204" pitchFamily="18" charset="0"/>
                                    </a:rPr>
                                    <m:t> </m:t>
                                  </m:r>
                                  <m:r>
                                    <a:rPr lang="en-SG" sz="1100" b="0" i="1" smtClean="0">
                                      <a:solidFill>
                                        <a:srgbClr val="595959"/>
                                      </a:solidFill>
                                      <a:latin typeface="Cambria Math" panose="02040503050406030204" pitchFamily="18" charset="0"/>
                                    </a:rPr>
                                    <m:t>𝑟𝑒𝑐𝑒𝑛𝑡</m:t>
                                  </m:r>
                                  <m:r>
                                    <a:rPr lang="en-SG" sz="1100" b="0" i="1" smtClean="0">
                                      <a:solidFill>
                                        <a:srgbClr val="595959"/>
                                      </a:solidFill>
                                      <a:latin typeface="Cambria Math" panose="02040503050406030204" pitchFamily="18" charset="0"/>
                                    </a:rPr>
                                    <m:t> 4 </m:t>
                                  </m:r>
                                  <m:r>
                                    <a:rPr lang="en-SG" sz="1100" b="0" i="1" smtClean="0">
                                      <a:solidFill>
                                        <a:srgbClr val="595959"/>
                                      </a:solidFill>
                                      <a:latin typeface="Cambria Math" panose="02040503050406030204" pitchFamily="18" charset="0"/>
                                    </a:rPr>
                                    <m:t>𝑑𝑎𝑡𝑎</m:t>
                                  </m:r>
                                  <m:r>
                                    <a:rPr lang="en-SG" sz="1100" b="0" i="1" smtClean="0">
                                      <a:solidFill>
                                        <a:srgbClr val="595959"/>
                                      </a:solidFill>
                                      <a:latin typeface="Cambria Math" panose="02040503050406030204" pitchFamily="18" charset="0"/>
                                    </a:rPr>
                                    <m:t> </m:t>
                                  </m:r>
                                  <m:r>
                                    <a:rPr lang="en-SG" sz="1100" b="0" i="1" smtClean="0">
                                      <a:solidFill>
                                        <a:srgbClr val="595959"/>
                                      </a:solidFill>
                                      <a:latin typeface="Cambria Math" panose="02040503050406030204" pitchFamily="18" charset="0"/>
                                    </a:rPr>
                                    <m:t>𝑝𝑜𝑖𝑛𝑡𝑠</m:t>
                                  </m:r>
                                </m:e>
                              </m:nary>
                            </m:e>
                            <m:sub>
                              <m:r>
                                <a:rPr lang="en-SG" sz="1100" b="0" i="1" smtClean="0">
                                  <a:solidFill>
                                    <a:srgbClr val="595959"/>
                                  </a:solidFill>
                                  <a:latin typeface="Cambria Math" panose="02040503050406030204" pitchFamily="18" charset="0"/>
                                </a:rPr>
                                <m:t>2014−2017</m:t>
                              </m:r>
                            </m:sub>
                          </m:sSub>
                        </m:num>
                        <m:den>
                          <m:r>
                            <a:rPr lang="en-SG" sz="1100" b="0" i="1" smtClean="0">
                              <a:solidFill>
                                <a:srgbClr val="595959"/>
                              </a:solidFill>
                              <a:latin typeface="Cambria Math" panose="02040503050406030204" pitchFamily="18" charset="0"/>
                            </a:rPr>
                            <m:t>4</m:t>
                          </m:r>
                        </m:den>
                      </m:f>
                    </m:oMath>
                  </m:oMathPara>
                </a14:m>
                <a:endParaRPr lang="en-SG" sz="1100" dirty="0">
                  <a:solidFill>
                    <a:srgbClr val="595959"/>
                  </a:solidFill>
                </a:endParaRPr>
              </a:p>
            </p:txBody>
          </p:sp>
        </mc:Choice>
        <mc:Fallback xmlns="">
          <p:sp>
            <p:nvSpPr>
              <p:cNvPr id="33" name="TextBox 32">
                <a:extLst>
                  <a:ext uri="{FF2B5EF4-FFF2-40B4-BE49-F238E27FC236}">
                    <a16:creationId xmlns:a16="http://schemas.microsoft.com/office/drawing/2014/main" id="{CDF911B6-2D9B-42CE-9447-AA608F04D1FD}"/>
                  </a:ext>
                </a:extLst>
              </p:cNvPr>
              <p:cNvSpPr txBox="1">
                <a:spLocks noRot="1" noChangeAspect="1" noMove="1" noResize="1" noEditPoints="1" noAdjustHandles="1" noChangeArrowheads="1" noChangeShapeType="1" noTextEdit="1"/>
              </p:cNvSpPr>
              <p:nvPr/>
            </p:nvSpPr>
            <p:spPr>
              <a:xfrm>
                <a:off x="4606265" y="1539969"/>
                <a:ext cx="2979469" cy="335861"/>
              </a:xfrm>
              <a:prstGeom prst="rect">
                <a:avLst/>
              </a:prstGeom>
              <a:blipFill>
                <a:blip r:embed="rId7"/>
                <a:stretch>
                  <a:fillRect l="-615" t="-90909" r="-410" b="-78182"/>
                </a:stretch>
              </a:blipFill>
            </p:spPr>
            <p:txBody>
              <a:bodyPr/>
              <a:lstStyle/>
              <a:p>
                <a:r>
                  <a:rPr lang="en-SG">
                    <a:noFill/>
                  </a:rPr>
                  <a:t> </a:t>
                </a:r>
              </a:p>
            </p:txBody>
          </p:sp>
        </mc:Fallback>
      </mc:AlternateContent>
      <p:pic>
        <p:nvPicPr>
          <p:cNvPr id="3" name="Picture 2">
            <a:extLst>
              <a:ext uri="{FF2B5EF4-FFF2-40B4-BE49-F238E27FC236}">
                <a16:creationId xmlns:a16="http://schemas.microsoft.com/office/drawing/2014/main" id="{8C760316-EACE-4A30-A770-062F23E0C8DB}"/>
              </a:ext>
            </a:extLst>
          </p:cNvPr>
          <p:cNvPicPr>
            <a:picLocks noChangeAspect="1"/>
          </p:cNvPicPr>
          <p:nvPr/>
        </p:nvPicPr>
        <p:blipFill>
          <a:blip r:embed="rId8"/>
          <a:stretch>
            <a:fillRect/>
          </a:stretch>
        </p:blipFill>
        <p:spPr>
          <a:xfrm>
            <a:off x="1254009" y="2131535"/>
            <a:ext cx="10459970" cy="3886703"/>
          </a:xfrm>
          <a:prstGeom prst="rect">
            <a:avLst/>
          </a:prstGeom>
        </p:spPr>
      </p:pic>
    </p:spTree>
    <p:extLst>
      <p:ext uri="{BB962C8B-B14F-4D97-AF65-F5344CB8AC3E}">
        <p14:creationId xmlns:p14="http://schemas.microsoft.com/office/powerpoint/2010/main" val="125223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Consumption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32" name="Diagram 31">
            <a:extLst>
              <a:ext uri="{FF2B5EF4-FFF2-40B4-BE49-F238E27FC236}">
                <a16:creationId xmlns:a16="http://schemas.microsoft.com/office/drawing/2014/main" id="{3E391331-4032-4137-BCC0-244165F46A00}"/>
              </a:ext>
            </a:extLst>
          </p:cNvPr>
          <p:cNvGraphicFramePr/>
          <p:nvPr>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8" name="Group 47">
            <a:extLst>
              <a:ext uri="{FF2B5EF4-FFF2-40B4-BE49-F238E27FC236}">
                <a16:creationId xmlns:a16="http://schemas.microsoft.com/office/drawing/2014/main" id="{52B04936-4984-487F-BDB9-33A610462DEB}"/>
              </a:ext>
            </a:extLst>
          </p:cNvPr>
          <p:cNvGrpSpPr/>
          <p:nvPr/>
        </p:nvGrpSpPr>
        <p:grpSpPr>
          <a:xfrm>
            <a:off x="1165611" y="854327"/>
            <a:ext cx="10581630" cy="794185"/>
            <a:chOff x="1165611" y="854327"/>
            <a:chExt cx="10581630" cy="794185"/>
          </a:xfrm>
        </p:grpSpPr>
        <p:sp>
          <p:nvSpPr>
            <p:cNvPr id="34" name="Rectangle 33">
              <a:extLst>
                <a:ext uri="{FF2B5EF4-FFF2-40B4-BE49-F238E27FC236}">
                  <a16:creationId xmlns:a16="http://schemas.microsoft.com/office/drawing/2014/main" id="{69799E5D-9628-418C-9F09-5DAFF0009697}"/>
                </a:ext>
              </a:extLst>
            </p:cNvPr>
            <p:cNvSpPr/>
            <p:nvPr/>
          </p:nvSpPr>
          <p:spPr>
            <a:xfrm>
              <a:off x="1165611" y="854327"/>
              <a:ext cx="10581630" cy="523220"/>
            </a:xfrm>
            <a:prstGeom prst="rect">
              <a:avLst/>
            </a:prstGeom>
          </p:spPr>
          <p:txBody>
            <a:bodyPr wrap="square">
              <a:spAutoFit/>
            </a:bodyPr>
            <a:lstStyle/>
            <a:p>
              <a:r>
                <a:rPr lang="en-US" altLang="zh-CN" sz="1400" b="1" dirty="0">
                  <a:solidFill>
                    <a:srgbClr val="595959"/>
                  </a:solidFill>
                </a:rPr>
                <a:t>Method 3: Exponential Smoothing for All </a:t>
              </a:r>
            </a:p>
            <a:p>
              <a:r>
                <a:rPr lang="en-US" sz="1400" i="1" dirty="0">
                  <a:solidFill>
                    <a:srgbClr val="595959"/>
                  </a:solidFill>
                </a:rPr>
                <a:t>To achieve accurate predictions of process output, the </a:t>
              </a:r>
              <a:r>
                <a:rPr lang="en-US" altLang="zh-CN" sz="1400" i="1" dirty="0">
                  <a:solidFill>
                    <a:srgbClr val="595959"/>
                  </a:solidFill>
                </a:rPr>
                <a:t>optimal α is determined by minimizing the Mean Absolute Error (MAE)</a:t>
              </a:r>
              <a:r>
                <a:rPr lang="en-US" sz="1400" i="1" dirty="0">
                  <a:solidFill>
                    <a:srgbClr val="595959"/>
                  </a:solidFill>
                </a:rPr>
                <a:t>.</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E88B195-8584-4455-90EC-C21C07296098}"/>
                    </a:ext>
                  </a:extLst>
                </p:cNvPr>
                <p:cNvSpPr txBox="1"/>
                <p:nvPr/>
              </p:nvSpPr>
              <p:spPr>
                <a:xfrm>
                  <a:off x="4980571" y="1433068"/>
                  <a:ext cx="21300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40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r>
                              <a:rPr lang="en-SG" sz="1400" b="0" i="1" smtClean="0">
                                <a:solidFill>
                                  <a:srgbClr val="595959"/>
                                </a:solidFill>
                                <a:latin typeface="Cambria Math" panose="02040503050406030204" pitchFamily="18" charset="0"/>
                              </a:rPr>
                              <m:t>−1</m:t>
                            </m:r>
                          </m:sub>
                        </m:sSub>
                        <m:r>
                          <a:rPr lang="en-SG" sz="1400" b="0" i="1" smtClean="0">
                            <a:solidFill>
                              <a:srgbClr val="595959"/>
                            </a:solidFill>
                            <a:latin typeface="Cambria Math" panose="02040503050406030204" pitchFamily="18" charset="0"/>
                          </a:rPr>
                          <m:t>+</m:t>
                        </m:r>
                        <m:r>
                          <a:rPr lang="en-SG" sz="1400" b="0" i="1" smtClean="0">
                            <a:solidFill>
                              <a:srgbClr val="595959"/>
                            </a:solidFill>
                            <a:latin typeface="Cambria Math" panose="02040503050406030204" pitchFamily="18" charset="0"/>
                            <a:ea typeface="Cambria Math" panose="02040503050406030204" pitchFamily="18" charset="0"/>
                          </a:rPr>
                          <m:t>𝛼</m:t>
                        </m:r>
                        <m:r>
                          <a:rPr lang="en-SG" sz="1400" b="0" i="1" smtClean="0">
                            <a:solidFill>
                              <a:srgbClr val="595959"/>
                            </a:solidFill>
                            <a:latin typeface="Cambria Math" panose="02040503050406030204" pitchFamily="18" charset="0"/>
                            <a:ea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𝐴</m:t>
                            </m:r>
                          </m:e>
                          <m:sub>
                            <m:r>
                              <a:rPr lang="en-SG" sz="1400" b="0" i="1" smtClean="0">
                                <a:solidFill>
                                  <a:srgbClr val="595959"/>
                                </a:solidFill>
                                <a:latin typeface="Cambria Math" panose="02040503050406030204" pitchFamily="18" charset="0"/>
                                <a:ea typeface="Cambria Math" panose="02040503050406030204" pitchFamily="18" charset="0"/>
                              </a:rPr>
                              <m:t>𝑡</m:t>
                            </m:r>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𝐹</m:t>
                            </m:r>
                          </m:e>
                          <m:sub>
                            <m:r>
                              <a:rPr lang="en-SG" sz="1400" b="0" i="1" smtClean="0">
                                <a:solidFill>
                                  <a:srgbClr val="595959"/>
                                </a:solidFill>
                                <a:latin typeface="Cambria Math" panose="02040503050406030204" pitchFamily="18" charset="0"/>
                                <a:ea typeface="Cambria Math" panose="02040503050406030204" pitchFamily="18" charset="0"/>
                              </a:rPr>
                              <m:t>𝑡</m:t>
                            </m:r>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m:t>
                        </m:r>
                      </m:oMath>
                    </m:oMathPara>
                  </a14:m>
                  <a:endParaRPr lang="en-SG" sz="1400" dirty="0">
                    <a:solidFill>
                      <a:srgbClr val="595959"/>
                    </a:solidFill>
                  </a:endParaRPr>
                </a:p>
              </p:txBody>
            </p:sp>
          </mc:Choice>
          <mc:Fallback xmlns="">
            <p:sp>
              <p:nvSpPr>
                <p:cNvPr id="47" name="TextBox 46">
                  <a:extLst>
                    <a:ext uri="{FF2B5EF4-FFF2-40B4-BE49-F238E27FC236}">
                      <a16:creationId xmlns:a16="http://schemas.microsoft.com/office/drawing/2014/main" id="{0E88B195-8584-4455-90EC-C21C07296098}"/>
                    </a:ext>
                  </a:extLst>
                </p:cNvPr>
                <p:cNvSpPr txBox="1">
                  <a:spLocks noRot="1" noChangeAspect="1" noMove="1" noResize="1" noEditPoints="1" noAdjustHandles="1" noChangeArrowheads="1" noChangeShapeType="1" noTextEdit="1"/>
                </p:cNvSpPr>
                <p:nvPr/>
              </p:nvSpPr>
              <p:spPr>
                <a:xfrm>
                  <a:off x="4980571" y="1433068"/>
                  <a:ext cx="2130070" cy="215444"/>
                </a:xfrm>
                <a:prstGeom prst="rect">
                  <a:avLst/>
                </a:prstGeom>
                <a:blipFill>
                  <a:blip r:embed="rId10"/>
                  <a:stretch>
                    <a:fillRect l="-1433" r="-2579" b="-34286"/>
                  </a:stretch>
                </a:blipFill>
              </p:spPr>
              <p:txBody>
                <a:bodyPr/>
                <a:lstStyle/>
                <a:p>
                  <a:r>
                    <a:rPr lang="en-SG">
                      <a:noFill/>
                    </a:rPr>
                    <a:t> </a:t>
                  </a:r>
                </a:p>
              </p:txBody>
            </p:sp>
          </mc:Fallback>
        </mc:AlternateContent>
      </p:grpSp>
      <p:pic>
        <p:nvPicPr>
          <p:cNvPr id="3" name="Picture 2">
            <a:extLst>
              <a:ext uri="{FF2B5EF4-FFF2-40B4-BE49-F238E27FC236}">
                <a16:creationId xmlns:a16="http://schemas.microsoft.com/office/drawing/2014/main" id="{16D49A50-6EE2-4E1E-A5D6-200FBE10B445}"/>
              </a:ext>
            </a:extLst>
          </p:cNvPr>
          <p:cNvPicPr>
            <a:picLocks noChangeAspect="1"/>
          </p:cNvPicPr>
          <p:nvPr/>
        </p:nvPicPr>
        <p:blipFill>
          <a:blip r:embed="rId11"/>
          <a:stretch>
            <a:fillRect/>
          </a:stretch>
        </p:blipFill>
        <p:spPr>
          <a:xfrm>
            <a:off x="1278597" y="1857498"/>
            <a:ext cx="10610671" cy="3890161"/>
          </a:xfrm>
          <a:prstGeom prst="rect">
            <a:avLst/>
          </a:prstGeom>
        </p:spPr>
      </p:pic>
    </p:spTree>
    <p:extLst>
      <p:ext uri="{BB962C8B-B14F-4D97-AF65-F5344CB8AC3E}">
        <p14:creationId xmlns:p14="http://schemas.microsoft.com/office/powerpoint/2010/main" val="4076275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Consumption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32" name="Diagram 31">
            <a:extLst>
              <a:ext uri="{FF2B5EF4-FFF2-40B4-BE49-F238E27FC236}">
                <a16:creationId xmlns:a16="http://schemas.microsoft.com/office/drawing/2014/main" id="{3E391331-4032-4137-BCC0-244165F46A00}"/>
              </a:ext>
            </a:extLst>
          </p:cNvPr>
          <p:cNvGraphicFramePr/>
          <p:nvPr>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Group 14">
            <a:extLst>
              <a:ext uri="{FF2B5EF4-FFF2-40B4-BE49-F238E27FC236}">
                <a16:creationId xmlns:a16="http://schemas.microsoft.com/office/drawing/2014/main" id="{CB20E3B2-8DA6-437F-A532-B5462E50A38D}"/>
              </a:ext>
            </a:extLst>
          </p:cNvPr>
          <p:cNvGrpSpPr/>
          <p:nvPr/>
        </p:nvGrpSpPr>
        <p:grpSpPr>
          <a:xfrm>
            <a:off x="1165611" y="854327"/>
            <a:ext cx="10581630" cy="728868"/>
            <a:chOff x="1165611" y="854327"/>
            <a:chExt cx="10581630" cy="728868"/>
          </a:xfrm>
        </p:grpSpPr>
        <p:sp>
          <p:nvSpPr>
            <p:cNvPr id="16" name="Rectangle 15">
              <a:extLst>
                <a:ext uri="{FF2B5EF4-FFF2-40B4-BE49-F238E27FC236}">
                  <a16:creationId xmlns:a16="http://schemas.microsoft.com/office/drawing/2014/main" id="{FC7D56B9-37DB-4465-82B3-4A0F5204BAA8}"/>
                </a:ext>
              </a:extLst>
            </p:cNvPr>
            <p:cNvSpPr/>
            <p:nvPr/>
          </p:nvSpPr>
          <p:spPr>
            <a:xfrm>
              <a:off x="1165611" y="854327"/>
              <a:ext cx="10581630" cy="523220"/>
            </a:xfrm>
            <a:prstGeom prst="rect">
              <a:avLst/>
            </a:prstGeom>
          </p:spPr>
          <p:txBody>
            <a:bodyPr wrap="square">
              <a:spAutoFit/>
            </a:bodyPr>
            <a:lstStyle/>
            <a:p>
              <a:r>
                <a:rPr lang="en-US" altLang="zh-CN" sz="1400" b="1" dirty="0">
                  <a:solidFill>
                    <a:srgbClr val="595959"/>
                  </a:solidFill>
                </a:rPr>
                <a:t>Method 3.1: Exponential Smoothing for </a:t>
              </a:r>
              <a:r>
                <a:rPr lang="en-US" altLang="zh-CN" sz="1400" b="1">
                  <a:solidFill>
                    <a:srgbClr val="595959"/>
                  </a:solidFill>
                </a:rPr>
                <a:t>Industrial-related Sub Sector</a:t>
              </a:r>
              <a:endParaRPr lang="en-US" altLang="zh-CN" sz="1400" b="1" dirty="0">
                <a:solidFill>
                  <a:srgbClr val="595959"/>
                </a:solidFill>
              </a:endParaRPr>
            </a:p>
            <a:p>
              <a:r>
                <a:rPr lang="en-US" sz="1400" i="1" dirty="0">
                  <a:solidFill>
                    <a:srgbClr val="595959"/>
                  </a:solidFill>
                </a:rPr>
                <a:t>To achieve accurate predictions of process output, the </a:t>
              </a:r>
              <a:r>
                <a:rPr lang="en-US" altLang="zh-CN" sz="1400" i="1" dirty="0">
                  <a:solidFill>
                    <a:srgbClr val="595959"/>
                  </a:solidFill>
                </a:rPr>
                <a:t>optimal α is determined by minimizing the Mean Absolute Error (MAE)</a:t>
              </a:r>
              <a:r>
                <a:rPr lang="en-US" sz="1400" i="1" dirty="0">
                  <a:solidFill>
                    <a:srgbClr val="595959"/>
                  </a:solidFill>
                </a:rPr>
                <a: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C020380-3B93-4914-BD82-73205B80E72B}"/>
                    </a:ext>
                  </a:extLst>
                </p:cNvPr>
                <p:cNvSpPr txBox="1"/>
                <p:nvPr/>
              </p:nvSpPr>
              <p:spPr>
                <a:xfrm>
                  <a:off x="4980571" y="1367751"/>
                  <a:ext cx="21300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40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r>
                              <a:rPr lang="en-SG" sz="1400" b="0" i="1" smtClean="0">
                                <a:solidFill>
                                  <a:srgbClr val="595959"/>
                                </a:solidFill>
                                <a:latin typeface="Cambria Math" panose="02040503050406030204" pitchFamily="18" charset="0"/>
                              </a:rPr>
                              <m:t>−1</m:t>
                            </m:r>
                          </m:sub>
                        </m:sSub>
                        <m:r>
                          <a:rPr lang="en-SG" sz="1400" b="0" i="1" smtClean="0">
                            <a:solidFill>
                              <a:srgbClr val="595959"/>
                            </a:solidFill>
                            <a:latin typeface="Cambria Math" panose="02040503050406030204" pitchFamily="18" charset="0"/>
                          </a:rPr>
                          <m:t>+</m:t>
                        </m:r>
                        <m:r>
                          <a:rPr lang="en-SG" sz="1400" b="0" i="1" smtClean="0">
                            <a:solidFill>
                              <a:srgbClr val="595959"/>
                            </a:solidFill>
                            <a:latin typeface="Cambria Math" panose="02040503050406030204" pitchFamily="18" charset="0"/>
                            <a:ea typeface="Cambria Math" panose="02040503050406030204" pitchFamily="18" charset="0"/>
                          </a:rPr>
                          <m:t>𝛼</m:t>
                        </m:r>
                        <m:r>
                          <a:rPr lang="en-SG" sz="1400" b="0" i="1" smtClean="0">
                            <a:solidFill>
                              <a:srgbClr val="595959"/>
                            </a:solidFill>
                            <a:latin typeface="Cambria Math" panose="02040503050406030204" pitchFamily="18" charset="0"/>
                            <a:ea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𝐴</m:t>
                            </m:r>
                          </m:e>
                          <m:sub>
                            <m:r>
                              <a:rPr lang="en-SG" sz="1400" b="0" i="1" smtClean="0">
                                <a:solidFill>
                                  <a:srgbClr val="595959"/>
                                </a:solidFill>
                                <a:latin typeface="Cambria Math" panose="02040503050406030204" pitchFamily="18" charset="0"/>
                                <a:ea typeface="Cambria Math" panose="02040503050406030204" pitchFamily="18" charset="0"/>
                              </a:rPr>
                              <m:t>𝑡</m:t>
                            </m:r>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𝐹</m:t>
                            </m:r>
                          </m:e>
                          <m:sub>
                            <m:r>
                              <a:rPr lang="en-SG" sz="1400" b="0" i="1" smtClean="0">
                                <a:solidFill>
                                  <a:srgbClr val="595959"/>
                                </a:solidFill>
                                <a:latin typeface="Cambria Math" panose="02040503050406030204" pitchFamily="18" charset="0"/>
                                <a:ea typeface="Cambria Math" panose="02040503050406030204" pitchFamily="18" charset="0"/>
                              </a:rPr>
                              <m:t>𝑡</m:t>
                            </m:r>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m:t>
                        </m:r>
                      </m:oMath>
                    </m:oMathPara>
                  </a14:m>
                  <a:endParaRPr lang="en-SG" sz="1400" dirty="0">
                    <a:solidFill>
                      <a:srgbClr val="595959"/>
                    </a:solidFill>
                  </a:endParaRPr>
                </a:p>
              </p:txBody>
            </p:sp>
          </mc:Choice>
          <mc:Fallback xmlns="">
            <p:sp>
              <p:nvSpPr>
                <p:cNvPr id="17" name="TextBox 16">
                  <a:extLst>
                    <a:ext uri="{FF2B5EF4-FFF2-40B4-BE49-F238E27FC236}">
                      <a16:creationId xmlns:a16="http://schemas.microsoft.com/office/drawing/2014/main" id="{9C020380-3B93-4914-BD82-73205B80E72B}"/>
                    </a:ext>
                  </a:extLst>
                </p:cNvPr>
                <p:cNvSpPr txBox="1">
                  <a:spLocks noRot="1" noChangeAspect="1" noMove="1" noResize="1" noEditPoints="1" noAdjustHandles="1" noChangeArrowheads="1" noChangeShapeType="1" noTextEdit="1"/>
                </p:cNvSpPr>
                <p:nvPr/>
              </p:nvSpPr>
              <p:spPr>
                <a:xfrm>
                  <a:off x="4980571" y="1367751"/>
                  <a:ext cx="2130070" cy="215444"/>
                </a:xfrm>
                <a:prstGeom prst="rect">
                  <a:avLst/>
                </a:prstGeom>
                <a:blipFill>
                  <a:blip r:embed="rId13"/>
                  <a:stretch>
                    <a:fillRect l="-1433" r="-2579" b="-30556"/>
                  </a:stretch>
                </a:blipFill>
              </p:spPr>
              <p:txBody>
                <a:bodyPr/>
                <a:lstStyle/>
                <a:p>
                  <a:r>
                    <a:rPr lang="en-SG">
                      <a:noFill/>
                    </a:rPr>
                    <a:t> </a:t>
                  </a:r>
                </a:p>
              </p:txBody>
            </p:sp>
          </mc:Fallback>
        </mc:AlternateContent>
      </p:grpSp>
      <p:pic>
        <p:nvPicPr>
          <p:cNvPr id="10" name="Picture 9">
            <a:extLst>
              <a:ext uri="{FF2B5EF4-FFF2-40B4-BE49-F238E27FC236}">
                <a16:creationId xmlns:a16="http://schemas.microsoft.com/office/drawing/2014/main" id="{2A280575-071B-4524-9965-E3BB56BA3533}"/>
              </a:ext>
            </a:extLst>
          </p:cNvPr>
          <p:cNvPicPr>
            <a:picLocks noChangeAspect="1"/>
          </p:cNvPicPr>
          <p:nvPr/>
        </p:nvPicPr>
        <p:blipFill>
          <a:blip r:embed="rId14"/>
          <a:stretch>
            <a:fillRect/>
          </a:stretch>
        </p:blipFill>
        <p:spPr>
          <a:xfrm>
            <a:off x="1249586" y="1673685"/>
            <a:ext cx="10659188" cy="1386756"/>
          </a:xfrm>
          <a:prstGeom prst="rect">
            <a:avLst/>
          </a:prstGeom>
        </p:spPr>
      </p:pic>
      <p:graphicFrame>
        <p:nvGraphicFramePr>
          <p:cNvPr id="23" name="Chart 22">
            <a:extLst>
              <a:ext uri="{FF2B5EF4-FFF2-40B4-BE49-F238E27FC236}">
                <a16:creationId xmlns:a16="http://schemas.microsoft.com/office/drawing/2014/main" id="{3AECA6EB-8724-49C0-84A3-490D5EB2CB05}"/>
              </a:ext>
            </a:extLst>
          </p:cNvPr>
          <p:cNvGraphicFramePr>
            <a:graphicFrameLocks/>
          </p:cNvGraphicFramePr>
          <p:nvPr>
            <p:extLst/>
          </p:nvPr>
        </p:nvGraphicFramePr>
        <p:xfrm>
          <a:off x="4005971" y="3060441"/>
          <a:ext cx="2824037" cy="2038064"/>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4" name="Chart 23">
            <a:extLst>
              <a:ext uri="{FF2B5EF4-FFF2-40B4-BE49-F238E27FC236}">
                <a16:creationId xmlns:a16="http://schemas.microsoft.com/office/drawing/2014/main" id="{C78CA2A3-0BB4-493C-8719-2152BDEDAF9B}"/>
              </a:ext>
            </a:extLst>
          </p:cNvPr>
          <p:cNvGraphicFramePr>
            <a:graphicFrameLocks/>
          </p:cNvGraphicFramePr>
          <p:nvPr>
            <p:extLst/>
          </p:nvPr>
        </p:nvGraphicFramePr>
        <p:xfrm>
          <a:off x="6725438" y="3052941"/>
          <a:ext cx="2679811" cy="2038065"/>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25" name="Chart 24">
            <a:extLst>
              <a:ext uri="{FF2B5EF4-FFF2-40B4-BE49-F238E27FC236}">
                <a16:creationId xmlns:a16="http://schemas.microsoft.com/office/drawing/2014/main" id="{8E3C0B66-B227-407C-94A8-19187A306975}"/>
              </a:ext>
            </a:extLst>
          </p:cNvPr>
          <p:cNvGraphicFramePr>
            <a:graphicFrameLocks/>
          </p:cNvGraphicFramePr>
          <p:nvPr>
            <p:extLst/>
          </p:nvPr>
        </p:nvGraphicFramePr>
        <p:xfrm>
          <a:off x="9217867" y="3052941"/>
          <a:ext cx="2679812" cy="2038064"/>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26" name="Chart 25">
            <a:extLst>
              <a:ext uri="{FF2B5EF4-FFF2-40B4-BE49-F238E27FC236}">
                <a16:creationId xmlns:a16="http://schemas.microsoft.com/office/drawing/2014/main" id="{2FC943BB-394C-4059-A46D-DF26772BE902}"/>
              </a:ext>
            </a:extLst>
          </p:cNvPr>
          <p:cNvGraphicFramePr>
            <a:graphicFrameLocks/>
          </p:cNvGraphicFramePr>
          <p:nvPr>
            <p:extLst/>
          </p:nvPr>
        </p:nvGraphicFramePr>
        <p:xfrm>
          <a:off x="1191209" y="3052941"/>
          <a:ext cx="2962065" cy="2038064"/>
        </p:xfrm>
        <a:graphic>
          <a:graphicData uri="http://schemas.openxmlformats.org/drawingml/2006/chart">
            <c:chart xmlns:c="http://schemas.openxmlformats.org/drawingml/2006/chart" xmlns:r="http://schemas.openxmlformats.org/officeDocument/2006/relationships" r:id="rId18"/>
          </a:graphicData>
        </a:graphic>
      </p:graphicFrame>
      <p:sp>
        <p:nvSpPr>
          <p:cNvPr id="27" name="TextBox 26">
            <a:extLst>
              <a:ext uri="{FF2B5EF4-FFF2-40B4-BE49-F238E27FC236}">
                <a16:creationId xmlns:a16="http://schemas.microsoft.com/office/drawing/2014/main" id="{88B7721A-152C-479D-89C9-DEC8E93ECE13}"/>
              </a:ext>
            </a:extLst>
          </p:cNvPr>
          <p:cNvSpPr txBox="1"/>
          <p:nvPr/>
        </p:nvSpPr>
        <p:spPr>
          <a:xfrm>
            <a:off x="1165611" y="4982630"/>
            <a:ext cx="10835596" cy="1729576"/>
          </a:xfrm>
          <a:prstGeom prst="rect">
            <a:avLst/>
          </a:prstGeom>
          <a:noFill/>
        </p:spPr>
        <p:txBody>
          <a:bodyPr wrap="square" rtlCol="0">
            <a:spAutoFit/>
          </a:bodyPr>
          <a:lstStyle/>
          <a:p>
            <a:pPr>
              <a:lnSpc>
                <a:spcPct val="125000"/>
              </a:lnSpc>
            </a:pPr>
            <a:r>
              <a:rPr lang="en-US" altLang="zh-CN" sz="1400" b="1" dirty="0">
                <a:solidFill>
                  <a:srgbClr val="595959"/>
                </a:solidFill>
              </a:rPr>
              <a:t>Total Industrial-related Part of Natural Gas Consumption Forecasting based on Exponential Smoothing: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Manufacturing shares nearly the same trend of the gentle growth with the Total Industrial-related Sub Sector; </a:t>
            </a:r>
          </a:p>
          <a:p>
            <a:pPr marL="285750" indent="-285750" algn="just">
              <a:lnSpc>
                <a:spcPct val="125000"/>
              </a:lnSpc>
              <a:buFontTx/>
              <a:buChar char="-"/>
            </a:pPr>
            <a:r>
              <a:rPr lang="en-US" altLang="zh-CN" sz="1200" dirty="0">
                <a:solidFill>
                  <a:srgbClr val="595959"/>
                </a:solidFill>
              </a:rPr>
              <a:t>The optimal α</a:t>
            </a:r>
            <a:r>
              <a:rPr lang="en-US" altLang="zh-CN" sz="1200" i="1" dirty="0">
                <a:solidFill>
                  <a:srgbClr val="595959"/>
                </a:solidFill>
              </a:rPr>
              <a:t> </a:t>
            </a:r>
            <a:r>
              <a:rPr lang="en-US" altLang="zh-CN" sz="1200" dirty="0">
                <a:solidFill>
                  <a:srgbClr val="595959"/>
                </a:solidFill>
              </a:rPr>
              <a:t>of Manufacturing, Utilities and Other Industrial related are 1, which are the same as Naïve Forecasting</a:t>
            </a:r>
            <a:r>
              <a:rPr lang="en-SG" altLang="zh-CN" sz="1200" dirty="0">
                <a:solidFill>
                  <a:srgbClr val="595959"/>
                </a:solidFill>
              </a:rPr>
              <a:t>.</a:t>
            </a:r>
            <a:r>
              <a:rPr lang="zh-CN" altLang="en-US" sz="1200" dirty="0">
                <a:solidFill>
                  <a:srgbClr val="595959"/>
                </a:solidFill>
              </a:rPr>
              <a:t> </a:t>
            </a:r>
            <a:r>
              <a:rPr lang="en-SG" altLang="zh-CN" sz="1200" dirty="0">
                <a:solidFill>
                  <a:srgbClr val="595959"/>
                </a:solidFill>
              </a:rPr>
              <a:t>It</a:t>
            </a:r>
            <a:r>
              <a:rPr lang="zh-CN" altLang="en-US" sz="1200" dirty="0">
                <a:solidFill>
                  <a:srgbClr val="595959"/>
                </a:solidFill>
              </a:rPr>
              <a:t> </a:t>
            </a:r>
            <a:r>
              <a:rPr lang="en-SG" altLang="zh-CN" sz="1200" dirty="0">
                <a:solidFill>
                  <a:srgbClr val="595959"/>
                </a:solidFill>
              </a:rPr>
              <a:t>demonstrates</a:t>
            </a:r>
            <a:r>
              <a:rPr lang="zh-CN" altLang="en-US" sz="1200" dirty="0">
                <a:solidFill>
                  <a:srgbClr val="595959"/>
                </a:solidFill>
              </a:rPr>
              <a:t> </a:t>
            </a:r>
            <a:r>
              <a:rPr lang="en-SG" altLang="zh-CN" sz="1200" dirty="0">
                <a:solidFill>
                  <a:srgbClr val="595959"/>
                </a:solidFill>
              </a:rPr>
              <a:t>that</a:t>
            </a:r>
            <a:r>
              <a:rPr lang="zh-CN" altLang="en-US" sz="1200" dirty="0">
                <a:solidFill>
                  <a:srgbClr val="595959"/>
                </a:solidFill>
              </a:rPr>
              <a:t> </a:t>
            </a:r>
            <a:r>
              <a:rPr lang="en-SG" altLang="zh-CN" sz="1200" dirty="0">
                <a:solidFill>
                  <a:srgbClr val="595959"/>
                </a:solidFill>
              </a:rPr>
              <a:t>the corresponding</a:t>
            </a:r>
            <a:r>
              <a:rPr lang="en-US" altLang="zh-CN" sz="1200" dirty="0">
                <a:solidFill>
                  <a:srgbClr val="595959"/>
                </a:solidFill>
              </a:rPr>
              <a:t> time series fluctuate greatly, and the long-term changes in a significant trend;</a:t>
            </a:r>
          </a:p>
          <a:p>
            <a:pPr marL="285750" indent="-285750" algn="just">
              <a:lnSpc>
                <a:spcPct val="125000"/>
              </a:lnSpc>
              <a:buFontTx/>
              <a:buChar char="-"/>
            </a:pPr>
            <a:r>
              <a:rPr lang="en-US" altLang="zh-CN" sz="1200" dirty="0">
                <a:solidFill>
                  <a:srgbClr val="595959"/>
                </a:solidFill>
              </a:rPr>
              <a:t>The optimal α of Construction is 0.77, which could be interpreted that corresponding time series has fluctuation, while the long-term trend shows a great change. </a:t>
            </a:r>
          </a:p>
          <a:p>
            <a:pPr marL="285750" indent="-285750" algn="just">
              <a:lnSpc>
                <a:spcPct val="125000"/>
              </a:lnSpc>
              <a:buFontTx/>
              <a:buChar char="-"/>
            </a:pPr>
            <a:r>
              <a:rPr lang="en-US" altLang="zh-CN" sz="1200" dirty="0">
                <a:solidFill>
                  <a:srgbClr val="595959"/>
                </a:solidFill>
              </a:rPr>
              <a:t>Both two natural gas usage highpoints for construction and utilities in 2013 might be due to the increased growth in 2013, the year which the construction of the cross-island electricity transmission cable tunnels commenced in Singapore. </a:t>
            </a:r>
          </a:p>
        </p:txBody>
      </p:sp>
      <p:sp>
        <p:nvSpPr>
          <p:cNvPr id="28" name="Oval 27">
            <a:extLst>
              <a:ext uri="{FF2B5EF4-FFF2-40B4-BE49-F238E27FC236}">
                <a16:creationId xmlns:a16="http://schemas.microsoft.com/office/drawing/2014/main" id="{772DDF21-E477-4536-8102-B5F391FD9F4D}"/>
              </a:ext>
            </a:extLst>
          </p:cNvPr>
          <p:cNvSpPr/>
          <p:nvPr/>
        </p:nvSpPr>
        <p:spPr>
          <a:xfrm>
            <a:off x="7716016" y="3495260"/>
            <a:ext cx="615843" cy="825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Oval 28">
            <a:extLst>
              <a:ext uri="{FF2B5EF4-FFF2-40B4-BE49-F238E27FC236}">
                <a16:creationId xmlns:a16="http://schemas.microsoft.com/office/drawing/2014/main" id="{B1AA6F79-9966-40A1-9D18-9B9C97D91C45}"/>
              </a:ext>
            </a:extLst>
          </p:cNvPr>
          <p:cNvSpPr/>
          <p:nvPr/>
        </p:nvSpPr>
        <p:spPr>
          <a:xfrm>
            <a:off x="10291257" y="3495259"/>
            <a:ext cx="709534" cy="8257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5493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Consumption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32" name="Diagram 31">
            <a:extLst>
              <a:ext uri="{FF2B5EF4-FFF2-40B4-BE49-F238E27FC236}">
                <a16:creationId xmlns:a16="http://schemas.microsoft.com/office/drawing/2014/main" id="{3E391331-4032-4137-BCC0-244165F46A00}"/>
              </a:ext>
            </a:extLst>
          </p:cNvPr>
          <p:cNvGraphicFramePr/>
          <p:nvPr>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Group 14">
            <a:extLst>
              <a:ext uri="{FF2B5EF4-FFF2-40B4-BE49-F238E27FC236}">
                <a16:creationId xmlns:a16="http://schemas.microsoft.com/office/drawing/2014/main" id="{CB20E3B2-8DA6-437F-A532-B5462E50A38D}"/>
              </a:ext>
            </a:extLst>
          </p:cNvPr>
          <p:cNvGrpSpPr/>
          <p:nvPr/>
        </p:nvGrpSpPr>
        <p:grpSpPr>
          <a:xfrm>
            <a:off x="1165611" y="854327"/>
            <a:ext cx="10581630" cy="728868"/>
            <a:chOff x="1165611" y="854327"/>
            <a:chExt cx="10581630" cy="728868"/>
          </a:xfrm>
        </p:grpSpPr>
        <p:sp>
          <p:nvSpPr>
            <p:cNvPr id="16" name="Rectangle 15">
              <a:extLst>
                <a:ext uri="{FF2B5EF4-FFF2-40B4-BE49-F238E27FC236}">
                  <a16:creationId xmlns:a16="http://schemas.microsoft.com/office/drawing/2014/main" id="{FC7D56B9-37DB-4465-82B3-4A0F5204BAA8}"/>
                </a:ext>
              </a:extLst>
            </p:cNvPr>
            <p:cNvSpPr/>
            <p:nvPr/>
          </p:nvSpPr>
          <p:spPr>
            <a:xfrm>
              <a:off x="1165611" y="854327"/>
              <a:ext cx="10581630" cy="523220"/>
            </a:xfrm>
            <a:prstGeom prst="rect">
              <a:avLst/>
            </a:prstGeom>
          </p:spPr>
          <p:txBody>
            <a:bodyPr wrap="square">
              <a:spAutoFit/>
            </a:bodyPr>
            <a:lstStyle/>
            <a:p>
              <a:r>
                <a:rPr lang="en-US" altLang="zh-CN" sz="1400" b="1" dirty="0">
                  <a:solidFill>
                    <a:srgbClr val="595959"/>
                  </a:solidFill>
                </a:rPr>
                <a:t>Method 3.2: Exponential Smoothing for Commerce &amp;Service-related Sub Sector</a:t>
              </a:r>
            </a:p>
            <a:p>
              <a:r>
                <a:rPr lang="en-US" sz="1400" i="1" dirty="0">
                  <a:solidFill>
                    <a:srgbClr val="595959"/>
                  </a:solidFill>
                </a:rPr>
                <a:t>To achieve accurate predictions of process output, the </a:t>
              </a:r>
              <a:r>
                <a:rPr lang="en-US" altLang="zh-CN" sz="1400" i="1" dirty="0">
                  <a:solidFill>
                    <a:srgbClr val="595959"/>
                  </a:solidFill>
                </a:rPr>
                <a:t>optimal α is determined by minimizing the Mean Absolute Error (MAE)</a:t>
              </a:r>
              <a:r>
                <a:rPr lang="en-US" sz="1400" i="1" dirty="0">
                  <a:solidFill>
                    <a:srgbClr val="595959"/>
                  </a:solidFill>
                </a:rPr>
                <a: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C020380-3B93-4914-BD82-73205B80E72B}"/>
                    </a:ext>
                  </a:extLst>
                </p:cNvPr>
                <p:cNvSpPr txBox="1"/>
                <p:nvPr/>
              </p:nvSpPr>
              <p:spPr>
                <a:xfrm>
                  <a:off x="4980571" y="1367751"/>
                  <a:ext cx="21300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40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r>
                              <a:rPr lang="en-SG" sz="1400" b="0" i="1" smtClean="0">
                                <a:solidFill>
                                  <a:srgbClr val="595959"/>
                                </a:solidFill>
                                <a:latin typeface="Cambria Math" panose="02040503050406030204" pitchFamily="18" charset="0"/>
                              </a:rPr>
                              <m:t>−1</m:t>
                            </m:r>
                          </m:sub>
                        </m:sSub>
                        <m:r>
                          <a:rPr lang="en-SG" sz="1400" b="0" i="1" smtClean="0">
                            <a:solidFill>
                              <a:srgbClr val="595959"/>
                            </a:solidFill>
                            <a:latin typeface="Cambria Math" panose="02040503050406030204" pitchFamily="18" charset="0"/>
                          </a:rPr>
                          <m:t>+</m:t>
                        </m:r>
                        <m:r>
                          <a:rPr lang="en-SG" sz="1400" b="0" i="1" smtClean="0">
                            <a:solidFill>
                              <a:srgbClr val="595959"/>
                            </a:solidFill>
                            <a:latin typeface="Cambria Math" panose="02040503050406030204" pitchFamily="18" charset="0"/>
                            <a:ea typeface="Cambria Math" panose="02040503050406030204" pitchFamily="18" charset="0"/>
                          </a:rPr>
                          <m:t>𝛼</m:t>
                        </m:r>
                        <m:r>
                          <a:rPr lang="en-SG" sz="1400" b="0" i="1" smtClean="0">
                            <a:solidFill>
                              <a:srgbClr val="595959"/>
                            </a:solidFill>
                            <a:latin typeface="Cambria Math" panose="02040503050406030204" pitchFamily="18" charset="0"/>
                            <a:ea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𝐴</m:t>
                            </m:r>
                          </m:e>
                          <m:sub>
                            <m:r>
                              <a:rPr lang="en-SG" sz="1400" b="0" i="1" smtClean="0">
                                <a:solidFill>
                                  <a:srgbClr val="595959"/>
                                </a:solidFill>
                                <a:latin typeface="Cambria Math" panose="02040503050406030204" pitchFamily="18" charset="0"/>
                                <a:ea typeface="Cambria Math" panose="02040503050406030204" pitchFamily="18" charset="0"/>
                              </a:rPr>
                              <m:t>𝑡</m:t>
                            </m:r>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𝐹</m:t>
                            </m:r>
                          </m:e>
                          <m:sub>
                            <m:r>
                              <a:rPr lang="en-SG" sz="1400" b="0" i="1" smtClean="0">
                                <a:solidFill>
                                  <a:srgbClr val="595959"/>
                                </a:solidFill>
                                <a:latin typeface="Cambria Math" panose="02040503050406030204" pitchFamily="18" charset="0"/>
                                <a:ea typeface="Cambria Math" panose="02040503050406030204" pitchFamily="18" charset="0"/>
                              </a:rPr>
                              <m:t>𝑡</m:t>
                            </m:r>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m:t>
                        </m:r>
                      </m:oMath>
                    </m:oMathPara>
                  </a14:m>
                  <a:endParaRPr lang="en-SG" sz="1400" dirty="0">
                    <a:solidFill>
                      <a:srgbClr val="595959"/>
                    </a:solidFill>
                  </a:endParaRPr>
                </a:p>
              </p:txBody>
            </p:sp>
          </mc:Choice>
          <mc:Fallback xmlns="">
            <p:sp>
              <p:nvSpPr>
                <p:cNvPr id="17" name="TextBox 16">
                  <a:extLst>
                    <a:ext uri="{FF2B5EF4-FFF2-40B4-BE49-F238E27FC236}">
                      <a16:creationId xmlns:a16="http://schemas.microsoft.com/office/drawing/2014/main" id="{9C020380-3B93-4914-BD82-73205B80E72B}"/>
                    </a:ext>
                  </a:extLst>
                </p:cNvPr>
                <p:cNvSpPr txBox="1">
                  <a:spLocks noRot="1" noChangeAspect="1" noMove="1" noResize="1" noEditPoints="1" noAdjustHandles="1" noChangeArrowheads="1" noChangeShapeType="1" noTextEdit="1"/>
                </p:cNvSpPr>
                <p:nvPr/>
              </p:nvSpPr>
              <p:spPr>
                <a:xfrm>
                  <a:off x="4980571" y="1367751"/>
                  <a:ext cx="2130070" cy="215444"/>
                </a:xfrm>
                <a:prstGeom prst="rect">
                  <a:avLst/>
                </a:prstGeom>
                <a:blipFill>
                  <a:blip r:embed="rId7"/>
                  <a:stretch>
                    <a:fillRect l="-1433" r="-2579" b="-30556"/>
                  </a:stretch>
                </a:blipFill>
              </p:spPr>
              <p:txBody>
                <a:bodyPr/>
                <a:lstStyle/>
                <a:p>
                  <a:r>
                    <a:rPr lang="en-SG">
                      <a:noFill/>
                    </a:rPr>
                    <a:t> </a:t>
                  </a:r>
                </a:p>
              </p:txBody>
            </p:sp>
          </mc:Fallback>
        </mc:AlternateContent>
      </p:grpSp>
      <p:pic>
        <p:nvPicPr>
          <p:cNvPr id="3" name="Picture 2">
            <a:extLst>
              <a:ext uri="{FF2B5EF4-FFF2-40B4-BE49-F238E27FC236}">
                <a16:creationId xmlns:a16="http://schemas.microsoft.com/office/drawing/2014/main" id="{13861BE4-97FE-4DB7-9A52-0A166105A178}"/>
              </a:ext>
            </a:extLst>
          </p:cNvPr>
          <p:cNvPicPr>
            <a:picLocks noChangeAspect="1"/>
          </p:cNvPicPr>
          <p:nvPr/>
        </p:nvPicPr>
        <p:blipFill>
          <a:blip r:embed="rId8"/>
          <a:stretch>
            <a:fillRect/>
          </a:stretch>
        </p:blipFill>
        <p:spPr>
          <a:xfrm>
            <a:off x="1287928" y="1707681"/>
            <a:ext cx="10545059" cy="2024564"/>
          </a:xfrm>
          <a:prstGeom prst="rect">
            <a:avLst/>
          </a:prstGeom>
        </p:spPr>
      </p:pic>
      <p:graphicFrame>
        <p:nvGraphicFramePr>
          <p:cNvPr id="11" name="Chart 10">
            <a:extLst>
              <a:ext uri="{FF2B5EF4-FFF2-40B4-BE49-F238E27FC236}">
                <a16:creationId xmlns:a16="http://schemas.microsoft.com/office/drawing/2014/main" id="{95C3493A-81BC-40CC-983D-74EAFDE3C548}"/>
              </a:ext>
            </a:extLst>
          </p:cNvPr>
          <p:cNvGraphicFramePr>
            <a:graphicFrameLocks/>
          </p:cNvGraphicFramePr>
          <p:nvPr>
            <p:extLst/>
          </p:nvPr>
        </p:nvGraphicFramePr>
        <p:xfrm>
          <a:off x="1258745" y="3860165"/>
          <a:ext cx="3405370" cy="2354023"/>
        </p:xfrm>
        <a:graphic>
          <a:graphicData uri="http://schemas.openxmlformats.org/drawingml/2006/chart">
            <c:chart xmlns:c="http://schemas.openxmlformats.org/drawingml/2006/chart" xmlns:r="http://schemas.openxmlformats.org/officeDocument/2006/relationships" r:id="rId9"/>
          </a:graphicData>
        </a:graphic>
      </p:graphicFrame>
      <p:sp>
        <p:nvSpPr>
          <p:cNvPr id="12" name="TextBox 11">
            <a:extLst>
              <a:ext uri="{FF2B5EF4-FFF2-40B4-BE49-F238E27FC236}">
                <a16:creationId xmlns:a16="http://schemas.microsoft.com/office/drawing/2014/main" id="{87615C81-82CE-4B91-9541-366472C42FB9}"/>
              </a:ext>
            </a:extLst>
          </p:cNvPr>
          <p:cNvSpPr txBox="1"/>
          <p:nvPr/>
        </p:nvSpPr>
        <p:spPr>
          <a:xfrm>
            <a:off x="8016972" y="3845287"/>
            <a:ext cx="3918865" cy="2960682"/>
          </a:xfrm>
          <a:prstGeom prst="rect">
            <a:avLst/>
          </a:prstGeom>
          <a:noFill/>
        </p:spPr>
        <p:txBody>
          <a:bodyPr wrap="square" rtlCol="0">
            <a:spAutoFit/>
          </a:bodyPr>
          <a:lstStyle/>
          <a:p>
            <a:pPr>
              <a:lnSpc>
                <a:spcPct val="125000"/>
              </a:lnSpc>
            </a:pPr>
            <a:r>
              <a:rPr lang="en-US" altLang="zh-CN" sz="1400" b="1" dirty="0">
                <a:solidFill>
                  <a:srgbClr val="595959"/>
                </a:solidFill>
              </a:rPr>
              <a:t>Total Commerce &amp;Service-related Part of Natural Gas Consumption Forecasting based on Exponential Smoothing: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The overall forecasting value of the Commerce &amp; Services-related part is summed by the forecasted values of its 7 sub-sectors, which is relatively more stationary;</a:t>
            </a:r>
          </a:p>
          <a:p>
            <a:pPr marL="285750" indent="-285750" algn="just">
              <a:lnSpc>
                <a:spcPct val="125000"/>
              </a:lnSpc>
              <a:buFontTx/>
              <a:buChar char="-"/>
            </a:pPr>
            <a:r>
              <a:rPr lang="en-US" altLang="zh-CN" sz="1200" dirty="0">
                <a:solidFill>
                  <a:srgbClr val="595959"/>
                </a:solidFill>
              </a:rPr>
              <a:t>Accommodation and Food Service shows a significant increase from 2009 to 2011 possibly due to the development of travel service industry. This causes the data to be non-stationary, resulting in an optimal </a:t>
            </a:r>
            <a:r>
              <a:rPr lang="el-GR" altLang="zh-CN" sz="1200" dirty="0">
                <a:solidFill>
                  <a:srgbClr val="595959"/>
                </a:solidFill>
              </a:rPr>
              <a:t>α</a:t>
            </a:r>
            <a:r>
              <a:rPr lang="en-SG" altLang="zh-CN" sz="1200" dirty="0">
                <a:solidFill>
                  <a:srgbClr val="595959"/>
                </a:solidFill>
              </a:rPr>
              <a:t> of 1.</a:t>
            </a:r>
            <a:r>
              <a:rPr lang="en-US" altLang="zh-CN" sz="1200" dirty="0">
                <a:solidFill>
                  <a:srgbClr val="595959"/>
                </a:solidFill>
              </a:rPr>
              <a:t> The increasing trend is less in the recent 4 years. </a:t>
            </a:r>
          </a:p>
        </p:txBody>
      </p:sp>
      <p:graphicFrame>
        <p:nvGraphicFramePr>
          <p:cNvPr id="13" name="Chart 12">
            <a:extLst>
              <a:ext uri="{FF2B5EF4-FFF2-40B4-BE49-F238E27FC236}">
                <a16:creationId xmlns:a16="http://schemas.microsoft.com/office/drawing/2014/main" id="{E4797682-9927-4518-B864-65BB06E46CFA}"/>
              </a:ext>
            </a:extLst>
          </p:cNvPr>
          <p:cNvGraphicFramePr>
            <a:graphicFrameLocks/>
          </p:cNvGraphicFramePr>
          <p:nvPr>
            <p:extLst/>
          </p:nvPr>
        </p:nvGraphicFramePr>
        <p:xfrm>
          <a:off x="4611603" y="3973307"/>
          <a:ext cx="3405370" cy="2354023"/>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2470785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Consumption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32" name="Diagram 31">
            <a:extLst>
              <a:ext uri="{FF2B5EF4-FFF2-40B4-BE49-F238E27FC236}">
                <a16:creationId xmlns:a16="http://schemas.microsoft.com/office/drawing/2014/main" id="{3E391331-4032-4137-BCC0-244165F46A00}"/>
              </a:ext>
            </a:extLst>
          </p:cNvPr>
          <p:cNvGraphicFramePr/>
          <p:nvPr>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Chart 9">
            <a:extLst>
              <a:ext uri="{FF2B5EF4-FFF2-40B4-BE49-F238E27FC236}">
                <a16:creationId xmlns:a16="http://schemas.microsoft.com/office/drawing/2014/main" id="{7A419165-4B6C-40BB-9FDF-4AB2A90F6565}"/>
              </a:ext>
            </a:extLst>
          </p:cNvPr>
          <p:cNvGraphicFramePr>
            <a:graphicFrameLocks/>
          </p:cNvGraphicFramePr>
          <p:nvPr>
            <p:extLst/>
          </p:nvPr>
        </p:nvGraphicFramePr>
        <p:xfrm>
          <a:off x="1270596" y="1866830"/>
          <a:ext cx="3180106" cy="207069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a:extLst>
              <a:ext uri="{FF2B5EF4-FFF2-40B4-BE49-F238E27FC236}">
                <a16:creationId xmlns:a16="http://schemas.microsoft.com/office/drawing/2014/main" id="{96A2B0F6-3BD1-4242-A8B9-FD6F499D2960}"/>
              </a:ext>
            </a:extLst>
          </p:cNvPr>
          <p:cNvGraphicFramePr>
            <a:graphicFrameLocks/>
          </p:cNvGraphicFramePr>
          <p:nvPr>
            <p:extLst/>
          </p:nvPr>
        </p:nvGraphicFramePr>
        <p:xfrm>
          <a:off x="4813879" y="1866830"/>
          <a:ext cx="3285092" cy="2070691"/>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a:extLst>
              <a:ext uri="{FF2B5EF4-FFF2-40B4-BE49-F238E27FC236}">
                <a16:creationId xmlns:a16="http://schemas.microsoft.com/office/drawing/2014/main" id="{0715E9A7-8752-4E4E-B364-528BEA72E3BF}"/>
              </a:ext>
            </a:extLst>
          </p:cNvPr>
          <p:cNvGraphicFramePr>
            <a:graphicFrameLocks/>
          </p:cNvGraphicFramePr>
          <p:nvPr>
            <p:extLst/>
          </p:nvPr>
        </p:nvGraphicFramePr>
        <p:xfrm>
          <a:off x="8462149" y="1866830"/>
          <a:ext cx="3285092" cy="2070691"/>
        </p:xfrm>
        <a:graphic>
          <a:graphicData uri="http://schemas.openxmlformats.org/drawingml/2006/chart">
            <c:chart xmlns:c="http://schemas.openxmlformats.org/drawingml/2006/chart" xmlns:r="http://schemas.openxmlformats.org/officeDocument/2006/relationships" r:id="rId9"/>
          </a:graphicData>
        </a:graphic>
      </p:graphicFrame>
      <p:sp>
        <p:nvSpPr>
          <p:cNvPr id="8" name="TextBox 7">
            <a:extLst>
              <a:ext uri="{FF2B5EF4-FFF2-40B4-BE49-F238E27FC236}">
                <a16:creationId xmlns:a16="http://schemas.microsoft.com/office/drawing/2014/main" id="{9D066718-33A3-4503-B92B-B38E48A7573E}"/>
              </a:ext>
            </a:extLst>
          </p:cNvPr>
          <p:cNvSpPr txBox="1"/>
          <p:nvPr/>
        </p:nvSpPr>
        <p:spPr>
          <a:xfrm>
            <a:off x="3657598" y="2225246"/>
            <a:ext cx="793103" cy="228705"/>
          </a:xfrm>
          <a:prstGeom prst="rect">
            <a:avLst/>
          </a:prstGeom>
          <a:noFill/>
        </p:spPr>
        <p:txBody>
          <a:bodyPr wrap="square" rtlCol="0">
            <a:spAutoFit/>
          </a:bodyPr>
          <a:lstStyle/>
          <a:p>
            <a:r>
              <a:rPr lang="en-SG" sz="900" b="1" dirty="0">
                <a:solidFill>
                  <a:schemeClr val="tx1">
                    <a:lumMod val="65000"/>
                    <a:lumOff val="35000"/>
                  </a:schemeClr>
                </a:solidFill>
              </a:rPr>
              <a:t>Optimal </a:t>
            </a:r>
            <a:r>
              <a:rPr lang="el-GR" sz="900" b="1" dirty="0">
                <a:solidFill>
                  <a:schemeClr val="tx1">
                    <a:lumMod val="65000"/>
                    <a:lumOff val="35000"/>
                  </a:schemeClr>
                </a:solidFill>
              </a:rPr>
              <a:t>α</a:t>
            </a:r>
            <a:r>
              <a:rPr lang="en-SG" sz="900" b="1" dirty="0">
                <a:solidFill>
                  <a:schemeClr val="tx1">
                    <a:lumMod val="65000"/>
                    <a:lumOff val="35000"/>
                  </a:schemeClr>
                </a:solidFill>
              </a:rPr>
              <a:t>: 1</a:t>
            </a:r>
          </a:p>
        </p:txBody>
      </p:sp>
      <p:sp>
        <p:nvSpPr>
          <p:cNvPr id="19" name="TextBox 18">
            <a:extLst>
              <a:ext uri="{FF2B5EF4-FFF2-40B4-BE49-F238E27FC236}">
                <a16:creationId xmlns:a16="http://schemas.microsoft.com/office/drawing/2014/main" id="{99AD80C9-A395-4117-A97D-1FDEFCB734F6}"/>
              </a:ext>
            </a:extLst>
          </p:cNvPr>
          <p:cNvSpPr txBox="1"/>
          <p:nvPr/>
        </p:nvSpPr>
        <p:spPr>
          <a:xfrm>
            <a:off x="7110642" y="2215915"/>
            <a:ext cx="988330" cy="230832"/>
          </a:xfrm>
          <a:prstGeom prst="rect">
            <a:avLst/>
          </a:prstGeom>
          <a:noFill/>
        </p:spPr>
        <p:txBody>
          <a:bodyPr wrap="square" rtlCol="0">
            <a:spAutoFit/>
          </a:bodyPr>
          <a:lstStyle/>
          <a:p>
            <a:r>
              <a:rPr lang="en-SG" sz="900" b="1" dirty="0">
                <a:solidFill>
                  <a:schemeClr val="tx1">
                    <a:lumMod val="65000"/>
                    <a:lumOff val="35000"/>
                  </a:schemeClr>
                </a:solidFill>
              </a:rPr>
              <a:t>Optimal </a:t>
            </a:r>
            <a:r>
              <a:rPr lang="el-GR" sz="900" b="1" dirty="0">
                <a:solidFill>
                  <a:schemeClr val="tx1">
                    <a:lumMod val="65000"/>
                    <a:lumOff val="35000"/>
                  </a:schemeClr>
                </a:solidFill>
              </a:rPr>
              <a:t>α</a:t>
            </a:r>
            <a:r>
              <a:rPr lang="en-SG" sz="900" b="1" dirty="0">
                <a:solidFill>
                  <a:schemeClr val="tx1">
                    <a:lumMod val="65000"/>
                    <a:lumOff val="35000"/>
                  </a:schemeClr>
                </a:solidFill>
              </a:rPr>
              <a:t>: 0.55</a:t>
            </a:r>
          </a:p>
        </p:txBody>
      </p:sp>
      <p:sp>
        <p:nvSpPr>
          <p:cNvPr id="20" name="TextBox 19">
            <a:extLst>
              <a:ext uri="{FF2B5EF4-FFF2-40B4-BE49-F238E27FC236}">
                <a16:creationId xmlns:a16="http://schemas.microsoft.com/office/drawing/2014/main" id="{9F57E7E4-9326-4D9A-B9D2-5F6548D72433}"/>
              </a:ext>
            </a:extLst>
          </p:cNvPr>
          <p:cNvSpPr txBox="1"/>
          <p:nvPr/>
        </p:nvSpPr>
        <p:spPr>
          <a:xfrm>
            <a:off x="10954138" y="2236703"/>
            <a:ext cx="793103" cy="228705"/>
          </a:xfrm>
          <a:prstGeom prst="rect">
            <a:avLst/>
          </a:prstGeom>
          <a:noFill/>
        </p:spPr>
        <p:txBody>
          <a:bodyPr wrap="square" rtlCol="0">
            <a:spAutoFit/>
          </a:bodyPr>
          <a:lstStyle/>
          <a:p>
            <a:r>
              <a:rPr lang="en-SG" sz="900" b="1" dirty="0">
                <a:solidFill>
                  <a:schemeClr val="tx1">
                    <a:lumMod val="65000"/>
                    <a:lumOff val="35000"/>
                  </a:schemeClr>
                </a:solidFill>
              </a:rPr>
              <a:t>Optimal </a:t>
            </a:r>
            <a:r>
              <a:rPr lang="el-GR" sz="900" b="1" dirty="0">
                <a:solidFill>
                  <a:schemeClr val="tx1">
                    <a:lumMod val="65000"/>
                    <a:lumOff val="35000"/>
                  </a:schemeClr>
                </a:solidFill>
              </a:rPr>
              <a:t>α</a:t>
            </a:r>
            <a:r>
              <a:rPr lang="en-SG" sz="900" b="1" dirty="0">
                <a:solidFill>
                  <a:schemeClr val="tx1">
                    <a:lumMod val="65000"/>
                    <a:lumOff val="35000"/>
                  </a:schemeClr>
                </a:solidFill>
              </a:rPr>
              <a:t>: 1</a:t>
            </a:r>
          </a:p>
        </p:txBody>
      </p:sp>
      <p:sp>
        <p:nvSpPr>
          <p:cNvPr id="21" name="TextBox 20">
            <a:extLst>
              <a:ext uri="{FF2B5EF4-FFF2-40B4-BE49-F238E27FC236}">
                <a16:creationId xmlns:a16="http://schemas.microsoft.com/office/drawing/2014/main" id="{30FDD4CB-CC03-409B-8248-3157452F44CC}"/>
              </a:ext>
            </a:extLst>
          </p:cNvPr>
          <p:cNvSpPr txBox="1"/>
          <p:nvPr/>
        </p:nvSpPr>
        <p:spPr>
          <a:xfrm>
            <a:off x="1270596" y="4009618"/>
            <a:ext cx="3180106" cy="2422073"/>
          </a:xfrm>
          <a:prstGeom prst="rect">
            <a:avLst/>
          </a:prstGeom>
          <a:noFill/>
        </p:spPr>
        <p:txBody>
          <a:bodyPr wrap="square" rtlCol="0">
            <a:spAutoFit/>
          </a:bodyPr>
          <a:lstStyle/>
          <a:p>
            <a:pPr>
              <a:lnSpc>
                <a:spcPct val="125000"/>
              </a:lnSpc>
            </a:pPr>
            <a:r>
              <a:rPr lang="en-US" altLang="zh-CN" sz="1400" b="1" dirty="0">
                <a:solidFill>
                  <a:srgbClr val="595959"/>
                </a:solidFill>
              </a:rPr>
              <a:t>Wholesale and Retail Trade: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Based on the actual records of the natural gas consumption of Wholesale and Retail Trade, it was noted that there was a great increase since 2012 and </a:t>
            </a:r>
            <a:r>
              <a:rPr lang="en-SG" altLang="zh-CN" sz="1200" dirty="0">
                <a:solidFill>
                  <a:srgbClr val="595959"/>
                </a:solidFill>
              </a:rPr>
              <a:t>a </a:t>
            </a:r>
            <a:r>
              <a:rPr lang="en-US" altLang="zh-CN" sz="1200" dirty="0">
                <a:solidFill>
                  <a:srgbClr val="595959"/>
                </a:solidFill>
              </a:rPr>
              <a:t>considerable </a:t>
            </a:r>
            <a:r>
              <a:rPr lang="en-SG" altLang="zh-CN" sz="1200" dirty="0">
                <a:solidFill>
                  <a:srgbClr val="595959"/>
                </a:solidFill>
              </a:rPr>
              <a:t>decrease in 2017. This causes the whole data to be non-stationary, resulting in the prediction optimal </a:t>
            </a:r>
            <a:r>
              <a:rPr lang="el-GR" altLang="zh-CN" sz="1200" dirty="0">
                <a:solidFill>
                  <a:srgbClr val="595959"/>
                </a:solidFill>
              </a:rPr>
              <a:t>α</a:t>
            </a:r>
            <a:r>
              <a:rPr lang="en-SG" altLang="zh-CN" sz="1200" dirty="0">
                <a:solidFill>
                  <a:srgbClr val="595959"/>
                </a:solidFill>
              </a:rPr>
              <a:t> to be equal to 1, which is the same as the naïve forecast</a:t>
            </a:r>
            <a:r>
              <a:rPr lang="en-US" altLang="zh-CN" sz="1200" dirty="0">
                <a:solidFill>
                  <a:srgbClr val="595959"/>
                </a:solidFill>
              </a:rPr>
              <a:t>.</a:t>
            </a:r>
          </a:p>
          <a:p>
            <a:pPr algn="just">
              <a:lnSpc>
                <a:spcPct val="125000"/>
              </a:lnSpc>
            </a:pPr>
            <a:r>
              <a:rPr lang="en-US" altLang="zh-CN" sz="1200" dirty="0">
                <a:solidFill>
                  <a:srgbClr val="595959"/>
                </a:solidFill>
              </a:rPr>
              <a:t> </a:t>
            </a:r>
          </a:p>
        </p:txBody>
      </p:sp>
      <p:sp>
        <p:nvSpPr>
          <p:cNvPr id="23" name="TextBox 22">
            <a:extLst>
              <a:ext uri="{FF2B5EF4-FFF2-40B4-BE49-F238E27FC236}">
                <a16:creationId xmlns:a16="http://schemas.microsoft.com/office/drawing/2014/main" id="{95CD8E43-7E5B-40AB-B288-384B58F8C6DC}"/>
              </a:ext>
            </a:extLst>
          </p:cNvPr>
          <p:cNvSpPr txBox="1"/>
          <p:nvPr/>
        </p:nvSpPr>
        <p:spPr>
          <a:xfrm>
            <a:off x="4767945" y="4009617"/>
            <a:ext cx="3377679" cy="1960408"/>
          </a:xfrm>
          <a:prstGeom prst="rect">
            <a:avLst/>
          </a:prstGeom>
          <a:noFill/>
        </p:spPr>
        <p:txBody>
          <a:bodyPr wrap="square" rtlCol="0">
            <a:spAutoFit/>
          </a:bodyPr>
          <a:lstStyle/>
          <a:p>
            <a:pPr>
              <a:lnSpc>
                <a:spcPct val="125000"/>
              </a:lnSpc>
            </a:pPr>
            <a:r>
              <a:rPr lang="en-US" altLang="zh-CN" sz="1400" b="1" dirty="0">
                <a:solidFill>
                  <a:srgbClr val="595959"/>
                </a:solidFill>
              </a:rPr>
              <a:t>Financial and Insurance Activities: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Though there exists a evident drop in 2017, the optimal α of Other Financial and Insurance Activities is 0.55, which could be interpreted that corresponding time series has fluctuation, while the long-term trend does not have too much change.</a:t>
            </a:r>
          </a:p>
          <a:p>
            <a:pPr marL="285750" indent="-285750" algn="just">
              <a:lnSpc>
                <a:spcPct val="125000"/>
              </a:lnSpc>
              <a:buFontTx/>
              <a:buChar char="-"/>
            </a:pPr>
            <a:r>
              <a:rPr lang="en-US" altLang="zh-CN" sz="1200" dirty="0">
                <a:solidFill>
                  <a:srgbClr val="595959"/>
                </a:solidFill>
              </a:rPr>
              <a:t> </a:t>
            </a:r>
          </a:p>
        </p:txBody>
      </p:sp>
      <p:sp>
        <p:nvSpPr>
          <p:cNvPr id="24" name="TextBox 23">
            <a:extLst>
              <a:ext uri="{FF2B5EF4-FFF2-40B4-BE49-F238E27FC236}">
                <a16:creationId xmlns:a16="http://schemas.microsoft.com/office/drawing/2014/main" id="{CE16DB0C-2BFB-4989-A847-A891814910B0}"/>
              </a:ext>
            </a:extLst>
          </p:cNvPr>
          <p:cNvSpPr txBox="1"/>
          <p:nvPr/>
        </p:nvSpPr>
        <p:spPr>
          <a:xfrm>
            <a:off x="8462146" y="4009616"/>
            <a:ext cx="3285090" cy="2883738"/>
          </a:xfrm>
          <a:prstGeom prst="rect">
            <a:avLst/>
          </a:prstGeom>
          <a:noFill/>
        </p:spPr>
        <p:txBody>
          <a:bodyPr wrap="square" rtlCol="0">
            <a:spAutoFit/>
          </a:bodyPr>
          <a:lstStyle/>
          <a:p>
            <a:pPr>
              <a:lnSpc>
                <a:spcPct val="125000"/>
              </a:lnSpc>
            </a:pPr>
            <a:r>
              <a:rPr lang="en-US" altLang="zh-CN" sz="1400" b="1" dirty="0">
                <a:solidFill>
                  <a:srgbClr val="595959"/>
                </a:solidFill>
              </a:rPr>
              <a:t>Real Estate Activities: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According to the actual records of the natural gas consumption of Real Estate Activities, it demonstrates that a great increase only in </a:t>
            </a:r>
            <a:r>
              <a:rPr lang="en-SG" altLang="zh-CN" sz="1200" dirty="0">
                <a:solidFill>
                  <a:srgbClr val="595959"/>
                </a:solidFill>
              </a:rPr>
              <a:t>2013. </a:t>
            </a:r>
          </a:p>
          <a:p>
            <a:pPr marL="285750" indent="-285750" algn="just">
              <a:lnSpc>
                <a:spcPct val="125000"/>
              </a:lnSpc>
              <a:buFontTx/>
              <a:buChar char="-"/>
            </a:pPr>
            <a:r>
              <a:rPr lang="en-SG" altLang="zh-CN" sz="1200" dirty="0">
                <a:solidFill>
                  <a:srgbClr val="595959"/>
                </a:solidFill>
              </a:rPr>
              <a:t>Based on the classification of Real Estate Activities under the Singapore Standard Industrial Classification (SSIC) 2015, this increase is likely attributed to Real Estate Developers, operating of serviced apartments, food courts, coffee shops and eating houses.</a:t>
            </a:r>
            <a:endParaRPr lang="en-US" altLang="zh-CN" sz="1200" dirty="0">
              <a:solidFill>
                <a:srgbClr val="595959"/>
              </a:solidFill>
            </a:endParaRPr>
          </a:p>
        </p:txBody>
      </p:sp>
      <p:grpSp>
        <p:nvGrpSpPr>
          <p:cNvPr id="22" name="Group 21">
            <a:extLst>
              <a:ext uri="{FF2B5EF4-FFF2-40B4-BE49-F238E27FC236}">
                <a16:creationId xmlns:a16="http://schemas.microsoft.com/office/drawing/2014/main" id="{F035D607-95DF-4CD8-8BF5-F58EFF19D313}"/>
              </a:ext>
            </a:extLst>
          </p:cNvPr>
          <p:cNvGrpSpPr/>
          <p:nvPr/>
        </p:nvGrpSpPr>
        <p:grpSpPr>
          <a:xfrm>
            <a:off x="1165611" y="854327"/>
            <a:ext cx="10581630" cy="728868"/>
            <a:chOff x="1165611" y="854327"/>
            <a:chExt cx="10581630" cy="728868"/>
          </a:xfrm>
        </p:grpSpPr>
        <p:sp>
          <p:nvSpPr>
            <p:cNvPr id="25" name="Rectangle 24">
              <a:extLst>
                <a:ext uri="{FF2B5EF4-FFF2-40B4-BE49-F238E27FC236}">
                  <a16:creationId xmlns:a16="http://schemas.microsoft.com/office/drawing/2014/main" id="{6150B5F4-BB07-418E-BEF6-F05CCC0272D0}"/>
                </a:ext>
              </a:extLst>
            </p:cNvPr>
            <p:cNvSpPr/>
            <p:nvPr/>
          </p:nvSpPr>
          <p:spPr>
            <a:xfrm>
              <a:off x="1165611" y="854327"/>
              <a:ext cx="10581630" cy="523220"/>
            </a:xfrm>
            <a:prstGeom prst="rect">
              <a:avLst/>
            </a:prstGeom>
          </p:spPr>
          <p:txBody>
            <a:bodyPr wrap="square">
              <a:spAutoFit/>
            </a:bodyPr>
            <a:lstStyle/>
            <a:p>
              <a:r>
                <a:rPr lang="en-US" altLang="zh-CN" sz="1400" b="1" dirty="0">
                  <a:solidFill>
                    <a:srgbClr val="595959"/>
                  </a:solidFill>
                </a:rPr>
                <a:t>Method 3.2: Exponential Smoothing for </a:t>
              </a:r>
              <a:r>
                <a:rPr lang="en-US" altLang="zh-CN" sz="1400" b="1">
                  <a:solidFill>
                    <a:srgbClr val="595959"/>
                  </a:solidFill>
                </a:rPr>
                <a:t>Commerce &amp; Service-related </a:t>
              </a:r>
              <a:r>
                <a:rPr lang="en-US" altLang="zh-CN" sz="1400" b="1" dirty="0">
                  <a:solidFill>
                    <a:srgbClr val="595959"/>
                  </a:solidFill>
                </a:rPr>
                <a:t>Sub Sector</a:t>
              </a:r>
            </a:p>
            <a:p>
              <a:r>
                <a:rPr lang="en-US" sz="1400" i="1" dirty="0">
                  <a:solidFill>
                    <a:srgbClr val="595959"/>
                  </a:solidFill>
                </a:rPr>
                <a:t>To achieve accurate predictions of process output, the </a:t>
              </a:r>
              <a:r>
                <a:rPr lang="en-US" altLang="zh-CN" sz="1400" i="1" dirty="0">
                  <a:solidFill>
                    <a:srgbClr val="595959"/>
                  </a:solidFill>
                </a:rPr>
                <a:t>optimal α is determined by minimizing the Mean Absolute Error (MAE)</a:t>
              </a:r>
              <a:r>
                <a:rPr lang="en-US" sz="1400" i="1" dirty="0">
                  <a:solidFill>
                    <a:srgbClr val="595959"/>
                  </a:solidFill>
                </a:rPr>
                <a:t>.</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D21234C-680E-4E5E-BDDC-CAF6869FA8E0}"/>
                    </a:ext>
                  </a:extLst>
                </p:cNvPr>
                <p:cNvSpPr txBox="1"/>
                <p:nvPr/>
              </p:nvSpPr>
              <p:spPr>
                <a:xfrm>
                  <a:off x="4980571" y="1367751"/>
                  <a:ext cx="21300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40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r>
                              <a:rPr lang="en-SG" sz="1400" b="0" i="1" smtClean="0">
                                <a:solidFill>
                                  <a:srgbClr val="595959"/>
                                </a:solidFill>
                                <a:latin typeface="Cambria Math" panose="02040503050406030204" pitchFamily="18" charset="0"/>
                              </a:rPr>
                              <m:t>−1</m:t>
                            </m:r>
                          </m:sub>
                        </m:sSub>
                        <m:r>
                          <a:rPr lang="en-SG" sz="1400" b="0" i="1" smtClean="0">
                            <a:solidFill>
                              <a:srgbClr val="595959"/>
                            </a:solidFill>
                            <a:latin typeface="Cambria Math" panose="02040503050406030204" pitchFamily="18" charset="0"/>
                          </a:rPr>
                          <m:t>+</m:t>
                        </m:r>
                        <m:r>
                          <a:rPr lang="en-SG" sz="1400" b="0" i="1" smtClean="0">
                            <a:solidFill>
                              <a:srgbClr val="595959"/>
                            </a:solidFill>
                            <a:latin typeface="Cambria Math" panose="02040503050406030204" pitchFamily="18" charset="0"/>
                            <a:ea typeface="Cambria Math" panose="02040503050406030204" pitchFamily="18" charset="0"/>
                          </a:rPr>
                          <m:t>𝛼</m:t>
                        </m:r>
                        <m:r>
                          <a:rPr lang="en-SG" sz="1400" b="0" i="1" smtClean="0">
                            <a:solidFill>
                              <a:srgbClr val="595959"/>
                            </a:solidFill>
                            <a:latin typeface="Cambria Math" panose="02040503050406030204" pitchFamily="18" charset="0"/>
                            <a:ea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𝐴</m:t>
                            </m:r>
                          </m:e>
                          <m:sub>
                            <m:r>
                              <a:rPr lang="en-SG" sz="1400" b="0" i="1" smtClean="0">
                                <a:solidFill>
                                  <a:srgbClr val="595959"/>
                                </a:solidFill>
                                <a:latin typeface="Cambria Math" panose="02040503050406030204" pitchFamily="18" charset="0"/>
                                <a:ea typeface="Cambria Math" panose="02040503050406030204" pitchFamily="18" charset="0"/>
                              </a:rPr>
                              <m:t>𝑡</m:t>
                            </m:r>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𝐹</m:t>
                            </m:r>
                          </m:e>
                          <m:sub>
                            <m:r>
                              <a:rPr lang="en-SG" sz="1400" b="0" i="1" smtClean="0">
                                <a:solidFill>
                                  <a:srgbClr val="595959"/>
                                </a:solidFill>
                                <a:latin typeface="Cambria Math" panose="02040503050406030204" pitchFamily="18" charset="0"/>
                                <a:ea typeface="Cambria Math" panose="02040503050406030204" pitchFamily="18" charset="0"/>
                              </a:rPr>
                              <m:t>𝑡</m:t>
                            </m:r>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m:t>
                        </m:r>
                      </m:oMath>
                    </m:oMathPara>
                  </a14:m>
                  <a:endParaRPr lang="en-SG" sz="1400" dirty="0">
                    <a:solidFill>
                      <a:srgbClr val="595959"/>
                    </a:solidFill>
                  </a:endParaRPr>
                </a:p>
              </p:txBody>
            </p:sp>
          </mc:Choice>
          <mc:Fallback xmlns="">
            <p:sp>
              <p:nvSpPr>
                <p:cNvPr id="17" name="TextBox 16">
                  <a:extLst>
                    <a:ext uri="{FF2B5EF4-FFF2-40B4-BE49-F238E27FC236}">
                      <a16:creationId xmlns:a16="http://schemas.microsoft.com/office/drawing/2014/main" id="{9C020380-3B93-4914-BD82-73205B80E72B}"/>
                    </a:ext>
                  </a:extLst>
                </p:cNvPr>
                <p:cNvSpPr txBox="1">
                  <a:spLocks noRot="1" noChangeAspect="1" noMove="1" noResize="1" noEditPoints="1" noAdjustHandles="1" noChangeArrowheads="1" noChangeShapeType="1" noTextEdit="1"/>
                </p:cNvSpPr>
                <p:nvPr/>
              </p:nvSpPr>
              <p:spPr>
                <a:xfrm>
                  <a:off x="4980571" y="1367751"/>
                  <a:ext cx="2130070" cy="215444"/>
                </a:xfrm>
                <a:prstGeom prst="rect">
                  <a:avLst/>
                </a:prstGeom>
                <a:blipFill>
                  <a:blip r:embed="rId10"/>
                  <a:stretch>
                    <a:fillRect l="-1433" r="-2579" b="-30556"/>
                  </a:stretch>
                </a:blipFill>
              </p:spPr>
              <p:txBody>
                <a:bodyPr/>
                <a:lstStyle/>
                <a:p>
                  <a:r>
                    <a:rPr lang="en-SG">
                      <a:noFill/>
                    </a:rPr>
                    <a:t> </a:t>
                  </a:r>
                </a:p>
              </p:txBody>
            </p:sp>
          </mc:Fallback>
        </mc:AlternateContent>
      </p:grpSp>
    </p:spTree>
    <p:extLst>
      <p:ext uri="{BB962C8B-B14F-4D97-AF65-F5344CB8AC3E}">
        <p14:creationId xmlns:p14="http://schemas.microsoft.com/office/powerpoint/2010/main" val="139757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B7226CDC-23C1-449B-8AD5-0E6B77970184}"/>
              </a:ext>
            </a:extLst>
          </p:cNvPr>
          <p:cNvGraphicFramePr>
            <a:graphicFrameLocks/>
          </p:cNvGraphicFramePr>
          <p:nvPr>
            <p:extLst/>
          </p:nvPr>
        </p:nvGraphicFramePr>
        <p:xfrm>
          <a:off x="1270597" y="1857499"/>
          <a:ext cx="3180106" cy="2070691"/>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Consumption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32" name="Diagram 31">
            <a:extLst>
              <a:ext uri="{FF2B5EF4-FFF2-40B4-BE49-F238E27FC236}">
                <a16:creationId xmlns:a16="http://schemas.microsoft.com/office/drawing/2014/main" id="{3E391331-4032-4137-BCC0-244165F46A00}"/>
              </a:ext>
            </a:extLst>
          </p:cNvPr>
          <p:cNvGraphicFramePr/>
          <p:nvPr>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8" name="Chart 17">
            <a:extLst>
              <a:ext uri="{FF2B5EF4-FFF2-40B4-BE49-F238E27FC236}">
                <a16:creationId xmlns:a16="http://schemas.microsoft.com/office/drawing/2014/main" id="{117065C9-F7BA-4BB2-877D-A991492A075F}"/>
              </a:ext>
            </a:extLst>
          </p:cNvPr>
          <p:cNvGraphicFramePr>
            <a:graphicFrameLocks/>
          </p:cNvGraphicFramePr>
          <p:nvPr>
            <p:extLst/>
          </p:nvPr>
        </p:nvGraphicFramePr>
        <p:xfrm>
          <a:off x="4866372" y="1857499"/>
          <a:ext cx="3180107" cy="2070691"/>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9" name="Chart 18">
            <a:extLst>
              <a:ext uri="{FF2B5EF4-FFF2-40B4-BE49-F238E27FC236}">
                <a16:creationId xmlns:a16="http://schemas.microsoft.com/office/drawing/2014/main" id="{60FEBE1B-CF75-433C-9D21-FBD0185A30B9}"/>
              </a:ext>
            </a:extLst>
          </p:cNvPr>
          <p:cNvGraphicFramePr>
            <a:graphicFrameLocks/>
          </p:cNvGraphicFramePr>
          <p:nvPr>
            <p:extLst/>
          </p:nvPr>
        </p:nvGraphicFramePr>
        <p:xfrm>
          <a:off x="8462148" y="1857500"/>
          <a:ext cx="3180107" cy="2070690"/>
        </p:xfrm>
        <a:graphic>
          <a:graphicData uri="http://schemas.openxmlformats.org/drawingml/2006/chart">
            <c:chart xmlns:c="http://schemas.openxmlformats.org/drawingml/2006/chart" xmlns:r="http://schemas.openxmlformats.org/officeDocument/2006/relationships" r:id="rId9"/>
          </a:graphicData>
        </a:graphic>
      </p:graphicFrame>
      <p:sp>
        <p:nvSpPr>
          <p:cNvPr id="13" name="TextBox 12">
            <a:extLst>
              <a:ext uri="{FF2B5EF4-FFF2-40B4-BE49-F238E27FC236}">
                <a16:creationId xmlns:a16="http://schemas.microsoft.com/office/drawing/2014/main" id="{E39749FC-9127-4BED-9B0C-CCCCB76CF70E}"/>
              </a:ext>
            </a:extLst>
          </p:cNvPr>
          <p:cNvSpPr txBox="1"/>
          <p:nvPr/>
        </p:nvSpPr>
        <p:spPr>
          <a:xfrm>
            <a:off x="1270595" y="4009618"/>
            <a:ext cx="6847037" cy="1306383"/>
          </a:xfrm>
          <a:prstGeom prst="rect">
            <a:avLst/>
          </a:prstGeom>
          <a:noFill/>
        </p:spPr>
        <p:txBody>
          <a:bodyPr wrap="square" rtlCol="0">
            <a:spAutoFit/>
          </a:bodyPr>
          <a:lstStyle/>
          <a:p>
            <a:pPr>
              <a:lnSpc>
                <a:spcPct val="125000"/>
              </a:lnSpc>
            </a:pPr>
            <a:r>
              <a:rPr lang="en-US" altLang="zh-CN" sz="1400" b="1" dirty="0">
                <a:solidFill>
                  <a:srgbClr val="595959"/>
                </a:solidFill>
              </a:rPr>
              <a:t>Professional, Scientific &amp; Technical, Administration &amp; Support Activities: </a:t>
            </a:r>
            <a:r>
              <a:rPr lang="en-US" altLang="zh-CN" sz="1200" b="1" dirty="0">
                <a:solidFill>
                  <a:srgbClr val="595959"/>
                </a:solidFill>
              </a:rPr>
              <a:t> </a:t>
            </a:r>
          </a:p>
          <a:p>
            <a:pPr>
              <a:lnSpc>
                <a:spcPct val="125000"/>
              </a:lnSpc>
            </a:pPr>
            <a:r>
              <a:rPr lang="en-US" altLang="zh-CN" sz="1400" b="1" dirty="0">
                <a:solidFill>
                  <a:srgbClr val="595959"/>
                </a:solidFill>
              </a:rPr>
              <a:t>Other Commerce and Services-related:</a:t>
            </a:r>
            <a:endParaRPr lang="en-US" altLang="zh-CN" sz="1200" b="1" dirty="0">
              <a:solidFill>
                <a:srgbClr val="595959"/>
              </a:solidFill>
            </a:endParaRPr>
          </a:p>
          <a:p>
            <a:pPr marL="285750" indent="-285750" algn="just">
              <a:lnSpc>
                <a:spcPct val="125000"/>
              </a:lnSpc>
              <a:buFontTx/>
              <a:buChar char="-"/>
            </a:pPr>
            <a:r>
              <a:rPr lang="en-US" altLang="zh-CN" sz="1200" dirty="0">
                <a:solidFill>
                  <a:srgbClr val="595959"/>
                </a:solidFill>
              </a:rPr>
              <a:t>Both share the similar trend of relatively gentle increase, which shows these industries has developed with steady and rapid trend.</a:t>
            </a:r>
          </a:p>
          <a:p>
            <a:pPr algn="just">
              <a:lnSpc>
                <a:spcPct val="125000"/>
              </a:lnSpc>
            </a:pPr>
            <a:r>
              <a:rPr lang="en-US" altLang="zh-CN" sz="1200" dirty="0">
                <a:solidFill>
                  <a:srgbClr val="595959"/>
                </a:solidFill>
              </a:rPr>
              <a:t> </a:t>
            </a:r>
          </a:p>
        </p:txBody>
      </p:sp>
      <p:sp>
        <p:nvSpPr>
          <p:cNvPr id="21" name="TextBox 20">
            <a:extLst>
              <a:ext uri="{FF2B5EF4-FFF2-40B4-BE49-F238E27FC236}">
                <a16:creationId xmlns:a16="http://schemas.microsoft.com/office/drawing/2014/main" id="{02424A2F-2539-42C9-B111-19796CCE00B6}"/>
              </a:ext>
            </a:extLst>
          </p:cNvPr>
          <p:cNvSpPr txBox="1"/>
          <p:nvPr/>
        </p:nvSpPr>
        <p:spPr>
          <a:xfrm>
            <a:off x="8462146" y="4009616"/>
            <a:ext cx="3285090" cy="1498744"/>
          </a:xfrm>
          <a:prstGeom prst="rect">
            <a:avLst/>
          </a:prstGeom>
          <a:noFill/>
        </p:spPr>
        <p:txBody>
          <a:bodyPr wrap="square" rtlCol="0">
            <a:spAutoFit/>
          </a:bodyPr>
          <a:lstStyle/>
          <a:p>
            <a:pPr>
              <a:lnSpc>
                <a:spcPct val="125000"/>
              </a:lnSpc>
            </a:pPr>
            <a:r>
              <a:rPr lang="en-US" altLang="zh-CN" sz="1400" b="1" dirty="0">
                <a:solidFill>
                  <a:srgbClr val="595959"/>
                </a:solidFill>
              </a:rPr>
              <a:t>Information and Communications: </a:t>
            </a:r>
            <a:r>
              <a:rPr lang="en-US" altLang="zh-CN" sz="1200" b="1" dirty="0">
                <a:solidFill>
                  <a:srgbClr val="595959"/>
                </a:solidFill>
              </a:rPr>
              <a:t> </a:t>
            </a:r>
          </a:p>
          <a:p>
            <a:pPr marL="285750" indent="-285750" algn="just">
              <a:lnSpc>
                <a:spcPct val="125000"/>
              </a:lnSpc>
              <a:buFontTx/>
              <a:buChar char="-"/>
            </a:pPr>
            <a:r>
              <a:rPr lang="en-SG" altLang="zh-CN" sz="1200" dirty="0">
                <a:solidFill>
                  <a:srgbClr val="595959"/>
                </a:solidFill>
              </a:rPr>
              <a:t>This part accounts for very little among all sub sectors </a:t>
            </a:r>
            <a:r>
              <a:rPr lang="en-SG" altLang="zh-CN" sz="1200">
                <a:solidFill>
                  <a:srgbClr val="595959"/>
                </a:solidFill>
              </a:rPr>
              <a:t>of </a:t>
            </a:r>
            <a:r>
              <a:rPr lang="en-SG" altLang="zh-CN" sz="1200" dirty="0">
                <a:solidFill>
                  <a:srgbClr val="595959"/>
                </a:solidFill>
              </a:rPr>
              <a:t>the </a:t>
            </a:r>
            <a:r>
              <a:rPr lang="en-SG" altLang="zh-CN" sz="1200">
                <a:solidFill>
                  <a:srgbClr val="595959"/>
                </a:solidFill>
              </a:rPr>
              <a:t>consumption</a:t>
            </a:r>
            <a:r>
              <a:rPr lang="en-SG" altLang="zh-CN" sz="1200" dirty="0">
                <a:solidFill>
                  <a:srgbClr val="595959"/>
                </a:solidFill>
              </a:rPr>
              <a:t> of natural gas, but its obvious growth also indicates that the Information and Communications industry is developing  at a high speed</a:t>
            </a:r>
            <a:r>
              <a:rPr lang="en-US" altLang="zh-CN" sz="1200" dirty="0">
                <a:solidFill>
                  <a:srgbClr val="595959"/>
                </a:solidFill>
              </a:rPr>
              <a:t>.  </a:t>
            </a:r>
          </a:p>
        </p:txBody>
      </p:sp>
      <p:sp>
        <p:nvSpPr>
          <p:cNvPr id="22" name="TextBox 21">
            <a:extLst>
              <a:ext uri="{FF2B5EF4-FFF2-40B4-BE49-F238E27FC236}">
                <a16:creationId xmlns:a16="http://schemas.microsoft.com/office/drawing/2014/main" id="{94F2C048-FF42-4935-9546-99154B7D44D5}"/>
              </a:ext>
            </a:extLst>
          </p:cNvPr>
          <p:cNvSpPr txBox="1"/>
          <p:nvPr/>
        </p:nvSpPr>
        <p:spPr>
          <a:xfrm>
            <a:off x="3501524" y="2414389"/>
            <a:ext cx="978429" cy="230832"/>
          </a:xfrm>
          <a:prstGeom prst="rect">
            <a:avLst/>
          </a:prstGeom>
          <a:noFill/>
        </p:spPr>
        <p:txBody>
          <a:bodyPr wrap="square" rtlCol="0">
            <a:spAutoFit/>
          </a:bodyPr>
          <a:lstStyle/>
          <a:p>
            <a:r>
              <a:rPr lang="en-SG" sz="900" b="1" dirty="0">
                <a:solidFill>
                  <a:schemeClr val="tx1">
                    <a:lumMod val="65000"/>
                    <a:lumOff val="35000"/>
                  </a:schemeClr>
                </a:solidFill>
              </a:rPr>
              <a:t>Optimal </a:t>
            </a:r>
            <a:r>
              <a:rPr lang="el-GR" sz="900" b="1" dirty="0">
                <a:solidFill>
                  <a:schemeClr val="tx1">
                    <a:lumMod val="65000"/>
                    <a:lumOff val="35000"/>
                  </a:schemeClr>
                </a:solidFill>
              </a:rPr>
              <a:t>α</a:t>
            </a:r>
            <a:r>
              <a:rPr lang="en-SG" sz="900" b="1" dirty="0">
                <a:solidFill>
                  <a:schemeClr val="tx1">
                    <a:lumMod val="65000"/>
                    <a:lumOff val="35000"/>
                  </a:schemeClr>
                </a:solidFill>
              </a:rPr>
              <a:t>: 0.85</a:t>
            </a:r>
          </a:p>
        </p:txBody>
      </p:sp>
      <p:sp>
        <p:nvSpPr>
          <p:cNvPr id="23" name="TextBox 22">
            <a:extLst>
              <a:ext uri="{FF2B5EF4-FFF2-40B4-BE49-F238E27FC236}">
                <a16:creationId xmlns:a16="http://schemas.microsoft.com/office/drawing/2014/main" id="{97A49BFD-8F83-4122-8EDC-297F7558D926}"/>
              </a:ext>
            </a:extLst>
          </p:cNvPr>
          <p:cNvSpPr txBox="1"/>
          <p:nvPr/>
        </p:nvSpPr>
        <p:spPr>
          <a:xfrm>
            <a:off x="7052311" y="2279249"/>
            <a:ext cx="988330" cy="230832"/>
          </a:xfrm>
          <a:prstGeom prst="rect">
            <a:avLst/>
          </a:prstGeom>
          <a:noFill/>
        </p:spPr>
        <p:txBody>
          <a:bodyPr wrap="square" rtlCol="0">
            <a:spAutoFit/>
          </a:bodyPr>
          <a:lstStyle/>
          <a:p>
            <a:r>
              <a:rPr lang="en-SG" sz="900" b="1" dirty="0">
                <a:solidFill>
                  <a:schemeClr val="tx1">
                    <a:lumMod val="65000"/>
                    <a:lumOff val="35000"/>
                  </a:schemeClr>
                </a:solidFill>
              </a:rPr>
              <a:t>Optimal </a:t>
            </a:r>
            <a:r>
              <a:rPr lang="el-GR" sz="900" b="1" dirty="0">
                <a:solidFill>
                  <a:schemeClr val="tx1">
                    <a:lumMod val="65000"/>
                    <a:lumOff val="35000"/>
                  </a:schemeClr>
                </a:solidFill>
              </a:rPr>
              <a:t>α</a:t>
            </a:r>
            <a:r>
              <a:rPr lang="en-SG" sz="900" b="1" dirty="0">
                <a:solidFill>
                  <a:schemeClr val="tx1">
                    <a:lumMod val="65000"/>
                    <a:lumOff val="35000"/>
                  </a:schemeClr>
                </a:solidFill>
              </a:rPr>
              <a:t>: 0.88</a:t>
            </a:r>
          </a:p>
        </p:txBody>
      </p:sp>
      <p:sp>
        <p:nvSpPr>
          <p:cNvPr id="24" name="TextBox 23">
            <a:extLst>
              <a:ext uri="{FF2B5EF4-FFF2-40B4-BE49-F238E27FC236}">
                <a16:creationId xmlns:a16="http://schemas.microsoft.com/office/drawing/2014/main" id="{1BAAE640-631F-48E4-B122-658596C4F658}"/>
              </a:ext>
            </a:extLst>
          </p:cNvPr>
          <p:cNvSpPr txBox="1"/>
          <p:nvPr/>
        </p:nvSpPr>
        <p:spPr>
          <a:xfrm>
            <a:off x="10849152" y="2216058"/>
            <a:ext cx="793103" cy="228705"/>
          </a:xfrm>
          <a:prstGeom prst="rect">
            <a:avLst/>
          </a:prstGeom>
          <a:noFill/>
        </p:spPr>
        <p:txBody>
          <a:bodyPr wrap="square" rtlCol="0">
            <a:spAutoFit/>
          </a:bodyPr>
          <a:lstStyle/>
          <a:p>
            <a:r>
              <a:rPr lang="en-SG" sz="900" b="1" dirty="0">
                <a:solidFill>
                  <a:schemeClr val="tx1">
                    <a:lumMod val="65000"/>
                    <a:lumOff val="35000"/>
                  </a:schemeClr>
                </a:solidFill>
              </a:rPr>
              <a:t>Optimal </a:t>
            </a:r>
            <a:r>
              <a:rPr lang="el-GR" sz="900" b="1" dirty="0">
                <a:solidFill>
                  <a:schemeClr val="tx1">
                    <a:lumMod val="65000"/>
                    <a:lumOff val="35000"/>
                  </a:schemeClr>
                </a:solidFill>
              </a:rPr>
              <a:t>α</a:t>
            </a:r>
            <a:r>
              <a:rPr lang="en-SG" sz="900" b="1" dirty="0">
                <a:solidFill>
                  <a:schemeClr val="tx1">
                    <a:lumMod val="65000"/>
                    <a:lumOff val="35000"/>
                  </a:schemeClr>
                </a:solidFill>
              </a:rPr>
              <a:t>: 1</a:t>
            </a:r>
          </a:p>
        </p:txBody>
      </p:sp>
      <p:grpSp>
        <p:nvGrpSpPr>
          <p:cNvPr id="25" name="Group 24">
            <a:extLst>
              <a:ext uri="{FF2B5EF4-FFF2-40B4-BE49-F238E27FC236}">
                <a16:creationId xmlns:a16="http://schemas.microsoft.com/office/drawing/2014/main" id="{000417EB-2040-4537-B4FF-91AD62FC6FD2}"/>
              </a:ext>
            </a:extLst>
          </p:cNvPr>
          <p:cNvGrpSpPr/>
          <p:nvPr/>
        </p:nvGrpSpPr>
        <p:grpSpPr>
          <a:xfrm>
            <a:off x="1165611" y="854327"/>
            <a:ext cx="10581630" cy="728868"/>
            <a:chOff x="1165611" y="854327"/>
            <a:chExt cx="10581630" cy="728868"/>
          </a:xfrm>
        </p:grpSpPr>
        <p:sp>
          <p:nvSpPr>
            <p:cNvPr id="26" name="Rectangle 25">
              <a:extLst>
                <a:ext uri="{FF2B5EF4-FFF2-40B4-BE49-F238E27FC236}">
                  <a16:creationId xmlns:a16="http://schemas.microsoft.com/office/drawing/2014/main" id="{483DC788-F58B-4CAD-BEF4-192CD187600C}"/>
                </a:ext>
              </a:extLst>
            </p:cNvPr>
            <p:cNvSpPr/>
            <p:nvPr/>
          </p:nvSpPr>
          <p:spPr>
            <a:xfrm>
              <a:off x="1165611" y="854327"/>
              <a:ext cx="10581630" cy="523220"/>
            </a:xfrm>
            <a:prstGeom prst="rect">
              <a:avLst/>
            </a:prstGeom>
          </p:spPr>
          <p:txBody>
            <a:bodyPr wrap="square">
              <a:spAutoFit/>
            </a:bodyPr>
            <a:lstStyle/>
            <a:p>
              <a:r>
                <a:rPr lang="en-US" altLang="zh-CN" sz="1400" b="1" dirty="0">
                  <a:solidFill>
                    <a:srgbClr val="595959"/>
                  </a:solidFill>
                </a:rPr>
                <a:t>Method 3.2: Exponential Smoothing for Commerce &amp; Service-related Sub Sector</a:t>
              </a:r>
            </a:p>
            <a:p>
              <a:r>
                <a:rPr lang="en-US" sz="1400" i="1" dirty="0">
                  <a:solidFill>
                    <a:srgbClr val="595959"/>
                  </a:solidFill>
                </a:rPr>
                <a:t>To achieve accurate predictions of process output, the </a:t>
              </a:r>
              <a:r>
                <a:rPr lang="en-US" altLang="zh-CN" sz="1400" i="1" dirty="0">
                  <a:solidFill>
                    <a:srgbClr val="595959"/>
                  </a:solidFill>
                </a:rPr>
                <a:t>optimal α is determined by minimizing the Mean Absolute Error (MAE)</a:t>
              </a:r>
              <a:r>
                <a:rPr lang="en-US" sz="1400" i="1" dirty="0">
                  <a:solidFill>
                    <a:srgbClr val="595959"/>
                  </a:solidFill>
                </a:rPr>
                <a: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790CCD1-1991-4B48-B834-A4084B6AC5FB}"/>
                    </a:ext>
                  </a:extLst>
                </p:cNvPr>
                <p:cNvSpPr txBox="1"/>
                <p:nvPr/>
              </p:nvSpPr>
              <p:spPr>
                <a:xfrm>
                  <a:off x="4980571" y="1367751"/>
                  <a:ext cx="21300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40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r>
                              <a:rPr lang="en-SG" sz="1400" b="0" i="1" smtClean="0">
                                <a:solidFill>
                                  <a:srgbClr val="595959"/>
                                </a:solidFill>
                                <a:latin typeface="Cambria Math" panose="02040503050406030204" pitchFamily="18" charset="0"/>
                              </a:rPr>
                              <m:t>−1</m:t>
                            </m:r>
                          </m:sub>
                        </m:sSub>
                        <m:r>
                          <a:rPr lang="en-SG" sz="1400" b="0" i="1" smtClean="0">
                            <a:solidFill>
                              <a:srgbClr val="595959"/>
                            </a:solidFill>
                            <a:latin typeface="Cambria Math" panose="02040503050406030204" pitchFamily="18" charset="0"/>
                          </a:rPr>
                          <m:t>+</m:t>
                        </m:r>
                        <m:r>
                          <a:rPr lang="en-SG" sz="1400" b="0" i="1" smtClean="0">
                            <a:solidFill>
                              <a:srgbClr val="595959"/>
                            </a:solidFill>
                            <a:latin typeface="Cambria Math" panose="02040503050406030204" pitchFamily="18" charset="0"/>
                            <a:ea typeface="Cambria Math" panose="02040503050406030204" pitchFamily="18" charset="0"/>
                          </a:rPr>
                          <m:t>𝛼</m:t>
                        </m:r>
                        <m:r>
                          <a:rPr lang="en-SG" sz="1400" b="0" i="1" smtClean="0">
                            <a:solidFill>
                              <a:srgbClr val="595959"/>
                            </a:solidFill>
                            <a:latin typeface="Cambria Math" panose="02040503050406030204" pitchFamily="18" charset="0"/>
                            <a:ea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𝐴</m:t>
                            </m:r>
                          </m:e>
                          <m:sub>
                            <m:r>
                              <a:rPr lang="en-SG" sz="1400" b="0" i="1" smtClean="0">
                                <a:solidFill>
                                  <a:srgbClr val="595959"/>
                                </a:solidFill>
                                <a:latin typeface="Cambria Math" panose="02040503050406030204" pitchFamily="18" charset="0"/>
                                <a:ea typeface="Cambria Math" panose="02040503050406030204" pitchFamily="18" charset="0"/>
                              </a:rPr>
                              <m:t>𝑡</m:t>
                            </m:r>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𝐹</m:t>
                            </m:r>
                          </m:e>
                          <m:sub>
                            <m:r>
                              <a:rPr lang="en-SG" sz="1400" b="0" i="1" smtClean="0">
                                <a:solidFill>
                                  <a:srgbClr val="595959"/>
                                </a:solidFill>
                                <a:latin typeface="Cambria Math" panose="02040503050406030204" pitchFamily="18" charset="0"/>
                                <a:ea typeface="Cambria Math" panose="02040503050406030204" pitchFamily="18" charset="0"/>
                              </a:rPr>
                              <m:t>𝑡</m:t>
                            </m:r>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m:t>
                        </m:r>
                      </m:oMath>
                    </m:oMathPara>
                  </a14:m>
                  <a:endParaRPr lang="en-SG" sz="1400" dirty="0">
                    <a:solidFill>
                      <a:srgbClr val="595959"/>
                    </a:solidFill>
                  </a:endParaRPr>
                </a:p>
              </p:txBody>
            </p:sp>
          </mc:Choice>
          <mc:Fallback xmlns="">
            <p:sp>
              <p:nvSpPr>
                <p:cNvPr id="17" name="TextBox 16">
                  <a:extLst>
                    <a:ext uri="{FF2B5EF4-FFF2-40B4-BE49-F238E27FC236}">
                      <a16:creationId xmlns:a16="http://schemas.microsoft.com/office/drawing/2014/main" id="{9C020380-3B93-4914-BD82-73205B80E72B}"/>
                    </a:ext>
                  </a:extLst>
                </p:cNvPr>
                <p:cNvSpPr txBox="1">
                  <a:spLocks noRot="1" noChangeAspect="1" noMove="1" noResize="1" noEditPoints="1" noAdjustHandles="1" noChangeArrowheads="1" noChangeShapeType="1" noTextEdit="1"/>
                </p:cNvSpPr>
                <p:nvPr/>
              </p:nvSpPr>
              <p:spPr>
                <a:xfrm>
                  <a:off x="4980571" y="1367751"/>
                  <a:ext cx="2130070" cy="215444"/>
                </a:xfrm>
                <a:prstGeom prst="rect">
                  <a:avLst/>
                </a:prstGeom>
                <a:blipFill>
                  <a:blip r:embed="rId10"/>
                  <a:stretch>
                    <a:fillRect l="-1433" r="-2579" b="-30556"/>
                  </a:stretch>
                </a:blipFill>
              </p:spPr>
              <p:txBody>
                <a:bodyPr/>
                <a:lstStyle/>
                <a:p>
                  <a:r>
                    <a:rPr lang="en-SG">
                      <a:noFill/>
                    </a:rPr>
                    <a:t> </a:t>
                  </a:r>
                </a:p>
              </p:txBody>
            </p:sp>
          </mc:Fallback>
        </mc:AlternateContent>
      </p:grpSp>
    </p:spTree>
    <p:extLst>
      <p:ext uri="{BB962C8B-B14F-4D97-AF65-F5344CB8AC3E}">
        <p14:creationId xmlns:p14="http://schemas.microsoft.com/office/powerpoint/2010/main" val="1933534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hart 25">
            <a:extLst>
              <a:ext uri="{FF2B5EF4-FFF2-40B4-BE49-F238E27FC236}">
                <a16:creationId xmlns:a16="http://schemas.microsoft.com/office/drawing/2014/main" id="{BA76E05F-32EE-4840-BAA1-E6A0AE7D1709}"/>
              </a:ext>
            </a:extLst>
          </p:cNvPr>
          <p:cNvGraphicFramePr>
            <a:graphicFrameLocks/>
          </p:cNvGraphicFramePr>
          <p:nvPr>
            <p:extLst/>
          </p:nvPr>
        </p:nvGraphicFramePr>
        <p:xfrm>
          <a:off x="8503581" y="1803993"/>
          <a:ext cx="3343188" cy="22056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Chart 24">
            <a:extLst>
              <a:ext uri="{FF2B5EF4-FFF2-40B4-BE49-F238E27FC236}">
                <a16:creationId xmlns:a16="http://schemas.microsoft.com/office/drawing/2014/main" id="{EDD61204-D8A9-47E9-834F-87AE63458565}"/>
              </a:ext>
            </a:extLst>
          </p:cNvPr>
          <p:cNvGraphicFramePr>
            <a:graphicFrameLocks/>
          </p:cNvGraphicFramePr>
          <p:nvPr>
            <p:extLst/>
          </p:nvPr>
        </p:nvGraphicFramePr>
        <p:xfrm>
          <a:off x="4802436" y="1803993"/>
          <a:ext cx="3343188" cy="21912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a:extLst>
              <a:ext uri="{FF2B5EF4-FFF2-40B4-BE49-F238E27FC236}">
                <a16:creationId xmlns:a16="http://schemas.microsoft.com/office/drawing/2014/main" id="{69843E09-5C9C-47A7-B353-A58A41EEA2B0}"/>
              </a:ext>
            </a:extLst>
          </p:cNvPr>
          <p:cNvGraphicFramePr>
            <a:graphicFrameLocks/>
          </p:cNvGraphicFramePr>
          <p:nvPr>
            <p:extLst/>
          </p:nvPr>
        </p:nvGraphicFramePr>
        <p:xfrm>
          <a:off x="1255125" y="1805315"/>
          <a:ext cx="3195576" cy="2191241"/>
        </p:xfrm>
        <a:graphic>
          <a:graphicData uri="http://schemas.openxmlformats.org/drawingml/2006/chart">
            <c:chart xmlns:c="http://schemas.openxmlformats.org/drawingml/2006/chart" xmlns:r="http://schemas.openxmlformats.org/officeDocument/2006/relationships" r:id="rId4"/>
          </a:graphicData>
        </a:graphic>
      </p:graphicFrame>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Consumption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32" name="Diagram 31">
            <a:extLst>
              <a:ext uri="{FF2B5EF4-FFF2-40B4-BE49-F238E27FC236}">
                <a16:creationId xmlns:a16="http://schemas.microsoft.com/office/drawing/2014/main" id="{3E391331-4032-4137-BCC0-244165F46A00}"/>
              </a:ext>
            </a:extLst>
          </p:cNvPr>
          <p:cNvGraphicFramePr/>
          <p:nvPr>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5" name="Group 14">
            <a:extLst>
              <a:ext uri="{FF2B5EF4-FFF2-40B4-BE49-F238E27FC236}">
                <a16:creationId xmlns:a16="http://schemas.microsoft.com/office/drawing/2014/main" id="{CB20E3B2-8DA6-437F-A532-B5462E50A38D}"/>
              </a:ext>
            </a:extLst>
          </p:cNvPr>
          <p:cNvGrpSpPr/>
          <p:nvPr/>
        </p:nvGrpSpPr>
        <p:grpSpPr>
          <a:xfrm>
            <a:off x="1165611" y="854327"/>
            <a:ext cx="10581630" cy="728868"/>
            <a:chOff x="1165611" y="854327"/>
            <a:chExt cx="10581630" cy="728868"/>
          </a:xfrm>
        </p:grpSpPr>
        <p:sp>
          <p:nvSpPr>
            <p:cNvPr id="16" name="Rectangle 15">
              <a:extLst>
                <a:ext uri="{FF2B5EF4-FFF2-40B4-BE49-F238E27FC236}">
                  <a16:creationId xmlns:a16="http://schemas.microsoft.com/office/drawing/2014/main" id="{FC7D56B9-37DB-4465-82B3-4A0F5204BAA8}"/>
                </a:ext>
              </a:extLst>
            </p:cNvPr>
            <p:cNvSpPr/>
            <p:nvPr/>
          </p:nvSpPr>
          <p:spPr>
            <a:xfrm>
              <a:off x="1165611" y="854327"/>
              <a:ext cx="10581630" cy="523220"/>
            </a:xfrm>
            <a:prstGeom prst="rect">
              <a:avLst/>
            </a:prstGeom>
          </p:spPr>
          <p:txBody>
            <a:bodyPr wrap="square">
              <a:spAutoFit/>
            </a:bodyPr>
            <a:lstStyle/>
            <a:p>
              <a:r>
                <a:rPr lang="en-US" altLang="zh-CN" sz="1400" b="1" dirty="0">
                  <a:solidFill>
                    <a:srgbClr val="595959"/>
                  </a:solidFill>
                </a:rPr>
                <a:t>Method 3.3: Exponential Smoothing for Transport-related</a:t>
              </a:r>
              <a:r>
                <a:rPr lang="en-SG" altLang="zh-CN" sz="1400" b="1" dirty="0">
                  <a:solidFill>
                    <a:srgbClr val="595959"/>
                  </a:solidFill>
                </a:rPr>
                <a:t>,</a:t>
              </a:r>
              <a:r>
                <a:rPr lang="en-US" altLang="zh-CN" sz="1400" b="1" dirty="0">
                  <a:solidFill>
                    <a:srgbClr val="595959"/>
                  </a:solidFill>
                </a:rPr>
                <a:t> Households and Others Parts</a:t>
              </a:r>
            </a:p>
            <a:p>
              <a:r>
                <a:rPr lang="en-US" sz="1400" i="1" dirty="0">
                  <a:solidFill>
                    <a:srgbClr val="595959"/>
                  </a:solidFill>
                </a:rPr>
                <a:t>To </a:t>
              </a:r>
              <a:r>
                <a:rPr lang="en-US" sz="1400" i="1">
                  <a:solidFill>
                    <a:srgbClr val="595959"/>
                  </a:solidFill>
                </a:rPr>
                <a:t>achieve accurate </a:t>
              </a:r>
              <a:r>
                <a:rPr lang="en-US" sz="1400" i="1" dirty="0">
                  <a:solidFill>
                    <a:srgbClr val="595959"/>
                  </a:solidFill>
                </a:rPr>
                <a:t>predictions of process output, the </a:t>
              </a:r>
              <a:r>
                <a:rPr lang="en-US" altLang="zh-CN" sz="1400" i="1" dirty="0">
                  <a:solidFill>
                    <a:srgbClr val="595959"/>
                  </a:solidFill>
                </a:rPr>
                <a:t>optimal α is determined by minimizing the Mean Absolute Error (MAE)</a:t>
              </a:r>
              <a:r>
                <a:rPr lang="en-US" sz="1400" i="1" dirty="0">
                  <a:solidFill>
                    <a:srgbClr val="595959"/>
                  </a:solidFill>
                </a:rPr>
                <a: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C020380-3B93-4914-BD82-73205B80E72B}"/>
                    </a:ext>
                  </a:extLst>
                </p:cNvPr>
                <p:cNvSpPr txBox="1"/>
                <p:nvPr/>
              </p:nvSpPr>
              <p:spPr>
                <a:xfrm>
                  <a:off x="4980571" y="1367751"/>
                  <a:ext cx="21300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40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r>
                              <a:rPr lang="en-SG" sz="1400" b="0" i="1" smtClean="0">
                                <a:solidFill>
                                  <a:srgbClr val="595959"/>
                                </a:solidFill>
                                <a:latin typeface="Cambria Math" panose="02040503050406030204" pitchFamily="18" charset="0"/>
                              </a:rPr>
                              <m:t>−1</m:t>
                            </m:r>
                          </m:sub>
                        </m:sSub>
                        <m:r>
                          <a:rPr lang="en-SG" sz="1400" b="0" i="1" smtClean="0">
                            <a:solidFill>
                              <a:srgbClr val="595959"/>
                            </a:solidFill>
                            <a:latin typeface="Cambria Math" panose="02040503050406030204" pitchFamily="18" charset="0"/>
                          </a:rPr>
                          <m:t>+</m:t>
                        </m:r>
                        <m:r>
                          <a:rPr lang="en-SG" sz="1400" b="0" i="1" smtClean="0">
                            <a:solidFill>
                              <a:srgbClr val="595959"/>
                            </a:solidFill>
                            <a:latin typeface="Cambria Math" panose="02040503050406030204" pitchFamily="18" charset="0"/>
                            <a:ea typeface="Cambria Math" panose="02040503050406030204" pitchFamily="18" charset="0"/>
                          </a:rPr>
                          <m:t>𝛼</m:t>
                        </m:r>
                        <m:r>
                          <a:rPr lang="en-SG" sz="1400" b="0" i="1" smtClean="0">
                            <a:solidFill>
                              <a:srgbClr val="595959"/>
                            </a:solidFill>
                            <a:latin typeface="Cambria Math" panose="02040503050406030204" pitchFamily="18" charset="0"/>
                            <a:ea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𝐴</m:t>
                            </m:r>
                          </m:e>
                          <m:sub>
                            <m:r>
                              <a:rPr lang="en-SG" sz="1400" b="0" i="1" smtClean="0">
                                <a:solidFill>
                                  <a:srgbClr val="595959"/>
                                </a:solidFill>
                                <a:latin typeface="Cambria Math" panose="02040503050406030204" pitchFamily="18" charset="0"/>
                                <a:ea typeface="Cambria Math" panose="02040503050406030204" pitchFamily="18" charset="0"/>
                              </a:rPr>
                              <m:t>𝑡</m:t>
                            </m:r>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𝐹</m:t>
                            </m:r>
                          </m:e>
                          <m:sub>
                            <m:r>
                              <a:rPr lang="en-SG" sz="1400" b="0" i="1" smtClean="0">
                                <a:solidFill>
                                  <a:srgbClr val="595959"/>
                                </a:solidFill>
                                <a:latin typeface="Cambria Math" panose="02040503050406030204" pitchFamily="18" charset="0"/>
                                <a:ea typeface="Cambria Math" panose="02040503050406030204" pitchFamily="18" charset="0"/>
                              </a:rPr>
                              <m:t>𝑡</m:t>
                            </m:r>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m:t>
                        </m:r>
                      </m:oMath>
                    </m:oMathPara>
                  </a14:m>
                  <a:endParaRPr lang="en-SG" sz="1400" dirty="0">
                    <a:solidFill>
                      <a:srgbClr val="595959"/>
                    </a:solidFill>
                  </a:endParaRPr>
                </a:p>
              </p:txBody>
            </p:sp>
          </mc:Choice>
          <mc:Fallback xmlns="">
            <p:sp>
              <p:nvSpPr>
                <p:cNvPr id="17" name="TextBox 16">
                  <a:extLst>
                    <a:ext uri="{FF2B5EF4-FFF2-40B4-BE49-F238E27FC236}">
                      <a16:creationId xmlns:a16="http://schemas.microsoft.com/office/drawing/2014/main" id="{9C020380-3B93-4914-BD82-73205B80E72B}"/>
                    </a:ext>
                  </a:extLst>
                </p:cNvPr>
                <p:cNvSpPr txBox="1">
                  <a:spLocks noRot="1" noChangeAspect="1" noMove="1" noResize="1" noEditPoints="1" noAdjustHandles="1" noChangeArrowheads="1" noChangeShapeType="1" noTextEdit="1"/>
                </p:cNvSpPr>
                <p:nvPr/>
              </p:nvSpPr>
              <p:spPr>
                <a:xfrm>
                  <a:off x="4980571" y="1367751"/>
                  <a:ext cx="2130070" cy="215444"/>
                </a:xfrm>
                <a:prstGeom prst="rect">
                  <a:avLst/>
                </a:prstGeom>
                <a:blipFill>
                  <a:blip r:embed="rId10"/>
                  <a:stretch>
                    <a:fillRect l="-1433" r="-2579" b="-30556"/>
                  </a:stretch>
                </a:blipFill>
              </p:spPr>
              <p:txBody>
                <a:bodyPr/>
                <a:lstStyle/>
                <a:p>
                  <a:r>
                    <a:rPr lang="en-SG">
                      <a:noFill/>
                    </a:rPr>
                    <a:t> </a:t>
                  </a:r>
                </a:p>
              </p:txBody>
            </p:sp>
          </mc:Fallback>
        </mc:AlternateContent>
      </p:grpSp>
      <p:sp>
        <p:nvSpPr>
          <p:cNvPr id="8" name="TextBox 7">
            <a:extLst>
              <a:ext uri="{FF2B5EF4-FFF2-40B4-BE49-F238E27FC236}">
                <a16:creationId xmlns:a16="http://schemas.microsoft.com/office/drawing/2014/main" id="{9D066718-33A3-4503-B92B-B38E48A7573E}"/>
              </a:ext>
            </a:extLst>
          </p:cNvPr>
          <p:cNvSpPr txBox="1"/>
          <p:nvPr/>
        </p:nvSpPr>
        <p:spPr>
          <a:xfrm>
            <a:off x="3657598" y="2057294"/>
            <a:ext cx="793103" cy="228705"/>
          </a:xfrm>
          <a:prstGeom prst="rect">
            <a:avLst/>
          </a:prstGeom>
          <a:noFill/>
        </p:spPr>
        <p:txBody>
          <a:bodyPr wrap="square" rtlCol="0">
            <a:spAutoFit/>
          </a:bodyPr>
          <a:lstStyle/>
          <a:p>
            <a:r>
              <a:rPr lang="en-SG" sz="900" b="1" dirty="0">
                <a:solidFill>
                  <a:schemeClr val="tx1">
                    <a:lumMod val="65000"/>
                    <a:lumOff val="35000"/>
                  </a:schemeClr>
                </a:solidFill>
              </a:rPr>
              <a:t>Optimal </a:t>
            </a:r>
            <a:r>
              <a:rPr lang="el-GR" sz="900" b="1" dirty="0">
                <a:solidFill>
                  <a:schemeClr val="tx1">
                    <a:lumMod val="65000"/>
                    <a:lumOff val="35000"/>
                  </a:schemeClr>
                </a:solidFill>
              </a:rPr>
              <a:t>α</a:t>
            </a:r>
            <a:r>
              <a:rPr lang="en-SG" sz="900" b="1" dirty="0">
                <a:solidFill>
                  <a:schemeClr val="tx1">
                    <a:lumMod val="65000"/>
                    <a:lumOff val="35000"/>
                  </a:schemeClr>
                </a:solidFill>
              </a:rPr>
              <a:t>: 1</a:t>
            </a:r>
          </a:p>
        </p:txBody>
      </p:sp>
      <p:sp>
        <p:nvSpPr>
          <p:cNvPr id="19" name="TextBox 18">
            <a:extLst>
              <a:ext uri="{FF2B5EF4-FFF2-40B4-BE49-F238E27FC236}">
                <a16:creationId xmlns:a16="http://schemas.microsoft.com/office/drawing/2014/main" id="{99AD80C9-A395-4117-A97D-1FDEFCB734F6}"/>
              </a:ext>
            </a:extLst>
          </p:cNvPr>
          <p:cNvSpPr txBox="1"/>
          <p:nvPr/>
        </p:nvSpPr>
        <p:spPr>
          <a:xfrm>
            <a:off x="7352521" y="2057296"/>
            <a:ext cx="793105" cy="228703"/>
          </a:xfrm>
          <a:prstGeom prst="rect">
            <a:avLst/>
          </a:prstGeom>
          <a:noFill/>
        </p:spPr>
        <p:txBody>
          <a:bodyPr wrap="square" rtlCol="0">
            <a:spAutoFit/>
          </a:bodyPr>
          <a:lstStyle/>
          <a:p>
            <a:r>
              <a:rPr lang="en-SG" sz="900" b="1" dirty="0">
                <a:solidFill>
                  <a:schemeClr val="tx1">
                    <a:lumMod val="65000"/>
                    <a:lumOff val="35000"/>
                  </a:schemeClr>
                </a:solidFill>
              </a:rPr>
              <a:t>Optimal </a:t>
            </a:r>
            <a:r>
              <a:rPr lang="el-GR" sz="900" b="1" dirty="0">
                <a:solidFill>
                  <a:schemeClr val="tx1">
                    <a:lumMod val="65000"/>
                    <a:lumOff val="35000"/>
                  </a:schemeClr>
                </a:solidFill>
              </a:rPr>
              <a:t>α</a:t>
            </a:r>
            <a:r>
              <a:rPr lang="en-SG" sz="900" b="1" dirty="0">
                <a:solidFill>
                  <a:schemeClr val="tx1">
                    <a:lumMod val="65000"/>
                    <a:lumOff val="35000"/>
                  </a:schemeClr>
                </a:solidFill>
              </a:rPr>
              <a:t>: 1</a:t>
            </a:r>
          </a:p>
        </p:txBody>
      </p:sp>
      <p:sp>
        <p:nvSpPr>
          <p:cNvPr id="20" name="TextBox 19">
            <a:extLst>
              <a:ext uri="{FF2B5EF4-FFF2-40B4-BE49-F238E27FC236}">
                <a16:creationId xmlns:a16="http://schemas.microsoft.com/office/drawing/2014/main" id="{9F57E7E4-9326-4D9A-B9D2-5F6548D72433}"/>
              </a:ext>
            </a:extLst>
          </p:cNvPr>
          <p:cNvSpPr txBox="1"/>
          <p:nvPr/>
        </p:nvSpPr>
        <p:spPr>
          <a:xfrm>
            <a:off x="11056779" y="2031424"/>
            <a:ext cx="793103" cy="228705"/>
          </a:xfrm>
          <a:prstGeom prst="rect">
            <a:avLst/>
          </a:prstGeom>
          <a:noFill/>
        </p:spPr>
        <p:txBody>
          <a:bodyPr wrap="square" rtlCol="0">
            <a:spAutoFit/>
          </a:bodyPr>
          <a:lstStyle/>
          <a:p>
            <a:r>
              <a:rPr lang="en-SG" sz="900" b="1" dirty="0">
                <a:solidFill>
                  <a:schemeClr val="tx1">
                    <a:lumMod val="65000"/>
                    <a:lumOff val="35000"/>
                  </a:schemeClr>
                </a:solidFill>
              </a:rPr>
              <a:t>Optimal </a:t>
            </a:r>
            <a:r>
              <a:rPr lang="el-GR" sz="900" b="1" dirty="0">
                <a:solidFill>
                  <a:schemeClr val="tx1">
                    <a:lumMod val="65000"/>
                    <a:lumOff val="35000"/>
                  </a:schemeClr>
                </a:solidFill>
              </a:rPr>
              <a:t>α</a:t>
            </a:r>
            <a:r>
              <a:rPr lang="en-SG" sz="900" b="1" dirty="0">
                <a:solidFill>
                  <a:schemeClr val="tx1">
                    <a:lumMod val="65000"/>
                    <a:lumOff val="35000"/>
                  </a:schemeClr>
                </a:solidFill>
              </a:rPr>
              <a:t>: 1</a:t>
            </a:r>
          </a:p>
        </p:txBody>
      </p:sp>
      <p:sp>
        <p:nvSpPr>
          <p:cNvPr id="21" name="TextBox 20">
            <a:extLst>
              <a:ext uri="{FF2B5EF4-FFF2-40B4-BE49-F238E27FC236}">
                <a16:creationId xmlns:a16="http://schemas.microsoft.com/office/drawing/2014/main" id="{30FDD4CB-CC03-409B-8248-3157452F44CC}"/>
              </a:ext>
            </a:extLst>
          </p:cNvPr>
          <p:cNvSpPr txBox="1"/>
          <p:nvPr/>
        </p:nvSpPr>
        <p:spPr>
          <a:xfrm>
            <a:off x="1193604" y="4093597"/>
            <a:ext cx="3285091" cy="2422073"/>
          </a:xfrm>
          <a:prstGeom prst="rect">
            <a:avLst/>
          </a:prstGeom>
          <a:noFill/>
        </p:spPr>
        <p:txBody>
          <a:bodyPr wrap="square" rtlCol="0">
            <a:spAutoFit/>
          </a:bodyPr>
          <a:lstStyle/>
          <a:p>
            <a:pPr>
              <a:lnSpc>
                <a:spcPct val="125000"/>
              </a:lnSpc>
            </a:pPr>
            <a:r>
              <a:rPr lang="en-US" altLang="zh-CN" sz="1400" b="1" dirty="0">
                <a:solidFill>
                  <a:srgbClr val="595959"/>
                </a:solidFill>
              </a:rPr>
              <a:t>Transport-related: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Based on the actual records of the natural gas consumption of Transport-related, there was a gradual decline since 2011</a:t>
            </a:r>
            <a:r>
              <a:rPr lang="en-SG" altLang="zh-CN" sz="1200" dirty="0">
                <a:solidFill>
                  <a:srgbClr val="595959"/>
                </a:solidFill>
              </a:rPr>
              <a:t>, which made the data non-stationary and the prediction optimal </a:t>
            </a:r>
            <a:r>
              <a:rPr lang="el-GR" altLang="zh-CN" sz="1200" dirty="0">
                <a:solidFill>
                  <a:srgbClr val="595959"/>
                </a:solidFill>
              </a:rPr>
              <a:t>α</a:t>
            </a:r>
            <a:r>
              <a:rPr lang="en-SG" altLang="zh-CN" sz="1200" dirty="0">
                <a:solidFill>
                  <a:srgbClr val="595959"/>
                </a:solidFill>
              </a:rPr>
              <a:t> is equal to 1, the same as the naïve forecast</a:t>
            </a:r>
            <a:r>
              <a:rPr lang="en-US" altLang="zh-CN" sz="1200" dirty="0">
                <a:solidFill>
                  <a:srgbClr val="595959"/>
                </a:solidFill>
              </a:rPr>
              <a:t>. It might be due to the decline in popularity of private CNG vehicles and energy usage efficiency improvements in this sub sector.</a:t>
            </a:r>
          </a:p>
        </p:txBody>
      </p:sp>
      <p:sp>
        <p:nvSpPr>
          <p:cNvPr id="23" name="TextBox 22">
            <a:extLst>
              <a:ext uri="{FF2B5EF4-FFF2-40B4-BE49-F238E27FC236}">
                <a16:creationId xmlns:a16="http://schemas.microsoft.com/office/drawing/2014/main" id="{95CD8E43-7E5B-40AB-B288-384B58F8C6DC}"/>
              </a:ext>
            </a:extLst>
          </p:cNvPr>
          <p:cNvSpPr txBox="1"/>
          <p:nvPr/>
        </p:nvSpPr>
        <p:spPr>
          <a:xfrm>
            <a:off x="4767945" y="4093596"/>
            <a:ext cx="3377679" cy="1498744"/>
          </a:xfrm>
          <a:prstGeom prst="rect">
            <a:avLst/>
          </a:prstGeom>
          <a:noFill/>
        </p:spPr>
        <p:txBody>
          <a:bodyPr wrap="square" rtlCol="0">
            <a:spAutoFit/>
          </a:bodyPr>
          <a:lstStyle/>
          <a:p>
            <a:pPr>
              <a:lnSpc>
                <a:spcPct val="125000"/>
              </a:lnSpc>
            </a:pPr>
            <a:r>
              <a:rPr lang="en-US" altLang="zh-CN" sz="1400" b="1" dirty="0">
                <a:solidFill>
                  <a:srgbClr val="595959"/>
                </a:solidFill>
              </a:rPr>
              <a:t>Households: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The natural gas consumption of households shows a sustained steady growth among these years. It might attribute to the steady growth of the population and living standard in Singapore. </a:t>
            </a:r>
          </a:p>
        </p:txBody>
      </p:sp>
      <p:sp>
        <p:nvSpPr>
          <p:cNvPr id="18" name="TextBox 17">
            <a:extLst>
              <a:ext uri="{FF2B5EF4-FFF2-40B4-BE49-F238E27FC236}">
                <a16:creationId xmlns:a16="http://schemas.microsoft.com/office/drawing/2014/main" id="{A248F87F-43E4-4101-95EC-9761560FA9D3}"/>
              </a:ext>
            </a:extLst>
          </p:cNvPr>
          <p:cNvSpPr txBox="1"/>
          <p:nvPr/>
        </p:nvSpPr>
        <p:spPr>
          <a:xfrm>
            <a:off x="8482103" y="4093166"/>
            <a:ext cx="3377679" cy="2422073"/>
          </a:xfrm>
          <a:prstGeom prst="rect">
            <a:avLst/>
          </a:prstGeom>
          <a:noFill/>
        </p:spPr>
        <p:txBody>
          <a:bodyPr wrap="square" rtlCol="0">
            <a:spAutoFit/>
          </a:bodyPr>
          <a:lstStyle/>
          <a:p>
            <a:pPr>
              <a:lnSpc>
                <a:spcPct val="125000"/>
              </a:lnSpc>
            </a:pPr>
            <a:r>
              <a:rPr lang="en-US" altLang="zh-CN" sz="1400" b="1" dirty="0">
                <a:solidFill>
                  <a:srgbClr val="595959"/>
                </a:solidFill>
              </a:rPr>
              <a:t>Others: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Based on the actual records of the natural gas consumption of the Others Sub Sector, it’s seen that there is a spike in 2015, before reaching a peak in 2016 and declining in 2017.</a:t>
            </a:r>
          </a:p>
          <a:p>
            <a:pPr marL="285750" indent="-285750" algn="just">
              <a:lnSpc>
                <a:spcPct val="125000"/>
              </a:lnSpc>
              <a:buFontTx/>
              <a:buChar char="-"/>
            </a:pPr>
            <a:r>
              <a:rPr lang="en-US" altLang="zh-CN" sz="1200" dirty="0">
                <a:solidFill>
                  <a:srgbClr val="595959"/>
                </a:solidFill>
              </a:rPr>
              <a:t>The Others Sub Sector refers to sectors or activities not adequately defined in SSIC 2015. Since there is no visibility of the activities represented by this sub sector, it’s not possible to comment on the trends here.</a:t>
            </a:r>
          </a:p>
        </p:txBody>
      </p:sp>
    </p:spTree>
    <p:extLst>
      <p:ext uri="{BB962C8B-B14F-4D97-AF65-F5344CB8AC3E}">
        <p14:creationId xmlns:p14="http://schemas.microsoft.com/office/powerpoint/2010/main" val="4191187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Consumption Sector Forecast</a:t>
            </a:r>
            <a:endParaRPr lang="zh-CN" altLang="en-US" sz="3600" b="1" dirty="0">
              <a:solidFill>
                <a:schemeClr val="tx1">
                  <a:lumMod val="65000"/>
                  <a:lumOff val="35000"/>
                </a:schemeClr>
              </a:solidFill>
              <a:ea typeface="微软雅黑" panose="020B0503020204020204" pitchFamily="34" charset="-122"/>
            </a:endParaRPr>
          </a:p>
        </p:txBody>
      </p:sp>
      <p:graphicFrame>
        <p:nvGraphicFramePr>
          <p:cNvPr id="30" name="Diagram 29">
            <a:extLst>
              <a:ext uri="{FF2B5EF4-FFF2-40B4-BE49-F238E27FC236}">
                <a16:creationId xmlns:a16="http://schemas.microsoft.com/office/drawing/2014/main" id="{DD2BC06E-7D98-40EA-9E42-8D8D57612F13}"/>
              </a:ext>
            </a:extLst>
          </p:cNvPr>
          <p:cNvGraphicFramePr/>
          <p:nvPr>
            <p:extLst/>
          </p:nvPr>
        </p:nvGraphicFramePr>
        <p:xfrm>
          <a:off x="-310013" y="901137"/>
          <a:ext cx="1653592" cy="5696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4853A834-D47A-402D-A1D4-643F01C44225}"/>
              </a:ext>
            </a:extLst>
          </p:cNvPr>
          <p:cNvPicPr>
            <a:picLocks noChangeAspect="1"/>
          </p:cNvPicPr>
          <p:nvPr/>
        </p:nvPicPr>
        <p:blipFill>
          <a:blip r:embed="rId7"/>
          <a:stretch>
            <a:fillRect/>
          </a:stretch>
        </p:blipFill>
        <p:spPr>
          <a:xfrm>
            <a:off x="1307464" y="1969458"/>
            <a:ext cx="10572517" cy="3862168"/>
          </a:xfrm>
          <a:prstGeom prst="rect">
            <a:avLst/>
          </a:prstGeom>
        </p:spPr>
      </p:pic>
      <p:sp>
        <p:nvSpPr>
          <p:cNvPr id="17" name="Rectangle: Rounded Corners 16">
            <a:extLst>
              <a:ext uri="{FF2B5EF4-FFF2-40B4-BE49-F238E27FC236}">
                <a16:creationId xmlns:a16="http://schemas.microsoft.com/office/drawing/2014/main" id="{732A0BA6-81A5-4A7D-9524-84A6D2A8D069}"/>
              </a:ext>
            </a:extLst>
          </p:cNvPr>
          <p:cNvSpPr/>
          <p:nvPr/>
        </p:nvSpPr>
        <p:spPr>
          <a:xfrm>
            <a:off x="10591731" y="2341977"/>
            <a:ext cx="678919" cy="348964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3" name="Group 22">
            <a:extLst>
              <a:ext uri="{FF2B5EF4-FFF2-40B4-BE49-F238E27FC236}">
                <a16:creationId xmlns:a16="http://schemas.microsoft.com/office/drawing/2014/main" id="{80BA4C8F-A0BC-4332-9277-C6BE86406CAB}"/>
              </a:ext>
            </a:extLst>
          </p:cNvPr>
          <p:cNvGrpSpPr/>
          <p:nvPr/>
        </p:nvGrpSpPr>
        <p:grpSpPr>
          <a:xfrm>
            <a:off x="1165611" y="891651"/>
            <a:ext cx="10581630" cy="964973"/>
            <a:chOff x="1165611" y="854327"/>
            <a:chExt cx="10581630" cy="964973"/>
          </a:xfrm>
        </p:grpSpPr>
        <p:grpSp>
          <p:nvGrpSpPr>
            <p:cNvPr id="25" name="Group 24">
              <a:extLst>
                <a:ext uri="{FF2B5EF4-FFF2-40B4-BE49-F238E27FC236}">
                  <a16:creationId xmlns:a16="http://schemas.microsoft.com/office/drawing/2014/main" id="{6B95B4CB-2126-45CE-BB87-4C9CD5010F62}"/>
                </a:ext>
              </a:extLst>
            </p:cNvPr>
            <p:cNvGrpSpPr/>
            <p:nvPr/>
          </p:nvGrpSpPr>
          <p:grpSpPr>
            <a:xfrm>
              <a:off x="1165611" y="854327"/>
              <a:ext cx="10581630" cy="915488"/>
              <a:chOff x="1165611" y="854327"/>
              <a:chExt cx="10581630" cy="915488"/>
            </a:xfrm>
          </p:grpSpPr>
          <p:sp>
            <p:nvSpPr>
              <p:cNvPr id="27" name="Rectangle 26">
                <a:extLst>
                  <a:ext uri="{FF2B5EF4-FFF2-40B4-BE49-F238E27FC236}">
                    <a16:creationId xmlns:a16="http://schemas.microsoft.com/office/drawing/2014/main" id="{AD97C02F-0CC3-4863-9075-8A64A21FA4E0}"/>
                  </a:ext>
                </a:extLst>
              </p:cNvPr>
              <p:cNvSpPr/>
              <p:nvPr/>
            </p:nvSpPr>
            <p:spPr>
              <a:xfrm>
                <a:off x="1165611" y="854327"/>
                <a:ext cx="10581630" cy="738664"/>
              </a:xfrm>
              <a:prstGeom prst="rect">
                <a:avLst/>
              </a:prstGeom>
            </p:spPr>
            <p:txBody>
              <a:bodyPr wrap="square">
                <a:spAutoFit/>
              </a:bodyPr>
              <a:lstStyle/>
              <a:p>
                <a:r>
                  <a:rPr lang="en-US" altLang="zh-CN" sz="1400" b="1" dirty="0">
                    <a:solidFill>
                      <a:srgbClr val="595959"/>
                    </a:solidFill>
                  </a:rPr>
                  <a:t>Method 4: Regression</a:t>
                </a:r>
              </a:p>
              <a:p>
                <a:r>
                  <a:rPr lang="en-US" sz="1400" i="1" dirty="0">
                    <a:solidFill>
                      <a:srgbClr val="595959"/>
                    </a:solidFill>
                  </a:rPr>
                  <a:t>Time Series = Trend + seasonality + cycle + random noise. According to the limited original data, only trend regression models would be built to achieve accurate predictions of process output. The parameter used to evaluate model fit is </a:t>
                </a:r>
                <a:r>
                  <a:rPr lang="en-US" altLang="zh-CN" sz="1400" i="1" dirty="0">
                    <a:solidFill>
                      <a:srgbClr val="595959"/>
                    </a:solidFill>
                  </a:rPr>
                  <a:t>Mean Absolute Error (MAE)</a:t>
                </a:r>
                <a:r>
                  <a:rPr lang="en-US" sz="1400" i="1" dirty="0">
                    <a:solidFill>
                      <a:srgbClr val="595959"/>
                    </a:solidFill>
                  </a:rPr>
                  <a: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7501B1A-4272-49D2-B9B8-8CC08098120E}"/>
                      </a:ext>
                    </a:extLst>
                  </p:cNvPr>
                  <p:cNvSpPr txBox="1"/>
                  <p:nvPr/>
                </p:nvSpPr>
                <p:spPr>
                  <a:xfrm>
                    <a:off x="4980571" y="1554371"/>
                    <a:ext cx="107843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40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𝛽</m:t>
                              </m:r>
                            </m:e>
                            <m:sub>
                              <m:r>
                                <a:rPr lang="en-SG" sz="1400" b="0" i="1" smtClean="0">
                                  <a:solidFill>
                                    <a:srgbClr val="595959"/>
                                  </a:solidFill>
                                  <a:latin typeface="Cambria Math" panose="02040503050406030204" pitchFamily="18" charset="0"/>
                                </a:rPr>
                                <m:t>0</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𝛽</m:t>
                              </m:r>
                            </m:e>
                            <m:sub>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𝑡</m:t>
                          </m:r>
                        </m:oMath>
                      </m:oMathPara>
                    </a14:m>
                    <a:endParaRPr lang="en-SG" sz="1400" dirty="0">
                      <a:solidFill>
                        <a:srgbClr val="595959"/>
                      </a:solidFill>
                    </a:endParaRPr>
                  </a:p>
                </p:txBody>
              </p:sp>
            </mc:Choice>
            <mc:Fallback xmlns="">
              <p:sp>
                <p:nvSpPr>
                  <p:cNvPr id="47" name="TextBox 46">
                    <a:extLst>
                      <a:ext uri="{FF2B5EF4-FFF2-40B4-BE49-F238E27FC236}">
                        <a16:creationId xmlns:a16="http://schemas.microsoft.com/office/drawing/2014/main" id="{1A005438-3420-4EE2-9529-54B196467BE2}"/>
                      </a:ext>
                    </a:extLst>
                  </p:cNvPr>
                  <p:cNvSpPr txBox="1">
                    <a:spLocks noRot="1" noChangeAspect="1" noMove="1" noResize="1" noEditPoints="1" noAdjustHandles="1" noChangeArrowheads="1" noChangeShapeType="1" noTextEdit="1"/>
                  </p:cNvSpPr>
                  <p:nvPr/>
                </p:nvSpPr>
                <p:spPr>
                  <a:xfrm>
                    <a:off x="4980571" y="1554371"/>
                    <a:ext cx="1078437" cy="215444"/>
                  </a:xfrm>
                  <a:prstGeom prst="rect">
                    <a:avLst/>
                  </a:prstGeom>
                  <a:blipFill>
                    <a:blip r:embed="rId21"/>
                    <a:stretch>
                      <a:fillRect l="-3390" r="-2825" b="-34286"/>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7E8952EE-A26E-4629-911F-7E43BE559531}"/>
                    </a:ext>
                  </a:extLst>
                </p:cNvPr>
                <p:cNvSpPr/>
                <p:nvPr/>
              </p:nvSpPr>
              <p:spPr>
                <a:xfrm>
                  <a:off x="6143529" y="1542301"/>
                  <a:ext cx="131991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sz="1200" i="1">
                            <a:solidFill>
                              <a:srgbClr val="595959"/>
                            </a:solidFill>
                            <a:latin typeface="Cambria Math" panose="02040503050406030204" pitchFamily="18" charset="0"/>
                            <a:ea typeface="Cambria Math" panose="02040503050406030204" pitchFamily="18" charset="0"/>
                          </a:rPr>
                          <m:t>𝑡</m:t>
                        </m:r>
                        <m:r>
                          <a:rPr lang="en-SG" sz="1200" i="1">
                            <a:solidFill>
                              <a:srgbClr val="595959"/>
                            </a:solidFill>
                            <a:latin typeface="Cambria Math" panose="02040503050406030204" pitchFamily="18" charset="0"/>
                            <a:ea typeface="Cambria Math" panose="02040503050406030204" pitchFamily="18" charset="0"/>
                          </a:rPr>
                          <m:t>:</m:t>
                        </m:r>
                        <m:r>
                          <a:rPr lang="en-SG" sz="1200" i="1">
                            <a:solidFill>
                              <a:srgbClr val="595959"/>
                            </a:solidFill>
                            <a:latin typeface="Cambria Math" panose="02040503050406030204" pitchFamily="18" charset="0"/>
                            <a:ea typeface="Cambria Math" panose="02040503050406030204" pitchFamily="18" charset="0"/>
                          </a:rPr>
                          <m:t>𝐼𝑛𝑑𝑒𝑥</m:t>
                        </m:r>
                        <m:r>
                          <a:rPr lang="en-SG" sz="1200" i="1">
                            <a:solidFill>
                              <a:srgbClr val="595959"/>
                            </a:solidFill>
                            <a:latin typeface="Cambria Math" panose="02040503050406030204" pitchFamily="18" charset="0"/>
                            <a:ea typeface="Cambria Math" panose="02040503050406030204" pitchFamily="18" charset="0"/>
                          </a:rPr>
                          <m:t> </m:t>
                        </m:r>
                        <m:r>
                          <a:rPr lang="en-SG" sz="1200" i="1">
                            <a:solidFill>
                              <a:srgbClr val="595959"/>
                            </a:solidFill>
                            <a:latin typeface="Cambria Math" panose="02040503050406030204" pitchFamily="18" charset="0"/>
                            <a:ea typeface="Cambria Math" panose="02040503050406030204" pitchFamily="18" charset="0"/>
                          </a:rPr>
                          <m:t>𝑜𝑓</m:t>
                        </m:r>
                        <m:r>
                          <a:rPr lang="en-SG" sz="1200" i="1">
                            <a:solidFill>
                              <a:srgbClr val="595959"/>
                            </a:solidFill>
                            <a:latin typeface="Cambria Math" panose="02040503050406030204" pitchFamily="18" charset="0"/>
                            <a:ea typeface="Cambria Math" panose="02040503050406030204" pitchFamily="18" charset="0"/>
                          </a:rPr>
                          <m:t> </m:t>
                        </m:r>
                        <m:r>
                          <a:rPr lang="en-SG" sz="1200" i="1">
                            <a:solidFill>
                              <a:srgbClr val="595959"/>
                            </a:solidFill>
                            <a:latin typeface="Cambria Math" panose="02040503050406030204" pitchFamily="18" charset="0"/>
                            <a:ea typeface="Cambria Math" panose="02040503050406030204" pitchFamily="18" charset="0"/>
                          </a:rPr>
                          <m:t>𝑌𝑒𝑎𝑟</m:t>
                        </m:r>
                      </m:oMath>
                    </m:oMathPara>
                  </a14:m>
                  <a:endParaRPr lang="en-SG" sz="1200" dirty="0"/>
                </a:p>
              </p:txBody>
            </p:sp>
          </mc:Choice>
          <mc:Fallback xmlns="">
            <p:sp>
              <p:nvSpPr>
                <p:cNvPr id="45" name="Rectangle 44">
                  <a:extLst>
                    <a:ext uri="{FF2B5EF4-FFF2-40B4-BE49-F238E27FC236}">
                      <a16:creationId xmlns:a16="http://schemas.microsoft.com/office/drawing/2014/main" id="{3B67FA50-A1CC-431D-947E-3066667604E0}"/>
                    </a:ext>
                  </a:extLst>
                </p:cNvPr>
                <p:cNvSpPr>
                  <a:spLocks noRot="1" noChangeAspect="1" noMove="1" noResize="1" noEditPoints="1" noAdjustHandles="1" noChangeArrowheads="1" noChangeShapeType="1" noTextEdit="1"/>
                </p:cNvSpPr>
                <p:nvPr/>
              </p:nvSpPr>
              <p:spPr>
                <a:xfrm>
                  <a:off x="6143529" y="1542301"/>
                  <a:ext cx="1319913" cy="276999"/>
                </a:xfrm>
                <a:prstGeom prst="rect">
                  <a:avLst/>
                </a:prstGeom>
                <a:blipFill>
                  <a:blip r:embed="rId27"/>
                  <a:stretch>
                    <a:fillRect b="-4348"/>
                  </a:stretch>
                </a:blipFill>
              </p:spPr>
              <p:txBody>
                <a:bodyPr/>
                <a:lstStyle/>
                <a:p>
                  <a:r>
                    <a:rPr lang="en-SG">
                      <a:noFill/>
                    </a:rPr>
                    <a:t> </a:t>
                  </a:r>
                </a:p>
              </p:txBody>
            </p:sp>
          </mc:Fallback>
        </mc:AlternateContent>
      </p:grpSp>
    </p:spTree>
    <p:extLst>
      <p:ext uri="{BB962C8B-B14F-4D97-AF65-F5344CB8AC3E}">
        <p14:creationId xmlns:p14="http://schemas.microsoft.com/office/powerpoint/2010/main" val="196990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US" altLang="zh-CN" sz="3600" b="1" dirty="0">
                <a:solidFill>
                  <a:schemeClr val="tx1">
                    <a:lumMod val="65000"/>
                    <a:lumOff val="35000"/>
                  </a:schemeClr>
                </a:solidFill>
                <a:ea typeface="微软雅黑" panose="020B0503020204020204" pitchFamily="34" charset="-122"/>
              </a:rPr>
              <a:t>Natural Gas Supply and Demand Background</a:t>
            </a:r>
            <a:endParaRPr lang="zh-CN" altLang="en-US" sz="3600" b="1" dirty="0">
              <a:solidFill>
                <a:schemeClr val="tx1">
                  <a:lumMod val="65000"/>
                  <a:lumOff val="35000"/>
                </a:schemeClr>
              </a:solidFill>
              <a:ea typeface="微软雅黑" panose="020B0503020204020204" pitchFamily="34" charset="-122"/>
            </a:endParaRPr>
          </a:p>
        </p:txBody>
      </p:sp>
      <p:grpSp>
        <p:nvGrpSpPr>
          <p:cNvPr id="1025" name="Group 1024">
            <a:extLst>
              <a:ext uri="{FF2B5EF4-FFF2-40B4-BE49-F238E27FC236}">
                <a16:creationId xmlns:a16="http://schemas.microsoft.com/office/drawing/2014/main" id="{122B2B43-95F2-4FE6-83AB-FDEB680D3F6F}"/>
              </a:ext>
            </a:extLst>
          </p:cNvPr>
          <p:cNvGrpSpPr/>
          <p:nvPr/>
        </p:nvGrpSpPr>
        <p:grpSpPr>
          <a:xfrm>
            <a:off x="404814" y="960593"/>
            <a:ext cx="11217073" cy="5715942"/>
            <a:chOff x="404814" y="960593"/>
            <a:chExt cx="11217073" cy="5715942"/>
          </a:xfrm>
        </p:grpSpPr>
        <p:pic>
          <p:nvPicPr>
            <p:cNvPr id="2" name="Picture 1">
              <a:extLst>
                <a:ext uri="{FF2B5EF4-FFF2-40B4-BE49-F238E27FC236}">
                  <a16:creationId xmlns:a16="http://schemas.microsoft.com/office/drawing/2014/main" id="{8694E014-BF47-4BCD-A515-6F80EBD97809}"/>
                </a:ext>
              </a:extLst>
            </p:cNvPr>
            <p:cNvPicPr>
              <a:picLocks noChangeAspect="1"/>
            </p:cNvPicPr>
            <p:nvPr/>
          </p:nvPicPr>
          <p:blipFill>
            <a:blip r:embed="rId3"/>
            <a:stretch>
              <a:fillRect/>
            </a:stretch>
          </p:blipFill>
          <p:spPr>
            <a:xfrm>
              <a:off x="404814" y="1008280"/>
              <a:ext cx="6481178" cy="2504092"/>
            </a:xfrm>
            <a:prstGeom prst="rect">
              <a:avLst/>
            </a:prstGeom>
          </p:spPr>
        </p:pic>
        <p:pic>
          <p:nvPicPr>
            <p:cNvPr id="3" name="Picture 2">
              <a:extLst>
                <a:ext uri="{FF2B5EF4-FFF2-40B4-BE49-F238E27FC236}">
                  <a16:creationId xmlns:a16="http://schemas.microsoft.com/office/drawing/2014/main" id="{D0F85DB6-63BD-429B-9978-81DD9ECFC2FD}"/>
                </a:ext>
              </a:extLst>
            </p:cNvPr>
            <p:cNvPicPr>
              <a:picLocks noChangeAspect="1"/>
            </p:cNvPicPr>
            <p:nvPr/>
          </p:nvPicPr>
          <p:blipFill>
            <a:blip r:embed="rId4"/>
            <a:stretch>
              <a:fillRect/>
            </a:stretch>
          </p:blipFill>
          <p:spPr>
            <a:xfrm>
              <a:off x="809626" y="3507103"/>
              <a:ext cx="4366481" cy="1381582"/>
            </a:xfrm>
            <a:prstGeom prst="rect">
              <a:avLst/>
            </a:prstGeom>
          </p:spPr>
        </p:pic>
        <p:sp>
          <p:nvSpPr>
            <p:cNvPr id="23" name="Rectangle 22">
              <a:extLst>
                <a:ext uri="{FF2B5EF4-FFF2-40B4-BE49-F238E27FC236}">
                  <a16:creationId xmlns:a16="http://schemas.microsoft.com/office/drawing/2014/main" id="{974581CA-A4AD-473E-BB4D-C433E140CCFD}"/>
                </a:ext>
              </a:extLst>
            </p:cNvPr>
            <p:cNvSpPr/>
            <p:nvPr/>
          </p:nvSpPr>
          <p:spPr>
            <a:xfrm>
              <a:off x="2850073" y="4590403"/>
              <a:ext cx="1861886" cy="298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24" name="Picture 23">
              <a:extLst>
                <a:ext uri="{FF2B5EF4-FFF2-40B4-BE49-F238E27FC236}">
                  <a16:creationId xmlns:a16="http://schemas.microsoft.com/office/drawing/2014/main" id="{D42B9DFF-E59B-43C0-8661-9833BF14E942}"/>
                </a:ext>
              </a:extLst>
            </p:cNvPr>
            <p:cNvPicPr>
              <a:picLocks noChangeAspect="1"/>
            </p:cNvPicPr>
            <p:nvPr/>
          </p:nvPicPr>
          <p:blipFill>
            <a:blip r:embed="rId5"/>
            <a:stretch>
              <a:fillRect/>
            </a:stretch>
          </p:blipFill>
          <p:spPr>
            <a:xfrm>
              <a:off x="3018175" y="5169628"/>
              <a:ext cx="1514475" cy="1219200"/>
            </a:xfrm>
            <a:prstGeom prst="rect">
              <a:avLst/>
            </a:prstGeom>
          </p:spPr>
        </p:pic>
        <p:pic>
          <p:nvPicPr>
            <p:cNvPr id="25" name="Picture 24">
              <a:extLst>
                <a:ext uri="{FF2B5EF4-FFF2-40B4-BE49-F238E27FC236}">
                  <a16:creationId xmlns:a16="http://schemas.microsoft.com/office/drawing/2014/main" id="{0153AE52-D386-43FC-A285-C7F9BED0E469}"/>
                </a:ext>
              </a:extLst>
            </p:cNvPr>
            <p:cNvPicPr>
              <a:picLocks noChangeAspect="1"/>
            </p:cNvPicPr>
            <p:nvPr/>
          </p:nvPicPr>
          <p:blipFill>
            <a:blip r:embed="rId6"/>
            <a:stretch>
              <a:fillRect/>
            </a:stretch>
          </p:blipFill>
          <p:spPr>
            <a:xfrm>
              <a:off x="7134103" y="1063858"/>
              <a:ext cx="1068035" cy="1060351"/>
            </a:xfrm>
            <a:prstGeom prst="rect">
              <a:avLst/>
            </a:prstGeom>
          </p:spPr>
        </p:pic>
        <p:pic>
          <p:nvPicPr>
            <p:cNvPr id="26" name="Picture 25">
              <a:extLst>
                <a:ext uri="{FF2B5EF4-FFF2-40B4-BE49-F238E27FC236}">
                  <a16:creationId xmlns:a16="http://schemas.microsoft.com/office/drawing/2014/main" id="{C1FE999E-05F7-4E77-8E82-C42D5CD806A6}"/>
                </a:ext>
              </a:extLst>
            </p:cNvPr>
            <p:cNvPicPr>
              <a:picLocks noChangeAspect="1"/>
            </p:cNvPicPr>
            <p:nvPr/>
          </p:nvPicPr>
          <p:blipFill>
            <a:blip r:embed="rId7"/>
            <a:stretch>
              <a:fillRect/>
            </a:stretch>
          </p:blipFill>
          <p:spPr>
            <a:xfrm>
              <a:off x="7235228" y="2603294"/>
              <a:ext cx="948522" cy="1027565"/>
            </a:xfrm>
            <a:prstGeom prst="rect">
              <a:avLst/>
            </a:prstGeom>
          </p:spPr>
        </p:pic>
        <p:grpSp>
          <p:nvGrpSpPr>
            <p:cNvPr id="32" name="Group 31">
              <a:extLst>
                <a:ext uri="{FF2B5EF4-FFF2-40B4-BE49-F238E27FC236}">
                  <a16:creationId xmlns:a16="http://schemas.microsoft.com/office/drawing/2014/main" id="{5481A282-1B5A-4168-A852-3DC3DC87AC7C}"/>
                </a:ext>
              </a:extLst>
            </p:cNvPr>
            <p:cNvGrpSpPr/>
            <p:nvPr/>
          </p:nvGrpSpPr>
          <p:grpSpPr>
            <a:xfrm>
              <a:off x="9038717" y="2669167"/>
              <a:ext cx="2583170" cy="3998901"/>
              <a:chOff x="8946780" y="671652"/>
              <a:chExt cx="2583170" cy="3998901"/>
            </a:xfrm>
          </p:grpSpPr>
          <p:pic>
            <p:nvPicPr>
              <p:cNvPr id="1026" name="Picture 2" descr="b2c, business to consumer, company, manufacture, retail, store, wholesale icon">
                <a:extLst>
                  <a:ext uri="{FF2B5EF4-FFF2-40B4-BE49-F238E27FC236}">
                    <a16:creationId xmlns:a16="http://schemas.microsoft.com/office/drawing/2014/main" id="{ACB2C353-B2DC-4E1C-A3B6-873841C6C7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62985" y="675338"/>
                <a:ext cx="515256" cy="51525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1C8CD4B7-C38C-4523-91DF-AD3881FCE4CB}"/>
                  </a:ext>
                </a:extLst>
              </p:cNvPr>
              <p:cNvSpPr/>
              <p:nvPr/>
            </p:nvSpPr>
            <p:spPr>
              <a:xfrm>
                <a:off x="9009458" y="1183661"/>
                <a:ext cx="994899" cy="338554"/>
              </a:xfrm>
              <a:prstGeom prst="rect">
                <a:avLst/>
              </a:prstGeom>
            </p:spPr>
            <p:txBody>
              <a:bodyPr wrap="square">
                <a:spAutoFit/>
              </a:bodyPr>
              <a:lstStyle/>
              <a:p>
                <a:pPr algn="ctr"/>
                <a:r>
                  <a:rPr lang="en-SG" sz="800" b="1" dirty="0">
                    <a:latin typeface="Calibri" panose="020F0502020204030204" pitchFamily="34" charset="0"/>
                    <a:cs typeface="Calibri" panose="020F0502020204030204" pitchFamily="34" charset="0"/>
                  </a:rPr>
                  <a:t>Wholesale and </a:t>
                </a:r>
              </a:p>
              <a:p>
                <a:pPr algn="ctr"/>
                <a:r>
                  <a:rPr lang="en-SG" sz="800" b="1" dirty="0">
                    <a:latin typeface="Calibri" panose="020F0502020204030204" pitchFamily="34" charset="0"/>
                    <a:cs typeface="Calibri" panose="020F0502020204030204" pitchFamily="34" charset="0"/>
                  </a:rPr>
                  <a:t>Retail Trade</a:t>
                </a:r>
              </a:p>
            </p:txBody>
          </p:sp>
          <p:pic>
            <p:nvPicPr>
              <p:cNvPr id="1028" name="Picture 4" descr="accommodation, hostel, search icon">
                <a:extLst>
                  <a:ext uri="{FF2B5EF4-FFF2-40B4-BE49-F238E27FC236}">
                    <a16:creationId xmlns:a16="http://schemas.microsoft.com/office/drawing/2014/main" id="{7EA8D9BE-F025-4720-8255-283CF53D6C81}"/>
                  </a:ext>
                </a:extLst>
              </p:cNvPr>
              <p:cNvPicPr>
                <a:picLocks noChangeAspect="1" noChangeArrowheads="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60958" y="671652"/>
                <a:ext cx="512009" cy="512009"/>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31706C4A-59C8-4BB0-941C-B491EAD5ED18}"/>
                  </a:ext>
                </a:extLst>
              </p:cNvPr>
              <p:cNvSpPr/>
              <p:nvPr/>
            </p:nvSpPr>
            <p:spPr>
              <a:xfrm>
                <a:off x="10483072" y="1183661"/>
                <a:ext cx="946092" cy="338554"/>
              </a:xfrm>
              <a:prstGeom prst="rect">
                <a:avLst/>
              </a:prstGeom>
            </p:spPr>
            <p:txBody>
              <a:bodyPr wrap="none">
                <a:spAutoFit/>
              </a:bodyPr>
              <a:lstStyle/>
              <a:p>
                <a:pPr algn="ctr"/>
                <a:r>
                  <a:rPr lang="en-SG" sz="800" b="1" dirty="0">
                    <a:latin typeface="Calibri" panose="020F0502020204030204" pitchFamily="34" charset="0"/>
                    <a:cs typeface="Calibri" panose="020F0502020204030204" pitchFamily="34" charset="0"/>
                  </a:rPr>
                  <a:t>Accommodation </a:t>
                </a:r>
              </a:p>
              <a:p>
                <a:pPr algn="ctr"/>
                <a:r>
                  <a:rPr lang="en-SG" sz="800" b="1" dirty="0">
                    <a:latin typeface="Calibri" panose="020F0502020204030204" pitchFamily="34" charset="0"/>
                    <a:cs typeface="Calibri" panose="020F0502020204030204" pitchFamily="34" charset="0"/>
                  </a:rPr>
                  <a:t>and Food Services</a:t>
                </a:r>
              </a:p>
            </p:txBody>
          </p:sp>
          <p:pic>
            <p:nvPicPr>
              <p:cNvPr id="1030" name="Picture 6" descr="bank, call, communication, contact, phone icon">
                <a:extLst>
                  <a:ext uri="{FF2B5EF4-FFF2-40B4-BE49-F238E27FC236}">
                    <a16:creationId xmlns:a16="http://schemas.microsoft.com/office/drawing/2014/main" id="{34E03442-FD6D-4ECE-B6AE-2DFE1C5E522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42721" y="1705369"/>
                <a:ext cx="535519" cy="535519"/>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6B2EB2C1-EAC8-4D6C-8157-0F7EC40B6614}"/>
                  </a:ext>
                </a:extLst>
              </p:cNvPr>
              <p:cNvSpPr/>
              <p:nvPr/>
            </p:nvSpPr>
            <p:spPr>
              <a:xfrm>
                <a:off x="8946780" y="2240889"/>
                <a:ext cx="1147665" cy="338554"/>
              </a:xfrm>
              <a:prstGeom prst="rect">
                <a:avLst/>
              </a:prstGeom>
            </p:spPr>
            <p:txBody>
              <a:bodyPr wrap="square">
                <a:spAutoFit/>
              </a:bodyPr>
              <a:lstStyle/>
              <a:p>
                <a:pPr algn="ctr"/>
                <a:r>
                  <a:rPr lang="en-SG" sz="800" b="1" dirty="0">
                    <a:latin typeface="Calibri" panose="020F0502020204030204" pitchFamily="34" charset="0"/>
                    <a:cs typeface="Calibri" panose="020F0502020204030204" pitchFamily="34" charset="0"/>
                  </a:rPr>
                  <a:t>Information and Communications</a:t>
                </a:r>
              </a:p>
            </p:txBody>
          </p:sp>
          <p:pic>
            <p:nvPicPr>
              <p:cNvPr id="1032" name="Picture 8" descr="bank, financial, insurance, internet, technology icon">
                <a:extLst>
                  <a:ext uri="{FF2B5EF4-FFF2-40B4-BE49-F238E27FC236}">
                    <a16:creationId xmlns:a16="http://schemas.microsoft.com/office/drawing/2014/main" id="{2E3397B7-D23C-48D7-9CD5-1C75ACD5BA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88442" y="1675693"/>
                <a:ext cx="615122" cy="615122"/>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B46C0396-A17E-4BFD-B713-F6D6A51A3EBE}"/>
                  </a:ext>
                </a:extLst>
              </p:cNvPr>
              <p:cNvSpPr/>
              <p:nvPr/>
            </p:nvSpPr>
            <p:spPr>
              <a:xfrm>
                <a:off x="10363623" y="2213584"/>
                <a:ext cx="1147666" cy="338554"/>
              </a:xfrm>
              <a:prstGeom prst="rect">
                <a:avLst/>
              </a:prstGeom>
            </p:spPr>
            <p:txBody>
              <a:bodyPr wrap="square">
                <a:spAutoFit/>
              </a:bodyPr>
              <a:lstStyle/>
              <a:p>
                <a:pPr algn="ctr"/>
                <a:r>
                  <a:rPr lang="en-SG" sz="800" b="1" dirty="0">
                    <a:latin typeface="Calibri" panose="020F0502020204030204" pitchFamily="34" charset="0"/>
                    <a:cs typeface="Calibri" panose="020F0502020204030204" pitchFamily="34" charset="0"/>
                  </a:rPr>
                  <a:t>Financial and Insurance Activities</a:t>
                </a:r>
              </a:p>
            </p:txBody>
          </p:sp>
          <p:pic>
            <p:nvPicPr>
              <p:cNvPr id="1034" name="Picture 10" descr="and, estate, garage, home, house icon">
                <a:extLst>
                  <a:ext uri="{FF2B5EF4-FFF2-40B4-BE49-F238E27FC236}">
                    <a16:creationId xmlns:a16="http://schemas.microsoft.com/office/drawing/2014/main" id="{6E0F0E75-42C7-4348-B24A-4DB8CCCB97A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01690" y="2893987"/>
                <a:ext cx="575446" cy="575446"/>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B84D9677-D063-48E7-9717-6674E2ABB2C9}"/>
                  </a:ext>
                </a:extLst>
              </p:cNvPr>
              <p:cNvSpPr/>
              <p:nvPr/>
            </p:nvSpPr>
            <p:spPr>
              <a:xfrm>
                <a:off x="9009458" y="3474769"/>
                <a:ext cx="1147665" cy="215444"/>
              </a:xfrm>
              <a:prstGeom prst="rect">
                <a:avLst/>
              </a:prstGeom>
            </p:spPr>
            <p:txBody>
              <a:bodyPr wrap="square">
                <a:spAutoFit/>
              </a:bodyPr>
              <a:lstStyle/>
              <a:p>
                <a:pPr algn="ctr"/>
                <a:r>
                  <a:rPr lang="en-SG" sz="800" b="1" dirty="0">
                    <a:latin typeface="Calibri" panose="020F0502020204030204" pitchFamily="34" charset="0"/>
                    <a:cs typeface="Calibri" panose="020F0502020204030204" pitchFamily="34" charset="0"/>
                  </a:rPr>
                  <a:t>Real Estate Activities</a:t>
                </a:r>
              </a:p>
            </p:txBody>
          </p:sp>
          <p:pic>
            <p:nvPicPr>
              <p:cNvPr id="1036" name="Picture 12" descr="experiment, laboratory, research, science, scientific icon">
                <a:extLst>
                  <a:ext uri="{FF2B5EF4-FFF2-40B4-BE49-F238E27FC236}">
                    <a16:creationId xmlns:a16="http://schemas.microsoft.com/office/drawing/2014/main" id="{0D3E9BE4-7A29-4362-A99E-6CA3C1257E07}"/>
                  </a:ext>
                </a:extLst>
              </p:cNvPr>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70662" y="2887461"/>
                <a:ext cx="485975" cy="48597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68CD77AB-7B46-4411-B64A-3E7F92C99096}"/>
                  </a:ext>
                </a:extLst>
              </p:cNvPr>
              <p:cNvSpPr/>
              <p:nvPr/>
            </p:nvSpPr>
            <p:spPr>
              <a:xfrm>
                <a:off x="10382285" y="3443061"/>
                <a:ext cx="1147665" cy="584775"/>
              </a:xfrm>
              <a:prstGeom prst="rect">
                <a:avLst/>
              </a:prstGeom>
            </p:spPr>
            <p:txBody>
              <a:bodyPr wrap="square">
                <a:spAutoFit/>
              </a:bodyPr>
              <a:lstStyle/>
              <a:p>
                <a:pPr algn="ctr"/>
                <a:r>
                  <a:rPr lang="en-SG" sz="800" b="1" dirty="0">
                    <a:latin typeface="Calibri" panose="020F0502020204030204" pitchFamily="34" charset="0"/>
                    <a:cs typeface="Calibri" panose="020F0502020204030204" pitchFamily="34" charset="0"/>
                  </a:rPr>
                  <a:t>Professional, Scientific &amp; Technical, Administration &amp; Support Activities</a:t>
                </a:r>
              </a:p>
            </p:txBody>
          </p:sp>
          <p:pic>
            <p:nvPicPr>
              <p:cNvPr id="1038" name="Picture 14" descr="build, idea, pencil, service icon">
                <a:extLst>
                  <a:ext uri="{FF2B5EF4-FFF2-40B4-BE49-F238E27FC236}">
                    <a16:creationId xmlns:a16="http://schemas.microsoft.com/office/drawing/2014/main" id="{AFD03A27-9A1F-4AE0-85BE-6237D51980B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01690" y="3832912"/>
                <a:ext cx="461005" cy="461005"/>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1959BC53-1B9A-484D-AB91-BEFD352CD673}"/>
                  </a:ext>
                </a:extLst>
              </p:cNvPr>
              <p:cNvSpPr/>
              <p:nvPr/>
            </p:nvSpPr>
            <p:spPr>
              <a:xfrm>
                <a:off x="8998503" y="4331999"/>
                <a:ext cx="1147665" cy="338554"/>
              </a:xfrm>
              <a:prstGeom prst="rect">
                <a:avLst/>
              </a:prstGeom>
            </p:spPr>
            <p:txBody>
              <a:bodyPr wrap="square">
                <a:spAutoFit/>
              </a:bodyPr>
              <a:lstStyle/>
              <a:p>
                <a:pPr algn="ctr"/>
                <a:r>
                  <a:rPr lang="en-SG" sz="800" b="1" dirty="0">
                    <a:latin typeface="Calibri" panose="020F0502020204030204" pitchFamily="34" charset="0"/>
                    <a:cs typeface="Calibri" panose="020F0502020204030204" pitchFamily="34" charset="0"/>
                  </a:rPr>
                  <a:t>Other Commerce and Services-related</a:t>
                </a:r>
              </a:p>
            </p:txBody>
          </p:sp>
        </p:grpSp>
        <p:grpSp>
          <p:nvGrpSpPr>
            <p:cNvPr id="33" name="Group 32">
              <a:extLst>
                <a:ext uri="{FF2B5EF4-FFF2-40B4-BE49-F238E27FC236}">
                  <a16:creationId xmlns:a16="http://schemas.microsoft.com/office/drawing/2014/main" id="{28483C6A-3340-41DF-BEAF-F18DF6B5E8FF}"/>
                </a:ext>
              </a:extLst>
            </p:cNvPr>
            <p:cNvGrpSpPr/>
            <p:nvPr/>
          </p:nvGrpSpPr>
          <p:grpSpPr>
            <a:xfrm>
              <a:off x="9048105" y="1047758"/>
              <a:ext cx="2387156" cy="1503127"/>
              <a:chOff x="8971903" y="545656"/>
              <a:chExt cx="2387156" cy="1503127"/>
            </a:xfrm>
          </p:grpSpPr>
          <p:pic>
            <p:nvPicPr>
              <p:cNvPr id="1040" name="Picture 16" descr="industry, manufacturing, worker, workers icon">
                <a:extLst>
                  <a:ext uri="{FF2B5EF4-FFF2-40B4-BE49-F238E27FC236}">
                    <a16:creationId xmlns:a16="http://schemas.microsoft.com/office/drawing/2014/main" id="{AA29098A-6DF8-4E3C-8D3C-526EC8F1F86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36384" y="545656"/>
                <a:ext cx="515255" cy="515255"/>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20BA437C-297C-43AE-971F-21CA7354A4BB}"/>
                  </a:ext>
                </a:extLst>
              </p:cNvPr>
              <p:cNvSpPr/>
              <p:nvPr/>
            </p:nvSpPr>
            <p:spPr>
              <a:xfrm>
                <a:off x="8971903" y="1011647"/>
                <a:ext cx="994899" cy="215444"/>
              </a:xfrm>
              <a:prstGeom prst="rect">
                <a:avLst/>
              </a:prstGeom>
            </p:spPr>
            <p:txBody>
              <a:bodyPr wrap="square">
                <a:spAutoFit/>
              </a:bodyPr>
              <a:lstStyle/>
              <a:p>
                <a:pPr algn="ctr"/>
                <a:r>
                  <a:rPr lang="en-SG" sz="800" b="1" dirty="0">
                    <a:latin typeface="Calibri" panose="020F0502020204030204" pitchFamily="34" charset="0"/>
                    <a:cs typeface="Calibri" panose="020F0502020204030204" pitchFamily="34" charset="0"/>
                  </a:rPr>
                  <a:t>Manufacturing</a:t>
                </a:r>
              </a:p>
            </p:txBody>
          </p:sp>
          <p:pic>
            <p:nvPicPr>
              <p:cNvPr id="1042" name="Picture 18" descr="dig, sign, under construction, worker icon">
                <a:extLst>
                  <a:ext uri="{FF2B5EF4-FFF2-40B4-BE49-F238E27FC236}">
                    <a16:creationId xmlns:a16="http://schemas.microsoft.com/office/drawing/2014/main" id="{38640649-5A61-40F6-A52C-8111E8BD300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97597" y="559919"/>
                <a:ext cx="515255" cy="515255"/>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80FC181E-D873-46F8-AB0A-5020B9904CED}"/>
                  </a:ext>
                </a:extLst>
              </p:cNvPr>
              <p:cNvSpPr/>
              <p:nvPr/>
            </p:nvSpPr>
            <p:spPr>
              <a:xfrm>
                <a:off x="10335618" y="1025723"/>
                <a:ext cx="994899" cy="215444"/>
              </a:xfrm>
              <a:prstGeom prst="rect">
                <a:avLst/>
              </a:prstGeom>
            </p:spPr>
            <p:txBody>
              <a:bodyPr wrap="square">
                <a:spAutoFit/>
              </a:bodyPr>
              <a:lstStyle/>
              <a:p>
                <a:pPr algn="ctr"/>
                <a:r>
                  <a:rPr lang="en-SG" sz="800" b="1" dirty="0">
                    <a:latin typeface="Calibri" panose="020F0502020204030204" pitchFamily="34" charset="0"/>
                    <a:cs typeface="Calibri" panose="020F0502020204030204" pitchFamily="34" charset="0"/>
                  </a:rPr>
                  <a:t>Construction</a:t>
                </a:r>
              </a:p>
            </p:txBody>
          </p:sp>
          <p:pic>
            <p:nvPicPr>
              <p:cNvPr id="1044" name="Picture 20" descr="estate, home, house, property, real, utilities icon">
                <a:extLst>
                  <a:ext uri="{FF2B5EF4-FFF2-40B4-BE49-F238E27FC236}">
                    <a16:creationId xmlns:a16="http://schemas.microsoft.com/office/drawing/2014/main" id="{DBEADEF6-9D49-4033-A81C-D3538ADDD082}"/>
                  </a:ext>
                </a:extLst>
              </p:cNvPr>
              <p:cNvPicPr>
                <a:picLocks noChangeAspect="1" noChangeArrowheads="1"/>
              </p:cNvPicPr>
              <p:nvPr/>
            </p:nvPicPr>
            <p:blipFill>
              <a:blip r:embed="rId1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80556" y="1361699"/>
                <a:ext cx="403347" cy="43385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3C4145E8-61F1-4CF8-94DA-6C3672A7F477}"/>
                  </a:ext>
                </a:extLst>
              </p:cNvPr>
              <p:cNvSpPr/>
              <p:nvPr/>
            </p:nvSpPr>
            <p:spPr>
              <a:xfrm>
                <a:off x="8996562" y="1789993"/>
                <a:ext cx="994899" cy="215444"/>
              </a:xfrm>
              <a:prstGeom prst="rect">
                <a:avLst/>
              </a:prstGeom>
            </p:spPr>
            <p:txBody>
              <a:bodyPr wrap="square">
                <a:spAutoFit/>
              </a:bodyPr>
              <a:lstStyle/>
              <a:p>
                <a:pPr algn="ctr"/>
                <a:r>
                  <a:rPr lang="en-SG" sz="800" b="1" dirty="0">
                    <a:latin typeface="Calibri" panose="020F0502020204030204" pitchFamily="34" charset="0"/>
                    <a:cs typeface="Calibri" panose="020F0502020204030204" pitchFamily="34" charset="0"/>
                  </a:rPr>
                  <a:t>Utilities</a:t>
                </a:r>
              </a:p>
            </p:txBody>
          </p:sp>
          <p:pic>
            <p:nvPicPr>
              <p:cNvPr id="1046" name="Picture 22" descr="building, factory, industrial, industry icon">
                <a:extLst>
                  <a:ext uri="{FF2B5EF4-FFF2-40B4-BE49-F238E27FC236}">
                    <a16:creationId xmlns:a16="http://schemas.microsoft.com/office/drawing/2014/main" id="{C0F537A9-B08A-4F5E-AEFA-09E87ACF3A1C}"/>
                  </a:ext>
                </a:extLst>
              </p:cNvPr>
              <p:cNvPicPr>
                <a:picLocks noChangeAspect="1" noChangeArrowheads="1"/>
              </p:cNvPicPr>
              <p:nvPr/>
            </p:nvPicPr>
            <p:blipFill>
              <a:blip r:embed="rId18">
                <a:extLst>
                  <a:ext uri="{BEBA8EAE-BF5A-486C-A8C5-ECC9F3942E4B}">
                    <a14:imgProps xmlns:a14="http://schemas.microsoft.com/office/drawing/2010/main">
                      <a14:imgLayer r:embed="rId19">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0650914" y="1254930"/>
                <a:ext cx="433852" cy="433852"/>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3208082B-43C9-467F-A67A-3CF0E5A1991D}"/>
                  </a:ext>
                </a:extLst>
              </p:cNvPr>
              <p:cNvSpPr/>
              <p:nvPr/>
            </p:nvSpPr>
            <p:spPr>
              <a:xfrm>
                <a:off x="10417747" y="1710229"/>
                <a:ext cx="941312" cy="338554"/>
              </a:xfrm>
              <a:prstGeom prst="rect">
                <a:avLst/>
              </a:prstGeom>
            </p:spPr>
            <p:txBody>
              <a:bodyPr wrap="square">
                <a:spAutoFit/>
              </a:bodyPr>
              <a:lstStyle/>
              <a:p>
                <a:pPr algn="ctr"/>
                <a:r>
                  <a:rPr lang="en-SG" sz="800" b="1" dirty="0">
                    <a:latin typeface="Calibri" panose="020F0502020204030204" pitchFamily="34" charset="0"/>
                    <a:cs typeface="Calibri" panose="020F0502020204030204" pitchFamily="34" charset="0"/>
                  </a:rPr>
                  <a:t>Other Industrial</a:t>
                </a:r>
              </a:p>
              <a:p>
                <a:pPr algn="ctr"/>
                <a:r>
                  <a:rPr lang="en-SG" sz="800" b="1" dirty="0">
                    <a:latin typeface="Calibri" panose="020F0502020204030204" pitchFamily="34" charset="0"/>
                    <a:cs typeface="Calibri" panose="020F0502020204030204" pitchFamily="34" charset="0"/>
                  </a:rPr>
                  <a:t>-related</a:t>
                </a:r>
              </a:p>
            </p:txBody>
          </p:sp>
        </p:grpSp>
        <p:cxnSp>
          <p:nvCxnSpPr>
            <p:cNvPr id="62" name="Straight Arrow Connector 61">
              <a:extLst>
                <a:ext uri="{FF2B5EF4-FFF2-40B4-BE49-F238E27FC236}">
                  <a16:creationId xmlns:a16="http://schemas.microsoft.com/office/drawing/2014/main" id="{F83159B0-10C9-4672-BA95-E3B6BDFFAF75}"/>
                </a:ext>
              </a:extLst>
            </p:cNvPr>
            <p:cNvCxnSpPr>
              <a:cxnSpLocks/>
            </p:cNvCxnSpPr>
            <p:nvPr/>
          </p:nvCxnSpPr>
          <p:spPr>
            <a:xfrm>
              <a:off x="8254257" y="3052570"/>
              <a:ext cx="765627" cy="0"/>
            </a:xfrm>
            <a:prstGeom prst="straightConnector1">
              <a:avLst/>
            </a:prstGeom>
            <a:ln>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590ECB51-D1E9-48FA-9462-4CB3E80B9DA9}"/>
                </a:ext>
              </a:extLst>
            </p:cNvPr>
            <p:cNvCxnSpPr>
              <a:cxnSpLocks/>
            </p:cNvCxnSpPr>
            <p:nvPr/>
          </p:nvCxnSpPr>
          <p:spPr>
            <a:xfrm>
              <a:off x="8631949" y="6191607"/>
              <a:ext cx="436303" cy="0"/>
            </a:xfrm>
            <a:prstGeom prst="straightConnector1">
              <a:avLst/>
            </a:prstGeom>
            <a:ln>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512A0740-6E21-4BF5-AD91-89E6FA60D1B6}"/>
                </a:ext>
              </a:extLst>
            </p:cNvPr>
            <p:cNvCxnSpPr>
              <a:cxnSpLocks/>
            </p:cNvCxnSpPr>
            <p:nvPr/>
          </p:nvCxnSpPr>
          <p:spPr>
            <a:xfrm>
              <a:off x="8631949" y="3060071"/>
              <a:ext cx="0" cy="3131536"/>
            </a:xfrm>
            <a:prstGeom prst="line">
              <a:avLst/>
            </a:prstGeom>
            <a:ln w="3175">
              <a:solidFill>
                <a:schemeClr val="bg2">
                  <a:lumMod val="50000"/>
                </a:schemeClr>
              </a:solidFill>
            </a:ln>
          </p:spPr>
          <p:style>
            <a:lnRef idx="1">
              <a:schemeClr val="dk1"/>
            </a:lnRef>
            <a:fillRef idx="0">
              <a:schemeClr val="dk1"/>
            </a:fillRef>
            <a:effectRef idx="0">
              <a:schemeClr val="dk1"/>
            </a:effectRef>
            <a:fontRef idx="minor">
              <a:schemeClr val="tx1"/>
            </a:fontRef>
          </p:style>
        </p:cxnSp>
        <p:sp>
          <p:nvSpPr>
            <p:cNvPr id="94" name="Rectangle 93">
              <a:extLst>
                <a:ext uri="{FF2B5EF4-FFF2-40B4-BE49-F238E27FC236}">
                  <a16:creationId xmlns:a16="http://schemas.microsoft.com/office/drawing/2014/main" id="{BD48E03D-B30E-4623-8F3D-270F5A52785F}"/>
                </a:ext>
              </a:extLst>
            </p:cNvPr>
            <p:cNvSpPr/>
            <p:nvPr/>
          </p:nvSpPr>
          <p:spPr>
            <a:xfrm>
              <a:off x="3946638" y="3512315"/>
              <a:ext cx="1155091" cy="1011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99" name="Straight Arrow Connector 98">
              <a:extLst>
                <a:ext uri="{FF2B5EF4-FFF2-40B4-BE49-F238E27FC236}">
                  <a16:creationId xmlns:a16="http://schemas.microsoft.com/office/drawing/2014/main" id="{CBA15E1C-0B7A-4DE1-987B-2C701F5C1776}"/>
                </a:ext>
              </a:extLst>
            </p:cNvPr>
            <p:cNvCxnSpPr>
              <a:cxnSpLocks/>
            </p:cNvCxnSpPr>
            <p:nvPr/>
          </p:nvCxnSpPr>
          <p:spPr>
            <a:xfrm>
              <a:off x="4032019" y="4166580"/>
              <a:ext cx="989369" cy="0"/>
            </a:xfrm>
            <a:prstGeom prst="straightConnector1">
              <a:avLst/>
            </a:prstGeom>
            <a:ln>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B87A60E0-3BDA-43BE-A605-4DA0856D0710}"/>
                </a:ext>
              </a:extLst>
            </p:cNvPr>
            <p:cNvCxnSpPr>
              <a:cxnSpLocks/>
            </p:cNvCxnSpPr>
            <p:nvPr/>
          </p:nvCxnSpPr>
          <p:spPr>
            <a:xfrm>
              <a:off x="4028945" y="3554655"/>
              <a:ext cx="0" cy="612000"/>
            </a:xfrm>
            <a:prstGeom prst="line">
              <a:avLst/>
            </a:prstGeom>
            <a:ln w="3175">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F8B22301-684F-4734-ABDC-E46C8A49B407}"/>
                </a:ext>
              </a:extLst>
            </p:cNvPr>
            <p:cNvCxnSpPr>
              <a:cxnSpLocks/>
            </p:cNvCxnSpPr>
            <p:nvPr/>
          </p:nvCxnSpPr>
          <p:spPr>
            <a:xfrm>
              <a:off x="6739844" y="1506897"/>
              <a:ext cx="385926" cy="0"/>
            </a:xfrm>
            <a:prstGeom prst="straightConnector1">
              <a:avLst/>
            </a:prstGeom>
            <a:ln>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38FD1DC8-274C-4FC9-B3C6-846A30037F9A}"/>
                </a:ext>
              </a:extLst>
            </p:cNvPr>
            <p:cNvCxnSpPr>
              <a:cxnSpLocks/>
            </p:cNvCxnSpPr>
            <p:nvPr/>
          </p:nvCxnSpPr>
          <p:spPr>
            <a:xfrm>
              <a:off x="6737835" y="1504091"/>
              <a:ext cx="0" cy="4687877"/>
            </a:xfrm>
            <a:prstGeom prst="line">
              <a:avLst/>
            </a:prstGeom>
            <a:ln w="3175">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70909793-EBC6-4E77-8098-FCC642568416}"/>
                </a:ext>
              </a:extLst>
            </p:cNvPr>
            <p:cNvCxnSpPr>
              <a:cxnSpLocks/>
            </p:cNvCxnSpPr>
            <p:nvPr/>
          </p:nvCxnSpPr>
          <p:spPr>
            <a:xfrm>
              <a:off x="6738940" y="3052570"/>
              <a:ext cx="436303" cy="0"/>
            </a:xfrm>
            <a:prstGeom prst="straightConnector1">
              <a:avLst/>
            </a:prstGeom>
            <a:ln>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368F96D9-8886-45BA-ACFA-4E8F0330365D}"/>
                </a:ext>
              </a:extLst>
            </p:cNvPr>
            <p:cNvPicPr>
              <a:picLocks noChangeAspect="1"/>
            </p:cNvPicPr>
            <p:nvPr/>
          </p:nvPicPr>
          <p:blipFill rotWithShape="1">
            <a:blip r:embed="rId20"/>
            <a:srcRect t="21854" b="13485"/>
            <a:stretch/>
          </p:blipFill>
          <p:spPr>
            <a:xfrm>
              <a:off x="7222081" y="3888647"/>
              <a:ext cx="987740" cy="597030"/>
            </a:xfrm>
            <a:prstGeom prst="rect">
              <a:avLst/>
            </a:prstGeom>
          </p:spPr>
        </p:pic>
        <p:pic>
          <p:nvPicPr>
            <p:cNvPr id="28" name="Picture 27">
              <a:extLst>
                <a:ext uri="{FF2B5EF4-FFF2-40B4-BE49-F238E27FC236}">
                  <a16:creationId xmlns:a16="http://schemas.microsoft.com/office/drawing/2014/main" id="{CE5E431D-06D3-4628-A748-B3B70626B62D}"/>
                </a:ext>
              </a:extLst>
            </p:cNvPr>
            <p:cNvPicPr>
              <a:picLocks noChangeAspect="1"/>
            </p:cNvPicPr>
            <p:nvPr/>
          </p:nvPicPr>
          <p:blipFill rotWithShape="1">
            <a:blip r:embed="rId21"/>
            <a:srcRect t="12106" b="12685"/>
            <a:stretch/>
          </p:blipFill>
          <p:spPr>
            <a:xfrm>
              <a:off x="7237315" y="4895211"/>
              <a:ext cx="894692" cy="807455"/>
            </a:xfrm>
            <a:prstGeom prst="rect">
              <a:avLst/>
            </a:prstGeom>
          </p:spPr>
        </p:pic>
        <p:pic>
          <p:nvPicPr>
            <p:cNvPr id="29" name="Picture 28">
              <a:extLst>
                <a:ext uri="{FF2B5EF4-FFF2-40B4-BE49-F238E27FC236}">
                  <a16:creationId xmlns:a16="http://schemas.microsoft.com/office/drawing/2014/main" id="{386D41B0-26AC-4E39-9E8B-9189D2E0AFCB}"/>
                </a:ext>
              </a:extLst>
            </p:cNvPr>
            <p:cNvPicPr>
              <a:picLocks noChangeAspect="1"/>
            </p:cNvPicPr>
            <p:nvPr/>
          </p:nvPicPr>
          <p:blipFill rotWithShape="1">
            <a:blip r:embed="rId22"/>
            <a:srcRect t="28239"/>
            <a:stretch/>
          </p:blipFill>
          <p:spPr>
            <a:xfrm>
              <a:off x="7321563" y="6060662"/>
              <a:ext cx="763485" cy="615714"/>
            </a:xfrm>
            <a:prstGeom prst="rect">
              <a:avLst/>
            </a:prstGeom>
          </p:spPr>
        </p:pic>
        <p:sp>
          <p:nvSpPr>
            <p:cNvPr id="30" name="TextBox 29">
              <a:extLst>
                <a:ext uri="{FF2B5EF4-FFF2-40B4-BE49-F238E27FC236}">
                  <a16:creationId xmlns:a16="http://schemas.microsoft.com/office/drawing/2014/main" id="{9567C1AD-25AE-4269-B70D-0B9E403B7EB0}"/>
                </a:ext>
              </a:extLst>
            </p:cNvPr>
            <p:cNvSpPr txBox="1"/>
            <p:nvPr/>
          </p:nvSpPr>
          <p:spPr>
            <a:xfrm>
              <a:off x="5113996" y="3912685"/>
              <a:ext cx="1347741" cy="461665"/>
            </a:xfrm>
            <a:prstGeom prst="rect">
              <a:avLst/>
            </a:prstGeom>
            <a:solidFill>
              <a:srgbClr val="BF9D89"/>
            </a:solidFill>
          </p:spPr>
          <p:txBody>
            <a:bodyPr wrap="square" rtlCol="0">
              <a:spAutoFit/>
            </a:bodyPr>
            <a:lstStyle/>
            <a:p>
              <a:pPr algn="ctr"/>
              <a:r>
                <a:rPr lang="en-SG" sz="1200" b="1" dirty="0">
                  <a:solidFill>
                    <a:schemeClr val="bg1"/>
                  </a:solidFill>
                </a:rPr>
                <a:t>ENEGY CONSUMPTION</a:t>
              </a:r>
            </a:p>
          </p:txBody>
        </p:sp>
        <p:cxnSp>
          <p:nvCxnSpPr>
            <p:cNvPr id="120" name="Straight Arrow Connector 119">
              <a:extLst>
                <a:ext uri="{FF2B5EF4-FFF2-40B4-BE49-F238E27FC236}">
                  <a16:creationId xmlns:a16="http://schemas.microsoft.com/office/drawing/2014/main" id="{61C3B9B6-2228-4CA9-92E3-3C53A67621CD}"/>
                </a:ext>
              </a:extLst>
            </p:cNvPr>
            <p:cNvCxnSpPr>
              <a:cxnSpLocks/>
            </p:cNvCxnSpPr>
            <p:nvPr/>
          </p:nvCxnSpPr>
          <p:spPr>
            <a:xfrm>
              <a:off x="8633958" y="4096662"/>
              <a:ext cx="385926" cy="0"/>
            </a:xfrm>
            <a:prstGeom prst="straightConnector1">
              <a:avLst/>
            </a:prstGeom>
            <a:ln>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ECE041FB-0791-4E5D-A8A4-2B22F01E5559}"/>
                </a:ext>
              </a:extLst>
            </p:cNvPr>
            <p:cNvCxnSpPr>
              <a:cxnSpLocks/>
            </p:cNvCxnSpPr>
            <p:nvPr/>
          </p:nvCxnSpPr>
          <p:spPr>
            <a:xfrm>
              <a:off x="8652791" y="5281185"/>
              <a:ext cx="385926" cy="0"/>
            </a:xfrm>
            <a:prstGeom prst="straightConnector1">
              <a:avLst/>
            </a:prstGeom>
            <a:ln>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13E4E939-D215-4575-9277-A170EE9A188A}"/>
                </a:ext>
              </a:extLst>
            </p:cNvPr>
            <p:cNvCxnSpPr>
              <a:cxnSpLocks/>
              <a:stCxn id="30" idx="3"/>
            </p:cNvCxnSpPr>
            <p:nvPr/>
          </p:nvCxnSpPr>
          <p:spPr>
            <a:xfrm>
              <a:off x="6461737" y="4143518"/>
              <a:ext cx="689221" cy="0"/>
            </a:xfrm>
            <a:prstGeom prst="straightConnector1">
              <a:avLst/>
            </a:prstGeom>
            <a:ln>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A495321B-97B7-4BE1-B947-2718B8733AAA}"/>
                </a:ext>
              </a:extLst>
            </p:cNvPr>
            <p:cNvCxnSpPr>
              <a:cxnSpLocks/>
            </p:cNvCxnSpPr>
            <p:nvPr/>
          </p:nvCxnSpPr>
          <p:spPr>
            <a:xfrm>
              <a:off x="6738940" y="5298938"/>
              <a:ext cx="436303" cy="0"/>
            </a:xfrm>
            <a:prstGeom prst="straightConnector1">
              <a:avLst/>
            </a:prstGeom>
            <a:ln>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E13D9855-C712-4917-B546-E48FFCE8D762}"/>
                </a:ext>
              </a:extLst>
            </p:cNvPr>
            <p:cNvCxnSpPr>
              <a:cxnSpLocks/>
            </p:cNvCxnSpPr>
            <p:nvPr/>
          </p:nvCxnSpPr>
          <p:spPr>
            <a:xfrm>
              <a:off x="6738940" y="6191968"/>
              <a:ext cx="436303" cy="0"/>
            </a:xfrm>
            <a:prstGeom prst="straightConnector1">
              <a:avLst/>
            </a:prstGeom>
            <a:ln>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2" name="Straight Arrow Connector 131">
              <a:extLst>
                <a:ext uri="{FF2B5EF4-FFF2-40B4-BE49-F238E27FC236}">
                  <a16:creationId xmlns:a16="http://schemas.microsoft.com/office/drawing/2014/main" id="{1FCDB97F-3434-4B42-90B3-078D85FA6BC8}"/>
                </a:ext>
              </a:extLst>
            </p:cNvPr>
            <p:cNvCxnSpPr>
              <a:cxnSpLocks/>
            </p:cNvCxnSpPr>
            <p:nvPr/>
          </p:nvCxnSpPr>
          <p:spPr>
            <a:xfrm>
              <a:off x="8230755" y="1502939"/>
              <a:ext cx="765627" cy="0"/>
            </a:xfrm>
            <a:prstGeom prst="straightConnector1">
              <a:avLst/>
            </a:prstGeom>
            <a:ln>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677A8864-2619-4F61-8398-799F32A8A05C}"/>
                </a:ext>
              </a:extLst>
            </p:cNvPr>
            <p:cNvCxnSpPr>
              <a:cxnSpLocks/>
            </p:cNvCxnSpPr>
            <p:nvPr/>
          </p:nvCxnSpPr>
          <p:spPr>
            <a:xfrm>
              <a:off x="8608447" y="1510440"/>
              <a:ext cx="0" cy="664053"/>
            </a:xfrm>
            <a:prstGeom prst="line">
              <a:avLst/>
            </a:prstGeom>
            <a:ln w="3175">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7E46DDBB-624E-46FE-BEEF-FDC4E4F5AB43}"/>
                </a:ext>
              </a:extLst>
            </p:cNvPr>
            <p:cNvCxnSpPr>
              <a:cxnSpLocks/>
            </p:cNvCxnSpPr>
            <p:nvPr/>
          </p:nvCxnSpPr>
          <p:spPr>
            <a:xfrm>
              <a:off x="8610456" y="2174493"/>
              <a:ext cx="385926" cy="0"/>
            </a:xfrm>
            <a:prstGeom prst="straightConnector1">
              <a:avLst/>
            </a:prstGeom>
            <a:ln>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024" name="L-Shape 1023">
              <a:extLst>
                <a:ext uri="{FF2B5EF4-FFF2-40B4-BE49-F238E27FC236}">
                  <a16:creationId xmlns:a16="http://schemas.microsoft.com/office/drawing/2014/main" id="{F9864CC4-6209-466B-8388-8EDF77B9116F}"/>
                </a:ext>
              </a:extLst>
            </p:cNvPr>
            <p:cNvSpPr/>
            <p:nvPr/>
          </p:nvSpPr>
          <p:spPr>
            <a:xfrm flipH="1">
              <a:off x="2912538" y="960593"/>
              <a:ext cx="8709345" cy="5715942"/>
            </a:xfrm>
            <a:prstGeom prst="corner">
              <a:avLst>
                <a:gd name="adj1" fmla="val 38891"/>
                <a:gd name="adj2" fmla="val 125263"/>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146" name="TextBox 145">
            <a:extLst>
              <a:ext uri="{FF2B5EF4-FFF2-40B4-BE49-F238E27FC236}">
                <a16:creationId xmlns:a16="http://schemas.microsoft.com/office/drawing/2014/main" id="{B69F2AA8-1460-4256-A412-62377017CCC9}"/>
              </a:ext>
            </a:extLst>
          </p:cNvPr>
          <p:cNvSpPr txBox="1"/>
          <p:nvPr/>
        </p:nvSpPr>
        <p:spPr>
          <a:xfrm>
            <a:off x="3018367" y="4700135"/>
            <a:ext cx="1347741" cy="461665"/>
          </a:xfrm>
          <a:prstGeom prst="rect">
            <a:avLst/>
          </a:prstGeom>
          <a:solidFill>
            <a:srgbClr val="BF9D89"/>
          </a:solidFill>
        </p:spPr>
        <p:txBody>
          <a:bodyPr wrap="square" rtlCol="0">
            <a:spAutoFit/>
          </a:bodyPr>
          <a:lstStyle/>
          <a:p>
            <a:pPr algn="ctr"/>
            <a:r>
              <a:rPr lang="en-US" altLang="zh-CN" sz="1200" b="1" dirty="0">
                <a:solidFill>
                  <a:schemeClr val="bg1"/>
                </a:solidFill>
              </a:rPr>
              <a:t>ELECTRICITY GENERATION</a:t>
            </a:r>
            <a:endParaRPr lang="en-SG" sz="1200" b="1" dirty="0">
              <a:solidFill>
                <a:schemeClr val="bg1"/>
              </a:solidFill>
            </a:endParaRPr>
          </a:p>
        </p:txBody>
      </p:sp>
    </p:spTree>
    <p:extLst>
      <p:ext uri="{BB962C8B-B14F-4D97-AF65-F5344CB8AC3E}">
        <p14:creationId xmlns:p14="http://schemas.microsoft.com/office/powerpoint/2010/main" val="1983726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EA0B18D-3A2D-43BA-ACCD-9AEBF9F3A759}"/>
              </a:ext>
            </a:extLst>
          </p:cNvPr>
          <p:cNvPicPr>
            <a:picLocks noChangeAspect="1"/>
          </p:cNvPicPr>
          <p:nvPr/>
        </p:nvPicPr>
        <p:blipFill rotWithShape="1">
          <a:blip r:embed="rId2"/>
          <a:srcRect b="8299"/>
          <a:stretch/>
        </p:blipFill>
        <p:spPr>
          <a:xfrm>
            <a:off x="119964" y="901771"/>
            <a:ext cx="7941616" cy="5659284"/>
          </a:xfrm>
          <a:prstGeom prst="rect">
            <a:avLst/>
          </a:prstGeom>
        </p:spPr>
      </p:pic>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US" altLang="zh-CN" sz="3600" b="1" dirty="0">
                <a:solidFill>
                  <a:schemeClr val="tx1">
                    <a:lumMod val="65000"/>
                    <a:lumOff val="35000"/>
                  </a:schemeClr>
                </a:solidFill>
                <a:ea typeface="微软雅黑" panose="020B0503020204020204" pitchFamily="34" charset="-122"/>
              </a:rPr>
              <a:t>Current State of Natural Gas Demand</a:t>
            </a:r>
            <a:endParaRPr lang="zh-CN" altLang="en-US" sz="3600" b="1" dirty="0">
              <a:solidFill>
                <a:schemeClr val="tx1">
                  <a:lumMod val="65000"/>
                  <a:lumOff val="35000"/>
                </a:schemeClr>
              </a:solidFill>
              <a:ea typeface="微软雅黑" panose="020B0503020204020204" pitchFamily="34" charset="-122"/>
            </a:endParaRPr>
          </a:p>
        </p:txBody>
      </p:sp>
      <p:grpSp>
        <p:nvGrpSpPr>
          <p:cNvPr id="55" name="Group 54">
            <a:extLst>
              <a:ext uri="{FF2B5EF4-FFF2-40B4-BE49-F238E27FC236}">
                <a16:creationId xmlns:a16="http://schemas.microsoft.com/office/drawing/2014/main" id="{1B0627F2-D610-4AA0-A6FC-F78C5EA5A07C}"/>
              </a:ext>
            </a:extLst>
          </p:cNvPr>
          <p:cNvGrpSpPr/>
          <p:nvPr/>
        </p:nvGrpSpPr>
        <p:grpSpPr>
          <a:xfrm>
            <a:off x="8498380" y="4052109"/>
            <a:ext cx="3461158" cy="2215380"/>
            <a:chOff x="8566000" y="1266078"/>
            <a:chExt cx="3461158" cy="2215380"/>
          </a:xfrm>
        </p:grpSpPr>
        <p:grpSp>
          <p:nvGrpSpPr>
            <p:cNvPr id="20" name="Group 19">
              <a:extLst>
                <a:ext uri="{FF2B5EF4-FFF2-40B4-BE49-F238E27FC236}">
                  <a16:creationId xmlns:a16="http://schemas.microsoft.com/office/drawing/2014/main" id="{623365F7-BE99-4B8F-A747-E83520257D64}"/>
                </a:ext>
              </a:extLst>
            </p:cNvPr>
            <p:cNvGrpSpPr/>
            <p:nvPr/>
          </p:nvGrpSpPr>
          <p:grpSpPr>
            <a:xfrm>
              <a:off x="8566000" y="1361411"/>
              <a:ext cx="1783003" cy="1839919"/>
              <a:chOff x="8723540" y="830001"/>
              <a:chExt cx="2170113" cy="2247900"/>
            </a:xfrm>
          </p:grpSpPr>
          <p:sp>
            <p:nvSpPr>
              <p:cNvPr id="44" name="饼形 7">
                <a:extLst>
                  <a:ext uri="{FF2B5EF4-FFF2-40B4-BE49-F238E27FC236}">
                    <a16:creationId xmlns:a16="http://schemas.microsoft.com/office/drawing/2014/main" id="{D4744B59-5CB1-4567-B649-D74930236414}"/>
                  </a:ext>
                </a:extLst>
              </p:cNvPr>
              <p:cNvSpPr/>
              <p:nvPr/>
            </p:nvSpPr>
            <p:spPr>
              <a:xfrm>
                <a:off x="8826730" y="1204649"/>
                <a:ext cx="1677987" cy="1676400"/>
              </a:xfrm>
              <a:prstGeom prst="pie">
                <a:avLst>
                  <a:gd name="adj1" fmla="val 21335806"/>
                  <a:gd name="adj2" fmla="val 17817387"/>
                </a:avLst>
              </a:prstGeom>
              <a:solidFill>
                <a:srgbClr val="7798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5" name="饼形 8">
                <a:extLst>
                  <a:ext uri="{FF2B5EF4-FFF2-40B4-BE49-F238E27FC236}">
                    <a16:creationId xmlns:a16="http://schemas.microsoft.com/office/drawing/2014/main" id="{9B6EE1C1-615D-4304-AFEE-BCFAA6688DBC}"/>
                  </a:ext>
                </a:extLst>
              </p:cNvPr>
              <p:cNvSpPr/>
              <p:nvPr/>
            </p:nvSpPr>
            <p:spPr>
              <a:xfrm rot="17792835">
                <a:off x="8684647" y="868894"/>
                <a:ext cx="2247900" cy="2170113"/>
              </a:xfrm>
              <a:prstGeom prst="pie">
                <a:avLst>
                  <a:gd name="adj1" fmla="val 0"/>
                  <a:gd name="adj2" fmla="val 360271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tx1"/>
                  </a:solidFill>
                </a:endParaRPr>
              </a:p>
            </p:txBody>
          </p:sp>
        </p:grpSp>
        <p:grpSp>
          <p:nvGrpSpPr>
            <p:cNvPr id="49" name="Group 48">
              <a:extLst>
                <a:ext uri="{FF2B5EF4-FFF2-40B4-BE49-F238E27FC236}">
                  <a16:creationId xmlns:a16="http://schemas.microsoft.com/office/drawing/2014/main" id="{2F406FA1-D7B8-4B1F-B77A-BE564CFAB809}"/>
                </a:ext>
              </a:extLst>
            </p:cNvPr>
            <p:cNvGrpSpPr/>
            <p:nvPr/>
          </p:nvGrpSpPr>
          <p:grpSpPr>
            <a:xfrm>
              <a:off x="10519551" y="1266078"/>
              <a:ext cx="1507607" cy="963433"/>
              <a:chOff x="10314991" y="842857"/>
              <a:chExt cx="1507607" cy="963433"/>
            </a:xfrm>
          </p:grpSpPr>
          <p:sp>
            <p:nvSpPr>
              <p:cNvPr id="46" name="文本框 12">
                <a:extLst>
                  <a:ext uri="{FF2B5EF4-FFF2-40B4-BE49-F238E27FC236}">
                    <a16:creationId xmlns:a16="http://schemas.microsoft.com/office/drawing/2014/main" id="{FA3C442C-4A87-4CB6-8A5F-59F6F94A6FDE}"/>
                  </a:ext>
                </a:extLst>
              </p:cNvPr>
              <p:cNvSpPr txBox="1">
                <a:spLocks noChangeArrowheads="1"/>
              </p:cNvSpPr>
              <p:nvPr/>
            </p:nvSpPr>
            <p:spPr bwMode="auto">
              <a:xfrm>
                <a:off x="10529597" y="842857"/>
                <a:ext cx="12930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i="1" dirty="0">
                    <a:solidFill>
                      <a:schemeClr val="accent1">
                        <a:lumMod val="40000"/>
                        <a:lumOff val="60000"/>
                      </a:schemeClr>
                    </a:solidFill>
                    <a:latin typeface="+mn-lt"/>
                  </a:rPr>
                  <a:t>~15</a:t>
                </a:r>
                <a:r>
                  <a:rPr lang="en-US" altLang="zh-CN" sz="1100" b="1" i="1" dirty="0">
                    <a:solidFill>
                      <a:srgbClr val="595959"/>
                    </a:solidFill>
                    <a:latin typeface="+mn-lt"/>
                  </a:rPr>
                  <a:t>%</a:t>
                </a:r>
                <a:endParaRPr lang="zh-CN" altLang="en-US" sz="1100" b="1" i="1" dirty="0">
                  <a:solidFill>
                    <a:srgbClr val="595959"/>
                  </a:solidFill>
                  <a:latin typeface="+mn-lt"/>
                </a:endParaRPr>
              </a:p>
            </p:txBody>
          </p:sp>
          <p:grpSp>
            <p:nvGrpSpPr>
              <p:cNvPr id="21" name="Group 20">
                <a:extLst>
                  <a:ext uri="{FF2B5EF4-FFF2-40B4-BE49-F238E27FC236}">
                    <a16:creationId xmlns:a16="http://schemas.microsoft.com/office/drawing/2014/main" id="{9560D550-F719-4E3A-841E-F503190E1058}"/>
                  </a:ext>
                </a:extLst>
              </p:cNvPr>
              <p:cNvGrpSpPr/>
              <p:nvPr/>
            </p:nvGrpSpPr>
            <p:grpSpPr>
              <a:xfrm>
                <a:off x="10314991" y="1344164"/>
                <a:ext cx="1390262" cy="462126"/>
                <a:chOff x="9293289" y="4193913"/>
                <a:chExt cx="1390262" cy="462126"/>
              </a:xfrm>
            </p:grpSpPr>
            <p:sp>
              <p:nvSpPr>
                <p:cNvPr id="47" name="矩形 16">
                  <a:extLst>
                    <a:ext uri="{FF2B5EF4-FFF2-40B4-BE49-F238E27FC236}">
                      <a16:creationId xmlns:a16="http://schemas.microsoft.com/office/drawing/2014/main" id="{150E0067-DDD4-43C1-B0EC-C271847FF9BD}"/>
                    </a:ext>
                  </a:extLst>
                </p:cNvPr>
                <p:cNvSpPr/>
                <p:nvPr/>
              </p:nvSpPr>
              <p:spPr>
                <a:xfrm>
                  <a:off x="9293290" y="4193913"/>
                  <a:ext cx="1390261" cy="4616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 name="文本框 38">
                  <a:extLst>
                    <a:ext uri="{FF2B5EF4-FFF2-40B4-BE49-F238E27FC236}">
                      <a16:creationId xmlns:a16="http://schemas.microsoft.com/office/drawing/2014/main" id="{7A7FDD9A-70AF-46B3-8109-1632A7955436}"/>
                    </a:ext>
                  </a:extLst>
                </p:cNvPr>
                <p:cNvSpPr txBox="1">
                  <a:spLocks noChangeArrowheads="1"/>
                </p:cNvSpPr>
                <p:nvPr/>
              </p:nvSpPr>
              <p:spPr bwMode="auto">
                <a:xfrm>
                  <a:off x="9293289" y="4194374"/>
                  <a:ext cx="13902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SG" sz="1200" b="1" dirty="0">
                      <a:solidFill>
                        <a:schemeClr val="bg1"/>
                      </a:solidFill>
                    </a:rPr>
                    <a:t>Total Final Energy Consumption</a:t>
                  </a:r>
                </a:p>
              </p:txBody>
            </p:sp>
          </p:grpSp>
        </p:grpSp>
        <p:grpSp>
          <p:nvGrpSpPr>
            <p:cNvPr id="50" name="Group 49">
              <a:extLst>
                <a:ext uri="{FF2B5EF4-FFF2-40B4-BE49-F238E27FC236}">
                  <a16:creationId xmlns:a16="http://schemas.microsoft.com/office/drawing/2014/main" id="{9C0C6FA4-7707-4FA9-8705-B44EA1B3BA7F}"/>
                </a:ext>
              </a:extLst>
            </p:cNvPr>
            <p:cNvGrpSpPr/>
            <p:nvPr/>
          </p:nvGrpSpPr>
          <p:grpSpPr>
            <a:xfrm>
              <a:off x="9884137" y="2517727"/>
              <a:ext cx="1411502" cy="963731"/>
              <a:chOff x="10293751" y="842857"/>
              <a:chExt cx="1411502" cy="963731"/>
            </a:xfrm>
          </p:grpSpPr>
          <p:sp>
            <p:nvSpPr>
              <p:cNvPr id="51" name="文本框 12">
                <a:extLst>
                  <a:ext uri="{FF2B5EF4-FFF2-40B4-BE49-F238E27FC236}">
                    <a16:creationId xmlns:a16="http://schemas.microsoft.com/office/drawing/2014/main" id="{D66383E5-22AC-4884-9B42-6F3709D98AEA}"/>
                  </a:ext>
                </a:extLst>
              </p:cNvPr>
              <p:cNvSpPr txBox="1">
                <a:spLocks noChangeArrowheads="1"/>
              </p:cNvSpPr>
              <p:nvPr/>
            </p:nvSpPr>
            <p:spPr bwMode="auto">
              <a:xfrm>
                <a:off x="10529596" y="842857"/>
                <a:ext cx="11428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i="1" dirty="0">
                    <a:solidFill>
                      <a:srgbClr val="7798D4"/>
                    </a:solidFill>
                    <a:latin typeface="+mn-lt"/>
                  </a:rPr>
                  <a:t>~85</a:t>
                </a:r>
                <a:r>
                  <a:rPr lang="en-US" altLang="zh-CN" sz="1100" b="1" i="1" dirty="0">
                    <a:solidFill>
                      <a:srgbClr val="595959"/>
                    </a:solidFill>
                    <a:latin typeface="+mn-lt"/>
                  </a:rPr>
                  <a:t>%</a:t>
                </a:r>
                <a:endParaRPr lang="zh-CN" altLang="en-US" sz="1100" b="1" i="1" dirty="0">
                  <a:solidFill>
                    <a:srgbClr val="595959"/>
                  </a:solidFill>
                  <a:latin typeface="+mn-lt"/>
                </a:endParaRPr>
              </a:p>
            </p:txBody>
          </p:sp>
          <p:grpSp>
            <p:nvGrpSpPr>
              <p:cNvPr id="52" name="Group 51">
                <a:extLst>
                  <a:ext uri="{FF2B5EF4-FFF2-40B4-BE49-F238E27FC236}">
                    <a16:creationId xmlns:a16="http://schemas.microsoft.com/office/drawing/2014/main" id="{612C51AD-D86F-43E0-9DB6-BF7F7E577D25}"/>
                  </a:ext>
                </a:extLst>
              </p:cNvPr>
              <p:cNvGrpSpPr/>
              <p:nvPr/>
            </p:nvGrpSpPr>
            <p:grpSpPr>
              <a:xfrm>
                <a:off x="10293751" y="1344164"/>
                <a:ext cx="1411502" cy="462424"/>
                <a:chOff x="9272049" y="4193913"/>
                <a:chExt cx="1411502" cy="462424"/>
              </a:xfrm>
            </p:grpSpPr>
            <p:sp>
              <p:nvSpPr>
                <p:cNvPr id="53" name="矩形 16">
                  <a:extLst>
                    <a:ext uri="{FF2B5EF4-FFF2-40B4-BE49-F238E27FC236}">
                      <a16:creationId xmlns:a16="http://schemas.microsoft.com/office/drawing/2014/main" id="{0B15FB51-58C6-43CF-B0BB-25B22EBFE132}"/>
                    </a:ext>
                  </a:extLst>
                </p:cNvPr>
                <p:cNvSpPr/>
                <p:nvPr/>
              </p:nvSpPr>
              <p:spPr>
                <a:xfrm>
                  <a:off x="9293290" y="4193913"/>
                  <a:ext cx="1390261" cy="461665"/>
                </a:xfrm>
                <a:prstGeom prst="rect">
                  <a:avLst/>
                </a:prstGeom>
                <a:solidFill>
                  <a:srgbClr val="7798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文本框 38">
                  <a:extLst>
                    <a:ext uri="{FF2B5EF4-FFF2-40B4-BE49-F238E27FC236}">
                      <a16:creationId xmlns:a16="http://schemas.microsoft.com/office/drawing/2014/main" id="{7E8BD74F-2BB5-41B6-9C21-01ABFDFBD2FE}"/>
                    </a:ext>
                  </a:extLst>
                </p:cNvPr>
                <p:cNvSpPr txBox="1">
                  <a:spLocks noChangeArrowheads="1"/>
                </p:cNvSpPr>
                <p:nvPr/>
              </p:nvSpPr>
              <p:spPr bwMode="auto">
                <a:xfrm>
                  <a:off x="9272049" y="4194672"/>
                  <a:ext cx="13902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SG" sz="1200" b="1" dirty="0">
                      <a:solidFill>
                        <a:schemeClr val="bg1"/>
                      </a:solidFill>
                    </a:rPr>
                    <a:t>Total </a:t>
                  </a:r>
                </a:p>
                <a:p>
                  <a:pPr algn="ctr"/>
                  <a:r>
                    <a:rPr lang="en-US" altLang="zh-CN" sz="1200" b="1" dirty="0">
                      <a:solidFill>
                        <a:schemeClr val="bg1"/>
                      </a:solidFill>
                    </a:rPr>
                    <a:t>Transformation</a:t>
                  </a:r>
                  <a:endParaRPr lang="en-SG" sz="1200" b="1" dirty="0">
                    <a:solidFill>
                      <a:schemeClr val="bg1"/>
                    </a:solidFill>
                  </a:endParaRPr>
                </a:p>
              </p:txBody>
            </p:sp>
          </p:grpSp>
        </p:grpSp>
      </p:grpSp>
      <p:sp>
        <p:nvSpPr>
          <p:cNvPr id="56" name="TextBox 55">
            <a:extLst>
              <a:ext uri="{FF2B5EF4-FFF2-40B4-BE49-F238E27FC236}">
                <a16:creationId xmlns:a16="http://schemas.microsoft.com/office/drawing/2014/main" id="{A354BC26-66B3-4626-8613-AE8704BA513B}"/>
              </a:ext>
            </a:extLst>
          </p:cNvPr>
          <p:cNvSpPr txBox="1"/>
          <p:nvPr/>
        </p:nvSpPr>
        <p:spPr>
          <a:xfrm>
            <a:off x="8312553" y="932476"/>
            <a:ext cx="3826568" cy="2803909"/>
          </a:xfrm>
          <a:prstGeom prst="rect">
            <a:avLst/>
          </a:prstGeom>
          <a:noFill/>
        </p:spPr>
        <p:txBody>
          <a:bodyPr wrap="square" rtlCol="0">
            <a:spAutoFit/>
          </a:bodyPr>
          <a:lstStyle/>
          <a:p>
            <a:pPr>
              <a:lnSpc>
                <a:spcPct val="125000"/>
              </a:lnSpc>
            </a:pPr>
            <a:r>
              <a:rPr lang="en-US" altLang="zh-CN" sz="1600" b="1" dirty="0">
                <a:solidFill>
                  <a:srgbClr val="595959"/>
                </a:solidFill>
              </a:rPr>
              <a:t>Natural Gas Time Series Data</a:t>
            </a:r>
          </a:p>
          <a:p>
            <a:pPr>
              <a:lnSpc>
                <a:spcPct val="125000"/>
              </a:lnSpc>
            </a:pPr>
            <a:r>
              <a:rPr lang="en-US" altLang="zh-CN" sz="1400" b="1" dirty="0">
                <a:solidFill>
                  <a:srgbClr val="595959"/>
                </a:solidFill>
              </a:rPr>
              <a:t>Descriptive Analysis:  </a:t>
            </a:r>
          </a:p>
          <a:p>
            <a:pPr marL="285750" indent="-285750" algn="just">
              <a:lnSpc>
                <a:spcPct val="125000"/>
              </a:lnSpc>
              <a:buFontTx/>
              <a:buChar char="-"/>
            </a:pPr>
            <a:r>
              <a:rPr lang="en-US" altLang="zh-CN" sz="1400" dirty="0">
                <a:solidFill>
                  <a:srgbClr val="595959"/>
                </a:solidFill>
              </a:rPr>
              <a:t>Total Primary Supply shows an increasing trend with a decelerated growth from 2014 to 2017;</a:t>
            </a:r>
          </a:p>
          <a:p>
            <a:pPr marL="285750" indent="-285750" algn="just">
              <a:lnSpc>
                <a:spcPct val="125000"/>
              </a:lnSpc>
              <a:buFontTx/>
              <a:buChar char="-"/>
            </a:pPr>
            <a:r>
              <a:rPr lang="en-US" altLang="zh-CN" sz="1400" dirty="0">
                <a:solidFill>
                  <a:srgbClr val="595959"/>
                </a:solidFill>
              </a:rPr>
              <a:t>Total Transformation shares nearly the same trend with the supply;</a:t>
            </a:r>
          </a:p>
          <a:p>
            <a:pPr marL="285750" indent="-285750" algn="just">
              <a:lnSpc>
                <a:spcPct val="125000"/>
              </a:lnSpc>
              <a:buFontTx/>
              <a:buChar char="-"/>
            </a:pPr>
            <a:r>
              <a:rPr lang="en-US" altLang="zh-CN" sz="1400" dirty="0">
                <a:solidFill>
                  <a:srgbClr val="595959"/>
                </a:solidFill>
              </a:rPr>
              <a:t>Total Final Energy consumption has a relatively gentle increasing trend.</a:t>
            </a:r>
          </a:p>
          <a:p>
            <a:pPr marL="285750" indent="-285750" algn="just">
              <a:lnSpc>
                <a:spcPct val="125000"/>
              </a:lnSpc>
              <a:buFontTx/>
              <a:buChar char="-"/>
            </a:pPr>
            <a:endParaRPr lang="en-US" altLang="zh-CN" sz="1400" dirty="0">
              <a:solidFill>
                <a:srgbClr val="595959"/>
              </a:solidFill>
            </a:endParaRPr>
          </a:p>
        </p:txBody>
      </p:sp>
      <p:sp>
        <p:nvSpPr>
          <p:cNvPr id="58" name="Rectangle 57">
            <a:extLst>
              <a:ext uri="{FF2B5EF4-FFF2-40B4-BE49-F238E27FC236}">
                <a16:creationId xmlns:a16="http://schemas.microsoft.com/office/drawing/2014/main" id="{7ECD973A-B55B-4B71-8BBB-2460B930826F}"/>
              </a:ext>
            </a:extLst>
          </p:cNvPr>
          <p:cNvSpPr/>
          <p:nvPr/>
        </p:nvSpPr>
        <p:spPr>
          <a:xfrm>
            <a:off x="991535" y="1597238"/>
            <a:ext cx="2390911" cy="861774"/>
          </a:xfrm>
          <a:prstGeom prst="rect">
            <a:avLst/>
          </a:prstGeom>
        </p:spPr>
        <p:txBody>
          <a:bodyPr wrap="none">
            <a:spAutoFit/>
          </a:bodyPr>
          <a:lstStyle/>
          <a:p>
            <a:r>
              <a:rPr lang="en-US" altLang="zh-CN" sz="1400" b="1" dirty="0">
                <a:solidFill>
                  <a:srgbClr val="595959"/>
                </a:solidFill>
              </a:rPr>
              <a:t>Total Primary Supply </a:t>
            </a:r>
          </a:p>
          <a:p>
            <a:r>
              <a:rPr lang="en-US" altLang="zh-CN" sz="1200" i="1" dirty="0">
                <a:solidFill>
                  <a:srgbClr val="595959"/>
                </a:solidFill>
              </a:rPr>
              <a:t> =   Total Transformation Sector </a:t>
            </a:r>
          </a:p>
          <a:p>
            <a:r>
              <a:rPr lang="en-US" altLang="zh-CN" sz="1200" i="1" dirty="0">
                <a:solidFill>
                  <a:srgbClr val="595959"/>
                </a:solidFill>
              </a:rPr>
              <a:t>   + Total Final Energy Consumption </a:t>
            </a:r>
          </a:p>
          <a:p>
            <a:r>
              <a:rPr lang="en-US" altLang="zh-CN" sz="1200" i="1" dirty="0">
                <a:solidFill>
                  <a:srgbClr val="595959"/>
                </a:solidFill>
              </a:rPr>
              <a:t>   + Statistical Differences (SD) </a:t>
            </a:r>
            <a:endParaRPr lang="en-SG" sz="1200" i="1" dirty="0">
              <a:solidFill>
                <a:srgbClr val="595959"/>
              </a:solidFill>
            </a:endParaRPr>
          </a:p>
        </p:txBody>
      </p:sp>
    </p:spTree>
    <p:extLst>
      <p:ext uri="{BB962C8B-B14F-4D97-AF65-F5344CB8AC3E}">
        <p14:creationId xmlns:p14="http://schemas.microsoft.com/office/powerpoint/2010/main" val="427628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6EF7A43-FD15-4847-AF38-B0303F35ACF4}"/>
              </a:ext>
            </a:extLst>
          </p:cNvPr>
          <p:cNvPicPr>
            <a:picLocks noChangeAspect="1"/>
          </p:cNvPicPr>
          <p:nvPr/>
        </p:nvPicPr>
        <p:blipFill>
          <a:blip r:embed="rId2"/>
          <a:stretch>
            <a:fillRect/>
          </a:stretch>
        </p:blipFill>
        <p:spPr>
          <a:xfrm>
            <a:off x="134902" y="889696"/>
            <a:ext cx="11922196" cy="3245759"/>
          </a:xfrm>
          <a:prstGeom prst="rect">
            <a:avLst/>
          </a:prstGeom>
        </p:spPr>
      </p:pic>
      <p:sp>
        <p:nvSpPr>
          <p:cNvPr id="6" name="矩形 1">
            <a:extLst>
              <a:ext uri="{FF2B5EF4-FFF2-40B4-BE49-F238E27FC236}">
                <a16:creationId xmlns:a16="http://schemas.microsoft.com/office/drawing/2014/main" id="{E94688B3-2945-4970-ACF7-1351B7DDC4FB}"/>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矩形 2">
            <a:extLst>
              <a:ext uri="{FF2B5EF4-FFF2-40B4-BE49-F238E27FC236}">
                <a16:creationId xmlns:a16="http://schemas.microsoft.com/office/drawing/2014/main" id="{4D27317C-A697-4EF6-B2C0-217E754854FF}"/>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8" name="矩形 3">
            <a:extLst>
              <a:ext uri="{FF2B5EF4-FFF2-40B4-BE49-F238E27FC236}">
                <a16:creationId xmlns:a16="http://schemas.microsoft.com/office/drawing/2014/main" id="{9897F214-2A43-4751-A20D-8B340A194014}"/>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9" name="文本框 4">
            <a:extLst>
              <a:ext uri="{FF2B5EF4-FFF2-40B4-BE49-F238E27FC236}">
                <a16:creationId xmlns:a16="http://schemas.microsoft.com/office/drawing/2014/main" id="{39D81F24-D786-48B8-9EA2-7A70AD13EB6D}"/>
              </a:ext>
            </a:extLst>
          </p:cNvPr>
          <p:cNvSpPr txBox="1"/>
          <p:nvPr/>
        </p:nvSpPr>
        <p:spPr>
          <a:xfrm>
            <a:off x="1081090" y="204366"/>
            <a:ext cx="9929032" cy="646331"/>
          </a:xfrm>
          <a:prstGeom prst="rect">
            <a:avLst/>
          </a:prstGeom>
          <a:noFill/>
        </p:spPr>
        <p:txBody>
          <a:bodyPr wrap="square">
            <a:spAutoFit/>
          </a:bodyPr>
          <a:lstStyle/>
          <a:p>
            <a:pPr>
              <a:defRPr/>
            </a:pPr>
            <a:r>
              <a:rPr lang="en-US" altLang="zh-CN" sz="3600" b="1" dirty="0">
                <a:solidFill>
                  <a:schemeClr val="tx1">
                    <a:lumMod val="65000"/>
                    <a:lumOff val="35000"/>
                  </a:schemeClr>
                </a:solidFill>
                <a:ea typeface="微软雅黑" panose="020B0503020204020204" pitchFamily="34" charset="-122"/>
              </a:rPr>
              <a:t>Natural Gas Demand </a:t>
            </a:r>
            <a:r>
              <a:rPr lang="en-SG" altLang="zh-CN" sz="3600" b="1" dirty="0">
                <a:solidFill>
                  <a:schemeClr val="tx1">
                    <a:lumMod val="65000"/>
                    <a:lumOff val="35000"/>
                  </a:schemeClr>
                </a:solidFill>
                <a:ea typeface="微软雅黑" panose="020B0503020204020204" pitchFamily="34" charset="-122"/>
              </a:rPr>
              <a:t>Forecast </a:t>
            </a:r>
            <a:r>
              <a:rPr lang="en-US" altLang="zh-CN" sz="3600" b="1" dirty="0">
                <a:solidFill>
                  <a:schemeClr val="tx1">
                    <a:lumMod val="65000"/>
                    <a:lumOff val="35000"/>
                  </a:schemeClr>
                </a:solidFill>
                <a:ea typeface="微软雅黑" panose="020B0503020204020204" pitchFamily="34" charset="-122"/>
              </a:rPr>
              <a:t>Summary</a:t>
            </a:r>
            <a:endParaRPr lang="zh-CN" altLang="en-US" sz="3600" b="1" dirty="0">
              <a:solidFill>
                <a:schemeClr val="tx1">
                  <a:lumMod val="65000"/>
                  <a:lumOff val="35000"/>
                </a:schemeClr>
              </a:solidFill>
              <a:ea typeface="微软雅黑" panose="020B0503020204020204" pitchFamily="34" charset="-122"/>
            </a:endParaRPr>
          </a:p>
        </p:txBody>
      </p:sp>
      <p:sp>
        <p:nvSpPr>
          <p:cNvPr id="10" name="Rectangle: Rounded Corners 9">
            <a:extLst>
              <a:ext uri="{FF2B5EF4-FFF2-40B4-BE49-F238E27FC236}">
                <a16:creationId xmlns:a16="http://schemas.microsoft.com/office/drawing/2014/main" id="{45488DEE-4337-426D-99B5-F591A330D840}"/>
              </a:ext>
            </a:extLst>
          </p:cNvPr>
          <p:cNvSpPr/>
          <p:nvPr/>
        </p:nvSpPr>
        <p:spPr>
          <a:xfrm>
            <a:off x="5383766" y="839756"/>
            <a:ext cx="1147663" cy="3333023"/>
          </a:xfrm>
          <a:prstGeom prst="roundRect">
            <a:avLst>
              <a:gd name="adj" fmla="val 5761"/>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4258EDB6-41F6-4A31-A37A-498912C95923}"/>
              </a:ext>
            </a:extLst>
          </p:cNvPr>
          <p:cNvSpPr txBox="1"/>
          <p:nvPr/>
        </p:nvSpPr>
        <p:spPr>
          <a:xfrm>
            <a:off x="5094514" y="4295677"/>
            <a:ext cx="6962584" cy="2229713"/>
          </a:xfrm>
          <a:prstGeom prst="rect">
            <a:avLst/>
          </a:prstGeom>
          <a:noFill/>
        </p:spPr>
        <p:txBody>
          <a:bodyPr wrap="square" rtlCol="0">
            <a:spAutoFit/>
          </a:bodyPr>
          <a:lstStyle/>
          <a:p>
            <a:pPr>
              <a:lnSpc>
                <a:spcPct val="125000"/>
              </a:lnSpc>
            </a:pPr>
            <a:r>
              <a:rPr lang="en-US" altLang="zh-CN" sz="1600" b="1" dirty="0">
                <a:solidFill>
                  <a:srgbClr val="595959"/>
                </a:solidFill>
              </a:rPr>
              <a:t>Summary: </a:t>
            </a:r>
            <a:r>
              <a:rPr lang="en-US" altLang="zh-CN" sz="1400" b="1" dirty="0">
                <a:solidFill>
                  <a:srgbClr val="595959"/>
                </a:solidFill>
              </a:rPr>
              <a:t> </a:t>
            </a:r>
          </a:p>
          <a:p>
            <a:pPr marL="285750" indent="-285750" algn="just">
              <a:lnSpc>
                <a:spcPct val="125000"/>
              </a:lnSpc>
              <a:buFontTx/>
              <a:buChar char="-"/>
            </a:pPr>
            <a:r>
              <a:rPr lang="en-US" altLang="zh-CN" sz="1200" dirty="0">
                <a:solidFill>
                  <a:srgbClr val="595959"/>
                </a:solidFill>
              </a:rPr>
              <a:t>The overall natural gas demand shows a gentle increasing trend;</a:t>
            </a:r>
          </a:p>
          <a:p>
            <a:pPr marL="285750" indent="-285750" algn="just">
              <a:lnSpc>
                <a:spcPct val="125000"/>
              </a:lnSpc>
              <a:buFontTx/>
              <a:buChar char="-"/>
            </a:pPr>
            <a:r>
              <a:rPr lang="en-US" altLang="zh-CN" sz="1200" dirty="0">
                <a:solidFill>
                  <a:srgbClr val="595959"/>
                </a:solidFill>
              </a:rPr>
              <a:t>Compared with all the time series prediction methods, based on the evaluation methods of minimizing the MAE, the regression forecasting performed best. </a:t>
            </a:r>
          </a:p>
          <a:p>
            <a:pPr marL="285750" indent="-285750" algn="just">
              <a:lnSpc>
                <a:spcPct val="125000"/>
              </a:lnSpc>
              <a:buFontTx/>
              <a:buChar char="-"/>
            </a:pPr>
            <a:r>
              <a:rPr lang="en-US" altLang="zh-CN" sz="1200" dirty="0">
                <a:solidFill>
                  <a:srgbClr val="595959"/>
                </a:solidFill>
              </a:rPr>
              <a:t>Most optimal α </a:t>
            </a:r>
            <a:r>
              <a:rPr lang="en-SG" altLang="zh-CN" sz="1200" dirty="0">
                <a:solidFill>
                  <a:srgbClr val="595959"/>
                </a:solidFill>
              </a:rPr>
              <a:t>for</a:t>
            </a:r>
            <a:r>
              <a:rPr lang="zh-CN" altLang="en-US" sz="1200" dirty="0">
                <a:solidFill>
                  <a:srgbClr val="595959"/>
                </a:solidFill>
              </a:rPr>
              <a:t> </a:t>
            </a:r>
            <a:r>
              <a:rPr lang="en-US" altLang="zh-CN" sz="1200" dirty="0">
                <a:solidFill>
                  <a:srgbClr val="595959"/>
                </a:solidFill>
              </a:rPr>
              <a:t>Exponential Smoothing is equal to 1, the same as Naïve Forecasting, which might be due to the </a:t>
            </a:r>
            <a:r>
              <a:rPr lang="en-SG" altLang="zh-CN" sz="1200" dirty="0">
                <a:solidFill>
                  <a:srgbClr val="595959"/>
                </a:solidFill>
              </a:rPr>
              <a:t>non</a:t>
            </a:r>
            <a:r>
              <a:rPr lang="en-US" altLang="zh-CN" sz="1200" dirty="0">
                <a:solidFill>
                  <a:srgbClr val="595959"/>
                </a:solidFill>
              </a:rPr>
              <a:t>-stationary data with considerable fluctuation and insufficient data points.</a:t>
            </a:r>
          </a:p>
          <a:p>
            <a:pPr marL="285750" indent="-285750" algn="just">
              <a:lnSpc>
                <a:spcPct val="125000"/>
              </a:lnSpc>
              <a:buFontTx/>
              <a:buChar char="-"/>
            </a:pPr>
            <a:r>
              <a:rPr lang="en-US" altLang="zh-CN" sz="1200" dirty="0">
                <a:solidFill>
                  <a:srgbClr val="595959"/>
                </a:solidFill>
              </a:rPr>
              <a:t>If the monthly or quarterly data was provided, the detailed natural gas demand seasonal and cycle characters insight by sub-sectors could also be discovered using appropriate time series forecasting methods;</a:t>
            </a:r>
          </a:p>
        </p:txBody>
      </p:sp>
      <p:graphicFrame>
        <p:nvGraphicFramePr>
          <p:cNvPr id="16" name="Chart 15">
            <a:extLst>
              <a:ext uri="{FF2B5EF4-FFF2-40B4-BE49-F238E27FC236}">
                <a16:creationId xmlns:a16="http://schemas.microsoft.com/office/drawing/2014/main" id="{220FFF4D-7CAC-488D-A297-BA4D973472AA}"/>
              </a:ext>
            </a:extLst>
          </p:cNvPr>
          <p:cNvGraphicFramePr>
            <a:graphicFrameLocks/>
          </p:cNvGraphicFramePr>
          <p:nvPr>
            <p:extLst>
              <p:ext uri="{D42A27DB-BD31-4B8C-83A1-F6EECF244321}">
                <p14:modId xmlns:p14="http://schemas.microsoft.com/office/powerpoint/2010/main" val="3096096608"/>
              </p:ext>
            </p:extLst>
          </p:nvPr>
        </p:nvGraphicFramePr>
        <p:xfrm>
          <a:off x="134902" y="4114800"/>
          <a:ext cx="4959612"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0743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8262F33-FDDA-4D6C-A4FD-5ABFDA47CFC1}"/>
              </a:ext>
            </a:extLst>
          </p:cNvPr>
          <p:cNvPicPr>
            <a:picLocks noChangeAspect="1"/>
          </p:cNvPicPr>
          <p:nvPr/>
        </p:nvPicPr>
        <p:blipFill rotWithShape="1">
          <a:blip r:embed="rId2"/>
          <a:srcRect b="5260"/>
          <a:stretch/>
        </p:blipFill>
        <p:spPr>
          <a:xfrm>
            <a:off x="1276693" y="1304277"/>
            <a:ext cx="7119972" cy="5319195"/>
          </a:xfrm>
          <a:prstGeom prst="rect">
            <a:avLst/>
          </a:prstGeom>
        </p:spPr>
      </p:pic>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Transformation Sector Forecast</a:t>
            </a:r>
            <a:endParaRPr lang="zh-CN" altLang="en-US" sz="3600" b="1" dirty="0">
              <a:solidFill>
                <a:schemeClr val="tx1">
                  <a:lumMod val="65000"/>
                  <a:lumOff val="35000"/>
                </a:schemeClr>
              </a:solidFill>
              <a:ea typeface="微软雅黑" panose="020B0503020204020204" pitchFamily="34" charset="-122"/>
            </a:endParaRPr>
          </a:p>
        </p:txBody>
      </p:sp>
      <p:sp>
        <p:nvSpPr>
          <p:cNvPr id="9" name="TextBox 8">
            <a:extLst>
              <a:ext uri="{FF2B5EF4-FFF2-40B4-BE49-F238E27FC236}">
                <a16:creationId xmlns:a16="http://schemas.microsoft.com/office/drawing/2014/main" id="{FF692C7E-679F-4C92-9B2F-6253D26E49D2}"/>
              </a:ext>
            </a:extLst>
          </p:cNvPr>
          <p:cNvSpPr txBox="1"/>
          <p:nvPr/>
        </p:nvSpPr>
        <p:spPr>
          <a:xfrm>
            <a:off x="1193603" y="971280"/>
            <a:ext cx="10998397" cy="307777"/>
          </a:xfrm>
          <a:prstGeom prst="rect">
            <a:avLst/>
          </a:prstGeom>
          <a:noFill/>
        </p:spPr>
        <p:txBody>
          <a:bodyPr wrap="square" rtlCol="0">
            <a:spAutoFit/>
          </a:bodyPr>
          <a:lstStyle/>
          <a:p>
            <a:r>
              <a:rPr lang="en-US" altLang="zh-CN" sz="1400" b="1" dirty="0">
                <a:solidFill>
                  <a:srgbClr val="595959"/>
                </a:solidFill>
              </a:rPr>
              <a:t>Natural Gas Total Transformation Sector is mainly divided into two parts: </a:t>
            </a:r>
            <a:r>
              <a:rPr lang="en-US" altLang="zh-CN" sz="1400" b="1" dirty="0">
                <a:solidFill>
                  <a:srgbClr val="FF0000"/>
                </a:solidFill>
              </a:rPr>
              <a:t>Electricity Generation</a:t>
            </a:r>
            <a:r>
              <a:rPr lang="en-US" altLang="zh-CN" sz="1400" b="1" dirty="0">
                <a:solidFill>
                  <a:srgbClr val="595959"/>
                </a:solidFill>
              </a:rPr>
              <a:t> </a:t>
            </a:r>
            <a:r>
              <a:rPr lang="en-US" altLang="zh-CN" sz="1200" b="1" i="1" dirty="0">
                <a:solidFill>
                  <a:srgbClr val="595959"/>
                </a:solidFill>
              </a:rPr>
              <a:t>(Main Power Producers and </a:t>
            </a:r>
            <a:r>
              <a:rPr lang="en-US" altLang="zh-CN" sz="1200" b="1" i="1" dirty="0" err="1">
                <a:solidFill>
                  <a:srgbClr val="595959"/>
                </a:solidFill>
              </a:rPr>
              <a:t>Autoproducers</a:t>
            </a:r>
            <a:r>
              <a:rPr lang="en-US" altLang="zh-CN" sz="1200" b="1" i="1" dirty="0">
                <a:solidFill>
                  <a:srgbClr val="595959"/>
                </a:solidFill>
              </a:rPr>
              <a:t>) </a:t>
            </a:r>
            <a:r>
              <a:rPr lang="en-US" altLang="zh-CN" sz="1400" b="1" dirty="0">
                <a:solidFill>
                  <a:srgbClr val="595959"/>
                </a:solidFill>
              </a:rPr>
              <a:t>and Others.</a:t>
            </a:r>
          </a:p>
        </p:txBody>
      </p:sp>
      <p:sp>
        <p:nvSpPr>
          <p:cNvPr id="15" name="TextBox 14">
            <a:extLst>
              <a:ext uri="{FF2B5EF4-FFF2-40B4-BE49-F238E27FC236}">
                <a16:creationId xmlns:a16="http://schemas.microsoft.com/office/drawing/2014/main" id="{B6AEBC6E-5885-4E8A-B170-590744E15538}"/>
              </a:ext>
            </a:extLst>
          </p:cNvPr>
          <p:cNvSpPr txBox="1"/>
          <p:nvPr/>
        </p:nvSpPr>
        <p:spPr>
          <a:xfrm>
            <a:off x="7487526" y="2298957"/>
            <a:ext cx="4491382" cy="2422073"/>
          </a:xfrm>
          <a:prstGeom prst="rect">
            <a:avLst/>
          </a:prstGeom>
          <a:noFill/>
        </p:spPr>
        <p:txBody>
          <a:bodyPr wrap="square" rtlCol="0">
            <a:spAutoFit/>
          </a:bodyPr>
          <a:lstStyle/>
          <a:p>
            <a:pPr>
              <a:lnSpc>
                <a:spcPct val="125000"/>
              </a:lnSpc>
            </a:pPr>
            <a:r>
              <a:rPr lang="en-US" altLang="zh-CN" sz="1400" b="1" dirty="0">
                <a:solidFill>
                  <a:srgbClr val="595959"/>
                </a:solidFill>
              </a:rPr>
              <a:t>Current State of Total Transformation Sector Demand: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On average, more than 96% of the total transformation sector is used for electricity generation; </a:t>
            </a:r>
          </a:p>
          <a:p>
            <a:pPr marL="285750" indent="-285750" algn="just">
              <a:lnSpc>
                <a:spcPct val="125000"/>
              </a:lnSpc>
              <a:buFontTx/>
              <a:buChar char="-"/>
            </a:pPr>
            <a:r>
              <a:rPr lang="en-US" altLang="zh-CN" sz="1200" dirty="0">
                <a:solidFill>
                  <a:srgbClr val="595959"/>
                </a:solidFill>
              </a:rPr>
              <a:t>Main Power Producers account for more than 88% of the total electricity generated;</a:t>
            </a:r>
          </a:p>
          <a:p>
            <a:pPr marL="285750" indent="-285750" algn="just">
              <a:lnSpc>
                <a:spcPct val="125000"/>
              </a:lnSpc>
              <a:buFontTx/>
              <a:buChar char="-"/>
            </a:pPr>
            <a:r>
              <a:rPr lang="en-US" altLang="zh-CN" sz="1200" dirty="0">
                <a:solidFill>
                  <a:srgbClr val="595959"/>
                </a:solidFill>
              </a:rPr>
              <a:t>While the total Electricity Generated is increasing, there is an increasing contribution of </a:t>
            </a:r>
            <a:r>
              <a:rPr lang="en-US" altLang="zh-CN" sz="1200" dirty="0" err="1">
                <a:solidFill>
                  <a:srgbClr val="595959"/>
                </a:solidFill>
              </a:rPr>
              <a:t>Autoproducers</a:t>
            </a:r>
            <a:r>
              <a:rPr lang="en-US" altLang="zh-CN" sz="1200" dirty="0">
                <a:solidFill>
                  <a:srgbClr val="595959"/>
                </a:solidFill>
              </a:rPr>
              <a:t> in Electricity Generation, with a more than double increase observed in 2013;</a:t>
            </a:r>
          </a:p>
          <a:p>
            <a:pPr marL="285750" indent="-285750" algn="just">
              <a:lnSpc>
                <a:spcPct val="125000"/>
              </a:lnSpc>
              <a:buFontTx/>
              <a:buChar char="-"/>
            </a:pPr>
            <a:r>
              <a:rPr lang="en-US" altLang="zh-CN" sz="1200" dirty="0">
                <a:solidFill>
                  <a:srgbClr val="595959"/>
                </a:solidFill>
              </a:rPr>
              <a:t>Both Main Power Producers and </a:t>
            </a:r>
            <a:r>
              <a:rPr lang="en-US" altLang="zh-CN" sz="1200" dirty="0" err="1">
                <a:solidFill>
                  <a:srgbClr val="595959"/>
                </a:solidFill>
              </a:rPr>
              <a:t>Autoproducers</a:t>
            </a:r>
            <a:r>
              <a:rPr lang="en-US" altLang="zh-CN" sz="1200" dirty="0">
                <a:solidFill>
                  <a:srgbClr val="595959"/>
                </a:solidFill>
              </a:rPr>
              <a:t> experienced a decelerated growth from 2014 to 2017;</a:t>
            </a:r>
          </a:p>
        </p:txBody>
      </p:sp>
      <p:sp>
        <p:nvSpPr>
          <p:cNvPr id="34" name="Rectangle 33">
            <a:extLst>
              <a:ext uri="{FF2B5EF4-FFF2-40B4-BE49-F238E27FC236}">
                <a16:creationId xmlns:a16="http://schemas.microsoft.com/office/drawing/2014/main" id="{AAA48E05-91EF-4A34-ADE0-0D50A7A1BB24}"/>
              </a:ext>
            </a:extLst>
          </p:cNvPr>
          <p:cNvSpPr/>
          <p:nvPr/>
        </p:nvSpPr>
        <p:spPr>
          <a:xfrm>
            <a:off x="1821263" y="1825548"/>
            <a:ext cx="2406428" cy="784830"/>
          </a:xfrm>
          <a:prstGeom prst="rect">
            <a:avLst/>
          </a:prstGeom>
        </p:spPr>
        <p:txBody>
          <a:bodyPr wrap="none">
            <a:spAutoFit/>
          </a:bodyPr>
          <a:lstStyle/>
          <a:p>
            <a:r>
              <a:rPr lang="en-US" altLang="zh-CN" sz="1200" b="1" dirty="0">
                <a:solidFill>
                  <a:srgbClr val="595959"/>
                </a:solidFill>
              </a:rPr>
              <a:t>Total Transformation Sector</a:t>
            </a:r>
          </a:p>
          <a:p>
            <a:r>
              <a:rPr lang="en-US" altLang="zh-CN" sz="1100" i="1" dirty="0">
                <a:solidFill>
                  <a:srgbClr val="595959"/>
                </a:solidFill>
              </a:rPr>
              <a:t> =   Electricity Generation (Main Power </a:t>
            </a:r>
          </a:p>
          <a:p>
            <a:r>
              <a:rPr lang="en-US" altLang="zh-CN" sz="1100" i="1" dirty="0">
                <a:solidFill>
                  <a:srgbClr val="595959"/>
                </a:solidFill>
              </a:rPr>
              <a:t>      Producers + </a:t>
            </a:r>
            <a:r>
              <a:rPr lang="en-US" altLang="zh-CN" sz="1100" i="1" dirty="0" err="1">
                <a:solidFill>
                  <a:srgbClr val="595959"/>
                </a:solidFill>
              </a:rPr>
              <a:t>Autoproducers</a:t>
            </a:r>
            <a:r>
              <a:rPr lang="en-US" altLang="zh-CN" sz="1100" i="1" dirty="0">
                <a:solidFill>
                  <a:srgbClr val="595959"/>
                </a:solidFill>
              </a:rPr>
              <a:t>)</a:t>
            </a:r>
          </a:p>
          <a:p>
            <a:r>
              <a:rPr lang="en-US" altLang="zh-CN" sz="1100" i="1" dirty="0">
                <a:solidFill>
                  <a:srgbClr val="595959"/>
                </a:solidFill>
              </a:rPr>
              <a:t>      + Other Transformations</a:t>
            </a:r>
            <a:endParaRPr lang="en-SG" sz="1100" i="1" dirty="0">
              <a:solidFill>
                <a:srgbClr val="595959"/>
              </a:solidFill>
            </a:endParaRPr>
          </a:p>
        </p:txBody>
      </p:sp>
      <p:graphicFrame>
        <p:nvGraphicFramePr>
          <p:cNvPr id="20" name="Diagram 19">
            <a:extLst>
              <a:ext uri="{FF2B5EF4-FFF2-40B4-BE49-F238E27FC236}">
                <a16:creationId xmlns:a16="http://schemas.microsoft.com/office/drawing/2014/main" id="{5D584716-5CCC-4130-9742-2DF7738299D3}"/>
              </a:ext>
            </a:extLst>
          </p:cNvPr>
          <p:cNvGraphicFramePr/>
          <p:nvPr>
            <p:extLst>
              <p:ext uri="{D42A27DB-BD31-4B8C-83A1-F6EECF244321}">
                <p14:modId xmlns:p14="http://schemas.microsoft.com/office/powerpoint/2010/main" val="4287294448"/>
              </p:ext>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68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Transformation Sector Forecast</a:t>
            </a:r>
            <a:endParaRPr lang="zh-CN" altLang="en-US" sz="3600" b="1" dirty="0">
              <a:solidFill>
                <a:schemeClr val="tx1">
                  <a:lumMod val="65000"/>
                  <a:lumOff val="35000"/>
                </a:schemeClr>
              </a:solidFill>
              <a:ea typeface="微软雅黑" panose="020B0503020204020204" pitchFamily="34" charset="-122"/>
            </a:endParaRPr>
          </a:p>
        </p:txBody>
      </p:sp>
      <p:pic>
        <p:nvPicPr>
          <p:cNvPr id="35" name="Picture 34">
            <a:extLst>
              <a:ext uri="{FF2B5EF4-FFF2-40B4-BE49-F238E27FC236}">
                <a16:creationId xmlns:a16="http://schemas.microsoft.com/office/drawing/2014/main" id="{DC1F9BA2-EC21-4CDC-A3DD-81EB68A4BCD6}"/>
              </a:ext>
            </a:extLst>
          </p:cNvPr>
          <p:cNvPicPr>
            <a:picLocks noChangeAspect="1"/>
          </p:cNvPicPr>
          <p:nvPr/>
        </p:nvPicPr>
        <p:blipFill>
          <a:blip r:embed="rId2"/>
          <a:stretch>
            <a:fillRect/>
          </a:stretch>
        </p:blipFill>
        <p:spPr>
          <a:xfrm>
            <a:off x="1362240" y="1384116"/>
            <a:ext cx="10559109" cy="1355789"/>
          </a:xfrm>
          <a:prstGeom prst="rect">
            <a:avLst/>
          </a:prstGeom>
        </p:spPr>
      </p:pic>
      <p:graphicFrame>
        <p:nvGraphicFramePr>
          <p:cNvPr id="40" name="Chart 39">
            <a:extLst>
              <a:ext uri="{FF2B5EF4-FFF2-40B4-BE49-F238E27FC236}">
                <a16:creationId xmlns:a16="http://schemas.microsoft.com/office/drawing/2014/main" id="{E09F64FD-5135-462F-82BA-8C2EA1DFE0CA}"/>
              </a:ext>
            </a:extLst>
          </p:cNvPr>
          <p:cNvGraphicFramePr>
            <a:graphicFrameLocks/>
          </p:cNvGraphicFramePr>
          <p:nvPr>
            <p:extLst>
              <p:ext uri="{D42A27DB-BD31-4B8C-83A1-F6EECF244321}">
                <p14:modId xmlns:p14="http://schemas.microsoft.com/office/powerpoint/2010/main" val="3579559273"/>
              </p:ext>
            </p:extLst>
          </p:nvPr>
        </p:nvGraphicFramePr>
        <p:xfrm>
          <a:off x="1081088" y="2873578"/>
          <a:ext cx="2791110" cy="18661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8" name="Chart 47">
            <a:extLst>
              <a:ext uri="{FF2B5EF4-FFF2-40B4-BE49-F238E27FC236}">
                <a16:creationId xmlns:a16="http://schemas.microsoft.com/office/drawing/2014/main" id="{27851B5A-AABE-4C0D-92E7-B4ABAAF0DE68}"/>
              </a:ext>
            </a:extLst>
          </p:cNvPr>
          <p:cNvGraphicFramePr>
            <a:graphicFrameLocks/>
          </p:cNvGraphicFramePr>
          <p:nvPr>
            <p:extLst>
              <p:ext uri="{D42A27DB-BD31-4B8C-83A1-F6EECF244321}">
                <p14:modId xmlns:p14="http://schemas.microsoft.com/office/powerpoint/2010/main" val="3044862761"/>
              </p:ext>
            </p:extLst>
          </p:nvPr>
        </p:nvGraphicFramePr>
        <p:xfrm>
          <a:off x="3677964" y="2887291"/>
          <a:ext cx="3049402" cy="18194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9" name="Chart 48">
            <a:extLst>
              <a:ext uri="{FF2B5EF4-FFF2-40B4-BE49-F238E27FC236}">
                <a16:creationId xmlns:a16="http://schemas.microsoft.com/office/drawing/2014/main" id="{B390C778-E4E6-44D3-94A3-863ED7B2F328}"/>
              </a:ext>
            </a:extLst>
          </p:cNvPr>
          <p:cNvGraphicFramePr>
            <a:graphicFrameLocks/>
          </p:cNvGraphicFramePr>
          <p:nvPr>
            <p:extLst>
              <p:ext uri="{D42A27DB-BD31-4B8C-83A1-F6EECF244321}">
                <p14:modId xmlns:p14="http://schemas.microsoft.com/office/powerpoint/2010/main" val="3994300257"/>
              </p:ext>
            </p:extLst>
          </p:nvPr>
        </p:nvGraphicFramePr>
        <p:xfrm>
          <a:off x="6542219" y="2887290"/>
          <a:ext cx="2881687" cy="181947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0" name="Chart 49">
            <a:extLst>
              <a:ext uri="{FF2B5EF4-FFF2-40B4-BE49-F238E27FC236}">
                <a16:creationId xmlns:a16="http://schemas.microsoft.com/office/drawing/2014/main" id="{1987D152-EA96-4B92-B331-F84304B69264}"/>
              </a:ext>
            </a:extLst>
          </p:cNvPr>
          <p:cNvGraphicFramePr>
            <a:graphicFrameLocks/>
          </p:cNvGraphicFramePr>
          <p:nvPr>
            <p:extLst>
              <p:ext uri="{D42A27DB-BD31-4B8C-83A1-F6EECF244321}">
                <p14:modId xmlns:p14="http://schemas.microsoft.com/office/powerpoint/2010/main" val="420174544"/>
              </p:ext>
            </p:extLst>
          </p:nvPr>
        </p:nvGraphicFramePr>
        <p:xfrm>
          <a:off x="9321265" y="2887291"/>
          <a:ext cx="2772661" cy="1819469"/>
        </p:xfrm>
        <a:graphic>
          <a:graphicData uri="http://schemas.openxmlformats.org/drawingml/2006/chart">
            <c:chart xmlns:c="http://schemas.openxmlformats.org/drawingml/2006/chart" xmlns:r="http://schemas.openxmlformats.org/officeDocument/2006/relationships" r:id="rId6"/>
          </a:graphicData>
        </a:graphic>
      </p:graphicFrame>
      <p:sp>
        <p:nvSpPr>
          <p:cNvPr id="51" name="TextBox 50">
            <a:extLst>
              <a:ext uri="{FF2B5EF4-FFF2-40B4-BE49-F238E27FC236}">
                <a16:creationId xmlns:a16="http://schemas.microsoft.com/office/drawing/2014/main" id="{C222C128-6B6F-4C79-923D-8288C428138E}"/>
              </a:ext>
            </a:extLst>
          </p:cNvPr>
          <p:cNvSpPr txBox="1"/>
          <p:nvPr/>
        </p:nvSpPr>
        <p:spPr>
          <a:xfrm>
            <a:off x="1309568" y="4889304"/>
            <a:ext cx="10835596" cy="1498744"/>
          </a:xfrm>
          <a:prstGeom prst="rect">
            <a:avLst/>
          </a:prstGeom>
          <a:noFill/>
        </p:spPr>
        <p:txBody>
          <a:bodyPr wrap="square" rtlCol="0">
            <a:spAutoFit/>
          </a:bodyPr>
          <a:lstStyle/>
          <a:p>
            <a:pPr>
              <a:lnSpc>
                <a:spcPct val="125000"/>
              </a:lnSpc>
            </a:pPr>
            <a:r>
              <a:rPr lang="en-US" altLang="zh-CN" sz="1400" b="1" dirty="0">
                <a:solidFill>
                  <a:srgbClr val="595959"/>
                </a:solidFill>
              </a:rPr>
              <a:t>Total Transformation Sector of Natural Gas Usage Forecasting based on Regression: </a:t>
            </a:r>
            <a:r>
              <a:rPr lang="en-US" altLang="zh-CN" sz="1200" b="1" dirty="0">
                <a:solidFill>
                  <a:srgbClr val="595959"/>
                </a:solidFill>
              </a:rPr>
              <a:t> </a:t>
            </a:r>
          </a:p>
          <a:p>
            <a:pPr marL="285750" indent="-285750" algn="just">
              <a:lnSpc>
                <a:spcPct val="125000"/>
              </a:lnSpc>
              <a:buFontTx/>
              <a:buChar char="-"/>
            </a:pPr>
            <a:r>
              <a:rPr lang="en-US" altLang="zh-CN" sz="1200" dirty="0">
                <a:solidFill>
                  <a:srgbClr val="595959"/>
                </a:solidFill>
              </a:rPr>
              <a:t>Main Power Producers shares nearly the same increasing trend with the Total Transformation Sector</a:t>
            </a:r>
            <a:r>
              <a:rPr lang="en-SG" altLang="zh-CN" sz="1200" dirty="0">
                <a:solidFill>
                  <a:srgbClr val="595959"/>
                </a:solidFill>
              </a:rPr>
              <a:t>,</a:t>
            </a:r>
            <a:r>
              <a:rPr lang="zh-CN" altLang="en-US" sz="1200" dirty="0">
                <a:solidFill>
                  <a:srgbClr val="595959"/>
                </a:solidFill>
              </a:rPr>
              <a:t> </a:t>
            </a:r>
            <a:r>
              <a:rPr lang="en-SG" altLang="zh-CN" sz="1200" dirty="0">
                <a:solidFill>
                  <a:srgbClr val="595959"/>
                </a:solidFill>
              </a:rPr>
              <a:t>while</a:t>
            </a:r>
            <a:r>
              <a:rPr lang="zh-CN" altLang="en-US" sz="1200" dirty="0">
                <a:solidFill>
                  <a:srgbClr val="595959"/>
                </a:solidFill>
              </a:rPr>
              <a:t> </a:t>
            </a:r>
            <a:r>
              <a:rPr lang="en-SG" altLang="zh-CN" sz="1200" dirty="0">
                <a:solidFill>
                  <a:srgbClr val="595959"/>
                </a:solidFill>
              </a:rPr>
              <a:t>Other Transformations</a:t>
            </a:r>
            <a:r>
              <a:rPr lang="zh-CN" altLang="en-US" sz="1200" dirty="0">
                <a:solidFill>
                  <a:srgbClr val="595959"/>
                </a:solidFill>
              </a:rPr>
              <a:t> </a:t>
            </a:r>
            <a:r>
              <a:rPr lang="en-SG" altLang="zh-CN" sz="1200" dirty="0">
                <a:solidFill>
                  <a:srgbClr val="595959"/>
                </a:solidFill>
              </a:rPr>
              <a:t>decreases</a:t>
            </a:r>
            <a:r>
              <a:rPr lang="en-US" altLang="zh-CN" sz="1200" dirty="0">
                <a:solidFill>
                  <a:srgbClr val="595959"/>
                </a:solidFill>
              </a:rPr>
              <a:t>; </a:t>
            </a:r>
          </a:p>
          <a:p>
            <a:pPr marL="285750" indent="-285750" algn="just">
              <a:lnSpc>
                <a:spcPct val="125000"/>
              </a:lnSpc>
              <a:buFontTx/>
              <a:buChar char="-"/>
            </a:pPr>
            <a:r>
              <a:rPr lang="en-US" altLang="zh-CN" sz="1200" dirty="0">
                <a:solidFill>
                  <a:srgbClr val="595959"/>
                </a:solidFill>
              </a:rPr>
              <a:t>The coefficient of Main Power Producers is much more than </a:t>
            </a:r>
            <a:r>
              <a:rPr lang="en-US" altLang="zh-CN" sz="1200" dirty="0" err="1">
                <a:solidFill>
                  <a:srgbClr val="595959"/>
                </a:solidFill>
              </a:rPr>
              <a:t>Autoproducers</a:t>
            </a:r>
            <a:r>
              <a:rPr lang="en-US" altLang="zh-CN" sz="1200" dirty="0">
                <a:solidFill>
                  <a:srgbClr val="595959"/>
                </a:solidFill>
              </a:rPr>
              <a:t>, which </a:t>
            </a:r>
            <a:r>
              <a:rPr lang="en-SG" altLang="zh-CN" sz="1200" dirty="0">
                <a:solidFill>
                  <a:srgbClr val="595959"/>
                </a:solidFill>
              </a:rPr>
              <a:t>demonstrates</a:t>
            </a:r>
            <a:r>
              <a:rPr lang="zh-CN" altLang="en-US" sz="1200" dirty="0">
                <a:solidFill>
                  <a:srgbClr val="595959"/>
                </a:solidFill>
              </a:rPr>
              <a:t> </a:t>
            </a:r>
            <a:r>
              <a:rPr lang="en-SG" altLang="zh-CN" sz="1200" dirty="0">
                <a:solidFill>
                  <a:srgbClr val="595959"/>
                </a:solidFill>
              </a:rPr>
              <a:t>that</a:t>
            </a:r>
            <a:r>
              <a:rPr lang="zh-CN" altLang="en-US" sz="1200" dirty="0">
                <a:solidFill>
                  <a:srgbClr val="595959"/>
                </a:solidFill>
              </a:rPr>
              <a:t> </a:t>
            </a:r>
            <a:r>
              <a:rPr lang="en-SG" altLang="zh-CN" sz="1200" dirty="0">
                <a:solidFill>
                  <a:srgbClr val="595959"/>
                </a:solidFill>
              </a:rPr>
              <a:t>the</a:t>
            </a:r>
            <a:r>
              <a:rPr lang="en-US" altLang="zh-CN" sz="1200" dirty="0">
                <a:solidFill>
                  <a:srgbClr val="595959"/>
                </a:solidFill>
              </a:rPr>
              <a:t> upward trend of the former one is more significant;</a:t>
            </a:r>
          </a:p>
          <a:p>
            <a:pPr marL="285750" indent="-285750" algn="just">
              <a:lnSpc>
                <a:spcPct val="125000"/>
              </a:lnSpc>
              <a:buFontTx/>
              <a:buChar char="-"/>
            </a:pPr>
            <a:r>
              <a:rPr lang="en-US" altLang="zh-CN" sz="1200" dirty="0">
                <a:solidFill>
                  <a:srgbClr val="595959"/>
                </a:solidFill>
              </a:rPr>
              <a:t>There’s a significant increase in natural gas usage by </a:t>
            </a:r>
            <a:r>
              <a:rPr lang="en-US" altLang="zh-CN" sz="1200" dirty="0" err="1">
                <a:solidFill>
                  <a:srgbClr val="595959"/>
                </a:solidFill>
              </a:rPr>
              <a:t>Autoproducers</a:t>
            </a:r>
            <a:r>
              <a:rPr lang="en-US" altLang="zh-CN" sz="1200" dirty="0">
                <a:solidFill>
                  <a:srgbClr val="595959"/>
                </a:solidFill>
              </a:rPr>
              <a:t> in 2013, which is more than double of that in 2012. This might be due to the </a:t>
            </a:r>
            <a:r>
              <a:rPr lang="en-US" altLang="zh-CN" sz="1200" dirty="0" err="1">
                <a:solidFill>
                  <a:srgbClr val="595959"/>
                </a:solidFill>
              </a:rPr>
              <a:t>ntry</a:t>
            </a:r>
            <a:r>
              <a:rPr lang="en-US" altLang="zh-CN" sz="1200" dirty="0">
                <a:solidFill>
                  <a:srgbClr val="595959"/>
                </a:solidFill>
              </a:rPr>
              <a:t> of new </a:t>
            </a:r>
            <a:r>
              <a:rPr lang="en-US" altLang="zh-CN" sz="1200" dirty="0" err="1">
                <a:solidFill>
                  <a:srgbClr val="595959"/>
                </a:solidFill>
              </a:rPr>
              <a:t>autoproducers</a:t>
            </a:r>
            <a:r>
              <a:rPr lang="en-US" altLang="zh-CN" sz="1200" dirty="0">
                <a:solidFill>
                  <a:srgbClr val="595959"/>
                </a:solidFill>
              </a:rPr>
              <a:t>, and existing </a:t>
            </a:r>
            <a:r>
              <a:rPr lang="en-US" altLang="zh-CN" sz="1200" dirty="0" err="1">
                <a:solidFill>
                  <a:srgbClr val="595959"/>
                </a:solidFill>
              </a:rPr>
              <a:t>autoproducers</a:t>
            </a:r>
            <a:r>
              <a:rPr lang="en-US" altLang="zh-CN" sz="1200" dirty="0">
                <a:solidFill>
                  <a:srgbClr val="595959"/>
                </a:solidFill>
              </a:rPr>
              <a:t> expanding their operations.  </a:t>
            </a:r>
          </a:p>
          <a:p>
            <a:pPr marL="285750" indent="-285750" algn="just">
              <a:lnSpc>
                <a:spcPct val="125000"/>
              </a:lnSpc>
              <a:buFontTx/>
              <a:buChar char="-"/>
            </a:pPr>
            <a:r>
              <a:rPr lang="en-US" altLang="zh-CN" sz="1200" dirty="0">
                <a:solidFill>
                  <a:srgbClr val="595959"/>
                </a:solidFill>
              </a:rPr>
              <a:t>However, Other Transformations shows a gentle downward trend which might be due the rapid development of the electricity generation and efficiency.</a:t>
            </a:r>
          </a:p>
        </p:txBody>
      </p:sp>
      <p:sp>
        <p:nvSpPr>
          <p:cNvPr id="52" name="Oval 51">
            <a:extLst>
              <a:ext uri="{FF2B5EF4-FFF2-40B4-BE49-F238E27FC236}">
                <a16:creationId xmlns:a16="http://schemas.microsoft.com/office/drawing/2014/main" id="{2FCCB98E-0407-4714-99C5-5D847EAB1315}"/>
              </a:ext>
            </a:extLst>
          </p:cNvPr>
          <p:cNvSpPr/>
          <p:nvPr/>
        </p:nvSpPr>
        <p:spPr>
          <a:xfrm>
            <a:off x="7660408" y="3554712"/>
            <a:ext cx="615843" cy="66247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0" name="Group 19">
            <a:extLst>
              <a:ext uri="{FF2B5EF4-FFF2-40B4-BE49-F238E27FC236}">
                <a16:creationId xmlns:a16="http://schemas.microsoft.com/office/drawing/2014/main" id="{30D96A88-E9A5-4CE8-956B-38310C259FEC}"/>
              </a:ext>
            </a:extLst>
          </p:cNvPr>
          <p:cNvGrpSpPr/>
          <p:nvPr/>
        </p:nvGrpSpPr>
        <p:grpSpPr>
          <a:xfrm>
            <a:off x="1275449" y="963518"/>
            <a:ext cx="10732691" cy="307777"/>
            <a:chOff x="1362240" y="1059684"/>
            <a:chExt cx="10732691" cy="307777"/>
          </a:xfrm>
        </p:grpSpPr>
        <p:sp>
          <p:nvSpPr>
            <p:cNvPr id="21" name="TextBox 20">
              <a:extLst>
                <a:ext uri="{FF2B5EF4-FFF2-40B4-BE49-F238E27FC236}">
                  <a16:creationId xmlns:a16="http://schemas.microsoft.com/office/drawing/2014/main" id="{E0BA50A5-CE95-417F-A79A-75CF4E17CFD4}"/>
                </a:ext>
              </a:extLst>
            </p:cNvPr>
            <p:cNvSpPr txBox="1"/>
            <p:nvPr/>
          </p:nvSpPr>
          <p:spPr>
            <a:xfrm>
              <a:off x="1362240" y="1059684"/>
              <a:ext cx="10732691" cy="307777"/>
            </a:xfrm>
            <a:prstGeom prst="rect">
              <a:avLst/>
            </a:prstGeom>
            <a:noFill/>
          </p:spPr>
          <p:txBody>
            <a:bodyPr wrap="square" rtlCol="0">
              <a:spAutoFit/>
            </a:bodyPr>
            <a:lstStyle/>
            <a:p>
              <a:r>
                <a:rPr lang="en-US" altLang="zh-CN" sz="1400" b="1" dirty="0">
                  <a:solidFill>
                    <a:srgbClr val="595959"/>
                  </a:solidFill>
                </a:rPr>
                <a:t>The best forecasting techniques for all Transformation natural gas demand forecasting: </a:t>
              </a:r>
              <a:r>
                <a:rPr lang="en-US" altLang="zh-CN" sz="1400" b="1" i="1" dirty="0">
                  <a:solidFill>
                    <a:srgbClr val="595959"/>
                  </a:solidFill>
                </a:rPr>
                <a:t>Regression</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0EA87DC-BF73-4C1E-B2D7-078FA2E635E1}"/>
                    </a:ext>
                  </a:extLst>
                </p:cNvPr>
                <p:cNvSpPr txBox="1"/>
                <p:nvPr/>
              </p:nvSpPr>
              <p:spPr>
                <a:xfrm>
                  <a:off x="8894874" y="1090416"/>
                  <a:ext cx="107843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40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rPr>
                              <m:t>𝐹</m:t>
                            </m:r>
                          </m:e>
                          <m:sub>
                            <m:r>
                              <a:rPr lang="en-SG" sz="1400" b="0" i="1" smtClean="0">
                                <a:solidFill>
                                  <a:srgbClr val="595959"/>
                                </a:solidFill>
                                <a:latin typeface="Cambria Math" panose="02040503050406030204" pitchFamily="18" charset="0"/>
                              </a:rPr>
                              <m:t>𝑡</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𝛽</m:t>
                            </m:r>
                          </m:e>
                          <m:sub>
                            <m:r>
                              <a:rPr lang="en-SG" sz="1400" b="0" i="1" smtClean="0">
                                <a:solidFill>
                                  <a:srgbClr val="595959"/>
                                </a:solidFill>
                                <a:latin typeface="Cambria Math" panose="02040503050406030204" pitchFamily="18" charset="0"/>
                              </a:rPr>
                              <m:t>0</m:t>
                            </m:r>
                          </m:sub>
                        </m:sSub>
                        <m:r>
                          <a:rPr lang="en-SG" sz="1400" b="0" i="1" smtClean="0">
                            <a:solidFill>
                              <a:srgbClr val="595959"/>
                            </a:solidFill>
                            <a:latin typeface="Cambria Math" panose="02040503050406030204" pitchFamily="18" charset="0"/>
                          </a:rPr>
                          <m:t>+</m:t>
                        </m:r>
                        <m:sSub>
                          <m:sSubPr>
                            <m:ctrlPr>
                              <a:rPr lang="en-SG" sz="1400" b="0" i="1" smtClean="0">
                                <a:solidFill>
                                  <a:srgbClr val="595959"/>
                                </a:solidFill>
                                <a:latin typeface="Cambria Math" panose="02040503050406030204" pitchFamily="18" charset="0"/>
                                <a:ea typeface="Cambria Math" panose="02040503050406030204" pitchFamily="18" charset="0"/>
                              </a:rPr>
                            </m:ctrlPr>
                          </m:sSubPr>
                          <m:e>
                            <m:r>
                              <a:rPr lang="en-SG" sz="1400" b="0" i="1" smtClean="0">
                                <a:solidFill>
                                  <a:srgbClr val="595959"/>
                                </a:solidFill>
                                <a:latin typeface="Cambria Math" panose="02040503050406030204" pitchFamily="18" charset="0"/>
                                <a:ea typeface="Cambria Math" panose="02040503050406030204" pitchFamily="18" charset="0"/>
                              </a:rPr>
                              <m:t>𝛽</m:t>
                            </m:r>
                          </m:e>
                          <m:sub>
                            <m:r>
                              <a:rPr lang="en-SG" sz="1400" b="0" i="1" smtClean="0">
                                <a:solidFill>
                                  <a:srgbClr val="595959"/>
                                </a:solidFill>
                                <a:latin typeface="Cambria Math" panose="02040503050406030204" pitchFamily="18" charset="0"/>
                                <a:ea typeface="Cambria Math" panose="02040503050406030204" pitchFamily="18" charset="0"/>
                              </a:rPr>
                              <m:t>1</m:t>
                            </m:r>
                          </m:sub>
                        </m:sSub>
                        <m:r>
                          <a:rPr lang="en-SG" sz="1400" b="0" i="1" smtClean="0">
                            <a:solidFill>
                              <a:srgbClr val="595959"/>
                            </a:solidFill>
                            <a:latin typeface="Cambria Math" panose="02040503050406030204" pitchFamily="18" charset="0"/>
                            <a:ea typeface="Cambria Math" panose="02040503050406030204" pitchFamily="18" charset="0"/>
                          </a:rPr>
                          <m:t>𝑡</m:t>
                        </m:r>
                      </m:oMath>
                    </m:oMathPara>
                  </a14:m>
                  <a:endParaRPr lang="en-SG" sz="1400" dirty="0">
                    <a:solidFill>
                      <a:srgbClr val="595959"/>
                    </a:solidFill>
                  </a:endParaRPr>
                </a:p>
              </p:txBody>
            </p:sp>
          </mc:Choice>
          <mc:Fallback xmlns="">
            <p:sp>
              <p:nvSpPr>
                <p:cNvPr id="10" name="TextBox 9">
                  <a:extLst>
                    <a:ext uri="{FF2B5EF4-FFF2-40B4-BE49-F238E27FC236}">
                      <a16:creationId xmlns:a16="http://schemas.microsoft.com/office/drawing/2014/main" id="{5BA6519E-53C1-4A88-8F95-DE79C568E9D9}"/>
                    </a:ext>
                  </a:extLst>
                </p:cNvPr>
                <p:cNvSpPr txBox="1">
                  <a:spLocks noRot="1" noChangeAspect="1" noMove="1" noResize="1" noEditPoints="1" noAdjustHandles="1" noChangeArrowheads="1" noChangeShapeType="1" noTextEdit="1"/>
                </p:cNvSpPr>
                <p:nvPr/>
              </p:nvSpPr>
              <p:spPr>
                <a:xfrm>
                  <a:off x="8894874" y="1090416"/>
                  <a:ext cx="1078437" cy="215444"/>
                </a:xfrm>
                <a:prstGeom prst="rect">
                  <a:avLst/>
                </a:prstGeom>
                <a:blipFill>
                  <a:blip r:embed="rId12"/>
                  <a:stretch>
                    <a:fillRect l="-3390" r="-2260" b="-3055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7D21607-7B50-46D5-A3BD-AF5DEF33BD8A}"/>
                    </a:ext>
                  </a:extLst>
                </p:cNvPr>
                <p:cNvSpPr/>
                <p:nvPr/>
              </p:nvSpPr>
              <p:spPr>
                <a:xfrm>
                  <a:off x="10057832" y="1078346"/>
                  <a:ext cx="131991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sz="1200" i="1">
                            <a:solidFill>
                              <a:srgbClr val="595959"/>
                            </a:solidFill>
                            <a:latin typeface="Cambria Math" panose="02040503050406030204" pitchFamily="18" charset="0"/>
                            <a:ea typeface="Cambria Math" panose="02040503050406030204" pitchFamily="18" charset="0"/>
                          </a:rPr>
                          <m:t>𝑡</m:t>
                        </m:r>
                        <m:r>
                          <a:rPr lang="en-SG" sz="1200" i="1">
                            <a:solidFill>
                              <a:srgbClr val="595959"/>
                            </a:solidFill>
                            <a:latin typeface="Cambria Math" panose="02040503050406030204" pitchFamily="18" charset="0"/>
                            <a:ea typeface="Cambria Math" panose="02040503050406030204" pitchFamily="18" charset="0"/>
                          </a:rPr>
                          <m:t>:</m:t>
                        </m:r>
                        <m:r>
                          <a:rPr lang="en-SG" sz="1200" i="1">
                            <a:solidFill>
                              <a:srgbClr val="595959"/>
                            </a:solidFill>
                            <a:latin typeface="Cambria Math" panose="02040503050406030204" pitchFamily="18" charset="0"/>
                            <a:ea typeface="Cambria Math" panose="02040503050406030204" pitchFamily="18" charset="0"/>
                          </a:rPr>
                          <m:t>𝐼𝑛𝑑𝑒𝑥</m:t>
                        </m:r>
                        <m:r>
                          <a:rPr lang="en-SG" sz="1200" i="1">
                            <a:solidFill>
                              <a:srgbClr val="595959"/>
                            </a:solidFill>
                            <a:latin typeface="Cambria Math" panose="02040503050406030204" pitchFamily="18" charset="0"/>
                            <a:ea typeface="Cambria Math" panose="02040503050406030204" pitchFamily="18" charset="0"/>
                          </a:rPr>
                          <m:t> </m:t>
                        </m:r>
                        <m:r>
                          <a:rPr lang="en-SG" sz="1200" i="1">
                            <a:solidFill>
                              <a:srgbClr val="595959"/>
                            </a:solidFill>
                            <a:latin typeface="Cambria Math" panose="02040503050406030204" pitchFamily="18" charset="0"/>
                            <a:ea typeface="Cambria Math" panose="02040503050406030204" pitchFamily="18" charset="0"/>
                          </a:rPr>
                          <m:t>𝑜𝑓</m:t>
                        </m:r>
                        <m:r>
                          <a:rPr lang="en-SG" sz="1200" i="1">
                            <a:solidFill>
                              <a:srgbClr val="595959"/>
                            </a:solidFill>
                            <a:latin typeface="Cambria Math" panose="02040503050406030204" pitchFamily="18" charset="0"/>
                            <a:ea typeface="Cambria Math" panose="02040503050406030204" pitchFamily="18" charset="0"/>
                          </a:rPr>
                          <m:t> </m:t>
                        </m:r>
                        <m:r>
                          <a:rPr lang="en-SG" sz="1200" i="1">
                            <a:solidFill>
                              <a:srgbClr val="595959"/>
                            </a:solidFill>
                            <a:latin typeface="Cambria Math" panose="02040503050406030204" pitchFamily="18" charset="0"/>
                            <a:ea typeface="Cambria Math" panose="02040503050406030204" pitchFamily="18" charset="0"/>
                          </a:rPr>
                          <m:t>𝑌𝑒𝑎𝑟</m:t>
                        </m:r>
                      </m:oMath>
                    </m:oMathPara>
                  </a14:m>
                  <a:endParaRPr lang="en-SG" sz="1200" dirty="0"/>
                </a:p>
              </p:txBody>
            </p:sp>
          </mc:Choice>
          <mc:Fallback xmlns="">
            <p:sp>
              <p:nvSpPr>
                <p:cNvPr id="11" name="Rectangle 10">
                  <a:extLst>
                    <a:ext uri="{FF2B5EF4-FFF2-40B4-BE49-F238E27FC236}">
                      <a16:creationId xmlns:a16="http://schemas.microsoft.com/office/drawing/2014/main" id="{9C2C1219-1870-476B-8961-E9EB4539BC69}"/>
                    </a:ext>
                  </a:extLst>
                </p:cNvPr>
                <p:cNvSpPr>
                  <a:spLocks noRot="1" noChangeAspect="1" noMove="1" noResize="1" noEditPoints="1" noAdjustHandles="1" noChangeArrowheads="1" noChangeShapeType="1" noTextEdit="1"/>
                </p:cNvSpPr>
                <p:nvPr/>
              </p:nvSpPr>
              <p:spPr>
                <a:xfrm>
                  <a:off x="10057832" y="1078346"/>
                  <a:ext cx="1319913" cy="276999"/>
                </a:xfrm>
                <a:prstGeom prst="rect">
                  <a:avLst/>
                </a:prstGeom>
                <a:blipFill>
                  <a:blip r:embed="rId13"/>
                  <a:stretch>
                    <a:fillRect b="-4348"/>
                  </a:stretch>
                </a:blipFill>
              </p:spPr>
              <p:txBody>
                <a:bodyPr/>
                <a:lstStyle/>
                <a:p>
                  <a:r>
                    <a:rPr lang="en-SG">
                      <a:noFill/>
                    </a:rPr>
                    <a:t> </a:t>
                  </a:r>
                </a:p>
              </p:txBody>
            </p:sp>
          </mc:Fallback>
        </mc:AlternateContent>
      </p:grpSp>
      <p:graphicFrame>
        <p:nvGraphicFramePr>
          <p:cNvPr id="24" name="Diagram 23">
            <a:extLst>
              <a:ext uri="{FF2B5EF4-FFF2-40B4-BE49-F238E27FC236}">
                <a16:creationId xmlns:a16="http://schemas.microsoft.com/office/drawing/2014/main" id="{DF440A09-41DE-4857-95B9-C8A040AB80C2}"/>
              </a:ext>
            </a:extLst>
          </p:cNvPr>
          <p:cNvGraphicFramePr/>
          <p:nvPr>
            <p:extLst>
              <p:ext uri="{D42A27DB-BD31-4B8C-83A1-F6EECF244321}">
                <p14:modId xmlns:p14="http://schemas.microsoft.com/office/powerpoint/2010/main" val="2023413621"/>
              </p:ext>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269174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237129CC-96F8-4A81-A792-D3FB8E58DD30}"/>
              </a:ext>
            </a:extLst>
          </p:cNvPr>
          <p:cNvPicPr>
            <a:picLocks noChangeAspect="1"/>
          </p:cNvPicPr>
          <p:nvPr/>
        </p:nvPicPr>
        <p:blipFill>
          <a:blip r:embed="rId2"/>
          <a:stretch>
            <a:fillRect/>
          </a:stretch>
        </p:blipFill>
        <p:spPr>
          <a:xfrm>
            <a:off x="1283020" y="1312708"/>
            <a:ext cx="5584311" cy="3919806"/>
          </a:xfrm>
          <a:prstGeom prst="rect">
            <a:avLst/>
          </a:prstGeom>
        </p:spPr>
      </p:pic>
      <p:sp>
        <p:nvSpPr>
          <p:cNvPr id="4" name="矩形 1">
            <a:extLst>
              <a:ext uri="{FF2B5EF4-FFF2-40B4-BE49-F238E27FC236}">
                <a16:creationId xmlns:a16="http://schemas.microsoft.com/office/drawing/2014/main" id="{E934EAF0-D2AE-4BA2-BD22-9F79A8322456}"/>
              </a:ext>
            </a:extLst>
          </p:cNvPr>
          <p:cNvSpPr/>
          <p:nvPr/>
        </p:nvSpPr>
        <p:spPr>
          <a:xfrm>
            <a:off x="2" y="260350"/>
            <a:ext cx="809625"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5" name="矩形 2">
            <a:extLst>
              <a:ext uri="{FF2B5EF4-FFF2-40B4-BE49-F238E27FC236}">
                <a16:creationId xmlns:a16="http://schemas.microsoft.com/office/drawing/2014/main" id="{139794AC-36A0-4D32-AF96-566CE68306A9}"/>
              </a:ext>
            </a:extLst>
          </p:cNvPr>
          <p:cNvSpPr/>
          <p:nvPr/>
        </p:nvSpPr>
        <p:spPr>
          <a:xfrm>
            <a:off x="881065" y="260350"/>
            <a:ext cx="71437" cy="431800"/>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6" name="矩形 3">
            <a:extLst>
              <a:ext uri="{FF2B5EF4-FFF2-40B4-BE49-F238E27FC236}">
                <a16:creationId xmlns:a16="http://schemas.microsoft.com/office/drawing/2014/main" id="{4B4E276C-0DAF-4985-BD0C-AE1B5F05579C}"/>
              </a:ext>
            </a:extLst>
          </p:cNvPr>
          <p:cNvSpPr/>
          <p:nvPr/>
        </p:nvSpPr>
        <p:spPr>
          <a:xfrm>
            <a:off x="1017588" y="463552"/>
            <a:ext cx="63500" cy="225425"/>
          </a:xfrm>
          <a:prstGeom prst="rect">
            <a:avLst/>
          </a:prstGeom>
          <a:solidFill>
            <a:srgbClr val="7798D4"/>
          </a:solidFill>
          <a:ln w="25400" cap="flat" cmpd="sng" algn="ctr">
            <a:noFill/>
            <a:prstDash val="solid"/>
          </a:ln>
          <a:effectLst/>
        </p:spPr>
        <p:txBody>
          <a:bodyPr anchor="ctr"/>
          <a:lstStyle/>
          <a:p>
            <a:pPr algn="ctr">
              <a:defRPr/>
            </a:pPr>
            <a:endParaRPr lang="zh-CN" altLang="en-US" kern="0" dirty="0">
              <a:solidFill>
                <a:prstClr val="white"/>
              </a:solidFill>
              <a:latin typeface="Calibri"/>
              <a:ea typeface="造字工房悦黑体验版常规体" pitchFamily="50" charset="-122"/>
            </a:endParaRPr>
          </a:p>
        </p:txBody>
      </p:sp>
      <p:sp>
        <p:nvSpPr>
          <p:cNvPr id="7" name="文本框 4">
            <a:extLst>
              <a:ext uri="{FF2B5EF4-FFF2-40B4-BE49-F238E27FC236}">
                <a16:creationId xmlns:a16="http://schemas.microsoft.com/office/drawing/2014/main" id="{FEC6CD79-3DE0-4F1D-871B-65F55061B02E}"/>
              </a:ext>
            </a:extLst>
          </p:cNvPr>
          <p:cNvSpPr txBox="1"/>
          <p:nvPr/>
        </p:nvSpPr>
        <p:spPr>
          <a:xfrm>
            <a:off x="1081090" y="204366"/>
            <a:ext cx="9929032" cy="646331"/>
          </a:xfrm>
          <a:prstGeom prst="rect">
            <a:avLst/>
          </a:prstGeom>
          <a:noFill/>
        </p:spPr>
        <p:txBody>
          <a:bodyPr wrap="square">
            <a:spAutoFit/>
          </a:bodyPr>
          <a:lstStyle/>
          <a:p>
            <a:pPr>
              <a:defRPr/>
            </a:pPr>
            <a:r>
              <a:rPr lang="en-SG" altLang="zh-CN" sz="3600" b="1" dirty="0">
                <a:solidFill>
                  <a:schemeClr val="tx1">
                    <a:lumMod val="65000"/>
                    <a:lumOff val="35000"/>
                  </a:schemeClr>
                </a:solidFill>
                <a:ea typeface="微软雅黑" panose="020B0503020204020204" pitchFamily="34" charset="-122"/>
              </a:rPr>
              <a:t>Consumption Sector Forecast</a:t>
            </a:r>
            <a:endParaRPr lang="zh-CN" altLang="en-US" sz="3600" b="1" dirty="0">
              <a:solidFill>
                <a:schemeClr val="tx1">
                  <a:lumMod val="65000"/>
                  <a:lumOff val="35000"/>
                </a:schemeClr>
              </a:solidFill>
              <a:ea typeface="微软雅黑" panose="020B0503020204020204" pitchFamily="34" charset="-122"/>
            </a:endParaRPr>
          </a:p>
        </p:txBody>
      </p:sp>
      <p:sp>
        <p:nvSpPr>
          <p:cNvPr id="9" name="TextBox 8">
            <a:extLst>
              <a:ext uri="{FF2B5EF4-FFF2-40B4-BE49-F238E27FC236}">
                <a16:creationId xmlns:a16="http://schemas.microsoft.com/office/drawing/2014/main" id="{FF692C7E-679F-4C92-9B2F-6253D26E49D2}"/>
              </a:ext>
            </a:extLst>
          </p:cNvPr>
          <p:cNvSpPr txBox="1"/>
          <p:nvPr/>
        </p:nvSpPr>
        <p:spPr>
          <a:xfrm>
            <a:off x="1212266" y="787513"/>
            <a:ext cx="11132136" cy="523220"/>
          </a:xfrm>
          <a:prstGeom prst="rect">
            <a:avLst/>
          </a:prstGeom>
          <a:noFill/>
        </p:spPr>
        <p:txBody>
          <a:bodyPr wrap="square" rtlCol="0">
            <a:spAutoFit/>
          </a:bodyPr>
          <a:lstStyle/>
          <a:p>
            <a:r>
              <a:rPr lang="en-US" altLang="zh-CN" sz="1400" b="1" dirty="0">
                <a:solidFill>
                  <a:srgbClr val="595959"/>
                </a:solidFill>
              </a:rPr>
              <a:t>Natural gas total consumption sector is mainly divided into five parts: </a:t>
            </a:r>
            <a:r>
              <a:rPr lang="en-US" altLang="zh-CN" sz="1400" b="1" dirty="0">
                <a:solidFill>
                  <a:srgbClr val="FF0000"/>
                </a:solidFill>
              </a:rPr>
              <a:t>Industrial-related </a:t>
            </a:r>
            <a:r>
              <a:rPr lang="en-US" altLang="zh-CN" sz="1200" b="1" i="1" dirty="0">
                <a:solidFill>
                  <a:srgbClr val="FF0000"/>
                </a:solidFill>
              </a:rPr>
              <a:t>(4 sub-sectors)</a:t>
            </a:r>
            <a:r>
              <a:rPr lang="en-US" altLang="zh-CN" sz="1400" b="1" dirty="0">
                <a:solidFill>
                  <a:srgbClr val="595959"/>
                </a:solidFill>
              </a:rPr>
              <a:t>, Commerce &amp; Service-related </a:t>
            </a:r>
            <a:r>
              <a:rPr lang="en-US" altLang="zh-CN" sz="1200" b="1" i="1" dirty="0">
                <a:solidFill>
                  <a:srgbClr val="595959"/>
                </a:solidFill>
              </a:rPr>
              <a:t>(7 sub-sectors)</a:t>
            </a:r>
            <a:r>
              <a:rPr lang="en-US" altLang="zh-CN" sz="1400" b="1" dirty="0">
                <a:solidFill>
                  <a:srgbClr val="595959"/>
                </a:solidFill>
              </a:rPr>
              <a:t>, Households, Transport-related and Others </a:t>
            </a:r>
            <a:r>
              <a:rPr lang="en-US" altLang="zh-CN" sz="1200" i="1" dirty="0">
                <a:solidFill>
                  <a:srgbClr val="595959"/>
                </a:solidFill>
              </a:rPr>
              <a:t>(All s</a:t>
            </a:r>
            <a:r>
              <a:rPr lang="en-US" sz="1200" i="1" dirty="0">
                <a:solidFill>
                  <a:srgbClr val="595959"/>
                </a:solidFill>
              </a:rPr>
              <a:t>ort by proportion from large to small)</a:t>
            </a:r>
            <a:r>
              <a:rPr lang="en-US" altLang="zh-CN" sz="1400" i="1" dirty="0">
                <a:solidFill>
                  <a:srgbClr val="595959"/>
                </a:solidFill>
              </a:rPr>
              <a:t>.</a:t>
            </a:r>
          </a:p>
        </p:txBody>
      </p:sp>
      <p:sp>
        <p:nvSpPr>
          <p:cNvPr id="15" name="TextBox 14">
            <a:extLst>
              <a:ext uri="{FF2B5EF4-FFF2-40B4-BE49-F238E27FC236}">
                <a16:creationId xmlns:a16="http://schemas.microsoft.com/office/drawing/2014/main" id="{B6AEBC6E-5885-4E8A-B170-590744E15538}"/>
              </a:ext>
            </a:extLst>
          </p:cNvPr>
          <p:cNvSpPr txBox="1"/>
          <p:nvPr/>
        </p:nvSpPr>
        <p:spPr>
          <a:xfrm>
            <a:off x="1183751" y="5133723"/>
            <a:ext cx="6550941" cy="1577098"/>
          </a:xfrm>
          <a:prstGeom prst="rect">
            <a:avLst/>
          </a:prstGeom>
          <a:noFill/>
        </p:spPr>
        <p:txBody>
          <a:bodyPr wrap="square" rtlCol="0">
            <a:spAutoFit/>
          </a:bodyPr>
          <a:lstStyle/>
          <a:p>
            <a:pPr>
              <a:lnSpc>
                <a:spcPct val="125000"/>
              </a:lnSpc>
            </a:pPr>
            <a:r>
              <a:rPr lang="en-US" altLang="zh-CN" sz="1200" b="1" dirty="0">
                <a:solidFill>
                  <a:srgbClr val="595959"/>
                </a:solidFill>
              </a:rPr>
              <a:t>Total Consumption Sector of Natural Gas Current Status: </a:t>
            </a:r>
            <a:r>
              <a:rPr lang="en-US" altLang="zh-CN" sz="1100" b="1" dirty="0">
                <a:solidFill>
                  <a:srgbClr val="595959"/>
                </a:solidFill>
              </a:rPr>
              <a:t> </a:t>
            </a:r>
          </a:p>
          <a:p>
            <a:pPr marL="285750" indent="-285750" algn="just">
              <a:lnSpc>
                <a:spcPct val="125000"/>
              </a:lnSpc>
              <a:buFontTx/>
              <a:buChar char="-"/>
            </a:pPr>
            <a:r>
              <a:rPr lang="en-US" altLang="zh-CN" sz="1100" dirty="0">
                <a:solidFill>
                  <a:srgbClr val="595959"/>
                </a:solidFill>
              </a:rPr>
              <a:t>Industrial-related Sector accounts for more than 85% of the total consumption sector on average; </a:t>
            </a:r>
          </a:p>
          <a:p>
            <a:pPr marL="285750" indent="-285750" algn="just">
              <a:lnSpc>
                <a:spcPct val="125000"/>
              </a:lnSpc>
              <a:buFontTx/>
              <a:buChar char="-"/>
            </a:pPr>
            <a:r>
              <a:rPr lang="en-US" altLang="zh-CN" sz="1100" dirty="0">
                <a:solidFill>
                  <a:srgbClr val="595959"/>
                </a:solidFill>
              </a:rPr>
              <a:t>Commerce &amp; Service-related and Household Sectors together account for around 12% of the total consumption sector; </a:t>
            </a:r>
          </a:p>
          <a:p>
            <a:pPr marL="285750" indent="-285750" algn="just">
              <a:lnSpc>
                <a:spcPct val="125000"/>
              </a:lnSpc>
              <a:buFontTx/>
              <a:buChar char="-"/>
            </a:pPr>
            <a:r>
              <a:rPr lang="en-US" altLang="zh-CN" sz="1100" dirty="0">
                <a:solidFill>
                  <a:srgbClr val="595959"/>
                </a:solidFill>
              </a:rPr>
              <a:t>Manufacturing sub-sector makes up of nearly 100% of the Industrial-related Sector while the Accommodation and Food Services Sub Sector makes up of around 66% of the Commerce &amp; Service Sector;</a:t>
            </a:r>
          </a:p>
          <a:p>
            <a:pPr marL="285750" indent="-285750" algn="just">
              <a:lnSpc>
                <a:spcPct val="125000"/>
              </a:lnSpc>
              <a:buFontTx/>
              <a:buChar char="-"/>
            </a:pPr>
            <a:r>
              <a:rPr lang="en-US" altLang="zh-CN" sz="1100" dirty="0">
                <a:solidFill>
                  <a:srgbClr val="595959"/>
                </a:solidFill>
              </a:rPr>
              <a:t>Almost all the sectors shows a general upward trends except for the Transport-related sector.</a:t>
            </a:r>
          </a:p>
        </p:txBody>
      </p:sp>
      <p:pic>
        <p:nvPicPr>
          <p:cNvPr id="40" name="Picture 39">
            <a:extLst>
              <a:ext uri="{FF2B5EF4-FFF2-40B4-BE49-F238E27FC236}">
                <a16:creationId xmlns:a16="http://schemas.microsoft.com/office/drawing/2014/main" id="{AF7D5925-5891-44C3-B0A6-2006408AEB1E}"/>
              </a:ext>
            </a:extLst>
          </p:cNvPr>
          <p:cNvPicPr>
            <a:picLocks noChangeAspect="1"/>
          </p:cNvPicPr>
          <p:nvPr/>
        </p:nvPicPr>
        <p:blipFill>
          <a:blip r:embed="rId3"/>
          <a:stretch>
            <a:fillRect/>
          </a:stretch>
        </p:blipFill>
        <p:spPr>
          <a:xfrm>
            <a:off x="7885760" y="1186389"/>
            <a:ext cx="4064529" cy="2839551"/>
          </a:xfrm>
          <a:prstGeom prst="rect">
            <a:avLst/>
          </a:prstGeom>
        </p:spPr>
      </p:pic>
      <p:pic>
        <p:nvPicPr>
          <p:cNvPr id="42" name="Picture 41">
            <a:extLst>
              <a:ext uri="{FF2B5EF4-FFF2-40B4-BE49-F238E27FC236}">
                <a16:creationId xmlns:a16="http://schemas.microsoft.com/office/drawing/2014/main" id="{3595C112-7CB8-4A39-8BAC-B0BDFE9A973F}"/>
              </a:ext>
            </a:extLst>
          </p:cNvPr>
          <p:cNvPicPr>
            <a:picLocks noChangeAspect="1"/>
          </p:cNvPicPr>
          <p:nvPr/>
        </p:nvPicPr>
        <p:blipFill>
          <a:blip r:embed="rId4"/>
          <a:stretch>
            <a:fillRect/>
          </a:stretch>
        </p:blipFill>
        <p:spPr>
          <a:xfrm>
            <a:off x="7886151" y="4025941"/>
            <a:ext cx="4064530" cy="2832060"/>
          </a:xfrm>
          <a:prstGeom prst="rect">
            <a:avLst/>
          </a:prstGeom>
        </p:spPr>
      </p:pic>
      <p:cxnSp>
        <p:nvCxnSpPr>
          <p:cNvPr id="44" name="Straight Arrow Connector 43">
            <a:extLst>
              <a:ext uri="{FF2B5EF4-FFF2-40B4-BE49-F238E27FC236}">
                <a16:creationId xmlns:a16="http://schemas.microsoft.com/office/drawing/2014/main" id="{F176DBE6-DFED-468F-942F-7B45339B7720}"/>
              </a:ext>
            </a:extLst>
          </p:cNvPr>
          <p:cNvCxnSpPr>
            <a:cxnSpLocks/>
            <a:endCxn id="40" idx="1"/>
          </p:cNvCxnSpPr>
          <p:nvPr/>
        </p:nvCxnSpPr>
        <p:spPr>
          <a:xfrm flipV="1">
            <a:off x="6316824" y="2606165"/>
            <a:ext cx="1568936" cy="523220"/>
          </a:xfrm>
          <a:prstGeom prst="straightConnector1">
            <a:avLst/>
          </a:prstGeom>
          <a:ln w="19050">
            <a:solidFill>
              <a:srgbClr val="93AECA"/>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B6CB607-B20E-4A92-892B-A8014BB1998F}"/>
              </a:ext>
            </a:extLst>
          </p:cNvPr>
          <p:cNvCxnSpPr>
            <a:cxnSpLocks/>
            <a:endCxn id="42" idx="1"/>
          </p:cNvCxnSpPr>
          <p:nvPr/>
        </p:nvCxnSpPr>
        <p:spPr>
          <a:xfrm>
            <a:off x="6299250" y="4684452"/>
            <a:ext cx="1586901" cy="757519"/>
          </a:xfrm>
          <a:prstGeom prst="straightConnector1">
            <a:avLst/>
          </a:prstGeom>
          <a:ln w="19050">
            <a:solidFill>
              <a:srgbClr val="ED999A"/>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Diagram 15">
            <a:extLst>
              <a:ext uri="{FF2B5EF4-FFF2-40B4-BE49-F238E27FC236}">
                <a16:creationId xmlns:a16="http://schemas.microsoft.com/office/drawing/2014/main" id="{48391232-9FF1-41A0-91DD-BE6372362B82}"/>
              </a:ext>
            </a:extLst>
          </p:cNvPr>
          <p:cNvGraphicFramePr/>
          <p:nvPr>
            <p:extLst>
              <p:ext uri="{D42A27DB-BD31-4B8C-83A1-F6EECF244321}">
                <p14:modId xmlns:p14="http://schemas.microsoft.com/office/powerpoint/2010/main" val="1104892069"/>
              </p:ext>
            </p:extLst>
          </p:nvPr>
        </p:nvGraphicFramePr>
        <p:xfrm>
          <a:off x="-291352" y="901137"/>
          <a:ext cx="1653592" cy="56965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64693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0305EF65BEEC468DDB84105C91B708" ma:contentTypeVersion="2" ma:contentTypeDescription="Create a new document." ma:contentTypeScope="" ma:versionID="f4a34c3e0b1fd07a9e92e7293cda29c5">
  <xsd:schema xmlns:xsd="http://www.w3.org/2001/XMLSchema" xmlns:xs="http://www.w3.org/2001/XMLSchema" xmlns:p="http://schemas.microsoft.com/office/2006/metadata/properties" xmlns:ns2="d04e403d-7a31-4025-a4bd-bfc7c249773d" targetNamespace="http://schemas.microsoft.com/office/2006/metadata/properties" ma:root="true" ma:fieldsID="0a65aa8a46e66087df7a0c646b7caef1" ns2:_="">
    <xsd:import namespace="d04e403d-7a31-4025-a4bd-bfc7c249773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e403d-7a31-4025-a4bd-bfc7c24977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44F182-A404-4BD3-9A77-8CBEF1A85A40}">
  <ds:schemaRefs>
    <ds:schemaRef ds:uri="d04e403d-7a31-4025-a4bd-bfc7c249773d"/>
    <ds:schemaRef ds:uri="http://purl.org/dc/terms/"/>
    <ds:schemaRef ds:uri="http://purl.org/dc/elements/1.1/"/>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CED47EF-77F6-45C9-BABB-C307D6907B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4e403d-7a31-4025-a4bd-bfc7c24977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BCF7D4-4FC2-4E67-8744-658C397452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7819</TotalTime>
  <Words>5033</Words>
  <Application>Microsoft Office PowerPoint</Application>
  <PresentationFormat>Widescreen</PresentationFormat>
  <Paragraphs>589</Paragraphs>
  <Slides>37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等线</vt:lpstr>
      <vt:lpstr>微软雅黑</vt:lpstr>
      <vt:lpstr>宋体</vt:lpstr>
      <vt:lpstr>造字工房悦黑体验版常规体</vt: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Jingli Wang</dc:creator>
  <cp:lastModifiedBy>Jingli Wang</cp:lastModifiedBy>
  <cp:revision>137</cp:revision>
  <dcterms:created xsi:type="dcterms:W3CDTF">2018-10-06T09:26:22Z</dcterms:created>
  <dcterms:modified xsi:type="dcterms:W3CDTF">2018-10-15T08:26:59Z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0x010100580305EF65BEEC468DDB84105C91B708</vt:lpwstr>
  </property>
</Properties>
</file>