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847" r:id="rId2"/>
    <p:sldId id="839" r:id="rId3"/>
    <p:sldId id="914" r:id="rId4"/>
    <p:sldId id="916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5"/>
    <p:restoredTop sz="96327"/>
  </p:normalViewPr>
  <p:slideViewPr>
    <p:cSldViewPr snapToGrid="0">
      <p:cViewPr varScale="1">
        <p:scale>
          <a:sx n="123" d="100"/>
          <a:sy n="123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19DDF-0D0B-6739-7CD9-5145F12C4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41D303-CC43-AB52-01A4-CAF738669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85B94-53D6-EE56-1762-B4F69F63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7B64-1BFC-314C-860D-C78B446AD920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C2760-78F5-393A-30A3-95203BF1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52514-CE2D-D022-0109-2A84BDE5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E413-5F9E-404C-B856-103C967D7B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192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55CBE-B962-63DA-0F29-B7402C60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79C7BE-198C-2718-241C-77B910BEB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3DF8A-8A93-477E-FAD1-B19D60EF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7B64-1BFC-314C-860D-C78B446AD920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C068A-AFED-3B52-D94A-49EF957C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03C39-BBD2-6BFB-C982-6BF2307D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E413-5F9E-404C-B856-103C967D7B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376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783C2D-101F-3C67-8762-08F534163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901D00-A034-C9A3-1381-4A64C97DC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2354F-6CC7-8B3C-3004-66DBD53F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7B64-1BFC-314C-860D-C78B446AD920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2371D-E154-CA9F-B919-4107C465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6D177-67E8-F358-5EA4-5ACB4DF4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E413-5F9E-404C-B856-103C967D7B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1969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테두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2"/>
          <p:cNvSpPr>
            <a:spLocks noChangeArrowheads="1"/>
          </p:cNvSpPr>
          <p:nvPr userDrawn="1"/>
        </p:nvSpPr>
        <p:spPr bwMode="auto">
          <a:xfrm>
            <a:off x="78870" y="76200"/>
            <a:ext cx="12009563" cy="67056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832FA-4E7B-D0A5-A98A-9B4DBF031432}"/>
              </a:ext>
            </a:extLst>
          </p:cNvPr>
          <p:cNvSpPr txBox="1"/>
          <p:nvPr userDrawn="1"/>
        </p:nvSpPr>
        <p:spPr>
          <a:xfrm>
            <a:off x="5786148" y="6518533"/>
            <a:ext cx="622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8ABCD43-E3D5-45B9-91C1-DA36BA2FFA14}" type="slidenum">
              <a:rPr lang="ko-KR" altLang="en-US" sz="1000" kern="1200" spc="-10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algn="ctr"/>
              <a:t>‹#›</a:t>
            </a:fld>
            <a:endParaRPr lang="ko-KR" altLang="en-US" sz="1000" kern="1200" spc="-10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440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C_Mai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E6BF87-B278-41DD-8D2D-10498647072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42698593"/>
              </p:ext>
            </p:extLst>
          </p:nvPr>
        </p:nvGraphicFramePr>
        <p:xfrm>
          <a:off x="8946775" y="405293"/>
          <a:ext cx="3138834" cy="91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4607">
                  <a:extLst>
                    <a:ext uri="{9D8B030D-6E8A-4147-A177-3AD203B41FA5}">
                      <a16:colId xmlns:a16="http://schemas.microsoft.com/office/drawing/2014/main" val="1726040445"/>
                    </a:ext>
                  </a:extLst>
                </a:gridCol>
              </a:tblGrid>
              <a:tr h="21482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명칭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736718"/>
                  </a:ext>
                </a:extLst>
              </a:tr>
              <a:tr h="33821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 ID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038941"/>
                  </a:ext>
                </a:extLst>
              </a:tr>
              <a:tr h="36430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위치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040375"/>
                  </a:ext>
                </a:extLst>
              </a:tr>
            </a:tbl>
          </a:graphicData>
        </a:graphic>
      </p:graphicFrame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7" y="404664"/>
            <a:ext cx="8746091" cy="59793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31206" y="404665"/>
            <a:ext cx="1410174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31205" y="729206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31204" y="1098397"/>
            <a:ext cx="2388999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6" y="404664"/>
            <a:ext cx="3150105" cy="59793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1975" y="6393547"/>
            <a:ext cx="425116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lvl1pPr>
              <a:buNone/>
              <a:defRPr kumimoji="1" lang="ko-KR" altLang="en-US" sz="10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0.80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5826" y="6621304"/>
            <a:ext cx="806631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lvl1pPr>
              <a:buNone/>
              <a:defRPr kumimoji="1" lang="ko-KR" altLang="en-US" sz="10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2022.07.29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09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61E05-65B5-246E-7DA5-A88439001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F2CD9-093C-47B1-2564-6C206567A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ABFC5-8274-8C07-2408-C520CD57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7B64-1BFC-314C-860D-C78B446AD920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242E7-C587-21C9-C71E-B6E056A0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87C51-5C9F-B157-B9E7-4A44EE98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E413-5F9E-404C-B856-103C967D7B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175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148E9-E350-5102-C893-8195EA99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34C37C-8F62-116D-0445-6E734127B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40490-29F7-10C2-09A2-9236770C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7B64-1BFC-314C-860D-C78B446AD920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54D17-36E4-B064-8915-216B97C6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3E333-1294-1933-287F-2B4AD4F6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E413-5F9E-404C-B856-103C967D7B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026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AB907-BE6C-8E79-864E-83016666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EFA6EB-300C-F369-DE94-136BA5AF4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FC4C54-9ABF-6D3D-7A23-7D04BAD7F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297F39-3D78-AE21-42C6-2E156E8C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7B64-1BFC-314C-860D-C78B446AD920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5F3403-7832-CA1C-B473-F71037FA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B89E81-AEE0-E7D3-0677-84C341B2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E413-5F9E-404C-B856-103C967D7B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689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5C82D-81A9-64F2-EA88-31C62485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FAA510-BF9D-957F-6E43-6C1AAA245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DC620A-0C8D-3AFB-3A68-989C4B13F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FD3CDB-F73D-DD76-3CFA-67747AB4F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E2BC48-1284-12CC-8F79-13F716851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78B7A8-330D-DB09-5527-15C74745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7B64-1BFC-314C-860D-C78B446AD920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D2F34B-A3F4-886A-9452-1BEABC64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F7B123-A0B8-0588-A9B8-43B29EBA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E413-5F9E-404C-B856-103C967D7B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722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0125A-76E1-55FB-2E9E-1D4181C7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B00F07-08BC-9039-E9F1-D9D537CE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7B64-1BFC-314C-860D-C78B446AD920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DEF2C0-549C-9896-9B69-E265761D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F996F1-E5D2-8BF8-39B1-939F235E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E413-5F9E-404C-B856-103C967D7B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711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3D9C4B-EA23-FA83-7E17-4CE6609E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7B64-1BFC-314C-860D-C78B446AD920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D53F6E-FE14-2B33-EDE2-9305AB94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3A7712-FE3C-3446-DA8F-F093439F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E413-5F9E-404C-B856-103C967D7B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997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8657E-75D6-EF61-7D4E-3493693F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23A52-871B-67F2-F8F7-764C5442B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9F069A-F450-8534-4A8D-1F6E03781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27B069-E4F4-647F-1F5F-5118D542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7B64-1BFC-314C-860D-C78B446AD920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CF46DC-CCFD-149F-7CDC-7D69D575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20213-9EED-02C8-9D78-5ABFCD6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E413-5F9E-404C-B856-103C967D7B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931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EC23F-C222-29D5-503A-91906D81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10E606-18B4-9C64-E782-B06A1AF8A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74AC18-9794-5D88-840F-8779CFF4B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68A30-6080-6195-38B4-32581D39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7B64-1BFC-314C-860D-C78B446AD920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91224D-F11D-EC02-61DB-B7F16A5A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B5E3C-7246-1C45-5D26-9F1DC87A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E413-5F9E-404C-B856-103C967D7B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596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6ED700-01DA-2F5A-0D98-A8B64E78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B33C39-B093-2E7E-86B6-4D4C140D8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3BEFE-751D-2038-D371-F0B766FE6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27B64-1BFC-314C-860D-C78B446AD920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87962-5508-8844-DC23-9DA119DC6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54337-1B5E-473C-3067-8424B9C0F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AE413-5F9E-404C-B856-103C967D7B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367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8981BCF-9A7D-5543-1FD3-B75F8621D303}"/>
              </a:ext>
            </a:extLst>
          </p:cNvPr>
          <p:cNvGrpSpPr/>
          <p:nvPr/>
        </p:nvGrpSpPr>
        <p:grpSpPr>
          <a:xfrm>
            <a:off x="787344" y="987690"/>
            <a:ext cx="1622613" cy="180000"/>
            <a:chOff x="4131240" y="1130745"/>
            <a:chExt cx="1622613" cy="180000"/>
          </a:xfrm>
        </p:grpSpPr>
        <p:sp>
          <p:nvSpPr>
            <p:cNvPr id="3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B3393FBC-557B-B129-73B0-D83A1C02FC28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4131240" y="1130745"/>
              <a:ext cx="426473" cy="180000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rgbClr val="0070C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endParaRPr 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AA92BF36-266B-BC5E-00A8-6FCDF45A41A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4557713" y="1130745"/>
              <a:ext cx="398807" cy="180000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</a:t>
              </a:r>
              <a:endParaRPr 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A5243518-2ABA-A7A0-1B99-CB0CE625D9C8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4956520" y="1130745"/>
              <a:ext cx="398807" cy="180000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</a:t>
              </a:r>
              <a:endParaRPr 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C8021551-4920-B8E2-A412-81B0E56F4709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5355046" y="1130745"/>
              <a:ext cx="398807" cy="180000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</a:t>
              </a:r>
              <a:endParaRPr 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" name="Line 2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CC3963FB-1C3D-23FD-D75E-31988CCCB3AD}"/>
              </a:ext>
            </a:extLst>
          </p:cNvPr>
          <p:cNvCxnSpPr>
            <a:cxnSpLocks/>
            <a:stCxn id="3" idx="0"/>
          </p:cNvCxnSpPr>
          <p:nvPr>
            <p:custDataLst>
              <p:tags r:id="rId1"/>
            </p:custDataLst>
          </p:nvPr>
        </p:nvCxnSpPr>
        <p:spPr>
          <a:xfrm>
            <a:off x="787344" y="1167690"/>
            <a:ext cx="7074471" cy="0"/>
          </a:xfrm>
          <a:prstGeom prst="line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CD894C5E-97D6-4136-EB4E-AAE078EFB4AD}"/>
              </a:ext>
            </a:extLst>
          </p:cNvPr>
          <p:cNvGrpSpPr/>
          <p:nvPr/>
        </p:nvGrpSpPr>
        <p:grpSpPr>
          <a:xfrm>
            <a:off x="786123" y="1366594"/>
            <a:ext cx="7050688" cy="679787"/>
            <a:chOff x="1681984" y="1427557"/>
            <a:chExt cx="7050688" cy="67978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EDC0F5-DE69-2117-D3EC-9A0CDBF34517}"/>
                </a:ext>
              </a:extLst>
            </p:cNvPr>
            <p:cNvSpPr/>
            <p:nvPr/>
          </p:nvSpPr>
          <p:spPr bwMode="auto">
            <a:xfrm>
              <a:off x="1681984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실 구성원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175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29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AE90A1-9E22-EE29-8ABB-2351FB453AF3}"/>
                </a:ext>
              </a:extLst>
            </p:cNvPr>
            <p:cNvSpPr/>
            <p:nvPr/>
          </p:nvSpPr>
          <p:spPr bwMode="auto">
            <a:xfrm>
              <a:off x="2864940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지각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8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636895C-36F7-410E-3D67-2593112C6125}"/>
                </a:ext>
              </a:extLst>
            </p:cNvPr>
            <p:cNvSpPr/>
            <p:nvPr/>
          </p:nvSpPr>
          <p:spPr bwMode="auto">
            <a:xfrm>
              <a:off x="5230852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출퇴근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미제출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668D2A5-1AB6-9773-00C8-694CD335CAD0}"/>
                </a:ext>
              </a:extLst>
            </p:cNvPr>
            <p:cNvSpPr/>
            <p:nvPr/>
          </p:nvSpPr>
          <p:spPr bwMode="auto">
            <a:xfrm>
              <a:off x="7596762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업무보고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미제출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8728FD5-CA79-87AD-48EE-71B8C41D5756}"/>
                </a:ext>
              </a:extLst>
            </p:cNvPr>
            <p:cNvSpPr/>
            <p:nvPr/>
          </p:nvSpPr>
          <p:spPr bwMode="auto">
            <a:xfrm>
              <a:off x="4047896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875ADB9-2B4C-E910-2D8A-7BA133B38619}"/>
                </a:ext>
              </a:extLst>
            </p:cNvPr>
            <p:cNvSpPr/>
            <p:nvPr/>
          </p:nvSpPr>
          <p:spPr bwMode="auto">
            <a:xfrm>
              <a:off x="6413808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업무보고 이슈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ED819DE-D0BB-6E95-FC2B-CE199074E8BE}"/>
              </a:ext>
            </a:extLst>
          </p:cNvPr>
          <p:cNvGrpSpPr/>
          <p:nvPr/>
        </p:nvGrpSpPr>
        <p:grpSpPr>
          <a:xfrm>
            <a:off x="8331188" y="1296188"/>
            <a:ext cx="3565187" cy="818725"/>
            <a:chOff x="5927156" y="1709907"/>
            <a:chExt cx="3565187" cy="81872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91F0C80-FB22-2556-8341-CD73CAA1806D}"/>
                </a:ext>
              </a:extLst>
            </p:cNvPr>
            <p:cNvSpPr/>
            <p:nvPr/>
          </p:nvSpPr>
          <p:spPr bwMode="auto">
            <a:xfrm>
              <a:off x="5927156" y="1709907"/>
              <a:ext cx="3565187" cy="818725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실 구성원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현재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실원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현재 실 팀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개인 출근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미제출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당일 현재 출근 체크를 하지 않은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실원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휴직 제외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342900" indent="-3429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휴직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당일 휴가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휴직인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실원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출퇴근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미제출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전일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이전 평일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기준 출퇴근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미제출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팀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업무보고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미제출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전일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이전 평일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기준 업무보고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미제출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팀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업무보고 이슈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전일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이전 평일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업무보고 시 이슈 발생 건 수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Add">
              <a:extLst>
                <a:ext uri="{FF2B5EF4-FFF2-40B4-BE49-F238E27FC236}">
                  <a16:creationId xmlns:a16="http://schemas.microsoft.com/office/drawing/2014/main" id="{1B219512-42DC-7995-43FD-6BC7EAC9BD13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9322749" y="1788496"/>
              <a:ext cx="104775" cy="104775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BE8C2BF-4491-C039-FF0C-4A77D9A2C849}"/>
              </a:ext>
            </a:extLst>
          </p:cNvPr>
          <p:cNvSpPr txBox="1"/>
          <p:nvPr/>
        </p:nvSpPr>
        <p:spPr>
          <a:xfrm>
            <a:off x="8331188" y="2247156"/>
            <a:ext cx="32699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대시보드 안내 문구</a:t>
            </a:r>
            <a:endParaRPr kumimoji="1" lang="en-US" altLang="ko-KR" sz="800" b="0" kern="1200" spc="0" dirty="0">
              <a:ln>
                <a:noFill/>
              </a:ln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상부 탭 선택에 따라 카운트 업데이트 진행</a:t>
            </a:r>
            <a:endParaRPr kumimoji="1"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Info">
            <a:extLst>
              <a:ext uri="{FF2B5EF4-FFF2-40B4-BE49-F238E27FC236}">
                <a16:creationId xmlns:a16="http://schemas.microsoft.com/office/drawing/2014/main" id="{9EF57507-721D-438F-CFFA-E096CD4F57B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14178" y="1000836"/>
            <a:ext cx="147637" cy="147638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BF801D-8680-4C26-75FC-43BBC0A69693}"/>
              </a:ext>
            </a:extLst>
          </p:cNvPr>
          <p:cNvSpPr/>
          <p:nvPr/>
        </p:nvSpPr>
        <p:spPr bwMode="auto">
          <a:xfrm>
            <a:off x="9773310" y="5946639"/>
            <a:ext cx="2198471" cy="717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 예정</a:t>
            </a: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통계 클릭 시 관련 화면 </a:t>
            </a:r>
            <a:r>
              <a: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새탭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53B5C71-B96A-411A-1CA0-1D3BD7567FC4}"/>
              </a:ext>
            </a:extLst>
          </p:cNvPr>
          <p:cNvSpPr/>
          <p:nvPr/>
        </p:nvSpPr>
        <p:spPr>
          <a:xfrm>
            <a:off x="3764857" y="1167690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5C791E-7056-D04A-24E5-DEA1791DDEB3}"/>
              </a:ext>
            </a:extLst>
          </p:cNvPr>
          <p:cNvSpPr/>
          <p:nvPr/>
        </p:nvSpPr>
        <p:spPr>
          <a:xfrm>
            <a:off x="4662172" y="2909896"/>
            <a:ext cx="7338032" cy="1038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전일휴가에 해당하는 휴가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/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휴직 수를 반영하겠습니다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오전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오후 반차는 해당되지 않음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)</a:t>
            </a:r>
          </a:p>
          <a:p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 -&gt; 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당사는 한 사무실에서 전부 근무를 하는 형태가 아니기 때문에 당일 휴가자 파악 위함 용도</a:t>
            </a:r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  <a:p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-&gt; 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당일에 휴가자 휴직자수 반영 필요</a:t>
            </a:r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  <a:p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-&gt; 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휴직은 인사시스템에 기간으로 입력하기 때문에 해당기간동안 포함된 날짜 휴직인원으로 분류 하면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될것으로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사료됨</a:t>
            </a:r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D74AF4-DAF6-6AD0-B024-A78AD656B902}"/>
              </a:ext>
            </a:extLst>
          </p:cNvPr>
          <p:cNvSpPr/>
          <p:nvPr/>
        </p:nvSpPr>
        <p:spPr>
          <a:xfrm>
            <a:off x="4662172" y="4223982"/>
            <a:ext cx="7338032" cy="93503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위에서 애기한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＂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전일휴가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는 반차와 같이 반일이 아닌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하루종일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기준으로 하는 휴가를 의미합니다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.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결론은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반차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휴가는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휴가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/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휴직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통계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카운팅에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포함되지 않는게 맞는지에 대한 문의였습니다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맞는지 피드백 부탁드려요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124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EA7D78-53BD-1614-ABBD-3F391A04A007}"/>
              </a:ext>
            </a:extLst>
          </p:cNvPr>
          <p:cNvSpPr txBox="1"/>
          <p:nvPr/>
        </p:nvSpPr>
        <p:spPr>
          <a:xfrm>
            <a:off x="413875" y="556177"/>
            <a:ext cx="167618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연차 산정 기준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B808F-CB2C-145E-9786-28DDEC505678}"/>
              </a:ext>
            </a:extLst>
          </p:cNvPr>
          <p:cNvSpPr txBox="1"/>
          <p:nvPr/>
        </p:nvSpPr>
        <p:spPr>
          <a:xfrm>
            <a:off x="533145" y="769907"/>
            <a:ext cx="5182079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 발생은 아래 산정 기준에 의해 입사일 기준 매년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전 직원에게 부여합니다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C39854-07E2-6405-DACB-10A46CAEEB3E}"/>
              </a:ext>
            </a:extLst>
          </p:cNvPr>
          <p:cNvSpPr txBox="1"/>
          <p:nvPr/>
        </p:nvSpPr>
        <p:spPr>
          <a:xfrm>
            <a:off x="742839" y="1027667"/>
            <a:ext cx="8201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488" indent="-9048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미만 근무 시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개월 개근 시 유급휴가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 씩 부여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입사일로부터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년간 사용가능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marL="90488" indent="-9048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입사일로부터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년이 지나면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미만 근무 시 부여 받은 유급휴가 소멸</a:t>
            </a:r>
            <a:endParaRPr lang="en-US" altLang="ko-KR" sz="8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90488" indent="-9048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입사년도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다음해 연차는 </a:t>
            </a:r>
            <a:r>
              <a:rPr kumimoji="1"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입사년도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근무일수에 비례해서 발생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계산식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(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근무일수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365)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15), 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소수점 무조건 올림 처리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(0.01~0.45 -&gt; 0.5, 0.5~0.99 -&gt; 1)</a:t>
            </a:r>
          </a:p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년간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80% 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이상 출근시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유급휴가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15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 부여</a:t>
            </a:r>
            <a:endParaRPr lang="en-US" altLang="ko-KR" sz="800" b="0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년간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80% 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미만 출근시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개월 개근 시 유급휴가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 부여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과거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기간 동안 개근한 월의 수만큼 연차휴가 부여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marL="92075" lvl="1" indent="-92075" algn="l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이상 계속 근무 시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최초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년을 초과하는 매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년에 대하여 유급휴가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일을 가산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최대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25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 한도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4F1C5D-2101-0574-6B5B-8D203CA3C7E5}"/>
              </a:ext>
            </a:extLst>
          </p:cNvPr>
          <p:cNvSpPr txBox="1"/>
          <p:nvPr/>
        </p:nvSpPr>
        <p:spPr>
          <a:xfrm>
            <a:off x="800422" y="2593638"/>
            <a:ext cx="8859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#1 </a:t>
            </a:r>
            <a:r>
              <a:rPr kumimoji="1" lang="ko-KR" altLang="en-US" sz="800" b="1" kern="1200" spc="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출근율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계산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1470D0-7529-BCE0-210B-C41EFCAEF074}"/>
              </a:ext>
            </a:extLst>
          </p:cNvPr>
          <p:cNvSpPr txBox="1"/>
          <p:nvPr/>
        </p:nvSpPr>
        <p:spPr>
          <a:xfrm>
            <a:off x="1364616" y="4274380"/>
            <a:ext cx="23804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계산식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: (365 –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결근일수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 / 365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>
              <a:lnSpc>
                <a:spcPct val="150000"/>
              </a:lnSpc>
            </a:pPr>
            <a:endParaRPr kumimoji="1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결근일 수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일</a:t>
            </a:r>
            <a:endParaRPr kumimoji="1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kumimoji="1" lang="ko-KR" altLang="en-US" sz="800" dirty="0" err="1">
                <a:latin typeface="맑은 고딕" pitchFamily="50" charset="-127"/>
                <a:ea typeface="맑은 고딕" pitchFamily="50" charset="-127"/>
              </a:rPr>
              <a:t>출근율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: (365 – 10) / 365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100 = 97.2%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2B655-8B3E-779B-19CE-16D98E4F42AE}"/>
              </a:ext>
            </a:extLst>
          </p:cNvPr>
          <p:cNvSpPr txBox="1"/>
          <p:nvPr/>
        </p:nvSpPr>
        <p:spPr>
          <a:xfrm>
            <a:off x="1154036" y="2904702"/>
            <a:ext cx="3530535" cy="1361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출산휴가 및 육아휴직기간의 경우 </a:t>
            </a:r>
            <a:r>
              <a:rPr kumimoji="1" lang="ko-KR" altLang="en-US" sz="800" b="0" u="none" kern="1200" spc="0" dirty="0" err="1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정상출근으로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계산합니다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다음의 사유는 결근일수로 차감하여 출근율을 판단합니다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 </a:t>
            </a:r>
          </a:p>
          <a:p>
            <a:pPr algn="l">
              <a:lnSpc>
                <a:spcPct val="150000"/>
              </a:lnSpc>
            </a:pPr>
            <a:endParaRPr kumimoji="1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근로자 귀책사유로 인한 징계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정직 기간</a:t>
            </a:r>
          </a:p>
          <a:p>
            <a:pPr algn="l"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개인적 사정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목적으로 인한 휴업 또는 휴직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해외연수 및 여행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여가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  </a:t>
            </a:r>
          </a:p>
          <a:p>
            <a:pPr algn="l"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기타 개인사정에 의한 결근</a:t>
            </a:r>
          </a:p>
          <a:p>
            <a:pPr>
              <a:lnSpc>
                <a:spcPct val="150000"/>
              </a:lnSpc>
            </a:pP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09CBCA-9C33-4835-4BEF-6C4ACAA93A58}"/>
              </a:ext>
            </a:extLst>
          </p:cNvPr>
          <p:cNvSpPr txBox="1"/>
          <p:nvPr/>
        </p:nvSpPr>
        <p:spPr>
          <a:xfrm>
            <a:off x="4965032" y="2593638"/>
            <a:ext cx="19677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#2 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유급휴가 가산 계산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B488D61-B6F5-2AB4-6AB6-535B3046C695}"/>
              </a:ext>
            </a:extLst>
          </p:cNvPr>
          <p:cNvGrpSpPr/>
          <p:nvPr/>
        </p:nvGrpSpPr>
        <p:grpSpPr>
          <a:xfrm>
            <a:off x="4869792" y="3236280"/>
            <a:ext cx="6477712" cy="2225205"/>
            <a:chOff x="4869792" y="3236280"/>
            <a:chExt cx="6477712" cy="2225205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AED02FB-5118-329A-8964-010E59A77F0F}"/>
                </a:ext>
              </a:extLst>
            </p:cNvPr>
            <p:cNvGrpSpPr/>
            <p:nvPr/>
          </p:nvGrpSpPr>
          <p:grpSpPr>
            <a:xfrm>
              <a:off x="4869792" y="3236280"/>
              <a:ext cx="6273612" cy="2207951"/>
              <a:chOff x="5588068" y="2784838"/>
              <a:chExt cx="6273612" cy="2207951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106092C-E2F5-5212-C021-515F4B40D923}"/>
                  </a:ext>
                </a:extLst>
              </p:cNvPr>
              <p:cNvSpPr/>
              <p:nvPr/>
            </p:nvSpPr>
            <p:spPr bwMode="auto">
              <a:xfrm>
                <a:off x="5813159" y="3990654"/>
                <a:ext cx="6003607" cy="69668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D0FA7461-446C-92B9-2B4A-0FC7CBCF16FD}"/>
                  </a:ext>
                </a:extLst>
              </p:cNvPr>
              <p:cNvGrpSpPr/>
              <p:nvPr/>
            </p:nvGrpSpPr>
            <p:grpSpPr>
              <a:xfrm>
                <a:off x="6306706" y="3912165"/>
                <a:ext cx="524503" cy="482716"/>
                <a:chOff x="6293390" y="3912165"/>
                <a:chExt cx="524503" cy="482716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3DEBF4FD-47D8-BDCA-9F7C-EDADCD124E91}"/>
                    </a:ext>
                  </a:extLst>
                </p:cNvPr>
                <p:cNvSpPr/>
                <p:nvPr/>
              </p:nvSpPr>
              <p:spPr bwMode="auto">
                <a:xfrm>
                  <a:off x="6512916" y="3912165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11C8715-C104-C282-54B4-541AEF82C153}"/>
                    </a:ext>
                  </a:extLst>
                </p:cNvPr>
                <p:cNvSpPr txBox="1"/>
                <p:nvPr/>
              </p:nvSpPr>
              <p:spPr>
                <a:xfrm>
                  <a:off x="6293390" y="4179437"/>
                  <a:ext cx="52450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2022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6926210-3AF8-9A8C-36B2-00D6667772D6}"/>
                  </a:ext>
                </a:extLst>
              </p:cNvPr>
              <p:cNvGrpSpPr/>
              <p:nvPr/>
            </p:nvGrpSpPr>
            <p:grpSpPr>
              <a:xfrm>
                <a:off x="7025344" y="3912165"/>
                <a:ext cx="524504" cy="482716"/>
                <a:chOff x="7061514" y="3912165"/>
                <a:chExt cx="524504" cy="482716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23B6DBC2-B5DD-7F2E-0772-EC2FCDCBAC1E}"/>
                    </a:ext>
                  </a:extLst>
                </p:cNvPr>
                <p:cNvSpPr/>
                <p:nvPr/>
              </p:nvSpPr>
              <p:spPr bwMode="auto">
                <a:xfrm>
                  <a:off x="7281041" y="3912165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0418542-1304-5F66-47BA-2DC88170CFAF}"/>
                    </a:ext>
                  </a:extLst>
                </p:cNvPr>
                <p:cNvSpPr txBox="1"/>
                <p:nvPr/>
              </p:nvSpPr>
              <p:spPr>
                <a:xfrm>
                  <a:off x="7061514" y="4179437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2023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C61E0CEE-9868-ABB3-1FBD-21700273A628}"/>
                  </a:ext>
                </a:extLst>
              </p:cNvPr>
              <p:cNvGrpSpPr/>
              <p:nvPr/>
            </p:nvGrpSpPr>
            <p:grpSpPr>
              <a:xfrm>
                <a:off x="7743983" y="3912165"/>
                <a:ext cx="524504" cy="482716"/>
                <a:chOff x="7809563" y="3912165"/>
                <a:chExt cx="524504" cy="482716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2587BB0-4616-E564-9AF0-85F644BE995B}"/>
                    </a:ext>
                  </a:extLst>
                </p:cNvPr>
                <p:cNvSpPr/>
                <p:nvPr/>
              </p:nvSpPr>
              <p:spPr bwMode="auto">
                <a:xfrm>
                  <a:off x="8029090" y="3912165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885649F-9807-B230-8F65-98286074C6EE}"/>
                    </a:ext>
                  </a:extLst>
                </p:cNvPr>
                <p:cNvSpPr txBox="1"/>
                <p:nvPr/>
              </p:nvSpPr>
              <p:spPr>
                <a:xfrm>
                  <a:off x="7809563" y="4179437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2024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A32767AC-E5AD-D811-86BD-96B180ACF64C}"/>
                  </a:ext>
                </a:extLst>
              </p:cNvPr>
              <p:cNvGrpSpPr/>
              <p:nvPr/>
            </p:nvGrpSpPr>
            <p:grpSpPr>
              <a:xfrm>
                <a:off x="8462622" y="3912165"/>
                <a:ext cx="524504" cy="482716"/>
                <a:chOff x="8535668" y="3912165"/>
                <a:chExt cx="524504" cy="482716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61959A5-1CF1-D86D-7F73-5D6882476CCF}"/>
                    </a:ext>
                  </a:extLst>
                </p:cNvPr>
                <p:cNvSpPr/>
                <p:nvPr/>
              </p:nvSpPr>
              <p:spPr bwMode="auto">
                <a:xfrm>
                  <a:off x="8755195" y="3912165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0F28A07-5061-0A64-9567-29D386149E30}"/>
                    </a:ext>
                  </a:extLst>
                </p:cNvPr>
                <p:cNvSpPr txBox="1"/>
                <p:nvPr/>
              </p:nvSpPr>
              <p:spPr>
                <a:xfrm>
                  <a:off x="8535668" y="4179437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2025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F59A7C8F-3EBB-714A-C682-785A4070EACC}"/>
                  </a:ext>
                </a:extLst>
              </p:cNvPr>
              <p:cNvGrpSpPr/>
              <p:nvPr/>
            </p:nvGrpSpPr>
            <p:grpSpPr>
              <a:xfrm>
                <a:off x="5588068" y="3901663"/>
                <a:ext cx="524503" cy="493218"/>
                <a:chOff x="5588068" y="3901663"/>
                <a:chExt cx="524503" cy="493218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FF05C7AD-60EF-3DF0-59C5-C2A8E1BF4999}"/>
                    </a:ext>
                  </a:extLst>
                </p:cNvPr>
                <p:cNvSpPr/>
                <p:nvPr/>
              </p:nvSpPr>
              <p:spPr bwMode="auto">
                <a:xfrm>
                  <a:off x="5813159" y="3901663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01F8BCD-B6D9-D2E9-148F-B657519473AC}"/>
                    </a:ext>
                  </a:extLst>
                </p:cNvPr>
                <p:cNvSpPr txBox="1"/>
                <p:nvPr/>
              </p:nvSpPr>
              <p:spPr>
                <a:xfrm>
                  <a:off x="5588068" y="4179437"/>
                  <a:ext cx="52450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2021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C4A4DD69-0735-717A-5FF9-13F9652A0894}"/>
                  </a:ext>
                </a:extLst>
              </p:cNvPr>
              <p:cNvGrpSpPr/>
              <p:nvPr/>
            </p:nvGrpSpPr>
            <p:grpSpPr>
              <a:xfrm>
                <a:off x="5642658" y="3522327"/>
                <a:ext cx="955711" cy="398420"/>
                <a:chOff x="5642658" y="3522327"/>
                <a:chExt cx="955711" cy="398420"/>
              </a:xfrm>
            </p:grpSpPr>
            <p:sp>
              <p:nvSpPr>
                <p:cNvPr id="34" name="화살표: 오각형 33">
                  <a:extLst>
                    <a:ext uri="{FF2B5EF4-FFF2-40B4-BE49-F238E27FC236}">
                      <a16:creationId xmlns:a16="http://schemas.microsoft.com/office/drawing/2014/main" id="{A08004AF-8642-F98C-1B8C-DDFE5D51EB56}"/>
                    </a:ext>
                  </a:extLst>
                </p:cNvPr>
                <p:cNvSpPr/>
                <p:nvPr/>
              </p:nvSpPr>
              <p:spPr bwMode="auto">
                <a:xfrm rot="5400000">
                  <a:off x="6041609" y="3780739"/>
                  <a:ext cx="181549" cy="98468"/>
                </a:xfrm>
                <a:prstGeom prst="homePlate">
                  <a:avLst/>
                </a:prstGeom>
                <a:solidFill>
                  <a:schemeClr val="accent3">
                    <a:lumMod val="75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B516CDC-607B-E213-BD72-6F77B147384F}"/>
                    </a:ext>
                  </a:extLst>
                </p:cNvPr>
                <p:cNvSpPr txBox="1"/>
                <p:nvPr/>
              </p:nvSpPr>
              <p:spPr>
                <a:xfrm>
                  <a:off x="5642658" y="3522327"/>
                  <a:ext cx="95571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kumimoji="1"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2021/03/22 </a:t>
                  </a:r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입사</a:t>
                  </a:r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9F809451-61A8-FEDE-9F57-A304E2E54218}"/>
                  </a:ext>
                </a:extLst>
              </p:cNvPr>
              <p:cNvGrpSpPr/>
              <p:nvPr/>
            </p:nvGrpSpPr>
            <p:grpSpPr>
              <a:xfrm>
                <a:off x="6525184" y="3522327"/>
                <a:ext cx="585417" cy="398420"/>
                <a:chOff x="6525184" y="3522327"/>
                <a:chExt cx="585417" cy="398420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CCB586A-9B1B-F1CE-C44B-0F791F654064}"/>
                    </a:ext>
                  </a:extLst>
                </p:cNvPr>
                <p:cNvSpPr txBox="1"/>
                <p:nvPr/>
              </p:nvSpPr>
              <p:spPr>
                <a:xfrm>
                  <a:off x="6525184" y="3522327"/>
                  <a:ext cx="58541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입사 </a:t>
                  </a:r>
                  <a:r>
                    <a:rPr kumimoji="1"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1</a:t>
                  </a:r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  <p:sp>
              <p:nvSpPr>
                <p:cNvPr id="37" name="화살표: 오각형 36">
                  <a:extLst>
                    <a:ext uri="{FF2B5EF4-FFF2-40B4-BE49-F238E27FC236}">
                      <a16:creationId xmlns:a16="http://schemas.microsoft.com/office/drawing/2014/main" id="{351DA3D4-869C-55EC-4AA4-56B3521AB602}"/>
                    </a:ext>
                  </a:extLst>
                </p:cNvPr>
                <p:cNvSpPr/>
                <p:nvPr/>
              </p:nvSpPr>
              <p:spPr bwMode="auto">
                <a:xfrm rot="5400000">
                  <a:off x="6732113" y="3780739"/>
                  <a:ext cx="181549" cy="98468"/>
                </a:xfrm>
                <a:prstGeom prst="homePlate">
                  <a:avLst/>
                </a:prstGeom>
                <a:solidFill>
                  <a:schemeClr val="accent3">
                    <a:lumMod val="75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C8D5335B-9DE1-8DED-8B22-B53CC91ECE05}"/>
                  </a:ext>
                </a:extLst>
              </p:cNvPr>
              <p:cNvGrpSpPr/>
              <p:nvPr/>
            </p:nvGrpSpPr>
            <p:grpSpPr>
              <a:xfrm>
                <a:off x="7244869" y="3522327"/>
                <a:ext cx="585417" cy="398420"/>
                <a:chOff x="7301170" y="3522327"/>
                <a:chExt cx="585417" cy="398420"/>
              </a:xfrm>
            </p:grpSpPr>
            <p:sp>
              <p:nvSpPr>
                <p:cNvPr id="38" name="화살표: 오각형 37">
                  <a:extLst>
                    <a:ext uri="{FF2B5EF4-FFF2-40B4-BE49-F238E27FC236}">
                      <a16:creationId xmlns:a16="http://schemas.microsoft.com/office/drawing/2014/main" id="{28BDB826-AD36-3B80-1D3D-D0B0BDE19F13}"/>
                    </a:ext>
                  </a:extLst>
                </p:cNvPr>
                <p:cNvSpPr/>
                <p:nvPr/>
              </p:nvSpPr>
              <p:spPr bwMode="auto">
                <a:xfrm rot="5400000">
                  <a:off x="7508549" y="3780739"/>
                  <a:ext cx="181549" cy="98468"/>
                </a:xfrm>
                <a:prstGeom prst="homePlate">
                  <a:avLst/>
                </a:prstGeom>
                <a:solidFill>
                  <a:schemeClr val="accent3">
                    <a:lumMod val="75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77217B-2615-676F-48E0-F6AAADEF4F9A}"/>
                    </a:ext>
                  </a:extLst>
                </p:cNvPr>
                <p:cNvSpPr txBox="1"/>
                <p:nvPr/>
              </p:nvSpPr>
              <p:spPr>
                <a:xfrm>
                  <a:off x="7301170" y="3522327"/>
                  <a:ext cx="58541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입사 </a:t>
                  </a:r>
                  <a:r>
                    <a:rPr kumimoji="1"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</a:t>
                  </a:r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426D764A-8D4A-43EE-CFF7-447B6758D1D3}"/>
                  </a:ext>
                </a:extLst>
              </p:cNvPr>
              <p:cNvGrpSpPr/>
              <p:nvPr/>
            </p:nvGrpSpPr>
            <p:grpSpPr>
              <a:xfrm>
                <a:off x="7988199" y="3522327"/>
                <a:ext cx="585417" cy="398420"/>
                <a:chOff x="8077592" y="3522327"/>
                <a:chExt cx="585417" cy="398420"/>
              </a:xfrm>
            </p:grpSpPr>
            <p:sp>
              <p:nvSpPr>
                <p:cNvPr id="39" name="화살표: 오각형 38">
                  <a:extLst>
                    <a:ext uri="{FF2B5EF4-FFF2-40B4-BE49-F238E27FC236}">
                      <a16:creationId xmlns:a16="http://schemas.microsoft.com/office/drawing/2014/main" id="{62697D07-87F8-C722-1C47-9397E44C6358}"/>
                    </a:ext>
                  </a:extLst>
                </p:cNvPr>
                <p:cNvSpPr/>
                <p:nvPr/>
              </p:nvSpPr>
              <p:spPr bwMode="auto">
                <a:xfrm rot="5400000">
                  <a:off x="8277042" y="3780739"/>
                  <a:ext cx="181549" cy="98468"/>
                </a:xfrm>
                <a:prstGeom prst="homePlate">
                  <a:avLst/>
                </a:prstGeom>
                <a:solidFill>
                  <a:schemeClr val="accent3">
                    <a:lumMod val="75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9CD8095-4FDA-D811-734C-50A41D8AEC29}"/>
                    </a:ext>
                  </a:extLst>
                </p:cNvPr>
                <p:cNvSpPr txBox="1"/>
                <p:nvPr/>
              </p:nvSpPr>
              <p:spPr>
                <a:xfrm>
                  <a:off x="8077592" y="3522327"/>
                  <a:ext cx="58541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입사 </a:t>
                  </a:r>
                  <a:r>
                    <a:rPr kumimoji="1"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3</a:t>
                  </a:r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14AFA538-7131-0966-A569-7CBAA5AC8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7893" y="3333320"/>
                <a:ext cx="151617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9D3673-C422-F443-98C6-9147FD3AB25A}"/>
                  </a:ext>
                </a:extLst>
              </p:cNvPr>
              <p:cNvSpPr txBox="1"/>
              <p:nvPr/>
            </p:nvSpPr>
            <p:spPr>
              <a:xfrm>
                <a:off x="7264299" y="3070298"/>
                <a:ext cx="585417" cy="2532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초과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  <a:endPara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062DF948-F8E6-B912-70FA-671FF297688F}"/>
                  </a:ext>
                </a:extLst>
              </p:cNvPr>
              <p:cNvGrpSpPr/>
              <p:nvPr/>
            </p:nvGrpSpPr>
            <p:grpSpPr>
              <a:xfrm>
                <a:off x="9181261" y="3901663"/>
                <a:ext cx="524504" cy="482716"/>
                <a:chOff x="9331872" y="3901663"/>
                <a:chExt cx="524504" cy="482716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F835FFD9-DE42-BE21-2190-B007C5382486}"/>
                    </a:ext>
                  </a:extLst>
                </p:cNvPr>
                <p:cNvSpPr/>
                <p:nvPr/>
              </p:nvSpPr>
              <p:spPr bwMode="auto">
                <a:xfrm>
                  <a:off x="9551399" y="3901663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69FDA13-2001-971C-BBE1-4DC48DB01494}"/>
                    </a:ext>
                  </a:extLst>
                </p:cNvPr>
                <p:cNvSpPr txBox="1"/>
                <p:nvPr/>
              </p:nvSpPr>
              <p:spPr>
                <a:xfrm>
                  <a:off x="9331872" y="4168935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2026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8518B91E-BAA1-B09E-1ED2-E68B153534CD}"/>
                  </a:ext>
                </a:extLst>
              </p:cNvPr>
              <p:cNvGrpSpPr/>
              <p:nvPr/>
            </p:nvGrpSpPr>
            <p:grpSpPr>
              <a:xfrm>
                <a:off x="9899900" y="3901663"/>
                <a:ext cx="524504" cy="482716"/>
                <a:chOff x="10128076" y="3901663"/>
                <a:chExt cx="524504" cy="482716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3F759BD2-568E-0A81-34B5-99AA5E93F60D}"/>
                    </a:ext>
                  </a:extLst>
                </p:cNvPr>
                <p:cNvSpPr/>
                <p:nvPr/>
              </p:nvSpPr>
              <p:spPr bwMode="auto">
                <a:xfrm>
                  <a:off x="10347603" y="3901663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548C860-DE9F-6D9C-01E0-CEF22563629D}"/>
                    </a:ext>
                  </a:extLst>
                </p:cNvPr>
                <p:cNvSpPr txBox="1"/>
                <p:nvPr/>
              </p:nvSpPr>
              <p:spPr>
                <a:xfrm>
                  <a:off x="10128076" y="4168935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2027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E4DC79CA-2FBA-9D10-93E4-4515494981B4}"/>
                  </a:ext>
                </a:extLst>
              </p:cNvPr>
              <p:cNvGrpSpPr/>
              <p:nvPr/>
            </p:nvGrpSpPr>
            <p:grpSpPr>
              <a:xfrm>
                <a:off x="10618539" y="3901663"/>
                <a:ext cx="524504" cy="482716"/>
                <a:chOff x="10771197" y="3901663"/>
                <a:chExt cx="524504" cy="482716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B75995F2-99FB-FA8B-262A-FB1685A73460}"/>
                    </a:ext>
                  </a:extLst>
                </p:cNvPr>
                <p:cNvSpPr/>
                <p:nvPr/>
              </p:nvSpPr>
              <p:spPr bwMode="auto">
                <a:xfrm>
                  <a:off x="10990724" y="3901663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EBA8929-D500-8468-0CB2-2E7DAE727995}"/>
                    </a:ext>
                  </a:extLst>
                </p:cNvPr>
                <p:cNvSpPr txBox="1"/>
                <p:nvPr/>
              </p:nvSpPr>
              <p:spPr>
                <a:xfrm>
                  <a:off x="10771197" y="4168935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2028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144D7F65-7748-A134-BE5E-89CC020CF7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4067" y="3177385"/>
                <a:ext cx="151617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E0BCC647-3D97-D00B-D6CD-C7992D05FD98}"/>
                  </a:ext>
                </a:extLst>
              </p:cNvPr>
              <p:cNvGrpSpPr/>
              <p:nvPr/>
            </p:nvGrpSpPr>
            <p:grpSpPr>
              <a:xfrm>
                <a:off x="8694099" y="3522327"/>
                <a:ext cx="585417" cy="398420"/>
                <a:chOff x="8737532" y="3522327"/>
                <a:chExt cx="585417" cy="398420"/>
              </a:xfrm>
            </p:grpSpPr>
            <p:sp>
              <p:nvSpPr>
                <p:cNvPr id="56" name="화살표: 오각형 55">
                  <a:extLst>
                    <a:ext uri="{FF2B5EF4-FFF2-40B4-BE49-F238E27FC236}">
                      <a16:creationId xmlns:a16="http://schemas.microsoft.com/office/drawing/2014/main" id="{567AC8CE-320B-DAEB-18BB-E1C78AA155F9}"/>
                    </a:ext>
                  </a:extLst>
                </p:cNvPr>
                <p:cNvSpPr/>
                <p:nvPr/>
              </p:nvSpPr>
              <p:spPr bwMode="auto">
                <a:xfrm rot="5400000">
                  <a:off x="8933178" y="3780739"/>
                  <a:ext cx="181549" cy="98468"/>
                </a:xfrm>
                <a:prstGeom prst="homePlate">
                  <a:avLst/>
                </a:prstGeom>
                <a:solidFill>
                  <a:schemeClr val="accent3">
                    <a:lumMod val="75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46D9215-EA13-2971-78C1-5F6D6AA5902F}"/>
                    </a:ext>
                  </a:extLst>
                </p:cNvPr>
                <p:cNvSpPr txBox="1"/>
                <p:nvPr/>
              </p:nvSpPr>
              <p:spPr>
                <a:xfrm>
                  <a:off x="8737532" y="3522327"/>
                  <a:ext cx="58541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입사 </a:t>
                  </a:r>
                  <a:r>
                    <a:rPr kumimoji="1"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4</a:t>
                  </a:r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sp>
            <p:nvSpPr>
              <p:cNvPr id="64" name="이등변 삼각형 63">
                <a:extLst>
                  <a:ext uri="{FF2B5EF4-FFF2-40B4-BE49-F238E27FC236}">
                    <a16:creationId xmlns:a16="http://schemas.microsoft.com/office/drawing/2014/main" id="{62F2BE55-A54D-7BA6-EA19-996D20654934}"/>
                  </a:ext>
                </a:extLst>
              </p:cNvPr>
              <p:cNvSpPr/>
              <p:nvPr/>
            </p:nvSpPr>
            <p:spPr bwMode="auto">
              <a:xfrm>
                <a:off x="8657980" y="4398918"/>
                <a:ext cx="123825" cy="106746"/>
              </a:xfrm>
              <a:prstGeom prst="triangle">
                <a:avLst/>
              </a:prstGeom>
              <a:solidFill>
                <a:srgbClr val="FF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A15FEEF-6AB7-87A7-4BE1-128B437E27C5}"/>
                  </a:ext>
                </a:extLst>
              </p:cNvPr>
              <p:cNvSpPr txBox="1"/>
              <p:nvPr/>
            </p:nvSpPr>
            <p:spPr>
              <a:xfrm>
                <a:off x="8268487" y="4531124"/>
                <a:ext cx="9028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2025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월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일</a:t>
                </a:r>
                <a:endPara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일 가산</a:t>
                </a:r>
                <a:endPara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kumimoji="1"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회계년수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F604041-34D0-53C5-2F40-830CAAF8BFFA}"/>
                  </a:ext>
                </a:extLst>
              </p:cNvPr>
              <p:cNvSpPr txBox="1"/>
              <p:nvPr/>
            </p:nvSpPr>
            <p:spPr>
              <a:xfrm>
                <a:off x="8731243" y="2911444"/>
                <a:ext cx="585417" cy="2532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초과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  <a:endPara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031E6B9-38BC-BFD9-F9FE-8C6CF9F8A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0241" y="3038049"/>
                <a:ext cx="151617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5DD75726-0CCE-D8BC-0771-7B483015DBE6}"/>
                  </a:ext>
                </a:extLst>
              </p:cNvPr>
              <p:cNvGrpSpPr/>
              <p:nvPr/>
            </p:nvGrpSpPr>
            <p:grpSpPr>
              <a:xfrm>
                <a:off x="11337176" y="3901663"/>
                <a:ext cx="524504" cy="482716"/>
                <a:chOff x="11337176" y="3901663"/>
                <a:chExt cx="524504" cy="482716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2B14904E-8F66-F8C6-5415-0FA7B38A442C}"/>
                    </a:ext>
                  </a:extLst>
                </p:cNvPr>
                <p:cNvSpPr/>
                <p:nvPr/>
              </p:nvSpPr>
              <p:spPr bwMode="auto">
                <a:xfrm>
                  <a:off x="11556703" y="3901663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B1737AA-3707-306D-764D-A187D58E9750}"/>
                    </a:ext>
                  </a:extLst>
                </p:cNvPr>
                <p:cNvSpPr txBox="1"/>
                <p:nvPr/>
              </p:nvSpPr>
              <p:spPr>
                <a:xfrm>
                  <a:off x="11337176" y="4168935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2029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F031512-6E5E-6C8F-B188-DA1152B5432D}"/>
                  </a:ext>
                </a:extLst>
              </p:cNvPr>
              <p:cNvSpPr txBox="1"/>
              <p:nvPr/>
            </p:nvSpPr>
            <p:spPr>
              <a:xfrm>
                <a:off x="10271184" y="2784838"/>
                <a:ext cx="585417" cy="2532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초과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  <a:endPara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2054B4FA-1336-D68A-0E6F-15E96D937CE3}"/>
                </a:ext>
              </a:extLst>
            </p:cNvPr>
            <p:cNvSpPr/>
            <p:nvPr/>
          </p:nvSpPr>
          <p:spPr bwMode="auto">
            <a:xfrm>
              <a:off x="9386945" y="4867614"/>
              <a:ext cx="123825" cy="106746"/>
            </a:xfrm>
            <a:prstGeom prst="triangle">
              <a:avLst/>
            </a:prstGeom>
            <a:solidFill>
              <a:srgbClr val="FF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5C835D7-5C9E-EE7B-A8EF-541B5D513A59}"/>
                </a:ext>
              </a:extLst>
            </p:cNvPr>
            <p:cNvSpPr txBox="1"/>
            <p:nvPr/>
          </p:nvSpPr>
          <p:spPr>
            <a:xfrm>
              <a:off x="8997452" y="4999820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2027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endPara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 가산</a:t>
              </a:r>
              <a:endPara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kumimoji="1"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회계년수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53345E25-87C1-E957-E884-3366AF1BF40C}"/>
                </a:ext>
              </a:extLst>
            </p:cNvPr>
            <p:cNvSpPr/>
            <p:nvPr/>
          </p:nvSpPr>
          <p:spPr bwMode="auto">
            <a:xfrm>
              <a:off x="10834186" y="4853638"/>
              <a:ext cx="123825" cy="106746"/>
            </a:xfrm>
            <a:prstGeom prst="triangle">
              <a:avLst/>
            </a:prstGeom>
            <a:solidFill>
              <a:srgbClr val="FF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2D986C-8306-2A91-8BF7-A51DB1F4A80C}"/>
                </a:ext>
              </a:extLst>
            </p:cNvPr>
            <p:cNvSpPr txBox="1"/>
            <p:nvPr/>
          </p:nvSpPr>
          <p:spPr>
            <a:xfrm>
              <a:off x="10444693" y="4985844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2029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endPara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 가산</a:t>
              </a:r>
              <a:endPara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kumimoji="1"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회계년수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26FC4243-706E-DC4C-A5E4-EE6B48614F9F}"/>
                </a:ext>
              </a:extLst>
            </p:cNvPr>
            <p:cNvGrpSpPr/>
            <p:nvPr/>
          </p:nvGrpSpPr>
          <p:grpSpPr>
            <a:xfrm>
              <a:off x="8719714" y="3968016"/>
              <a:ext cx="585417" cy="398420"/>
              <a:chOff x="8719714" y="3968016"/>
              <a:chExt cx="585417" cy="398420"/>
            </a:xfrm>
          </p:grpSpPr>
          <p:sp>
            <p:nvSpPr>
              <p:cNvPr id="80" name="화살표: 오각형 79">
                <a:extLst>
                  <a:ext uri="{FF2B5EF4-FFF2-40B4-BE49-F238E27FC236}">
                    <a16:creationId xmlns:a16="http://schemas.microsoft.com/office/drawing/2014/main" id="{6C673344-D4F0-D8CE-2094-459E8D680F7C}"/>
                  </a:ext>
                </a:extLst>
              </p:cNvPr>
              <p:cNvSpPr/>
              <p:nvPr/>
            </p:nvSpPr>
            <p:spPr bwMode="auto">
              <a:xfrm rot="5400000">
                <a:off x="8915360" y="4226428"/>
                <a:ext cx="181549" cy="98468"/>
              </a:xfrm>
              <a:prstGeom prst="homePlate">
                <a:avLst/>
              </a:prstGeom>
              <a:solidFill>
                <a:schemeClr val="accent3">
                  <a:lumMod val="75000"/>
                </a:schemeClr>
              </a:solidFill>
              <a:ln w="63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734C335-5DEA-5376-BA9C-F378F075825B}"/>
                  </a:ext>
                </a:extLst>
              </p:cNvPr>
              <p:cNvSpPr txBox="1"/>
              <p:nvPr/>
            </p:nvSpPr>
            <p:spPr>
              <a:xfrm>
                <a:off x="8719714" y="3968016"/>
                <a:ext cx="5854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입사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E90739D-432D-69C2-4B8E-A66AFAB50D4B}"/>
                </a:ext>
              </a:extLst>
            </p:cNvPr>
            <p:cNvGrpSpPr/>
            <p:nvPr/>
          </p:nvGrpSpPr>
          <p:grpSpPr>
            <a:xfrm>
              <a:off x="9418318" y="3968016"/>
              <a:ext cx="585417" cy="398420"/>
              <a:chOff x="9418318" y="3968016"/>
              <a:chExt cx="585417" cy="398420"/>
            </a:xfrm>
          </p:grpSpPr>
          <p:sp>
            <p:nvSpPr>
              <p:cNvPr id="82" name="화살표: 오각형 81">
                <a:extLst>
                  <a:ext uri="{FF2B5EF4-FFF2-40B4-BE49-F238E27FC236}">
                    <a16:creationId xmlns:a16="http://schemas.microsoft.com/office/drawing/2014/main" id="{592D2398-73C1-19BE-6785-C624A8B6BD0C}"/>
                  </a:ext>
                </a:extLst>
              </p:cNvPr>
              <p:cNvSpPr/>
              <p:nvPr/>
            </p:nvSpPr>
            <p:spPr bwMode="auto">
              <a:xfrm rot="5400000">
                <a:off x="9613964" y="4226428"/>
                <a:ext cx="181549" cy="98468"/>
              </a:xfrm>
              <a:prstGeom prst="homePlate">
                <a:avLst/>
              </a:prstGeom>
              <a:solidFill>
                <a:schemeClr val="accent3">
                  <a:lumMod val="75000"/>
                </a:schemeClr>
              </a:solidFill>
              <a:ln w="63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DE7D29C-2CD5-CF98-C00D-4BC0220F372B}"/>
                  </a:ext>
                </a:extLst>
              </p:cNvPr>
              <p:cNvSpPr txBox="1"/>
              <p:nvPr/>
            </p:nvSpPr>
            <p:spPr>
              <a:xfrm>
                <a:off x="9418318" y="3968016"/>
                <a:ext cx="5854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입사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5181DB40-B3DD-202E-F70F-60DDA1A0A4E9}"/>
                </a:ext>
              </a:extLst>
            </p:cNvPr>
            <p:cNvGrpSpPr/>
            <p:nvPr/>
          </p:nvGrpSpPr>
          <p:grpSpPr>
            <a:xfrm>
              <a:off x="10167466" y="3968016"/>
              <a:ext cx="585417" cy="398420"/>
              <a:chOff x="10167466" y="3968016"/>
              <a:chExt cx="585417" cy="398420"/>
            </a:xfrm>
          </p:grpSpPr>
          <p:sp>
            <p:nvSpPr>
              <p:cNvPr id="84" name="화살표: 오각형 83">
                <a:extLst>
                  <a:ext uri="{FF2B5EF4-FFF2-40B4-BE49-F238E27FC236}">
                    <a16:creationId xmlns:a16="http://schemas.microsoft.com/office/drawing/2014/main" id="{5EC708D4-D7B9-3044-EA73-7CF800EF8C5F}"/>
                  </a:ext>
                </a:extLst>
              </p:cNvPr>
              <p:cNvSpPr/>
              <p:nvPr/>
            </p:nvSpPr>
            <p:spPr bwMode="auto">
              <a:xfrm rot="5400000">
                <a:off x="10363112" y="4226428"/>
                <a:ext cx="181549" cy="98468"/>
              </a:xfrm>
              <a:prstGeom prst="homePlate">
                <a:avLst/>
              </a:prstGeom>
              <a:solidFill>
                <a:schemeClr val="accent3">
                  <a:lumMod val="75000"/>
                </a:schemeClr>
              </a:solidFill>
              <a:ln w="63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E03399A-CDCB-D62A-3441-907B869CDC66}"/>
                  </a:ext>
                </a:extLst>
              </p:cNvPr>
              <p:cNvSpPr txBox="1"/>
              <p:nvPr/>
            </p:nvSpPr>
            <p:spPr>
              <a:xfrm>
                <a:off x="10167466" y="3968016"/>
                <a:ext cx="5854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입사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</a:p>
            </p:txBody>
          </p: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C341124-9A9F-5DE2-16DF-BB1FBC88F03A}"/>
              </a:ext>
            </a:extLst>
          </p:cNvPr>
          <p:cNvSpPr txBox="1"/>
          <p:nvPr/>
        </p:nvSpPr>
        <p:spPr>
          <a:xfrm>
            <a:off x="5390958" y="2904702"/>
            <a:ext cx="5647006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유급휴가 가산은 연차를 부여하는 매년 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월 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일 시점에서 최초 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년을 초과하는 매 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년마다 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일을 가산합니다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매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년마다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일을 가산하되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가산 후 총 연차가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일이 되면 더 이상 가산되지 않습니다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238882-8C54-C93C-8A6C-E147108C0459}"/>
              </a:ext>
            </a:extLst>
          </p:cNvPr>
          <p:cNvSpPr txBox="1"/>
          <p:nvPr/>
        </p:nvSpPr>
        <p:spPr>
          <a:xfrm>
            <a:off x="6234645" y="498256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0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회계년수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3A72B0-0A60-2BBE-DB3B-C584C9E172A4}"/>
              </a:ext>
            </a:extLst>
          </p:cNvPr>
          <p:cNvSpPr/>
          <p:nvPr/>
        </p:nvSpPr>
        <p:spPr>
          <a:xfrm>
            <a:off x="6753574" y="-487385"/>
            <a:ext cx="5751609" cy="39418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2021.01.01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입사시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년이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회계년수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년이 되는 것 인지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b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-2021.01.02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입사시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년이 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회계년수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네 맞습니다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2021.01.01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입사시 최초 유급휴가 부여되는 연도가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년인지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b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-2021.01.02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입사시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휴가에 최초 유급휴가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 발생</a:t>
            </a:r>
            <a:endParaRPr kumimoji="1" lang="en-US" altLang="ko-KR" sz="11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연차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 추가 부여를 말씀하시는 것이라면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년도 입니다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2021.01.02 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입사시는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2025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입니다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추가 유급휴가 발생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일은 만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기준입니다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en-US" altLang="ko-KR" sz="11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FontTx/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2021.01.01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입사시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미만 근무로 판단을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해야할지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b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연차 발생 기준을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15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 기준으로 발생시켜야 할지 여부 결정 필요</a:t>
            </a:r>
            <a:endParaRPr kumimoji="1" lang="en-US" altLang="ko-KR" sz="11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2021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 입사자는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일에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15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 발생 됩니다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현재 휴가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휴직의 종류는 아래와 같아 보이고 이중에서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출근율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계산시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휴일일 포함하는 휴가의 종류는 일반휴직만 해당해 보이는데 맞는건지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b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오전반차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오후반차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연차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포상휴가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경조휴가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공가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대체휴가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출산휴가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일반휴직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육아휴직</a:t>
            </a:r>
            <a:endParaRPr kumimoji="1" lang="en-US" altLang="ko-KR" sz="11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출근율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계산시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소정근무일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80%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 포함 안되는 휴가의 종류는 일반휴직만 해당</a:t>
            </a:r>
            <a:endParaRPr kumimoji="1" lang="en-US" altLang="ko-KR" sz="11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다른 휴가는 유급휴가로 보기 때문에 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정상출근한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것과 동일</a:t>
            </a:r>
            <a:endParaRPr kumimoji="1" lang="en-US" altLang="ko-KR" sz="11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휴일을 포함하는 휴가는 경조휴가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본인 출산휴가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배우자 출산휴가는 휴일제외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),</a:t>
            </a: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육아휴직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일반휴직 다 휴일이 포함 산정되는 휴가 입니다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 개근 여부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판단시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각월별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계산으로 개근월을 판단하면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될런지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b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-4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월은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 결근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24/30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*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100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80%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월은 개근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O</a:t>
            </a:r>
            <a:b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-6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월은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 결근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23/30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*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100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76.6%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월은 개근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</a:t>
            </a: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 개근 여부는 발생 연차 산정과 달리 한달 근무일수가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22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일이면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22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100% </a:t>
            </a: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출근해야 함 결근이 하루라도 있을 경우 월 만근으로 보지 않습니다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46FEDF-83BE-36B9-FED6-205DC38C22F8}"/>
              </a:ext>
            </a:extLst>
          </p:cNvPr>
          <p:cNvSpPr/>
          <p:nvPr/>
        </p:nvSpPr>
        <p:spPr>
          <a:xfrm>
            <a:off x="4843407" y="4517525"/>
            <a:ext cx="7338032" cy="120032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년에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80%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미만일 경우 각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월단위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개근 여부 판단기준은 아래와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같은지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?</a:t>
            </a:r>
            <a:br>
              <a:rPr kumimoji="1" lang="en-US" altLang="ko-KR" sz="1100" b="1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–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하루라도 결근이 없는 경우</a:t>
            </a:r>
            <a:br>
              <a:rPr kumimoji="1" lang="en-US" altLang="ko-KR" sz="1100" b="1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-30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일인 달에 일반휴직을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8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일 사용했을 경우는 개근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9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일 사용했을 경우에는 결근</a:t>
            </a:r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624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B629D38C-985F-8859-F7B4-760077F663CC}"/>
              </a:ext>
            </a:extLst>
          </p:cNvPr>
          <p:cNvSpPr/>
          <p:nvPr/>
        </p:nvSpPr>
        <p:spPr bwMode="auto">
          <a:xfrm rot="5400000">
            <a:off x="2641608" y="2537531"/>
            <a:ext cx="181549" cy="98468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868056D-F297-D13B-D57C-2BD8441ED883}"/>
              </a:ext>
            </a:extLst>
          </p:cNvPr>
          <p:cNvGrpSpPr/>
          <p:nvPr/>
        </p:nvGrpSpPr>
        <p:grpSpPr>
          <a:xfrm>
            <a:off x="1527700" y="2633044"/>
            <a:ext cx="9446188" cy="512840"/>
            <a:chOff x="1413400" y="1423172"/>
            <a:chExt cx="9446188" cy="51284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F1523D8-F8DF-A1D2-83E1-2FF306805E62}"/>
                </a:ext>
              </a:extLst>
            </p:cNvPr>
            <p:cNvSpPr/>
            <p:nvPr/>
          </p:nvSpPr>
          <p:spPr bwMode="auto">
            <a:xfrm>
              <a:off x="1724297" y="1512163"/>
              <a:ext cx="9135291" cy="69668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6CBBCC0-B27E-4734-10B1-190CC1C6EEFA}"/>
                </a:ext>
              </a:extLst>
            </p:cNvPr>
            <p:cNvSpPr/>
            <p:nvPr/>
          </p:nvSpPr>
          <p:spPr bwMode="auto">
            <a:xfrm>
              <a:off x="1724297" y="1423172"/>
              <a:ext cx="85453" cy="247650"/>
            </a:xfrm>
            <a:prstGeom prst="rect">
              <a:avLst/>
            </a:prstGeom>
            <a:solidFill>
              <a:srgbClr val="C00000"/>
            </a:solidFill>
            <a:ln w="63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66A098-03CE-7925-F10F-195408EE6C16}"/>
                </a:ext>
              </a:extLst>
            </p:cNvPr>
            <p:cNvSpPr txBox="1"/>
            <p:nvPr/>
          </p:nvSpPr>
          <p:spPr>
            <a:xfrm>
              <a:off x="1413400" y="1720568"/>
              <a:ext cx="7232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2021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8DF5C15-BB84-4DC8-1194-4FA611288022}"/>
                </a:ext>
              </a:extLst>
            </p:cNvPr>
            <p:cNvSpPr/>
            <p:nvPr/>
          </p:nvSpPr>
          <p:spPr bwMode="auto">
            <a:xfrm>
              <a:off x="6249216" y="1433674"/>
              <a:ext cx="85453" cy="247650"/>
            </a:xfrm>
            <a:prstGeom prst="rect">
              <a:avLst/>
            </a:prstGeom>
            <a:solidFill>
              <a:srgbClr val="C00000"/>
            </a:solidFill>
            <a:ln w="63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F60F5C-EDBE-68CB-AC69-F179D535F030}"/>
                </a:ext>
              </a:extLst>
            </p:cNvPr>
            <p:cNvSpPr txBox="1"/>
            <p:nvPr/>
          </p:nvSpPr>
          <p:spPr>
            <a:xfrm>
              <a:off x="5938319" y="1720568"/>
              <a:ext cx="7232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300D052-A9B8-96F7-6DB5-BAC784949C92}"/>
              </a:ext>
            </a:extLst>
          </p:cNvPr>
          <p:cNvSpPr txBox="1"/>
          <p:nvPr/>
        </p:nvSpPr>
        <p:spPr>
          <a:xfrm>
            <a:off x="2254526" y="2269479"/>
            <a:ext cx="955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2021/03/22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17562818-5BD8-11D9-5080-D8F5E2BEA4F7}"/>
              </a:ext>
            </a:extLst>
          </p:cNvPr>
          <p:cNvSpPr/>
          <p:nvPr/>
        </p:nvSpPr>
        <p:spPr bwMode="auto">
          <a:xfrm rot="5400000">
            <a:off x="7179543" y="2537531"/>
            <a:ext cx="181549" cy="98468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2775F6-32FD-65E9-8369-0324913D1198}"/>
              </a:ext>
            </a:extLst>
          </p:cNvPr>
          <p:cNvSpPr txBox="1"/>
          <p:nvPr/>
        </p:nvSpPr>
        <p:spPr>
          <a:xfrm>
            <a:off x="6926849" y="1124142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2022/03/21</a:t>
            </a:r>
            <a:endParaRPr kumimoji="1"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CBE5C18-20A6-EFC5-E7FD-1B9D21EB34F4}"/>
              </a:ext>
            </a:extLst>
          </p:cNvPr>
          <p:cNvCxnSpPr>
            <a:cxnSpLocks/>
          </p:cNvCxnSpPr>
          <p:nvPr/>
        </p:nvCxnSpPr>
        <p:spPr>
          <a:xfrm>
            <a:off x="2781617" y="1076517"/>
            <a:ext cx="44887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791F00-DD95-C35C-E96C-2966C5D5C040}"/>
              </a:ext>
            </a:extLst>
          </p:cNvPr>
          <p:cNvSpPr txBox="1"/>
          <p:nvPr/>
        </p:nvSpPr>
        <p:spPr>
          <a:xfrm>
            <a:off x="3815905" y="539405"/>
            <a:ext cx="2114681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 개근 시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일의 유급휴가 부여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입사일 기준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간 총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11.0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연차 발생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737049B-E85F-5752-CE83-CCF25F068DC8}"/>
              </a:ext>
            </a:extLst>
          </p:cNvPr>
          <p:cNvCxnSpPr>
            <a:cxnSpLocks/>
          </p:cNvCxnSpPr>
          <p:nvPr/>
        </p:nvCxnSpPr>
        <p:spPr>
          <a:xfrm>
            <a:off x="7270317" y="2145561"/>
            <a:ext cx="370357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3A638F-3837-A3E6-18A3-58B403BDF41D}"/>
              </a:ext>
            </a:extLst>
          </p:cNvPr>
          <p:cNvSpPr/>
          <p:nvPr/>
        </p:nvSpPr>
        <p:spPr bwMode="auto">
          <a:xfrm>
            <a:off x="10888435" y="2643546"/>
            <a:ext cx="85453" cy="247650"/>
          </a:xfrm>
          <a:prstGeom prst="rect">
            <a:avLst/>
          </a:prstGeom>
          <a:solidFill>
            <a:srgbClr val="C00000"/>
          </a:solid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824983-492F-50F1-D67E-F774CAC4746A}"/>
              </a:ext>
            </a:extLst>
          </p:cNvPr>
          <p:cNvSpPr txBox="1"/>
          <p:nvPr/>
        </p:nvSpPr>
        <p:spPr>
          <a:xfrm>
            <a:off x="10569523" y="2930440"/>
            <a:ext cx="782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2022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50B6214B-D92D-7BD8-F887-981AB0CDA472}"/>
              </a:ext>
            </a:extLst>
          </p:cNvPr>
          <p:cNvSpPr/>
          <p:nvPr/>
        </p:nvSpPr>
        <p:spPr bwMode="auto">
          <a:xfrm>
            <a:off x="7314005" y="2823694"/>
            <a:ext cx="123825" cy="106746"/>
          </a:xfrm>
          <a:prstGeom prst="triangl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53C187-0564-E58F-2AF8-79511284E465}"/>
              </a:ext>
            </a:extLst>
          </p:cNvPr>
          <p:cNvSpPr txBox="1"/>
          <p:nvPr/>
        </p:nvSpPr>
        <p:spPr>
          <a:xfrm>
            <a:off x="6758600" y="2955900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202/03/22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 후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미사용 유급휴가 소멸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09B48B-0614-7FCE-D7FE-677AE23BEA66}"/>
              </a:ext>
            </a:extLst>
          </p:cNvPr>
          <p:cNvSpPr txBox="1"/>
          <p:nvPr/>
        </p:nvSpPr>
        <p:spPr>
          <a:xfrm>
            <a:off x="7664561" y="1262281"/>
            <a:ext cx="2904962" cy="622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 다음해 연차 </a:t>
            </a:r>
            <a:r>
              <a:rPr kumimoji="1"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입사년도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근무기간에 비례해서 발생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*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285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(3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일부터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일까지의 일수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365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11.71 -&gt;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소수점 올림 처리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12.0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연차 발생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580489C-9308-0DFC-1DBB-A87BE1773E7C}"/>
              </a:ext>
            </a:extLst>
          </p:cNvPr>
          <p:cNvCxnSpPr>
            <a:cxnSpLocks/>
          </p:cNvCxnSpPr>
          <p:nvPr/>
        </p:nvCxnSpPr>
        <p:spPr>
          <a:xfrm>
            <a:off x="2781617" y="2127547"/>
            <a:ext cx="3624625" cy="121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5F5AD01-F1BE-A110-B860-20BF8AEE21C4}"/>
              </a:ext>
            </a:extLst>
          </p:cNvPr>
          <p:cNvSpPr txBox="1"/>
          <p:nvPr/>
        </p:nvSpPr>
        <p:spPr>
          <a:xfrm>
            <a:off x="6052619" y="2228638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2021/12/31</a:t>
            </a:r>
            <a:endParaRPr kumimoji="1"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474E07-2820-7726-8140-F1F231045180}"/>
              </a:ext>
            </a:extLst>
          </p:cNvPr>
          <p:cNvSpPr txBox="1"/>
          <p:nvPr/>
        </p:nvSpPr>
        <p:spPr>
          <a:xfrm>
            <a:off x="2796074" y="1308222"/>
            <a:ext cx="1019831" cy="622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 첫 해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1" lang="en-US" altLang="ko-KR" sz="8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12 – 3(</a:t>
            </a:r>
            <a:r>
              <a:rPr kumimoji="1" lang="ko-KR" altLang="en-US" sz="800" u="none" kern="1200" spc="0" dirty="0" err="1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입사월</a:t>
            </a:r>
            <a:r>
              <a:rPr kumimoji="1" lang="en-US" altLang="ko-KR" sz="8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9.0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유급휴가 발생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5E20672-F770-E33C-A082-FD9E884FA6D2}"/>
              </a:ext>
            </a:extLst>
          </p:cNvPr>
          <p:cNvGraphicFramePr>
            <a:graphicFrameLocks noGrp="1"/>
          </p:cNvGraphicFramePr>
          <p:nvPr/>
        </p:nvGraphicFramePr>
        <p:xfrm>
          <a:off x="511057" y="3629948"/>
          <a:ext cx="7068330" cy="581179"/>
        </p:xfrm>
        <a:graphic>
          <a:graphicData uri="http://schemas.openxmlformats.org/drawingml/2006/table">
            <a:tbl>
              <a:tblPr/>
              <a:tblGrid>
                <a:gridCol w="316734">
                  <a:extLst>
                    <a:ext uri="{9D8B030D-6E8A-4147-A177-3AD203B41FA5}">
                      <a16:colId xmlns:a16="http://schemas.microsoft.com/office/drawing/2014/main" val="1669411747"/>
                    </a:ext>
                  </a:extLst>
                </a:gridCol>
                <a:gridCol w="443970">
                  <a:extLst>
                    <a:ext uri="{9D8B030D-6E8A-4147-A177-3AD203B41FA5}">
                      <a16:colId xmlns:a16="http://schemas.microsoft.com/office/drawing/2014/main" val="2026832170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912566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1714251840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2224465805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733475548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4069969777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2129327710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2986814569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133159724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6403438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644215793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3895331187"/>
                    </a:ext>
                  </a:extLst>
                </a:gridCol>
              </a:tblGrid>
              <a:tr h="190835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회계년수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초년월수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금년월차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과년월차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2020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가능일수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62256"/>
                  </a:ext>
                </a:extLst>
              </a:tr>
              <a:tr h="199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4431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2021-03-22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448027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CD49B58-E5F3-C111-8113-B25674DB58FE}"/>
              </a:ext>
            </a:extLst>
          </p:cNvPr>
          <p:cNvSpPr txBox="1"/>
          <p:nvPr/>
        </p:nvSpPr>
        <p:spPr>
          <a:xfrm>
            <a:off x="200160" y="3310081"/>
            <a:ext cx="1595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2021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입사일 기준 휴가 발생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277499B9-1B14-254D-7434-4C750C6872EE}"/>
              </a:ext>
            </a:extLst>
          </p:cNvPr>
          <p:cNvGraphicFramePr>
            <a:graphicFrameLocks noGrp="1"/>
          </p:cNvGraphicFramePr>
          <p:nvPr/>
        </p:nvGraphicFramePr>
        <p:xfrm>
          <a:off x="511057" y="4709928"/>
          <a:ext cx="7068330" cy="581179"/>
        </p:xfrm>
        <a:graphic>
          <a:graphicData uri="http://schemas.openxmlformats.org/drawingml/2006/table">
            <a:tbl>
              <a:tblPr/>
              <a:tblGrid>
                <a:gridCol w="316734">
                  <a:extLst>
                    <a:ext uri="{9D8B030D-6E8A-4147-A177-3AD203B41FA5}">
                      <a16:colId xmlns:a16="http://schemas.microsoft.com/office/drawing/2014/main" val="1669411747"/>
                    </a:ext>
                  </a:extLst>
                </a:gridCol>
                <a:gridCol w="443970">
                  <a:extLst>
                    <a:ext uri="{9D8B030D-6E8A-4147-A177-3AD203B41FA5}">
                      <a16:colId xmlns:a16="http://schemas.microsoft.com/office/drawing/2014/main" val="2026832170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912566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1714251840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2224465805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733475548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4069969777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2129327710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2986814569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133159724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6403438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644215793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3895331187"/>
                    </a:ext>
                  </a:extLst>
                </a:gridCol>
              </a:tblGrid>
              <a:tr h="190835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회계년수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초년월수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금년월차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과년월차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가능일수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62256"/>
                  </a:ext>
                </a:extLst>
              </a:tr>
              <a:tr h="199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4431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2021-03-22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448027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4A29C66C-63F4-2750-6A91-9121ED085BFF}"/>
              </a:ext>
            </a:extLst>
          </p:cNvPr>
          <p:cNvSpPr txBox="1"/>
          <p:nvPr/>
        </p:nvSpPr>
        <p:spPr>
          <a:xfrm>
            <a:off x="200160" y="4390061"/>
            <a:ext cx="16482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2022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기준 휴가 발생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0BEE317-A73F-FB32-59D9-FA66A65BF63D}"/>
              </a:ext>
            </a:extLst>
          </p:cNvPr>
          <p:cNvCxnSpPr>
            <a:cxnSpLocks/>
          </p:cNvCxnSpPr>
          <p:nvPr/>
        </p:nvCxnSpPr>
        <p:spPr>
          <a:xfrm>
            <a:off x="6406242" y="1964323"/>
            <a:ext cx="864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93B3F0-9162-C6CF-FE5C-20B8B414D26B}"/>
              </a:ext>
            </a:extLst>
          </p:cNvPr>
          <p:cNvSpPr txBox="1"/>
          <p:nvPr/>
        </p:nvSpPr>
        <p:spPr>
          <a:xfrm>
            <a:off x="6328363" y="1262281"/>
            <a:ext cx="1019831" cy="622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 다음해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1" lang="en-US" altLang="ko-KR" sz="8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3(</a:t>
            </a:r>
            <a:r>
              <a:rPr kumimoji="1" lang="ko-KR" altLang="en-US" sz="800" u="none" kern="1200" spc="0" dirty="0" err="1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입사월</a:t>
            </a:r>
            <a:r>
              <a:rPr kumimoji="1" lang="en-US" altLang="ko-KR" sz="8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 – 1</a:t>
            </a:r>
          </a:p>
          <a:p>
            <a:pPr algn="l">
              <a:lnSpc>
                <a:spcPct val="150000"/>
              </a:lnSpc>
            </a:pP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2.0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유급휴가 발생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4A267A-CA0F-7B22-B169-7ECCF8E4CB6B}"/>
              </a:ext>
            </a:extLst>
          </p:cNvPr>
          <p:cNvSpPr txBox="1"/>
          <p:nvPr/>
        </p:nvSpPr>
        <p:spPr>
          <a:xfrm>
            <a:off x="6913488" y="2226668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2022/03/21</a:t>
            </a:r>
            <a:endParaRPr kumimoji="1"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3A9F61C-3574-5E91-0FB7-54E54ED45DB5}"/>
              </a:ext>
            </a:extLst>
          </p:cNvPr>
          <p:cNvGraphicFramePr>
            <a:graphicFrameLocks noGrp="1"/>
          </p:cNvGraphicFramePr>
          <p:nvPr/>
        </p:nvGraphicFramePr>
        <p:xfrm>
          <a:off x="511057" y="5802060"/>
          <a:ext cx="7068330" cy="581179"/>
        </p:xfrm>
        <a:graphic>
          <a:graphicData uri="http://schemas.openxmlformats.org/drawingml/2006/table">
            <a:tbl>
              <a:tblPr/>
              <a:tblGrid>
                <a:gridCol w="316734">
                  <a:extLst>
                    <a:ext uri="{9D8B030D-6E8A-4147-A177-3AD203B41FA5}">
                      <a16:colId xmlns:a16="http://schemas.microsoft.com/office/drawing/2014/main" val="1669411747"/>
                    </a:ext>
                  </a:extLst>
                </a:gridCol>
                <a:gridCol w="443970">
                  <a:extLst>
                    <a:ext uri="{9D8B030D-6E8A-4147-A177-3AD203B41FA5}">
                      <a16:colId xmlns:a16="http://schemas.microsoft.com/office/drawing/2014/main" val="2026832170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912566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1714251840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2224465805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733475548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4069969777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2129327710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2986814569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133159724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6403438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644215793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3895331187"/>
                    </a:ext>
                  </a:extLst>
                </a:gridCol>
              </a:tblGrid>
              <a:tr h="190835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회계년수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초년월수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금년월차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과년월차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가능일수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62256"/>
                  </a:ext>
                </a:extLst>
              </a:tr>
              <a:tr h="199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4431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2021-03-22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(2.0)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(9.0)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448027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406CE65D-9FEE-62DB-07C3-AFD28EA7B500}"/>
              </a:ext>
            </a:extLst>
          </p:cNvPr>
          <p:cNvSpPr txBox="1"/>
          <p:nvPr/>
        </p:nvSpPr>
        <p:spPr>
          <a:xfrm>
            <a:off x="200160" y="5482193"/>
            <a:ext cx="31534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2022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기준 조회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 후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이후 미사용 월차 소멸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92A1E0-D1A3-9ACD-0FE6-19171F7B94DC}"/>
              </a:ext>
            </a:extLst>
          </p:cNvPr>
          <p:cNvSpPr txBox="1"/>
          <p:nvPr/>
        </p:nvSpPr>
        <p:spPr>
          <a:xfrm>
            <a:off x="7088547" y="5534405"/>
            <a:ext cx="4908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소멸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9569CC-7C23-1FF2-E20F-28FFFA359291}"/>
              </a:ext>
            </a:extLst>
          </p:cNvPr>
          <p:cNvSpPr txBox="1"/>
          <p:nvPr/>
        </p:nvSpPr>
        <p:spPr>
          <a:xfrm>
            <a:off x="413875" y="556177"/>
            <a:ext cx="167618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연차 산정 계산 예시 </a:t>
            </a:r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6D2E00-BD57-6977-FF9D-C69545C6FD1B}"/>
              </a:ext>
            </a:extLst>
          </p:cNvPr>
          <p:cNvSpPr txBox="1"/>
          <p:nvPr/>
        </p:nvSpPr>
        <p:spPr>
          <a:xfrm>
            <a:off x="533146" y="769907"/>
            <a:ext cx="1305452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입사자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4D17DA-B27D-1B32-45AD-057F8E320683}"/>
              </a:ext>
            </a:extLst>
          </p:cNvPr>
          <p:cNvSpPr/>
          <p:nvPr/>
        </p:nvSpPr>
        <p:spPr>
          <a:xfrm>
            <a:off x="7579387" y="3283116"/>
            <a:ext cx="5751609" cy="34300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2021.01.01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입사시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회계년수는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b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 맞는지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 입사자는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 맞지만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중도입사자는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 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입니다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2021.01.01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입사시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2021, 2022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년의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초년월수는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b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-2021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</a:t>
            </a: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초년월수는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년미만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입사자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한달 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만근시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한 개의 연차를 부여하기 위해 산정합니다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입사자는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이후 부터는 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초년월수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입니다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2021.01.01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입사시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2021,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년의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금년월차는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b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-2021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</a:t>
            </a: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-&gt; 2022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일이 되는 동시에 연차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15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 발생하므로 </a:t>
            </a:r>
            <a:endParaRPr kumimoji="1" lang="en-US" altLang="ko-KR" sz="11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2021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입사자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금년월차는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개입니다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2021.01.01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입사시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년의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발생연차는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15? 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맞습니다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2021.01.01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입사시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가능일수는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15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일로 항상 고정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  <a:p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년에 부여한 연차이상 사용할 경우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사용일수에 따라서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사용가능     </a:t>
            </a:r>
            <a:endParaRPr kumimoji="1" lang="en-US" altLang="ko-KR" sz="11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일수는 변경됩니다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2021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년에 연차를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 초과 사용하는 경우 </a:t>
            </a:r>
            <a:endParaRPr kumimoji="1" lang="en-US" altLang="ko-KR" sz="11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2022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사용가능일수는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13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개가 됩니다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이전년에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사용하지 않은 연차는 새해에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사용할수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있는 것 인지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발생연차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계산시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고려해야하는지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en-US" altLang="ko-KR" sz="11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잔여연차는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이월되지 않습니다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말일기준으로 전부 소멸입니다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AB3FA9-0F97-7D9B-173E-4F10E544A5A6}"/>
              </a:ext>
            </a:extLst>
          </p:cNvPr>
          <p:cNvSpPr/>
          <p:nvPr/>
        </p:nvSpPr>
        <p:spPr>
          <a:xfrm>
            <a:off x="5930586" y="1863782"/>
            <a:ext cx="7338032" cy="120032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연차 초과 사용시 내년 휴가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산정시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내년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발생일수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가능일수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모두 감산해서 반영해야 할지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?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아니면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발생일수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는 기준 정보이므로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가능일수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에만 감산해서 반영할지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?</a:t>
            </a:r>
          </a:p>
          <a:p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656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20AD4D-382A-857F-81FF-72A785AB0482}"/>
              </a:ext>
            </a:extLst>
          </p:cNvPr>
          <p:cNvSpPr/>
          <p:nvPr/>
        </p:nvSpPr>
        <p:spPr>
          <a:xfrm>
            <a:off x="504746" y="1254490"/>
            <a:ext cx="7239332" cy="41353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팀업무보고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팀 출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/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퇴근 제출은 공휴일은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않하게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맞는건지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?</a:t>
            </a:r>
            <a:br>
              <a:rPr kumimoji="1" lang="en-US" altLang="ko-KR" sz="1100" b="1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출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/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퇴근 제출과 무관할수도 있지만 팀원이 공휴일에 근무를 할 수 있음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이슈사항이 없을지 문의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 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공휴일 휴일에 출근을 할 경우에는 업무 보고 및 출퇴근 제출 가능해야 합니다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팀업무보고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팀 출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/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퇴근 제출은 팀장 직급만 수행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가능한건지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?</a:t>
            </a:r>
          </a:p>
          <a:p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     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네 맞습니다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팀장의 팀의 개념은 직속팀만 해당하는 걸로 인지하고 있으면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될런지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?</a:t>
            </a:r>
          </a:p>
          <a:p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     SQ1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팀 하나가 하나의 팀입니다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실장의 경우 다음 예시와 같이 조직구성이 되어있는지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?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실장 직급은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QA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사업본부 팀 소속임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실장직급은 다 경영전략본부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, QA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사업본부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,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개발사업본부 본부 소속이며</a:t>
            </a: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각 실장 밑에 팀이 구성 되어있는 구조 입니다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각 실장이 관리하는 팀은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팀명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순서대로 관리하고 있지는 않습니다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해당정보는 당사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HR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시스템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DB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사용합니다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.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QA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사업본부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&gt;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실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&gt;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SQ1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                     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&gt;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실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&gt;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SQ2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                  &gt; 2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실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&gt;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SQ3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                  &gt; 2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실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&gt;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SQ4</a:t>
            </a: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근태결과에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기타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가 있던데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어떨때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사용하는 것인지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?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사용하지 않는 상태인 경우 빼는게 어떨까 합니다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)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통계시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근태결과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근무상태를 보는데 상태가 기타인 경우 어떤 경우에 반영해야 하는지 체크하기 위한</a:t>
            </a: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철야근무로 인해 다음날 출근을 하지 않거나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,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오후에 출근을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하는경우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등 다른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상태값으로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분류할 수 없는</a:t>
            </a: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근태 정보를 반영합니다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F4491BE1-3B8B-5E3C-40DB-2F1CE4CB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22E99D9-9BC2-7567-A853-A877AECBDE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10" name="Button">
            <a:extLst>
              <a:ext uri="{FF2B5EF4-FFF2-40B4-BE49-F238E27FC236}">
                <a16:creationId xmlns:a16="http://schemas.microsoft.com/office/drawing/2014/main" id="{C32C2B41-F05F-B8EC-F2CC-A303F860DFAB}"/>
              </a:ext>
            </a:extLst>
          </p:cNvPr>
          <p:cNvSpPr/>
          <p:nvPr/>
        </p:nvSpPr>
        <p:spPr>
          <a:xfrm>
            <a:off x="504746" y="785209"/>
            <a:ext cx="2214178" cy="318881"/>
          </a:xfrm>
          <a:prstGeom prst="roundRect">
            <a:avLst/>
          </a:prstGeom>
          <a:solidFill>
            <a:srgbClr val="8EB4E3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기타 </a:t>
            </a:r>
            <a:r>
              <a:rPr kumimoji="1" lang="ko-KR" altLang="en-US" sz="12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질의사항입니다</a:t>
            </a:r>
            <a:endParaRPr kumimoji="1" lang="en-US" sz="12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7A49F3-0D8F-19C0-58CD-81B5D9F143F7}"/>
              </a:ext>
            </a:extLst>
          </p:cNvPr>
          <p:cNvSpPr/>
          <p:nvPr/>
        </p:nvSpPr>
        <p:spPr>
          <a:xfrm>
            <a:off x="6705599" y="1749779"/>
            <a:ext cx="5964707" cy="217255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공휴일에 상관없이 매일 업무보고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팀 출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/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퇴근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제출은수행하는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걸로 하겠습니다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.(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승인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반려 프로세스가 있어서 관리 담당자가 공휴일에도 승인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/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반려를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해야되서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문의드렸습니다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)</a:t>
            </a:r>
            <a:br>
              <a:rPr kumimoji="1" lang="en-US" altLang="ko-KR" sz="1100" b="1" dirty="0">
                <a:solidFill>
                  <a:schemeClr val="tx1"/>
                </a:solidFill>
                <a:latin typeface="+mj-lt"/>
              </a:rPr>
            </a:br>
            <a:br>
              <a:rPr kumimoji="1" lang="en-US" altLang="ko-KR" sz="1100" b="1" dirty="0">
                <a:solidFill>
                  <a:schemeClr val="tx1"/>
                </a:solidFill>
                <a:latin typeface="+mj-lt"/>
              </a:rPr>
            </a:br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팀장은 직속 부서 기준으로만 체크하면 될 것 같습니다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팀장 소속부서의 하위 부서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존재시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고려하지 않고 해당 직속 부서의 팀원만 관리한다는 의미입니다</a:t>
            </a:r>
            <a:r>
              <a:rPr kumimoji="1" lang="en-US" altLang="ko-KR" sz="1100" b="1">
                <a:solidFill>
                  <a:schemeClr val="tx1"/>
                </a:solidFill>
                <a:latin typeface="+mj-lt"/>
              </a:rPr>
              <a:t>)</a:t>
            </a:r>
            <a:br>
              <a:rPr kumimoji="1" lang="en-US" altLang="ko-KR" sz="1100" b="1" dirty="0">
                <a:solidFill>
                  <a:schemeClr val="tx1"/>
                </a:solidFill>
                <a:latin typeface="+mj-lt"/>
              </a:rPr>
            </a:br>
            <a:br>
              <a:rPr kumimoji="1" lang="en-US" altLang="ko-KR" sz="1100" b="1" dirty="0">
                <a:solidFill>
                  <a:schemeClr val="tx1"/>
                </a:solidFill>
                <a:latin typeface="+mj-lt"/>
              </a:rPr>
            </a:br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실장이 관리하는 하위 부서를 추출할지 판단을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할려면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실제 실장이 속한 부서 기준으로 하위 부서 체계를 직접보고 판단을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해야할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것 같았습니다</a:t>
            </a:r>
            <a:br>
              <a:rPr kumimoji="1" lang="en-US" altLang="ko-KR" sz="1100" b="1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해당 사항은 전화로 직접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문의드리겠습니다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.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 </a:t>
            </a:r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  <a:p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38833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1678</Words>
  <Application>Microsoft Macintosh PowerPoint</Application>
  <PresentationFormat>와이드스크린</PresentationFormat>
  <Paragraphs>249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굴림</vt:lpstr>
      <vt:lpstr>맑은 고딕</vt:lpstr>
      <vt:lpstr>맑은 고딕</vt:lpstr>
      <vt:lpstr>Arial</vt:lpstr>
      <vt:lpstr>Calibri</vt:lpstr>
      <vt:lpstr>Calibri Light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Cindy Robinson</dc:creator>
  <cp:lastModifiedBy>Cindy Robinson</cp:lastModifiedBy>
  <cp:revision>3</cp:revision>
  <dcterms:created xsi:type="dcterms:W3CDTF">2022-10-15T03:27:36Z</dcterms:created>
  <dcterms:modified xsi:type="dcterms:W3CDTF">2022-10-15T04:06:14Z</dcterms:modified>
</cp:coreProperties>
</file>