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809" r:id="rId3"/>
    <p:sldId id="777" r:id="rId4"/>
    <p:sldId id="847" r:id="rId5"/>
    <p:sldId id="820" r:id="rId6"/>
    <p:sldId id="859" r:id="rId7"/>
    <p:sldId id="823" r:id="rId8"/>
    <p:sldId id="732" r:id="rId9"/>
    <p:sldId id="733" r:id="rId10"/>
    <p:sldId id="835" r:id="rId11"/>
    <p:sldId id="844" r:id="rId12"/>
    <p:sldId id="843" r:id="rId13"/>
    <p:sldId id="839" r:id="rId14"/>
    <p:sldId id="914" r:id="rId15"/>
    <p:sldId id="9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홈" id="{5A983C6A-716E-47B9-91EE-E45E27C7827F}">
          <p14:sldIdLst>
            <p14:sldId id="809"/>
            <p14:sldId id="777"/>
            <p14:sldId id="847"/>
          </p14:sldIdLst>
        </p14:section>
        <p14:section name="출퇴근" id="{85258E85-7B55-4B0D-A533-B4BD45C25E5C}">
          <p14:sldIdLst>
            <p14:sldId id="820"/>
            <p14:sldId id="859"/>
            <p14:sldId id="823"/>
          </p14:sldIdLst>
        </p14:section>
        <p14:section name="휴가" id="{49470A57-F464-4F39-94D9-6C39FD9800EB}">
          <p14:sldIdLst>
            <p14:sldId id="732"/>
            <p14:sldId id="733"/>
          </p14:sldIdLst>
        </p14:section>
        <p14:section name="설정" id="{A4D6422D-9D7E-4509-BEBD-7DEE4F117A37}">
          <p14:sldIdLst>
            <p14:sldId id="835"/>
            <p14:sldId id="844"/>
            <p14:sldId id="843"/>
            <p14:sldId id="839"/>
            <p14:sldId id="914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8" autoAdjust="0"/>
    <p:restoredTop sz="96353" autoAdjust="0"/>
  </p:normalViewPr>
  <p:slideViewPr>
    <p:cSldViewPr snapToGrid="0">
      <p:cViewPr varScale="1">
        <p:scale>
          <a:sx n="168" d="100"/>
          <a:sy n="168" d="100"/>
        </p:scale>
        <p:origin x="302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StaffHome01(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45342" cy="215444"/>
          </a:xfrm>
        </p:spPr>
        <p:txBody>
          <a:bodyPr/>
          <a:lstStyle/>
          <a:p>
            <a:r>
              <a:rPr lang="en-US" altLang="ko-KR" dirty="0"/>
              <a:t>shme01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23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3109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21647"/>
              </p:ext>
            </p:extLst>
          </p:nvPr>
        </p:nvGraphicFramePr>
        <p:xfrm>
          <a:off x="8938323" y="1328195"/>
          <a:ext cx="3147286" cy="336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IP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주소 앞에 접속 장치가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모바일인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중앙 하단에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완료 후에 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읽지 않은 전체 알림 개수 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7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4910384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BB941-8811-CE5B-3AAB-1C53F5877C16}"/>
              </a:ext>
            </a:extLst>
          </p:cNvPr>
          <p:cNvSpPr/>
          <p:nvPr/>
        </p:nvSpPr>
        <p:spPr bwMode="auto">
          <a:xfrm>
            <a:off x="4008182" y="3521024"/>
            <a:ext cx="4761466" cy="2503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2AA01-8A4C-8331-E251-B25DF943EC5F}"/>
              </a:ext>
            </a:extLst>
          </p:cNvPr>
          <p:cNvSpPr/>
          <p:nvPr/>
        </p:nvSpPr>
        <p:spPr bwMode="auto">
          <a:xfrm>
            <a:off x="6430442" y="909905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4EC2-B58A-3797-B659-E650443EA3B8}"/>
              </a:ext>
            </a:extLst>
          </p:cNvPr>
          <p:cNvSpPr txBox="1"/>
          <p:nvPr/>
        </p:nvSpPr>
        <p:spPr>
          <a:xfrm>
            <a:off x="6430442" y="91297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휴가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현황</a:t>
            </a:r>
          </a:p>
        </p:txBody>
      </p:sp>
      <p:graphicFrame>
        <p:nvGraphicFramePr>
          <p:cNvPr id="84" name="표 16">
            <a:extLst>
              <a:ext uri="{FF2B5EF4-FFF2-40B4-BE49-F238E27FC236}">
                <a16:creationId xmlns:a16="http://schemas.microsoft.com/office/drawing/2014/main" id="{5649FCE4-2568-5103-B802-5FFE49B9D4F6}"/>
              </a:ext>
            </a:extLst>
          </p:cNvPr>
          <p:cNvGraphicFramePr>
            <a:graphicFrameLocks noGrp="1"/>
          </p:cNvGraphicFramePr>
          <p:nvPr/>
        </p:nvGraphicFramePr>
        <p:xfrm>
          <a:off x="4110973" y="3780526"/>
          <a:ext cx="4593745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7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476317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  <a:gridCol w="477715">
                  <a:extLst>
                    <a:ext uri="{9D8B030D-6E8A-4147-A177-3AD203B41FA5}">
                      <a16:colId xmlns:a16="http://schemas.microsoft.com/office/drawing/2014/main" val="15192914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5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429"/>
                  </a:ext>
                </a:extLst>
              </a:tr>
            </a:tbl>
          </a:graphicData>
        </a:graphic>
      </p:graphicFrame>
      <p:sp>
        <p:nvSpPr>
          <p:cNvPr id="97" name="Button">
            <a:extLst>
              <a:ext uri="{FF2B5EF4-FFF2-40B4-BE49-F238E27FC236}">
                <a16:creationId xmlns:a16="http://schemas.microsoft.com/office/drawing/2014/main" id="{17E4BAD4-8EB7-B719-32EA-D41B19DCBACC}"/>
              </a:ext>
            </a:extLst>
          </p:cNvPr>
          <p:cNvSpPr/>
          <p:nvPr/>
        </p:nvSpPr>
        <p:spPr>
          <a:xfrm>
            <a:off x="9609994" y="6096851"/>
            <a:ext cx="894887" cy="18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08:55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232FB88C-74D7-4F1E-1564-C8C242FF3933}"/>
              </a:ext>
            </a:extLst>
          </p:cNvPr>
          <p:cNvSpPr/>
          <p:nvPr/>
        </p:nvSpPr>
        <p:spPr>
          <a:xfrm>
            <a:off x="10678937" y="6096851"/>
            <a:ext cx="894887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퇴근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18:03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AB4B7D-FEB2-B1C6-3616-ABB7B4CFAE2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기업부설연구소</a:t>
            </a: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F64B96B5-D261-76CB-E622-4AF8A0E1268B}"/>
              </a:ext>
            </a:extLst>
          </p:cNvPr>
          <p:cNvSpPr/>
          <p:nvPr/>
        </p:nvSpPr>
        <p:spPr>
          <a:xfrm>
            <a:off x="9609994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Button">
            <a:extLst>
              <a:ext uri="{FF2B5EF4-FFF2-40B4-BE49-F238E27FC236}">
                <a16:creationId xmlns:a16="http://schemas.microsoft.com/office/drawing/2014/main" id="{CAE80E3C-B894-1B23-802E-FBCD5587F5F0}"/>
              </a:ext>
            </a:extLst>
          </p:cNvPr>
          <p:cNvSpPr/>
          <p:nvPr/>
        </p:nvSpPr>
        <p:spPr>
          <a:xfrm>
            <a:off x="10678937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퇴근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Bell">
            <a:extLst>
              <a:ext uri="{FF2B5EF4-FFF2-40B4-BE49-F238E27FC236}">
                <a16:creationId xmlns:a16="http://schemas.microsoft.com/office/drawing/2014/main" id="{B172E6FF-3BF0-96FE-BA43-29F9E33DE4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4491765-B998-4C5C-715C-7F2E1FFE2083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BFDC737-D216-4953-BFF7-566819F54A85}"/>
              </a:ext>
            </a:extLst>
          </p:cNvPr>
          <p:cNvSpPr/>
          <p:nvPr/>
        </p:nvSpPr>
        <p:spPr bwMode="auto">
          <a:xfrm>
            <a:off x="229295" y="1275414"/>
            <a:ext cx="1242749" cy="20609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9B9D57-E35A-C2F1-D468-7D0826872E8C}"/>
              </a:ext>
            </a:extLst>
          </p:cNvPr>
          <p:cNvCxnSpPr>
            <a:cxnSpLocks/>
          </p:cNvCxnSpPr>
          <p:nvPr/>
        </p:nvCxnSpPr>
        <p:spPr>
          <a:xfrm>
            <a:off x="10057437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232C7AB-C244-07E7-97D6-C7DBAE259232}"/>
              </a:ext>
            </a:extLst>
          </p:cNvPr>
          <p:cNvCxnSpPr>
            <a:cxnSpLocks/>
          </p:cNvCxnSpPr>
          <p:nvPr/>
        </p:nvCxnSpPr>
        <p:spPr>
          <a:xfrm>
            <a:off x="11126380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3">
            <a:extLst>
              <a:ext uri="{FF2B5EF4-FFF2-40B4-BE49-F238E27FC236}">
                <a16:creationId xmlns:a16="http://schemas.microsoft.com/office/drawing/2014/main" id="{E5F3F122-9BCE-2166-AA89-1E965FC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59B3A44-FB1A-1278-18A7-F5639348CF16}"/>
              </a:ext>
            </a:extLst>
          </p:cNvPr>
          <p:cNvSpPr/>
          <p:nvPr/>
        </p:nvSpPr>
        <p:spPr bwMode="auto">
          <a:xfrm>
            <a:off x="9542835" y="5583670"/>
            <a:ext cx="2112823" cy="7855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페이지 연결자 21">
            <a:extLst>
              <a:ext uri="{FF2B5EF4-FFF2-40B4-BE49-F238E27FC236}">
                <a16:creationId xmlns:a16="http://schemas.microsoft.com/office/drawing/2014/main" id="{3F96A3F7-8A09-1DD7-22F2-D7A3D60B0CA7}"/>
              </a:ext>
            </a:extLst>
          </p:cNvPr>
          <p:cNvSpPr/>
          <p:nvPr/>
        </p:nvSpPr>
        <p:spPr>
          <a:xfrm>
            <a:off x="11574795" y="547757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8C6AD028-94E8-2D61-83C4-852076E7E0E3}"/>
              </a:ext>
            </a:extLst>
          </p:cNvPr>
          <p:cNvSpPr/>
          <p:nvPr/>
        </p:nvSpPr>
        <p:spPr>
          <a:xfrm>
            <a:off x="304588" y="5950332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Create">
            <a:extLst>
              <a:ext uri="{FF2B5EF4-FFF2-40B4-BE49-F238E27FC236}">
                <a16:creationId xmlns:a16="http://schemas.microsoft.com/office/drawing/2014/main" id="{5CB66D09-801A-703C-94CD-888070FDF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569" y="6019158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0605E4-3E1E-A0BA-A709-41C08862F4B6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D3604D-9389-FB24-2022-465986CC4EB6}"/>
              </a:ext>
            </a:extLst>
          </p:cNvPr>
          <p:cNvGrpSpPr/>
          <p:nvPr/>
        </p:nvGrpSpPr>
        <p:grpSpPr>
          <a:xfrm>
            <a:off x="4008182" y="2210601"/>
            <a:ext cx="4761465" cy="1218399"/>
            <a:chOff x="4008182" y="3461180"/>
            <a:chExt cx="4761465" cy="12183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B3E258B-9A65-E29B-353C-78BA3D5D8DB0}"/>
                </a:ext>
              </a:extLst>
            </p:cNvPr>
            <p:cNvSpPr/>
            <p:nvPr/>
          </p:nvSpPr>
          <p:spPr bwMode="auto">
            <a:xfrm>
              <a:off x="4008182" y="3461180"/>
              <a:ext cx="4761465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5172DF-3F7C-B59E-5B28-8059D0A5F0C0}"/>
                </a:ext>
              </a:extLst>
            </p:cNvPr>
            <p:cNvSpPr txBox="1"/>
            <p:nvPr/>
          </p:nvSpPr>
          <p:spPr>
            <a:xfrm>
              <a:off x="4010800" y="3461180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</a:p>
          </p:txBody>
        </p:sp>
      </p:grpSp>
      <p:graphicFrame>
        <p:nvGraphicFramePr>
          <p:cNvPr id="135" name="표 16">
            <a:extLst>
              <a:ext uri="{FF2B5EF4-FFF2-40B4-BE49-F238E27FC236}">
                <a16:creationId xmlns:a16="http://schemas.microsoft.com/office/drawing/2014/main" id="{4FED7EDC-07CF-8222-2B22-9F26DE88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28245"/>
              </p:ext>
            </p:extLst>
          </p:nvPr>
        </p:nvGraphicFramePr>
        <p:xfrm>
          <a:off x="4110973" y="2528575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27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1874145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531552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853476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결재양식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B36B10DB-BE34-8A4D-5FC5-F78216F64172}"/>
              </a:ext>
            </a:extLst>
          </p:cNvPr>
          <p:cNvSpPr txBox="1"/>
          <p:nvPr/>
        </p:nvSpPr>
        <p:spPr>
          <a:xfrm>
            <a:off x="1607705" y="220895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팀원 근무 현황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4C2D547C-4AF9-301E-D031-23E0E12B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0773"/>
              </p:ext>
            </p:extLst>
          </p:nvPr>
        </p:nvGraphicFramePr>
        <p:xfrm>
          <a:off x="1691458" y="2527397"/>
          <a:ext cx="2194866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38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655365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서보람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수석부장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한수진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EC04E95C-2FA6-8843-D464-6213DDCDF3C7}"/>
              </a:ext>
            </a:extLst>
          </p:cNvPr>
          <p:cNvSpPr txBox="1"/>
          <p:nvPr/>
        </p:nvSpPr>
        <p:spPr>
          <a:xfrm>
            <a:off x="4008182" y="3519070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공지사항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8FD783-5C64-A81C-EB41-F02658AF21E4}"/>
              </a:ext>
            </a:extLst>
          </p:cNvPr>
          <p:cNvSpPr/>
          <p:nvPr/>
        </p:nvSpPr>
        <p:spPr bwMode="auto">
          <a:xfrm>
            <a:off x="1597764" y="907996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B24C2B-F3B5-B43C-01DF-E821B0946780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AABB8F-522C-738F-B1FB-F1B8B5276579}"/>
              </a:ext>
            </a:extLst>
          </p:cNvPr>
          <p:cNvGrpSpPr/>
          <p:nvPr/>
        </p:nvGrpSpPr>
        <p:grpSpPr>
          <a:xfrm>
            <a:off x="2164253" y="1103690"/>
            <a:ext cx="3628486" cy="215444"/>
            <a:chOff x="2208536" y="1103690"/>
            <a:chExt cx="3628486" cy="2154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3DBAD8-C481-ED48-696B-4E0378354A24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2D5C4A-78D7-4BAD-1E30-4556D89A1897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4FBDB86-68CB-E4AB-6073-6AD04FFA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85011"/>
              </p:ext>
            </p:extLst>
          </p:nvPr>
        </p:nvGraphicFramePr>
        <p:xfrm>
          <a:off x="6491670" y="1222961"/>
          <a:ext cx="221262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053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675788">
                  <a:extLst>
                    <a:ext uri="{9D8B030D-6E8A-4147-A177-3AD203B41FA5}">
                      <a16:colId xmlns:a16="http://schemas.microsoft.com/office/drawing/2014/main" val="2150773871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1518656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10.5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527C9A-F77F-86F9-9729-E0BC3A7E77E4}"/>
              </a:ext>
            </a:extLst>
          </p:cNvPr>
          <p:cNvGrpSpPr/>
          <p:nvPr/>
        </p:nvGrpSpPr>
        <p:grpSpPr>
          <a:xfrm>
            <a:off x="1503068" y="5493910"/>
            <a:ext cx="3565187" cy="607180"/>
            <a:chOff x="3142926" y="5448997"/>
            <a:chExt cx="3565187" cy="60718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F23A396-AACC-E62A-F0D9-76E34FB0931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2DD4471-AB1A-6116-959A-1B976CEDE121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dd">
                <a:extLst>
                  <a:ext uri="{FF2B5EF4-FFF2-40B4-BE49-F238E27FC236}">
                    <a16:creationId xmlns:a16="http://schemas.microsoft.com/office/drawing/2014/main" id="{2BF59E0A-734F-9065-3114-D1419E0A75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Accept">
              <a:extLst>
                <a:ext uri="{FF2B5EF4-FFF2-40B4-BE49-F238E27FC236}">
                  <a16:creationId xmlns:a16="http://schemas.microsoft.com/office/drawing/2014/main" id="{54CD864E-1FD3-524B-ABA9-2AD8E440A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8B78AFD-960A-FC14-2B03-671F00EF56A0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5872755-810B-1EFE-0874-5E25E5021448}"/>
              </a:ext>
            </a:extLst>
          </p:cNvPr>
          <p:cNvGrpSpPr/>
          <p:nvPr/>
        </p:nvGrpSpPr>
        <p:grpSpPr>
          <a:xfrm>
            <a:off x="5180448" y="5493910"/>
            <a:ext cx="3565187" cy="607180"/>
            <a:chOff x="3142926" y="5448997"/>
            <a:chExt cx="3565187" cy="60718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1FF7C44-EC9F-D208-FF5A-DFE924C0D76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BC4EA99-E9C1-ACF7-EB89-8C013D00A0DA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Add">
                <a:extLst>
                  <a:ext uri="{FF2B5EF4-FFF2-40B4-BE49-F238E27FC236}">
                    <a16:creationId xmlns:a16="http://schemas.microsoft.com/office/drawing/2014/main" id="{6ED32B7A-5479-BEF5-47C5-933F384D5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Accept">
              <a:extLst>
                <a:ext uri="{FF2B5EF4-FFF2-40B4-BE49-F238E27FC236}">
                  <a16:creationId xmlns:a16="http://schemas.microsoft.com/office/drawing/2014/main" id="{6AD0357A-3702-DC36-391B-77C49F721C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5D07F5-DA23-96BE-3C6D-3FB8576A051D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퇴근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030AF8-3A74-E0CB-D024-F5BDB27B39F8}"/>
              </a:ext>
            </a:extLst>
          </p:cNvPr>
          <p:cNvGrpSpPr/>
          <p:nvPr/>
        </p:nvGrpSpPr>
        <p:grpSpPr>
          <a:xfrm>
            <a:off x="2296010" y="1447997"/>
            <a:ext cx="3364972" cy="490992"/>
            <a:chOff x="2163099" y="1447997"/>
            <a:chExt cx="3364972" cy="490992"/>
          </a:xfrm>
        </p:grpSpPr>
        <p:sp>
          <p:nvSpPr>
            <p:cNvPr id="70" name="Button">
              <a:extLst>
                <a:ext uri="{FF2B5EF4-FFF2-40B4-BE49-F238E27FC236}">
                  <a16:creationId xmlns:a16="http://schemas.microsoft.com/office/drawing/2014/main" id="{C737315A-704E-7A4F-2757-D73E28B2B844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95CEA6D-8BC1-D6DC-ECCE-45C1D3CE3676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05" name="Next">
                <a:extLst>
                  <a:ext uri="{FF2B5EF4-FFF2-40B4-BE49-F238E27FC236}">
                    <a16:creationId xmlns:a16="http://schemas.microsoft.com/office/drawing/2014/main" id="{DF844528-3112-2974-CD09-55F7FAD26750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Button">
                <a:extLst>
                  <a:ext uri="{FF2B5EF4-FFF2-40B4-BE49-F238E27FC236}">
                    <a16:creationId xmlns:a16="http://schemas.microsoft.com/office/drawing/2014/main" id="{3EA4A131-F875-ABFA-761B-D255410A071D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DA9C0F0-3060-689F-85DF-FBB99B6D156A}"/>
              </a:ext>
            </a:extLst>
          </p:cNvPr>
          <p:cNvSpPr/>
          <p:nvPr/>
        </p:nvSpPr>
        <p:spPr>
          <a:xfrm>
            <a:off x="4533367" y="208394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B6E321-DE16-EC9A-2209-5ED875330B93}"/>
              </a:ext>
            </a:extLst>
          </p:cNvPr>
          <p:cNvSpPr/>
          <p:nvPr/>
        </p:nvSpPr>
        <p:spPr>
          <a:xfrm>
            <a:off x="2257966" y="210333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83F4EA-2BEF-CDC8-920A-EFDC1C703EF0}"/>
              </a:ext>
            </a:extLst>
          </p:cNvPr>
          <p:cNvSpPr/>
          <p:nvPr/>
        </p:nvSpPr>
        <p:spPr>
          <a:xfrm>
            <a:off x="4500299" y="342553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4CB64-8B76-EB9A-4121-7209A4273F2A}"/>
              </a:ext>
            </a:extLst>
          </p:cNvPr>
          <p:cNvSpPr/>
          <p:nvPr/>
        </p:nvSpPr>
        <p:spPr>
          <a:xfrm>
            <a:off x="5437224" y="4126944"/>
            <a:ext cx="6754776" cy="12305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포탈화면 공통사항으로 각 목록의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갯수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제한이 필요가 없는지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디자인적으로 고려할 사항이 있을지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디자인적으로 스크롤없이 한 눈에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볼수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있도록 한 화면에 딱 들어올 수 있게 제한 해주시면 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잔여연차는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아래와 같이 표기하면 되는지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하기 내용이 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 가능한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잔여 연차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바로 위의 정의한 기준의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–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F33494-3685-70D3-AF72-CA88552BE35C}"/>
              </a:ext>
            </a:extLst>
          </p:cNvPr>
          <p:cNvSpPr/>
          <p:nvPr/>
        </p:nvSpPr>
        <p:spPr>
          <a:xfrm>
            <a:off x="7447501" y="105317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1B74E2-13FD-4621-1C65-18680FCB366E}"/>
              </a:ext>
            </a:extLst>
          </p:cNvPr>
          <p:cNvSpPr/>
          <p:nvPr/>
        </p:nvSpPr>
        <p:spPr>
          <a:xfrm>
            <a:off x="3541589" y="235749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6472E179-8FC2-B78B-50CC-388C1B65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18769"/>
              </p:ext>
            </p:extLst>
          </p:nvPr>
        </p:nvGraphicFramePr>
        <p:xfrm>
          <a:off x="1691650" y="233244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직원을 선택해주세요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0" y="6168592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74196" cy="215444"/>
          </a:xfrm>
        </p:spPr>
        <p:txBody>
          <a:bodyPr/>
          <a:lstStyle/>
          <a:p>
            <a:r>
              <a:rPr lang="en-US" altLang="ko-KR" dirty="0"/>
              <a:t>vcst01_1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76948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- 80%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이상 기준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3737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710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5837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1209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856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5D7E86-C3EE-1E05-1C54-0E75740669CA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C7D791-7290-2B42-AE1E-6E21B0DA9EC8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●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0" name="Button">
              <a:extLst>
                <a:ext uri="{FF2B5EF4-FFF2-40B4-BE49-F238E27FC236}">
                  <a16:creationId xmlns:a16="http://schemas.microsoft.com/office/drawing/2014/main" id="{28182853-17C3-4917-946E-5961F9AB3FE7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직원 선택  ▲</a:t>
              </a:r>
              <a:endParaRPr kumimoji="1" 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9033CFAA-3935-DCE1-D20F-1B4C864B0C2A}"/>
              </a:ext>
            </a:extLst>
          </p:cNvPr>
          <p:cNvSpPr/>
          <p:nvPr/>
        </p:nvSpPr>
        <p:spPr>
          <a:xfrm>
            <a:off x="4829292" y="1882755"/>
            <a:ext cx="1888251" cy="31507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D303879-66B8-29A1-3C60-77ACF8BC76EC}"/>
              </a:ext>
            </a:extLst>
          </p:cNvPr>
          <p:cNvGrpSpPr/>
          <p:nvPr/>
        </p:nvGrpSpPr>
        <p:grpSpPr>
          <a:xfrm>
            <a:off x="5337418" y="4774105"/>
            <a:ext cx="1293022" cy="180000"/>
            <a:chOff x="10136126" y="5357677"/>
            <a:chExt cx="1293022" cy="180000"/>
          </a:xfrm>
        </p:grpSpPr>
        <p:sp>
          <p:nvSpPr>
            <p:cNvPr id="73" name="Button">
              <a:extLst>
                <a:ext uri="{FF2B5EF4-FFF2-40B4-BE49-F238E27FC236}">
                  <a16:creationId xmlns:a16="http://schemas.microsoft.com/office/drawing/2014/main" id="{AA5F3EFC-A6B5-966C-CCC3-50FEA91553D4}"/>
                </a:ext>
              </a:extLst>
            </p:cNvPr>
            <p:cNvSpPr/>
            <p:nvPr/>
          </p:nvSpPr>
          <p:spPr>
            <a:xfrm>
              <a:off x="10889148" y="5357677"/>
              <a:ext cx="54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Button">
              <a:extLst>
                <a:ext uri="{FF2B5EF4-FFF2-40B4-BE49-F238E27FC236}">
                  <a16:creationId xmlns:a16="http://schemas.microsoft.com/office/drawing/2014/main" id="{B4C76A1C-1007-EC05-668D-1A6BF4D0A9D1}"/>
                </a:ext>
              </a:extLst>
            </p:cNvPr>
            <p:cNvSpPr/>
            <p:nvPr/>
          </p:nvSpPr>
          <p:spPr>
            <a:xfrm>
              <a:off x="10136126" y="5357677"/>
              <a:ext cx="540000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닫기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36BC79-4F79-2C1E-89C3-14F5096FC977}"/>
              </a:ext>
            </a:extLst>
          </p:cNvPr>
          <p:cNvCxnSpPr>
            <a:cxnSpLocks/>
          </p:cNvCxnSpPr>
          <p:nvPr/>
        </p:nvCxnSpPr>
        <p:spPr>
          <a:xfrm>
            <a:off x="5250316" y="4305646"/>
            <a:ext cx="146722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6AD8AB-C4F7-DB3B-581A-803C9802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28957"/>
              </p:ext>
            </p:extLst>
          </p:nvPr>
        </p:nvGraphicFramePr>
        <p:xfrm>
          <a:off x="4838090" y="1897089"/>
          <a:ext cx="1878844" cy="2451984"/>
        </p:xfrm>
        <a:graphic>
          <a:graphicData uri="http://schemas.openxmlformats.org/drawingml/2006/table">
            <a:tbl>
              <a:tblPr/>
              <a:tblGrid>
                <a:gridCol w="205173">
                  <a:extLst>
                    <a:ext uri="{9D8B030D-6E8A-4147-A177-3AD203B41FA5}">
                      <a16:colId xmlns:a16="http://schemas.microsoft.com/office/drawing/2014/main" val="2554499135"/>
                    </a:ext>
                  </a:extLst>
                </a:gridCol>
                <a:gridCol w="463652">
                  <a:extLst>
                    <a:ext uri="{9D8B030D-6E8A-4147-A177-3AD203B41FA5}">
                      <a16:colId xmlns:a16="http://schemas.microsoft.com/office/drawing/2014/main" val="2599075636"/>
                    </a:ext>
                  </a:extLst>
                </a:gridCol>
                <a:gridCol w="610664">
                  <a:extLst>
                    <a:ext uri="{9D8B030D-6E8A-4147-A177-3AD203B41FA5}">
                      <a16:colId xmlns:a16="http://schemas.microsoft.com/office/drawing/2014/main" val="2173954502"/>
                    </a:ext>
                  </a:extLst>
                </a:gridCol>
                <a:gridCol w="599355">
                  <a:extLst>
                    <a:ext uri="{9D8B030D-6E8A-4147-A177-3AD203B41FA5}">
                      <a16:colId xmlns:a16="http://schemas.microsoft.com/office/drawing/2014/main" val="2022201983"/>
                    </a:ext>
                  </a:extLst>
                </a:gridCol>
              </a:tblGrid>
              <a:tr h="240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8738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0188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771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783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977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5386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029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419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664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5516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016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77197"/>
                  </a:ext>
                </a:extLst>
              </a:tr>
            </a:tbl>
          </a:graphicData>
        </a:graphic>
      </p:graphicFrame>
      <p:sp>
        <p:nvSpPr>
          <p:cNvPr id="52" name="Search">
            <a:extLst>
              <a:ext uri="{FF2B5EF4-FFF2-40B4-BE49-F238E27FC236}">
                <a16:creationId xmlns:a16="http://schemas.microsoft.com/office/drawing/2014/main" id="{437C9B39-A620-4F0C-8446-A30B0D8CC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468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Search">
            <a:extLst>
              <a:ext uri="{FF2B5EF4-FFF2-40B4-BE49-F238E27FC236}">
                <a16:creationId xmlns:a16="http://schemas.microsoft.com/office/drawing/2014/main" id="{C0A9265C-BE51-B640-7CD6-0E097897DD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193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28727289-569E-04E8-DEFB-BCB135F43D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5555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44F81C-74B0-007A-FBBC-0DFF17FC2DC3}"/>
              </a:ext>
            </a:extLst>
          </p:cNvPr>
          <p:cNvCxnSpPr>
            <a:cxnSpLocks/>
          </p:cNvCxnSpPr>
          <p:nvPr/>
        </p:nvCxnSpPr>
        <p:spPr>
          <a:xfrm>
            <a:off x="4829292" y="4689469"/>
            <a:ext cx="188825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0172AFD-5842-FD6B-6F0F-F803E5FF833D}"/>
              </a:ext>
            </a:extLst>
          </p:cNvPr>
          <p:cNvGrpSpPr/>
          <p:nvPr/>
        </p:nvGrpSpPr>
        <p:grpSpPr>
          <a:xfrm>
            <a:off x="5721683" y="4416003"/>
            <a:ext cx="926145" cy="213360"/>
            <a:chOff x="5642254" y="5859083"/>
            <a:chExt cx="926145" cy="213360"/>
          </a:xfrm>
        </p:grpSpPr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1B914861-55BA-4597-29F5-BA725F070227}"/>
                </a:ext>
              </a:extLst>
            </p:cNvPr>
            <p:cNvSpPr/>
            <p:nvPr/>
          </p:nvSpPr>
          <p:spPr bwMode="auto">
            <a:xfrm>
              <a:off x="5642254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EAD0FB58-CA03-1AF5-AAE2-E608FFFEA47F}"/>
                </a:ext>
              </a:extLst>
            </p:cNvPr>
            <p:cNvSpPr/>
            <p:nvPr/>
          </p:nvSpPr>
          <p:spPr bwMode="auto">
            <a:xfrm>
              <a:off x="5880169" y="5859083"/>
              <a:ext cx="450315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 of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0FA28E4E-2D16-94D1-79D0-3DB804574BB8}"/>
                </a:ext>
              </a:extLst>
            </p:cNvPr>
            <p:cNvSpPr/>
            <p:nvPr/>
          </p:nvSpPr>
          <p:spPr bwMode="auto">
            <a:xfrm>
              <a:off x="6355999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Button">
            <a:extLst>
              <a:ext uri="{FF2B5EF4-FFF2-40B4-BE49-F238E27FC236}">
                <a16:creationId xmlns:a16="http://schemas.microsoft.com/office/drawing/2014/main" id="{BC3B8CD4-D724-9994-CDD7-A9AFFF12442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DF2CC2-4E63-D755-3201-A38A5DABFD96}"/>
              </a:ext>
            </a:extLst>
          </p:cNvPr>
          <p:cNvSpPr/>
          <p:nvPr/>
        </p:nvSpPr>
        <p:spPr>
          <a:xfrm>
            <a:off x="7666197" y="2531614"/>
            <a:ext cx="5751609" cy="2526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발생대상인 휴가 발생 데이터 없는 직원 선택인 경우는 발생연도는 올해로 고정하겠습니다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 기능의 목적은 올해 입사자의 휴가를 발생시키는 것으로 이해하고 있습니다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-&gt;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네 맞습니다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C09FFD-86E6-7B0E-CED0-7861DD8FEB11}"/>
              </a:ext>
            </a:extLst>
          </p:cNvPr>
          <p:cNvSpPr/>
          <p:nvPr/>
        </p:nvSpPr>
        <p:spPr>
          <a:xfrm>
            <a:off x="2576206" y="11016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A08D19-8392-15AB-ABB6-478ACBABC942}"/>
              </a:ext>
            </a:extLst>
          </p:cNvPr>
          <p:cNvSpPr/>
          <p:nvPr/>
        </p:nvSpPr>
        <p:spPr>
          <a:xfrm>
            <a:off x="3114320" y="147006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6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4386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8346"/>
              </p:ext>
            </p:extLst>
          </p:nvPr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0AD4D-382A-857F-81FF-72A785AB0482}"/>
              </a:ext>
            </a:extLst>
          </p:cNvPr>
          <p:cNvSpPr/>
          <p:nvPr/>
        </p:nvSpPr>
        <p:spPr>
          <a:xfrm>
            <a:off x="7666197" y="2531614"/>
            <a:ext cx="5751609" cy="2526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휴가이름은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창립기념 포상휴가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로 고정하겠습니다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(input disabled)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이번 개발은 다수의 조건발생 휴가를 적용하기는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힘들어보입니다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조건발생은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선택삭제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일괄삭제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기능을 추가하도록 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82D9CD-E9FB-3BA5-D0C8-1187E796E2DB}"/>
              </a:ext>
            </a:extLst>
          </p:cNvPr>
          <p:cNvSpPr/>
          <p:nvPr/>
        </p:nvSpPr>
        <p:spPr>
          <a:xfrm>
            <a:off x="2717602" y="184954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2F2B0A-7CF0-D93B-0324-422736BDE739}"/>
              </a:ext>
            </a:extLst>
          </p:cNvPr>
          <p:cNvSpPr/>
          <p:nvPr/>
        </p:nvSpPr>
        <p:spPr>
          <a:xfrm>
            <a:off x="6709409" y="556504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5BA330B0-A820-F270-F470-D529C21A503B}"/>
              </a:ext>
            </a:extLst>
          </p:cNvPr>
          <p:cNvSpPr/>
          <p:nvPr/>
        </p:nvSpPr>
        <p:spPr>
          <a:xfrm>
            <a:off x="6691930" y="582105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선택삭제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17276D-6E98-F835-24CB-E59222FABC6F}"/>
              </a:ext>
            </a:extLst>
          </p:cNvPr>
          <p:cNvSpPr/>
          <p:nvPr/>
        </p:nvSpPr>
        <p:spPr>
          <a:xfrm>
            <a:off x="7403184" y="556391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E460F903-3C31-3C6D-7F03-1C86C8767A76}"/>
              </a:ext>
            </a:extLst>
          </p:cNvPr>
          <p:cNvSpPr/>
          <p:nvPr/>
        </p:nvSpPr>
        <p:spPr>
          <a:xfrm>
            <a:off x="7385705" y="5819928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일괄삭제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7D78-53BD-1614-ABBD-3F391A04A00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808F-CB2C-145E-9786-28DDEC505678}"/>
              </a:ext>
            </a:extLst>
          </p:cNvPr>
          <p:cNvSpPr txBox="1"/>
          <p:nvPr/>
        </p:nvSpPr>
        <p:spPr>
          <a:xfrm>
            <a:off x="533145" y="769907"/>
            <a:ext cx="51820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발생은 아래 산정 기준에 의해 입사일 기준 매년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전 직원에게 부여합니다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9854-07E2-6405-DACB-10A46CAEEB3E}"/>
              </a:ext>
            </a:extLst>
          </p:cNvPr>
          <p:cNvSpPr txBox="1"/>
          <p:nvPr/>
        </p:nvSpPr>
        <p:spPr>
          <a:xfrm>
            <a:off x="742839" y="1027667"/>
            <a:ext cx="82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씩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사용가능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년이 지나면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 부여 받은 유급휴가 소멸</a:t>
            </a:r>
            <a:endParaRPr lang="en-US" altLang="ko-KR" sz="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다음해 연차는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근무일수에 비례해서 발생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근무일수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15), 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소수점 무조건 올림 처리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(0.01~0.45 -&gt; 0.5, 0.5~0.99 -&gt; 1)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endParaRPr lang="en-US" altLang="ko-KR" sz="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기간 동안 개근한 월의 수만큼 연차휴가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2075" lvl="1" indent="-92075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이상 계속 근무 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년을 초과하는 매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대하여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일을 가산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한도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F1C5D-2101-0574-6B5B-8D203CA3C7E5}"/>
              </a:ext>
            </a:extLst>
          </p:cNvPr>
          <p:cNvSpPr txBox="1"/>
          <p:nvPr/>
        </p:nvSpPr>
        <p:spPr>
          <a:xfrm>
            <a:off x="800422" y="259363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출근율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470D0-7529-BCE0-210B-C41EFCAEF074}"/>
              </a:ext>
            </a:extLst>
          </p:cNvPr>
          <p:cNvSpPr txBox="1"/>
          <p:nvPr/>
        </p:nvSpPr>
        <p:spPr>
          <a:xfrm>
            <a:off x="1364616" y="4274380"/>
            <a:ext cx="2380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 수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10)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97.2%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B655-8B3E-779B-19CE-16D98E4F42AE}"/>
              </a:ext>
            </a:extLst>
          </p:cNvPr>
          <p:cNvSpPr txBox="1"/>
          <p:nvPr/>
        </p:nvSpPr>
        <p:spPr>
          <a:xfrm>
            <a:off x="1154036" y="2904702"/>
            <a:ext cx="3530535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출산휴가 및 육아휴직기간의 경우 </a:t>
            </a:r>
            <a:r>
              <a:rPr kumimoji="1" lang="ko-KR" altLang="en-US" sz="800" b="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다음의 사유는 결근일수로 차감하여 출근율을 판단합니다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 </a:t>
            </a:r>
          </a:p>
          <a:p>
            <a:pPr algn="l"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근로자 귀책사유로 인한 징계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정직 기간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개인적 사정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목적으로 인한 휴업 또는 휴직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해외연수 및 여행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 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기타 개인사정에 의한 결근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BCA-9C33-4835-4BEF-6C4ACAA93A58}"/>
              </a:ext>
            </a:extLst>
          </p:cNvPr>
          <p:cNvSpPr txBox="1"/>
          <p:nvPr/>
        </p:nvSpPr>
        <p:spPr>
          <a:xfrm>
            <a:off x="4965032" y="2593638"/>
            <a:ext cx="1967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 계산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488D61-B6F5-2AB4-6AB6-535B3046C695}"/>
              </a:ext>
            </a:extLst>
          </p:cNvPr>
          <p:cNvGrpSpPr/>
          <p:nvPr/>
        </p:nvGrpSpPr>
        <p:grpSpPr>
          <a:xfrm>
            <a:off x="4869792" y="3236280"/>
            <a:ext cx="6477712" cy="2225205"/>
            <a:chOff x="4869792" y="3236280"/>
            <a:chExt cx="6477712" cy="222520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ED02FB-5118-329A-8964-010E59A77F0F}"/>
                </a:ext>
              </a:extLst>
            </p:cNvPr>
            <p:cNvGrpSpPr/>
            <p:nvPr/>
          </p:nvGrpSpPr>
          <p:grpSpPr>
            <a:xfrm>
              <a:off x="4869792" y="3236280"/>
              <a:ext cx="6273612" cy="2207951"/>
              <a:chOff x="5588068" y="2784838"/>
              <a:chExt cx="6273612" cy="22079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06092C-E2F5-5212-C021-515F4B40D923}"/>
                  </a:ext>
                </a:extLst>
              </p:cNvPr>
              <p:cNvSpPr/>
              <p:nvPr/>
            </p:nvSpPr>
            <p:spPr bwMode="auto">
              <a:xfrm>
                <a:off x="5813159" y="3990654"/>
                <a:ext cx="6003607" cy="69668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0FA7461-446C-92B9-2B4A-0FC7CBCF16FD}"/>
                  </a:ext>
                </a:extLst>
              </p:cNvPr>
              <p:cNvGrpSpPr/>
              <p:nvPr/>
            </p:nvGrpSpPr>
            <p:grpSpPr>
              <a:xfrm>
                <a:off x="6306706" y="3912165"/>
                <a:ext cx="524503" cy="482716"/>
                <a:chOff x="6293390" y="3912165"/>
                <a:chExt cx="524503" cy="482716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DEBF4FD-47D8-BDCA-9F7C-EDADCD124E91}"/>
                    </a:ext>
                  </a:extLst>
                </p:cNvPr>
                <p:cNvSpPr/>
                <p:nvPr/>
              </p:nvSpPr>
              <p:spPr bwMode="auto">
                <a:xfrm>
                  <a:off x="6512916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1C8715-C104-C282-54B4-541AEF82C153}"/>
                    </a:ext>
                  </a:extLst>
                </p:cNvPr>
                <p:cNvSpPr txBox="1"/>
                <p:nvPr/>
              </p:nvSpPr>
              <p:spPr>
                <a:xfrm>
                  <a:off x="6293390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6926210-3AF8-9A8C-36B2-00D6667772D6}"/>
                  </a:ext>
                </a:extLst>
              </p:cNvPr>
              <p:cNvGrpSpPr/>
              <p:nvPr/>
            </p:nvGrpSpPr>
            <p:grpSpPr>
              <a:xfrm>
                <a:off x="7025344" y="3912165"/>
                <a:ext cx="524504" cy="482716"/>
                <a:chOff x="7061514" y="3912165"/>
                <a:chExt cx="524504" cy="482716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3B6DBC2-B5DD-7F2E-0772-EC2FCDCBAC1E}"/>
                    </a:ext>
                  </a:extLst>
                </p:cNvPr>
                <p:cNvSpPr/>
                <p:nvPr/>
              </p:nvSpPr>
              <p:spPr bwMode="auto">
                <a:xfrm>
                  <a:off x="7281041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418542-1304-5F66-47BA-2DC88170CFAF}"/>
                    </a:ext>
                  </a:extLst>
                </p:cNvPr>
                <p:cNvSpPr txBox="1"/>
                <p:nvPr/>
              </p:nvSpPr>
              <p:spPr>
                <a:xfrm>
                  <a:off x="7061514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2023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61E0CEE-9868-ABB3-1FBD-21700273A628}"/>
                  </a:ext>
                </a:extLst>
              </p:cNvPr>
              <p:cNvGrpSpPr/>
              <p:nvPr/>
            </p:nvGrpSpPr>
            <p:grpSpPr>
              <a:xfrm>
                <a:off x="7743983" y="3912165"/>
                <a:ext cx="524504" cy="482716"/>
                <a:chOff x="7809563" y="3912165"/>
                <a:chExt cx="524504" cy="4827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2587BB0-4616-E564-9AF0-85F644BE995B}"/>
                    </a:ext>
                  </a:extLst>
                </p:cNvPr>
                <p:cNvSpPr/>
                <p:nvPr/>
              </p:nvSpPr>
              <p:spPr bwMode="auto">
                <a:xfrm>
                  <a:off x="8029090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85649F-9807-B230-8F65-98286074C6EE}"/>
                    </a:ext>
                  </a:extLst>
                </p:cNvPr>
                <p:cNvSpPr txBox="1"/>
                <p:nvPr/>
              </p:nvSpPr>
              <p:spPr>
                <a:xfrm>
                  <a:off x="7809563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2024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32767AC-E5AD-D811-86BD-96B180ACF64C}"/>
                  </a:ext>
                </a:extLst>
              </p:cNvPr>
              <p:cNvGrpSpPr/>
              <p:nvPr/>
            </p:nvGrpSpPr>
            <p:grpSpPr>
              <a:xfrm>
                <a:off x="8462622" y="3912165"/>
                <a:ext cx="524504" cy="482716"/>
                <a:chOff x="8535668" y="3912165"/>
                <a:chExt cx="524504" cy="48271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61959A5-1CF1-D86D-7F73-5D6882476CCF}"/>
                    </a:ext>
                  </a:extLst>
                </p:cNvPr>
                <p:cNvSpPr/>
                <p:nvPr/>
              </p:nvSpPr>
              <p:spPr bwMode="auto">
                <a:xfrm>
                  <a:off x="8755195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F28A07-5061-0A64-9567-29D386149E30}"/>
                    </a:ext>
                  </a:extLst>
                </p:cNvPr>
                <p:cNvSpPr txBox="1"/>
                <p:nvPr/>
              </p:nvSpPr>
              <p:spPr>
                <a:xfrm>
                  <a:off x="8535668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59A7C8F-3EBB-714A-C682-785A4070EACC}"/>
                  </a:ext>
                </a:extLst>
              </p:cNvPr>
              <p:cNvGrpSpPr/>
              <p:nvPr/>
            </p:nvGrpSpPr>
            <p:grpSpPr>
              <a:xfrm>
                <a:off x="5588068" y="3901663"/>
                <a:ext cx="524503" cy="493218"/>
                <a:chOff x="5588068" y="3901663"/>
                <a:chExt cx="524503" cy="49321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F05C7AD-60EF-3DF0-59C5-C2A8E1BF4999}"/>
                    </a:ext>
                  </a:extLst>
                </p:cNvPr>
                <p:cNvSpPr/>
                <p:nvPr/>
              </p:nvSpPr>
              <p:spPr bwMode="auto">
                <a:xfrm>
                  <a:off x="581315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1F8BCD-B6D9-D2E9-148F-B657519473AC}"/>
                    </a:ext>
                  </a:extLst>
                </p:cNvPr>
                <p:cNvSpPr txBox="1"/>
                <p:nvPr/>
              </p:nvSpPr>
              <p:spPr>
                <a:xfrm>
                  <a:off x="5588068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4A4DD69-0735-717A-5FF9-13F9652A0894}"/>
                  </a:ext>
                </a:extLst>
              </p:cNvPr>
              <p:cNvGrpSpPr/>
              <p:nvPr/>
            </p:nvGrpSpPr>
            <p:grpSpPr>
              <a:xfrm>
                <a:off x="5642658" y="3522327"/>
                <a:ext cx="955711" cy="398420"/>
                <a:chOff x="5642658" y="3522327"/>
                <a:chExt cx="955711" cy="398420"/>
              </a:xfrm>
            </p:grpSpPr>
            <p:sp>
              <p:nvSpPr>
                <p:cNvPr id="34" name="화살표: 오각형 33">
                  <a:extLst>
                    <a:ext uri="{FF2B5EF4-FFF2-40B4-BE49-F238E27FC236}">
                      <a16:creationId xmlns:a16="http://schemas.microsoft.com/office/drawing/2014/main" id="{A08004AF-8642-F98C-1B8C-DDFE5D51EB56}"/>
                    </a:ext>
                  </a:extLst>
                </p:cNvPr>
                <p:cNvSpPr/>
                <p:nvPr/>
              </p:nvSpPr>
              <p:spPr bwMode="auto">
                <a:xfrm rot="5400000">
                  <a:off x="604160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516CDC-607B-E213-BD72-6F77B147384F}"/>
                    </a:ext>
                  </a:extLst>
                </p:cNvPr>
                <p:cNvSpPr txBox="1"/>
                <p:nvPr/>
              </p:nvSpPr>
              <p:spPr>
                <a:xfrm>
                  <a:off x="5642658" y="3522327"/>
                  <a:ext cx="9557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2021/03/22 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809451-61A8-FEDE-9F57-A304E2E54218}"/>
                  </a:ext>
                </a:extLst>
              </p:cNvPr>
              <p:cNvGrpSpPr/>
              <p:nvPr/>
            </p:nvGrpSpPr>
            <p:grpSpPr>
              <a:xfrm>
                <a:off x="6525184" y="3522327"/>
                <a:ext cx="585417" cy="398420"/>
                <a:chOff x="6525184" y="3522327"/>
                <a:chExt cx="585417" cy="39842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CB586A-9B1B-F1CE-C44B-0F791F654064}"/>
                    </a:ext>
                  </a:extLst>
                </p:cNvPr>
                <p:cNvSpPr txBox="1"/>
                <p:nvPr/>
              </p:nvSpPr>
              <p:spPr>
                <a:xfrm>
                  <a:off x="6525184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  <p:sp>
              <p:nvSpPr>
                <p:cNvPr id="37" name="화살표: 오각형 36">
                  <a:extLst>
                    <a:ext uri="{FF2B5EF4-FFF2-40B4-BE49-F238E27FC236}">
                      <a16:creationId xmlns:a16="http://schemas.microsoft.com/office/drawing/2014/main" id="{351DA3D4-869C-55EC-4AA4-56B3521AB602}"/>
                    </a:ext>
                  </a:extLst>
                </p:cNvPr>
                <p:cNvSpPr/>
                <p:nvPr/>
              </p:nvSpPr>
              <p:spPr bwMode="auto">
                <a:xfrm rot="5400000">
                  <a:off x="6732113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8D5335B-9DE1-8DED-8B22-B53CC91ECE05}"/>
                  </a:ext>
                </a:extLst>
              </p:cNvPr>
              <p:cNvGrpSpPr/>
              <p:nvPr/>
            </p:nvGrpSpPr>
            <p:grpSpPr>
              <a:xfrm>
                <a:off x="7244869" y="3522327"/>
                <a:ext cx="585417" cy="398420"/>
                <a:chOff x="7301170" y="3522327"/>
                <a:chExt cx="585417" cy="398420"/>
              </a:xfrm>
            </p:grpSpPr>
            <p:sp>
              <p:nvSpPr>
                <p:cNvPr id="38" name="화살표: 오각형 37">
                  <a:extLst>
                    <a:ext uri="{FF2B5EF4-FFF2-40B4-BE49-F238E27FC236}">
                      <a16:creationId xmlns:a16="http://schemas.microsoft.com/office/drawing/2014/main" id="{28BDB826-AD36-3B80-1D3D-D0B0BDE19F13}"/>
                    </a:ext>
                  </a:extLst>
                </p:cNvPr>
                <p:cNvSpPr/>
                <p:nvPr/>
              </p:nvSpPr>
              <p:spPr bwMode="auto">
                <a:xfrm rot="5400000">
                  <a:off x="750854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77217B-2615-676F-48E0-F6AAADEF4F9A}"/>
                    </a:ext>
                  </a:extLst>
                </p:cNvPr>
                <p:cNvSpPr txBox="1"/>
                <p:nvPr/>
              </p:nvSpPr>
              <p:spPr>
                <a:xfrm>
                  <a:off x="7301170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26D764A-8D4A-43EE-CFF7-447B6758D1D3}"/>
                  </a:ext>
                </a:extLst>
              </p:cNvPr>
              <p:cNvGrpSpPr/>
              <p:nvPr/>
            </p:nvGrpSpPr>
            <p:grpSpPr>
              <a:xfrm>
                <a:off x="7988199" y="3522327"/>
                <a:ext cx="585417" cy="398420"/>
                <a:chOff x="8077592" y="3522327"/>
                <a:chExt cx="585417" cy="398420"/>
              </a:xfrm>
            </p:grpSpPr>
            <p:sp>
              <p:nvSpPr>
                <p:cNvPr id="39" name="화살표: 오각형 38">
                  <a:extLst>
                    <a:ext uri="{FF2B5EF4-FFF2-40B4-BE49-F238E27FC236}">
                      <a16:creationId xmlns:a16="http://schemas.microsoft.com/office/drawing/2014/main" id="{62697D07-87F8-C722-1C47-9397E44C6358}"/>
                    </a:ext>
                  </a:extLst>
                </p:cNvPr>
                <p:cNvSpPr/>
                <p:nvPr/>
              </p:nvSpPr>
              <p:spPr bwMode="auto">
                <a:xfrm rot="5400000">
                  <a:off x="8277042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CD8095-4FDA-D811-734C-50A41D8AEC29}"/>
                    </a:ext>
                  </a:extLst>
                </p:cNvPr>
                <p:cNvSpPr txBox="1"/>
                <p:nvPr/>
              </p:nvSpPr>
              <p:spPr>
                <a:xfrm>
                  <a:off x="807759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4AFA538-7131-0966-A569-7CBAA5AC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893" y="3333320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D3673-C422-F443-98C6-9147FD3AB25A}"/>
                  </a:ext>
                </a:extLst>
              </p:cNvPr>
              <p:cNvSpPr txBox="1"/>
              <p:nvPr/>
            </p:nvSpPr>
            <p:spPr>
              <a:xfrm>
                <a:off x="7264299" y="307029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62DF948-F8E6-B912-70FA-671FF297688F}"/>
                  </a:ext>
                </a:extLst>
              </p:cNvPr>
              <p:cNvGrpSpPr/>
              <p:nvPr/>
            </p:nvGrpSpPr>
            <p:grpSpPr>
              <a:xfrm>
                <a:off x="9181261" y="3901663"/>
                <a:ext cx="524504" cy="482716"/>
                <a:chOff x="9331872" y="3901663"/>
                <a:chExt cx="524504" cy="48271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835FFD9-DE42-BE21-2190-B007C5382486}"/>
                    </a:ext>
                  </a:extLst>
                </p:cNvPr>
                <p:cNvSpPr/>
                <p:nvPr/>
              </p:nvSpPr>
              <p:spPr bwMode="auto">
                <a:xfrm>
                  <a:off x="955139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FDA13-2001-971C-BBE1-4DC48DB01494}"/>
                    </a:ext>
                  </a:extLst>
                </p:cNvPr>
                <p:cNvSpPr txBox="1"/>
                <p:nvPr/>
              </p:nvSpPr>
              <p:spPr>
                <a:xfrm>
                  <a:off x="9331872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518B91E-BAA1-B09E-1ED2-E68B153534CD}"/>
                  </a:ext>
                </a:extLst>
              </p:cNvPr>
              <p:cNvGrpSpPr/>
              <p:nvPr/>
            </p:nvGrpSpPr>
            <p:grpSpPr>
              <a:xfrm>
                <a:off x="9899900" y="3901663"/>
                <a:ext cx="524504" cy="482716"/>
                <a:chOff x="10128076" y="3901663"/>
                <a:chExt cx="524504" cy="48271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759BD2-568E-0A81-34B5-99AA5E93F60D}"/>
                    </a:ext>
                  </a:extLst>
                </p:cNvPr>
                <p:cNvSpPr/>
                <p:nvPr/>
              </p:nvSpPr>
              <p:spPr bwMode="auto">
                <a:xfrm>
                  <a:off x="103476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48C860-DE9F-6D9C-01E0-CEF22563629D}"/>
                    </a:ext>
                  </a:extLst>
                </p:cNvPr>
                <p:cNvSpPr txBox="1"/>
                <p:nvPr/>
              </p:nvSpPr>
              <p:spPr>
                <a:xfrm>
                  <a:off x="101280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2027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4DC79CA-2FBA-9D10-93E4-4515494981B4}"/>
                  </a:ext>
                </a:extLst>
              </p:cNvPr>
              <p:cNvGrpSpPr/>
              <p:nvPr/>
            </p:nvGrpSpPr>
            <p:grpSpPr>
              <a:xfrm>
                <a:off x="10618539" y="3901663"/>
                <a:ext cx="524504" cy="482716"/>
                <a:chOff x="10771197" y="3901663"/>
                <a:chExt cx="524504" cy="48271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75995F2-99FB-FA8B-262A-FB1685A73460}"/>
                    </a:ext>
                  </a:extLst>
                </p:cNvPr>
                <p:cNvSpPr/>
                <p:nvPr/>
              </p:nvSpPr>
              <p:spPr bwMode="auto">
                <a:xfrm>
                  <a:off x="10990724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BA8929-D500-8468-0CB2-2E7DAE727995}"/>
                    </a:ext>
                  </a:extLst>
                </p:cNvPr>
                <p:cNvSpPr txBox="1"/>
                <p:nvPr/>
              </p:nvSpPr>
              <p:spPr>
                <a:xfrm>
                  <a:off x="10771197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2028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44D7F65-7748-A134-BE5E-89CC020C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067" y="3177385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BCC647-3D97-D00B-D6CD-C7992D05FD98}"/>
                  </a:ext>
                </a:extLst>
              </p:cNvPr>
              <p:cNvGrpSpPr/>
              <p:nvPr/>
            </p:nvGrpSpPr>
            <p:grpSpPr>
              <a:xfrm>
                <a:off x="8694099" y="3522327"/>
                <a:ext cx="585417" cy="398420"/>
                <a:chOff x="8737532" y="3522327"/>
                <a:chExt cx="585417" cy="398420"/>
              </a:xfrm>
            </p:grpSpPr>
            <p:sp>
              <p:nvSpPr>
                <p:cNvPr id="56" name="화살표: 오각형 55">
                  <a:extLst>
                    <a:ext uri="{FF2B5EF4-FFF2-40B4-BE49-F238E27FC236}">
                      <a16:creationId xmlns:a16="http://schemas.microsoft.com/office/drawing/2014/main" id="{567AC8CE-320B-DAEB-18BB-E1C78AA155F9}"/>
                    </a:ext>
                  </a:extLst>
                </p:cNvPr>
                <p:cNvSpPr/>
                <p:nvPr/>
              </p:nvSpPr>
              <p:spPr bwMode="auto">
                <a:xfrm rot="5400000">
                  <a:off x="8933178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46D9215-EA13-2971-78C1-5F6D6AA5902F}"/>
                    </a:ext>
                  </a:extLst>
                </p:cNvPr>
                <p:cNvSpPr txBox="1"/>
                <p:nvPr/>
              </p:nvSpPr>
              <p:spPr>
                <a:xfrm>
                  <a:off x="873753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62F2BE55-A54D-7BA6-EA19-996D20654934}"/>
                  </a:ext>
                </a:extLst>
              </p:cNvPr>
              <p:cNvSpPr/>
              <p:nvPr/>
            </p:nvSpPr>
            <p:spPr bwMode="auto">
              <a:xfrm>
                <a:off x="8657980" y="4398918"/>
                <a:ext cx="123825" cy="106746"/>
              </a:xfrm>
              <a:prstGeom prst="triangle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15FEEF-6AB7-87A7-4BE1-128B437E27C5}"/>
                  </a:ext>
                </a:extLst>
              </p:cNvPr>
              <p:cNvSpPr txBox="1"/>
              <p:nvPr/>
            </p:nvSpPr>
            <p:spPr>
              <a:xfrm>
                <a:off x="8268487" y="453112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 가산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회계년수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4041-34D0-53C5-2F40-830CAAF8BFFA}"/>
                  </a:ext>
                </a:extLst>
              </p:cNvPr>
              <p:cNvSpPr txBox="1"/>
              <p:nvPr/>
            </p:nvSpPr>
            <p:spPr>
              <a:xfrm>
                <a:off x="8731243" y="2911444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31E6B9-38BC-BFD9-F9FE-8C6CF9F8A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0241" y="3038049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DD75726-0CCE-D8BC-0771-7B483015DBE6}"/>
                  </a:ext>
                </a:extLst>
              </p:cNvPr>
              <p:cNvGrpSpPr/>
              <p:nvPr/>
            </p:nvGrpSpPr>
            <p:grpSpPr>
              <a:xfrm>
                <a:off x="11337176" y="3901663"/>
                <a:ext cx="524504" cy="482716"/>
                <a:chOff x="11337176" y="3901663"/>
                <a:chExt cx="524504" cy="48271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B14904E-8F66-F8C6-5415-0FA7B38A442C}"/>
                    </a:ext>
                  </a:extLst>
                </p:cNvPr>
                <p:cNvSpPr/>
                <p:nvPr/>
              </p:nvSpPr>
              <p:spPr bwMode="auto">
                <a:xfrm>
                  <a:off x="115567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B1737AA-3707-306D-764D-A187D58E9750}"/>
                    </a:ext>
                  </a:extLst>
                </p:cNvPr>
                <p:cNvSpPr txBox="1"/>
                <p:nvPr/>
              </p:nvSpPr>
              <p:spPr>
                <a:xfrm>
                  <a:off x="113371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2029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031512-6E5E-6C8F-B188-DA1152B5432D}"/>
                  </a:ext>
                </a:extLst>
              </p:cNvPr>
              <p:cNvSpPr txBox="1"/>
              <p:nvPr/>
            </p:nvSpPr>
            <p:spPr>
              <a:xfrm>
                <a:off x="10271184" y="278483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054B4FA-1336-D68A-0E6F-15E96D937CE3}"/>
                </a:ext>
              </a:extLst>
            </p:cNvPr>
            <p:cNvSpPr/>
            <p:nvPr/>
          </p:nvSpPr>
          <p:spPr bwMode="auto">
            <a:xfrm>
              <a:off x="9386945" y="4867614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C835D7-5C9E-EE7B-A8EF-541B5D513A59}"/>
                </a:ext>
              </a:extLst>
            </p:cNvPr>
            <p:cNvSpPr txBox="1"/>
            <p:nvPr/>
          </p:nvSpPr>
          <p:spPr>
            <a:xfrm>
              <a:off x="8997452" y="499982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2027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3345E25-87C1-E957-E884-3366AF1BF40C}"/>
                </a:ext>
              </a:extLst>
            </p:cNvPr>
            <p:cNvSpPr/>
            <p:nvPr/>
          </p:nvSpPr>
          <p:spPr bwMode="auto">
            <a:xfrm>
              <a:off x="10834186" y="4853638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D986C-8306-2A91-8BF7-A51DB1F4A80C}"/>
                </a:ext>
              </a:extLst>
            </p:cNvPr>
            <p:cNvSpPr txBox="1"/>
            <p:nvPr/>
          </p:nvSpPr>
          <p:spPr>
            <a:xfrm>
              <a:off x="10444693" y="498584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2029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6FC4243-706E-DC4C-A5E4-EE6B48614F9F}"/>
                </a:ext>
              </a:extLst>
            </p:cNvPr>
            <p:cNvGrpSpPr/>
            <p:nvPr/>
          </p:nvGrpSpPr>
          <p:grpSpPr>
            <a:xfrm>
              <a:off x="8719714" y="3968016"/>
              <a:ext cx="585417" cy="398420"/>
              <a:chOff x="8719714" y="3968016"/>
              <a:chExt cx="585417" cy="398420"/>
            </a:xfrm>
          </p:grpSpPr>
          <p:sp>
            <p:nvSpPr>
              <p:cNvPr id="80" name="화살표: 오각형 79">
                <a:extLst>
                  <a:ext uri="{FF2B5EF4-FFF2-40B4-BE49-F238E27FC236}">
                    <a16:creationId xmlns:a16="http://schemas.microsoft.com/office/drawing/2014/main" id="{6C673344-D4F0-D8CE-2094-459E8D680F7C}"/>
                  </a:ext>
                </a:extLst>
              </p:cNvPr>
              <p:cNvSpPr/>
              <p:nvPr/>
            </p:nvSpPr>
            <p:spPr bwMode="auto">
              <a:xfrm rot="5400000">
                <a:off x="8915360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4C335-5DEA-5376-BA9C-F378F075825B}"/>
                  </a:ext>
                </a:extLst>
              </p:cNvPr>
              <p:cNvSpPr txBox="1"/>
              <p:nvPr/>
            </p:nvSpPr>
            <p:spPr>
              <a:xfrm>
                <a:off x="8719714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E90739D-432D-69C2-4B8E-A66AFAB50D4B}"/>
                </a:ext>
              </a:extLst>
            </p:cNvPr>
            <p:cNvGrpSpPr/>
            <p:nvPr/>
          </p:nvGrpSpPr>
          <p:grpSpPr>
            <a:xfrm>
              <a:off x="9418318" y="3968016"/>
              <a:ext cx="585417" cy="398420"/>
              <a:chOff x="9418318" y="3968016"/>
              <a:chExt cx="585417" cy="398420"/>
            </a:xfrm>
          </p:grpSpPr>
          <p:sp>
            <p:nvSpPr>
              <p:cNvPr id="82" name="화살표: 오각형 81">
                <a:extLst>
                  <a:ext uri="{FF2B5EF4-FFF2-40B4-BE49-F238E27FC236}">
                    <a16:creationId xmlns:a16="http://schemas.microsoft.com/office/drawing/2014/main" id="{592D2398-73C1-19BE-6785-C624A8B6BD0C}"/>
                  </a:ext>
                </a:extLst>
              </p:cNvPr>
              <p:cNvSpPr/>
              <p:nvPr/>
            </p:nvSpPr>
            <p:spPr bwMode="auto">
              <a:xfrm rot="5400000">
                <a:off x="9613964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DE7D29C-2CD5-CF98-C00D-4BC0220F372B}"/>
                  </a:ext>
                </a:extLst>
              </p:cNvPr>
              <p:cNvSpPr txBox="1"/>
              <p:nvPr/>
            </p:nvSpPr>
            <p:spPr>
              <a:xfrm>
                <a:off x="9418318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181DB40-B3DD-202E-F70F-60DDA1A0A4E9}"/>
                </a:ext>
              </a:extLst>
            </p:cNvPr>
            <p:cNvGrpSpPr/>
            <p:nvPr/>
          </p:nvGrpSpPr>
          <p:grpSpPr>
            <a:xfrm>
              <a:off x="10167466" y="3968016"/>
              <a:ext cx="585417" cy="398420"/>
              <a:chOff x="10167466" y="3968016"/>
              <a:chExt cx="585417" cy="398420"/>
            </a:xfrm>
          </p:grpSpPr>
          <p:sp>
            <p:nvSpPr>
              <p:cNvPr id="84" name="화살표: 오각형 83">
                <a:extLst>
                  <a:ext uri="{FF2B5EF4-FFF2-40B4-BE49-F238E27FC236}">
                    <a16:creationId xmlns:a16="http://schemas.microsoft.com/office/drawing/2014/main" id="{5EC708D4-D7B9-3044-EA73-7CF800EF8C5F}"/>
                  </a:ext>
                </a:extLst>
              </p:cNvPr>
              <p:cNvSpPr/>
              <p:nvPr/>
            </p:nvSpPr>
            <p:spPr bwMode="auto">
              <a:xfrm rot="5400000">
                <a:off x="10363112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3399A-CDCB-D62A-3441-907B869CDC66}"/>
                  </a:ext>
                </a:extLst>
              </p:cNvPr>
              <p:cNvSpPr txBox="1"/>
              <p:nvPr/>
            </p:nvSpPr>
            <p:spPr>
              <a:xfrm>
                <a:off x="10167466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C341124-9A9F-5DE2-16DF-BB1FBC88F03A}"/>
              </a:ext>
            </a:extLst>
          </p:cNvPr>
          <p:cNvSpPr txBox="1"/>
          <p:nvPr/>
        </p:nvSpPr>
        <p:spPr>
          <a:xfrm>
            <a:off x="5390958" y="2904702"/>
            <a:ext cx="564700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가산은 연차를 부여하는 매년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시점에서 최초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년을 초과하는 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년마다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일을 가산합니다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년마다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일을 가산하되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가산 후 총 연차가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일이 되면 더 이상 가산되지 않습니다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38882-8C54-C93C-8A6C-E147108C0459}"/>
              </a:ext>
            </a:extLst>
          </p:cNvPr>
          <p:cNvSpPr txBox="1"/>
          <p:nvPr/>
        </p:nvSpPr>
        <p:spPr>
          <a:xfrm>
            <a:off x="6234645" y="498256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회계년수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A72B0-0A60-2BBE-DB3B-C584C9E172A4}"/>
              </a:ext>
            </a:extLst>
          </p:cNvPr>
          <p:cNvSpPr/>
          <p:nvPr/>
        </p:nvSpPr>
        <p:spPr>
          <a:xfrm>
            <a:off x="6775512" y="123954"/>
            <a:ext cx="5751609" cy="3941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되는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 맞습니다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최초 유급휴가 부여되는 연도가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휴가에 최초 유급휴가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발생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연차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추가 부여를 말씀하시는 것이라면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년도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2021.01.02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입사시는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 유급휴가 발생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일은 만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기준입니다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미만 근무로 판단을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해야할지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연차 발생 기준을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기준으로 발생시켜야 할지 여부 결정 필요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일에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발생 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휴직의 종류는 아래와 같아 보이고 이중에서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출근율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휴일일 포함하는 휴가의 종류는 일반휴직만 해당해 보이는데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포상휴가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공가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대체휴가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출산휴가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일반휴직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육아휴직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출근율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소정근무일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포함 안되는 휴가의 종류는 일반휴직만 해당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휴가는 유급휴가로 보기 때문에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정상출근한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것과 동일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휴일을 포함하는 휴가는 경조휴가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 출산휴가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배우자 출산휴가는 휴일제외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육아휴직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일반휴직 다 휴일이 포함 산정되는 휴가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개근 여부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판단시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각월별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계산으로 개근월을 판단하면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24/30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23/30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76.6%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개근 여부는 발생 연차 산정과 달리 한달 근무일수가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일이면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100% 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출근해야 함 결근이 하루라도 있을 경우 월 만근으로 보지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24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629D38C-985F-8859-F7B4-760077F663CC}"/>
              </a:ext>
            </a:extLst>
          </p:cNvPr>
          <p:cNvSpPr/>
          <p:nvPr/>
        </p:nvSpPr>
        <p:spPr bwMode="auto">
          <a:xfrm rot="5400000">
            <a:off x="2641608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8056D-F297-D13B-D57C-2BD8441ED883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1523D8-F8DF-A1D2-83E1-2FF306805E62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CBBCC0-B27E-4734-10B1-190CC1C6EEFA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6A098-03CE-7925-F10F-195408EE6C16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DF5C15-BB84-4DC8-1194-4FA611288022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F60F5C-EDBE-68CB-AC69-F179D535F03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0D052-A9B8-96F7-6DB5-BAC784949C92}"/>
              </a:ext>
            </a:extLst>
          </p:cNvPr>
          <p:cNvSpPr txBox="1"/>
          <p:nvPr/>
        </p:nvSpPr>
        <p:spPr>
          <a:xfrm>
            <a:off x="2254526" y="2269479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7562818-5BD8-11D9-5080-D8F5E2BEA4F7}"/>
              </a:ext>
            </a:extLst>
          </p:cNvPr>
          <p:cNvSpPr/>
          <p:nvPr/>
        </p:nvSpPr>
        <p:spPr bwMode="auto">
          <a:xfrm rot="5400000">
            <a:off x="7179543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775F6-32FD-65E9-8369-0324913D1198}"/>
              </a:ext>
            </a:extLst>
          </p:cNvPr>
          <p:cNvSpPr txBox="1"/>
          <p:nvPr/>
        </p:nvSpPr>
        <p:spPr>
          <a:xfrm>
            <a:off x="6926849" y="112414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E5C18-20A6-EFC5-E7FD-1B9D21EB34F4}"/>
              </a:ext>
            </a:extLst>
          </p:cNvPr>
          <p:cNvCxnSpPr>
            <a:cxnSpLocks/>
          </p:cNvCxnSpPr>
          <p:nvPr/>
        </p:nvCxnSpPr>
        <p:spPr>
          <a:xfrm>
            <a:off x="2781617" y="1076517"/>
            <a:ext cx="44887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791F00-DD95-C35C-E96C-2966C5D5C040}"/>
              </a:ext>
            </a:extLst>
          </p:cNvPr>
          <p:cNvSpPr txBox="1"/>
          <p:nvPr/>
        </p:nvSpPr>
        <p:spPr>
          <a:xfrm>
            <a:off x="3815905" y="539405"/>
            <a:ext cx="211468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 개근 시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일의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입사일 기준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간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11.0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연차 발생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37049B-E85F-5752-CE83-CCF25F068DC8}"/>
              </a:ext>
            </a:extLst>
          </p:cNvPr>
          <p:cNvCxnSpPr>
            <a:cxnSpLocks/>
          </p:cNvCxnSpPr>
          <p:nvPr/>
        </p:nvCxnSpPr>
        <p:spPr>
          <a:xfrm>
            <a:off x="7270317" y="2145561"/>
            <a:ext cx="37035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A638F-3837-A3E6-18A3-58B403BDF41D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24983-492F-50F1-D67E-F774CAC4746A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0B6214B-D92D-7BD8-F887-981AB0CDA472}"/>
              </a:ext>
            </a:extLst>
          </p:cNvPr>
          <p:cNvSpPr/>
          <p:nvPr/>
        </p:nvSpPr>
        <p:spPr bwMode="auto">
          <a:xfrm>
            <a:off x="7314005" y="2823694"/>
            <a:ext cx="123825" cy="106746"/>
          </a:xfrm>
          <a:prstGeom prst="triangl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3C187-0564-E58F-2AF8-79511284E465}"/>
              </a:ext>
            </a:extLst>
          </p:cNvPr>
          <p:cNvSpPr txBox="1"/>
          <p:nvPr/>
        </p:nvSpPr>
        <p:spPr>
          <a:xfrm>
            <a:off x="6758600" y="295590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미사용 유급휴가 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9B48B-0614-7FCE-D7FE-677AE23BEA66}"/>
              </a:ext>
            </a:extLst>
          </p:cNvPr>
          <p:cNvSpPr txBox="1"/>
          <p:nvPr/>
        </p:nvSpPr>
        <p:spPr>
          <a:xfrm>
            <a:off x="7664561" y="1262281"/>
            <a:ext cx="2904962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 연차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근무기간에 비례해서 발생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일부터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일까지의 일수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11.71 -&gt;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소수점 올림 처리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80489C-9308-0DFC-1DBB-A87BE1773E7C}"/>
              </a:ext>
            </a:extLst>
          </p:cNvPr>
          <p:cNvCxnSpPr>
            <a:cxnSpLocks/>
          </p:cNvCxnSpPr>
          <p:nvPr/>
        </p:nvCxnSpPr>
        <p:spPr>
          <a:xfrm>
            <a:off x="2781617" y="2127547"/>
            <a:ext cx="3624625" cy="12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F5AD01-F1BE-A110-B860-20BF8AEE21C4}"/>
              </a:ext>
            </a:extLst>
          </p:cNvPr>
          <p:cNvSpPr txBox="1"/>
          <p:nvPr/>
        </p:nvSpPr>
        <p:spPr>
          <a:xfrm>
            <a:off x="6052619" y="222863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2021/12/31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74E07-2820-7726-8140-F1F231045180}"/>
              </a:ext>
            </a:extLst>
          </p:cNvPr>
          <p:cNvSpPr txBox="1"/>
          <p:nvPr/>
        </p:nvSpPr>
        <p:spPr>
          <a:xfrm>
            <a:off x="2796074" y="1308222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첫 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12 – 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E20672-F770-E33C-A082-FD9E884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10530"/>
              </p:ext>
            </p:extLst>
          </p:nvPr>
        </p:nvGraphicFramePr>
        <p:xfrm>
          <a:off x="511057" y="362994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D49B58-E5F3-C111-8113-B25674DB58FE}"/>
              </a:ext>
            </a:extLst>
          </p:cNvPr>
          <p:cNvSpPr txBox="1"/>
          <p:nvPr/>
        </p:nvSpPr>
        <p:spPr>
          <a:xfrm>
            <a:off x="200160" y="3310081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입사일 기준 휴가 발생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77499B9-1B14-254D-7434-4C750C68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19837"/>
              </p:ext>
            </p:extLst>
          </p:nvPr>
        </p:nvGraphicFramePr>
        <p:xfrm>
          <a:off x="511057" y="470992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A29C66C-63F4-2750-6A91-9121ED085BFF}"/>
              </a:ext>
            </a:extLst>
          </p:cNvPr>
          <p:cNvSpPr txBox="1"/>
          <p:nvPr/>
        </p:nvSpPr>
        <p:spPr>
          <a:xfrm>
            <a:off x="200160" y="4390061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BEE317-A73F-FB32-59D9-FA66A65BF63D}"/>
              </a:ext>
            </a:extLst>
          </p:cNvPr>
          <p:cNvCxnSpPr>
            <a:cxnSpLocks/>
          </p:cNvCxnSpPr>
          <p:nvPr/>
        </p:nvCxnSpPr>
        <p:spPr>
          <a:xfrm>
            <a:off x="6406242" y="1964323"/>
            <a:ext cx="864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3B3F0-9162-C6CF-FE5C-20B8B414D26B}"/>
              </a:ext>
            </a:extLst>
          </p:cNvPr>
          <p:cNvSpPr txBox="1"/>
          <p:nvPr/>
        </p:nvSpPr>
        <p:spPr>
          <a:xfrm>
            <a:off x="6328363" y="1262281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– 1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A267A-CA0F-7B22-B169-7ECCF8E4CB6B}"/>
              </a:ext>
            </a:extLst>
          </p:cNvPr>
          <p:cNvSpPr txBox="1"/>
          <p:nvPr/>
        </p:nvSpPr>
        <p:spPr>
          <a:xfrm>
            <a:off x="6913488" y="222666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3A9F61C-3574-5E91-0FB7-54E54ED4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10398"/>
              </p:ext>
            </p:extLst>
          </p:nvPr>
        </p:nvGraphicFramePr>
        <p:xfrm>
          <a:off x="511057" y="580206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06CE65D-9FEE-62DB-07C3-AFD28EA7B500}"/>
              </a:ext>
            </a:extLst>
          </p:cNvPr>
          <p:cNvSpPr txBox="1"/>
          <p:nvPr/>
        </p:nvSpPr>
        <p:spPr>
          <a:xfrm>
            <a:off x="200160" y="5482193"/>
            <a:ext cx="3153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조회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이후 미사용 월차 소멸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2A1E0-D1A3-9ACD-0FE6-19171F7B94DC}"/>
              </a:ext>
            </a:extLst>
          </p:cNvPr>
          <p:cNvSpPr txBox="1"/>
          <p:nvPr/>
        </p:nvSpPr>
        <p:spPr>
          <a:xfrm>
            <a:off x="7088547" y="5534405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569CC-7C23-1FF2-E20F-28FFFA359291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6D2E00-BD57-6977-FF9D-C69545C6FD1B}"/>
              </a:ext>
            </a:extLst>
          </p:cNvPr>
          <p:cNvSpPr txBox="1"/>
          <p:nvPr/>
        </p:nvSpPr>
        <p:spPr>
          <a:xfrm>
            <a:off x="533146" y="769907"/>
            <a:ext cx="130545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D17DA-B27D-1B32-45AD-057F8E320683}"/>
              </a:ext>
            </a:extLst>
          </p:cNvPr>
          <p:cNvSpPr/>
          <p:nvPr/>
        </p:nvSpPr>
        <p:spPr>
          <a:xfrm>
            <a:off x="7579387" y="3283116"/>
            <a:ext cx="5751609" cy="343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맞는지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맞지만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중도입사자는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2021, 2022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년미만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입사자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한달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만근시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한 개의 연차를 부여하기 위해 산정합니다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이후 부터는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금년월차는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-&gt; 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일이 되는 동시에 연차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발생하므로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입사자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금년월차는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15? 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가능일수는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일로 항상 고정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년에 부여한 연차이상 사용할 경우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사용일수에 따라서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사용가능    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일수는 변경됩니다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년에 연차를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초과 사용하는 경우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사용가능일수는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개가 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이전년에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사용하지 않은 연차는 새해에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사용할수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고려해야하는지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잔여연차는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이월되지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말일기준으로 전부 소멸입니다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5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0AD4D-382A-857F-81FF-72A785AB0482}"/>
              </a:ext>
            </a:extLst>
          </p:cNvPr>
          <p:cNvSpPr/>
          <p:nvPr/>
        </p:nvSpPr>
        <p:spPr>
          <a:xfrm>
            <a:off x="504746" y="1254490"/>
            <a:ext cx="7239332" cy="4135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공휴일은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않하게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퇴근 제출과 무관할수도 있지만 팀원이 공휴일에 근무를 할 수 있음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이슈사항이 없을지 문의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공휴일 휴일에 출근을 할 경우에는 업무 보고 및 출퇴근 제출 가능해야 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팀장 직급만 수행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가능한건지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네 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팀장의 팀의 개념은 직속팀만 해당하는 걸로 인지하고 있으면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SQ1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 하나가 하나의 팀입니다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실장의 경우 다음 예시와 같이 조직구성이 되어있는지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 직급은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팀 소속임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실장직급은 다 경영전략본부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QA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개발사업본부 본부 소속이며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각 실장 밑에 팀이 구성 되어있는 구조 입니다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각 실장이 관리하는 팀은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팀명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순서대로 관리하고 있지는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해당정보는 당사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HR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시스템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DB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사용합니다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SQ1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                     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SQ2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SQ3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SQ4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근태결과에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기타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가 있던데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어떨때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사용하는 것인지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사용하지 않는 상태인 경우 빼는게 어떨까 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통계시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근태결과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근무상태를 보는데 상태가 기타인 경우 어떤 경우에 반영해야 하는지 체크하기 위한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철야근무로 인해 다음날 출근을 하지 않거나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오후에 출근을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하는경우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등 다른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상태값으로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분류할 수 없는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근태 정보를 반영합니다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4491BE1-3B8B-5E3C-40DB-2F1CE4C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22E99D9-9BC2-7567-A853-A877AECBD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32C2B41-F05F-B8EC-F2CC-A303F860DFAB}"/>
              </a:ext>
            </a:extLst>
          </p:cNvPr>
          <p:cNvSpPr/>
          <p:nvPr/>
        </p:nvSpPr>
        <p:spPr>
          <a:xfrm>
            <a:off x="504746" y="785209"/>
            <a:ext cx="2214178" cy="318881"/>
          </a:xfrm>
          <a:prstGeom prst="roundRect">
            <a:avLst/>
          </a:prstGeom>
          <a:solidFill>
            <a:srgbClr val="8EB4E3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kumimoji="1" lang="ko-KR" altLang="en-US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질의사항입니다</a:t>
            </a:r>
            <a:endParaRPr kumimoji="1" 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HeadHome01(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59769" cy="215444"/>
          </a:xfrm>
        </p:spPr>
        <p:txBody>
          <a:bodyPr/>
          <a:lstStyle/>
          <a:p>
            <a:r>
              <a:rPr lang="en-US" altLang="ko-KR" dirty="0"/>
              <a:t>hhme01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2164"/>
              </p:ext>
            </p:extLst>
          </p:nvPr>
        </p:nvGraphicFramePr>
        <p:xfrm>
          <a:off x="108586" y="973224"/>
          <a:ext cx="1404722" cy="262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36069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45515"/>
              </p:ext>
            </p:extLst>
          </p:nvPr>
        </p:nvGraphicFramePr>
        <p:xfrm>
          <a:off x="8938323" y="1328195"/>
          <a:ext cx="3147286" cy="2200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탭 선택 시 하부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팀 선택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 적용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현재 날짜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(Today),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기준 전체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6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33FF09-993F-DFE1-7CE5-1DF3FD569E3F}"/>
              </a:ext>
            </a:extLst>
          </p:cNvPr>
          <p:cNvGrpSpPr/>
          <p:nvPr/>
        </p:nvGrpSpPr>
        <p:grpSpPr>
          <a:xfrm>
            <a:off x="6421308" y="2208951"/>
            <a:ext cx="2348339" cy="2514535"/>
            <a:chOff x="6421308" y="2165044"/>
            <a:chExt cx="2348339" cy="25145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B081F4-0B88-5DD4-B37D-130CCD369081}"/>
                </a:ext>
              </a:extLst>
            </p:cNvPr>
            <p:cNvSpPr/>
            <p:nvPr/>
          </p:nvSpPr>
          <p:spPr bwMode="auto">
            <a:xfrm>
              <a:off x="6421308" y="2165044"/>
              <a:ext cx="2348339" cy="251453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70CEA3-D0A4-E768-4EDD-BD79A55C3DA5}"/>
                </a:ext>
              </a:extLst>
            </p:cNvPr>
            <p:cNvSpPr txBox="1"/>
            <p:nvPr/>
          </p:nvSpPr>
          <p:spPr>
            <a:xfrm>
              <a:off x="6424106" y="217140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(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요청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반려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D875FA-4759-1822-E720-1EE55CF5B519}"/>
              </a:ext>
            </a:extLst>
          </p:cNvPr>
          <p:cNvSpPr/>
          <p:nvPr/>
        </p:nvSpPr>
        <p:spPr bwMode="auto">
          <a:xfrm>
            <a:off x="4010800" y="2208965"/>
            <a:ext cx="2327583" cy="25145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1C182C-2CA7-42B9-2497-FB96807CC5CE}"/>
              </a:ext>
            </a:extLst>
          </p:cNvPr>
          <p:cNvSpPr txBox="1"/>
          <p:nvPr/>
        </p:nvSpPr>
        <p:spPr>
          <a:xfrm>
            <a:off x="4013418" y="2215315"/>
            <a:ext cx="1758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 보고 현황</a:t>
            </a:r>
          </a:p>
        </p:txBody>
      </p:sp>
      <p:graphicFrame>
        <p:nvGraphicFramePr>
          <p:cNvPr id="98" name="표 16">
            <a:extLst>
              <a:ext uri="{FF2B5EF4-FFF2-40B4-BE49-F238E27FC236}">
                <a16:creationId xmlns:a16="http://schemas.microsoft.com/office/drawing/2014/main" id="{286CC0A6-2C7A-D174-35F1-BCC9FA40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0828"/>
              </p:ext>
            </p:extLst>
          </p:nvPr>
        </p:nvGraphicFramePr>
        <p:xfrm>
          <a:off x="6492437" y="2492221"/>
          <a:ext cx="2205211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976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648924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389301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549010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8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91690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BFAF3F8-5F9A-0DE9-BCB3-F7C3E8CC887D}"/>
              </a:ext>
            </a:extLst>
          </p:cNvPr>
          <p:cNvGrpSpPr/>
          <p:nvPr/>
        </p:nvGrpSpPr>
        <p:grpSpPr>
          <a:xfrm>
            <a:off x="4004165" y="4807692"/>
            <a:ext cx="4765483" cy="1218399"/>
            <a:chOff x="4004165" y="2208964"/>
            <a:chExt cx="4765483" cy="121839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B9B6CC-81DB-278E-2FC3-8231452B15E9}"/>
                </a:ext>
              </a:extLst>
            </p:cNvPr>
            <p:cNvSpPr/>
            <p:nvPr/>
          </p:nvSpPr>
          <p:spPr bwMode="auto">
            <a:xfrm>
              <a:off x="4004165" y="2208964"/>
              <a:ext cx="4765483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00100" lvl="1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D032053-493C-6E72-FDD5-25BCC4E37274}"/>
                </a:ext>
              </a:extLst>
            </p:cNvPr>
            <p:cNvSpPr txBox="1"/>
            <p:nvPr/>
          </p:nvSpPr>
          <p:spPr>
            <a:xfrm>
              <a:off x="4011931" y="22239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공지사항</a:t>
              </a: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ACC084B4-E3A6-2608-75CF-5D9D14A0D8D6}"/>
              </a:ext>
            </a:extLst>
          </p:cNvPr>
          <p:cNvGraphicFramePr>
            <a:graphicFrameLocks noGrp="1"/>
          </p:cNvGraphicFramePr>
          <p:nvPr/>
        </p:nvGraphicFramePr>
        <p:xfrm>
          <a:off x="4111392" y="5135070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48">
                  <a:extLst>
                    <a:ext uri="{9D8B030D-6E8A-4147-A177-3AD203B41FA5}">
                      <a16:colId xmlns:a16="http://schemas.microsoft.com/office/drawing/2014/main" val="1921625680"/>
                    </a:ext>
                  </a:extLst>
                </a:gridCol>
                <a:gridCol w="2582611">
                  <a:extLst>
                    <a:ext uri="{9D8B030D-6E8A-4147-A177-3AD203B41FA5}">
                      <a16:colId xmlns:a16="http://schemas.microsoft.com/office/drawing/2014/main" val="294857630"/>
                    </a:ext>
                  </a:extLst>
                </a:gridCol>
                <a:gridCol w="476274">
                  <a:extLst>
                    <a:ext uri="{9D8B030D-6E8A-4147-A177-3AD203B41FA5}">
                      <a16:colId xmlns:a16="http://schemas.microsoft.com/office/drawing/2014/main" val="1506986959"/>
                    </a:ext>
                  </a:extLst>
                </a:gridCol>
                <a:gridCol w="764721">
                  <a:extLst>
                    <a:ext uri="{9D8B030D-6E8A-4147-A177-3AD203B41FA5}">
                      <a16:colId xmlns:a16="http://schemas.microsoft.com/office/drawing/2014/main" val="1952079902"/>
                    </a:ext>
                  </a:extLst>
                </a:gridCol>
                <a:gridCol w="477671">
                  <a:extLst>
                    <a:ext uri="{9D8B030D-6E8A-4147-A177-3AD203B41FA5}">
                      <a16:colId xmlns:a16="http://schemas.microsoft.com/office/drawing/2014/main" val="402099162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0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4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32164"/>
                  </a:ext>
                </a:extLst>
              </a:tr>
            </a:tbl>
          </a:graphicData>
        </a:graphic>
      </p:graphicFrame>
      <p:graphicFrame>
        <p:nvGraphicFramePr>
          <p:cNvPr id="64" name="표 16">
            <a:extLst>
              <a:ext uri="{FF2B5EF4-FFF2-40B4-BE49-F238E27FC236}">
                <a16:creationId xmlns:a16="http://schemas.microsoft.com/office/drawing/2014/main" id="{905A9FC3-CA77-15FC-ECEA-BA1FF968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0054"/>
              </p:ext>
            </p:extLst>
          </p:nvPr>
        </p:nvGraphicFramePr>
        <p:xfrm>
          <a:off x="4080400" y="2496453"/>
          <a:ext cx="2196418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975">
                  <a:extLst>
                    <a:ext uri="{9D8B030D-6E8A-4147-A177-3AD203B41FA5}">
                      <a16:colId xmlns:a16="http://schemas.microsoft.com/office/drawing/2014/main" val="13803664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3472147589"/>
                    </a:ext>
                  </a:extLst>
                </a:gridCol>
                <a:gridCol w="460218">
                  <a:extLst>
                    <a:ext uri="{9D8B030D-6E8A-4147-A177-3AD203B41FA5}">
                      <a16:colId xmlns:a16="http://schemas.microsoft.com/office/drawing/2014/main" val="125770395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8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SQ04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SQ07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8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18402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F17C5D0E-E15D-20C7-E300-2C9EC0BC5A8C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A8DD5A-44B2-D545-8A8D-C0A59EA7B398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71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F81D31B4-75B2-725E-27F7-1D83D3A2E6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Create">
              <a:extLst>
                <a:ext uri="{FF2B5EF4-FFF2-40B4-BE49-F238E27FC236}">
                  <a16:creationId xmlns:a16="http://schemas.microsoft.com/office/drawing/2014/main" id="{69AD2208-076F-9F06-D7F2-E65C1F5600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446ACF4-0EE8-D54A-F862-E252380AAACF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469EB-5B91-2AB1-699C-90091489EC88}"/>
              </a:ext>
            </a:extLst>
          </p:cNvPr>
          <p:cNvSpPr txBox="1"/>
          <p:nvPr/>
        </p:nvSpPr>
        <p:spPr>
          <a:xfrm>
            <a:off x="1607704" y="2208951"/>
            <a:ext cx="2043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근무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 현황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55C3463D-7F82-30FF-94FA-BA96563D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69563"/>
              </p:ext>
            </p:extLst>
          </p:nvPr>
        </p:nvGraphicFramePr>
        <p:xfrm>
          <a:off x="1668886" y="2501649"/>
          <a:ext cx="220433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89">
                  <a:extLst>
                    <a:ext uri="{9D8B030D-6E8A-4147-A177-3AD203B41FA5}">
                      <a16:colId xmlns:a16="http://schemas.microsoft.com/office/drawing/2014/main" val="1765138435"/>
                    </a:ext>
                  </a:extLst>
                </a:gridCol>
                <a:gridCol w="383381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335757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334687">
                  <a:extLst>
                    <a:ext uri="{9D8B030D-6E8A-4147-A177-3AD203B41FA5}">
                      <a16:colId xmlns:a16="http://schemas.microsoft.com/office/drawing/2014/main" val="357360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4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09:18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5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37867"/>
                  </a:ext>
                </a:extLst>
              </a:tr>
            </a:tbl>
          </a:graphicData>
        </a:graphic>
      </p:graphicFrame>
      <p:sp>
        <p:nvSpPr>
          <p:cNvPr id="138" name="Bell">
            <a:extLst>
              <a:ext uri="{FF2B5EF4-FFF2-40B4-BE49-F238E27FC236}">
                <a16:creationId xmlns:a16="http://schemas.microsoft.com/office/drawing/2014/main" id="{B5B1918B-2563-BE3E-BFD8-BD5F691FE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89F08FF-53FE-96C6-058F-901CCD8A926B}"/>
              </a:ext>
            </a:extLst>
          </p:cNvPr>
          <p:cNvSpPr/>
          <p:nvPr/>
        </p:nvSpPr>
        <p:spPr bwMode="auto">
          <a:xfrm>
            <a:off x="6364027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597E8DA3-F857-9944-6B68-B33EE52A5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60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784672C0-E901-E1F9-76B1-1C68D7D0D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39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41691046-435C-4062-AD61-68C8403279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83481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E49ACCD0-C54D-C1D0-3C46-9F7F8522EF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0162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1A00BC3-847D-E499-0EA0-C650CC0F8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00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23AD0E88-CA03-8A50-B0F6-95BB506A5D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1289" y="289536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FDC3E4BE-EBE5-0ED5-DA66-1DE32E9B4D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39032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5A074CF8-8173-E673-B884-A697AF01AD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19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692145F0-D4B0-CA73-46E9-DAF596E0D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481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Search">
            <a:extLst>
              <a:ext uri="{FF2B5EF4-FFF2-40B4-BE49-F238E27FC236}">
                <a16:creationId xmlns:a16="http://schemas.microsoft.com/office/drawing/2014/main" id="{B08BFFC2-AD19-9B2E-0F7C-DD233FD048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835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Search">
            <a:extLst>
              <a:ext uri="{FF2B5EF4-FFF2-40B4-BE49-F238E27FC236}">
                <a16:creationId xmlns:a16="http://schemas.microsoft.com/office/drawing/2014/main" id="{08A214B5-BDAD-4519-59BB-FD2545E65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68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1BCAD2-281E-2EDE-DBE7-10D38A021109}"/>
              </a:ext>
            </a:extLst>
          </p:cNvPr>
          <p:cNvGrpSpPr/>
          <p:nvPr/>
        </p:nvGrpSpPr>
        <p:grpSpPr>
          <a:xfrm>
            <a:off x="1658201" y="987690"/>
            <a:ext cx="1622613" cy="180000"/>
            <a:chOff x="4131240" y="1130745"/>
            <a:chExt cx="1622613" cy="180000"/>
          </a:xfrm>
        </p:grpSpPr>
        <p:sp>
          <p:nvSpPr>
            <p:cNvPr id="82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099E261D-E723-2026-1672-A1DD9FFE838B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E16CAE4-044D-3274-C88A-7BBB993014E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E59B989-C7CE-F109-67A6-87A27DFE816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E78801C-EFFC-F4B5-B0DE-8B22FE878E4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4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42D974-ED15-3E7F-0DFC-AF6E859E5D1B}"/>
              </a:ext>
            </a:extLst>
          </p:cNvPr>
          <p:cNvCxnSpPr>
            <a:cxnSpLocks/>
            <a:stCxn id="82" idx="0"/>
          </p:cNvCxnSpPr>
          <p:nvPr>
            <p:custDataLst>
              <p:tags r:id="rId1"/>
            </p:custDataLst>
          </p:nvPr>
        </p:nvCxnSpPr>
        <p:spPr>
          <a:xfrm>
            <a:off x="1658201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nfo">
            <a:extLst>
              <a:ext uri="{FF2B5EF4-FFF2-40B4-BE49-F238E27FC236}">
                <a16:creationId xmlns:a16="http://schemas.microsoft.com/office/drawing/2014/main" id="{8AEA824D-6605-481F-7046-1E612752A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85035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B1382-6BF1-A311-21B9-A734E81FDC4A}"/>
              </a:ext>
            </a:extLst>
          </p:cNvPr>
          <p:cNvGrpSpPr/>
          <p:nvPr/>
        </p:nvGrpSpPr>
        <p:grpSpPr>
          <a:xfrm>
            <a:off x="1656980" y="1366594"/>
            <a:ext cx="7050688" cy="679787"/>
            <a:chOff x="1681984" y="1427557"/>
            <a:chExt cx="7050688" cy="679787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1B42E3F-4247-87B7-3F77-932F4F68DD4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DF6ADA5-DB6A-E293-9F71-D5FC71B05DB4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F25562F-E29D-D9AE-71C3-C6B35A949B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DF26DE-1F3D-95B6-E105-F30055688106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FA3E2B3-FF95-09D5-65B1-46C35FCD0DD9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942DBF4-A3D6-52BC-C229-0F9DEC7C98BC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535B00C2-9D3A-0645-C2C9-A235B6B0CCB2}"/>
              </a:ext>
            </a:extLst>
          </p:cNvPr>
          <p:cNvSpPr/>
          <p:nvPr/>
        </p:nvSpPr>
        <p:spPr>
          <a:xfrm>
            <a:off x="7219765" y="33408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5F4C5-7FD1-05CF-E29D-0F38B6974AAD}"/>
              </a:ext>
            </a:extLst>
          </p:cNvPr>
          <p:cNvSpPr/>
          <p:nvPr/>
        </p:nvSpPr>
        <p:spPr>
          <a:xfrm>
            <a:off x="6060027" y="3667020"/>
            <a:ext cx="7338032" cy="2786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액션을 하지 않는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개인 출퇴근 메뉴에서 출퇴근을 할 수는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있어보임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-10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분 지각체크 배치대상에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대표이사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은 제외인데 모든 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퇴근 집계 대상에서도 제외하면 될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런지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출퇴근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미제출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등 집계대상에서 제외 해주시면 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상단 탭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/3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선택시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통계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실원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근무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출퇴근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 업무 보고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결재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요청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반려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개 구역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최신화하면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되는 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네 최신화 해주시면 됩니다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통계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count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공통문의사항으로 집계 대상에서 제외해야 하는 경우에 대해 가이드 필요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실원정보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사원수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팀원수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업무보고 모두 포함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 직급인 경우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직급이 실장인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또는 본부장인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(?))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부서가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경영전략본부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인 경우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실원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구성원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 제외 다 포함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   지각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 실장 제외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휴가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 제외 다 포함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출퇴근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미제출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 제외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업무보고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경영전략본부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QA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사업본부제외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CC6E64-3D7C-C398-84BF-6FC72F12F93B}"/>
              </a:ext>
            </a:extLst>
          </p:cNvPr>
          <p:cNvSpPr/>
          <p:nvPr/>
        </p:nvSpPr>
        <p:spPr>
          <a:xfrm>
            <a:off x="1975983" y="82512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981BCF-9A7D-5543-1FD3-B75F8621D303}"/>
              </a:ext>
            </a:extLst>
          </p:cNvPr>
          <p:cNvGrpSpPr/>
          <p:nvPr/>
        </p:nvGrpSpPr>
        <p:grpSpPr>
          <a:xfrm>
            <a:off x="787344" y="987690"/>
            <a:ext cx="1622613" cy="180000"/>
            <a:chOff x="4131240" y="1130745"/>
            <a:chExt cx="1622613" cy="180000"/>
          </a:xfrm>
        </p:grpSpPr>
        <p:sp>
          <p:nvSpPr>
            <p:cNvPr id="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3393FBC-557B-B129-73B0-D83A1C02FC2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A92BF36-266B-BC5E-00A8-6FCDF45A41A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5243518-2ABA-A7A0-1B99-CB0CE625D9C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8021551-4920-B8E2-A412-81B0E56F470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3963FB-1C3D-23FD-D75E-31988CCCB3AD}"/>
              </a:ext>
            </a:extLst>
          </p:cNvPr>
          <p:cNvCxnSpPr>
            <a:cxnSpLocks/>
            <a:stCxn id="3" idx="0"/>
          </p:cNvCxnSpPr>
          <p:nvPr>
            <p:custDataLst>
              <p:tags r:id="rId1"/>
            </p:custDataLst>
          </p:nvPr>
        </p:nvCxnSpPr>
        <p:spPr>
          <a:xfrm>
            <a:off x="787344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894C5E-97D6-4136-EB4E-AAE078EFB4AD}"/>
              </a:ext>
            </a:extLst>
          </p:cNvPr>
          <p:cNvGrpSpPr/>
          <p:nvPr/>
        </p:nvGrpSpPr>
        <p:grpSpPr>
          <a:xfrm>
            <a:off x="786123" y="1366594"/>
            <a:ext cx="7050688" cy="679787"/>
            <a:chOff x="1681984" y="1427557"/>
            <a:chExt cx="7050688" cy="6797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DC0F5-DE69-2117-D3EC-9A0CDBF3451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AE90A1-9E22-EE29-8ABB-2351FB453AF3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36895C-36F7-410E-3D67-2593112C61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68D2A5-1AB6-9773-00C8-694CD335CAD0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728FD5-CA79-87AD-48EE-71B8C41D5756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75ADB9-2B4C-E910-2D8A-7BA133B38619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D819DE-D0BB-6E95-FC2B-CE199074E8BE}"/>
              </a:ext>
            </a:extLst>
          </p:cNvPr>
          <p:cNvGrpSpPr/>
          <p:nvPr/>
        </p:nvGrpSpPr>
        <p:grpSpPr>
          <a:xfrm>
            <a:off x="8331188" y="1296188"/>
            <a:ext cx="3565187" cy="818725"/>
            <a:chOff x="5927156" y="1709907"/>
            <a:chExt cx="3565187" cy="81872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1F0C80-FB22-2556-8341-CD73CAA1806D}"/>
                </a:ext>
              </a:extLst>
            </p:cNvPr>
            <p:cNvSpPr/>
            <p:nvPr/>
          </p:nvSpPr>
          <p:spPr bwMode="auto">
            <a:xfrm>
              <a:off x="5927156" y="1709907"/>
              <a:ext cx="3565187" cy="8187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실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개인 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현재 출근 체크를 하지 않은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 제외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휴직인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기준 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기준 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업무보고 시 이슈 발생 건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dd">
              <a:extLst>
                <a:ext uri="{FF2B5EF4-FFF2-40B4-BE49-F238E27FC236}">
                  <a16:creationId xmlns:a16="http://schemas.microsoft.com/office/drawing/2014/main" id="{1B219512-42DC-7995-43FD-6BC7EAC9BD1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BE8C2BF-4491-C039-FF0C-4A77D9A2C849}"/>
              </a:ext>
            </a:extLst>
          </p:cNvPr>
          <p:cNvSpPr txBox="1"/>
          <p:nvPr/>
        </p:nvSpPr>
        <p:spPr>
          <a:xfrm>
            <a:off x="8331188" y="2247156"/>
            <a:ext cx="3269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대시보드 안내 문구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상부 탭 선택에 따라 카운트 업데이트 진행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Info">
            <a:extLst>
              <a:ext uri="{FF2B5EF4-FFF2-40B4-BE49-F238E27FC236}">
                <a16:creationId xmlns:a16="http://schemas.microsoft.com/office/drawing/2014/main" id="{9EF57507-721D-438F-CFFA-E096CD4F57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14178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F801D-8680-4C26-75FC-43BBC0A69693}"/>
              </a:ext>
            </a:extLst>
          </p:cNvPr>
          <p:cNvSpPr/>
          <p:nvPr/>
        </p:nvSpPr>
        <p:spPr bwMode="auto">
          <a:xfrm>
            <a:off x="9773310" y="5946639"/>
            <a:ext cx="2198471" cy="717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예정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통계 클릭 시 관련 화면 </a:t>
            </a: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B5C71-B96A-411A-1CA0-1D3BD7567FC4}"/>
              </a:ext>
            </a:extLst>
          </p:cNvPr>
          <p:cNvSpPr/>
          <p:nvPr/>
        </p:nvSpPr>
        <p:spPr>
          <a:xfrm>
            <a:off x="3764857" y="11676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5C791E-7056-D04A-24E5-DEA1791DDEB3}"/>
              </a:ext>
            </a:extLst>
          </p:cNvPr>
          <p:cNvSpPr/>
          <p:nvPr/>
        </p:nvSpPr>
        <p:spPr>
          <a:xfrm>
            <a:off x="6060027" y="3667021"/>
            <a:ext cx="7338032" cy="1665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전일휴가에 해당하는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 수를 반영하겠습니다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오후 반차는 해당되지 않음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당사는 한 사무실에서 전부 근무를 하는 형태가 아니기 때문에 당일 휴가자 파악 위함 용도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당일에 휴가자 휴직자수 반영 필요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휴직은 인사시스템에 기간으로 입력하기 때문에 해당기간동안 포함된 날짜 휴직인원으로 분류 하면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될것으로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사료됨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2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StaffCommute01(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4885" cy="215444"/>
          </a:xfrm>
        </p:spPr>
        <p:txBody>
          <a:bodyPr/>
          <a:lstStyle/>
          <a:p>
            <a:r>
              <a:rPr lang="en-US" altLang="ko-KR" dirty="0"/>
              <a:t>scmt01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832"/>
              </p:ext>
            </p:extLst>
          </p:nvPr>
        </p:nvGraphicFramePr>
        <p:xfrm>
          <a:off x="8938323" y="1328195"/>
          <a:ext cx="3147286" cy="31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월을 기본값으로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출퇴근 현황 및 데이터 그리드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공휴일은 별도로 표시 안함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날짜만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근무상태에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 값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시간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출퇴근아이피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날짜에 해당하는 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체크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5" action="ppaction://hlinksldjump"/>
                        </a:rPr>
                        <a:t>shme01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현재 날짜에 해당하는 달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6" action="ppaction://hlinksldjump"/>
                        </a:rPr>
                        <a:t>scmt02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문구로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개인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[2],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날짜 기준 내림차순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8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972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개인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761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35FDC6B-9A11-37C7-74C9-18314BBE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96766"/>
              </p:ext>
            </p:extLst>
          </p:nvPr>
        </p:nvGraphicFramePr>
        <p:xfrm>
          <a:off x="1595001" y="2855913"/>
          <a:ext cx="7128153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6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92179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93715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45253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5251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8366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413412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88930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3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61373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Search">
            <a:extLst>
              <a:ext uri="{FF2B5EF4-FFF2-40B4-BE49-F238E27FC236}">
                <a16:creationId xmlns:a16="http://schemas.microsoft.com/office/drawing/2014/main" id="{68EBFD9D-E1C5-91DA-9E60-13E5E0D669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3438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4D01F5F6-1946-D223-F133-ECC1A24251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4557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CBE39F52-C75E-5E41-9B81-C87935A89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93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979D314B-31F1-26A5-845B-E0DC1BCCC6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97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432AA232-78D0-51C1-29FE-25D6B9C33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665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69066900-575A-E02B-CB56-50DF8DC08E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2392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570E3693-5E22-A5F9-AA68-3802050CDF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3133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58FEACC2-AE62-9EE4-0450-FA9AE853E3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27119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3B8407-964A-20E8-ACBB-1333D9447C4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기업부설연구소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ell">
            <a:extLst>
              <a:ext uri="{FF2B5EF4-FFF2-40B4-BE49-F238E27FC236}">
                <a16:creationId xmlns:a16="http://schemas.microsoft.com/office/drawing/2014/main" id="{DADF1D0E-632F-CCC3-E1FC-5A4097BE4D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B9A9B5B-8D24-F116-9617-A3D31C8C105C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0584AE-7B95-AE28-7F6A-1B9823FF0B80}"/>
              </a:ext>
            </a:extLst>
          </p:cNvPr>
          <p:cNvSpPr/>
          <p:nvPr/>
        </p:nvSpPr>
        <p:spPr bwMode="auto">
          <a:xfrm>
            <a:off x="6426098" y="1462607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ACB13-EFC1-329F-F640-2707C77524AC}"/>
              </a:ext>
            </a:extLst>
          </p:cNvPr>
          <p:cNvSpPr txBox="1"/>
          <p:nvPr/>
        </p:nvSpPr>
        <p:spPr>
          <a:xfrm>
            <a:off x="6426098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출퇴근 현황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B79C53-DE65-E272-5C9C-B3C86F4640D9}"/>
              </a:ext>
            </a:extLst>
          </p:cNvPr>
          <p:cNvSpPr/>
          <p:nvPr/>
        </p:nvSpPr>
        <p:spPr bwMode="auto">
          <a:xfrm>
            <a:off x="1597764" y="1462607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FBF70D-48DB-9E0B-E32D-F3047D4819F3}"/>
              </a:ext>
            </a:extLst>
          </p:cNvPr>
          <p:cNvSpPr txBox="1"/>
          <p:nvPr/>
        </p:nvSpPr>
        <p:spPr>
          <a:xfrm>
            <a:off x="1595001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3ECF45B-D063-11E3-7500-C1B7A576038E}"/>
              </a:ext>
            </a:extLst>
          </p:cNvPr>
          <p:cNvGrpSpPr/>
          <p:nvPr/>
        </p:nvGrpSpPr>
        <p:grpSpPr>
          <a:xfrm>
            <a:off x="2164253" y="1658301"/>
            <a:ext cx="3628486" cy="215444"/>
            <a:chOff x="2208536" y="1103690"/>
            <a:chExt cx="3628486" cy="2154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688134-EC49-449C-CA47-733C17F12A51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09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C8422-BDBB-EDC0-F017-AAB96ECB9236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3B2571-C521-DBCF-05EA-877943EFC44A}"/>
              </a:ext>
            </a:extLst>
          </p:cNvPr>
          <p:cNvGrpSpPr/>
          <p:nvPr/>
        </p:nvGrpSpPr>
        <p:grpSpPr>
          <a:xfrm>
            <a:off x="6512878" y="1926447"/>
            <a:ext cx="2163350" cy="680541"/>
            <a:chOff x="6404714" y="1371836"/>
            <a:chExt cx="2379684" cy="68054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179D532-E19F-AB13-DE59-95C7E6C6CC85}"/>
                </a:ext>
              </a:extLst>
            </p:cNvPr>
            <p:cNvSpPr/>
            <p:nvPr/>
          </p:nvSpPr>
          <p:spPr bwMode="auto">
            <a:xfrm>
              <a:off x="6404714" y="1371836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1F14286-F5A6-6549-D279-C5784A87A92B}"/>
                </a:ext>
              </a:extLst>
            </p:cNvPr>
            <p:cNvSpPr/>
            <p:nvPr/>
          </p:nvSpPr>
          <p:spPr bwMode="auto">
            <a:xfrm>
              <a:off x="7648488" y="1372590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CDDE03-D97D-D3DC-23EF-F7C6012A226E}"/>
              </a:ext>
            </a:extLst>
          </p:cNvPr>
          <p:cNvGrpSpPr/>
          <p:nvPr/>
        </p:nvGrpSpPr>
        <p:grpSpPr>
          <a:xfrm>
            <a:off x="4157307" y="1040271"/>
            <a:ext cx="2050034" cy="192214"/>
            <a:chOff x="3276731" y="2125435"/>
            <a:chExt cx="2050034" cy="19221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4E6B3E3-F0FA-87D0-13DA-C41C9AEC6382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D371FAD-7550-E499-FE7D-D1F3864BCEF4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84143BC-D086-611F-D264-0D5ED77DDDEC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0E14B36-5438-D338-F65C-2BA0E2692FCA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D136AC-5A0D-5586-D529-46160116ED8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0CBE62B-3C6A-88CB-82DF-8CF16B50678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2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0AB1B528-5723-3EBB-AEF3-39EE953348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Create">
              <a:extLst>
                <a:ext uri="{FF2B5EF4-FFF2-40B4-BE49-F238E27FC236}">
                  <a16:creationId xmlns:a16="http://schemas.microsoft.com/office/drawing/2014/main" id="{685F083B-6B87-58BE-6720-76903B99EA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Info">
            <a:extLst>
              <a:ext uri="{FF2B5EF4-FFF2-40B4-BE49-F238E27FC236}">
                <a16:creationId xmlns:a16="http://schemas.microsoft.com/office/drawing/2014/main" id="{72F8F207-FC39-38FA-97D2-F0EFD81F15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8591" y="169211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AC1F1844-1E74-AAC3-7DFA-5221AC22207D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ED586E4D-87A8-F69E-F395-C6F1DA155515}"/>
              </a:ext>
            </a:extLst>
          </p:cNvPr>
          <p:cNvSpPr/>
          <p:nvPr/>
        </p:nvSpPr>
        <p:spPr>
          <a:xfrm>
            <a:off x="8676228" y="92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CFD30237-4637-5AF7-14C4-2CACC0FFD5F3}"/>
              </a:ext>
            </a:extLst>
          </p:cNvPr>
          <p:cNvSpPr/>
          <p:nvPr/>
        </p:nvSpPr>
        <p:spPr>
          <a:xfrm>
            <a:off x="6225327" y="137260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0F542549-0507-BD6C-E4C8-AEEABFE6ACDA}"/>
              </a:ext>
            </a:extLst>
          </p:cNvPr>
          <p:cNvSpPr/>
          <p:nvPr/>
        </p:nvSpPr>
        <p:spPr>
          <a:xfrm>
            <a:off x="8692518" y="138795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페이지 연결자 21">
            <a:extLst>
              <a:ext uri="{FF2B5EF4-FFF2-40B4-BE49-F238E27FC236}">
                <a16:creationId xmlns:a16="http://schemas.microsoft.com/office/drawing/2014/main" id="{F023D7CE-113C-E069-B7C4-71C64D1375C2}"/>
              </a:ext>
            </a:extLst>
          </p:cNvPr>
          <p:cNvSpPr/>
          <p:nvPr/>
        </p:nvSpPr>
        <p:spPr>
          <a:xfrm>
            <a:off x="8651154" y="275955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B97FE2-E472-3F67-DB65-751B0497BDFD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30C96785-6062-67A2-AA20-9B85BB3902C4}"/>
              </a:ext>
            </a:extLst>
          </p:cNvPr>
          <p:cNvSpPr/>
          <p:nvPr/>
        </p:nvSpPr>
        <p:spPr>
          <a:xfrm>
            <a:off x="5653394" y="91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C526AE63-88DF-72D3-0045-5A4CF2DA1893}"/>
              </a:ext>
            </a:extLst>
          </p:cNvPr>
          <p:cNvSpPr/>
          <p:nvPr/>
        </p:nvSpPr>
        <p:spPr>
          <a:xfrm>
            <a:off x="6192960" y="8565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5D7084-7E64-564A-FC74-7A94CD35AD42}"/>
              </a:ext>
            </a:extLst>
          </p:cNvPr>
          <p:cNvSpPr/>
          <p:nvPr/>
        </p:nvSpPr>
        <p:spPr bwMode="auto">
          <a:xfrm>
            <a:off x="1545790" y="5737835"/>
            <a:ext cx="7267278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순서도: 페이지 연결자 21">
            <a:extLst>
              <a:ext uri="{FF2B5EF4-FFF2-40B4-BE49-F238E27FC236}">
                <a16:creationId xmlns:a16="http://schemas.microsoft.com/office/drawing/2014/main" id="{2F734672-EC24-D319-84AD-0E683F00C4A1}"/>
              </a:ext>
            </a:extLst>
          </p:cNvPr>
          <p:cNvSpPr/>
          <p:nvPr/>
        </p:nvSpPr>
        <p:spPr>
          <a:xfrm>
            <a:off x="8741068" y="564783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C8A884D-782A-DB1E-688F-62E47D94F19C}"/>
              </a:ext>
            </a:extLst>
          </p:cNvPr>
          <p:cNvGrpSpPr/>
          <p:nvPr/>
        </p:nvGrpSpPr>
        <p:grpSpPr>
          <a:xfrm>
            <a:off x="8993264" y="5999450"/>
            <a:ext cx="3037403" cy="303590"/>
            <a:chOff x="6345057" y="1709908"/>
            <a:chExt cx="3147286" cy="30359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56ACDB6-AE7C-3A75-E7CD-0160E2A63AAF}"/>
                </a:ext>
              </a:extLst>
            </p:cNvPr>
            <p:cNvSpPr/>
            <p:nvPr/>
          </p:nvSpPr>
          <p:spPr bwMode="auto">
            <a:xfrm>
              <a:off x="6345057" y="1709908"/>
              <a:ext cx="3147286" cy="30359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근무 시작 시간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분을 초과하여 출근 체크한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조회 기간의 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Add">
              <a:extLst>
                <a:ext uri="{FF2B5EF4-FFF2-40B4-BE49-F238E27FC236}">
                  <a16:creationId xmlns:a16="http://schemas.microsoft.com/office/drawing/2014/main" id="{EE985712-423A-5CA6-AF70-E307D845673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순서도: 페이지 연결자 21">
            <a:extLst>
              <a:ext uri="{FF2B5EF4-FFF2-40B4-BE49-F238E27FC236}">
                <a16:creationId xmlns:a16="http://schemas.microsoft.com/office/drawing/2014/main" id="{259A388A-3DC7-0723-EDEB-B6C92B4BE7A7}"/>
              </a:ext>
            </a:extLst>
          </p:cNvPr>
          <p:cNvSpPr/>
          <p:nvPr/>
        </p:nvSpPr>
        <p:spPr>
          <a:xfrm>
            <a:off x="11958667" y="588274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466726B-C881-ECBB-802E-1970A68244FF}"/>
              </a:ext>
            </a:extLst>
          </p:cNvPr>
          <p:cNvCxnSpPr>
            <a:cxnSpLocks/>
          </p:cNvCxnSpPr>
          <p:nvPr/>
        </p:nvCxnSpPr>
        <p:spPr bwMode="auto">
          <a:xfrm>
            <a:off x="6512878" y="1658301"/>
            <a:ext cx="18319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순서도: 페이지 연결자 21">
            <a:extLst>
              <a:ext uri="{FF2B5EF4-FFF2-40B4-BE49-F238E27FC236}">
                <a16:creationId xmlns:a16="http://schemas.microsoft.com/office/drawing/2014/main" id="{499ABF2E-9588-5DBB-6781-428C5BF124B3}"/>
              </a:ext>
            </a:extLst>
          </p:cNvPr>
          <p:cNvSpPr/>
          <p:nvPr/>
        </p:nvSpPr>
        <p:spPr>
          <a:xfrm>
            <a:off x="6604476" y="134679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페이지 연결자 21">
            <a:extLst>
              <a:ext uri="{FF2B5EF4-FFF2-40B4-BE49-F238E27FC236}">
                <a16:creationId xmlns:a16="http://schemas.microsoft.com/office/drawing/2014/main" id="{8C344379-4C61-17A7-4CBE-9A7A82CAB15A}"/>
              </a:ext>
            </a:extLst>
          </p:cNvPr>
          <p:cNvSpPr/>
          <p:nvPr/>
        </p:nvSpPr>
        <p:spPr>
          <a:xfrm>
            <a:off x="8515083" y="148647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807B289-0755-D97F-CF11-D896EBA48946}"/>
              </a:ext>
            </a:extLst>
          </p:cNvPr>
          <p:cNvGrpSpPr/>
          <p:nvPr/>
        </p:nvGrpSpPr>
        <p:grpSpPr>
          <a:xfrm>
            <a:off x="8984226" y="4699955"/>
            <a:ext cx="1879602" cy="1296780"/>
            <a:chOff x="10071763" y="4881415"/>
            <a:chExt cx="1879602" cy="1296780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4E5BB82-301A-2523-6C5F-23E40691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71763" y="4881415"/>
              <a:ext cx="1879602" cy="129678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C628327-26A5-0F39-DFBD-249673558CDD}"/>
                </a:ext>
              </a:extLst>
            </p:cNvPr>
            <p:cNvSpPr/>
            <p:nvPr/>
          </p:nvSpPr>
          <p:spPr bwMode="auto">
            <a:xfrm>
              <a:off x="10798968" y="4974430"/>
              <a:ext cx="321469" cy="1357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순서도: 페이지 연결자 21">
            <a:extLst>
              <a:ext uri="{FF2B5EF4-FFF2-40B4-BE49-F238E27FC236}">
                <a16:creationId xmlns:a16="http://schemas.microsoft.com/office/drawing/2014/main" id="{F4BEDE99-78CC-AB68-5E5C-D50424F9D402}"/>
              </a:ext>
            </a:extLst>
          </p:cNvPr>
          <p:cNvSpPr/>
          <p:nvPr/>
        </p:nvSpPr>
        <p:spPr>
          <a:xfrm>
            <a:off x="10753988" y="46482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F57CC89-EF44-F7D0-C93F-F48BA44306B1}"/>
              </a:ext>
            </a:extLst>
          </p:cNvPr>
          <p:cNvGrpSpPr/>
          <p:nvPr/>
        </p:nvGrpSpPr>
        <p:grpSpPr>
          <a:xfrm>
            <a:off x="2296010" y="2002608"/>
            <a:ext cx="3364972" cy="490992"/>
            <a:chOff x="2163099" y="1447997"/>
            <a:chExt cx="3364972" cy="490992"/>
          </a:xfrm>
        </p:grpSpPr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CAD06E5B-D040-9455-611D-6457F3B5CC5C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3EC1E1C-E898-9ADE-5B7F-D721B158A44F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37" name="Next">
                <a:extLst>
                  <a:ext uri="{FF2B5EF4-FFF2-40B4-BE49-F238E27FC236}">
                    <a16:creationId xmlns:a16="http://schemas.microsoft.com/office/drawing/2014/main" id="{0A7D5EDB-730F-B886-D79A-4C1805ABEFA5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Button">
                <a:extLst>
                  <a:ext uri="{FF2B5EF4-FFF2-40B4-BE49-F238E27FC236}">
                    <a16:creationId xmlns:a16="http://schemas.microsoft.com/office/drawing/2014/main" id="{15E807EC-FF0D-76C1-20D6-B37357115E63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52B7C3E-FAB2-D114-6E09-988E351890B6}"/>
              </a:ext>
            </a:extLst>
          </p:cNvPr>
          <p:cNvCxnSpPr>
            <a:cxnSpLocks/>
          </p:cNvCxnSpPr>
          <p:nvPr/>
        </p:nvCxnSpPr>
        <p:spPr>
          <a:xfrm>
            <a:off x="1595001" y="1331795"/>
            <a:ext cx="71746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8CE90-DE12-2BCC-78E5-A034FCE858CC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B86683-42A5-C8EA-635A-F2334980CAA4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AB48AB2-BFBE-20A1-D867-BA2D942F834B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60C5814B-79A2-5C8C-D245-8514A965AEE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93DDA72-D81B-BF52-6EF7-4468816BCE22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D91C42-7F80-86B2-BB8F-2CB10734E669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EA5846-2B4A-9B65-E93A-4FC22BF6FBF5}"/>
              </a:ext>
            </a:extLst>
          </p:cNvPr>
          <p:cNvSpPr/>
          <p:nvPr/>
        </p:nvSpPr>
        <p:spPr>
          <a:xfrm>
            <a:off x="6060027" y="3667021"/>
            <a:ext cx="7338032" cy="1296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공휴일이여도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근무를 하였을 경우 근무정보를 표기하겠습니다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토요일 및 휴일에 근무를 했을 경우에는 근무정보 표시 필수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0BD740-A9E9-0190-C647-7AA665E1A98F}"/>
              </a:ext>
            </a:extLst>
          </p:cNvPr>
          <p:cNvSpPr/>
          <p:nvPr/>
        </p:nvSpPr>
        <p:spPr>
          <a:xfrm>
            <a:off x="10661120" y="163228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3EB53-C5CC-EC7C-6CA2-D06DF7214901}"/>
              </a:ext>
            </a:extLst>
          </p:cNvPr>
          <p:cNvSpPr txBox="1"/>
          <p:nvPr/>
        </p:nvSpPr>
        <p:spPr>
          <a:xfrm>
            <a:off x="532935" y="327724"/>
            <a:ext cx="2279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 자동 반영 처리 기준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D95E6-8E94-1235-0CE9-204C7DB089D5}"/>
              </a:ext>
            </a:extLst>
          </p:cNvPr>
          <p:cNvSpPr txBox="1"/>
          <p:nvPr/>
        </p:nvSpPr>
        <p:spPr>
          <a:xfrm>
            <a:off x="636862" y="560552"/>
            <a:ext cx="6831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해당 날짜의 근태결과를 최종 기록하는 것으로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아래 조건에 의해서 자동 반영되거나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수정될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1E2F1-330C-0A20-14A5-923940C7DB79}"/>
              </a:ext>
            </a:extLst>
          </p:cNvPr>
          <p:cNvSpPr txBox="1"/>
          <p:nvPr/>
        </p:nvSpPr>
        <p:spPr>
          <a:xfrm>
            <a:off x="875086" y="87345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자동반영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DB8BD-AAF3-B3DF-307D-BC13BAA53810}"/>
              </a:ext>
            </a:extLst>
          </p:cNvPr>
          <p:cNvSpPr txBox="1"/>
          <p:nvPr/>
        </p:nvSpPr>
        <p:spPr>
          <a:xfrm>
            <a:off x="1098070" y="1104761"/>
            <a:ext cx="8925495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근무상태가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출근전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경우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''(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공백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상태를 유지합니다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오전반차 적용 시간 기준 상이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 이내에 출근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체크를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한 경우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간주되어 근태결과가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분을 초과하여 출근 시간을 등록 한 경우 근태결과가 지각으로 간주되어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4)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사전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결재를 받은 경우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구분값이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휴직은 결재 승인을 받은 시점에 관련 직원의 근태결과가 업데이트됩니다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6)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 이후에 오후 반차를 결재 승인 받은 경우 지각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오후반차가 반영됩니다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01094-614C-9A7E-573A-86568D95265F}"/>
              </a:ext>
            </a:extLst>
          </p:cNvPr>
          <p:cNvSpPr txBox="1"/>
          <p:nvPr/>
        </p:nvSpPr>
        <p:spPr>
          <a:xfrm>
            <a:off x="875086" y="479652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#3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2B162-49A7-ABDD-CB59-B7B38516E579}"/>
              </a:ext>
            </a:extLst>
          </p:cNvPr>
          <p:cNvSpPr txBox="1"/>
          <p:nvPr/>
        </p:nvSpPr>
        <p:spPr>
          <a:xfrm>
            <a:off x="1098070" y="5069740"/>
            <a:ext cx="4913227" cy="80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자동으로 반영된 근태결과를 팀장 또는 관리자가 수정하는 경우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 값이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근태결과가 수정되는 경우에는 값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앞에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기호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추가됩니다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-&gt; *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결근의 경우 수정으로만 입력 가능합니다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 최초 입력으로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추가되지 않습니다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4)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최초 입력 후 수정되는 경우에도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50DB6-DB74-1C32-F117-99F2A0A3F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69955"/>
              </p:ext>
            </p:extLst>
          </p:nvPr>
        </p:nvGraphicFramePr>
        <p:xfrm>
          <a:off x="7452303" y="1992151"/>
          <a:ext cx="4008177" cy="396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53717422"/>
                    </a:ext>
                  </a:extLst>
                </a:gridCol>
                <a:gridCol w="2827078">
                  <a:extLst>
                    <a:ext uri="{9D8B030D-6E8A-4147-A177-3AD203B41FA5}">
                      <a16:colId xmlns:a16="http://schemas.microsoft.com/office/drawing/2014/main" val="496419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반영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6916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8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64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5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6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2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조기퇴근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6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업무시작 시간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+ 10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초과 후 출근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액션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상태에서 지각을 한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자동반영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지각인 상태에서 오후반차 휴가 결재 승인을 받은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8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3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4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4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0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3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0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080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62010D-1DD3-51F2-6FE8-53AF06CA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8851"/>
              </p:ext>
            </p:extLst>
          </p:nvPr>
        </p:nvGraphicFramePr>
        <p:xfrm>
          <a:off x="1215865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5CB7BE-CB45-117D-FA79-F2B0D739F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69780"/>
              </p:ext>
            </p:extLst>
          </p:nvPr>
        </p:nvGraphicFramePr>
        <p:xfrm>
          <a:off x="3220721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F13C8-A414-5A26-030C-CCC20260292D}"/>
              </a:ext>
            </a:extLst>
          </p:cNvPr>
          <p:cNvCxnSpPr>
            <a:cxnSpLocks/>
          </p:cNvCxnSpPr>
          <p:nvPr/>
        </p:nvCxnSpPr>
        <p:spPr>
          <a:xfrm>
            <a:off x="2670797" y="6278785"/>
            <a:ext cx="41155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BF920B-3AF0-8999-1A50-E2BD890391F3}"/>
              </a:ext>
            </a:extLst>
          </p:cNvPr>
          <p:cNvSpPr txBox="1"/>
          <p:nvPr/>
        </p:nvSpPr>
        <p:spPr>
          <a:xfrm>
            <a:off x="3643163" y="6451188"/>
            <a:ext cx="89411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1A3A7D3-B94D-8DED-5826-C1B47C6C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23648"/>
              </p:ext>
            </p:extLst>
          </p:nvPr>
        </p:nvGraphicFramePr>
        <p:xfrm>
          <a:off x="1221567" y="2480717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858000-E1B3-4A45-F0B5-7CA768DE03C9}"/>
              </a:ext>
            </a:extLst>
          </p:cNvPr>
          <p:cNvCxnSpPr>
            <a:cxnSpLocks/>
          </p:cNvCxnSpPr>
          <p:nvPr/>
        </p:nvCxnSpPr>
        <p:spPr>
          <a:xfrm flipV="1">
            <a:off x="2704604" y="2480717"/>
            <a:ext cx="442939" cy="17240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6E0F682-F97B-9EBC-FF47-5D84F45F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69975"/>
              </p:ext>
            </p:extLst>
          </p:nvPr>
        </p:nvGraphicFramePr>
        <p:xfrm>
          <a:off x="3273813" y="2348252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6D71A7E-77A2-1C3E-16EF-84278A801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18321"/>
              </p:ext>
            </p:extLst>
          </p:nvPr>
        </p:nvGraphicFramePr>
        <p:xfrm>
          <a:off x="3269282" y="2789318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35619-DBC3-1EB1-F88C-412D11E2F16F}"/>
              </a:ext>
            </a:extLst>
          </p:cNvPr>
          <p:cNvCxnSpPr>
            <a:cxnSpLocks/>
          </p:cNvCxnSpPr>
          <p:nvPr/>
        </p:nvCxnSpPr>
        <p:spPr>
          <a:xfrm>
            <a:off x="2703361" y="2758201"/>
            <a:ext cx="477989" cy="17504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FB9D573-23F6-5A3B-5474-6D7BA840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96267"/>
              </p:ext>
            </p:extLst>
          </p:nvPr>
        </p:nvGraphicFramePr>
        <p:xfrm>
          <a:off x="1215865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E32786-A565-909C-F5EC-C6424988780E}"/>
              </a:ext>
            </a:extLst>
          </p:cNvPr>
          <p:cNvCxnSpPr>
            <a:cxnSpLocks/>
          </p:cNvCxnSpPr>
          <p:nvPr/>
        </p:nvCxnSpPr>
        <p:spPr>
          <a:xfrm>
            <a:off x="2703361" y="3412826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1AD8CC7-8054-2727-8F39-F0FD93BA4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8330"/>
              </p:ext>
            </p:extLst>
          </p:nvPr>
        </p:nvGraphicFramePr>
        <p:xfrm>
          <a:off x="3269282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EF34130-C4EC-BACA-1B4C-DE962C84C714}"/>
              </a:ext>
            </a:extLst>
          </p:cNvPr>
          <p:cNvSpPr txBox="1"/>
          <p:nvPr/>
        </p:nvSpPr>
        <p:spPr>
          <a:xfrm>
            <a:off x="875086" y="4204882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동반영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5775B-2127-CA87-A4E0-40C6CBE56AF4}"/>
              </a:ext>
            </a:extLst>
          </p:cNvPr>
          <p:cNvSpPr txBox="1"/>
          <p:nvPr/>
        </p:nvSpPr>
        <p:spPr>
          <a:xfrm>
            <a:off x="1098070" y="4372784"/>
            <a:ext cx="3970320" cy="2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근태결과 중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은 팀장이 수동으로 수정하여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5BA164-CD08-D8BB-E4A6-8CC9AE332D54}"/>
              </a:ext>
            </a:extLst>
          </p:cNvPr>
          <p:cNvSpPr txBox="1"/>
          <p:nvPr/>
        </p:nvSpPr>
        <p:spPr>
          <a:xfrm>
            <a:off x="7410408" y="6065575"/>
            <a:ext cx="449203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 결재를 받는 경우 근태결과가 배치에 의해 수정됩니다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경우에도 근태결과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70ED874-626D-3D03-9853-CF4FD043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74741"/>
              </p:ext>
            </p:extLst>
          </p:nvPr>
        </p:nvGraphicFramePr>
        <p:xfrm>
          <a:off x="1215865" y="3784746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26B229-392C-0278-2829-D7683178B3CF}"/>
              </a:ext>
            </a:extLst>
          </p:cNvPr>
          <p:cNvCxnSpPr>
            <a:cxnSpLocks/>
          </p:cNvCxnSpPr>
          <p:nvPr/>
        </p:nvCxnSpPr>
        <p:spPr>
          <a:xfrm>
            <a:off x="2703361" y="3957148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2825832-D67E-767D-D826-E2D510CF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9852"/>
              </p:ext>
            </p:extLst>
          </p:nvPr>
        </p:nvGraphicFramePr>
        <p:xfrm>
          <a:off x="3269282" y="37738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3827460-853E-0B42-620B-EAAFDB8DC634}"/>
              </a:ext>
            </a:extLst>
          </p:cNvPr>
          <p:cNvSpPr txBox="1"/>
          <p:nvPr/>
        </p:nvSpPr>
        <p:spPr>
          <a:xfrm>
            <a:off x="4741829" y="3727828"/>
            <a:ext cx="894116" cy="95410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오전반차의 결재 승인이 없어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반영된 후 결재 승인을 받아 근태결과가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로 변경된 케이스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7DA63D-D930-7463-FCA8-6AF3271768BD}"/>
              </a:ext>
            </a:extLst>
          </p:cNvPr>
          <p:cNvSpPr/>
          <p:nvPr/>
        </p:nvSpPr>
        <p:spPr>
          <a:xfrm>
            <a:off x="5433861" y="841090"/>
            <a:ext cx="7338032" cy="2398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정상출근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생일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생일 결제가 완료되었지만 지각을 하였을 경우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지각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생일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로 표기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지각 생일 표기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요청드립니다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지각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오전반차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지각시간 기준이 필요함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출근시간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+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점심시간 제외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이후 출근시 지각으로 정의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(?))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점심시간은 근로기준법상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근무시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30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분 휴게시간에 의해 휴게시간으로 보시면 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오후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반차의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경우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시간만 근무하기 때문에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30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분의 휴게시간이 주어지고 해당 휴게 시간을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출근전에 미리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사용한것으로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가정하면 오후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시까지 출근이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정상출근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입니다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예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출근시간이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9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시로 설정되었으면 오후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 이후에 출근시 지각으로 처리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예를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들어주신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경우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9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 출근일 경우 오후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 출근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분 부터 지각처리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＂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상태외에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팀장이 팀원이 입력하지 않은 근무 정보를 최초 수정시에는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*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표기하지 않겠습니다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상태외에도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팀장이 팀원 정보를 최초 수정하는 경우 존재할 것 같습니다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극단적이긴하지만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팀원이 혹시 인터넷이 되지 않은 환경에서 팀장에게 바로 부탁하였을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-&gt;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두번째 경우 때문에 최초 수정시에도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*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표기 부탁드립니다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A0676F-8E8D-940E-E199-77E7A74DA66B}"/>
              </a:ext>
            </a:extLst>
          </p:cNvPr>
          <p:cNvSpPr/>
          <p:nvPr/>
        </p:nvSpPr>
        <p:spPr>
          <a:xfrm>
            <a:off x="8444911" y="358522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741727-C712-6908-90C3-6124F1902696}"/>
              </a:ext>
            </a:extLst>
          </p:cNvPr>
          <p:cNvSpPr/>
          <p:nvPr/>
        </p:nvSpPr>
        <p:spPr>
          <a:xfrm>
            <a:off x="8444911" y="323965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211E98-B045-5FB6-43E3-4338DE97D786}"/>
              </a:ext>
            </a:extLst>
          </p:cNvPr>
          <p:cNvSpPr/>
          <p:nvPr/>
        </p:nvSpPr>
        <p:spPr>
          <a:xfrm>
            <a:off x="906158" y="549762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5267" cy="215444"/>
          </a:xfrm>
        </p:spPr>
        <p:txBody>
          <a:bodyPr/>
          <a:lstStyle/>
          <a:p>
            <a:r>
              <a:rPr lang="en-US" altLang="ko-KR" dirty="0"/>
              <a:t>tcmt01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23932"/>
              </p:ext>
            </p:extLst>
          </p:nvPr>
        </p:nvGraphicFramePr>
        <p:xfrm>
          <a:off x="8938323" y="1328195"/>
          <a:ext cx="3147286" cy="2983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유효성 체크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tcmt04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박스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출력되는 인원수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0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4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0F7CE1A-F0C1-FB0A-434A-9853CD4F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31285"/>
              </p:ext>
            </p:extLst>
          </p:nvPr>
        </p:nvGraphicFramePr>
        <p:xfrm>
          <a:off x="1595000" y="2648244"/>
          <a:ext cx="7190289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3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27018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8347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83474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012553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117163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</a:tbl>
          </a:graphicData>
        </a:graphic>
      </p:graphicFrame>
      <p:sp>
        <p:nvSpPr>
          <p:cNvPr id="87" name="Search">
            <a:extLst>
              <a:ext uri="{FF2B5EF4-FFF2-40B4-BE49-F238E27FC236}">
                <a16:creationId xmlns:a16="http://schemas.microsoft.com/office/drawing/2014/main" id="{A80146CB-D58F-281C-8B87-F745C5E07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9A9EAF25-486B-0DD1-ADEC-5FB68793B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8486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937EDCB3-878A-FF08-4A03-57718B3EE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6615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86F791AB-F891-B37E-3BC6-F50A9ED8E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427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04D20370-A38F-E731-0C3C-47FC505A9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836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A1EAE640-85D9-E637-AC14-EA40C50CC9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32392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Search">
            <a:extLst>
              <a:ext uri="{FF2B5EF4-FFF2-40B4-BE49-F238E27FC236}">
                <a16:creationId xmlns:a16="http://schemas.microsoft.com/office/drawing/2014/main" id="{0615A0C0-71F5-40F9-6FB7-1968E790D4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54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24A07D4-A7F9-ABF8-1463-9DC1B53C76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7489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89063170-0674-3B7D-B15E-69FF3B9DE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65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8ACFB-21FB-E8E9-F54F-E780EA897D6E}"/>
              </a:ext>
            </a:extLst>
          </p:cNvPr>
          <p:cNvSpPr txBox="1"/>
          <p:nvPr/>
        </p:nvSpPr>
        <p:spPr>
          <a:xfrm>
            <a:off x="1595000" y="2395033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0853E450-3B66-F394-318A-F87A61CDC4A1}"/>
              </a:ext>
            </a:extLst>
          </p:cNvPr>
          <p:cNvSpPr/>
          <p:nvPr/>
        </p:nvSpPr>
        <p:spPr>
          <a:xfrm>
            <a:off x="8245289" y="237710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379312A8-DAB6-51BD-1597-56434F09FCC9}"/>
              </a:ext>
            </a:extLst>
          </p:cNvPr>
          <p:cNvSpPr/>
          <p:nvPr/>
        </p:nvSpPr>
        <p:spPr>
          <a:xfrm>
            <a:off x="7492267" y="2377109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AAA0AA7-06D8-4EAF-5B5E-FBF64FF5F19C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81" name="Profile Icon">
              <a:extLst>
                <a:ext uri="{FF2B5EF4-FFF2-40B4-BE49-F238E27FC236}">
                  <a16:creationId xmlns:a16="http://schemas.microsoft.com/office/drawing/2014/main" id="{DAD03ACB-EF7F-183F-31A7-3BFF5FF0C3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D96072-F32B-1C33-8CD8-D503E87B503F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김소영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13E0A7F-B7F2-0D5F-8443-EE40E3C9FBF3}"/>
              </a:ext>
            </a:extLst>
          </p:cNvPr>
          <p:cNvSpPr txBox="1"/>
          <p:nvPr/>
        </p:nvSpPr>
        <p:spPr>
          <a:xfrm>
            <a:off x="6277711" y="497420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ell">
            <a:extLst>
              <a:ext uri="{FF2B5EF4-FFF2-40B4-BE49-F238E27FC236}">
                <a16:creationId xmlns:a16="http://schemas.microsoft.com/office/drawing/2014/main" id="{25AFC5BB-F169-26B5-4A9E-C2D4877677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885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6666FCD-75B2-E64D-5B52-18255BE7A391}"/>
              </a:ext>
            </a:extLst>
          </p:cNvPr>
          <p:cNvSpPr/>
          <p:nvPr/>
        </p:nvSpPr>
        <p:spPr bwMode="auto">
          <a:xfrm>
            <a:off x="590410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C5110F2-EDDA-73A5-C908-CA0C6C8E067D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7C31BFA-940E-E07B-4B26-1A3C1636096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1429F31-7E61-DF00-8F71-BFD3C924C873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3E046E4-D440-5C34-48B4-9C24B0022ADE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4E3C32A-1CDA-0FE8-F771-EE60B81F47A2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517BDD6-CC7B-7A44-0812-7DF15345C810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25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470977-5932-64C8-15EA-A72227AB8F08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65A748-586F-F727-8E7B-D5B1C564D492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D60D129-37CA-B9C1-51C0-2AD5190E36B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4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4B4003EC-7030-FB84-99C0-5FD8D75B1581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Create">
              <a:extLst>
                <a:ext uri="{FF2B5EF4-FFF2-40B4-BE49-F238E27FC236}">
                  <a16:creationId xmlns:a16="http://schemas.microsoft.com/office/drawing/2014/main" id="{9C8F36F9-C3B8-FC88-024D-53E111B74E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Button">
            <a:extLst>
              <a:ext uri="{FF2B5EF4-FFF2-40B4-BE49-F238E27FC236}">
                <a16:creationId xmlns:a16="http://schemas.microsoft.com/office/drawing/2014/main" id="{F9659D48-A1DB-270B-717E-8915E807DC3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페이지 연결자 21">
            <a:extLst>
              <a:ext uri="{FF2B5EF4-FFF2-40B4-BE49-F238E27FC236}">
                <a16:creationId xmlns:a16="http://schemas.microsoft.com/office/drawing/2014/main" id="{95756654-32E6-4BC1-0D13-41E39E0BCD7A}"/>
              </a:ext>
            </a:extLst>
          </p:cNvPr>
          <p:cNvSpPr/>
          <p:nvPr/>
        </p:nvSpPr>
        <p:spPr>
          <a:xfrm>
            <a:off x="3897703" y="82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2970D5BE-BA29-85AF-C67B-BF6F0E94F1AE}"/>
              </a:ext>
            </a:extLst>
          </p:cNvPr>
          <p:cNvSpPr/>
          <p:nvPr/>
        </p:nvSpPr>
        <p:spPr>
          <a:xfrm>
            <a:off x="8676228" y="92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페이지 연결자 21">
            <a:extLst>
              <a:ext uri="{FF2B5EF4-FFF2-40B4-BE49-F238E27FC236}">
                <a16:creationId xmlns:a16="http://schemas.microsoft.com/office/drawing/2014/main" id="{C08CB73F-36CA-7358-5528-E378B2ECD799}"/>
              </a:ext>
            </a:extLst>
          </p:cNvPr>
          <p:cNvSpPr/>
          <p:nvPr/>
        </p:nvSpPr>
        <p:spPr>
          <a:xfrm>
            <a:off x="8702778" y="224502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1A91274-26FE-DF99-ECF7-18506A810248}"/>
              </a:ext>
            </a:extLst>
          </p:cNvPr>
          <p:cNvCxnSpPr>
            <a:cxnSpLocks/>
          </p:cNvCxnSpPr>
          <p:nvPr/>
        </p:nvCxnSpPr>
        <p:spPr bwMode="auto">
          <a:xfrm>
            <a:off x="2676525" y="1224454"/>
            <a:ext cx="136517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20EBFA-D7AB-FF30-D45A-7E9CED3E9E81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순서도: 페이지 연결자 21">
            <a:extLst>
              <a:ext uri="{FF2B5EF4-FFF2-40B4-BE49-F238E27FC236}">
                <a16:creationId xmlns:a16="http://schemas.microsoft.com/office/drawing/2014/main" id="{1DB9F299-E58D-48B6-A578-E32FAD633A82}"/>
              </a:ext>
            </a:extLst>
          </p:cNvPr>
          <p:cNvSpPr/>
          <p:nvPr/>
        </p:nvSpPr>
        <p:spPr>
          <a:xfrm>
            <a:off x="5653394" y="91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페이지 연결자 21">
            <a:extLst>
              <a:ext uri="{FF2B5EF4-FFF2-40B4-BE49-F238E27FC236}">
                <a16:creationId xmlns:a16="http://schemas.microsoft.com/office/drawing/2014/main" id="{75D4751D-04E6-7D76-3DEB-69DD0BF7A10E}"/>
              </a:ext>
            </a:extLst>
          </p:cNvPr>
          <p:cNvSpPr/>
          <p:nvPr/>
        </p:nvSpPr>
        <p:spPr>
          <a:xfrm>
            <a:off x="6192960" y="8565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5824C2-033D-9F43-286C-D47A0A308BEF}"/>
              </a:ext>
            </a:extLst>
          </p:cNvPr>
          <p:cNvSpPr/>
          <p:nvPr/>
        </p:nvSpPr>
        <p:spPr bwMode="auto">
          <a:xfrm>
            <a:off x="1555418" y="1391330"/>
            <a:ext cx="7264810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순서도: 페이지 연결자 21">
            <a:extLst>
              <a:ext uri="{FF2B5EF4-FFF2-40B4-BE49-F238E27FC236}">
                <a16:creationId xmlns:a16="http://schemas.microsoft.com/office/drawing/2014/main" id="{2EE8DB16-2182-4F7B-1F72-157B9B68F89D}"/>
              </a:ext>
            </a:extLst>
          </p:cNvPr>
          <p:cNvSpPr/>
          <p:nvPr/>
        </p:nvSpPr>
        <p:spPr>
          <a:xfrm>
            <a:off x="7948255" y="224502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순서도: 페이지 연결자 21">
            <a:extLst>
              <a:ext uri="{FF2B5EF4-FFF2-40B4-BE49-F238E27FC236}">
                <a16:creationId xmlns:a16="http://schemas.microsoft.com/office/drawing/2014/main" id="{3651E07E-D2BD-ACE7-5692-BDCA5F149A04}"/>
              </a:ext>
            </a:extLst>
          </p:cNvPr>
          <p:cNvSpPr/>
          <p:nvPr/>
        </p:nvSpPr>
        <p:spPr>
          <a:xfrm>
            <a:off x="8692601" y="257221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CF6C555-B845-EA45-BAB7-97D38491142A}"/>
              </a:ext>
            </a:extLst>
          </p:cNvPr>
          <p:cNvCxnSpPr>
            <a:cxnSpLocks/>
          </p:cNvCxnSpPr>
          <p:nvPr/>
        </p:nvCxnSpPr>
        <p:spPr bwMode="auto">
          <a:xfrm>
            <a:off x="1650206" y="2617288"/>
            <a:ext cx="195263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순서도: 페이지 연결자 21">
            <a:extLst>
              <a:ext uri="{FF2B5EF4-FFF2-40B4-BE49-F238E27FC236}">
                <a16:creationId xmlns:a16="http://schemas.microsoft.com/office/drawing/2014/main" id="{9A202B46-C92B-79FC-97CF-3FCA791D2F2C}"/>
              </a:ext>
            </a:extLst>
          </p:cNvPr>
          <p:cNvSpPr/>
          <p:nvPr/>
        </p:nvSpPr>
        <p:spPr>
          <a:xfrm>
            <a:off x="1857094" y="240047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1D31AA-3F4B-2BCC-4080-4013C31B478B}"/>
              </a:ext>
            </a:extLst>
          </p:cNvPr>
          <p:cNvGrpSpPr/>
          <p:nvPr/>
        </p:nvGrpSpPr>
        <p:grpSpPr>
          <a:xfrm>
            <a:off x="1595000" y="1450363"/>
            <a:ext cx="7169602" cy="679787"/>
            <a:chOff x="404109" y="1450363"/>
            <a:chExt cx="8360493" cy="6797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4D6F9CA-6368-9372-B4F4-86919122BEF9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C6D7DA9-44C3-7B84-6455-FA4B0134676E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2263391-454C-928B-517A-B840697F9C46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E249805-C1B5-A35E-3E4E-B0D97B5E58A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0538B14-F36D-B365-3C6B-B66A192CDC19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F43DE6-6DFE-7CBC-7703-1E28CA473697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0757D2D-BEB5-7DA0-E94D-D0AD82426B15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BE3EA1-6CE3-83DF-FC74-0B3FCC07F7BE}"/>
              </a:ext>
            </a:extLst>
          </p:cNvPr>
          <p:cNvCxnSpPr>
            <a:cxnSpLocks/>
          </p:cNvCxnSpPr>
          <p:nvPr/>
        </p:nvCxnSpPr>
        <p:spPr>
          <a:xfrm>
            <a:off x="1595000" y="1331795"/>
            <a:ext cx="719028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순서도: 페이지 연결자 21">
            <a:extLst>
              <a:ext uri="{FF2B5EF4-FFF2-40B4-BE49-F238E27FC236}">
                <a16:creationId xmlns:a16="http://schemas.microsoft.com/office/drawing/2014/main" id="{721E220E-F31B-1F20-EEB2-2322E930D679}"/>
              </a:ext>
            </a:extLst>
          </p:cNvPr>
          <p:cNvSpPr/>
          <p:nvPr/>
        </p:nvSpPr>
        <p:spPr>
          <a:xfrm>
            <a:off x="8750609" y="127021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923A3F-FBCC-2318-BCC0-F152CBB79748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6A3C011-6808-6E18-99E7-56AE32BE519B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2F485FE-CBE5-3FBE-8278-7F057F81A89D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E9313FBA-E909-E0DA-45F3-4BB6D78BFAC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68969066-A4F1-9E28-5101-2ADD3DEDC87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6EC6AE-9070-9914-2B70-70F91B74A706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A43942-DBF2-ECE2-0DEC-2524A4D0B84F}"/>
              </a:ext>
            </a:extLst>
          </p:cNvPr>
          <p:cNvSpPr/>
          <p:nvPr/>
        </p:nvSpPr>
        <p:spPr>
          <a:xfrm>
            <a:off x="5007212" y="4042946"/>
            <a:ext cx="7338032" cy="1851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답변 받기로는 지각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휴가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휴직을 제외하고는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근무상태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기준으로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카운팅한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정보를 보여주는 걸로 알고 있는데 과거 정보는 대부분 근무상태가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업무종료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일텐데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확인차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재문의드립니다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: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업무중과 업무종료는 실시간 반영입니다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현재 기준 업무중인 직원과 업무종료인 직원을 보기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위함입니다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E21A9-E383-5E22-9FBC-E556AACDC819}"/>
              </a:ext>
            </a:extLst>
          </p:cNvPr>
          <p:cNvSpPr/>
          <p:nvPr/>
        </p:nvSpPr>
        <p:spPr>
          <a:xfrm>
            <a:off x="7592795" y="119176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TeamVacation01(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89236" cy="215444"/>
          </a:xfrm>
        </p:spPr>
        <p:txBody>
          <a:bodyPr/>
          <a:lstStyle/>
          <a:p>
            <a:r>
              <a:rPr lang="en-US" altLang="ko-KR" dirty="0"/>
              <a:t>tvcn01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7" y="447539"/>
            <a:ext cx="17394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안하름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9356"/>
              </p:ext>
            </p:extLst>
          </p:nvPr>
        </p:nvGraphicFramePr>
        <p:xfrm>
          <a:off x="8938323" y="1328195"/>
          <a:ext cx="3147286" cy="204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중도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회계연도의 유급휴가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일수 계산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전년도 재직일수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365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[3], [5]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6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기준 이름 오름차순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최상단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행 기본 선택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행 배경 파란색 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선택에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[5]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구분선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신청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사용 내역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행 선택에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/>
              <a:t>팀원 휴가</a:t>
            </a:r>
            <a:r>
              <a:rPr lang="en-US" altLang="ko-KR" dirty="0"/>
              <a:t>/</a:t>
            </a:r>
            <a:r>
              <a:rPr lang="ko-KR" altLang="en-US" dirty="0"/>
              <a:t>휴직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BED2647C-9CE0-5AFB-5E9A-5A65A6E0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1458"/>
              </p:ext>
            </p:extLst>
          </p:nvPr>
        </p:nvGraphicFramePr>
        <p:xfrm>
          <a:off x="1650093" y="1565202"/>
          <a:ext cx="705462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050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999462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930271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24024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213222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86759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7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05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이진선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6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18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홍영주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65627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62967B-9D3A-C192-AFCA-27FD7E739D0D}"/>
              </a:ext>
            </a:extLst>
          </p:cNvPr>
          <p:cNvCxnSpPr>
            <a:cxnSpLocks/>
          </p:cNvCxnSpPr>
          <p:nvPr/>
        </p:nvCxnSpPr>
        <p:spPr>
          <a:xfrm>
            <a:off x="1650094" y="3444104"/>
            <a:ext cx="705462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FFCBB1-0691-6D79-2F01-DC2C4A1491FF}"/>
              </a:ext>
            </a:extLst>
          </p:cNvPr>
          <p:cNvSpPr txBox="1"/>
          <p:nvPr/>
        </p:nvSpPr>
        <p:spPr>
          <a:xfrm>
            <a:off x="1640222" y="1360418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현황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2E26-0836-56FC-42D8-9564D270EB75}"/>
              </a:ext>
            </a:extLst>
          </p:cNvPr>
          <p:cNvSpPr txBox="1"/>
          <p:nvPr/>
        </p:nvSpPr>
        <p:spPr>
          <a:xfrm>
            <a:off x="1634668" y="3639986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신청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lang="ko-KR" altLang="en-US" sz="800" b="1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AD9B5EC-1166-CB97-8063-F587014F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01755"/>
              </p:ext>
            </p:extLst>
          </p:nvPr>
        </p:nvGraphicFramePr>
        <p:xfrm>
          <a:off x="1638523" y="3863081"/>
          <a:ext cx="7066194" cy="99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778">
                  <a:extLst>
                    <a:ext uri="{9D8B030D-6E8A-4147-A177-3AD203B41FA5}">
                      <a16:colId xmlns:a16="http://schemas.microsoft.com/office/drawing/2014/main" val="634880831"/>
                    </a:ext>
                  </a:extLst>
                </a:gridCol>
                <a:gridCol w="701600">
                  <a:extLst>
                    <a:ext uri="{9D8B030D-6E8A-4147-A177-3AD203B41FA5}">
                      <a16:colId xmlns:a16="http://schemas.microsoft.com/office/drawing/2014/main" val="3920758371"/>
                    </a:ext>
                  </a:extLst>
                </a:gridCol>
                <a:gridCol w="438072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0727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5147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616501">
                  <a:extLst>
                    <a:ext uri="{9D8B030D-6E8A-4147-A177-3AD203B41FA5}">
                      <a16:colId xmlns:a16="http://schemas.microsoft.com/office/drawing/2014/main" val="2597952400"/>
                    </a:ext>
                  </a:extLst>
                </a:gridCol>
                <a:gridCol w="603522">
                  <a:extLst>
                    <a:ext uri="{9D8B030D-6E8A-4147-A177-3AD203B41FA5}">
                      <a16:colId xmlns:a16="http://schemas.microsoft.com/office/drawing/2014/main" val="1540329208"/>
                    </a:ext>
                  </a:extLst>
                </a:gridCol>
                <a:gridCol w="56458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00865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86962">
                  <a:extLst>
                    <a:ext uri="{9D8B030D-6E8A-4147-A177-3AD203B41FA5}">
                      <a16:colId xmlns:a16="http://schemas.microsoft.com/office/drawing/2014/main" val="1609751238"/>
                    </a:ext>
                  </a:extLst>
                </a:gridCol>
                <a:gridCol w="1243074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544488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229494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사유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48213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4789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3F0C70D-D6CE-B70C-B3CE-7E4168AEFC95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7" name="Bell">
            <a:extLst>
              <a:ext uri="{FF2B5EF4-FFF2-40B4-BE49-F238E27FC236}">
                <a16:creationId xmlns:a16="http://schemas.microsoft.com/office/drawing/2014/main" id="{235F1C26-F810-FE17-CAA7-AE9194FB77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9020C31-CE74-9602-97CC-952E3E10FEB2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5A1AB9-9970-F702-343F-589CDEBE9B0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6DE95874-0633-ABF1-E78D-E2FF8CC51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04168"/>
              </p:ext>
            </p:extLst>
          </p:nvPr>
        </p:nvGraphicFramePr>
        <p:xfrm>
          <a:off x="108586" y="973224"/>
          <a:ext cx="1404722" cy="347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페이지 연결자 21">
            <a:extLst>
              <a:ext uri="{FF2B5EF4-FFF2-40B4-BE49-F238E27FC236}">
                <a16:creationId xmlns:a16="http://schemas.microsoft.com/office/drawing/2014/main" id="{36E5D63C-CA10-10F9-BDC4-0466E867B46E}"/>
              </a:ext>
            </a:extLst>
          </p:cNvPr>
          <p:cNvSpPr/>
          <p:nvPr/>
        </p:nvSpPr>
        <p:spPr>
          <a:xfrm>
            <a:off x="8639586" y="14480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페이지 연결자 21">
            <a:extLst>
              <a:ext uri="{FF2B5EF4-FFF2-40B4-BE49-F238E27FC236}">
                <a16:creationId xmlns:a16="http://schemas.microsoft.com/office/drawing/2014/main" id="{DABDD1DD-D6E8-A51E-13CF-BE445329ADC5}"/>
              </a:ext>
            </a:extLst>
          </p:cNvPr>
          <p:cNvSpPr/>
          <p:nvPr/>
        </p:nvSpPr>
        <p:spPr>
          <a:xfrm>
            <a:off x="8632717" y="332389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페이지 연결자 21">
            <a:extLst>
              <a:ext uri="{FF2B5EF4-FFF2-40B4-BE49-F238E27FC236}">
                <a16:creationId xmlns:a16="http://schemas.microsoft.com/office/drawing/2014/main" id="{473CA1C4-FB07-B19B-3CE4-7507D6A7EDBB}"/>
              </a:ext>
            </a:extLst>
          </p:cNvPr>
          <p:cNvSpPr/>
          <p:nvPr/>
        </p:nvSpPr>
        <p:spPr>
          <a:xfrm>
            <a:off x="8632717" y="374941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454CFF-A015-EF1A-38C8-C47157965474}"/>
              </a:ext>
            </a:extLst>
          </p:cNvPr>
          <p:cNvGrpSpPr/>
          <p:nvPr/>
        </p:nvGrpSpPr>
        <p:grpSpPr>
          <a:xfrm>
            <a:off x="4082681" y="843130"/>
            <a:ext cx="2199287" cy="392498"/>
            <a:chOff x="1745965" y="843130"/>
            <a:chExt cx="2199287" cy="392498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9440C8E-3A32-CA48-9268-B0C314FF65F0}"/>
                </a:ext>
              </a:extLst>
            </p:cNvPr>
            <p:cNvGrpSpPr/>
            <p:nvPr/>
          </p:nvGrpSpPr>
          <p:grpSpPr>
            <a:xfrm>
              <a:off x="1788249" y="1002290"/>
              <a:ext cx="2050034" cy="192214"/>
              <a:chOff x="4157686" y="2506447"/>
              <a:chExt cx="2050034" cy="3095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1D48BC-0585-9D60-B2D3-2444F9D1316F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94BDE3-46FC-62CE-C41A-645D4B24A057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26C5A85-213A-F0A0-512B-E5EA1A9EB555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22B48A-DF2F-442C-B51D-59EC8C5A158E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269898" y="1022048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93A05B-9803-DD70-F1FF-6666EB7F4A64}"/>
                </a:ext>
              </a:extLst>
            </p:cNvPr>
            <p:cNvSpPr/>
            <p:nvPr/>
          </p:nvSpPr>
          <p:spPr bwMode="auto">
            <a:xfrm>
              <a:off x="1745965" y="959621"/>
              <a:ext cx="2130710" cy="276007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페이지 연결자 21">
              <a:extLst>
                <a:ext uri="{FF2B5EF4-FFF2-40B4-BE49-F238E27FC236}">
                  <a16:creationId xmlns:a16="http://schemas.microsoft.com/office/drawing/2014/main" id="{127F5E63-6659-4CCA-1045-8A5621168B53}"/>
                </a:ext>
              </a:extLst>
            </p:cNvPr>
            <p:cNvSpPr/>
            <p:nvPr/>
          </p:nvSpPr>
          <p:spPr>
            <a:xfrm>
              <a:off x="3801252" y="843130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Search">
            <a:extLst>
              <a:ext uri="{FF2B5EF4-FFF2-40B4-BE49-F238E27FC236}">
                <a16:creationId xmlns:a16="http://schemas.microsoft.com/office/drawing/2014/main" id="{21270CA7-815C-4B07-75D2-CD5E555CC6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186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arch">
            <a:extLst>
              <a:ext uri="{FF2B5EF4-FFF2-40B4-BE49-F238E27FC236}">
                <a16:creationId xmlns:a16="http://schemas.microsoft.com/office/drawing/2014/main" id="{82CD0408-111F-EC53-A144-E98540D373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5859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arch">
            <a:extLst>
              <a:ext uri="{FF2B5EF4-FFF2-40B4-BE49-F238E27FC236}">
                <a16:creationId xmlns:a16="http://schemas.microsoft.com/office/drawing/2014/main" id="{280BA926-72EC-B237-2098-ADB1267690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4517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earch">
            <a:extLst>
              <a:ext uri="{FF2B5EF4-FFF2-40B4-BE49-F238E27FC236}">
                <a16:creationId xmlns:a16="http://schemas.microsoft.com/office/drawing/2014/main" id="{5A267492-A5D6-5B7E-421B-21C8E0F21F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447" y="183493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841A6777-469A-E5F1-02CE-C4DA58C2A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0478" y="183493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5D9CD096-33CF-5F18-F529-16707132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5506" y="183493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81DA10-1925-6007-ABBE-56BE73202E0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2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3AC4EA5B-F77B-B99D-3498-785E7925484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Create">
              <a:extLst>
                <a:ext uri="{FF2B5EF4-FFF2-40B4-BE49-F238E27FC236}">
                  <a16:creationId xmlns:a16="http://schemas.microsoft.com/office/drawing/2014/main" id="{4C6E774B-0E81-CA73-D669-DCFE910B9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Button">
            <a:extLst>
              <a:ext uri="{FF2B5EF4-FFF2-40B4-BE49-F238E27FC236}">
                <a16:creationId xmlns:a16="http://schemas.microsoft.com/office/drawing/2014/main" id="{E8047CAE-93DD-8572-DFEA-23324931BE43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페이지 연결자 21">
            <a:extLst>
              <a:ext uri="{FF2B5EF4-FFF2-40B4-BE49-F238E27FC236}">
                <a16:creationId xmlns:a16="http://schemas.microsoft.com/office/drawing/2014/main" id="{3A879301-D7AF-6172-CB20-3A180E456F3E}"/>
              </a:ext>
            </a:extLst>
          </p:cNvPr>
          <p:cNvSpPr/>
          <p:nvPr/>
        </p:nvSpPr>
        <p:spPr>
          <a:xfrm>
            <a:off x="8651154" y="88932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D8D938-C373-4723-858F-C0DAD10999A5}"/>
              </a:ext>
            </a:extLst>
          </p:cNvPr>
          <p:cNvCxnSpPr>
            <a:cxnSpLocks/>
          </p:cNvCxnSpPr>
          <p:nvPr/>
        </p:nvCxnSpPr>
        <p:spPr>
          <a:xfrm>
            <a:off x="1650093" y="1328195"/>
            <a:ext cx="705462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C281E10-02EF-5E2C-F192-E47776DB76F6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314B5C-EC03-BB35-6311-CC7ED0959737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3F27109-8AE2-5F17-6B57-CF7723726A3F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0192C841-043F-3B2C-3782-0312603FBDDE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B028BC8-6BCE-28E4-901F-31B8374B3FB1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60F0BCB-D081-FF42-0137-CD02F12BA134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67066-0D49-C2F3-E538-70DAF53209EC}"/>
              </a:ext>
            </a:extLst>
          </p:cNvPr>
          <p:cNvSpPr/>
          <p:nvPr/>
        </p:nvSpPr>
        <p:spPr>
          <a:xfrm>
            <a:off x="5437224" y="4126943"/>
            <a:ext cx="6754776" cy="1031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잔여연차는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아래와 같이 표기하면 되는지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?(1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PAGE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질문과 동일할 수 있음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 가능한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잔여 연차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바로 위의 정의한 기준의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–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   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네 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9B7A9B-5DA9-311D-CE95-EB2A0AB26E68}"/>
              </a:ext>
            </a:extLst>
          </p:cNvPr>
          <p:cNvSpPr/>
          <p:nvPr/>
        </p:nvSpPr>
        <p:spPr>
          <a:xfrm>
            <a:off x="7117043" y="138065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3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AdminVacation01(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6870" cy="215444"/>
          </a:xfrm>
        </p:spPr>
        <p:txBody>
          <a:bodyPr/>
          <a:lstStyle/>
          <a:p>
            <a:r>
              <a:rPr lang="en-US" altLang="ko-KR" dirty="0"/>
              <a:t>avcn01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679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휴가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2975"/>
              </p:ext>
            </p:extLst>
          </p:nvPr>
        </p:nvGraphicFramePr>
        <p:xfrm>
          <a:off x="8938323" y="1328195"/>
          <a:ext cx="3147286" cy="14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휴가 관리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결재를 통한 휴가 사용 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설정의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발생 관리를 통한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/>
              <a:t>전체 휴가 관리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62A0F-05AD-F037-659E-61997DD1817D}"/>
              </a:ext>
            </a:extLst>
          </p:cNvPr>
          <p:cNvGrpSpPr/>
          <p:nvPr/>
        </p:nvGrpSpPr>
        <p:grpSpPr>
          <a:xfrm>
            <a:off x="4157307" y="1002290"/>
            <a:ext cx="2050034" cy="192214"/>
            <a:chOff x="1788249" y="1002290"/>
            <a:chExt cx="2050034" cy="19221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9440C8E-3A32-CA48-9268-B0C314FF65F0}"/>
                </a:ext>
              </a:extLst>
            </p:cNvPr>
            <p:cNvGrpSpPr/>
            <p:nvPr/>
          </p:nvGrpSpPr>
          <p:grpSpPr>
            <a:xfrm>
              <a:off x="1788249" y="1002290"/>
              <a:ext cx="2050034" cy="192214"/>
              <a:chOff x="4157686" y="2506447"/>
              <a:chExt cx="2050034" cy="3095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1D48BC-0585-9D60-B2D3-2444F9D1316F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94BDE3-46FC-62CE-C41A-645D4B24A057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26C5A85-213A-F0A0-512B-E5EA1A9EB555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22B48A-DF2F-442C-B51D-59EC8C5A158E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269898" y="1022048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7B6E4270-AC64-C0A4-E29E-D142D7B1F5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8" t="12304" r="45803" b="8008"/>
          <a:stretch/>
        </p:blipFill>
        <p:spPr>
          <a:xfrm>
            <a:off x="8416057" y="1438252"/>
            <a:ext cx="326181" cy="244219"/>
          </a:xfrm>
          <a:prstGeom prst="rect">
            <a:avLst/>
          </a:prstGeom>
        </p:spPr>
      </p:pic>
      <p:sp>
        <p:nvSpPr>
          <p:cNvPr id="59" name="Search">
            <a:extLst>
              <a:ext uri="{FF2B5EF4-FFF2-40B4-BE49-F238E27FC236}">
                <a16:creationId xmlns:a16="http://schemas.microsoft.com/office/drawing/2014/main" id="{D296C0E2-29B8-1B48-CF81-203643FC14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6547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018F01EB-438A-D1EE-CE05-1A8C2822A8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559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Search">
            <a:extLst>
              <a:ext uri="{FF2B5EF4-FFF2-40B4-BE49-F238E27FC236}">
                <a16:creationId xmlns:a16="http://schemas.microsoft.com/office/drawing/2014/main" id="{0519371E-2FF1-CCEA-7867-280FF8EE35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726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CE1360-19D0-F397-2A0F-E3C7A833B617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73" name="Bell">
            <a:extLst>
              <a:ext uri="{FF2B5EF4-FFF2-40B4-BE49-F238E27FC236}">
                <a16:creationId xmlns:a16="http://schemas.microsoft.com/office/drawing/2014/main" id="{FC3CC1CA-5D97-8E16-32F9-0DEC83F23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C71918A-08E7-3A06-FE56-7B57B5476FE8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7A0571-3E7F-76A7-16BB-CA2A4EB493E9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16">
            <a:extLst>
              <a:ext uri="{FF2B5EF4-FFF2-40B4-BE49-F238E27FC236}">
                <a16:creationId xmlns:a16="http://schemas.microsoft.com/office/drawing/2014/main" id="{88E6A66E-53B9-FB96-14C8-6583180A9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6368"/>
              </p:ext>
            </p:extLst>
          </p:nvPr>
        </p:nvGraphicFramePr>
        <p:xfrm>
          <a:off x="108586" y="973224"/>
          <a:ext cx="1404722" cy="375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8555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198E3E-25EC-143F-FEF6-4178394FF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8684"/>
              </p:ext>
            </p:extLst>
          </p:nvPr>
        </p:nvGraphicFramePr>
        <p:xfrm>
          <a:off x="1650093" y="1741487"/>
          <a:ext cx="7068330" cy="191702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942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117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3441C6-A89B-9CAC-62B7-52A8BDE5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49800"/>
              </p:ext>
            </p:extLst>
          </p:nvPr>
        </p:nvGraphicFramePr>
        <p:xfrm>
          <a:off x="1645368" y="3843284"/>
          <a:ext cx="7073055" cy="1917024"/>
        </p:xfrm>
        <a:graphic>
          <a:graphicData uri="http://schemas.openxmlformats.org/drawingml/2006/table">
            <a:tbl>
              <a:tblPr/>
              <a:tblGrid>
                <a:gridCol w="413433">
                  <a:extLst>
                    <a:ext uri="{9D8B030D-6E8A-4147-A177-3AD203B41FA5}">
                      <a16:colId xmlns:a16="http://schemas.microsoft.com/office/drawing/2014/main" val="198529876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5412462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685945771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12482636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5159433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058599069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76627795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522522836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891049292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983654715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8803932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4116707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09907730"/>
                    </a:ext>
                  </a:extLst>
                </a:gridCol>
                <a:gridCol w="789619">
                  <a:extLst>
                    <a:ext uri="{9D8B030D-6E8A-4147-A177-3AD203B41FA5}">
                      <a16:colId xmlns:a16="http://schemas.microsoft.com/office/drawing/2014/main" val="2827624751"/>
                    </a:ext>
                  </a:extLst>
                </a:gridCol>
                <a:gridCol w="908807">
                  <a:extLst>
                    <a:ext uri="{9D8B030D-6E8A-4147-A177-3AD203B41FA5}">
                      <a16:colId xmlns:a16="http://schemas.microsoft.com/office/drawing/2014/main" val="2012456787"/>
                    </a:ext>
                  </a:extLst>
                </a:gridCol>
              </a:tblGrid>
              <a:tr h="190835">
                <a:tc gridSpan="13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연차휴가 사용 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창립기념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141398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5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365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6967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6311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5207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1092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2958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43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9357"/>
                  </a:ext>
                </a:extLst>
              </a:tr>
            </a:tbl>
          </a:graphicData>
        </a:graphic>
      </p:graphicFrame>
      <p:sp>
        <p:nvSpPr>
          <p:cNvPr id="64" name="이중 물결 63">
            <a:extLst>
              <a:ext uri="{FF2B5EF4-FFF2-40B4-BE49-F238E27FC236}">
                <a16:creationId xmlns:a16="http://schemas.microsoft.com/office/drawing/2014/main" id="{53EA3DF1-ABBE-5D17-9651-71918FD31705}"/>
              </a:ext>
            </a:extLst>
          </p:cNvPr>
          <p:cNvSpPr/>
          <p:nvPr/>
        </p:nvSpPr>
        <p:spPr bwMode="auto">
          <a:xfrm rot="16200000">
            <a:off x="7736637" y="2647519"/>
            <a:ext cx="2006600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이중 물결 76">
            <a:extLst>
              <a:ext uri="{FF2B5EF4-FFF2-40B4-BE49-F238E27FC236}">
                <a16:creationId xmlns:a16="http://schemas.microsoft.com/office/drawing/2014/main" id="{B326DD3D-2150-C229-DFC2-E796A6894236}"/>
              </a:ext>
            </a:extLst>
          </p:cNvPr>
          <p:cNvSpPr/>
          <p:nvPr/>
        </p:nvSpPr>
        <p:spPr bwMode="auto">
          <a:xfrm rot="16200000">
            <a:off x="610037" y="4559054"/>
            <a:ext cx="2026443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BF353AD8-C557-8A7F-D7E7-6041FA7EC5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113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F65F81E5-D203-8981-5CA4-8BD2F7F293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0224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A948196B-190B-5D81-6EB8-1C97E9A29C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768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89D2CB57-7ADE-359F-A2AF-72438DD165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84551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0D9C533E-3B6C-F794-46E0-AAE54AC2C4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9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earch">
            <a:extLst>
              <a:ext uri="{FF2B5EF4-FFF2-40B4-BE49-F238E27FC236}">
                <a16:creationId xmlns:a16="http://schemas.microsoft.com/office/drawing/2014/main" id="{E1882A40-DF00-A272-31CF-1776602AD9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21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arch">
            <a:extLst>
              <a:ext uri="{FF2B5EF4-FFF2-40B4-BE49-F238E27FC236}">
                <a16:creationId xmlns:a16="http://schemas.microsoft.com/office/drawing/2014/main" id="{C3B61B76-5F90-754C-DC62-641E33D176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5700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arch">
            <a:extLst>
              <a:ext uri="{FF2B5EF4-FFF2-40B4-BE49-F238E27FC236}">
                <a16:creationId xmlns:a16="http://schemas.microsoft.com/office/drawing/2014/main" id="{DAAE2356-D7C5-1B06-65DF-265604C7CC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0173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33428738-7FAC-45A8-90C9-43F972E32C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7552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AB2D6F00-2575-3E75-66AD-47E211BFD7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8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78633B28-FBDF-614F-7E0F-9A5836680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4317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arch">
            <a:extLst>
              <a:ext uri="{FF2B5EF4-FFF2-40B4-BE49-F238E27FC236}">
                <a16:creationId xmlns:a16="http://schemas.microsoft.com/office/drawing/2014/main" id="{E3714ACB-3A3D-80DC-4601-2F4D780F7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562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arch">
            <a:extLst>
              <a:ext uri="{FF2B5EF4-FFF2-40B4-BE49-F238E27FC236}">
                <a16:creationId xmlns:a16="http://schemas.microsoft.com/office/drawing/2014/main" id="{2A6FAC5B-8A90-1A41-2D4A-3C4D28F8D1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838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C861E70-13C2-277B-D3D0-5190F94E155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1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B239371E-7A66-59EE-DC1E-DF02B882E1EB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Create">
              <a:extLst>
                <a:ext uri="{FF2B5EF4-FFF2-40B4-BE49-F238E27FC236}">
                  <a16:creationId xmlns:a16="http://schemas.microsoft.com/office/drawing/2014/main" id="{2391F500-875B-29FC-250F-48741803E0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Search">
            <a:extLst>
              <a:ext uri="{FF2B5EF4-FFF2-40B4-BE49-F238E27FC236}">
                <a16:creationId xmlns:a16="http://schemas.microsoft.com/office/drawing/2014/main" id="{8EF389FA-39BE-1FC0-D2C8-F004C2E1D4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3031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Search">
            <a:extLst>
              <a:ext uri="{FF2B5EF4-FFF2-40B4-BE49-F238E27FC236}">
                <a16:creationId xmlns:a16="http://schemas.microsoft.com/office/drawing/2014/main" id="{93112D68-D4B1-9322-05D1-85A9D05739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078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C3073ED8-BED8-E430-A6EB-3401FD809A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68603" y="427136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A9CA665-C9B5-3DC5-269C-541E446982D6}"/>
              </a:ext>
            </a:extLst>
          </p:cNvPr>
          <p:cNvSpPr/>
          <p:nvPr/>
        </p:nvSpPr>
        <p:spPr bwMode="auto">
          <a:xfrm>
            <a:off x="4113224" y="959621"/>
            <a:ext cx="2130710" cy="2760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페이지 연결자 21">
            <a:extLst>
              <a:ext uri="{FF2B5EF4-FFF2-40B4-BE49-F238E27FC236}">
                <a16:creationId xmlns:a16="http://schemas.microsoft.com/office/drawing/2014/main" id="{5FE83C0D-2C1E-2E4E-9D19-B87518E86605}"/>
              </a:ext>
            </a:extLst>
          </p:cNvPr>
          <p:cNvSpPr/>
          <p:nvPr/>
        </p:nvSpPr>
        <p:spPr>
          <a:xfrm>
            <a:off x="6168511" y="85442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페이지 연결자 21">
            <a:extLst>
              <a:ext uri="{FF2B5EF4-FFF2-40B4-BE49-F238E27FC236}">
                <a16:creationId xmlns:a16="http://schemas.microsoft.com/office/drawing/2014/main" id="{DB6CCBA0-7AD6-95EE-6EA8-7EE5822488C2}"/>
              </a:ext>
            </a:extLst>
          </p:cNvPr>
          <p:cNvSpPr/>
          <p:nvPr/>
        </p:nvSpPr>
        <p:spPr>
          <a:xfrm>
            <a:off x="8681273" y="169681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5AC5E1C7-03C3-21D3-1841-F25FFFD7C928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페이지 연결자 21">
            <a:extLst>
              <a:ext uri="{FF2B5EF4-FFF2-40B4-BE49-F238E27FC236}">
                <a16:creationId xmlns:a16="http://schemas.microsoft.com/office/drawing/2014/main" id="{751B792E-A0EF-951F-170F-06ADB0317912}"/>
              </a:ext>
            </a:extLst>
          </p:cNvPr>
          <p:cNvSpPr/>
          <p:nvPr/>
        </p:nvSpPr>
        <p:spPr>
          <a:xfrm>
            <a:off x="8667937" y="141170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페이지 연결자 21">
            <a:extLst>
              <a:ext uri="{FF2B5EF4-FFF2-40B4-BE49-F238E27FC236}">
                <a16:creationId xmlns:a16="http://schemas.microsoft.com/office/drawing/2014/main" id="{EFE30EBF-ECE4-397E-E0CC-7DCC15C2DCB3}"/>
              </a:ext>
            </a:extLst>
          </p:cNvPr>
          <p:cNvSpPr/>
          <p:nvPr/>
        </p:nvSpPr>
        <p:spPr>
          <a:xfrm>
            <a:off x="8661570" y="87938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43215AC-C7FB-6C83-CA28-8BA46B3E4A0B}"/>
              </a:ext>
            </a:extLst>
          </p:cNvPr>
          <p:cNvCxnSpPr>
            <a:cxnSpLocks/>
          </p:cNvCxnSpPr>
          <p:nvPr/>
        </p:nvCxnSpPr>
        <p:spPr>
          <a:xfrm>
            <a:off x="1645368" y="1328195"/>
            <a:ext cx="70685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69C6313-2564-2CAD-CF76-3F4F0DB60DA1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1459CD-1091-B409-5B4E-C9477182FF8F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3824548-7F93-35C7-E2EE-004E271FF056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8AD05C08-ACEB-5F96-5037-42CFB31B518F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A28D7454-BB16-AED4-9231-FC58B48A2DDC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B186E7-7D4A-70E2-33D9-0288CE1E9E13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F83B1-7017-E8DD-5BB6-83B6C21A6019}"/>
              </a:ext>
            </a:extLst>
          </p:cNvPr>
          <p:cNvSpPr/>
          <p:nvPr/>
        </p:nvSpPr>
        <p:spPr>
          <a:xfrm>
            <a:off x="8894454" y="2699999"/>
            <a:ext cx="5454193" cy="2980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가능일수는 포상휴가를 제외한 일수로 판단되는데 맞는지 확인 필요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 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네 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목록과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 모두 페이징이 반영된 결과를 보여주는 걸로 이해하는데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목록에 성명을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않보여줘도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목록이 같은 순서로 보여지고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있다라는걸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알기 위한 식별정보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순번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~ 2022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년 잔여일수까지 한화면에 한 줄로 보여져야 합니다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다른페이지가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아니라 이어져서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보여여야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되서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물결로 끊어 표시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한부분입니다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조건발생으로 발생되는 휴가는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창립기념 포상휴가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하나로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fix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하도록 하겠습니다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 사항도 고려하기 쉽지는 않아서 이번에는 하나로만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fix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해서 진행하도록 하겠습니다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45FA58-0F90-E250-E4DD-837EE8FD4467}"/>
              </a:ext>
            </a:extLst>
          </p:cNvPr>
          <p:cNvSpPr/>
          <p:nvPr/>
        </p:nvSpPr>
        <p:spPr>
          <a:xfrm>
            <a:off x="7157024" y="155962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332DF3-1691-EB17-170C-2D08987BE315}"/>
              </a:ext>
            </a:extLst>
          </p:cNvPr>
          <p:cNvSpPr/>
          <p:nvPr/>
        </p:nvSpPr>
        <p:spPr>
          <a:xfrm>
            <a:off x="8254129" y="157089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585C67-8FB3-9A21-EAE9-9D989D099087}"/>
              </a:ext>
            </a:extLst>
          </p:cNvPr>
          <p:cNvSpPr/>
          <p:nvPr/>
        </p:nvSpPr>
        <p:spPr>
          <a:xfrm>
            <a:off x="1593258" y="209006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B1561-23F8-8450-B036-EA575033FD77}"/>
              </a:ext>
            </a:extLst>
          </p:cNvPr>
          <p:cNvSpPr/>
          <p:nvPr/>
        </p:nvSpPr>
        <p:spPr>
          <a:xfrm>
            <a:off x="1620404" y="433288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AF36CD-A492-47C6-02F1-9823D9C496AA}"/>
              </a:ext>
            </a:extLst>
          </p:cNvPr>
          <p:cNvSpPr/>
          <p:nvPr/>
        </p:nvSpPr>
        <p:spPr>
          <a:xfrm>
            <a:off x="7291947" y="368772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259EC74-4D53-E92C-2A65-17622655D002}"/>
              </a:ext>
            </a:extLst>
          </p:cNvPr>
          <p:cNvSpPr txBox="1"/>
          <p:nvPr/>
        </p:nvSpPr>
        <p:spPr>
          <a:xfrm>
            <a:off x="6243121" y="5389497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9B9413F-D639-D640-2D14-66E5FE29DB09}"/>
              </a:ext>
            </a:extLst>
          </p:cNvPr>
          <p:cNvGrpSpPr/>
          <p:nvPr/>
        </p:nvGrpSpPr>
        <p:grpSpPr>
          <a:xfrm>
            <a:off x="7683498" y="5419943"/>
            <a:ext cx="915238" cy="154553"/>
            <a:chOff x="7515606" y="6533213"/>
            <a:chExt cx="915238" cy="15455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B0172E0-47B4-85FC-841C-03CEE88942A7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44B50729-FD7E-C1A0-1555-1F363E385A2A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53522D34-AA13-2C74-0C05-A3598F5E37E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6D14EF31-57BE-23B1-3C44-04A0A4C7A873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B7BE6A-BC0F-8639-A993-720910974A4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5308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미리보기에서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- 12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말일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 처리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반영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8572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0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619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841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558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5042"/>
              </p:ext>
            </p:extLst>
          </p:nvPr>
        </p:nvGraphicFramePr>
        <p:xfrm>
          <a:off x="1691650" y="2331595"/>
          <a:ext cx="7068330" cy="266963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221630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231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1544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1408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048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492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9387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70E55BAA-4390-0033-21DF-0BEEE3CCFCDE}"/>
              </a:ext>
            </a:extLst>
          </p:cNvPr>
          <p:cNvGrpSpPr/>
          <p:nvPr/>
        </p:nvGrpSpPr>
        <p:grpSpPr>
          <a:xfrm>
            <a:off x="8878184" y="5332938"/>
            <a:ext cx="3313816" cy="778681"/>
            <a:chOff x="6178527" y="1709907"/>
            <a:chExt cx="3313816" cy="778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9E1384F-73B1-6868-629D-4AD7ED999749}"/>
                </a:ext>
              </a:extLst>
            </p:cNvPr>
            <p:cNvSpPr/>
            <p:nvPr/>
          </p:nvSpPr>
          <p:spPr bwMode="auto">
            <a:xfrm>
              <a:off x="6178527" y="1709907"/>
              <a:ext cx="3313816" cy="7786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일괄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또는 한 명 이상의 직원을 선택하여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입사일 기준으로 조건을 적용하여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584DE75C-2408-2361-95EB-3A7AFD1294E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FDFBB7F-924C-27FF-BFD3-4E3BE0AC9BC8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C300880-9867-2E4F-C981-E6583939AB06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4BC3D58-B956-0AE1-7DCF-5BDCD90A11D4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3D7FB49-48C0-C3BA-DDAA-6881D3E0718E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877500-3D74-AD4F-621D-4F88E637E48D}"/>
              </a:ext>
            </a:extLst>
          </p:cNvPr>
          <p:cNvGrpSpPr/>
          <p:nvPr/>
        </p:nvGrpSpPr>
        <p:grpSpPr>
          <a:xfrm>
            <a:off x="3142926" y="5448997"/>
            <a:ext cx="3565187" cy="607180"/>
            <a:chOff x="3142926" y="5448997"/>
            <a:chExt cx="3565187" cy="60718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B5DAF58-3FB8-68DC-5DFB-F0F33A48B50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C940EF9-5A84-C105-A52C-AC06D09967F4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Add">
                <a:extLst>
                  <a:ext uri="{FF2B5EF4-FFF2-40B4-BE49-F238E27FC236}">
                    <a16:creationId xmlns:a16="http://schemas.microsoft.com/office/drawing/2014/main" id="{0AA931BB-98FB-8BB5-9EB1-CD9C1FE19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Accept">
              <a:extLst>
                <a:ext uri="{FF2B5EF4-FFF2-40B4-BE49-F238E27FC236}">
                  <a16:creationId xmlns:a16="http://schemas.microsoft.com/office/drawing/2014/main" id="{F1913D6B-43A1-0617-71A5-FD93DB219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FC7B4-45B4-9E22-D106-511B960CC09F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휴가 발생 처리를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011EC0F-EDD9-181C-2827-753B84EBEE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38" t="12304" r="45803" b="8008"/>
          <a:stretch/>
        </p:blipFill>
        <p:spPr>
          <a:xfrm>
            <a:off x="8103391" y="2002775"/>
            <a:ext cx="326181" cy="2442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FCE662E-85A6-A307-154B-4E1AF94E4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962" t="12304" r="6844" b="8008"/>
          <a:stretch/>
        </p:blipFill>
        <p:spPr>
          <a:xfrm>
            <a:off x="8510199" y="2002775"/>
            <a:ext cx="249781" cy="244219"/>
          </a:xfrm>
          <a:prstGeom prst="rect">
            <a:avLst/>
          </a:prstGeom>
        </p:spPr>
      </p:pic>
      <p:sp>
        <p:nvSpPr>
          <p:cNvPr id="100" name="Button">
            <a:extLst>
              <a:ext uri="{FF2B5EF4-FFF2-40B4-BE49-F238E27FC236}">
                <a16:creationId xmlns:a16="http://schemas.microsoft.com/office/drawing/2014/main" id="{CA2F7642-66F1-9378-E81B-BACCA1244660}"/>
              </a:ext>
            </a:extLst>
          </p:cNvPr>
          <p:cNvSpPr/>
          <p:nvPr/>
        </p:nvSpPr>
        <p:spPr>
          <a:xfrm>
            <a:off x="8202073" y="580269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1967CC-97A4-9F3A-CAA5-40922DE2C792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A98614-37E8-0887-CBB4-93652A814D4A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○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5" name="Button">
              <a:extLst>
                <a:ext uri="{FF2B5EF4-FFF2-40B4-BE49-F238E27FC236}">
                  <a16:creationId xmlns:a16="http://schemas.microsoft.com/office/drawing/2014/main" id="{D64F03F5-BB66-CA8C-C552-30955BED4ED4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직원 선택  ▼</a:t>
              </a:r>
              <a:endPara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17D61-A94A-1119-6EE4-9E174B3355B7}"/>
              </a:ext>
            </a:extLst>
          </p:cNvPr>
          <p:cNvSpPr/>
          <p:nvPr/>
        </p:nvSpPr>
        <p:spPr>
          <a:xfrm>
            <a:off x="7963613" y="2531614"/>
            <a:ext cx="5454193" cy="2980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발생대상인 전직원인 경우는 발생연도는 내년으로 고정하겠습니다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휴가발생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휴가발생을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여러번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발생 가능하고 최초 이후 발생시 기존 휴가발생 정보를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덮어쓰게됩니다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미리보기 데이터는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30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또는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31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새벽에 배치로 미리 만들도록 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미리보기 생성을 수동으로도 할 수 있게끔 기능이 추가되어야 할 것 같습니다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-[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내년휴가생성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버튼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내년 휴가 미리보기 생성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전직원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대상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내년휴가 미리보기 데이터를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확인할려면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배치가 돌때까지 기다려야 하므로 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넵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4C8475-5E48-D8D0-478B-5E4D67937E13}"/>
              </a:ext>
            </a:extLst>
          </p:cNvPr>
          <p:cNvSpPr/>
          <p:nvPr/>
        </p:nvSpPr>
        <p:spPr>
          <a:xfrm>
            <a:off x="2576206" y="11016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1C7FFE-558C-EB33-51EF-7AC82103BA2D}"/>
              </a:ext>
            </a:extLst>
          </p:cNvPr>
          <p:cNvSpPr/>
          <p:nvPr/>
        </p:nvSpPr>
        <p:spPr>
          <a:xfrm>
            <a:off x="7957658" y="570887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F3A7D8-B317-E141-9688-E2F041A3A724}"/>
              </a:ext>
            </a:extLst>
          </p:cNvPr>
          <p:cNvSpPr/>
          <p:nvPr/>
        </p:nvSpPr>
        <p:spPr>
          <a:xfrm>
            <a:off x="6538318" y="213776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081156-12B4-725A-32E5-32126F880BBA}"/>
              </a:ext>
            </a:extLst>
          </p:cNvPr>
          <p:cNvSpPr/>
          <p:nvPr/>
        </p:nvSpPr>
        <p:spPr>
          <a:xfrm>
            <a:off x="7367082" y="558979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99604DB-FA2B-CFCB-958E-B0E5D433EAED}"/>
              </a:ext>
            </a:extLst>
          </p:cNvPr>
          <p:cNvSpPr/>
          <p:nvPr/>
        </p:nvSpPr>
        <p:spPr>
          <a:xfrm>
            <a:off x="7349603" y="5845811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내년휴가생성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90C5FF-C935-9E16-0854-93DADE271368}"/>
              </a:ext>
            </a:extLst>
          </p:cNvPr>
          <p:cNvSpPr/>
          <p:nvPr/>
        </p:nvSpPr>
        <p:spPr>
          <a:xfrm>
            <a:off x="2299066" y="151991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2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67969</TotalTime>
  <Words>5626</Words>
  <Application>Microsoft Office PowerPoint</Application>
  <PresentationFormat>와이드스크린</PresentationFormat>
  <Paragraphs>1910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나눔바른고딕</vt:lpstr>
      <vt:lpstr>Arial</vt:lpstr>
      <vt:lpstr>Segoe UI</vt:lpstr>
      <vt:lpstr>Wingdings</vt:lpstr>
      <vt:lpstr>맑은 고딕</vt:lpstr>
      <vt:lpstr>맑은 고딕</vt:lpstr>
      <vt:lpstr>디자인</vt:lpstr>
      <vt:lpstr>내용양식</vt:lpstr>
      <vt:lpstr>StaffHome01(팀원)</vt:lpstr>
      <vt:lpstr>HeadHome01(실장)</vt:lpstr>
      <vt:lpstr>PowerPoint 프레젠테이션</vt:lpstr>
      <vt:lpstr>StaffCommute01(팀원)</vt:lpstr>
      <vt:lpstr>PowerPoint 프레젠테이션</vt:lpstr>
      <vt:lpstr>TeamCommut01(팀장)</vt:lpstr>
      <vt:lpstr>TeamVacation01(팀장)</vt:lpstr>
      <vt:lpstr>AdminVacation01(관리자)</vt:lpstr>
      <vt:lpstr>VacationSetting01</vt:lpstr>
      <vt:lpstr>VacationSetting01_1</vt:lpstr>
      <vt:lpstr>VacationSetting02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USER</cp:lastModifiedBy>
  <cp:revision>5782</cp:revision>
  <dcterms:created xsi:type="dcterms:W3CDTF">2020-04-27T04:37:00Z</dcterms:created>
  <dcterms:modified xsi:type="dcterms:W3CDTF">2022-10-14T07:07:32Z</dcterms:modified>
</cp:coreProperties>
</file>