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812" r:id="rId3"/>
    <p:sldId id="840" r:id="rId4"/>
    <p:sldId id="777" r:id="rId5"/>
    <p:sldId id="790" r:id="rId6"/>
    <p:sldId id="895" r:id="rId7"/>
    <p:sldId id="859" r:id="rId8"/>
    <p:sldId id="863" r:id="rId9"/>
    <p:sldId id="742" r:id="rId10"/>
    <p:sldId id="864" r:id="rId11"/>
    <p:sldId id="826" r:id="rId12"/>
    <p:sldId id="849" r:id="rId13"/>
    <p:sldId id="710" r:id="rId14"/>
    <p:sldId id="797" r:id="rId15"/>
    <p:sldId id="733" r:id="rId16"/>
    <p:sldId id="835" r:id="rId17"/>
    <p:sldId id="843" r:id="rId18"/>
    <p:sldId id="839" r:id="rId19"/>
    <p:sldId id="915" r:id="rId20"/>
    <p:sldId id="916" r:id="rId21"/>
    <p:sldId id="91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홈" id="{5A983C6A-716E-47B9-91EE-E45E27C7827F}">
          <p14:sldIdLst>
            <p14:sldId id="812"/>
            <p14:sldId id="840"/>
            <p14:sldId id="777"/>
            <p14:sldId id="790"/>
          </p14:sldIdLst>
        </p14:section>
        <p14:section name="출퇴근" id="{85258E85-7B55-4B0D-A533-B4BD45C25E5C}">
          <p14:sldIdLst>
            <p14:sldId id="895"/>
            <p14:sldId id="859"/>
            <p14:sldId id="863"/>
            <p14:sldId id="742"/>
            <p14:sldId id="864"/>
            <p14:sldId id="826"/>
            <p14:sldId id="849"/>
            <p14:sldId id="710"/>
            <p14:sldId id="797"/>
          </p14:sldIdLst>
        </p14:section>
        <p14:section name="휴가" id="{36033139-5C3D-AE44-AA55-3E8090154281}">
          <p14:sldIdLst>
            <p14:sldId id="733"/>
          </p14:sldIdLst>
        </p14:section>
        <p14:section name="설정" id="{A4D6422D-9D7E-4509-BEBD-7DEE4F117A37}">
          <p14:sldIdLst>
            <p14:sldId id="835"/>
            <p14:sldId id="843"/>
            <p14:sldId id="839"/>
            <p14:sldId id="915"/>
            <p14:sldId id="916"/>
            <p14:sldId id="9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9" autoAdjust="0"/>
    <p:restoredTop sz="96353" autoAdjust="0"/>
  </p:normalViewPr>
  <p:slideViewPr>
    <p:cSldViewPr snapToGrid="0">
      <p:cViewPr varScale="1">
        <p:scale>
          <a:sx n="128" d="100"/>
          <a:sy n="128" d="100"/>
        </p:scale>
        <p:origin x="10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tags" Target="../tags/tag32.xml"/><Relationship Id="rId7" Type="http://schemas.openxmlformats.org/officeDocument/2006/relationships/image" Target="../media/image4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" Target="slide19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" Target="slide19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hyperlink" Target="https://js.devexpress.com/Demos/WidgetsGallery/Demo/DataGrid/BatchEditing/jQuery/Ligh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A4266-175C-7DE2-F71A-CBB0B865011C}"/>
              </a:ext>
            </a:extLst>
          </p:cNvPr>
          <p:cNvSpPr txBox="1"/>
          <p:nvPr/>
        </p:nvSpPr>
        <p:spPr>
          <a:xfrm>
            <a:off x="531025" y="327724"/>
            <a:ext cx="20467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권한별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알림 발생 기준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7EB39C-F87A-901F-AEA4-D1708650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03390"/>
              </p:ext>
            </p:extLst>
          </p:nvPr>
        </p:nvGraphicFramePr>
        <p:xfrm>
          <a:off x="639879" y="1427011"/>
          <a:ext cx="11247321" cy="2996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441">
                  <a:extLst>
                    <a:ext uri="{9D8B030D-6E8A-4147-A177-3AD203B41FA5}">
                      <a16:colId xmlns:a16="http://schemas.microsoft.com/office/drawing/2014/main" val="828577023"/>
                    </a:ext>
                  </a:extLst>
                </a:gridCol>
                <a:gridCol w="1793966">
                  <a:extLst>
                    <a:ext uri="{9D8B030D-6E8A-4147-A177-3AD203B41FA5}">
                      <a16:colId xmlns:a16="http://schemas.microsoft.com/office/drawing/2014/main" val="884490976"/>
                    </a:ext>
                  </a:extLst>
                </a:gridCol>
                <a:gridCol w="2708365">
                  <a:extLst>
                    <a:ext uri="{9D8B030D-6E8A-4147-A177-3AD203B41FA5}">
                      <a16:colId xmlns:a16="http://schemas.microsoft.com/office/drawing/2014/main" val="4177949322"/>
                    </a:ext>
                  </a:extLst>
                </a:gridCol>
                <a:gridCol w="2871924">
                  <a:extLst>
                    <a:ext uri="{9D8B030D-6E8A-4147-A177-3AD203B41FA5}">
                      <a16:colId xmlns:a16="http://schemas.microsoft.com/office/drawing/2014/main" val="3918833316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564815785"/>
                    </a:ext>
                  </a:extLst>
                </a:gridCol>
              </a:tblGrid>
              <a:tr h="27858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연구소장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본부장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본부장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)),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대표이사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2971"/>
                  </a:ext>
                </a:extLst>
              </a:tr>
              <a:tr h="532504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새로운 공지가 올라왔을 때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95443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출근 시간이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체크를 진행해주세요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팀원이 지정된 출근 시간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팀별 설정된 업무 시작 시간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+ 10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지나도 출근하지 않은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이름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출근전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상태입니다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 기한이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기록을 제출해주세요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5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#3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제출이 반려된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기록이 반려되었습니다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출퇴근이 제출된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기록이 제출되었습니다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7647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등록 기간이 지난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업무보고를 등록해주세요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제출에 코멘트가 달린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업무보고에 코멘트가 달렸습니다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이슈가 발생한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 이슈가 발생되었습니다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팀의 업무보고 등록이 완료된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업무보고가 등록되었습니다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#2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이슈가 발생한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 이슈가 발생되었습니다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35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F7F921-13FE-A17E-033F-133FEA603D26}"/>
              </a:ext>
            </a:extLst>
          </p:cNvPr>
          <p:cNvSpPr txBox="1"/>
          <p:nvPr/>
        </p:nvSpPr>
        <p:spPr>
          <a:xfrm>
            <a:off x="9675855" y="622107"/>
            <a:ext cx="2211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 레이어 팝업에 출력되는 메시지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24D3E-EB32-AB4E-DE15-A96A4026531A}"/>
              </a:ext>
            </a:extLst>
          </p:cNvPr>
          <p:cNvSpPr txBox="1"/>
          <p:nvPr/>
        </p:nvSpPr>
        <p:spPr>
          <a:xfrm>
            <a:off x="636862" y="560552"/>
            <a:ext cx="6831245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 메시지는 실장의 경우 해당 실 하위 팀에 해당하는 알림만 발송됩니다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알림에 따라서 클릭 시 관련 화면으로 이동하는 링크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(Link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표시된 알림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부여될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업무보고 등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링크가 부여된 알림은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(_blank)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D1ECA-D6C7-7E0D-1A35-0C936FBF8724}"/>
              </a:ext>
            </a:extLst>
          </p:cNvPr>
          <p:cNvSpPr/>
          <p:nvPr/>
        </p:nvSpPr>
        <p:spPr>
          <a:xfrm>
            <a:off x="6634695" y="4159956"/>
            <a:ext cx="5433127" cy="10382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팀원 출퇴근 알림 대상은 조직도 전체 대상인가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팀장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특정부서는 제외인가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출근시간 기준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지정된 출근 시간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지난 경우 알림을 보내는 구현을 배치로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해야하는데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(10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분단위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시작시간과 종료시간 기준이 있으면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좋을듯함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07:00 ~ 12:00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까지만 배치가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돌게끔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통상적인 출근 시작시간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종료시간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32FF2C-7238-91F1-2C24-FE584EA30ED9}"/>
              </a:ext>
            </a:extLst>
          </p:cNvPr>
          <p:cNvSpPr/>
          <p:nvPr/>
        </p:nvSpPr>
        <p:spPr>
          <a:xfrm>
            <a:off x="1044466" y="247975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HeadCommute01(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9312" cy="215444"/>
          </a:xfrm>
        </p:spPr>
        <p:txBody>
          <a:bodyPr/>
          <a:lstStyle/>
          <a:p>
            <a:r>
              <a:rPr lang="en-US" altLang="ko-KR" dirty="0"/>
              <a:t>hcmt01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21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디스크립션은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tcmt01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tcmt04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조회조건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tcmt01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tcmt04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7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및 하위 팀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조직도에서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QA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사업실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조직 정보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담당 실 정보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([1], [2])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조건에 따른 해당 실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비교했을 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사이에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컬럼 추가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- 48p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행 색상 변경 기준 적용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 err="1"/>
              <a:t>실원</a:t>
            </a:r>
            <a:r>
              <a:rPr lang="ko-KR" altLang="en-US" dirty="0"/>
              <a:t>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177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E396DA2-D5E0-832B-0DDE-FCD732AF7446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7" name="Profile Icon">
              <a:extLst>
                <a:ext uri="{FF2B5EF4-FFF2-40B4-BE49-F238E27FC236}">
                  <a16:creationId xmlns:a16="http://schemas.microsoft.com/office/drawing/2014/main" id="{289FBBED-A7FA-2C15-91F8-02C2D3D3D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3859-9627-A513-DD4E-BF705E84F58C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C46AA-6351-ADDD-60A5-1E995D4D3AE0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104" name="Bell">
            <a:extLst>
              <a:ext uri="{FF2B5EF4-FFF2-40B4-BE49-F238E27FC236}">
                <a16:creationId xmlns:a16="http://schemas.microsoft.com/office/drawing/2014/main" id="{8FA78C18-16A5-79BD-F6A3-7D4504B385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B21C5D0-8B24-6B62-41CD-61E3AFE439B1}"/>
              </a:ext>
            </a:extLst>
          </p:cNvPr>
          <p:cNvSpPr/>
          <p:nvPr/>
        </p:nvSpPr>
        <p:spPr bwMode="auto">
          <a:xfrm>
            <a:off x="6364027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A754A4B-9146-2A56-EC10-DD5783C97AA5}"/>
              </a:ext>
            </a:extLst>
          </p:cNvPr>
          <p:cNvSpPr/>
          <p:nvPr/>
        </p:nvSpPr>
        <p:spPr bwMode="auto">
          <a:xfrm>
            <a:off x="11182710" y="6153618"/>
            <a:ext cx="759941" cy="130969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 Box">
            <a:extLst>
              <a:ext uri="{FF2B5EF4-FFF2-40B4-BE49-F238E27FC236}">
                <a16:creationId xmlns:a16="http://schemas.microsoft.com/office/drawing/2014/main" id="{F6B2FFD7-8ECB-9ACF-F2A5-1BC5CCF232D8}"/>
              </a:ext>
            </a:extLst>
          </p:cNvPr>
          <p:cNvSpPr/>
          <p:nvPr/>
        </p:nvSpPr>
        <p:spPr>
          <a:xfrm>
            <a:off x="11182710" y="5529805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26C8C25-4DE3-A0A8-A194-63F9ED27FD2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1832510" y="5624568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BDFBC82-E45B-62C4-45C5-204D8DE669BB}"/>
              </a:ext>
            </a:extLst>
          </p:cNvPr>
          <p:cNvSpPr/>
          <p:nvPr/>
        </p:nvSpPr>
        <p:spPr bwMode="auto">
          <a:xfrm>
            <a:off x="11182710" y="5755507"/>
            <a:ext cx="759941" cy="52908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4A6FEA-E5A9-C0B6-BD9D-A219804679ED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B534350-C115-19FE-2E70-2796AB076D32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7450C12-09FF-7DCF-B1A1-F1674B5A3FC0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BED2C3B-80A7-E7C3-AA17-550305F85AD0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DAC4C0E2-A5D7-9A51-4F35-7EC7E5570548}"/>
              </a:ext>
            </a:extLst>
          </p:cNvPr>
          <p:cNvGraphicFramePr>
            <a:graphicFrameLocks noGrp="1"/>
          </p:cNvGraphicFramePr>
          <p:nvPr/>
        </p:nvGraphicFramePr>
        <p:xfrm>
          <a:off x="1587179" y="2650194"/>
          <a:ext cx="719029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2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24050882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96061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강진희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김근호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04447"/>
                  </a:ext>
                </a:extLst>
              </a:tr>
            </a:tbl>
          </a:graphicData>
        </a:graphic>
      </p:graphicFrame>
      <p:sp>
        <p:nvSpPr>
          <p:cNvPr id="132" name="Search">
            <a:extLst>
              <a:ext uri="{FF2B5EF4-FFF2-40B4-BE49-F238E27FC236}">
                <a16:creationId xmlns:a16="http://schemas.microsoft.com/office/drawing/2014/main" id="{D0C51C11-D400-0E5A-DFC2-E3FE268430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arch">
            <a:extLst>
              <a:ext uri="{FF2B5EF4-FFF2-40B4-BE49-F238E27FC236}">
                <a16:creationId xmlns:a16="http://schemas.microsoft.com/office/drawing/2014/main" id="{38DEBFA4-3383-7F91-DA5E-FBAB48F02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1907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arch">
            <a:extLst>
              <a:ext uri="{FF2B5EF4-FFF2-40B4-BE49-F238E27FC236}">
                <a16:creationId xmlns:a16="http://schemas.microsoft.com/office/drawing/2014/main" id="{C3FA059E-D92F-1DC9-8001-3749EB48DE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39821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Search">
            <a:extLst>
              <a:ext uri="{FF2B5EF4-FFF2-40B4-BE49-F238E27FC236}">
                <a16:creationId xmlns:a16="http://schemas.microsoft.com/office/drawing/2014/main" id="{0938F4EE-8901-59AF-E6B2-7D686D6ED3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8922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Search">
            <a:extLst>
              <a:ext uri="{FF2B5EF4-FFF2-40B4-BE49-F238E27FC236}">
                <a16:creationId xmlns:a16="http://schemas.microsoft.com/office/drawing/2014/main" id="{2B19C13D-ED83-6E45-7078-B042465B0F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863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Search">
            <a:extLst>
              <a:ext uri="{FF2B5EF4-FFF2-40B4-BE49-F238E27FC236}">
                <a16:creationId xmlns:a16="http://schemas.microsoft.com/office/drawing/2014/main" id="{8E10410D-BCFE-4840-4B28-6A51222EBC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369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earch">
            <a:extLst>
              <a:ext uri="{FF2B5EF4-FFF2-40B4-BE49-F238E27FC236}">
                <a16:creationId xmlns:a16="http://schemas.microsoft.com/office/drawing/2014/main" id="{9BE268F0-7F14-43E6-5959-79AF36B851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2540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earch">
            <a:extLst>
              <a:ext uri="{FF2B5EF4-FFF2-40B4-BE49-F238E27FC236}">
                <a16:creationId xmlns:a16="http://schemas.microsoft.com/office/drawing/2014/main" id="{F0E337B7-2244-6704-8A62-91E7E3FF0F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9389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Search">
            <a:extLst>
              <a:ext uri="{FF2B5EF4-FFF2-40B4-BE49-F238E27FC236}">
                <a16:creationId xmlns:a16="http://schemas.microsoft.com/office/drawing/2014/main" id="{86EFB29C-B9EB-BAC5-7F9A-3560CA388E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6184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5EE4D4-D7E6-961B-DB7E-CB80634BF906}"/>
              </a:ext>
            </a:extLst>
          </p:cNvPr>
          <p:cNvSpPr txBox="1"/>
          <p:nvPr/>
        </p:nvSpPr>
        <p:spPr>
          <a:xfrm>
            <a:off x="1595000" y="2400516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381348D-3722-68FC-1EE3-706AF935A4AA}"/>
              </a:ext>
            </a:extLst>
          </p:cNvPr>
          <p:cNvSpPr/>
          <p:nvPr/>
        </p:nvSpPr>
        <p:spPr>
          <a:xfrm>
            <a:off x="6647518" y="1019344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D20AB71-4C21-3444-C62A-7D3963DA986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7297318" y="1114107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5EEC4249-A8F6-9BFD-DB5B-61BDAE7FFA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6537" y="291525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E1757AC-322A-5E02-C4B7-71A934BF144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181B66BB-F9A0-9C37-1A1B-42BA8453549C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Create">
              <a:extLst>
                <a:ext uri="{FF2B5EF4-FFF2-40B4-BE49-F238E27FC236}">
                  <a16:creationId xmlns:a16="http://schemas.microsoft.com/office/drawing/2014/main" id="{22571275-5742-9124-57C6-B18FCCAE62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47CA94F-B779-4D54-4CA6-AEAA6D41E3D7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19BCB99-E408-BBB2-349A-A81A9FEB73D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7F0121E-5042-1E2D-16A6-D3CC6418F28C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89BA7E2F-AC51-1B3E-53AF-D3688EA5F052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7E8072F2-6B4A-F08E-A7AA-1CCA63C03B96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87B3CA56-2B2F-3389-3450-685435209D92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16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50CF958-89BC-0733-8E0E-C3CE91A1355C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BB31E2-CBD2-6079-CE5F-32258B423DAC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Button">
            <a:extLst>
              <a:ext uri="{FF2B5EF4-FFF2-40B4-BE49-F238E27FC236}">
                <a16:creationId xmlns:a16="http://schemas.microsoft.com/office/drawing/2014/main" id="{798B81AD-E788-5466-A6B2-F02596B6F70E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페이지 연결자 21">
            <a:extLst>
              <a:ext uri="{FF2B5EF4-FFF2-40B4-BE49-F238E27FC236}">
                <a16:creationId xmlns:a16="http://schemas.microsoft.com/office/drawing/2014/main" id="{93105646-AA0B-A4C1-034B-55F3812C81CA}"/>
              </a:ext>
            </a:extLst>
          </p:cNvPr>
          <p:cNvSpPr/>
          <p:nvPr/>
        </p:nvSpPr>
        <p:spPr>
          <a:xfrm>
            <a:off x="7335458" y="91015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페이지 연결자 21">
            <a:extLst>
              <a:ext uri="{FF2B5EF4-FFF2-40B4-BE49-F238E27FC236}">
                <a16:creationId xmlns:a16="http://schemas.microsoft.com/office/drawing/2014/main" id="{A49BF626-244C-1284-3CB7-349010D89153}"/>
              </a:ext>
            </a:extLst>
          </p:cNvPr>
          <p:cNvSpPr/>
          <p:nvPr/>
        </p:nvSpPr>
        <p:spPr>
          <a:xfrm>
            <a:off x="8692601" y="254247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페이지 연결자 21">
            <a:extLst>
              <a:ext uri="{FF2B5EF4-FFF2-40B4-BE49-F238E27FC236}">
                <a16:creationId xmlns:a16="http://schemas.microsoft.com/office/drawing/2014/main" id="{F6BFF7C7-DB7A-6B14-2B20-15447CCF87FA}"/>
              </a:ext>
            </a:extLst>
          </p:cNvPr>
          <p:cNvSpPr/>
          <p:nvPr/>
        </p:nvSpPr>
        <p:spPr>
          <a:xfrm>
            <a:off x="8690188" y="91015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8D100E7-CCE4-3D30-C48D-38206B9888D9}"/>
              </a:ext>
            </a:extLst>
          </p:cNvPr>
          <p:cNvSpPr/>
          <p:nvPr/>
        </p:nvSpPr>
        <p:spPr bwMode="auto">
          <a:xfrm>
            <a:off x="2571078" y="994725"/>
            <a:ext cx="3699807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순서도: 페이지 연결자 21">
            <a:extLst>
              <a:ext uri="{FF2B5EF4-FFF2-40B4-BE49-F238E27FC236}">
                <a16:creationId xmlns:a16="http://schemas.microsoft.com/office/drawing/2014/main" id="{4A91E3FC-39FB-08EF-5D8A-9192DF361E6B}"/>
              </a:ext>
            </a:extLst>
          </p:cNvPr>
          <p:cNvSpPr/>
          <p:nvPr/>
        </p:nvSpPr>
        <p:spPr>
          <a:xfrm>
            <a:off x="6195975" y="91015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CAFE40D9-7F48-D6E9-8830-FFF57761984A}"/>
              </a:ext>
            </a:extLst>
          </p:cNvPr>
          <p:cNvSpPr/>
          <p:nvPr/>
        </p:nvSpPr>
        <p:spPr>
          <a:xfrm>
            <a:off x="11864514" y="543474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8C83A22-EF92-F7F0-E70A-21F70E878261}"/>
              </a:ext>
            </a:extLst>
          </p:cNvPr>
          <p:cNvSpPr/>
          <p:nvPr/>
        </p:nvSpPr>
        <p:spPr bwMode="auto">
          <a:xfrm>
            <a:off x="1555418" y="1396813"/>
            <a:ext cx="7278769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5F90BD1-E024-C998-88EF-95260499EB33}"/>
              </a:ext>
            </a:extLst>
          </p:cNvPr>
          <p:cNvGrpSpPr/>
          <p:nvPr/>
        </p:nvGrpSpPr>
        <p:grpSpPr>
          <a:xfrm>
            <a:off x="1595000" y="1453557"/>
            <a:ext cx="7169602" cy="679787"/>
            <a:chOff x="404109" y="1450363"/>
            <a:chExt cx="8360493" cy="6797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A62ED7A-5E3C-974E-027A-E62C03CE1836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BA07CA0-A672-A76E-3EE1-09622CBD3ECC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3441124-DA28-62B6-6AA4-F728D1E35822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20CF0CF-4C83-5965-3214-52761DB5F62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D3388AE-0A55-79F2-8587-2E52681679EA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E99EE2A-486F-A9F4-C63D-3A424EBFBAED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7DB1288-61F4-985E-A64F-C28922DF12C5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64CF72C-052F-1B9B-621B-33DBB5FC03BC}"/>
              </a:ext>
            </a:extLst>
          </p:cNvPr>
          <p:cNvCxnSpPr>
            <a:cxnSpLocks/>
          </p:cNvCxnSpPr>
          <p:nvPr/>
        </p:nvCxnSpPr>
        <p:spPr>
          <a:xfrm>
            <a:off x="1587179" y="1331795"/>
            <a:ext cx="717742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페이지 연결자 21">
            <a:extLst>
              <a:ext uri="{FF2B5EF4-FFF2-40B4-BE49-F238E27FC236}">
                <a16:creationId xmlns:a16="http://schemas.microsoft.com/office/drawing/2014/main" id="{FE1E560F-FBE9-8AD9-12D9-57FE70302817}"/>
              </a:ext>
            </a:extLst>
          </p:cNvPr>
          <p:cNvSpPr/>
          <p:nvPr/>
        </p:nvSpPr>
        <p:spPr>
          <a:xfrm>
            <a:off x="8723154" y="127570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2034F5-FF3D-2753-6871-351AE18C8773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062C0C-4AF3-1581-0960-57E66C0DC520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2C042EB-9474-7A18-FC3F-B8065AD5D255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05F1D4EE-B8C1-E352-0956-1B815DC5F002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55D360C0-870C-6C32-78F1-4292A81D3C6A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23E0979E-BEA4-24C3-C257-C2E0F45A09D0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FBADF01-3C86-6018-F913-380A2D189769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EB33AF13-3498-42CB-072E-F7E253010A7C}"/>
              </a:ext>
            </a:extLst>
          </p:cNvPr>
          <p:cNvSpPr/>
          <p:nvPr/>
        </p:nvSpPr>
        <p:spPr>
          <a:xfrm>
            <a:off x="7887493" y="122423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29370-5D2C-7C77-77EA-AA51D21B0269}"/>
              </a:ext>
            </a:extLst>
          </p:cNvPr>
          <p:cNvSpPr/>
          <p:nvPr/>
        </p:nvSpPr>
        <p:spPr>
          <a:xfrm>
            <a:off x="5253363" y="2409644"/>
            <a:ext cx="6311956" cy="1915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실원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출퇴근의 통계 정보의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구분이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업무중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재택중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업무종료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휴가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휴직은 근무상태와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 중 어떤 값을 기준으로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해야하는지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en" altLang="ko-Kore-KR" sz="1000" b="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" altLang="ko-Kore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업무중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기준값을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퇴근시 최종 상태가 변경되므로 과거일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조회시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거의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존재할수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없음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재택중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기준값을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퇴근시 최종 상태가 변경되므로 과거일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조회시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거의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존재할수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없음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",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모두 존재하고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는 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퇴근에 따라 마지막 상태가 변경됨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값을 보여줄 경우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정상출근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 2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개인 경우를 체크할 수 있음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오후반차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",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모두 존재하고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는 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퇴근에 따라 마지막 상태가 변경됨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값을 보여줄 경우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정상출근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),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오후반차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 2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개인 경우를 체크할 수 있음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업무종료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근무상태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기준값을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기준값을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휴가</a:t>
            </a:r>
            <a:r>
              <a:rPr lang="en-US" altLang="ko-KR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휴직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근무결과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기준값을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742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8763A0-D950-3914-4939-7A5C26539C4E}"/>
              </a:ext>
            </a:extLst>
          </p:cNvPr>
          <p:cNvGraphicFramePr>
            <a:graphicFrameLocks noGrp="1"/>
          </p:cNvGraphicFramePr>
          <p:nvPr/>
        </p:nvGraphicFramePr>
        <p:xfrm>
          <a:off x="2030500" y="2928024"/>
          <a:ext cx="719029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450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24050882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1021670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강진희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김근호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04447"/>
                  </a:ext>
                </a:extLst>
              </a:tr>
            </a:tbl>
          </a:graphicData>
        </a:graphic>
      </p:graphicFrame>
      <p:sp>
        <p:nvSpPr>
          <p:cNvPr id="3" name="Search">
            <a:extLst>
              <a:ext uri="{FF2B5EF4-FFF2-40B4-BE49-F238E27FC236}">
                <a16:creationId xmlns:a16="http://schemas.microsoft.com/office/drawing/2014/main" id="{F01D1A0B-447D-FA12-26EE-3A4D68B1A1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27702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earch">
            <a:extLst>
              <a:ext uri="{FF2B5EF4-FFF2-40B4-BE49-F238E27FC236}">
                <a16:creationId xmlns:a16="http://schemas.microsoft.com/office/drawing/2014/main" id="{7916A423-1A66-6D9E-2B00-12498E74A2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2348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earch">
            <a:extLst>
              <a:ext uri="{FF2B5EF4-FFF2-40B4-BE49-F238E27FC236}">
                <a16:creationId xmlns:a16="http://schemas.microsoft.com/office/drawing/2014/main" id="{D4295758-D4C8-24AC-FA3D-7A108AEF78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93113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arch">
            <a:extLst>
              <a:ext uri="{FF2B5EF4-FFF2-40B4-BE49-F238E27FC236}">
                <a16:creationId xmlns:a16="http://schemas.microsoft.com/office/drawing/2014/main" id="{15F4FE1A-62E2-7CE9-D9F4-F2B872E9B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4845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arch">
            <a:extLst>
              <a:ext uri="{FF2B5EF4-FFF2-40B4-BE49-F238E27FC236}">
                <a16:creationId xmlns:a16="http://schemas.microsoft.com/office/drawing/2014/main" id="{861842F5-4208-5257-338E-4665C0E06C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23456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arch">
            <a:extLst>
              <a:ext uri="{FF2B5EF4-FFF2-40B4-BE49-F238E27FC236}">
                <a16:creationId xmlns:a16="http://schemas.microsoft.com/office/drawing/2014/main" id="{50D83B7E-E749-201F-5ABC-181FB5A4F8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96619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arch">
            <a:extLst>
              <a:ext uri="{FF2B5EF4-FFF2-40B4-BE49-F238E27FC236}">
                <a16:creationId xmlns:a16="http://schemas.microsoft.com/office/drawing/2014/main" id="{45513DDA-9704-C74E-0967-B6C322EBA9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29630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arch">
            <a:extLst>
              <a:ext uri="{FF2B5EF4-FFF2-40B4-BE49-F238E27FC236}">
                <a16:creationId xmlns:a16="http://schemas.microsoft.com/office/drawing/2014/main" id="{8539BFBF-A603-31BA-D458-C43E947CC2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53945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arch">
            <a:extLst>
              <a:ext uri="{FF2B5EF4-FFF2-40B4-BE49-F238E27FC236}">
                <a16:creationId xmlns:a16="http://schemas.microsoft.com/office/drawing/2014/main" id="{73D79D25-885E-3FDD-87BB-F727B01B84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3717" y="3189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arch">
            <a:extLst>
              <a:ext uri="{FF2B5EF4-FFF2-40B4-BE49-F238E27FC236}">
                <a16:creationId xmlns:a16="http://schemas.microsoft.com/office/drawing/2014/main" id="{BD816904-852F-D794-C5C9-642C6BF91C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16063" y="31930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83FBC-680A-9E95-5324-6D5F49B4A30E}"/>
              </a:ext>
            </a:extLst>
          </p:cNvPr>
          <p:cNvSpPr txBox="1"/>
          <p:nvPr/>
        </p:nvSpPr>
        <p:spPr>
          <a:xfrm>
            <a:off x="413874" y="839169"/>
            <a:ext cx="3624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 시간 초과에 따른 데이터 그리드 행 색상 변경 기준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C8CAD-2827-CE1E-E488-BBF9E938C113}"/>
              </a:ext>
            </a:extLst>
          </p:cNvPr>
          <p:cNvSpPr txBox="1"/>
          <p:nvPr/>
        </p:nvSpPr>
        <p:spPr>
          <a:xfrm>
            <a:off x="675789" y="1196488"/>
            <a:ext cx="5062071" cy="99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지정된 출근 시간을 초과하는 경우 아래와 같이 해당 직원의 행 배경 색상을 변경합니다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시간은 설정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 관리에서 설정된 근무시간을 기준으로 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시간이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분 초과돼도 출근 기록 없는 경우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노란색 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시간이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시간 초과돼도 출근 기록 없는 경우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빨간색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7C75B-2753-7924-6306-2F2B784C4A28}"/>
              </a:ext>
            </a:extLst>
          </p:cNvPr>
          <p:cNvSpPr/>
          <p:nvPr/>
        </p:nvSpPr>
        <p:spPr>
          <a:xfrm>
            <a:off x="4893113" y="643132"/>
            <a:ext cx="6311956" cy="4114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색깔을 변경하는 경우는 근무상태가 휴가인 제외를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해야한다면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관련하여 상세 설명이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필요해보임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예시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일반휴가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오전반차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 경우는 색깔변경에서 제외</a:t>
            </a:r>
            <a:endParaRPr lang="ko-KR" altLang="en-US" sz="1000" b="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6EBFF1-0D21-E499-C127-4949E498EEE0}"/>
              </a:ext>
            </a:extLst>
          </p:cNvPr>
          <p:cNvSpPr/>
          <p:nvPr/>
        </p:nvSpPr>
        <p:spPr>
          <a:xfrm>
            <a:off x="579833" y="190010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3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2900" cy="215444"/>
          </a:xfrm>
        </p:spPr>
        <p:txBody>
          <a:bodyPr/>
          <a:lstStyle/>
          <a:p>
            <a:r>
              <a:rPr lang="en-US" altLang="ko-KR" dirty="0"/>
              <a:t>acmt01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7" y="447539"/>
            <a:ext cx="15434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출퇴근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692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기준으로 전일자를 기본값으로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해야하는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-&gt;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오늘 구분 제공 검토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acmt02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acmt03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팀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박스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통계에 수정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 유무 추가 고려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출력되는 팀 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 출퇴근 제출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[2],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정렬기준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부서명 컬럼 오름차순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’,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컬럼에 현재인원 대비 출퇴근 인원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예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출근완료인원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현재인원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제외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상태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컬럼에 팀 별 출퇴근 제출 상태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컬럼에 출근 또는 퇴근 수정 유무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(Y/N)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컬럼에 해당 팀에 지각 유무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(Y/N)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행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  <a:hlinkClick r:id="" action="ppaction://noaction"/>
                        </a:rPr>
                        <a:t>a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cmt01_1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관리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9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전체 출퇴근 관리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3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6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5116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02251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0F7CE1A-F0C1-FB0A-434A-9853CD4F1B01}"/>
              </a:ext>
            </a:extLst>
          </p:cNvPr>
          <p:cNvGraphicFramePr>
            <a:graphicFrameLocks noGrp="1"/>
          </p:cNvGraphicFramePr>
          <p:nvPr/>
        </p:nvGraphicFramePr>
        <p:xfrm>
          <a:off x="1595000" y="2350686"/>
          <a:ext cx="718324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69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8974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39753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팀장명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(6/6)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(0/6)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황금비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(0/2)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홍순용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(16/16)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(0/16)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권세진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(9/10)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(0/10)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이동한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이청용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(4/4)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(0/4)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6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김대성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010-xxxx-xxxx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미완료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(0/5)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3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779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7789"/>
                  </a:ext>
                </a:extLst>
              </a:tr>
            </a:tbl>
          </a:graphicData>
        </a:graphic>
      </p:graphicFrame>
      <p:sp>
        <p:nvSpPr>
          <p:cNvPr id="87" name="Search">
            <a:extLst>
              <a:ext uri="{FF2B5EF4-FFF2-40B4-BE49-F238E27FC236}">
                <a16:creationId xmlns:a16="http://schemas.microsoft.com/office/drawing/2014/main" id="{A80146CB-D58F-281C-8B87-F745C5E07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64875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9A9EAF25-486B-0DD1-ADEC-5FB68793B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5416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937EDCB3-878A-FF08-4A03-57718B3EE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51796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86F791AB-F891-B37E-3BC6-F50A9ED8E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2977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A1EAE640-85D9-E637-AC14-EA40C50CC9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11363" y="260833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Search">
            <a:extLst>
              <a:ext uri="{FF2B5EF4-FFF2-40B4-BE49-F238E27FC236}">
                <a16:creationId xmlns:a16="http://schemas.microsoft.com/office/drawing/2014/main" id="{0615A0C0-71F5-40F9-6FB7-1968E790D4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9680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24A07D4-A7F9-ABF8-1463-9DC1B53C76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40101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89063170-0674-3B7D-B15E-69FF3B9DE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81021" y="26083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0E2360-A2F8-8ECD-2A66-FB83F939A98A}"/>
              </a:ext>
            </a:extLst>
          </p:cNvPr>
          <p:cNvSpPr txBox="1"/>
          <p:nvPr/>
        </p:nvSpPr>
        <p:spPr>
          <a:xfrm>
            <a:off x="1589957" y="2097475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C4BAB9-D6F2-6CBE-C0E0-8D791F7F6229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69" name="Bell">
            <a:extLst>
              <a:ext uri="{FF2B5EF4-FFF2-40B4-BE49-F238E27FC236}">
                <a16:creationId xmlns:a16="http://schemas.microsoft.com/office/drawing/2014/main" id="{D68E7BAE-5EE3-191E-28FC-067862A23A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7352491-1083-8170-2E46-8CBAB0BACF49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B0F87CB-6167-6615-8B88-7F754659DAD2}"/>
              </a:ext>
            </a:extLst>
          </p:cNvPr>
          <p:cNvGrpSpPr/>
          <p:nvPr/>
        </p:nvGrpSpPr>
        <p:grpSpPr>
          <a:xfrm>
            <a:off x="1591416" y="1378406"/>
            <a:ext cx="7183469" cy="686475"/>
            <a:chOff x="1597766" y="5063545"/>
            <a:chExt cx="7183469" cy="6864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CADBA20-A2C9-BDD5-1084-4B3CBAD29481}"/>
                </a:ext>
              </a:extLst>
            </p:cNvPr>
            <p:cNvSpPr/>
            <p:nvPr/>
          </p:nvSpPr>
          <p:spPr bwMode="auto">
            <a:xfrm>
              <a:off x="1597766" y="5070233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6BA300B-E299-AF9D-959A-2E4D40A2A691}"/>
                </a:ext>
              </a:extLst>
            </p:cNvPr>
            <p:cNvSpPr/>
            <p:nvPr/>
          </p:nvSpPr>
          <p:spPr bwMode="auto">
            <a:xfrm>
              <a:off x="2807278" y="5070233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제출전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&amp;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반려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4A03651-9FA8-F231-8732-1EB4A9AC3C3A}"/>
                </a:ext>
              </a:extLst>
            </p:cNvPr>
            <p:cNvSpPr/>
            <p:nvPr/>
          </p:nvSpPr>
          <p:spPr bwMode="auto">
            <a:xfrm>
              <a:off x="4016790" y="5070233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승인전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BDD7AF7-56BF-435E-5BDA-01D720AC5E0C}"/>
                </a:ext>
              </a:extLst>
            </p:cNvPr>
            <p:cNvSpPr/>
            <p:nvPr/>
          </p:nvSpPr>
          <p:spPr bwMode="auto">
            <a:xfrm>
              <a:off x="5226302" y="5070233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승인완료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4BA0E0B-0E64-4477-B3EE-8A0D9F0AFFB3}"/>
                </a:ext>
              </a:extLst>
            </p:cNvPr>
            <p:cNvSpPr/>
            <p:nvPr/>
          </p:nvSpPr>
          <p:spPr bwMode="auto">
            <a:xfrm>
              <a:off x="6435814" y="5063546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출근완료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6CDA3ED-333F-0AB7-951C-1E363EB4661F}"/>
                </a:ext>
              </a:extLst>
            </p:cNvPr>
            <p:cNvSpPr/>
            <p:nvPr/>
          </p:nvSpPr>
          <p:spPr bwMode="auto">
            <a:xfrm>
              <a:off x="7645325" y="5063545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퇴근완료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8AD5F3F-B40D-C3C9-028C-3499A1644A36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66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2DFE8F39-B5F6-042D-4C54-289195524F87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Create">
              <a:extLst>
                <a:ext uri="{FF2B5EF4-FFF2-40B4-BE49-F238E27FC236}">
                  <a16:creationId xmlns:a16="http://schemas.microsoft.com/office/drawing/2014/main" id="{D8671ACD-8E81-4CF8-669A-CAE58E3204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CE26B5A-35E4-22EF-F006-5D2693A534C5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C6DE6EE-E1A1-1D3B-1960-B75C932419E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2672102-26D4-A3F3-34A6-F89ECF65AA20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BD0FED76-0FC4-78F6-DEB3-6C307A0BF43E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CF5DB5A2-1A7E-EC53-B9B0-41BC6EDFA6D1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AE23D706-23CA-64F4-8349-712737495269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8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E45E1D4-D2EF-B107-3E20-B57B5DCDC152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EE9DF4-C18B-9376-E881-BBFF0CD40F47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3" name="Button">
            <a:extLst>
              <a:ext uri="{FF2B5EF4-FFF2-40B4-BE49-F238E27FC236}">
                <a16:creationId xmlns:a16="http://schemas.microsoft.com/office/drawing/2014/main" id="{49FC6746-11D6-B525-DB27-721FC4CA54C5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페이지 연결자 21">
            <a:extLst>
              <a:ext uri="{FF2B5EF4-FFF2-40B4-BE49-F238E27FC236}">
                <a16:creationId xmlns:a16="http://schemas.microsoft.com/office/drawing/2014/main" id="{480D65AD-9B4C-A5F2-7AB3-5DC09DF382EC}"/>
              </a:ext>
            </a:extLst>
          </p:cNvPr>
          <p:cNvSpPr/>
          <p:nvPr/>
        </p:nvSpPr>
        <p:spPr>
          <a:xfrm>
            <a:off x="3897703" y="82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5FC2156-79AA-08BB-9F19-D0A4AC48252F}"/>
              </a:ext>
            </a:extLst>
          </p:cNvPr>
          <p:cNvCxnSpPr>
            <a:cxnSpLocks/>
          </p:cNvCxnSpPr>
          <p:nvPr/>
        </p:nvCxnSpPr>
        <p:spPr bwMode="auto">
          <a:xfrm>
            <a:off x="2676525" y="1224454"/>
            <a:ext cx="136517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D19316-2531-64F3-F64C-FFD96CC87810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페이지 연결자 21">
            <a:extLst>
              <a:ext uri="{FF2B5EF4-FFF2-40B4-BE49-F238E27FC236}">
                <a16:creationId xmlns:a16="http://schemas.microsoft.com/office/drawing/2014/main" id="{136D6187-9A80-B7C2-0808-19375AC0A181}"/>
              </a:ext>
            </a:extLst>
          </p:cNvPr>
          <p:cNvSpPr/>
          <p:nvPr/>
        </p:nvSpPr>
        <p:spPr>
          <a:xfrm>
            <a:off x="5653394" y="91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페이지 연결자 21">
            <a:extLst>
              <a:ext uri="{FF2B5EF4-FFF2-40B4-BE49-F238E27FC236}">
                <a16:creationId xmlns:a16="http://schemas.microsoft.com/office/drawing/2014/main" id="{02ED2201-456A-5DA2-5D94-B2A317DA4393}"/>
              </a:ext>
            </a:extLst>
          </p:cNvPr>
          <p:cNvSpPr/>
          <p:nvPr/>
        </p:nvSpPr>
        <p:spPr>
          <a:xfrm>
            <a:off x="6192960" y="8565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순서도: 페이지 연결자 21">
            <a:extLst>
              <a:ext uri="{FF2B5EF4-FFF2-40B4-BE49-F238E27FC236}">
                <a16:creationId xmlns:a16="http://schemas.microsoft.com/office/drawing/2014/main" id="{4B019419-F5A2-DD72-2F35-361787811102}"/>
              </a:ext>
            </a:extLst>
          </p:cNvPr>
          <p:cNvSpPr/>
          <p:nvPr/>
        </p:nvSpPr>
        <p:spPr>
          <a:xfrm>
            <a:off x="8676228" y="92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BC21FD-6BF0-EC2F-CDDC-C5814FCEFD3E}"/>
              </a:ext>
            </a:extLst>
          </p:cNvPr>
          <p:cNvSpPr/>
          <p:nvPr/>
        </p:nvSpPr>
        <p:spPr bwMode="auto">
          <a:xfrm>
            <a:off x="1565437" y="1367703"/>
            <a:ext cx="7254791" cy="75261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4671C8A-0F1D-8EED-F2DF-0910BB0B5EA8}"/>
              </a:ext>
            </a:extLst>
          </p:cNvPr>
          <p:cNvCxnSpPr>
            <a:cxnSpLocks/>
          </p:cNvCxnSpPr>
          <p:nvPr/>
        </p:nvCxnSpPr>
        <p:spPr bwMode="auto">
          <a:xfrm>
            <a:off x="1681542" y="2305367"/>
            <a:ext cx="214789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42401CE0-EC28-76B2-0F88-D25E2918F956}"/>
              </a:ext>
            </a:extLst>
          </p:cNvPr>
          <p:cNvSpPr/>
          <p:nvPr/>
        </p:nvSpPr>
        <p:spPr>
          <a:xfrm>
            <a:off x="1898193" y="208854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페이지 연결자 21">
            <a:extLst>
              <a:ext uri="{FF2B5EF4-FFF2-40B4-BE49-F238E27FC236}">
                <a16:creationId xmlns:a16="http://schemas.microsoft.com/office/drawing/2014/main" id="{8DCDCBF7-D46C-6914-CBDC-F497FFAA8F33}"/>
              </a:ext>
            </a:extLst>
          </p:cNvPr>
          <p:cNvSpPr/>
          <p:nvPr/>
        </p:nvSpPr>
        <p:spPr>
          <a:xfrm>
            <a:off x="8676228" y="22885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Search">
            <a:extLst>
              <a:ext uri="{FF2B5EF4-FFF2-40B4-BE49-F238E27FC236}">
                <a16:creationId xmlns:a16="http://schemas.microsoft.com/office/drawing/2014/main" id="{7806289A-184C-B84B-9EA5-864C683E43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35520" y="260833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F56D288-05EB-16E1-E75B-2555FF21BADC}"/>
              </a:ext>
            </a:extLst>
          </p:cNvPr>
          <p:cNvCxnSpPr>
            <a:cxnSpLocks/>
          </p:cNvCxnSpPr>
          <p:nvPr/>
        </p:nvCxnSpPr>
        <p:spPr>
          <a:xfrm>
            <a:off x="1589957" y="1322768"/>
            <a:ext cx="71882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DC1C216D-57A4-2BEB-D0EF-C56A23BDB0A5}"/>
              </a:ext>
            </a:extLst>
          </p:cNvPr>
          <p:cNvSpPr/>
          <p:nvPr/>
        </p:nvSpPr>
        <p:spPr>
          <a:xfrm>
            <a:off x="8735276" y="127300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10C469-8001-50C7-7FF3-23A52537DD5C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8B4863B-CEC3-C65D-3D45-AD6F284BBEE3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6322AD4-2588-B131-9355-CC610506903A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C3CD1FE1-5DEA-AE29-09A3-25DEA1114AA7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E8D58F3-B6EA-3346-B674-0E6D5FF2EE2D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7D59D30D-27A0-9C04-66A0-CFA8DF7D382C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C96AE2D-0D91-EF71-1794-DA029AEEADE3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07742DAE-5DCC-BC20-D6B8-4EA0B2FD019F}"/>
              </a:ext>
            </a:extLst>
          </p:cNvPr>
          <p:cNvSpPr/>
          <p:nvPr/>
        </p:nvSpPr>
        <p:spPr>
          <a:xfrm>
            <a:off x="6533529" y="263271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C095-7B4B-D18C-508C-AEA3638F7B77}"/>
              </a:ext>
            </a:extLst>
          </p:cNvPr>
          <p:cNvSpPr/>
          <p:nvPr/>
        </p:nvSpPr>
        <p:spPr>
          <a:xfrm>
            <a:off x="3056708" y="4651255"/>
            <a:ext cx="6311956" cy="6514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수정여부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N -&gt; Y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변경 기준이 어떻게 되는지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1-1.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관리자가 팀장이 제출한 정보를 </a:t>
            </a:r>
            <a:r>
              <a:rPr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수정시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처리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1-2.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팀장이 팀원이 등록한 정보를 </a:t>
            </a:r>
            <a:r>
              <a:rPr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수정시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처리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?(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한명이라도 </a:t>
            </a:r>
            <a:r>
              <a:rPr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수정시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반영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000" b="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93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AdminCommuteStats04(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8016" cy="215444"/>
          </a:xfrm>
        </p:spPr>
        <p:txBody>
          <a:bodyPr/>
          <a:lstStyle/>
          <a:p>
            <a:r>
              <a:rPr lang="en-US" altLang="ko-KR" dirty="0"/>
              <a:t>acst04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540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출퇴근 통계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1930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조회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[1], 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중 어느 한 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조건은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클릭하여 적용 취소 처리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주별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출퇴근 통계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[2],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월에서 어느 한 주라도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초과 시 해당 행의 배경색을 노란색 톤으로 적용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통계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9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3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6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5116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02251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C4BAB9-D6F2-6CBE-C0E0-8D791F7F6229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69" name="Bell">
            <a:extLst>
              <a:ext uri="{FF2B5EF4-FFF2-40B4-BE49-F238E27FC236}">
                <a16:creationId xmlns:a16="http://schemas.microsoft.com/office/drawing/2014/main" id="{D68E7BAE-5EE3-191E-28FC-067862A23A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7352491-1083-8170-2E46-8CBAB0BACF49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FA1AA9-3FDB-C961-ABC7-91B0BC95CA74}"/>
              </a:ext>
            </a:extLst>
          </p:cNvPr>
          <p:cNvGrpSpPr/>
          <p:nvPr/>
        </p:nvGrpSpPr>
        <p:grpSpPr>
          <a:xfrm>
            <a:off x="4157307" y="1243365"/>
            <a:ext cx="2050034" cy="192214"/>
            <a:chOff x="4157686" y="2506447"/>
            <a:chExt cx="2050034" cy="30956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6EFB2FD-568E-F3B7-7966-22132E402CCE}"/>
                </a:ext>
              </a:extLst>
            </p:cNvPr>
            <p:cNvSpPr/>
            <p:nvPr/>
          </p:nvSpPr>
          <p:spPr bwMode="auto">
            <a:xfrm>
              <a:off x="4448503" y="2506978"/>
              <a:ext cx="1443431" cy="30903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8B81C-7FB7-FAFD-908B-F00696CC981D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785D5D5-640A-6BAD-A78F-6251E2739A61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4B7493C7-1E01-4229-56E9-24A55012E2F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18D693F0-E0EE-346C-864E-614DFD746CC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F903145-67A6-904F-D559-E74ED1AA3AB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F5D5BF5C-22E1-9EBB-68C8-4520C796A160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2006270"/>
          <a:ext cx="716802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5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636379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5983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9374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254871476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2998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누적근무시간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9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5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황금비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3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염형춘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4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강대현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0.0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61205"/>
                  </a:ext>
                </a:extLst>
              </a:tr>
            </a:tbl>
          </a:graphicData>
        </a:graphic>
      </p:graphicFrame>
      <p:sp>
        <p:nvSpPr>
          <p:cNvPr id="83" name="Search">
            <a:extLst>
              <a:ext uri="{FF2B5EF4-FFF2-40B4-BE49-F238E27FC236}">
                <a16:creationId xmlns:a16="http://schemas.microsoft.com/office/drawing/2014/main" id="{5FB48470-3C58-066B-78F7-EE530755D4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3092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arch">
            <a:extLst>
              <a:ext uri="{FF2B5EF4-FFF2-40B4-BE49-F238E27FC236}">
                <a16:creationId xmlns:a16="http://schemas.microsoft.com/office/drawing/2014/main" id="{35E6B84E-A7EF-B85F-3CBC-6E7627D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61123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87F29512-1597-AEE8-BAC9-626B92E03B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06321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B7C2A0D5-FECC-A66F-93DC-0224DAD76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3031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68431BC-A264-6ED8-8510-EBE5E62A15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19741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Search">
            <a:extLst>
              <a:ext uri="{FF2B5EF4-FFF2-40B4-BE49-F238E27FC236}">
                <a16:creationId xmlns:a16="http://schemas.microsoft.com/office/drawing/2014/main" id="{3BEFFD4F-B7AD-B8E4-A47E-7EB332DF4D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58992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C274421B-25F6-5FB6-C716-0820789AA5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94906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0B981150-24D0-26DF-03FF-53904F23D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9104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C08B6F76-C116-79C6-D18D-DE82855791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6958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6A6151A-D1ED-4F0B-300A-86E1BA13380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38" t="12304" r="45803" b="8008"/>
          <a:stretch/>
        </p:blipFill>
        <p:spPr>
          <a:xfrm>
            <a:off x="8434717" y="1680000"/>
            <a:ext cx="326181" cy="244219"/>
          </a:xfrm>
          <a:prstGeom prst="rect">
            <a:avLst/>
          </a:prstGeom>
        </p:spPr>
      </p:pic>
      <p:sp>
        <p:nvSpPr>
          <p:cNvPr id="167" name="Search">
            <a:extLst>
              <a:ext uri="{FF2B5EF4-FFF2-40B4-BE49-F238E27FC236}">
                <a16:creationId xmlns:a16="http://schemas.microsoft.com/office/drawing/2014/main" id="{733D5D9B-508F-E5A0-1DFB-9BE16103E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1125" y="226819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996224A-DEBD-ABDB-B863-6D89F3328AC1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630960" y="1263123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00EA518-351C-4CFA-64CC-F82F4939AFCD}"/>
              </a:ext>
            </a:extLst>
          </p:cNvPr>
          <p:cNvGrpSpPr/>
          <p:nvPr/>
        </p:nvGrpSpPr>
        <p:grpSpPr>
          <a:xfrm>
            <a:off x="9120828" y="5612243"/>
            <a:ext cx="1230941" cy="515484"/>
            <a:chOff x="9303708" y="4813754"/>
            <a:chExt cx="1230941" cy="515484"/>
          </a:xfrm>
        </p:grpSpPr>
        <p:sp>
          <p:nvSpPr>
            <p:cNvPr id="73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38B96D43-8902-7A63-A146-4A848C7476F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A4699D7-167F-F841-D834-F0E25F941411}"/>
                </a:ext>
              </a:extLst>
            </p:cNvPr>
            <p:cNvSpPr/>
            <p:nvPr/>
          </p:nvSpPr>
          <p:spPr bwMode="auto">
            <a:xfrm>
              <a:off x="9303708" y="5000351"/>
              <a:ext cx="1230941" cy="32888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초과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FF50BCB-4B42-04E0-5F42-777E04DFD6C2}"/>
              </a:ext>
            </a:extLst>
          </p:cNvPr>
          <p:cNvGrpSpPr/>
          <p:nvPr/>
        </p:nvGrpSpPr>
        <p:grpSpPr>
          <a:xfrm>
            <a:off x="10468614" y="5612243"/>
            <a:ext cx="1473829" cy="399958"/>
            <a:chOff x="9335463" y="5493856"/>
            <a:chExt cx="1473829" cy="399958"/>
          </a:xfrm>
        </p:grpSpPr>
        <p:sp>
          <p:nvSpPr>
            <p:cNvPr id="78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375105DB-10FB-7184-0F50-FA7E8028B598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D491AB0-F2D0-3A7B-DA3C-9CCC653E0895}"/>
                </a:ext>
              </a:extLst>
            </p:cNvPr>
            <p:cNvSpPr/>
            <p:nvPr/>
          </p:nvSpPr>
          <p:spPr bwMode="auto">
            <a:xfrm>
              <a:off x="9335463" y="5680454"/>
              <a:ext cx="1473829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주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52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C70D43E-B991-5700-585E-2B1370EE30B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63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21DEBFE3-5B08-E4F3-FD09-085602C739FF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Create">
              <a:extLst>
                <a:ext uri="{FF2B5EF4-FFF2-40B4-BE49-F238E27FC236}">
                  <a16:creationId xmlns:a16="http://schemas.microsoft.com/office/drawing/2014/main" id="{839CED49-47E6-CA53-C247-2C9386ACA4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6D46C88-49D9-71B3-AF92-CA6D43E65B42}"/>
              </a:ext>
            </a:extLst>
          </p:cNvPr>
          <p:cNvGrpSpPr/>
          <p:nvPr/>
        </p:nvGrpSpPr>
        <p:grpSpPr>
          <a:xfrm>
            <a:off x="3185312" y="1243365"/>
            <a:ext cx="759940" cy="187779"/>
            <a:chOff x="1339850" y="2114536"/>
            <a:chExt cx="759940" cy="187779"/>
          </a:xfrm>
        </p:grpSpPr>
        <p:sp>
          <p:nvSpPr>
            <p:cNvPr id="87" name="Text Box">
              <a:extLst>
                <a:ext uri="{FF2B5EF4-FFF2-40B4-BE49-F238E27FC236}">
                  <a16:creationId xmlns:a16="http://schemas.microsoft.com/office/drawing/2014/main" id="{77AF29BC-FCC9-BE18-177F-5861D2DFF10F}"/>
                </a:ext>
              </a:extLst>
            </p:cNvPr>
            <p:cNvSpPr/>
            <p:nvPr/>
          </p:nvSpPr>
          <p:spPr>
            <a:xfrm>
              <a:off x="1339850" y="2114536"/>
              <a:ext cx="759940" cy="1877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000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월간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주별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319B64-C19B-30F3-6CF2-882BEC1D8FAA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0" name="Button">
            <a:extLst>
              <a:ext uri="{FF2B5EF4-FFF2-40B4-BE49-F238E27FC236}">
                <a16:creationId xmlns:a16="http://schemas.microsoft.com/office/drawing/2014/main" id="{C3BAE391-DEAF-EDC9-E514-A033DD2041B7}"/>
              </a:ext>
            </a:extLst>
          </p:cNvPr>
          <p:cNvSpPr/>
          <p:nvPr/>
        </p:nvSpPr>
        <p:spPr>
          <a:xfrm>
            <a:off x="8229648" y="1251873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D40776A-F505-A252-D096-0F038BBC48F2}"/>
              </a:ext>
            </a:extLst>
          </p:cNvPr>
          <p:cNvSpPr/>
          <p:nvPr/>
        </p:nvSpPr>
        <p:spPr bwMode="auto">
          <a:xfrm>
            <a:off x="4104631" y="1195758"/>
            <a:ext cx="2175565" cy="299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페이지 연결자 21">
            <a:extLst>
              <a:ext uri="{FF2B5EF4-FFF2-40B4-BE49-F238E27FC236}">
                <a16:creationId xmlns:a16="http://schemas.microsoft.com/office/drawing/2014/main" id="{8E11B3B2-124A-7497-2743-C308A55DFC17}"/>
              </a:ext>
            </a:extLst>
          </p:cNvPr>
          <p:cNvSpPr/>
          <p:nvPr/>
        </p:nvSpPr>
        <p:spPr>
          <a:xfrm>
            <a:off x="6214485" y="109160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페이지 연결자 21">
            <a:extLst>
              <a:ext uri="{FF2B5EF4-FFF2-40B4-BE49-F238E27FC236}">
                <a16:creationId xmlns:a16="http://schemas.microsoft.com/office/drawing/2014/main" id="{2A18CC52-975B-1069-42BF-B5B0BA83C0C6}"/>
              </a:ext>
            </a:extLst>
          </p:cNvPr>
          <p:cNvSpPr/>
          <p:nvPr/>
        </p:nvSpPr>
        <p:spPr>
          <a:xfrm>
            <a:off x="8676228" y="113694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페이지 연결자 21">
            <a:extLst>
              <a:ext uri="{FF2B5EF4-FFF2-40B4-BE49-F238E27FC236}">
                <a16:creationId xmlns:a16="http://schemas.microsoft.com/office/drawing/2014/main" id="{FB8889F2-994E-7E3C-A55F-48B7959C9542}"/>
              </a:ext>
            </a:extLst>
          </p:cNvPr>
          <p:cNvSpPr/>
          <p:nvPr/>
        </p:nvSpPr>
        <p:spPr>
          <a:xfrm>
            <a:off x="8662966" y="195426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01F5B62D-9058-F452-DF22-995D27AE477D}"/>
              </a:ext>
            </a:extLst>
          </p:cNvPr>
          <p:cNvSpPr/>
          <p:nvPr/>
        </p:nvSpPr>
        <p:spPr>
          <a:xfrm>
            <a:off x="1595084" y="1729873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조건검색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8387CFC5-7496-FB1F-8BF7-83067F520F17}"/>
              </a:ext>
            </a:extLst>
          </p:cNvPr>
          <p:cNvSpPr/>
          <p:nvPr/>
        </p:nvSpPr>
        <p:spPr>
          <a:xfrm>
            <a:off x="8560717" y="407655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EC06CBFA-665B-D0BF-6920-B5ECBDE09833}"/>
              </a:ext>
            </a:extLst>
          </p:cNvPr>
          <p:cNvSpPr/>
          <p:nvPr/>
        </p:nvSpPr>
        <p:spPr>
          <a:xfrm>
            <a:off x="2186992" y="162443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페이지 연결자 21">
            <a:extLst>
              <a:ext uri="{FF2B5EF4-FFF2-40B4-BE49-F238E27FC236}">
                <a16:creationId xmlns:a16="http://schemas.microsoft.com/office/drawing/2014/main" id="{F375EAD2-3E1E-3F38-8375-AF97FF67B7F1}"/>
              </a:ext>
            </a:extLst>
          </p:cNvPr>
          <p:cNvSpPr/>
          <p:nvPr/>
        </p:nvSpPr>
        <p:spPr>
          <a:xfrm>
            <a:off x="10266192" y="570224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페이지 연결자 21">
            <a:extLst>
              <a:ext uri="{FF2B5EF4-FFF2-40B4-BE49-F238E27FC236}">
                <a16:creationId xmlns:a16="http://schemas.microsoft.com/office/drawing/2014/main" id="{F3B9083A-8A95-3DDE-18BB-6C75D67A2E59}"/>
              </a:ext>
            </a:extLst>
          </p:cNvPr>
          <p:cNvSpPr/>
          <p:nvPr/>
        </p:nvSpPr>
        <p:spPr>
          <a:xfrm>
            <a:off x="11856865" y="570224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0CE1853-47B9-6D97-8F7E-54CCC7FBE1D0}"/>
              </a:ext>
            </a:extLst>
          </p:cNvPr>
          <p:cNvCxnSpPr>
            <a:cxnSpLocks/>
          </p:cNvCxnSpPr>
          <p:nvPr/>
        </p:nvCxnSpPr>
        <p:spPr>
          <a:xfrm>
            <a:off x="1593850" y="1579049"/>
            <a:ext cx="716704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5591658-36A1-57A9-7DC3-F9CB7E870EE9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6224A24-16DE-D701-5A86-32015BE9586E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E4EAD67-7B08-6D56-F1EE-59193F8A4E69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09E7D0DC-EC3A-C7FC-5695-890467AE731B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C7A5C69B-86F9-0D51-CA91-403A5232ADB4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6A0F5782-95C9-9BCE-6D95-6239F2BDE7C5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C22CCEF-8705-EB1D-C4EA-B5DF3C0BB22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88E1E539-181C-2861-DEA2-48CF8D9E059E}"/>
              </a:ext>
            </a:extLst>
          </p:cNvPr>
          <p:cNvSpPr/>
          <p:nvPr/>
        </p:nvSpPr>
        <p:spPr>
          <a:xfrm>
            <a:off x="1535082" y="190078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67DBD-B381-52FD-5059-ECC54DC7B266}"/>
              </a:ext>
            </a:extLst>
          </p:cNvPr>
          <p:cNvSpPr/>
          <p:nvPr/>
        </p:nvSpPr>
        <p:spPr>
          <a:xfrm>
            <a:off x="3056708" y="4651255"/>
            <a:ext cx="6311956" cy="4853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근무시간 정보는 휴일도 포함된 시간을 의미하는 것인지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===&gt;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월간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휴일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휴일 기준 근무시간을 별도로 조회하는 화면은 인지하고 있음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25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AdminVacation01(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6870" cy="215444"/>
          </a:xfrm>
        </p:spPr>
        <p:txBody>
          <a:bodyPr/>
          <a:lstStyle/>
          <a:p>
            <a:r>
              <a:rPr lang="en-US" altLang="ko-KR" dirty="0"/>
              <a:t>avcn01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679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휴가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14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휴가 관리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결재를 통한 휴가 사용 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설정의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발생 관리를 통한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/>
              <a:t>전체 휴가 관리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62A0F-05AD-F037-659E-61997DD1817D}"/>
              </a:ext>
            </a:extLst>
          </p:cNvPr>
          <p:cNvGrpSpPr/>
          <p:nvPr/>
        </p:nvGrpSpPr>
        <p:grpSpPr>
          <a:xfrm>
            <a:off x="4157307" y="1002290"/>
            <a:ext cx="2050034" cy="192214"/>
            <a:chOff x="1788249" y="1002290"/>
            <a:chExt cx="2050034" cy="19221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9440C8E-3A32-CA48-9268-B0C314FF65F0}"/>
                </a:ext>
              </a:extLst>
            </p:cNvPr>
            <p:cNvGrpSpPr/>
            <p:nvPr/>
          </p:nvGrpSpPr>
          <p:grpSpPr>
            <a:xfrm>
              <a:off x="1788249" y="1002290"/>
              <a:ext cx="2050034" cy="192214"/>
              <a:chOff x="4157686" y="2506447"/>
              <a:chExt cx="2050034" cy="3095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1D48BC-0585-9D60-B2D3-2444F9D1316F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94BDE3-46FC-62CE-C41A-645D4B24A057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26C5A85-213A-F0A0-512B-E5EA1A9EB555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22B48A-DF2F-442C-B51D-59EC8C5A158E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269898" y="1022048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7B6E4270-AC64-C0A4-E29E-D142D7B1F5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8" t="12304" r="45803" b="8008"/>
          <a:stretch/>
        </p:blipFill>
        <p:spPr>
          <a:xfrm>
            <a:off x="8416057" y="1438252"/>
            <a:ext cx="326181" cy="244219"/>
          </a:xfrm>
          <a:prstGeom prst="rect">
            <a:avLst/>
          </a:prstGeom>
        </p:spPr>
      </p:pic>
      <p:sp>
        <p:nvSpPr>
          <p:cNvPr id="59" name="Search">
            <a:extLst>
              <a:ext uri="{FF2B5EF4-FFF2-40B4-BE49-F238E27FC236}">
                <a16:creationId xmlns:a16="http://schemas.microsoft.com/office/drawing/2014/main" id="{D296C0E2-29B8-1B48-CF81-203643FC14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6547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018F01EB-438A-D1EE-CE05-1A8C2822A8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559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Search">
            <a:extLst>
              <a:ext uri="{FF2B5EF4-FFF2-40B4-BE49-F238E27FC236}">
                <a16:creationId xmlns:a16="http://schemas.microsoft.com/office/drawing/2014/main" id="{0519371E-2FF1-CCEA-7867-280FF8EE35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726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CE1360-19D0-F397-2A0F-E3C7A833B617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73" name="Bell">
            <a:extLst>
              <a:ext uri="{FF2B5EF4-FFF2-40B4-BE49-F238E27FC236}">
                <a16:creationId xmlns:a16="http://schemas.microsoft.com/office/drawing/2014/main" id="{FC3CC1CA-5D97-8E16-32F9-0DEC83F23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C71918A-08E7-3A06-FE56-7B57B5476FE8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7A0571-3E7F-76A7-16BB-CA2A4EB493E9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16">
            <a:extLst>
              <a:ext uri="{FF2B5EF4-FFF2-40B4-BE49-F238E27FC236}">
                <a16:creationId xmlns:a16="http://schemas.microsoft.com/office/drawing/2014/main" id="{88E6A66E-53B9-FB96-14C8-6583180A9DC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75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8555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198E3E-25EC-143F-FEF6-4178394FF6F3}"/>
              </a:ext>
            </a:extLst>
          </p:cNvPr>
          <p:cNvGraphicFramePr>
            <a:graphicFrameLocks noGrp="1"/>
          </p:cNvGraphicFramePr>
          <p:nvPr/>
        </p:nvGraphicFramePr>
        <p:xfrm>
          <a:off x="1650093" y="1741487"/>
          <a:ext cx="7068330" cy="191702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942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117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3441C6-A89B-9CAC-62B7-52A8BDE5ED67}"/>
              </a:ext>
            </a:extLst>
          </p:cNvPr>
          <p:cNvGraphicFramePr>
            <a:graphicFrameLocks noGrp="1"/>
          </p:cNvGraphicFramePr>
          <p:nvPr/>
        </p:nvGraphicFramePr>
        <p:xfrm>
          <a:off x="1645368" y="3843284"/>
          <a:ext cx="7073055" cy="1917024"/>
        </p:xfrm>
        <a:graphic>
          <a:graphicData uri="http://schemas.openxmlformats.org/drawingml/2006/table">
            <a:tbl>
              <a:tblPr/>
              <a:tblGrid>
                <a:gridCol w="413433">
                  <a:extLst>
                    <a:ext uri="{9D8B030D-6E8A-4147-A177-3AD203B41FA5}">
                      <a16:colId xmlns:a16="http://schemas.microsoft.com/office/drawing/2014/main" val="198529876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5412462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685945771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12482636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5159433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058599069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76627795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522522836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891049292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983654715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8803932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4116707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09907730"/>
                    </a:ext>
                  </a:extLst>
                </a:gridCol>
                <a:gridCol w="789619">
                  <a:extLst>
                    <a:ext uri="{9D8B030D-6E8A-4147-A177-3AD203B41FA5}">
                      <a16:colId xmlns:a16="http://schemas.microsoft.com/office/drawing/2014/main" val="2827624751"/>
                    </a:ext>
                  </a:extLst>
                </a:gridCol>
                <a:gridCol w="908807">
                  <a:extLst>
                    <a:ext uri="{9D8B030D-6E8A-4147-A177-3AD203B41FA5}">
                      <a16:colId xmlns:a16="http://schemas.microsoft.com/office/drawing/2014/main" val="2012456787"/>
                    </a:ext>
                  </a:extLst>
                </a:gridCol>
              </a:tblGrid>
              <a:tr h="190835">
                <a:tc gridSpan="13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연차휴가 사용 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창립기념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141398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5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365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6967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6311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5207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1092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2958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43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9357"/>
                  </a:ext>
                </a:extLst>
              </a:tr>
            </a:tbl>
          </a:graphicData>
        </a:graphic>
      </p:graphicFrame>
      <p:sp>
        <p:nvSpPr>
          <p:cNvPr id="64" name="이중 물결 63">
            <a:extLst>
              <a:ext uri="{FF2B5EF4-FFF2-40B4-BE49-F238E27FC236}">
                <a16:creationId xmlns:a16="http://schemas.microsoft.com/office/drawing/2014/main" id="{53EA3DF1-ABBE-5D17-9651-71918FD31705}"/>
              </a:ext>
            </a:extLst>
          </p:cNvPr>
          <p:cNvSpPr/>
          <p:nvPr/>
        </p:nvSpPr>
        <p:spPr bwMode="auto">
          <a:xfrm rot="16200000">
            <a:off x="7736637" y="2647519"/>
            <a:ext cx="2006600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이중 물결 76">
            <a:extLst>
              <a:ext uri="{FF2B5EF4-FFF2-40B4-BE49-F238E27FC236}">
                <a16:creationId xmlns:a16="http://schemas.microsoft.com/office/drawing/2014/main" id="{B326DD3D-2150-C229-DFC2-E796A6894236}"/>
              </a:ext>
            </a:extLst>
          </p:cNvPr>
          <p:cNvSpPr/>
          <p:nvPr/>
        </p:nvSpPr>
        <p:spPr bwMode="auto">
          <a:xfrm rot="16200000">
            <a:off x="610037" y="4559054"/>
            <a:ext cx="2026443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BF353AD8-C557-8A7F-D7E7-6041FA7EC5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113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F65F81E5-D203-8981-5CA4-8BD2F7F293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0224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A948196B-190B-5D81-6EB8-1C97E9A29C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768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89D2CB57-7ADE-359F-A2AF-72438DD165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84551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0D9C533E-3B6C-F794-46E0-AAE54AC2C4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9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earch">
            <a:extLst>
              <a:ext uri="{FF2B5EF4-FFF2-40B4-BE49-F238E27FC236}">
                <a16:creationId xmlns:a16="http://schemas.microsoft.com/office/drawing/2014/main" id="{E1882A40-DF00-A272-31CF-1776602AD9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21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arch">
            <a:extLst>
              <a:ext uri="{FF2B5EF4-FFF2-40B4-BE49-F238E27FC236}">
                <a16:creationId xmlns:a16="http://schemas.microsoft.com/office/drawing/2014/main" id="{C3B61B76-5F90-754C-DC62-641E33D176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5700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arch">
            <a:extLst>
              <a:ext uri="{FF2B5EF4-FFF2-40B4-BE49-F238E27FC236}">
                <a16:creationId xmlns:a16="http://schemas.microsoft.com/office/drawing/2014/main" id="{DAAE2356-D7C5-1B06-65DF-265604C7CC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0173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33428738-7FAC-45A8-90C9-43F972E32C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7552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AB2D6F00-2575-3E75-66AD-47E211BFD7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8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78633B28-FBDF-614F-7E0F-9A5836680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4317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arch">
            <a:extLst>
              <a:ext uri="{FF2B5EF4-FFF2-40B4-BE49-F238E27FC236}">
                <a16:creationId xmlns:a16="http://schemas.microsoft.com/office/drawing/2014/main" id="{E3714ACB-3A3D-80DC-4601-2F4D780F7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562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arch">
            <a:extLst>
              <a:ext uri="{FF2B5EF4-FFF2-40B4-BE49-F238E27FC236}">
                <a16:creationId xmlns:a16="http://schemas.microsoft.com/office/drawing/2014/main" id="{2A6FAC5B-8A90-1A41-2D4A-3C4D28F8D1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838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C861E70-13C2-277B-D3D0-5190F94E155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1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B239371E-7A66-59EE-DC1E-DF02B882E1EB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Create">
              <a:extLst>
                <a:ext uri="{FF2B5EF4-FFF2-40B4-BE49-F238E27FC236}">
                  <a16:creationId xmlns:a16="http://schemas.microsoft.com/office/drawing/2014/main" id="{2391F500-875B-29FC-250F-48741803E0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Search">
            <a:extLst>
              <a:ext uri="{FF2B5EF4-FFF2-40B4-BE49-F238E27FC236}">
                <a16:creationId xmlns:a16="http://schemas.microsoft.com/office/drawing/2014/main" id="{8EF389FA-39BE-1FC0-D2C8-F004C2E1D4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3031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Search">
            <a:extLst>
              <a:ext uri="{FF2B5EF4-FFF2-40B4-BE49-F238E27FC236}">
                <a16:creationId xmlns:a16="http://schemas.microsoft.com/office/drawing/2014/main" id="{93112D68-D4B1-9322-05D1-85A9D05739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078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C3073ED8-BED8-E430-A6EB-3401FD809A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68603" y="427136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A9CA665-C9B5-3DC5-269C-541E446982D6}"/>
              </a:ext>
            </a:extLst>
          </p:cNvPr>
          <p:cNvSpPr/>
          <p:nvPr/>
        </p:nvSpPr>
        <p:spPr bwMode="auto">
          <a:xfrm>
            <a:off x="4113224" y="959621"/>
            <a:ext cx="2130710" cy="2760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페이지 연결자 21">
            <a:extLst>
              <a:ext uri="{FF2B5EF4-FFF2-40B4-BE49-F238E27FC236}">
                <a16:creationId xmlns:a16="http://schemas.microsoft.com/office/drawing/2014/main" id="{5FE83C0D-2C1E-2E4E-9D19-B87518E86605}"/>
              </a:ext>
            </a:extLst>
          </p:cNvPr>
          <p:cNvSpPr/>
          <p:nvPr/>
        </p:nvSpPr>
        <p:spPr>
          <a:xfrm>
            <a:off x="6168511" y="85442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페이지 연결자 21">
            <a:extLst>
              <a:ext uri="{FF2B5EF4-FFF2-40B4-BE49-F238E27FC236}">
                <a16:creationId xmlns:a16="http://schemas.microsoft.com/office/drawing/2014/main" id="{DB6CCBA0-7AD6-95EE-6EA8-7EE5822488C2}"/>
              </a:ext>
            </a:extLst>
          </p:cNvPr>
          <p:cNvSpPr/>
          <p:nvPr/>
        </p:nvSpPr>
        <p:spPr>
          <a:xfrm>
            <a:off x="8681273" y="169681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5AC5E1C7-03C3-21D3-1841-F25FFFD7C928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페이지 연결자 21">
            <a:extLst>
              <a:ext uri="{FF2B5EF4-FFF2-40B4-BE49-F238E27FC236}">
                <a16:creationId xmlns:a16="http://schemas.microsoft.com/office/drawing/2014/main" id="{751B792E-A0EF-951F-170F-06ADB0317912}"/>
              </a:ext>
            </a:extLst>
          </p:cNvPr>
          <p:cNvSpPr/>
          <p:nvPr/>
        </p:nvSpPr>
        <p:spPr>
          <a:xfrm>
            <a:off x="8667937" y="141170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페이지 연결자 21">
            <a:extLst>
              <a:ext uri="{FF2B5EF4-FFF2-40B4-BE49-F238E27FC236}">
                <a16:creationId xmlns:a16="http://schemas.microsoft.com/office/drawing/2014/main" id="{EFE30EBF-ECE4-397E-E0CC-7DCC15C2DCB3}"/>
              </a:ext>
            </a:extLst>
          </p:cNvPr>
          <p:cNvSpPr/>
          <p:nvPr/>
        </p:nvSpPr>
        <p:spPr>
          <a:xfrm>
            <a:off x="8661570" y="87938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43215AC-C7FB-6C83-CA28-8BA46B3E4A0B}"/>
              </a:ext>
            </a:extLst>
          </p:cNvPr>
          <p:cNvCxnSpPr>
            <a:cxnSpLocks/>
          </p:cNvCxnSpPr>
          <p:nvPr/>
        </p:nvCxnSpPr>
        <p:spPr>
          <a:xfrm>
            <a:off x="1645368" y="1328195"/>
            <a:ext cx="70685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69C6313-2564-2CAD-CF76-3F4F0DB60DA1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1459CD-1091-B409-5B4E-C9477182FF8F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3824548-7F93-35C7-E2EE-004E271FF056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8AD05C08-ACEB-5F96-5037-42CFB31B518F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A28D7454-BB16-AED4-9231-FC58B48A2DDC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B186E7-7D4A-70E2-33D9-0288CE1E9E13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14B19B0-7B43-5E88-22B1-52E740ECF75D}"/>
              </a:ext>
            </a:extLst>
          </p:cNvPr>
          <p:cNvSpPr/>
          <p:nvPr/>
        </p:nvSpPr>
        <p:spPr>
          <a:xfrm>
            <a:off x="7266233" y="370849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63742-BCA3-5FA0-E52B-E375D78790DC}"/>
              </a:ext>
            </a:extLst>
          </p:cNvPr>
          <p:cNvSpPr/>
          <p:nvPr/>
        </p:nvSpPr>
        <p:spPr>
          <a:xfrm>
            <a:off x="4086334" y="4981191"/>
            <a:ext cx="6539406" cy="7078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휴가 발생 관리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조건발생에서 생성한 휴가로 판단되는데 조건발생으로 생성하는 휴가는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창립기념 포상휴가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하나만 고정인지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==&gt;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하나로 고정이 아니라면 조건발생으로 생성된 모든 카테고리를 헤더에 모두 포함하기는 </a:t>
            </a:r>
            <a:r>
              <a:rPr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힘들어보이고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일괄적으로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기타부여휴가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”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처럼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하나의 라벨로 조건발생으로 발생시킨 휴가 건수 전체를 보여줄 수는 있음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85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259EC74-4D53-E92C-2A65-17622655D002}"/>
              </a:ext>
            </a:extLst>
          </p:cNvPr>
          <p:cNvSpPr txBox="1"/>
          <p:nvPr/>
        </p:nvSpPr>
        <p:spPr>
          <a:xfrm>
            <a:off x="6243121" y="5389497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9B9413F-D639-D640-2D14-66E5FE29DB09}"/>
              </a:ext>
            </a:extLst>
          </p:cNvPr>
          <p:cNvGrpSpPr/>
          <p:nvPr/>
        </p:nvGrpSpPr>
        <p:grpSpPr>
          <a:xfrm>
            <a:off x="7683498" y="5419943"/>
            <a:ext cx="915238" cy="154553"/>
            <a:chOff x="7515606" y="6533213"/>
            <a:chExt cx="915238" cy="15455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B0172E0-47B4-85FC-841C-03CEE88942A7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44B50729-FD7E-C1A0-1555-1F363E385A2A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53522D34-AA13-2C74-0C05-A3598F5E37E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6D14EF31-57BE-23B1-3C44-04A0A4C7A873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B7BE6A-BC0F-8639-A993-720910974A4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5308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미리보기에서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- 12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말일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 처리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반영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8572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0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619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841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558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5042"/>
              </p:ext>
            </p:extLst>
          </p:nvPr>
        </p:nvGraphicFramePr>
        <p:xfrm>
          <a:off x="1691650" y="2331595"/>
          <a:ext cx="7068330" cy="266963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221630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231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1544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1408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048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492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9387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70E55BAA-4390-0033-21DF-0BEEE3CCFCDE}"/>
              </a:ext>
            </a:extLst>
          </p:cNvPr>
          <p:cNvGrpSpPr/>
          <p:nvPr/>
        </p:nvGrpSpPr>
        <p:grpSpPr>
          <a:xfrm>
            <a:off x="8878184" y="5332938"/>
            <a:ext cx="3313816" cy="778681"/>
            <a:chOff x="6178527" y="1709907"/>
            <a:chExt cx="3313816" cy="778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9E1384F-73B1-6868-629D-4AD7ED999749}"/>
                </a:ext>
              </a:extLst>
            </p:cNvPr>
            <p:cNvSpPr/>
            <p:nvPr/>
          </p:nvSpPr>
          <p:spPr bwMode="auto">
            <a:xfrm>
              <a:off x="6178527" y="1709907"/>
              <a:ext cx="3313816" cy="7786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일괄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또는 한 명 이상의 직원을 선택하여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입사일 기준으로 조건을 적용하여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584DE75C-2408-2361-95EB-3A7AFD1294E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FDFBB7F-924C-27FF-BFD3-4E3BE0AC9BC8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C300880-9867-2E4F-C981-E6583939AB06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4BC3D58-B956-0AE1-7DCF-5BDCD90A11D4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3D7FB49-48C0-C3BA-DDAA-6881D3E0718E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877500-3D74-AD4F-621D-4F88E637E48D}"/>
              </a:ext>
            </a:extLst>
          </p:cNvPr>
          <p:cNvGrpSpPr/>
          <p:nvPr/>
        </p:nvGrpSpPr>
        <p:grpSpPr>
          <a:xfrm>
            <a:off x="3142926" y="5448997"/>
            <a:ext cx="3565187" cy="607180"/>
            <a:chOff x="3142926" y="5448997"/>
            <a:chExt cx="3565187" cy="60718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B5DAF58-3FB8-68DC-5DFB-F0F33A48B50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C940EF9-5A84-C105-A52C-AC06D09967F4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Add">
                <a:extLst>
                  <a:ext uri="{FF2B5EF4-FFF2-40B4-BE49-F238E27FC236}">
                    <a16:creationId xmlns:a16="http://schemas.microsoft.com/office/drawing/2014/main" id="{0AA931BB-98FB-8BB5-9EB1-CD9C1FE19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Accept">
              <a:extLst>
                <a:ext uri="{FF2B5EF4-FFF2-40B4-BE49-F238E27FC236}">
                  <a16:creationId xmlns:a16="http://schemas.microsoft.com/office/drawing/2014/main" id="{F1913D6B-43A1-0617-71A5-FD93DB219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FC7B4-45B4-9E22-D106-511B960CC09F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휴가 발생 처리를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011EC0F-EDD9-181C-2827-753B84EBEE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38" t="12304" r="45803" b="8008"/>
          <a:stretch/>
        </p:blipFill>
        <p:spPr>
          <a:xfrm>
            <a:off x="8103391" y="2002775"/>
            <a:ext cx="326181" cy="2442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FCE662E-85A6-A307-154B-4E1AF94E4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962" t="12304" r="6844" b="8008"/>
          <a:stretch/>
        </p:blipFill>
        <p:spPr>
          <a:xfrm>
            <a:off x="8510199" y="2002775"/>
            <a:ext cx="249781" cy="244219"/>
          </a:xfrm>
          <a:prstGeom prst="rect">
            <a:avLst/>
          </a:prstGeom>
        </p:spPr>
      </p:pic>
      <p:sp>
        <p:nvSpPr>
          <p:cNvPr id="100" name="Button">
            <a:extLst>
              <a:ext uri="{FF2B5EF4-FFF2-40B4-BE49-F238E27FC236}">
                <a16:creationId xmlns:a16="http://schemas.microsoft.com/office/drawing/2014/main" id="{CA2F7642-66F1-9378-E81B-BACCA1244660}"/>
              </a:ext>
            </a:extLst>
          </p:cNvPr>
          <p:cNvSpPr/>
          <p:nvPr/>
        </p:nvSpPr>
        <p:spPr>
          <a:xfrm>
            <a:off x="8202073" y="580269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1967CC-97A4-9F3A-CAA5-40922DE2C792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A98614-37E8-0887-CBB4-93652A814D4A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○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5" name="Button">
              <a:extLst>
                <a:ext uri="{FF2B5EF4-FFF2-40B4-BE49-F238E27FC236}">
                  <a16:creationId xmlns:a16="http://schemas.microsoft.com/office/drawing/2014/main" id="{D64F03F5-BB66-CA8C-C552-30955BED4ED4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직원 선택  ▼</a:t>
              </a:r>
              <a:endPara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8A2B9B-C8C4-C6DC-703F-62617323FEBE}"/>
              </a:ext>
            </a:extLst>
          </p:cNvPr>
          <p:cNvSpPr/>
          <p:nvPr/>
        </p:nvSpPr>
        <p:spPr>
          <a:xfrm>
            <a:off x="6650287" y="3182652"/>
            <a:ext cx="5433127" cy="16463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상단에 년도가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되어있는데 조건이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어떻게되는지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 또는 변경이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불가한건지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화면이 미리보기 화면인지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실제 반영된 화면은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휴가 관리</a:t>
            </a:r>
            <a:r>
              <a:rPr kumimoji="1"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kumimoji="1"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화면인지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방법에 대한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기획서에는 표기가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않되어있는데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어떤 방법으로 수정을 할 수 있게끔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해야할지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?(grid row edit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?)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말일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평일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처리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반영 처리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===&gt; 12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말일에 배치로 기준 데이터를 만들고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일에 우측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촤하단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 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버튼을 통해 실 반영한다는 의미인지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화면에 보여지는 단위가 아닌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(grid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페이징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전직원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대상으로 일괄 반영하면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되는건지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C96C97-901E-1115-A992-9DD42E42B79F}"/>
              </a:ext>
            </a:extLst>
          </p:cNvPr>
          <p:cNvSpPr/>
          <p:nvPr/>
        </p:nvSpPr>
        <p:spPr>
          <a:xfrm>
            <a:off x="2886747" y="113618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9D1A6C-009D-EC59-0B60-77D3B8F43F38}"/>
              </a:ext>
            </a:extLst>
          </p:cNvPr>
          <p:cNvSpPr/>
          <p:nvPr/>
        </p:nvSpPr>
        <p:spPr>
          <a:xfrm>
            <a:off x="9921571" y="14121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53E5BF-50CF-95CA-7FB3-50FB217D5E9E}"/>
              </a:ext>
            </a:extLst>
          </p:cNvPr>
          <p:cNvSpPr/>
          <p:nvPr/>
        </p:nvSpPr>
        <p:spPr>
          <a:xfrm>
            <a:off x="10949751" y="166912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C5CF9F-8792-714D-2658-E046D3A78270}"/>
              </a:ext>
            </a:extLst>
          </p:cNvPr>
          <p:cNvSpPr/>
          <p:nvPr/>
        </p:nvSpPr>
        <p:spPr>
          <a:xfrm>
            <a:off x="1584121" y="222789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9CB2E3-4B66-DB5C-EB99-7E9ABE6389B8}"/>
              </a:ext>
            </a:extLst>
          </p:cNvPr>
          <p:cNvSpPr/>
          <p:nvPr/>
        </p:nvSpPr>
        <p:spPr>
          <a:xfrm>
            <a:off x="8062998" y="56503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79BF78-A7EA-5AEB-A754-4DCDE516CB84}"/>
              </a:ext>
            </a:extLst>
          </p:cNvPr>
          <p:cNvSpPr/>
          <p:nvPr/>
        </p:nvSpPr>
        <p:spPr>
          <a:xfrm>
            <a:off x="8405665" y="52973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4386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8346"/>
              </p:ext>
            </p:extLst>
          </p:nvPr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0F2517D-2208-FE5D-1DA9-42005C6E92F2}"/>
              </a:ext>
            </a:extLst>
          </p:cNvPr>
          <p:cNvSpPr/>
          <p:nvPr/>
        </p:nvSpPr>
        <p:spPr>
          <a:xfrm>
            <a:off x="2839238" y="111285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BC8F3D-E405-F40C-BD46-7934441022AB}"/>
              </a:ext>
            </a:extLst>
          </p:cNvPr>
          <p:cNvSpPr/>
          <p:nvPr/>
        </p:nvSpPr>
        <p:spPr>
          <a:xfrm>
            <a:off x="8176010" y="527331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2D21AB-0D20-1114-587D-4569A1CA795F}"/>
              </a:ext>
            </a:extLst>
          </p:cNvPr>
          <p:cNvSpPr/>
          <p:nvPr/>
        </p:nvSpPr>
        <p:spPr>
          <a:xfrm>
            <a:off x="1665284" y="2290034"/>
            <a:ext cx="214805" cy="2089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D1D2B9-0F43-B4AF-65FF-DF55DDEA6BEA}"/>
              </a:ext>
            </a:extLst>
          </p:cNvPr>
          <p:cNvSpPr/>
          <p:nvPr/>
        </p:nvSpPr>
        <p:spPr>
          <a:xfrm>
            <a:off x="7571541" y="188256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6F5841-3289-D4EB-E4B0-7F5C35BA8131}"/>
              </a:ext>
            </a:extLst>
          </p:cNvPr>
          <p:cNvSpPr/>
          <p:nvPr/>
        </p:nvSpPr>
        <p:spPr>
          <a:xfrm>
            <a:off x="8608761" y="563867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05215-CB7A-6F4D-4EF2-7C313C0F4E6F}"/>
              </a:ext>
            </a:extLst>
          </p:cNvPr>
          <p:cNvSpPr/>
          <p:nvPr/>
        </p:nvSpPr>
        <p:spPr>
          <a:xfrm>
            <a:off x="6462446" y="3164731"/>
            <a:ext cx="5687615" cy="10896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상단에 년도가 </a:t>
            </a:r>
            <a:r>
              <a:rPr kumimoji="1" lang="en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되어있는데 오늘 날짜의 년도로만 보여주면 될지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(3)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gird 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 대상 목록이 만들어지는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화면은 발생대상 목록이고 실제 발생한 휴가를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볼수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있는 화면은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없어보이는데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이해하는게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맞는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Gird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페이징으로 구성될 수 있는 요건인지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?(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이때 페이징은 서버 페이징을 의미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휴가발생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버튼을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</a:t>
            </a:r>
            <a:r>
              <a:rPr kumimoji="1" lang="ko-KR" altLang="en-US" sz="10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발생되는데 방지를 할 수 있는 기준이 존재하는지</a:t>
            </a:r>
            <a:r>
              <a:rPr kumimoji="1"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7D78-53BD-1614-ABBD-3F391A04A00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808F-CB2C-145E-9786-28DDEC505678}"/>
              </a:ext>
            </a:extLst>
          </p:cNvPr>
          <p:cNvSpPr txBox="1"/>
          <p:nvPr/>
        </p:nvSpPr>
        <p:spPr>
          <a:xfrm>
            <a:off x="533145" y="769907"/>
            <a:ext cx="51820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발생은 아래 산정 기준에 의해 입사일 기준 매년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전 직원에게 부여합니다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9854-07E2-6405-DACB-10A46CAEEB3E}"/>
              </a:ext>
            </a:extLst>
          </p:cNvPr>
          <p:cNvSpPr txBox="1"/>
          <p:nvPr/>
        </p:nvSpPr>
        <p:spPr>
          <a:xfrm>
            <a:off x="742839" y="1027667"/>
            <a:ext cx="82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씩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사용가능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년이 지나면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 부여 받은 유급휴가 소멸</a:t>
            </a:r>
            <a:endParaRPr lang="en-US" altLang="ko-KR" sz="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다음해 연차는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근무일수에 비례해서 발생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근무일수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15), 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소수점 무조건 올림 처리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(0.01~0.45 -&gt; 0.5, 0.5~0.99 -&gt; 1)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endParaRPr lang="en-US" altLang="ko-KR" sz="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기간 동안 개근한 월의 수만큼 연차휴가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2075" lvl="1" indent="-92075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이상 계속 근무 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년을 초과하는 매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대하여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일을 가산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한도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F1C5D-2101-0574-6B5B-8D203CA3C7E5}"/>
              </a:ext>
            </a:extLst>
          </p:cNvPr>
          <p:cNvSpPr txBox="1"/>
          <p:nvPr/>
        </p:nvSpPr>
        <p:spPr>
          <a:xfrm>
            <a:off x="800422" y="259363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출근율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470D0-7529-BCE0-210B-C41EFCAEF074}"/>
              </a:ext>
            </a:extLst>
          </p:cNvPr>
          <p:cNvSpPr txBox="1"/>
          <p:nvPr/>
        </p:nvSpPr>
        <p:spPr>
          <a:xfrm>
            <a:off x="1364616" y="4274380"/>
            <a:ext cx="2380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 수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10)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97.2%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B655-8B3E-779B-19CE-16D98E4F42AE}"/>
              </a:ext>
            </a:extLst>
          </p:cNvPr>
          <p:cNvSpPr txBox="1"/>
          <p:nvPr/>
        </p:nvSpPr>
        <p:spPr>
          <a:xfrm>
            <a:off x="1154036" y="2904702"/>
            <a:ext cx="3530535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출산휴가 및 육아휴직기간의 경우 </a:t>
            </a:r>
            <a:r>
              <a:rPr kumimoji="1" lang="ko-KR" altLang="en-US" sz="800" b="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다음의 사유는 결근일수로 차감하여 출근율을 판단합니다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 </a:t>
            </a:r>
          </a:p>
          <a:p>
            <a:pPr algn="l"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근로자 귀책사유로 인한 징계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정직 기간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개인적 사정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목적으로 인한 휴업 또는 휴직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해외연수 및 여행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 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기타 개인사정에 의한 결근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BCA-9C33-4835-4BEF-6C4ACAA93A58}"/>
              </a:ext>
            </a:extLst>
          </p:cNvPr>
          <p:cNvSpPr txBox="1"/>
          <p:nvPr/>
        </p:nvSpPr>
        <p:spPr>
          <a:xfrm>
            <a:off x="4965032" y="2593638"/>
            <a:ext cx="1967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 계산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488D61-B6F5-2AB4-6AB6-535B3046C695}"/>
              </a:ext>
            </a:extLst>
          </p:cNvPr>
          <p:cNvGrpSpPr/>
          <p:nvPr/>
        </p:nvGrpSpPr>
        <p:grpSpPr>
          <a:xfrm>
            <a:off x="4869792" y="3236280"/>
            <a:ext cx="6477712" cy="2225205"/>
            <a:chOff x="4869792" y="3236280"/>
            <a:chExt cx="6477712" cy="222520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ED02FB-5118-329A-8964-010E59A77F0F}"/>
                </a:ext>
              </a:extLst>
            </p:cNvPr>
            <p:cNvGrpSpPr/>
            <p:nvPr/>
          </p:nvGrpSpPr>
          <p:grpSpPr>
            <a:xfrm>
              <a:off x="4869792" y="3236280"/>
              <a:ext cx="6273612" cy="2207951"/>
              <a:chOff x="5588068" y="2784838"/>
              <a:chExt cx="6273612" cy="22079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06092C-E2F5-5212-C021-515F4B40D923}"/>
                  </a:ext>
                </a:extLst>
              </p:cNvPr>
              <p:cNvSpPr/>
              <p:nvPr/>
            </p:nvSpPr>
            <p:spPr bwMode="auto">
              <a:xfrm>
                <a:off x="5813159" y="3990654"/>
                <a:ext cx="6003607" cy="69668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0FA7461-446C-92B9-2B4A-0FC7CBCF16FD}"/>
                  </a:ext>
                </a:extLst>
              </p:cNvPr>
              <p:cNvGrpSpPr/>
              <p:nvPr/>
            </p:nvGrpSpPr>
            <p:grpSpPr>
              <a:xfrm>
                <a:off x="6306706" y="3912165"/>
                <a:ext cx="524503" cy="482716"/>
                <a:chOff x="6293390" y="3912165"/>
                <a:chExt cx="524503" cy="482716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DEBF4FD-47D8-BDCA-9F7C-EDADCD124E91}"/>
                    </a:ext>
                  </a:extLst>
                </p:cNvPr>
                <p:cNvSpPr/>
                <p:nvPr/>
              </p:nvSpPr>
              <p:spPr bwMode="auto">
                <a:xfrm>
                  <a:off x="6512916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1C8715-C104-C282-54B4-541AEF82C153}"/>
                    </a:ext>
                  </a:extLst>
                </p:cNvPr>
                <p:cNvSpPr txBox="1"/>
                <p:nvPr/>
              </p:nvSpPr>
              <p:spPr>
                <a:xfrm>
                  <a:off x="6293390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6926210-3AF8-9A8C-36B2-00D6667772D6}"/>
                  </a:ext>
                </a:extLst>
              </p:cNvPr>
              <p:cNvGrpSpPr/>
              <p:nvPr/>
            </p:nvGrpSpPr>
            <p:grpSpPr>
              <a:xfrm>
                <a:off x="7025344" y="3912165"/>
                <a:ext cx="524504" cy="482716"/>
                <a:chOff x="7061514" y="3912165"/>
                <a:chExt cx="524504" cy="482716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3B6DBC2-B5DD-7F2E-0772-EC2FCDCBAC1E}"/>
                    </a:ext>
                  </a:extLst>
                </p:cNvPr>
                <p:cNvSpPr/>
                <p:nvPr/>
              </p:nvSpPr>
              <p:spPr bwMode="auto">
                <a:xfrm>
                  <a:off x="7281041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418542-1304-5F66-47BA-2DC88170CFAF}"/>
                    </a:ext>
                  </a:extLst>
                </p:cNvPr>
                <p:cNvSpPr txBox="1"/>
                <p:nvPr/>
              </p:nvSpPr>
              <p:spPr>
                <a:xfrm>
                  <a:off x="7061514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2023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61E0CEE-9868-ABB3-1FBD-21700273A628}"/>
                  </a:ext>
                </a:extLst>
              </p:cNvPr>
              <p:cNvGrpSpPr/>
              <p:nvPr/>
            </p:nvGrpSpPr>
            <p:grpSpPr>
              <a:xfrm>
                <a:off x="7743983" y="3912165"/>
                <a:ext cx="524504" cy="482716"/>
                <a:chOff x="7809563" y="3912165"/>
                <a:chExt cx="524504" cy="4827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2587BB0-4616-E564-9AF0-85F644BE995B}"/>
                    </a:ext>
                  </a:extLst>
                </p:cNvPr>
                <p:cNvSpPr/>
                <p:nvPr/>
              </p:nvSpPr>
              <p:spPr bwMode="auto">
                <a:xfrm>
                  <a:off x="8029090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85649F-9807-B230-8F65-98286074C6EE}"/>
                    </a:ext>
                  </a:extLst>
                </p:cNvPr>
                <p:cNvSpPr txBox="1"/>
                <p:nvPr/>
              </p:nvSpPr>
              <p:spPr>
                <a:xfrm>
                  <a:off x="7809563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2024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32767AC-E5AD-D811-86BD-96B180ACF64C}"/>
                  </a:ext>
                </a:extLst>
              </p:cNvPr>
              <p:cNvGrpSpPr/>
              <p:nvPr/>
            </p:nvGrpSpPr>
            <p:grpSpPr>
              <a:xfrm>
                <a:off x="8462622" y="3912165"/>
                <a:ext cx="524504" cy="482716"/>
                <a:chOff x="8535668" y="3912165"/>
                <a:chExt cx="524504" cy="48271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61959A5-1CF1-D86D-7F73-5D6882476CCF}"/>
                    </a:ext>
                  </a:extLst>
                </p:cNvPr>
                <p:cNvSpPr/>
                <p:nvPr/>
              </p:nvSpPr>
              <p:spPr bwMode="auto">
                <a:xfrm>
                  <a:off x="8755195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F28A07-5061-0A64-9567-29D386149E30}"/>
                    </a:ext>
                  </a:extLst>
                </p:cNvPr>
                <p:cNvSpPr txBox="1"/>
                <p:nvPr/>
              </p:nvSpPr>
              <p:spPr>
                <a:xfrm>
                  <a:off x="8535668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59A7C8F-3EBB-714A-C682-785A4070EACC}"/>
                  </a:ext>
                </a:extLst>
              </p:cNvPr>
              <p:cNvGrpSpPr/>
              <p:nvPr/>
            </p:nvGrpSpPr>
            <p:grpSpPr>
              <a:xfrm>
                <a:off x="5588068" y="3901663"/>
                <a:ext cx="524503" cy="493218"/>
                <a:chOff x="5588068" y="3901663"/>
                <a:chExt cx="524503" cy="49321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F05C7AD-60EF-3DF0-59C5-C2A8E1BF4999}"/>
                    </a:ext>
                  </a:extLst>
                </p:cNvPr>
                <p:cNvSpPr/>
                <p:nvPr/>
              </p:nvSpPr>
              <p:spPr bwMode="auto">
                <a:xfrm>
                  <a:off x="581315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1F8BCD-B6D9-D2E9-148F-B657519473AC}"/>
                    </a:ext>
                  </a:extLst>
                </p:cNvPr>
                <p:cNvSpPr txBox="1"/>
                <p:nvPr/>
              </p:nvSpPr>
              <p:spPr>
                <a:xfrm>
                  <a:off x="5588068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4A4DD69-0735-717A-5FF9-13F9652A0894}"/>
                  </a:ext>
                </a:extLst>
              </p:cNvPr>
              <p:cNvGrpSpPr/>
              <p:nvPr/>
            </p:nvGrpSpPr>
            <p:grpSpPr>
              <a:xfrm>
                <a:off x="5642658" y="3522327"/>
                <a:ext cx="955711" cy="398420"/>
                <a:chOff x="5642658" y="3522327"/>
                <a:chExt cx="955711" cy="398420"/>
              </a:xfrm>
            </p:grpSpPr>
            <p:sp>
              <p:nvSpPr>
                <p:cNvPr id="34" name="화살표: 오각형 33">
                  <a:extLst>
                    <a:ext uri="{FF2B5EF4-FFF2-40B4-BE49-F238E27FC236}">
                      <a16:creationId xmlns:a16="http://schemas.microsoft.com/office/drawing/2014/main" id="{A08004AF-8642-F98C-1B8C-DDFE5D51EB56}"/>
                    </a:ext>
                  </a:extLst>
                </p:cNvPr>
                <p:cNvSpPr/>
                <p:nvPr/>
              </p:nvSpPr>
              <p:spPr bwMode="auto">
                <a:xfrm rot="5400000">
                  <a:off x="604160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516CDC-607B-E213-BD72-6F77B147384F}"/>
                    </a:ext>
                  </a:extLst>
                </p:cNvPr>
                <p:cNvSpPr txBox="1"/>
                <p:nvPr/>
              </p:nvSpPr>
              <p:spPr>
                <a:xfrm>
                  <a:off x="5642658" y="3522327"/>
                  <a:ext cx="9557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2021/03/22 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809451-61A8-FEDE-9F57-A304E2E54218}"/>
                  </a:ext>
                </a:extLst>
              </p:cNvPr>
              <p:cNvGrpSpPr/>
              <p:nvPr/>
            </p:nvGrpSpPr>
            <p:grpSpPr>
              <a:xfrm>
                <a:off x="6525184" y="3522327"/>
                <a:ext cx="585417" cy="398420"/>
                <a:chOff x="6525184" y="3522327"/>
                <a:chExt cx="585417" cy="39842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CB586A-9B1B-F1CE-C44B-0F791F654064}"/>
                    </a:ext>
                  </a:extLst>
                </p:cNvPr>
                <p:cNvSpPr txBox="1"/>
                <p:nvPr/>
              </p:nvSpPr>
              <p:spPr>
                <a:xfrm>
                  <a:off x="6525184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  <p:sp>
              <p:nvSpPr>
                <p:cNvPr id="37" name="화살표: 오각형 36">
                  <a:extLst>
                    <a:ext uri="{FF2B5EF4-FFF2-40B4-BE49-F238E27FC236}">
                      <a16:creationId xmlns:a16="http://schemas.microsoft.com/office/drawing/2014/main" id="{351DA3D4-869C-55EC-4AA4-56B3521AB602}"/>
                    </a:ext>
                  </a:extLst>
                </p:cNvPr>
                <p:cNvSpPr/>
                <p:nvPr/>
              </p:nvSpPr>
              <p:spPr bwMode="auto">
                <a:xfrm rot="5400000">
                  <a:off x="6732113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8D5335B-9DE1-8DED-8B22-B53CC91ECE05}"/>
                  </a:ext>
                </a:extLst>
              </p:cNvPr>
              <p:cNvGrpSpPr/>
              <p:nvPr/>
            </p:nvGrpSpPr>
            <p:grpSpPr>
              <a:xfrm>
                <a:off x="7244869" y="3522327"/>
                <a:ext cx="585417" cy="398420"/>
                <a:chOff x="7301170" y="3522327"/>
                <a:chExt cx="585417" cy="398420"/>
              </a:xfrm>
            </p:grpSpPr>
            <p:sp>
              <p:nvSpPr>
                <p:cNvPr id="38" name="화살표: 오각형 37">
                  <a:extLst>
                    <a:ext uri="{FF2B5EF4-FFF2-40B4-BE49-F238E27FC236}">
                      <a16:creationId xmlns:a16="http://schemas.microsoft.com/office/drawing/2014/main" id="{28BDB826-AD36-3B80-1D3D-D0B0BDE19F13}"/>
                    </a:ext>
                  </a:extLst>
                </p:cNvPr>
                <p:cNvSpPr/>
                <p:nvPr/>
              </p:nvSpPr>
              <p:spPr bwMode="auto">
                <a:xfrm rot="5400000">
                  <a:off x="750854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77217B-2615-676F-48E0-F6AAADEF4F9A}"/>
                    </a:ext>
                  </a:extLst>
                </p:cNvPr>
                <p:cNvSpPr txBox="1"/>
                <p:nvPr/>
              </p:nvSpPr>
              <p:spPr>
                <a:xfrm>
                  <a:off x="7301170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26D764A-8D4A-43EE-CFF7-447B6758D1D3}"/>
                  </a:ext>
                </a:extLst>
              </p:cNvPr>
              <p:cNvGrpSpPr/>
              <p:nvPr/>
            </p:nvGrpSpPr>
            <p:grpSpPr>
              <a:xfrm>
                <a:off x="7988199" y="3522327"/>
                <a:ext cx="585417" cy="398420"/>
                <a:chOff x="8077592" y="3522327"/>
                <a:chExt cx="585417" cy="398420"/>
              </a:xfrm>
            </p:grpSpPr>
            <p:sp>
              <p:nvSpPr>
                <p:cNvPr id="39" name="화살표: 오각형 38">
                  <a:extLst>
                    <a:ext uri="{FF2B5EF4-FFF2-40B4-BE49-F238E27FC236}">
                      <a16:creationId xmlns:a16="http://schemas.microsoft.com/office/drawing/2014/main" id="{62697D07-87F8-C722-1C47-9397E44C6358}"/>
                    </a:ext>
                  </a:extLst>
                </p:cNvPr>
                <p:cNvSpPr/>
                <p:nvPr/>
              </p:nvSpPr>
              <p:spPr bwMode="auto">
                <a:xfrm rot="5400000">
                  <a:off x="8277042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CD8095-4FDA-D811-734C-50A41D8AEC29}"/>
                    </a:ext>
                  </a:extLst>
                </p:cNvPr>
                <p:cNvSpPr txBox="1"/>
                <p:nvPr/>
              </p:nvSpPr>
              <p:spPr>
                <a:xfrm>
                  <a:off x="807759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4AFA538-7131-0966-A569-7CBAA5AC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893" y="3333320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D3673-C422-F443-98C6-9147FD3AB25A}"/>
                  </a:ext>
                </a:extLst>
              </p:cNvPr>
              <p:cNvSpPr txBox="1"/>
              <p:nvPr/>
            </p:nvSpPr>
            <p:spPr>
              <a:xfrm>
                <a:off x="7264299" y="307029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62DF948-F8E6-B912-70FA-671FF297688F}"/>
                  </a:ext>
                </a:extLst>
              </p:cNvPr>
              <p:cNvGrpSpPr/>
              <p:nvPr/>
            </p:nvGrpSpPr>
            <p:grpSpPr>
              <a:xfrm>
                <a:off x="9181261" y="3901663"/>
                <a:ext cx="524504" cy="482716"/>
                <a:chOff x="9331872" y="3901663"/>
                <a:chExt cx="524504" cy="48271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835FFD9-DE42-BE21-2190-B007C5382486}"/>
                    </a:ext>
                  </a:extLst>
                </p:cNvPr>
                <p:cNvSpPr/>
                <p:nvPr/>
              </p:nvSpPr>
              <p:spPr bwMode="auto">
                <a:xfrm>
                  <a:off x="955139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FDA13-2001-971C-BBE1-4DC48DB01494}"/>
                    </a:ext>
                  </a:extLst>
                </p:cNvPr>
                <p:cNvSpPr txBox="1"/>
                <p:nvPr/>
              </p:nvSpPr>
              <p:spPr>
                <a:xfrm>
                  <a:off x="9331872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518B91E-BAA1-B09E-1ED2-E68B153534CD}"/>
                  </a:ext>
                </a:extLst>
              </p:cNvPr>
              <p:cNvGrpSpPr/>
              <p:nvPr/>
            </p:nvGrpSpPr>
            <p:grpSpPr>
              <a:xfrm>
                <a:off x="9899900" y="3901663"/>
                <a:ext cx="524504" cy="482716"/>
                <a:chOff x="10128076" y="3901663"/>
                <a:chExt cx="524504" cy="48271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759BD2-568E-0A81-34B5-99AA5E93F60D}"/>
                    </a:ext>
                  </a:extLst>
                </p:cNvPr>
                <p:cNvSpPr/>
                <p:nvPr/>
              </p:nvSpPr>
              <p:spPr bwMode="auto">
                <a:xfrm>
                  <a:off x="103476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48C860-DE9F-6D9C-01E0-CEF22563629D}"/>
                    </a:ext>
                  </a:extLst>
                </p:cNvPr>
                <p:cNvSpPr txBox="1"/>
                <p:nvPr/>
              </p:nvSpPr>
              <p:spPr>
                <a:xfrm>
                  <a:off x="101280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2027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4DC79CA-2FBA-9D10-93E4-4515494981B4}"/>
                  </a:ext>
                </a:extLst>
              </p:cNvPr>
              <p:cNvGrpSpPr/>
              <p:nvPr/>
            </p:nvGrpSpPr>
            <p:grpSpPr>
              <a:xfrm>
                <a:off x="10618539" y="3901663"/>
                <a:ext cx="524504" cy="482716"/>
                <a:chOff x="10771197" y="3901663"/>
                <a:chExt cx="524504" cy="48271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75995F2-99FB-FA8B-262A-FB1685A73460}"/>
                    </a:ext>
                  </a:extLst>
                </p:cNvPr>
                <p:cNvSpPr/>
                <p:nvPr/>
              </p:nvSpPr>
              <p:spPr bwMode="auto">
                <a:xfrm>
                  <a:off x="10990724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BA8929-D500-8468-0CB2-2E7DAE727995}"/>
                    </a:ext>
                  </a:extLst>
                </p:cNvPr>
                <p:cNvSpPr txBox="1"/>
                <p:nvPr/>
              </p:nvSpPr>
              <p:spPr>
                <a:xfrm>
                  <a:off x="10771197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2028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44D7F65-7748-A134-BE5E-89CC020C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067" y="3177385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BCC647-3D97-D00B-D6CD-C7992D05FD98}"/>
                  </a:ext>
                </a:extLst>
              </p:cNvPr>
              <p:cNvGrpSpPr/>
              <p:nvPr/>
            </p:nvGrpSpPr>
            <p:grpSpPr>
              <a:xfrm>
                <a:off x="8694099" y="3522327"/>
                <a:ext cx="585417" cy="398420"/>
                <a:chOff x="8737532" y="3522327"/>
                <a:chExt cx="585417" cy="398420"/>
              </a:xfrm>
            </p:grpSpPr>
            <p:sp>
              <p:nvSpPr>
                <p:cNvPr id="56" name="화살표: 오각형 55">
                  <a:extLst>
                    <a:ext uri="{FF2B5EF4-FFF2-40B4-BE49-F238E27FC236}">
                      <a16:creationId xmlns:a16="http://schemas.microsoft.com/office/drawing/2014/main" id="{567AC8CE-320B-DAEB-18BB-E1C78AA155F9}"/>
                    </a:ext>
                  </a:extLst>
                </p:cNvPr>
                <p:cNvSpPr/>
                <p:nvPr/>
              </p:nvSpPr>
              <p:spPr bwMode="auto">
                <a:xfrm rot="5400000">
                  <a:off x="8933178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46D9215-EA13-2971-78C1-5F6D6AA5902F}"/>
                    </a:ext>
                  </a:extLst>
                </p:cNvPr>
                <p:cNvSpPr txBox="1"/>
                <p:nvPr/>
              </p:nvSpPr>
              <p:spPr>
                <a:xfrm>
                  <a:off x="873753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62F2BE55-A54D-7BA6-EA19-996D20654934}"/>
                  </a:ext>
                </a:extLst>
              </p:cNvPr>
              <p:cNvSpPr/>
              <p:nvPr/>
            </p:nvSpPr>
            <p:spPr bwMode="auto">
              <a:xfrm>
                <a:off x="8657980" y="4398918"/>
                <a:ext cx="123825" cy="106746"/>
              </a:xfrm>
              <a:prstGeom prst="triangle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15FEEF-6AB7-87A7-4BE1-128B437E27C5}"/>
                  </a:ext>
                </a:extLst>
              </p:cNvPr>
              <p:cNvSpPr txBox="1"/>
              <p:nvPr/>
            </p:nvSpPr>
            <p:spPr>
              <a:xfrm>
                <a:off x="8268487" y="453112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 가산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회계년수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4041-34D0-53C5-2F40-830CAAF8BFFA}"/>
                  </a:ext>
                </a:extLst>
              </p:cNvPr>
              <p:cNvSpPr txBox="1"/>
              <p:nvPr/>
            </p:nvSpPr>
            <p:spPr>
              <a:xfrm>
                <a:off x="8731243" y="2911444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31E6B9-38BC-BFD9-F9FE-8C6CF9F8A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0241" y="3038049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DD75726-0CCE-D8BC-0771-7B483015DBE6}"/>
                  </a:ext>
                </a:extLst>
              </p:cNvPr>
              <p:cNvGrpSpPr/>
              <p:nvPr/>
            </p:nvGrpSpPr>
            <p:grpSpPr>
              <a:xfrm>
                <a:off x="11337176" y="3901663"/>
                <a:ext cx="524504" cy="482716"/>
                <a:chOff x="11337176" y="3901663"/>
                <a:chExt cx="524504" cy="48271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B14904E-8F66-F8C6-5415-0FA7B38A442C}"/>
                    </a:ext>
                  </a:extLst>
                </p:cNvPr>
                <p:cNvSpPr/>
                <p:nvPr/>
              </p:nvSpPr>
              <p:spPr bwMode="auto">
                <a:xfrm>
                  <a:off x="115567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B1737AA-3707-306D-764D-A187D58E9750}"/>
                    </a:ext>
                  </a:extLst>
                </p:cNvPr>
                <p:cNvSpPr txBox="1"/>
                <p:nvPr/>
              </p:nvSpPr>
              <p:spPr>
                <a:xfrm>
                  <a:off x="113371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2029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031512-6E5E-6C8F-B188-DA1152B5432D}"/>
                  </a:ext>
                </a:extLst>
              </p:cNvPr>
              <p:cNvSpPr txBox="1"/>
              <p:nvPr/>
            </p:nvSpPr>
            <p:spPr>
              <a:xfrm>
                <a:off x="10271184" y="278483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054B4FA-1336-D68A-0E6F-15E96D937CE3}"/>
                </a:ext>
              </a:extLst>
            </p:cNvPr>
            <p:cNvSpPr/>
            <p:nvPr/>
          </p:nvSpPr>
          <p:spPr bwMode="auto">
            <a:xfrm>
              <a:off x="9386945" y="4867614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C835D7-5C9E-EE7B-A8EF-541B5D513A59}"/>
                </a:ext>
              </a:extLst>
            </p:cNvPr>
            <p:cNvSpPr txBox="1"/>
            <p:nvPr/>
          </p:nvSpPr>
          <p:spPr>
            <a:xfrm>
              <a:off x="8997452" y="499982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2027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3345E25-87C1-E957-E884-3366AF1BF40C}"/>
                </a:ext>
              </a:extLst>
            </p:cNvPr>
            <p:cNvSpPr/>
            <p:nvPr/>
          </p:nvSpPr>
          <p:spPr bwMode="auto">
            <a:xfrm>
              <a:off x="10834186" y="4853638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D986C-8306-2A91-8BF7-A51DB1F4A80C}"/>
                </a:ext>
              </a:extLst>
            </p:cNvPr>
            <p:cNvSpPr txBox="1"/>
            <p:nvPr/>
          </p:nvSpPr>
          <p:spPr>
            <a:xfrm>
              <a:off x="10444693" y="498584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2029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6FC4243-706E-DC4C-A5E4-EE6B48614F9F}"/>
                </a:ext>
              </a:extLst>
            </p:cNvPr>
            <p:cNvGrpSpPr/>
            <p:nvPr/>
          </p:nvGrpSpPr>
          <p:grpSpPr>
            <a:xfrm>
              <a:off x="8719714" y="3968016"/>
              <a:ext cx="585417" cy="398420"/>
              <a:chOff x="8719714" y="3968016"/>
              <a:chExt cx="585417" cy="398420"/>
            </a:xfrm>
          </p:grpSpPr>
          <p:sp>
            <p:nvSpPr>
              <p:cNvPr id="80" name="화살표: 오각형 79">
                <a:extLst>
                  <a:ext uri="{FF2B5EF4-FFF2-40B4-BE49-F238E27FC236}">
                    <a16:creationId xmlns:a16="http://schemas.microsoft.com/office/drawing/2014/main" id="{6C673344-D4F0-D8CE-2094-459E8D680F7C}"/>
                  </a:ext>
                </a:extLst>
              </p:cNvPr>
              <p:cNvSpPr/>
              <p:nvPr/>
            </p:nvSpPr>
            <p:spPr bwMode="auto">
              <a:xfrm rot="5400000">
                <a:off x="8915360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4C335-5DEA-5376-BA9C-F378F075825B}"/>
                  </a:ext>
                </a:extLst>
              </p:cNvPr>
              <p:cNvSpPr txBox="1"/>
              <p:nvPr/>
            </p:nvSpPr>
            <p:spPr>
              <a:xfrm>
                <a:off x="8719714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E90739D-432D-69C2-4B8E-A66AFAB50D4B}"/>
                </a:ext>
              </a:extLst>
            </p:cNvPr>
            <p:cNvGrpSpPr/>
            <p:nvPr/>
          </p:nvGrpSpPr>
          <p:grpSpPr>
            <a:xfrm>
              <a:off x="9418318" y="3968016"/>
              <a:ext cx="585417" cy="398420"/>
              <a:chOff x="9418318" y="3968016"/>
              <a:chExt cx="585417" cy="398420"/>
            </a:xfrm>
          </p:grpSpPr>
          <p:sp>
            <p:nvSpPr>
              <p:cNvPr id="82" name="화살표: 오각형 81">
                <a:extLst>
                  <a:ext uri="{FF2B5EF4-FFF2-40B4-BE49-F238E27FC236}">
                    <a16:creationId xmlns:a16="http://schemas.microsoft.com/office/drawing/2014/main" id="{592D2398-73C1-19BE-6785-C624A8B6BD0C}"/>
                  </a:ext>
                </a:extLst>
              </p:cNvPr>
              <p:cNvSpPr/>
              <p:nvPr/>
            </p:nvSpPr>
            <p:spPr bwMode="auto">
              <a:xfrm rot="5400000">
                <a:off x="9613964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DE7D29C-2CD5-CF98-C00D-4BC0220F372B}"/>
                  </a:ext>
                </a:extLst>
              </p:cNvPr>
              <p:cNvSpPr txBox="1"/>
              <p:nvPr/>
            </p:nvSpPr>
            <p:spPr>
              <a:xfrm>
                <a:off x="9418318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181DB40-B3DD-202E-F70F-60DDA1A0A4E9}"/>
                </a:ext>
              </a:extLst>
            </p:cNvPr>
            <p:cNvGrpSpPr/>
            <p:nvPr/>
          </p:nvGrpSpPr>
          <p:grpSpPr>
            <a:xfrm>
              <a:off x="10167466" y="3968016"/>
              <a:ext cx="585417" cy="398420"/>
              <a:chOff x="10167466" y="3968016"/>
              <a:chExt cx="585417" cy="398420"/>
            </a:xfrm>
          </p:grpSpPr>
          <p:sp>
            <p:nvSpPr>
              <p:cNvPr id="84" name="화살표: 오각형 83">
                <a:extLst>
                  <a:ext uri="{FF2B5EF4-FFF2-40B4-BE49-F238E27FC236}">
                    <a16:creationId xmlns:a16="http://schemas.microsoft.com/office/drawing/2014/main" id="{5EC708D4-D7B9-3044-EA73-7CF800EF8C5F}"/>
                  </a:ext>
                </a:extLst>
              </p:cNvPr>
              <p:cNvSpPr/>
              <p:nvPr/>
            </p:nvSpPr>
            <p:spPr bwMode="auto">
              <a:xfrm rot="5400000">
                <a:off x="10363112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3399A-CDCB-D62A-3441-907B869CDC66}"/>
                  </a:ext>
                </a:extLst>
              </p:cNvPr>
              <p:cNvSpPr txBox="1"/>
              <p:nvPr/>
            </p:nvSpPr>
            <p:spPr>
              <a:xfrm>
                <a:off x="10167466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C341124-9A9F-5DE2-16DF-BB1FBC88F03A}"/>
              </a:ext>
            </a:extLst>
          </p:cNvPr>
          <p:cNvSpPr txBox="1"/>
          <p:nvPr/>
        </p:nvSpPr>
        <p:spPr>
          <a:xfrm>
            <a:off x="5390958" y="2904702"/>
            <a:ext cx="564700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가산은 연차를 부여하는 매년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시점에서 최초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년을 초과하는 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년마다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일을 가산합니다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년마다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일을 가산하되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가산 후 총 연차가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일이 되면 더 이상 가산되지 않습니다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38882-8C54-C93C-8A6C-E147108C0459}"/>
              </a:ext>
            </a:extLst>
          </p:cNvPr>
          <p:cNvSpPr txBox="1"/>
          <p:nvPr/>
        </p:nvSpPr>
        <p:spPr>
          <a:xfrm>
            <a:off x="6234645" y="498256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회계년수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152C9B-1AAA-028C-B362-2474D7D3BBA8}"/>
              </a:ext>
            </a:extLst>
          </p:cNvPr>
          <p:cNvSpPr/>
          <p:nvPr/>
        </p:nvSpPr>
        <p:spPr>
          <a:xfrm>
            <a:off x="372147" y="34781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BC6514-5927-A8E3-2325-B173C80BB974}"/>
              </a:ext>
            </a:extLst>
          </p:cNvPr>
          <p:cNvSpPr/>
          <p:nvPr/>
        </p:nvSpPr>
        <p:spPr>
          <a:xfrm>
            <a:off x="10444693" y="283598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356279-3FAB-159F-4003-222EFACAFCD7}"/>
              </a:ext>
            </a:extLst>
          </p:cNvPr>
          <p:cNvSpPr/>
          <p:nvPr/>
        </p:nvSpPr>
        <p:spPr>
          <a:xfrm>
            <a:off x="7193964" y="-46906"/>
            <a:ext cx="5433127" cy="9067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입사가 가능한가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입사가 가능하면 입사해부터 만근이라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회계년수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유급휴가 계산 기준이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달라질수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있는지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확인차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문의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유급휴가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계산시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최초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 부여는 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만기근무를 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이상한 이후에 부과되는지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3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22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일에 입사하면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2025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발생 휴가에서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+1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일이 되는데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22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, 23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만기근무를 했으면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24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년 발생휴가에서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+1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일이 되어야 하는게 아닌지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24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5B0CB96-F28D-25F4-C77F-BE7F2DE2330C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2BCB23-E4BA-F3E0-66FA-C566737858E3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03A87E-5B4D-0A34-4B9A-B24590EC34D7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B1299E-26B8-2058-D56D-8AAAAF8FB16E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B61CC4-8340-C85E-DB58-4C3A3FF521C3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363632-0D88-3AE3-037F-48E3172B942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A15E75-B5B7-F66A-01B0-65F0340DC287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04273-4260-978F-1D8A-7569160F43E0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D2AA70F-D71C-4268-0682-ABE0EB0C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64507"/>
              </p:ext>
            </p:extLst>
          </p:nvPr>
        </p:nvGraphicFramePr>
        <p:xfrm>
          <a:off x="2396421" y="3872387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153C190-BB98-B96E-DFE3-C1391F135057}"/>
              </a:ext>
            </a:extLst>
          </p:cNvPr>
          <p:cNvSpPr txBox="1"/>
          <p:nvPr/>
        </p:nvSpPr>
        <p:spPr>
          <a:xfrm>
            <a:off x="2085524" y="3552520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FF4633-5719-EF2E-CE31-91C2E108DEEF}"/>
              </a:ext>
            </a:extLst>
          </p:cNvPr>
          <p:cNvSpPr txBox="1"/>
          <p:nvPr/>
        </p:nvSpPr>
        <p:spPr>
          <a:xfrm>
            <a:off x="533145" y="769907"/>
            <a:ext cx="4090574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2019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6~8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휴직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출근율이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74.7%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개근한 월 수 만큼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7361AA2-1E7D-8D63-68CE-B18F929EDFD3}"/>
              </a:ext>
            </a:extLst>
          </p:cNvPr>
          <p:cNvCxnSpPr>
            <a:cxnSpLocks/>
          </p:cNvCxnSpPr>
          <p:nvPr/>
        </p:nvCxnSpPr>
        <p:spPr>
          <a:xfrm>
            <a:off x="3733732" y="2497510"/>
            <a:ext cx="9335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F37679-4727-DBCD-7FD0-B5CC07D9E37F}"/>
              </a:ext>
            </a:extLst>
          </p:cNvPr>
          <p:cNvSpPr txBox="1"/>
          <p:nvPr/>
        </p:nvSpPr>
        <p:spPr>
          <a:xfrm>
            <a:off x="3733732" y="2128873"/>
            <a:ext cx="889987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휴직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6F308-BDAF-931D-2718-698D911615DF}"/>
              </a:ext>
            </a:extLst>
          </p:cNvPr>
          <p:cNvSpPr txBox="1"/>
          <p:nvPr/>
        </p:nvSpPr>
        <p:spPr>
          <a:xfrm>
            <a:off x="4742989" y="1139239"/>
            <a:ext cx="27851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92)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74.7%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233C575-4E6F-4A54-484C-1F4B3D20186B}"/>
              </a:ext>
            </a:extLst>
          </p:cNvPr>
          <p:cNvCxnSpPr>
            <a:cxnSpLocks/>
          </p:cNvCxnSpPr>
          <p:nvPr/>
        </p:nvCxnSpPr>
        <p:spPr>
          <a:xfrm>
            <a:off x="1881323" y="2129962"/>
            <a:ext cx="1852409" cy="61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CA45B7-C7B4-4B88-308C-3C34359D2A72}"/>
              </a:ext>
            </a:extLst>
          </p:cNvPr>
          <p:cNvSpPr txBox="1"/>
          <p:nvPr/>
        </p:nvSpPr>
        <p:spPr>
          <a:xfrm>
            <a:off x="2396421" y="1670022"/>
            <a:ext cx="10198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개근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AA1FB8-D0D3-7626-D507-CCDFF655C58F}"/>
              </a:ext>
            </a:extLst>
          </p:cNvPr>
          <p:cNvCxnSpPr>
            <a:cxnSpLocks/>
          </p:cNvCxnSpPr>
          <p:nvPr/>
        </p:nvCxnSpPr>
        <p:spPr>
          <a:xfrm>
            <a:off x="4685052" y="1845344"/>
            <a:ext cx="17211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5D8B5C-D293-CF72-622D-1DFD1C56072B}"/>
              </a:ext>
            </a:extLst>
          </p:cNvPr>
          <p:cNvSpPr txBox="1"/>
          <p:nvPr/>
        </p:nvSpPr>
        <p:spPr>
          <a:xfrm>
            <a:off x="5032788" y="1670022"/>
            <a:ext cx="101983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개근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7DD46-C7A6-96E2-F837-3CEE2172457A}"/>
              </a:ext>
            </a:extLst>
          </p:cNvPr>
          <p:cNvSpPr txBox="1"/>
          <p:nvPr/>
        </p:nvSpPr>
        <p:spPr>
          <a:xfrm>
            <a:off x="6890617" y="1577688"/>
            <a:ext cx="181652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개근할 월 수 만큼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1BE313-2965-2859-8566-F32D7EB10826}"/>
              </a:ext>
            </a:extLst>
          </p:cNvPr>
          <p:cNvSpPr/>
          <p:nvPr/>
        </p:nvSpPr>
        <p:spPr>
          <a:xfrm>
            <a:off x="7193964" y="-46906"/>
            <a:ext cx="5433127" cy="908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000" b="1" dirty="0" err="1">
                <a:solidFill>
                  <a:schemeClr val="tx1"/>
                </a:solidFill>
                <a:latin typeface="+mj-lt"/>
              </a:rPr>
              <a:t>출근율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을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계산시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000" b="1" dirty="0">
                <a:solidFill>
                  <a:schemeClr val="tx1"/>
                </a:solidFill>
                <a:latin typeface="+mj-lt"/>
              </a:rPr>
              <a:t>휴직</a:t>
            </a:r>
            <a:r>
              <a:rPr kumimoji="1" lang="en-US" altLang="ko-KR" sz="10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은 주말을 포함한 일수를 결근일수로 계산되는 것으로 판단되는데 상세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case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가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필요해보임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예를들면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휴가의 종류에 따른 결근일수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판단시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기간으로 판단할지 공휴일을 제외하고 판단할지에 대한 기준이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필요해보임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개근월에 대한 판단도 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80%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로 </a:t>
            </a:r>
            <a:r>
              <a:rPr kumimoji="1" lang="ko-KR" altLang="en-US" sz="1000" dirty="0" err="1">
                <a:solidFill>
                  <a:schemeClr val="tx1"/>
                </a:solidFill>
                <a:latin typeface="+mj-lt"/>
              </a:rPr>
              <a:t>정상출근을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 기준으로 판단하면 되는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개근월의 결근일수의 기준은 평일로만 측정하면 되는 것인지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?(</a:t>
            </a:r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공휴일이 아닌</a:t>
            </a:r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89EA36-B1FF-B9FB-DB4D-E8F5CB9001BF}"/>
              </a:ext>
            </a:extLst>
          </p:cNvPr>
          <p:cNvSpPr/>
          <p:nvPr/>
        </p:nvSpPr>
        <p:spPr>
          <a:xfrm>
            <a:off x="5350791" y="98455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7E6EF44-718C-3D34-F7AE-315D36B76BF3}"/>
              </a:ext>
            </a:extLst>
          </p:cNvPr>
          <p:cNvSpPr/>
          <p:nvPr/>
        </p:nvSpPr>
        <p:spPr>
          <a:xfrm>
            <a:off x="2633542" y="99842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2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341424" y="287821"/>
            <a:ext cx="69936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용어 정리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입사의 개념과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입사를 만기로 정의를 하였을 경우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상세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case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대해 설명이 추가적으로 표기가 되어야 할 것 같음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97467F0C-0452-6020-15D5-EC8FDD55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26730"/>
              </p:ext>
            </p:extLst>
          </p:nvPr>
        </p:nvGraphicFramePr>
        <p:xfrm>
          <a:off x="341424" y="581583"/>
          <a:ext cx="11396690" cy="4938407"/>
        </p:xfrm>
        <a:graphic>
          <a:graphicData uri="http://schemas.openxmlformats.org/drawingml/2006/table">
            <a:tbl>
              <a:tblPr/>
              <a:tblGrid>
                <a:gridCol w="10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5041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1241412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용어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~12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일까지 근무를 한 다음해부터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년으로 계산됨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예시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2023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회계년수는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</a:t>
                      </a:r>
                      <a:endParaRPr lang="en-US" altLang="ko-KR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예시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2023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회계년수는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입사해 근무 월수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계산은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표기는 올해 또는 작년 입사자만 표기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9</a:t>
                      </a:r>
                    </a:p>
                    <a:p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9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매해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일에 발생시키는 연차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작년기준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유급휴가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", 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휴직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", 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결근일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"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기준에 따라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기준으로 가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감산하여 발생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입사자에 발생되는 월차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계산은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입사월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표기는 올해 또는 작년 입사자만 표기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부여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2)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입사시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부여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(2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–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1)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작년에 발생한 월차 일수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표기는 올해 또는 작년 입사자만 표기</a:t>
                      </a:r>
                      <a:endParaRPr lang="en-US" altLang="ko-KR" sz="9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작년의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일수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작년에 사용한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월차 휴가 사용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0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이전년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발생일수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휴가 발생 일수</a:t>
                      </a:r>
                      <a:endParaRPr lang="en-US" altLang="ko-KR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사용일수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작년에 사용한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가능일수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사용가능한 휴가 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올해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입사일 이전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조회시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금년월차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과년월차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작년 입사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입사일 이후 </a:t>
                      </a:r>
                      <a:r>
                        <a:rPr lang="ko-KR" altLang="en-US" sz="9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조회시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ko-KR" altLang="en-US" sz="900" b="1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재작년 입사 </a:t>
                      </a:r>
                      <a:r>
                        <a:rPr lang="en-US" altLang="ko-KR" sz="9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0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6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AFD4-CBF2-E523-7B02-24FAD4828894}"/>
              </a:ext>
            </a:extLst>
          </p:cNvPr>
          <p:cNvSpPr txBox="1"/>
          <p:nvPr/>
        </p:nvSpPr>
        <p:spPr>
          <a:xfrm>
            <a:off x="531025" y="327724"/>
            <a:ext cx="20467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보고의 알림 발생 시간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B4882-77BB-225D-61B1-35072A2785F3}"/>
              </a:ext>
            </a:extLst>
          </p:cNvPr>
          <p:cNvSpPr txBox="1"/>
          <p:nvPr/>
        </p:nvSpPr>
        <p:spPr>
          <a:xfrm>
            <a:off x="636862" y="560552"/>
            <a:ext cx="6831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출퇴근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보고의 경우 아래와 같이 정해진 마감 기준 지났을 때 알림이 발생합니다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F09427-97D9-22D3-6C60-7506F1F27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75000"/>
              </p:ext>
            </p:extLst>
          </p:nvPr>
        </p:nvGraphicFramePr>
        <p:xfrm>
          <a:off x="639879" y="904372"/>
          <a:ext cx="10170996" cy="2770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421">
                  <a:extLst>
                    <a:ext uri="{9D8B030D-6E8A-4147-A177-3AD203B41FA5}">
                      <a16:colId xmlns:a16="http://schemas.microsoft.com/office/drawing/2014/main" val="828577023"/>
                    </a:ext>
                  </a:extLst>
                </a:gridCol>
                <a:gridCol w="3476625">
                  <a:extLst>
                    <a:ext uri="{9D8B030D-6E8A-4147-A177-3AD203B41FA5}">
                      <a16:colId xmlns:a16="http://schemas.microsoft.com/office/drawing/2014/main" val="88449097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985781687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744208861"/>
                    </a:ext>
                  </a:extLst>
                </a:gridCol>
              </a:tblGrid>
              <a:tr h="258202">
                <a:tc row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기준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영향을 받는 알림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2971"/>
                  </a:ext>
                </a:extLst>
              </a:tr>
              <a:tr h="258202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연구소장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28794"/>
                  </a:ext>
                </a:extLst>
              </a:tr>
              <a:tr h="869708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전사 또는 부서별 설정된 근무 시작 시간 </a:t>
                      </a:r>
                      <a:r>
                        <a:rPr kumimoji="1" lang="en-US" altLang="ko-KR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+ 10</a:t>
                      </a:r>
                      <a:r>
                        <a:rPr kumimoji="1" lang="ko-KR" altLang="en-US" sz="8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kumimoji="1" lang="en-US" altLang="ko-KR" sz="8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kumimoji="1" lang="en-US" altLang="ko-KR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 시작 시간이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09:30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09:40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마감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이후 체크는 지각으로 처리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출근 시간이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체크를 진행해주세요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7647"/>
                  </a:ext>
                </a:extLst>
              </a:tr>
              <a:tr h="692267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기록 제출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팀장이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종료 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12:00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근무일이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7/6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일인 경우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7/7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마감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제출은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상태로 처리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#3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출퇴근 제출 기한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마감 기한 확인 필요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 기록을 제출해주세요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735591"/>
                  </a:ext>
                </a:extLst>
              </a:tr>
              <a:tr h="692267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업무보고 등록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팀장이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휴가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종료 다음날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 기준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12:00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까지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근무일이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7/6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일인 경우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7/7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24:00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마감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이후 등록은 미제출로 처리</a:t>
                      </a: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 업무보고 등록 기간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마감 기한 확인 필요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지난 경우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마감 후 즉시 알림 발생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&gt;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일자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 {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업무보고를 등록해주세요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.(Link)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0170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45C2676-5095-CAC5-BE00-6389CC73A274}"/>
              </a:ext>
            </a:extLst>
          </p:cNvPr>
          <p:cNvSpPr/>
          <p:nvPr/>
        </p:nvSpPr>
        <p:spPr>
          <a:xfrm>
            <a:off x="1603021" y="13828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1B840A-7A1D-48C5-D717-9A75D979C575}"/>
              </a:ext>
            </a:extLst>
          </p:cNvPr>
          <p:cNvSpPr/>
          <p:nvPr/>
        </p:nvSpPr>
        <p:spPr>
          <a:xfrm>
            <a:off x="6545243" y="3637129"/>
            <a:ext cx="5433127" cy="33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전사 기준 출근시간 기본 정책이 필요함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09:00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로 정의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1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4451054-7025-6061-2F85-30019F97D267}"/>
              </a:ext>
            </a:extLst>
          </p:cNvPr>
          <p:cNvSpPr txBox="1"/>
          <p:nvPr/>
        </p:nvSpPr>
        <p:spPr>
          <a:xfrm>
            <a:off x="341424" y="287821"/>
            <a:ext cx="69936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용어 질의사항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" name="Group 91">
            <a:extLst>
              <a:ext uri="{FF2B5EF4-FFF2-40B4-BE49-F238E27FC236}">
                <a16:creationId xmlns:a16="http://schemas.microsoft.com/office/drawing/2014/main" id="{97467F0C-0452-6020-15D5-EC8FDD55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81802"/>
              </p:ext>
            </p:extLst>
          </p:nvPr>
        </p:nvGraphicFramePr>
        <p:xfrm>
          <a:off x="341424" y="581583"/>
          <a:ext cx="11396690" cy="2973235"/>
        </p:xfrm>
        <a:graphic>
          <a:graphicData uri="http://schemas.openxmlformats.org/drawingml/2006/table">
            <a:tbl>
              <a:tblPr/>
              <a:tblGrid>
                <a:gridCol w="10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5041">
                  <a:extLst>
                    <a:ext uri="{9D8B030D-6E8A-4147-A177-3AD203B41FA5}">
                      <a16:colId xmlns:a16="http://schemas.microsoft.com/office/drawing/2014/main" val="215773428"/>
                    </a:ext>
                  </a:extLst>
                </a:gridCol>
                <a:gridCol w="1241412">
                  <a:extLst>
                    <a:ext uri="{9D8B030D-6E8A-4147-A177-3AD203B41FA5}">
                      <a16:colId xmlns:a16="http://schemas.microsoft.com/office/drawing/2014/main" val="26915287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용어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상세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1.2021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입사시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회계년수는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년이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맞다면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입사자와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입사자의 유급휴가 기준은 아래와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같은지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2024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유급휴가 최초 발생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-2021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입사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2025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년 기준 유급휴가 최초 발생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1.2021.01.01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입사자의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초년월수가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인지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</a:p>
                    <a:p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2.2021.01.01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입사자의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2022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년 기준 </a:t>
                      </a:r>
                      <a:r>
                        <a:rPr lang="ko-KR" altLang="en-US" sz="900" b="1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초년월수가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r>
                        <a:rPr lang="ko-KR" altLang="en-US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인지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24156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계산시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작년 휴가일수의 초과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미만에 대한 고려를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않해도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case1)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휴가 사용가능일수가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일인데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일을 사용하였다면 올해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발생연차에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(+)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계산이 되어야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하는건지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case2)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작년 휴가 사용가능일수가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15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일인데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일을 사용하였다면 올해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발생연차에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(-)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계산이 되어야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하는건지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24569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1.2021.01.01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입사자의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금년월차는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맞는 것인지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</a:p>
                    <a:p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2.2021.01.01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입사자의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기준 </a:t>
                      </a: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금년월차는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일이 맞는 것인지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endParaRPr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617151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9978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 월차 사용일수는 휴가 종류가 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월차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경우의 사용 일수만 표기하면 되는 것 인지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</a:t>
                      </a:r>
                      <a:endParaRPr lang="ko-KR" altLang="en-US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974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발생일수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조건발생으로 추가 발생된 일수가 반영되어야 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65862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작년 사용일수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015573"/>
                  </a:ext>
                </a:extLst>
              </a:tr>
              <a:tr h="221167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가능일수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올해 </a:t>
                      </a:r>
                      <a:r>
                        <a:rPr lang="ko-KR" altLang="en-US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조건발생으로 추가 발생된 일수가 반영되어야 하는지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?</a:t>
                      </a:r>
                      <a:endParaRPr lang="en-US" altLang="ko-KR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0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HeadHome01(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59769" cy="215444"/>
          </a:xfrm>
        </p:spPr>
        <p:txBody>
          <a:bodyPr/>
          <a:lstStyle/>
          <a:p>
            <a:r>
              <a:rPr lang="en-US" altLang="ko-KR" dirty="0"/>
              <a:t>hhme01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262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36069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200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탭 선택 시 하부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팀 선택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 적용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현재 날짜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(Today),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기준 전체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6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33FF09-993F-DFE1-7CE5-1DF3FD569E3F}"/>
              </a:ext>
            </a:extLst>
          </p:cNvPr>
          <p:cNvGrpSpPr/>
          <p:nvPr/>
        </p:nvGrpSpPr>
        <p:grpSpPr>
          <a:xfrm>
            <a:off x="6421308" y="2208951"/>
            <a:ext cx="2348339" cy="2514535"/>
            <a:chOff x="6421308" y="2165044"/>
            <a:chExt cx="2348339" cy="25145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B081F4-0B88-5DD4-B37D-130CCD369081}"/>
                </a:ext>
              </a:extLst>
            </p:cNvPr>
            <p:cNvSpPr/>
            <p:nvPr/>
          </p:nvSpPr>
          <p:spPr bwMode="auto">
            <a:xfrm>
              <a:off x="6421308" y="2165044"/>
              <a:ext cx="2348339" cy="251453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70CEA3-D0A4-E768-4EDD-BD79A55C3DA5}"/>
                </a:ext>
              </a:extLst>
            </p:cNvPr>
            <p:cNvSpPr txBox="1"/>
            <p:nvPr/>
          </p:nvSpPr>
          <p:spPr>
            <a:xfrm>
              <a:off x="6424106" y="217140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(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요청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반려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D875FA-4759-1822-E720-1EE55CF5B519}"/>
              </a:ext>
            </a:extLst>
          </p:cNvPr>
          <p:cNvSpPr/>
          <p:nvPr/>
        </p:nvSpPr>
        <p:spPr bwMode="auto">
          <a:xfrm>
            <a:off x="4010800" y="2208965"/>
            <a:ext cx="2327583" cy="25145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1C182C-2CA7-42B9-2497-FB96807CC5CE}"/>
              </a:ext>
            </a:extLst>
          </p:cNvPr>
          <p:cNvSpPr txBox="1"/>
          <p:nvPr/>
        </p:nvSpPr>
        <p:spPr>
          <a:xfrm>
            <a:off x="4013418" y="2215315"/>
            <a:ext cx="1758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 보고 현황</a:t>
            </a:r>
          </a:p>
        </p:txBody>
      </p:sp>
      <p:graphicFrame>
        <p:nvGraphicFramePr>
          <p:cNvPr id="98" name="표 16">
            <a:extLst>
              <a:ext uri="{FF2B5EF4-FFF2-40B4-BE49-F238E27FC236}">
                <a16:creationId xmlns:a16="http://schemas.microsoft.com/office/drawing/2014/main" id="{286CC0A6-2C7A-D174-35F1-BCC9FA407884}"/>
              </a:ext>
            </a:extLst>
          </p:cNvPr>
          <p:cNvGraphicFramePr>
            <a:graphicFrameLocks noGrp="1"/>
          </p:cNvGraphicFramePr>
          <p:nvPr/>
        </p:nvGraphicFramePr>
        <p:xfrm>
          <a:off x="6492437" y="2492221"/>
          <a:ext cx="2205211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976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648924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389301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549010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8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91690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BFAF3F8-5F9A-0DE9-BCB3-F7C3E8CC887D}"/>
              </a:ext>
            </a:extLst>
          </p:cNvPr>
          <p:cNvGrpSpPr/>
          <p:nvPr/>
        </p:nvGrpSpPr>
        <p:grpSpPr>
          <a:xfrm>
            <a:off x="4004165" y="4807692"/>
            <a:ext cx="4765483" cy="1218399"/>
            <a:chOff x="4004165" y="2208964"/>
            <a:chExt cx="4765483" cy="121839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B9B6CC-81DB-278E-2FC3-8231452B15E9}"/>
                </a:ext>
              </a:extLst>
            </p:cNvPr>
            <p:cNvSpPr/>
            <p:nvPr/>
          </p:nvSpPr>
          <p:spPr bwMode="auto">
            <a:xfrm>
              <a:off x="4004165" y="2208964"/>
              <a:ext cx="4765483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00100" lvl="1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D032053-493C-6E72-FDD5-25BCC4E37274}"/>
                </a:ext>
              </a:extLst>
            </p:cNvPr>
            <p:cNvSpPr txBox="1"/>
            <p:nvPr/>
          </p:nvSpPr>
          <p:spPr>
            <a:xfrm>
              <a:off x="4011931" y="22239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공지사항</a:t>
              </a: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ACC084B4-E3A6-2608-75CF-5D9D14A0D8D6}"/>
              </a:ext>
            </a:extLst>
          </p:cNvPr>
          <p:cNvGraphicFramePr>
            <a:graphicFrameLocks noGrp="1"/>
          </p:cNvGraphicFramePr>
          <p:nvPr/>
        </p:nvGraphicFramePr>
        <p:xfrm>
          <a:off x="4111392" y="5135070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48">
                  <a:extLst>
                    <a:ext uri="{9D8B030D-6E8A-4147-A177-3AD203B41FA5}">
                      <a16:colId xmlns:a16="http://schemas.microsoft.com/office/drawing/2014/main" val="1921625680"/>
                    </a:ext>
                  </a:extLst>
                </a:gridCol>
                <a:gridCol w="2582611">
                  <a:extLst>
                    <a:ext uri="{9D8B030D-6E8A-4147-A177-3AD203B41FA5}">
                      <a16:colId xmlns:a16="http://schemas.microsoft.com/office/drawing/2014/main" val="294857630"/>
                    </a:ext>
                  </a:extLst>
                </a:gridCol>
                <a:gridCol w="476274">
                  <a:extLst>
                    <a:ext uri="{9D8B030D-6E8A-4147-A177-3AD203B41FA5}">
                      <a16:colId xmlns:a16="http://schemas.microsoft.com/office/drawing/2014/main" val="1506986959"/>
                    </a:ext>
                  </a:extLst>
                </a:gridCol>
                <a:gridCol w="764721">
                  <a:extLst>
                    <a:ext uri="{9D8B030D-6E8A-4147-A177-3AD203B41FA5}">
                      <a16:colId xmlns:a16="http://schemas.microsoft.com/office/drawing/2014/main" val="1952079902"/>
                    </a:ext>
                  </a:extLst>
                </a:gridCol>
                <a:gridCol w="477671">
                  <a:extLst>
                    <a:ext uri="{9D8B030D-6E8A-4147-A177-3AD203B41FA5}">
                      <a16:colId xmlns:a16="http://schemas.microsoft.com/office/drawing/2014/main" val="402099162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0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4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32164"/>
                  </a:ext>
                </a:extLst>
              </a:tr>
            </a:tbl>
          </a:graphicData>
        </a:graphic>
      </p:graphicFrame>
      <p:graphicFrame>
        <p:nvGraphicFramePr>
          <p:cNvPr id="64" name="표 16">
            <a:extLst>
              <a:ext uri="{FF2B5EF4-FFF2-40B4-BE49-F238E27FC236}">
                <a16:creationId xmlns:a16="http://schemas.microsoft.com/office/drawing/2014/main" id="{905A9FC3-CA77-15FC-ECEA-BA1FF9689488}"/>
              </a:ext>
            </a:extLst>
          </p:cNvPr>
          <p:cNvGraphicFramePr>
            <a:graphicFrameLocks noGrp="1"/>
          </p:cNvGraphicFramePr>
          <p:nvPr/>
        </p:nvGraphicFramePr>
        <p:xfrm>
          <a:off x="4080400" y="2496453"/>
          <a:ext cx="2196418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975">
                  <a:extLst>
                    <a:ext uri="{9D8B030D-6E8A-4147-A177-3AD203B41FA5}">
                      <a16:colId xmlns:a16="http://schemas.microsoft.com/office/drawing/2014/main" val="13803664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3472147589"/>
                    </a:ext>
                  </a:extLst>
                </a:gridCol>
                <a:gridCol w="460218">
                  <a:extLst>
                    <a:ext uri="{9D8B030D-6E8A-4147-A177-3AD203B41FA5}">
                      <a16:colId xmlns:a16="http://schemas.microsoft.com/office/drawing/2014/main" val="125770395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8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SQ04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SQ07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8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18402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F17C5D0E-E15D-20C7-E300-2C9EC0BC5A8C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A8DD5A-44B2-D545-8A8D-C0A59EA7B398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71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F81D31B4-75B2-725E-27F7-1D83D3A2E6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Create">
              <a:extLst>
                <a:ext uri="{FF2B5EF4-FFF2-40B4-BE49-F238E27FC236}">
                  <a16:creationId xmlns:a16="http://schemas.microsoft.com/office/drawing/2014/main" id="{69AD2208-076F-9F06-D7F2-E65C1F5600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446ACF4-0EE8-D54A-F862-E252380AAACF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469EB-5B91-2AB1-699C-90091489EC88}"/>
              </a:ext>
            </a:extLst>
          </p:cNvPr>
          <p:cNvSpPr txBox="1"/>
          <p:nvPr/>
        </p:nvSpPr>
        <p:spPr>
          <a:xfrm>
            <a:off x="1607704" y="2208951"/>
            <a:ext cx="2043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근무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 현황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55C3463D-7F82-30FF-94FA-BA96563D1D86}"/>
              </a:ext>
            </a:extLst>
          </p:cNvPr>
          <p:cNvGraphicFramePr>
            <a:graphicFrameLocks noGrp="1"/>
          </p:cNvGraphicFramePr>
          <p:nvPr/>
        </p:nvGraphicFramePr>
        <p:xfrm>
          <a:off x="1668886" y="2501649"/>
          <a:ext cx="220433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89">
                  <a:extLst>
                    <a:ext uri="{9D8B030D-6E8A-4147-A177-3AD203B41FA5}">
                      <a16:colId xmlns:a16="http://schemas.microsoft.com/office/drawing/2014/main" val="1765138435"/>
                    </a:ext>
                  </a:extLst>
                </a:gridCol>
                <a:gridCol w="383381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335757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334687">
                  <a:extLst>
                    <a:ext uri="{9D8B030D-6E8A-4147-A177-3AD203B41FA5}">
                      <a16:colId xmlns:a16="http://schemas.microsoft.com/office/drawing/2014/main" val="357360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4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09:18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5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37867"/>
                  </a:ext>
                </a:extLst>
              </a:tr>
            </a:tbl>
          </a:graphicData>
        </a:graphic>
      </p:graphicFrame>
      <p:sp>
        <p:nvSpPr>
          <p:cNvPr id="138" name="Bell">
            <a:extLst>
              <a:ext uri="{FF2B5EF4-FFF2-40B4-BE49-F238E27FC236}">
                <a16:creationId xmlns:a16="http://schemas.microsoft.com/office/drawing/2014/main" id="{B5B1918B-2563-BE3E-BFD8-BD5F691FE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89F08FF-53FE-96C6-058F-901CCD8A926B}"/>
              </a:ext>
            </a:extLst>
          </p:cNvPr>
          <p:cNvSpPr/>
          <p:nvPr/>
        </p:nvSpPr>
        <p:spPr bwMode="auto">
          <a:xfrm>
            <a:off x="6364027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597E8DA3-F857-9944-6B68-B33EE52A5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60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784672C0-E901-E1F9-76B1-1C68D7D0D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39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41691046-435C-4062-AD61-68C8403279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83481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E49ACCD0-C54D-C1D0-3C46-9F7F8522EF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0162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1A00BC3-847D-E499-0EA0-C650CC0F8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00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23AD0E88-CA03-8A50-B0F6-95BB506A5D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1289" y="289536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FDC3E4BE-EBE5-0ED5-DA66-1DE32E9B4D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39032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5A074CF8-8173-E673-B884-A697AF01AD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19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692145F0-D4B0-CA73-46E9-DAF596E0D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481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Search">
            <a:extLst>
              <a:ext uri="{FF2B5EF4-FFF2-40B4-BE49-F238E27FC236}">
                <a16:creationId xmlns:a16="http://schemas.microsoft.com/office/drawing/2014/main" id="{B08BFFC2-AD19-9B2E-0F7C-DD233FD048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835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Search">
            <a:extLst>
              <a:ext uri="{FF2B5EF4-FFF2-40B4-BE49-F238E27FC236}">
                <a16:creationId xmlns:a16="http://schemas.microsoft.com/office/drawing/2014/main" id="{08A214B5-BDAD-4519-59BB-FD2545E65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68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1BCAD2-281E-2EDE-DBE7-10D38A021109}"/>
              </a:ext>
            </a:extLst>
          </p:cNvPr>
          <p:cNvGrpSpPr/>
          <p:nvPr/>
        </p:nvGrpSpPr>
        <p:grpSpPr>
          <a:xfrm>
            <a:off x="1658201" y="987690"/>
            <a:ext cx="1622613" cy="180000"/>
            <a:chOff x="4131240" y="1130745"/>
            <a:chExt cx="1622613" cy="180000"/>
          </a:xfrm>
        </p:grpSpPr>
        <p:sp>
          <p:nvSpPr>
            <p:cNvPr id="82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099E261D-E723-2026-1672-A1DD9FFE838B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E16CAE4-044D-3274-C88A-7BBB993014E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E59B989-C7CE-F109-67A6-87A27DFE816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E78801C-EFFC-F4B5-B0DE-8B22FE878E4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4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42D974-ED15-3E7F-0DFC-AF6E859E5D1B}"/>
              </a:ext>
            </a:extLst>
          </p:cNvPr>
          <p:cNvCxnSpPr>
            <a:cxnSpLocks/>
            <a:stCxn id="82" idx="0"/>
          </p:cNvCxnSpPr>
          <p:nvPr>
            <p:custDataLst>
              <p:tags r:id="rId1"/>
            </p:custDataLst>
          </p:nvPr>
        </p:nvCxnSpPr>
        <p:spPr>
          <a:xfrm>
            <a:off x="1658201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nfo">
            <a:extLst>
              <a:ext uri="{FF2B5EF4-FFF2-40B4-BE49-F238E27FC236}">
                <a16:creationId xmlns:a16="http://schemas.microsoft.com/office/drawing/2014/main" id="{8AEA824D-6605-481F-7046-1E612752A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85035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B1382-6BF1-A311-21B9-A734E81FDC4A}"/>
              </a:ext>
            </a:extLst>
          </p:cNvPr>
          <p:cNvGrpSpPr/>
          <p:nvPr/>
        </p:nvGrpSpPr>
        <p:grpSpPr>
          <a:xfrm>
            <a:off x="1656980" y="1366594"/>
            <a:ext cx="7050688" cy="679787"/>
            <a:chOff x="1681984" y="1427557"/>
            <a:chExt cx="7050688" cy="679787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1B42E3F-4247-87B7-3F77-932F4F68DD4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DF6ADA5-DB6A-E293-9F71-D5FC71B05DB4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F25562F-E29D-D9AE-71C3-C6B35A949B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DF26DE-1F3D-95B6-E105-F30055688106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FA3E2B3-FF95-09D5-65B1-46C35FCD0DD9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942DBF4-A3D6-52BC-C229-0F9DEC7C98BC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CF20A7-7F78-EC46-8145-EC70C736A9F2}"/>
              </a:ext>
            </a:extLst>
          </p:cNvPr>
          <p:cNvSpPr/>
          <p:nvPr/>
        </p:nvSpPr>
        <p:spPr>
          <a:xfrm>
            <a:off x="6443973" y="3815872"/>
            <a:ext cx="5433127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altLang="ko-KR" sz="10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1~3</a:t>
            </a:r>
            <a:r>
              <a:rPr lang="ko-KR" altLang="en-US" sz="10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실은 실장의 속한 부서는 제외한 하위 부서만 의미하는가</a:t>
            </a:r>
            <a:r>
              <a:rPr lang="en-US" altLang="ko-KR" sz="10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1BC650-59F0-6CC3-993B-CDEE5903D80F}"/>
              </a:ext>
            </a:extLst>
          </p:cNvPr>
          <p:cNvSpPr/>
          <p:nvPr/>
        </p:nvSpPr>
        <p:spPr>
          <a:xfrm>
            <a:off x="2273250" y="82706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1FCAFA-4245-9B0C-A56D-43854508C158}"/>
              </a:ext>
            </a:extLst>
          </p:cNvPr>
          <p:cNvSpPr/>
          <p:nvPr/>
        </p:nvSpPr>
        <p:spPr bwMode="auto">
          <a:xfrm>
            <a:off x="1116957" y="3019437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6B7C9-1F25-FB2A-95FB-42C26E64A247}"/>
              </a:ext>
            </a:extLst>
          </p:cNvPr>
          <p:cNvSpPr/>
          <p:nvPr/>
        </p:nvSpPr>
        <p:spPr bwMode="auto">
          <a:xfrm>
            <a:off x="2295496" y="3019437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반려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2FC6B-46F2-7836-16E2-A2CBB1B33492}"/>
              </a:ext>
            </a:extLst>
          </p:cNvPr>
          <p:cNvSpPr/>
          <p:nvPr/>
        </p:nvSpPr>
        <p:spPr bwMode="auto">
          <a:xfrm>
            <a:off x="3474035" y="3019437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승인전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E010C3-66B3-035F-B59B-3CF163E690D1}"/>
              </a:ext>
            </a:extLst>
          </p:cNvPr>
          <p:cNvSpPr/>
          <p:nvPr/>
        </p:nvSpPr>
        <p:spPr bwMode="auto">
          <a:xfrm>
            <a:off x="4652573" y="3020191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승인완료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0721ACEF-BD4C-3F64-6470-5002785576D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952967" y="2739242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제출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158BFD4B-AEE6-0518-903B-EA647E00ACE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727684" y="2739242"/>
            <a:ext cx="832747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업무보고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24BA040B-A220-9BC3-8E48-1D783C6409D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182949" y="2739242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전체현황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AB054F4-02F0-9C7A-C629-9FFCFA33F19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81145" y="2922196"/>
            <a:ext cx="45793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A228B69F-7C70-E53C-1B1B-CD8ED40A842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52967" y="721200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제출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8600A05B-6136-06BE-1EAD-87BF8D8DAA8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27684" y="721200"/>
            <a:ext cx="832747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업무보고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A001C8D-81F5-1253-D1AA-FE578459897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182949" y="721200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전체현황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CACB3FB-F267-EB6A-A5F1-EDB4271E880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181145" y="904154"/>
            <a:ext cx="45793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0111A8-F30C-B100-99ED-68F08C2F7668}"/>
              </a:ext>
            </a:extLst>
          </p:cNvPr>
          <p:cNvSpPr/>
          <p:nvPr/>
        </p:nvSpPr>
        <p:spPr bwMode="auto">
          <a:xfrm>
            <a:off x="1116957" y="1001395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구성원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31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41642E-A43B-0917-D857-48AE8D3F6C4A}"/>
              </a:ext>
            </a:extLst>
          </p:cNvPr>
          <p:cNvSpPr/>
          <p:nvPr/>
        </p:nvSpPr>
        <p:spPr bwMode="auto">
          <a:xfrm>
            <a:off x="2295496" y="1001395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지각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미제출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3B6FB5-24BA-BFDB-52FA-1AE4C3B93660}"/>
              </a:ext>
            </a:extLst>
          </p:cNvPr>
          <p:cNvSpPr/>
          <p:nvPr/>
        </p:nvSpPr>
        <p:spPr bwMode="auto">
          <a:xfrm>
            <a:off x="3474035" y="1001395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업무보고 등록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C07CBB-0A23-56A1-DB91-B4A9C4CB83F7}"/>
              </a:ext>
            </a:extLst>
          </p:cNvPr>
          <p:cNvSpPr/>
          <p:nvPr/>
        </p:nvSpPr>
        <p:spPr bwMode="auto">
          <a:xfrm>
            <a:off x="4652573" y="1002149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미결재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44BD56-C8EA-02D9-64FC-05E44AE95E6C}"/>
              </a:ext>
            </a:extLst>
          </p:cNvPr>
          <p:cNvSpPr/>
          <p:nvPr/>
        </p:nvSpPr>
        <p:spPr bwMode="auto">
          <a:xfrm>
            <a:off x="1116957" y="4893023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263CE5-F99A-4E3E-0DBA-F4AC5A556B25}"/>
              </a:ext>
            </a:extLst>
          </p:cNvPr>
          <p:cNvSpPr/>
          <p:nvPr/>
        </p:nvSpPr>
        <p:spPr bwMode="auto">
          <a:xfrm>
            <a:off x="2295496" y="4893023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미제출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4CBE59-67EE-46A9-F07C-CDF603E9A670}"/>
              </a:ext>
            </a:extLst>
          </p:cNvPr>
          <p:cNvSpPr/>
          <p:nvPr/>
        </p:nvSpPr>
        <p:spPr bwMode="auto">
          <a:xfrm>
            <a:off x="3474035" y="4893023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이슈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3A7D12-4446-0ADC-A40E-5EC143AE9A38}"/>
              </a:ext>
            </a:extLst>
          </p:cNvPr>
          <p:cNvSpPr/>
          <p:nvPr/>
        </p:nvSpPr>
        <p:spPr bwMode="auto">
          <a:xfrm>
            <a:off x="4652573" y="4893777"/>
            <a:ext cx="1135910" cy="6797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코멘트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ED7BB9C3-9684-1FD8-1F5E-CBF266DF065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952967" y="4612828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제출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9881618A-0F4C-2375-8D1A-CA22ECB9DB8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727684" y="4612828"/>
            <a:ext cx="832747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업무보고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02875CFE-F883-8D25-0EFA-FB9A2C16D74F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182949" y="4612828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전체현황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4D7FB15-27EF-8F8E-BEAA-8ACFA632D043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181145" y="4795782"/>
            <a:ext cx="457938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BE6C6CC-BCCA-41A9-FEAA-B6697BDCE3B5}"/>
              </a:ext>
            </a:extLst>
          </p:cNvPr>
          <p:cNvGrpSpPr/>
          <p:nvPr/>
        </p:nvGrpSpPr>
        <p:grpSpPr>
          <a:xfrm>
            <a:off x="5988654" y="950268"/>
            <a:ext cx="3565187" cy="607180"/>
            <a:chOff x="5927156" y="1709908"/>
            <a:chExt cx="3565187" cy="6071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0A3C18-8479-8139-C98B-789F46F2D01B}"/>
                </a:ext>
              </a:extLst>
            </p:cNvPr>
            <p:cNvSpPr/>
            <p:nvPr/>
          </p:nvSpPr>
          <p:spPr bwMode="auto">
            <a:xfrm>
              <a:off x="5927156" y="1709908"/>
              <a:ext cx="3565187" cy="60718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구성원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임직원수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임직원수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근태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등록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업무보고 등록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미결재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전사 미결재 처리 건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dd">
              <a:extLst>
                <a:ext uri="{FF2B5EF4-FFF2-40B4-BE49-F238E27FC236}">
                  <a16:creationId xmlns:a16="http://schemas.microsoft.com/office/drawing/2014/main" id="{0A89B101-89EB-0071-4CFF-751060701E5B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Info">
            <a:extLst>
              <a:ext uri="{FF2B5EF4-FFF2-40B4-BE49-F238E27FC236}">
                <a16:creationId xmlns:a16="http://schemas.microsoft.com/office/drawing/2014/main" id="{2445AE45-EEF2-BDE0-10BA-7F1BD00E5E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1568" y="73491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2B2EF4C-4C54-A2C1-85E1-860AFF5A4384}"/>
              </a:ext>
            </a:extLst>
          </p:cNvPr>
          <p:cNvGrpSpPr/>
          <p:nvPr/>
        </p:nvGrpSpPr>
        <p:grpSpPr>
          <a:xfrm>
            <a:off x="5988654" y="2962787"/>
            <a:ext cx="3565187" cy="607180"/>
            <a:chOff x="5927156" y="1709908"/>
            <a:chExt cx="3565187" cy="60718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8510B0-EA3F-385F-8C17-F1A8B7D3F3DF}"/>
                </a:ext>
              </a:extLst>
            </p:cNvPr>
            <p:cNvSpPr/>
            <p:nvPr/>
          </p:nvSpPr>
          <p:spPr bwMode="auto">
            <a:xfrm>
              <a:off x="5927156" y="1709908"/>
              <a:ext cx="3565187" cy="60718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제출전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근태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제출전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반려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근태 반려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승인전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근태 제출 완료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승인완료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팀 근태 승인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Add">
              <a:extLst>
                <a:ext uri="{FF2B5EF4-FFF2-40B4-BE49-F238E27FC236}">
                  <a16:creationId xmlns:a16="http://schemas.microsoft.com/office/drawing/2014/main" id="{DFAEA253-B809-4C53-2324-8995E159B6CD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72978F-16F9-9552-5F0C-4A3F82257EB1}"/>
              </a:ext>
            </a:extLst>
          </p:cNvPr>
          <p:cNvGrpSpPr/>
          <p:nvPr/>
        </p:nvGrpSpPr>
        <p:grpSpPr>
          <a:xfrm>
            <a:off x="5988654" y="4836373"/>
            <a:ext cx="3565187" cy="607180"/>
            <a:chOff x="5927156" y="1709908"/>
            <a:chExt cx="3565187" cy="60718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6B57FF0-C7C9-0B01-8C3B-71D5903319F8}"/>
                </a:ext>
              </a:extLst>
            </p:cNvPr>
            <p:cNvSpPr/>
            <p:nvPr/>
          </p:nvSpPr>
          <p:spPr bwMode="auto">
            <a:xfrm>
              <a:off x="5927156" y="1709908"/>
              <a:ext cx="3565187" cy="60718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업무보고 등록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이슈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업무보고 등록 팀 중 이슈 발생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코멘트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업무보고 등록 팀 중 코멘트 발생 팀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Add">
              <a:extLst>
                <a:ext uri="{FF2B5EF4-FFF2-40B4-BE49-F238E27FC236}">
                  <a16:creationId xmlns:a16="http://schemas.microsoft.com/office/drawing/2014/main" id="{D55A64A3-57BE-FDEC-ACC4-6AF4EE9DBB0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4D7439A-BEC1-4259-14BA-AD0E1261F6E8}"/>
              </a:ext>
            </a:extLst>
          </p:cNvPr>
          <p:cNvSpPr txBox="1"/>
          <p:nvPr/>
        </p:nvSpPr>
        <p:spPr>
          <a:xfrm>
            <a:off x="5988654" y="1703345"/>
            <a:ext cx="3269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대시보드 안내 문구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상부 탭 선택에 의해 서로 다른 안내 문구 제공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우측 상단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새로 고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침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BTN’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에 의해 업데이트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Tx/>
              <a:buChar char="-"/>
            </a:pP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Info">
            <a:extLst>
              <a:ext uri="{FF2B5EF4-FFF2-40B4-BE49-F238E27FC236}">
                <a16:creationId xmlns:a16="http://schemas.microsoft.com/office/drawing/2014/main" id="{DE1D0D1E-11F1-72BD-B93E-78C8FDD0F7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1568" y="2745182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Info">
            <a:extLst>
              <a:ext uri="{FF2B5EF4-FFF2-40B4-BE49-F238E27FC236}">
                <a16:creationId xmlns:a16="http://schemas.microsoft.com/office/drawing/2014/main" id="{6BFF2369-A40A-2512-8F01-FBB2D4F463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1568" y="4614752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67E8C8-9D64-E4AE-B923-AED08BD49772}"/>
              </a:ext>
            </a:extLst>
          </p:cNvPr>
          <p:cNvSpPr/>
          <p:nvPr/>
        </p:nvSpPr>
        <p:spPr bwMode="auto">
          <a:xfrm>
            <a:off x="9773310" y="5946639"/>
            <a:ext cx="2198471" cy="717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예정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통계 클릭 시 관련 화면 </a:t>
            </a: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3AB06F2-FE50-22D9-A927-F538631A63F1}"/>
              </a:ext>
            </a:extLst>
          </p:cNvPr>
          <p:cNvSpPr/>
          <p:nvPr/>
        </p:nvSpPr>
        <p:spPr>
          <a:xfrm>
            <a:off x="7840821" y="141444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321AED-D7A5-3E7C-67E2-1D2B2D89F677}"/>
              </a:ext>
            </a:extLst>
          </p:cNvPr>
          <p:cNvSpPr/>
          <p:nvPr/>
        </p:nvSpPr>
        <p:spPr>
          <a:xfrm>
            <a:off x="6443973" y="3815872"/>
            <a:ext cx="5433127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미결재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당일 전사 미결재 처리 건 수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===&gt;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어떤 경우들을 의미하는 것인지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16736-D55A-443D-31D8-9268F7C389D3}"/>
              </a:ext>
            </a:extLst>
          </p:cNvPr>
          <p:cNvSpPr txBox="1"/>
          <p:nvPr/>
        </p:nvSpPr>
        <p:spPr>
          <a:xfrm>
            <a:off x="413876" y="839169"/>
            <a:ext cx="1510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 시간 기록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846E-F2B7-247F-6434-40B5BA038585}"/>
              </a:ext>
            </a:extLst>
          </p:cNvPr>
          <p:cNvSpPr txBox="1"/>
          <p:nvPr/>
        </p:nvSpPr>
        <p:spPr>
          <a:xfrm>
            <a:off x="636862" y="1155965"/>
            <a:ext cx="4334633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철야 근무의 경우 아래 기준으로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AFF79-BC8F-C3A3-1E74-1B6B8E6DBA87}"/>
              </a:ext>
            </a:extLst>
          </p:cNvPr>
          <p:cNvSpPr txBox="1"/>
          <p:nvPr/>
        </p:nvSpPr>
        <p:spPr>
          <a:xfrm>
            <a:off x="273131" y="1739939"/>
            <a:ext cx="41530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#4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 시간 등록 후 당일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24:00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까지 퇴근 시간이 등록되지 않은 경우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67CB4D-BA83-8AD9-E2A3-4E0C71C0F2EE}"/>
              </a:ext>
            </a:extLst>
          </p:cNvPr>
          <p:cNvGraphicFramePr>
            <a:graphicFrameLocks noGrp="1"/>
          </p:cNvGraphicFramePr>
          <p:nvPr/>
        </p:nvGraphicFramePr>
        <p:xfrm>
          <a:off x="515170" y="2972629"/>
          <a:ext cx="186014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695">
                  <a:extLst>
                    <a:ext uri="{9D8B030D-6E8A-4147-A177-3AD203B41FA5}">
                      <a16:colId xmlns:a16="http://schemas.microsoft.com/office/drawing/2014/main" val="3025219326"/>
                    </a:ext>
                  </a:extLst>
                </a:gridCol>
                <a:gridCol w="855453">
                  <a:extLst>
                    <a:ext uri="{9D8B030D-6E8A-4147-A177-3AD203B41FA5}">
                      <a16:colId xmlns:a16="http://schemas.microsoft.com/office/drawing/2014/main" val="103155097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45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23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65F0FB-2D0A-7AA6-1F1E-E3F4FDAABA2A}"/>
              </a:ext>
            </a:extLst>
          </p:cNvPr>
          <p:cNvSpPr txBox="1"/>
          <p:nvPr/>
        </p:nvSpPr>
        <p:spPr>
          <a:xfrm>
            <a:off x="618455" y="1995368"/>
            <a:ext cx="4719824" cy="80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 시간은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‘’(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표시됩니다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- 24:00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지나면 되면 해당 날짜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  출퇴근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&gt; 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퇴근시간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컬럼에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＇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버튼이 노출됩니다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다음날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버튼을 누르면 날짜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시간이 기록됩니다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YYYY-MM-DD HH:MM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38E92-DE75-4360-D81A-CE1F683EE648}"/>
              </a:ext>
            </a:extLst>
          </p:cNvPr>
          <p:cNvSpPr txBox="1"/>
          <p:nvPr/>
        </p:nvSpPr>
        <p:spPr>
          <a:xfrm>
            <a:off x="5269989" y="1972706"/>
            <a:ext cx="1112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2022-06-09 24:05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A790E7E-8534-C6B2-AC61-C0819586C6A3}"/>
              </a:ext>
            </a:extLst>
          </p:cNvPr>
          <p:cNvGraphicFramePr>
            <a:graphicFrameLocks noGrp="1"/>
          </p:cNvGraphicFramePr>
          <p:nvPr/>
        </p:nvGraphicFramePr>
        <p:xfrm>
          <a:off x="5269990" y="2193130"/>
          <a:ext cx="666616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42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808264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45637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4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</a:tbl>
          </a:graphicData>
        </a:graphic>
      </p:graphicFrame>
      <p:sp>
        <p:nvSpPr>
          <p:cNvPr id="37" name="Search">
            <a:extLst>
              <a:ext uri="{FF2B5EF4-FFF2-40B4-BE49-F238E27FC236}">
                <a16:creationId xmlns:a16="http://schemas.microsoft.com/office/drawing/2014/main" id="{B5FF7774-24A2-FC72-8D2A-ED1B428F43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1159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arch">
            <a:extLst>
              <a:ext uri="{FF2B5EF4-FFF2-40B4-BE49-F238E27FC236}">
                <a16:creationId xmlns:a16="http://schemas.microsoft.com/office/drawing/2014/main" id="{FA3DF99C-8F2F-6244-9C8F-8DA0205E64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51483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Search">
            <a:extLst>
              <a:ext uri="{FF2B5EF4-FFF2-40B4-BE49-F238E27FC236}">
                <a16:creationId xmlns:a16="http://schemas.microsoft.com/office/drawing/2014/main" id="{36798BC0-D465-6F56-BD30-CB69886D4B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29471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Search">
            <a:extLst>
              <a:ext uri="{FF2B5EF4-FFF2-40B4-BE49-F238E27FC236}">
                <a16:creationId xmlns:a16="http://schemas.microsoft.com/office/drawing/2014/main" id="{B26DD374-C3D8-6DFD-5BF2-59CCBC68A5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1682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Search">
            <a:extLst>
              <a:ext uri="{FF2B5EF4-FFF2-40B4-BE49-F238E27FC236}">
                <a16:creationId xmlns:a16="http://schemas.microsoft.com/office/drawing/2014/main" id="{B1A33D26-5D86-46FF-B437-7751D6A9DC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4430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arch">
            <a:extLst>
              <a:ext uri="{FF2B5EF4-FFF2-40B4-BE49-F238E27FC236}">
                <a16:creationId xmlns:a16="http://schemas.microsoft.com/office/drawing/2014/main" id="{C3437FD6-E5EF-6C42-CB92-308A915034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42097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Search">
            <a:extLst>
              <a:ext uri="{FF2B5EF4-FFF2-40B4-BE49-F238E27FC236}">
                <a16:creationId xmlns:a16="http://schemas.microsoft.com/office/drawing/2014/main" id="{641F3EC0-FF7D-E335-2703-4F4CDD0A0A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8811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arch">
            <a:extLst>
              <a:ext uri="{FF2B5EF4-FFF2-40B4-BE49-F238E27FC236}">
                <a16:creationId xmlns:a16="http://schemas.microsoft.com/office/drawing/2014/main" id="{C44B6893-FF73-BC86-8830-8EE4BAAC75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25860" y="246260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31EB70F2-C730-4209-739D-8E0985C1DF69}"/>
              </a:ext>
            </a:extLst>
          </p:cNvPr>
          <p:cNvSpPr/>
          <p:nvPr/>
        </p:nvSpPr>
        <p:spPr>
          <a:xfrm>
            <a:off x="9706609" y="2862614"/>
            <a:ext cx="368827" cy="135236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퇴근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E351733-B76F-D624-0280-9682CEA1193A}"/>
              </a:ext>
            </a:extLst>
          </p:cNvPr>
          <p:cNvGraphicFramePr>
            <a:graphicFrameLocks noGrp="1"/>
          </p:cNvGraphicFramePr>
          <p:nvPr/>
        </p:nvGraphicFramePr>
        <p:xfrm>
          <a:off x="5269990" y="3966723"/>
          <a:ext cx="666616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42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808264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45637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</a:tbl>
          </a:graphicData>
        </a:graphic>
      </p:graphicFrame>
      <p:sp>
        <p:nvSpPr>
          <p:cNvPr id="48" name="Search">
            <a:extLst>
              <a:ext uri="{FF2B5EF4-FFF2-40B4-BE49-F238E27FC236}">
                <a16:creationId xmlns:a16="http://schemas.microsoft.com/office/drawing/2014/main" id="{86F3E34C-2122-1AF4-5ADF-A498CEC2CA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1159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Search">
            <a:extLst>
              <a:ext uri="{FF2B5EF4-FFF2-40B4-BE49-F238E27FC236}">
                <a16:creationId xmlns:a16="http://schemas.microsoft.com/office/drawing/2014/main" id="{2623DDB5-A900-D21E-C59B-0E1B8630AF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51483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Search">
            <a:extLst>
              <a:ext uri="{FF2B5EF4-FFF2-40B4-BE49-F238E27FC236}">
                <a16:creationId xmlns:a16="http://schemas.microsoft.com/office/drawing/2014/main" id="{FB4DA8AC-1FCD-5D57-963C-824229FEDE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29471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Search">
            <a:extLst>
              <a:ext uri="{FF2B5EF4-FFF2-40B4-BE49-F238E27FC236}">
                <a16:creationId xmlns:a16="http://schemas.microsoft.com/office/drawing/2014/main" id="{444CE26C-799B-8411-C14F-16F6DB5675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1682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earch">
            <a:extLst>
              <a:ext uri="{FF2B5EF4-FFF2-40B4-BE49-F238E27FC236}">
                <a16:creationId xmlns:a16="http://schemas.microsoft.com/office/drawing/2014/main" id="{7B9EDFC7-1217-3D33-70B2-7544335538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1584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Search">
            <a:extLst>
              <a:ext uri="{FF2B5EF4-FFF2-40B4-BE49-F238E27FC236}">
                <a16:creationId xmlns:a16="http://schemas.microsoft.com/office/drawing/2014/main" id="{D91B7B4C-366A-6787-BA41-C947B2CA7B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42097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B0818521-10F5-EAFE-FA31-81D76F88E7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8811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8247DD62-E94D-0839-B4B8-381124F78F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25860" y="423620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7A8DED6E-225E-4674-9444-DF85C0B9A545}"/>
              </a:ext>
            </a:extLst>
          </p:cNvPr>
          <p:cNvSpPr/>
          <p:nvPr/>
        </p:nvSpPr>
        <p:spPr>
          <a:xfrm>
            <a:off x="9706609" y="4650507"/>
            <a:ext cx="368827" cy="135236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퇴근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9E3DD05-07E8-FDD9-F38B-CE5CFC8EF847}"/>
              </a:ext>
            </a:extLst>
          </p:cNvPr>
          <p:cNvCxnSpPr>
            <a:cxnSpLocks/>
          </p:cNvCxnSpPr>
          <p:nvPr/>
        </p:nvCxnSpPr>
        <p:spPr>
          <a:xfrm>
            <a:off x="8327155" y="3177021"/>
            <a:ext cx="0" cy="5556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CE7940-6DCF-90ED-9AD0-457B5ADD5A93}"/>
              </a:ext>
            </a:extLst>
          </p:cNvPr>
          <p:cNvSpPr txBox="1"/>
          <p:nvPr/>
        </p:nvSpPr>
        <p:spPr>
          <a:xfrm>
            <a:off x="8452106" y="3307074"/>
            <a:ext cx="3541771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근무 진행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4378B3F-F1FC-C7A5-C6FC-9600204CB4C9}"/>
              </a:ext>
            </a:extLst>
          </p:cNvPr>
          <p:cNvGraphicFramePr>
            <a:graphicFrameLocks noGrp="1"/>
          </p:cNvGraphicFramePr>
          <p:nvPr/>
        </p:nvGraphicFramePr>
        <p:xfrm>
          <a:off x="5269990" y="672615"/>
          <a:ext cx="666616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42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808264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45637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</a:tbl>
          </a:graphicData>
        </a:graphic>
      </p:graphicFrame>
      <p:sp>
        <p:nvSpPr>
          <p:cNvPr id="60" name="Search">
            <a:extLst>
              <a:ext uri="{FF2B5EF4-FFF2-40B4-BE49-F238E27FC236}">
                <a16:creationId xmlns:a16="http://schemas.microsoft.com/office/drawing/2014/main" id="{E341BFF0-EFA1-7A0B-AB03-A43A862E5D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1159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FEB9BAF1-15C8-5C13-1185-26CD68E65F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51483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Search">
            <a:extLst>
              <a:ext uri="{FF2B5EF4-FFF2-40B4-BE49-F238E27FC236}">
                <a16:creationId xmlns:a16="http://schemas.microsoft.com/office/drawing/2014/main" id="{C561F1CE-EA12-5BCB-63A4-F3D5A85337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29471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Search">
            <a:extLst>
              <a:ext uri="{FF2B5EF4-FFF2-40B4-BE49-F238E27FC236}">
                <a16:creationId xmlns:a16="http://schemas.microsoft.com/office/drawing/2014/main" id="{B99E535A-C54C-EC8E-BE03-6A22D9ACAD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1682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Search">
            <a:extLst>
              <a:ext uri="{FF2B5EF4-FFF2-40B4-BE49-F238E27FC236}">
                <a16:creationId xmlns:a16="http://schemas.microsoft.com/office/drawing/2014/main" id="{50596A17-9051-8CB8-F371-6759C00EB1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1584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Search">
            <a:extLst>
              <a:ext uri="{FF2B5EF4-FFF2-40B4-BE49-F238E27FC236}">
                <a16:creationId xmlns:a16="http://schemas.microsoft.com/office/drawing/2014/main" id="{359C24B1-BE16-0A00-DC36-F920EFF80F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42097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Search">
            <a:extLst>
              <a:ext uri="{FF2B5EF4-FFF2-40B4-BE49-F238E27FC236}">
                <a16:creationId xmlns:a16="http://schemas.microsoft.com/office/drawing/2014/main" id="{7D241D8C-B2D2-EBC1-1EA9-E11ECBB32C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8811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34DC7A2A-2B74-F817-C60E-B2A6D03084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25860" y="94209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CE3DA-4109-59AB-9A35-2705350D14DD}"/>
              </a:ext>
            </a:extLst>
          </p:cNvPr>
          <p:cNvSpPr txBox="1"/>
          <p:nvPr/>
        </p:nvSpPr>
        <p:spPr>
          <a:xfrm>
            <a:off x="5269990" y="457171"/>
            <a:ext cx="1112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2022-06-08 18:40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580B622-012C-C58D-6C83-3CCD4D39B6A7}"/>
              </a:ext>
            </a:extLst>
          </p:cNvPr>
          <p:cNvCxnSpPr>
            <a:cxnSpLocks/>
          </p:cNvCxnSpPr>
          <p:nvPr/>
        </p:nvCxnSpPr>
        <p:spPr>
          <a:xfrm>
            <a:off x="8279930" y="1443378"/>
            <a:ext cx="0" cy="5351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38E737-0309-9DAE-549E-8F1B60FBFC50}"/>
              </a:ext>
            </a:extLst>
          </p:cNvPr>
          <p:cNvSpPr txBox="1"/>
          <p:nvPr/>
        </p:nvSpPr>
        <p:spPr>
          <a:xfrm>
            <a:off x="8395023" y="1538321"/>
            <a:ext cx="311046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 기록 없음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당일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24:00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지나면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 BTN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노출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및 다음 날짜 행 생성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07DEEE-9F13-6FED-0827-8F5A6908A62E}"/>
              </a:ext>
            </a:extLst>
          </p:cNvPr>
          <p:cNvSpPr txBox="1"/>
          <p:nvPr/>
        </p:nvSpPr>
        <p:spPr>
          <a:xfrm>
            <a:off x="5269989" y="3747643"/>
            <a:ext cx="1112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2022-06-09 17:50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3264D0-B41A-1944-5DED-BB06D3AB4CC7}"/>
              </a:ext>
            </a:extLst>
          </p:cNvPr>
          <p:cNvSpPr txBox="1"/>
          <p:nvPr/>
        </p:nvSpPr>
        <p:spPr>
          <a:xfrm>
            <a:off x="4971495" y="186100"/>
            <a:ext cx="1510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예시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CE336933-9404-7DA8-8E2C-4B7F8A1CE140}"/>
              </a:ext>
            </a:extLst>
          </p:cNvPr>
          <p:cNvGraphicFramePr>
            <a:graphicFrameLocks noGrp="1"/>
          </p:cNvGraphicFramePr>
          <p:nvPr/>
        </p:nvGraphicFramePr>
        <p:xfrm>
          <a:off x="5269990" y="5654661"/>
          <a:ext cx="666616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42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808264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45637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6/9/2022, 17:50 PM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</a:tbl>
          </a:graphicData>
        </a:graphic>
      </p:graphicFrame>
      <p:sp>
        <p:nvSpPr>
          <p:cNvPr id="77" name="Search">
            <a:extLst>
              <a:ext uri="{FF2B5EF4-FFF2-40B4-BE49-F238E27FC236}">
                <a16:creationId xmlns:a16="http://schemas.microsoft.com/office/drawing/2014/main" id="{126AAF47-CE59-CEA7-2F15-7D92651BEA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1159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earch">
            <a:extLst>
              <a:ext uri="{FF2B5EF4-FFF2-40B4-BE49-F238E27FC236}">
                <a16:creationId xmlns:a16="http://schemas.microsoft.com/office/drawing/2014/main" id="{E0196942-7B51-EBBB-DC5B-A3850740FE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51483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E53A321F-13B0-D05A-0E42-D83F108F52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29471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E1FFB9D9-9E23-998C-7A63-DCD7FA4895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1682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Search">
            <a:extLst>
              <a:ext uri="{FF2B5EF4-FFF2-40B4-BE49-F238E27FC236}">
                <a16:creationId xmlns:a16="http://schemas.microsoft.com/office/drawing/2014/main" id="{DC6847D5-CA28-9908-2BD8-EB4917E105F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1584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arch">
            <a:extLst>
              <a:ext uri="{FF2B5EF4-FFF2-40B4-BE49-F238E27FC236}">
                <a16:creationId xmlns:a16="http://schemas.microsoft.com/office/drawing/2014/main" id="{BC063D53-5551-C540-B30F-28BF620442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42097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arch">
            <a:extLst>
              <a:ext uri="{FF2B5EF4-FFF2-40B4-BE49-F238E27FC236}">
                <a16:creationId xmlns:a16="http://schemas.microsoft.com/office/drawing/2014/main" id="{1FC5509B-CE20-A2E2-629C-F1B52FBFEF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8811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arch">
            <a:extLst>
              <a:ext uri="{FF2B5EF4-FFF2-40B4-BE49-F238E27FC236}">
                <a16:creationId xmlns:a16="http://schemas.microsoft.com/office/drawing/2014/main" id="{83B2628D-7E7C-CD0D-4146-CDE0ED87DC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25860" y="5924139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0CAF021-E637-7582-C188-C87FBD0564DF}"/>
              </a:ext>
            </a:extLst>
          </p:cNvPr>
          <p:cNvCxnSpPr>
            <a:cxnSpLocks/>
          </p:cNvCxnSpPr>
          <p:nvPr/>
        </p:nvCxnSpPr>
        <p:spPr>
          <a:xfrm>
            <a:off x="8327155" y="4959588"/>
            <a:ext cx="0" cy="55564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55F27C-2CE7-ACCD-B1CF-CC7EF81E009A}"/>
              </a:ext>
            </a:extLst>
          </p:cNvPr>
          <p:cNvSpPr txBox="1"/>
          <p:nvPr/>
        </p:nvSpPr>
        <p:spPr>
          <a:xfrm>
            <a:off x="8452106" y="5089641"/>
            <a:ext cx="3541771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퇴근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BTN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3CC01-02D3-86F1-7A16-8ECBD76860E4}"/>
              </a:ext>
            </a:extLst>
          </p:cNvPr>
          <p:cNvSpPr txBox="1"/>
          <p:nvPr/>
        </p:nvSpPr>
        <p:spPr>
          <a:xfrm>
            <a:off x="5269989" y="5435581"/>
            <a:ext cx="1112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2022-06-09 17:50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205218-3AFB-7C71-72DF-D74876641A2F}"/>
              </a:ext>
            </a:extLst>
          </p:cNvPr>
          <p:cNvSpPr/>
          <p:nvPr/>
        </p:nvSpPr>
        <p:spPr bwMode="auto">
          <a:xfrm>
            <a:off x="9323876" y="677421"/>
            <a:ext cx="1112779" cy="604559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C02A77-09A9-A522-AB20-855AD953490A}"/>
              </a:ext>
            </a:extLst>
          </p:cNvPr>
          <p:cNvSpPr/>
          <p:nvPr/>
        </p:nvSpPr>
        <p:spPr>
          <a:xfrm>
            <a:off x="9758341" y="267202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556875-9952-CB9C-FBAA-BAA30A4CC394}"/>
              </a:ext>
            </a:extLst>
          </p:cNvPr>
          <p:cNvSpPr/>
          <p:nvPr/>
        </p:nvSpPr>
        <p:spPr>
          <a:xfrm>
            <a:off x="2458144" y="3279019"/>
            <a:ext cx="5612430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팀장이 출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퇴근 제출시 팀원이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퇴근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액션을 실행해서 퇴근 시간을 변경할 수 있는건지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추가로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퇴근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버튼 액션을 실행할 수 있는 최대 시간은 존재하지 않는 것인지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70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3EB53-C5CC-EC7C-6CA2-D06DF7214901}"/>
              </a:ext>
            </a:extLst>
          </p:cNvPr>
          <p:cNvSpPr txBox="1"/>
          <p:nvPr/>
        </p:nvSpPr>
        <p:spPr>
          <a:xfrm>
            <a:off x="532935" y="327724"/>
            <a:ext cx="2279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 자동 반영 처리 기준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D95E6-8E94-1235-0CE9-204C7DB089D5}"/>
              </a:ext>
            </a:extLst>
          </p:cNvPr>
          <p:cNvSpPr txBox="1"/>
          <p:nvPr/>
        </p:nvSpPr>
        <p:spPr>
          <a:xfrm>
            <a:off x="636862" y="560552"/>
            <a:ext cx="6831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해당 날짜의 근태결과를 최종 기록하는 것으로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아래 조건에 의해서 자동 반영되거나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수정될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1E2F1-330C-0A20-14A5-923940C7DB79}"/>
              </a:ext>
            </a:extLst>
          </p:cNvPr>
          <p:cNvSpPr txBox="1"/>
          <p:nvPr/>
        </p:nvSpPr>
        <p:spPr>
          <a:xfrm>
            <a:off x="875086" y="87345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자동반영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DB8BD-AAF3-B3DF-307D-BC13BAA53810}"/>
              </a:ext>
            </a:extLst>
          </p:cNvPr>
          <p:cNvSpPr txBox="1"/>
          <p:nvPr/>
        </p:nvSpPr>
        <p:spPr>
          <a:xfrm>
            <a:off x="1098070" y="1104761"/>
            <a:ext cx="8925495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근무상태가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출근전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경우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''(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공백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상태를 유지합니다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오전반차 적용 시간 기준 상이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 이내에 출근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체크를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한 경우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간주되어 근태결과가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분을 초과하여 출근 시간을 등록 한 경우 근태결과가 지각으로 간주되어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4)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사전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결재를 받은 경우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구분값이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휴직은 결재 승인을 받은 시점에 관련 직원의 근태결과가 업데이트됩니다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6)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 이후에 오후 반차를 결재 승인 받은 경우 지각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오후반차가 반영됩니다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01094-614C-9A7E-573A-86568D95265F}"/>
              </a:ext>
            </a:extLst>
          </p:cNvPr>
          <p:cNvSpPr txBox="1"/>
          <p:nvPr/>
        </p:nvSpPr>
        <p:spPr>
          <a:xfrm>
            <a:off x="875086" y="479652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#3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2B162-49A7-ABDD-CB59-B7B38516E579}"/>
              </a:ext>
            </a:extLst>
          </p:cNvPr>
          <p:cNvSpPr txBox="1"/>
          <p:nvPr/>
        </p:nvSpPr>
        <p:spPr>
          <a:xfrm>
            <a:off x="1098070" y="5069740"/>
            <a:ext cx="4913227" cy="80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자동으로 반영된 근태결과를 팀장 또는 관리자가 수정하는 경우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 값이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근태결과가 수정되는 경우에는 값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앞에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기호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추가됩니다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-&gt; *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결근의 경우 수정으로만 입력 가능합니다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 최초 입력으로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추가되지 않습니다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4)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최초 입력 후 수정되는 경우에도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50DB6-DB74-1C32-F117-99F2A0A3FF24}"/>
              </a:ext>
            </a:extLst>
          </p:cNvPr>
          <p:cNvGraphicFramePr>
            <a:graphicFrameLocks noGrp="1"/>
          </p:cNvGraphicFramePr>
          <p:nvPr/>
        </p:nvGraphicFramePr>
        <p:xfrm>
          <a:off x="7452303" y="1992151"/>
          <a:ext cx="4008177" cy="396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53717422"/>
                    </a:ext>
                  </a:extLst>
                </a:gridCol>
                <a:gridCol w="2827078">
                  <a:extLst>
                    <a:ext uri="{9D8B030D-6E8A-4147-A177-3AD203B41FA5}">
                      <a16:colId xmlns:a16="http://schemas.microsoft.com/office/drawing/2014/main" val="496419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반영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6916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8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64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5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6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2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조기퇴근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6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업무시작 시간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+ 10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초과 후 출근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액션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상태에서 지각을 한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자동반영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지각인 상태에서 오후반차 휴가 결재 승인을 받은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8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3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4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4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0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3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0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080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62010D-1DD3-51F2-6FE8-53AF06CA7ADC}"/>
              </a:ext>
            </a:extLst>
          </p:cNvPr>
          <p:cNvGraphicFramePr>
            <a:graphicFrameLocks noGrp="1"/>
          </p:cNvGraphicFramePr>
          <p:nvPr/>
        </p:nvGraphicFramePr>
        <p:xfrm>
          <a:off x="1215865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5CB7BE-CB45-117D-FA79-F2B0D739F1E5}"/>
              </a:ext>
            </a:extLst>
          </p:cNvPr>
          <p:cNvGraphicFramePr>
            <a:graphicFrameLocks noGrp="1"/>
          </p:cNvGraphicFramePr>
          <p:nvPr/>
        </p:nvGraphicFramePr>
        <p:xfrm>
          <a:off x="3220721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F13C8-A414-5A26-030C-CCC20260292D}"/>
              </a:ext>
            </a:extLst>
          </p:cNvPr>
          <p:cNvCxnSpPr>
            <a:cxnSpLocks/>
          </p:cNvCxnSpPr>
          <p:nvPr/>
        </p:nvCxnSpPr>
        <p:spPr>
          <a:xfrm>
            <a:off x="2670797" y="6278785"/>
            <a:ext cx="41155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BF920B-3AF0-8999-1A50-E2BD890391F3}"/>
              </a:ext>
            </a:extLst>
          </p:cNvPr>
          <p:cNvSpPr txBox="1"/>
          <p:nvPr/>
        </p:nvSpPr>
        <p:spPr>
          <a:xfrm>
            <a:off x="3643163" y="6451188"/>
            <a:ext cx="89411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1A3A7D3-B94D-8DED-5826-C1B47C6C68C9}"/>
              </a:ext>
            </a:extLst>
          </p:cNvPr>
          <p:cNvGraphicFramePr>
            <a:graphicFrameLocks noGrp="1"/>
          </p:cNvGraphicFramePr>
          <p:nvPr/>
        </p:nvGraphicFramePr>
        <p:xfrm>
          <a:off x="1221567" y="2480717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858000-E1B3-4A45-F0B5-7CA768DE03C9}"/>
              </a:ext>
            </a:extLst>
          </p:cNvPr>
          <p:cNvCxnSpPr>
            <a:cxnSpLocks/>
          </p:cNvCxnSpPr>
          <p:nvPr/>
        </p:nvCxnSpPr>
        <p:spPr>
          <a:xfrm flipV="1">
            <a:off x="2704604" y="2480717"/>
            <a:ext cx="442939" cy="17240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6E0F682-F97B-9EBC-FF47-5D84F45F0229}"/>
              </a:ext>
            </a:extLst>
          </p:cNvPr>
          <p:cNvGraphicFramePr>
            <a:graphicFrameLocks noGrp="1"/>
          </p:cNvGraphicFramePr>
          <p:nvPr/>
        </p:nvGraphicFramePr>
        <p:xfrm>
          <a:off x="3273813" y="2348252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6D71A7E-77A2-1C3E-16EF-84278A801557}"/>
              </a:ext>
            </a:extLst>
          </p:cNvPr>
          <p:cNvGraphicFramePr>
            <a:graphicFrameLocks noGrp="1"/>
          </p:cNvGraphicFramePr>
          <p:nvPr/>
        </p:nvGraphicFramePr>
        <p:xfrm>
          <a:off x="3269282" y="2789318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35619-DBC3-1EB1-F88C-412D11E2F16F}"/>
              </a:ext>
            </a:extLst>
          </p:cNvPr>
          <p:cNvCxnSpPr>
            <a:cxnSpLocks/>
          </p:cNvCxnSpPr>
          <p:nvPr/>
        </p:nvCxnSpPr>
        <p:spPr>
          <a:xfrm>
            <a:off x="2703361" y="2758201"/>
            <a:ext cx="477989" cy="17504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FB9D573-23F6-5A3B-5474-6D7BA840B67E}"/>
              </a:ext>
            </a:extLst>
          </p:cNvPr>
          <p:cNvGraphicFramePr>
            <a:graphicFrameLocks noGrp="1"/>
          </p:cNvGraphicFramePr>
          <p:nvPr/>
        </p:nvGraphicFramePr>
        <p:xfrm>
          <a:off x="1215865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E32786-A565-909C-F5EC-C6424988780E}"/>
              </a:ext>
            </a:extLst>
          </p:cNvPr>
          <p:cNvCxnSpPr>
            <a:cxnSpLocks/>
          </p:cNvCxnSpPr>
          <p:nvPr/>
        </p:nvCxnSpPr>
        <p:spPr>
          <a:xfrm>
            <a:off x="2703361" y="3412826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1AD8CC7-8054-2727-8F39-F0FD93BA4420}"/>
              </a:ext>
            </a:extLst>
          </p:cNvPr>
          <p:cNvGraphicFramePr>
            <a:graphicFrameLocks noGrp="1"/>
          </p:cNvGraphicFramePr>
          <p:nvPr/>
        </p:nvGraphicFramePr>
        <p:xfrm>
          <a:off x="3269282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EF34130-C4EC-BACA-1B4C-DE962C84C714}"/>
              </a:ext>
            </a:extLst>
          </p:cNvPr>
          <p:cNvSpPr txBox="1"/>
          <p:nvPr/>
        </p:nvSpPr>
        <p:spPr>
          <a:xfrm>
            <a:off x="875086" y="4204882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동반영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5775B-2127-CA87-A4E0-40C6CBE56AF4}"/>
              </a:ext>
            </a:extLst>
          </p:cNvPr>
          <p:cNvSpPr txBox="1"/>
          <p:nvPr/>
        </p:nvSpPr>
        <p:spPr>
          <a:xfrm>
            <a:off x="1098070" y="4372784"/>
            <a:ext cx="3970320" cy="2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근태결과 중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은 팀장이 수동으로 수정하여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5BA164-CD08-D8BB-E4A6-8CC9AE332D54}"/>
              </a:ext>
            </a:extLst>
          </p:cNvPr>
          <p:cNvSpPr txBox="1"/>
          <p:nvPr/>
        </p:nvSpPr>
        <p:spPr>
          <a:xfrm>
            <a:off x="7410408" y="6065575"/>
            <a:ext cx="449203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 결재를 받는 경우 근태결과가 배치에 의해 수정됩니다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경우에도 근태결과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70ED874-626D-3D03-9853-CF4FD04307FC}"/>
              </a:ext>
            </a:extLst>
          </p:cNvPr>
          <p:cNvGraphicFramePr>
            <a:graphicFrameLocks noGrp="1"/>
          </p:cNvGraphicFramePr>
          <p:nvPr/>
        </p:nvGraphicFramePr>
        <p:xfrm>
          <a:off x="1215865" y="3784746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26B229-392C-0278-2829-D7683178B3CF}"/>
              </a:ext>
            </a:extLst>
          </p:cNvPr>
          <p:cNvCxnSpPr>
            <a:cxnSpLocks/>
          </p:cNvCxnSpPr>
          <p:nvPr/>
        </p:nvCxnSpPr>
        <p:spPr>
          <a:xfrm>
            <a:off x="2703361" y="3957148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2825832-D67E-767D-D826-E2D510CF3D51}"/>
              </a:ext>
            </a:extLst>
          </p:cNvPr>
          <p:cNvGraphicFramePr>
            <a:graphicFrameLocks noGrp="1"/>
          </p:cNvGraphicFramePr>
          <p:nvPr/>
        </p:nvGraphicFramePr>
        <p:xfrm>
          <a:off x="3269282" y="37738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3827460-853E-0B42-620B-EAAFDB8DC634}"/>
              </a:ext>
            </a:extLst>
          </p:cNvPr>
          <p:cNvSpPr txBox="1"/>
          <p:nvPr/>
        </p:nvSpPr>
        <p:spPr>
          <a:xfrm>
            <a:off x="4741829" y="3727828"/>
            <a:ext cx="894116" cy="95410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오전반차의 결재 승인이 없어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반영된 후 결재 승인을 받아 근태결과가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로 변경된 케이스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DB51454-153D-857A-7C4F-3B96960C11A6}"/>
              </a:ext>
            </a:extLst>
          </p:cNvPr>
          <p:cNvSpPr/>
          <p:nvPr/>
        </p:nvSpPr>
        <p:spPr>
          <a:xfrm>
            <a:off x="8401921" y="364722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B7288A-EBDD-24ED-1A05-3251019E7181}"/>
              </a:ext>
            </a:extLst>
          </p:cNvPr>
          <p:cNvSpPr/>
          <p:nvPr/>
        </p:nvSpPr>
        <p:spPr>
          <a:xfrm>
            <a:off x="8421309" y="396404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0EA89-E79D-E949-C094-CA29A44F0FEC}"/>
              </a:ext>
            </a:extLst>
          </p:cNvPr>
          <p:cNvSpPr/>
          <p:nvPr/>
        </p:nvSpPr>
        <p:spPr>
          <a:xfrm>
            <a:off x="5188887" y="5065229"/>
            <a:ext cx="6161600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자동배치로 근무상태가 지각으로 변경된 이후 오전 반차 승인이 났을 경우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지각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오후반차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자동배치로 근무상태가 지각으로 변경된 이후 오후 반차 승인이 났을 경우</a:t>
            </a:r>
            <a:r>
              <a:rPr lang="en-US" altLang="ko-KR" sz="10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1000" dirty="0">
              <a:solidFill>
                <a:schemeClr val="tx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5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TeamCommut01_1(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52229"/>
              </p:ext>
            </p:extLst>
          </p:nvPr>
        </p:nvGraphicFramePr>
        <p:xfrm>
          <a:off x="8938323" y="1328195"/>
          <a:ext cx="3147286" cy="39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수정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4"/>
                        </a:rPr>
                        <a:t>https://js.devexpress.com/Demos/WidgetsGallery/Demo/DataGrid/BatchEditing/jQuery/Light/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dimmed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수정을 취소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내용 전체 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~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 컬럼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다음 페이지 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수정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결과로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(16p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.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F96CF7-761D-2D75-49A3-A450784131CF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6A321789-D55F-425D-89B2-6AE24459B63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C1CB2A0-4BFB-B25A-02C8-70ED2646C34A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8C16F97-2837-CB1D-2A6C-36324569435B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수정</a:t>
            </a:r>
            <a:endParaRPr lang="ko-KR" altLang="en-US" sz="800" b="1" dirty="0"/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A592A17B-C0FA-45E5-21C0-5566F6CA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42093"/>
              </p:ext>
            </p:extLst>
          </p:nvPr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1890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481231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121" name="Search">
            <a:extLst>
              <a:ext uri="{FF2B5EF4-FFF2-40B4-BE49-F238E27FC236}">
                <a16:creationId xmlns:a16="http://schemas.microsoft.com/office/drawing/2014/main" id="{06E25D50-5C54-6A2B-F1B0-1E9041FB4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D57139B3-AF8B-DA2D-33BA-AC70A6AA1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2318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2FBC3384-4B37-FE94-4354-2CD1A8EDCB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09816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17E75039-6C19-80A3-E980-EF10AF4A3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575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">
            <a:extLst>
              <a:ext uri="{FF2B5EF4-FFF2-40B4-BE49-F238E27FC236}">
                <a16:creationId xmlns:a16="http://schemas.microsoft.com/office/drawing/2014/main" id="{E20B6B5A-B6AE-D049-D805-0257CA743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earch">
            <a:extLst>
              <a:ext uri="{FF2B5EF4-FFF2-40B4-BE49-F238E27FC236}">
                <a16:creationId xmlns:a16="http://schemas.microsoft.com/office/drawing/2014/main" id="{AAFABCDA-585C-ACE1-E355-F47CBDD2B8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191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Search">
            <a:extLst>
              <a:ext uri="{FF2B5EF4-FFF2-40B4-BE49-F238E27FC236}">
                <a16:creationId xmlns:a16="http://schemas.microsoft.com/office/drawing/2014/main" id="{A4C46C67-7322-1FE0-CCAC-A33B8E74BE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780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Search">
            <a:extLst>
              <a:ext uri="{FF2B5EF4-FFF2-40B4-BE49-F238E27FC236}">
                <a16:creationId xmlns:a16="http://schemas.microsoft.com/office/drawing/2014/main" id="{6C6102D2-8F40-9D57-FE46-7C12084984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8048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Search">
            <a:extLst>
              <a:ext uri="{FF2B5EF4-FFF2-40B4-BE49-F238E27FC236}">
                <a16:creationId xmlns:a16="http://schemas.microsoft.com/office/drawing/2014/main" id="{DA08A483-573B-81BF-3099-B449CE2A7E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7730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BFCE8BA5-70E3-640C-C656-2228DACAB204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BBAF0AC1-C607-EEA6-24D5-71A80DEA868E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3BB7931-7121-CCC3-5FF7-5F08C9A6CF40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0EE6D40F-B5E5-9D96-9115-858E9D99180E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747ADB8-FA65-6516-FAF7-80A9CAC5F1CF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85BF55E-44E9-43D3-EA53-E9881E4572B2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0EF5663-27D7-DDB5-3A65-6D3372F7A386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A49AF54-EABF-96B1-BE9F-6F5123DEF1DA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8367B77-F6D9-1803-DE07-AE9D7A2F100D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80A867-DDDC-265C-99F9-F5B2D525CDBF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DD79BEE-6F8D-ED10-4F5D-D39CCBADA6EA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4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5EF75E1-632D-27D2-07EE-2696F860434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DDAA2D-2D6B-6DD0-3EA2-94E5431659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71" t="17029" r="29023" b="20041"/>
          <a:stretch/>
        </p:blipFill>
        <p:spPr>
          <a:xfrm>
            <a:off x="7537546" y="2077191"/>
            <a:ext cx="249782" cy="239921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EACC0C-E443-8040-14CD-999F6AB25814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B7DBC47-7E6C-6888-DA0A-1F4B76E0F144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2508FB1-E307-3C0F-9A91-5A2D9427C7E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dd">
                <a:extLst>
                  <a:ext uri="{FF2B5EF4-FFF2-40B4-BE49-F238E27FC236}">
                    <a16:creationId xmlns:a16="http://schemas.microsoft.com/office/drawing/2014/main" id="{C32F07EA-8D59-6E98-2DBC-5349FC663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Accept">
              <a:extLst>
                <a:ext uri="{FF2B5EF4-FFF2-40B4-BE49-F238E27FC236}">
                  <a16:creationId xmlns:a16="http://schemas.microsoft.com/office/drawing/2014/main" id="{626B84E1-636B-4C09-C0F3-4EA84D9A5B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841B74-9490-407F-0850-7E3CE08FB616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913EBD5-21F2-164D-1041-0DDE30831111}"/>
              </a:ext>
            </a:extLst>
          </p:cNvPr>
          <p:cNvSpPr/>
          <p:nvPr/>
        </p:nvSpPr>
        <p:spPr bwMode="auto">
          <a:xfrm>
            <a:off x="3921125" y="2383815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5762B3A-3EF0-510D-E355-40767551775F}"/>
              </a:ext>
            </a:extLst>
          </p:cNvPr>
          <p:cNvSpPr/>
          <p:nvPr/>
        </p:nvSpPr>
        <p:spPr bwMode="auto">
          <a:xfrm>
            <a:off x="5274170" y="2392474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Search">
            <a:extLst>
              <a:ext uri="{FF2B5EF4-FFF2-40B4-BE49-F238E27FC236}">
                <a16:creationId xmlns:a16="http://schemas.microsoft.com/office/drawing/2014/main" id="{9C7A6412-82BF-D732-D922-6B11CB3F18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635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순서도: 페이지 연결자 21">
            <a:extLst>
              <a:ext uri="{FF2B5EF4-FFF2-40B4-BE49-F238E27FC236}">
                <a16:creationId xmlns:a16="http://schemas.microsoft.com/office/drawing/2014/main" id="{3AF68688-E76C-AC88-B68E-E96D8A58CAC0}"/>
              </a:ext>
            </a:extLst>
          </p:cNvPr>
          <p:cNvSpPr/>
          <p:nvPr/>
        </p:nvSpPr>
        <p:spPr>
          <a:xfrm>
            <a:off x="8186861" y="11338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순서도: 페이지 연결자 21">
            <a:extLst>
              <a:ext uri="{FF2B5EF4-FFF2-40B4-BE49-F238E27FC236}">
                <a16:creationId xmlns:a16="http://schemas.microsoft.com/office/drawing/2014/main" id="{67AFB351-A3B2-0ED8-8576-CC736D83E7A9}"/>
              </a:ext>
            </a:extLst>
          </p:cNvPr>
          <p:cNvSpPr/>
          <p:nvPr/>
        </p:nvSpPr>
        <p:spPr>
          <a:xfrm>
            <a:off x="7921904" y="143406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순서도: 페이지 연결자 21">
            <a:extLst>
              <a:ext uri="{FF2B5EF4-FFF2-40B4-BE49-F238E27FC236}">
                <a16:creationId xmlns:a16="http://schemas.microsoft.com/office/drawing/2014/main" id="{8A7A7492-BCDA-E4B6-DD53-8B8C2897B580}"/>
              </a:ext>
            </a:extLst>
          </p:cNvPr>
          <p:cNvSpPr/>
          <p:nvPr/>
        </p:nvSpPr>
        <p:spPr>
          <a:xfrm>
            <a:off x="7715328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60717-9B4F-F4A4-D328-BEC8D373FBEF}"/>
              </a:ext>
            </a:extLst>
          </p:cNvPr>
          <p:cNvSpPr/>
          <p:nvPr/>
        </p:nvSpPr>
        <p:spPr bwMode="auto">
          <a:xfrm>
            <a:off x="3260040" y="2086890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순서도: 페이지 연결자 21">
            <a:extLst>
              <a:ext uri="{FF2B5EF4-FFF2-40B4-BE49-F238E27FC236}">
                <a16:creationId xmlns:a16="http://schemas.microsoft.com/office/drawing/2014/main" id="{CC47BA73-B1B7-ECE9-C5EB-BFBFCF23EAEA}"/>
              </a:ext>
            </a:extLst>
          </p:cNvPr>
          <p:cNvSpPr/>
          <p:nvPr/>
        </p:nvSpPr>
        <p:spPr>
          <a:xfrm>
            <a:off x="5366522" y="196321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순서도: 페이지 연결자 21">
            <a:extLst>
              <a:ext uri="{FF2B5EF4-FFF2-40B4-BE49-F238E27FC236}">
                <a16:creationId xmlns:a16="http://schemas.microsoft.com/office/drawing/2014/main" id="{EE4D72F2-E421-FB1D-2728-48D50653D116}"/>
              </a:ext>
            </a:extLst>
          </p:cNvPr>
          <p:cNvSpPr/>
          <p:nvPr/>
        </p:nvSpPr>
        <p:spPr>
          <a:xfrm>
            <a:off x="7735741" y="23304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693E921-C53C-09D4-1122-3C8B39FDD26B}"/>
              </a:ext>
            </a:extLst>
          </p:cNvPr>
          <p:cNvSpPr/>
          <p:nvPr/>
        </p:nvSpPr>
        <p:spPr bwMode="auto">
          <a:xfrm>
            <a:off x="1027610" y="4500243"/>
            <a:ext cx="6894293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순서도: 페이지 연결자 21">
            <a:extLst>
              <a:ext uri="{FF2B5EF4-FFF2-40B4-BE49-F238E27FC236}">
                <a16:creationId xmlns:a16="http://schemas.microsoft.com/office/drawing/2014/main" id="{6DFFA781-A761-6AE8-57B4-0C4C63955366}"/>
              </a:ext>
            </a:extLst>
          </p:cNvPr>
          <p:cNvSpPr/>
          <p:nvPr/>
        </p:nvSpPr>
        <p:spPr>
          <a:xfrm>
            <a:off x="7840408" y="437833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순서도: 페이지 연결자 21">
            <a:extLst>
              <a:ext uri="{FF2B5EF4-FFF2-40B4-BE49-F238E27FC236}">
                <a16:creationId xmlns:a16="http://schemas.microsoft.com/office/drawing/2014/main" id="{A63A141D-F9ED-69F2-42BC-C4E4CA8A95B0}"/>
              </a:ext>
            </a:extLst>
          </p:cNvPr>
          <p:cNvSpPr/>
          <p:nvPr/>
        </p:nvSpPr>
        <p:spPr>
          <a:xfrm>
            <a:off x="7024930" y="494696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순서도: 페이지 연결자 21">
            <a:extLst>
              <a:ext uri="{FF2B5EF4-FFF2-40B4-BE49-F238E27FC236}">
                <a16:creationId xmlns:a16="http://schemas.microsoft.com/office/drawing/2014/main" id="{1B804147-848C-D392-96D3-CC0D2E865D54}"/>
              </a:ext>
            </a:extLst>
          </p:cNvPr>
          <p:cNvSpPr/>
          <p:nvPr/>
        </p:nvSpPr>
        <p:spPr>
          <a:xfrm>
            <a:off x="7773503" y="494887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페이지 연결자 21">
            <a:extLst>
              <a:ext uri="{FF2B5EF4-FFF2-40B4-BE49-F238E27FC236}">
                <a16:creationId xmlns:a16="http://schemas.microsoft.com/office/drawing/2014/main" id="{5F063909-9FA2-1AED-9373-99F988B40E8A}"/>
              </a:ext>
            </a:extLst>
          </p:cNvPr>
          <p:cNvSpPr/>
          <p:nvPr/>
        </p:nvSpPr>
        <p:spPr>
          <a:xfrm>
            <a:off x="6147437" y="53515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798F03-B60D-41D6-7185-97A3D622B5EB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D54D91-36EA-548C-2EAD-D59B6141A255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F3B3AA6-B1CC-D773-8A55-24404221FF8C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8157651-6406-EDB3-FE77-F897880C15A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0773149D-42FC-C46E-A2AE-D53AD2255B0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062673-C56C-023B-7437-EF00E65643C1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B5DB501-ACAA-9127-9391-BF15CF42C07D}"/>
              </a:ext>
            </a:extLst>
          </p:cNvPr>
          <p:cNvSpPr/>
          <p:nvPr/>
        </p:nvSpPr>
        <p:spPr>
          <a:xfrm>
            <a:off x="6118498" y="231265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01BB8-ACBA-D59B-E2C9-727EE8A31B24}"/>
              </a:ext>
            </a:extLst>
          </p:cNvPr>
          <p:cNvSpPr/>
          <p:nvPr/>
        </p:nvSpPr>
        <p:spPr>
          <a:xfrm>
            <a:off x="6652482" y="4410367"/>
            <a:ext cx="5433127" cy="484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외근 여부가 있는데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팀원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외근 여부를 등록하는 </a:t>
            </a:r>
            <a:r>
              <a:rPr kumimoji="1" lang="en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가 존재하지 않는 것 같은데 외근 여부는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 팀원 출퇴근 수정시에만 반영하는 것인지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8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456B826B-6FD4-D493-745C-91D57A21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73441"/>
              </p:ext>
            </p:extLst>
          </p:nvPr>
        </p:nvGraphicFramePr>
        <p:xfrm>
          <a:off x="933532" y="4423173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18:00()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9AC3FDA-9FFE-8BCD-89A7-C8663C65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2647"/>
              </p:ext>
            </p:extLst>
          </p:nvPr>
        </p:nvGraphicFramePr>
        <p:xfrm>
          <a:off x="933532" y="1904584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51" name="Search">
            <a:extLst>
              <a:ext uri="{FF2B5EF4-FFF2-40B4-BE49-F238E27FC236}">
                <a16:creationId xmlns:a16="http://schemas.microsoft.com/office/drawing/2014/main" id="{DF8F462E-BEB8-1FF7-6A09-333454E65D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6629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Search">
            <a:extLst>
              <a:ext uri="{FF2B5EF4-FFF2-40B4-BE49-F238E27FC236}">
                <a16:creationId xmlns:a16="http://schemas.microsoft.com/office/drawing/2014/main" id="{768BD9F0-CADA-2E04-BC23-D49BF7FA06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7063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Search">
            <a:extLst>
              <a:ext uri="{FF2B5EF4-FFF2-40B4-BE49-F238E27FC236}">
                <a16:creationId xmlns:a16="http://schemas.microsoft.com/office/drawing/2014/main" id="{173228BC-C0E1-7A9D-BA4C-DD0EB60092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57267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10200DDE-D2E4-7285-32D1-A1BEB26DB4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178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506BAE6C-4BFA-B856-947F-915D3D3E1A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6004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3E84F4AE-1F55-30F3-8BDB-7134B3A70D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3936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AD284210-649F-54B5-D979-ED23E7D791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525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FD895F35-5411-A27F-5722-ECC831B99A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218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C1610FC0-BB62-7A2B-17C5-D6FA9B4901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3879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DC9D3E-4E5D-5F4E-4704-6A4A2979AF53}"/>
              </a:ext>
            </a:extLst>
          </p:cNvPr>
          <p:cNvSpPr/>
          <p:nvPr/>
        </p:nvSpPr>
        <p:spPr bwMode="auto">
          <a:xfrm>
            <a:off x="3668576" y="1860060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709F81A-DFD6-67AF-586A-7DFDAF160202}"/>
              </a:ext>
            </a:extLst>
          </p:cNvPr>
          <p:cNvSpPr/>
          <p:nvPr/>
        </p:nvSpPr>
        <p:spPr bwMode="auto">
          <a:xfrm>
            <a:off x="5021621" y="1868719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0B95A2-B0EB-8C58-0109-6DD5C0A42BE2}"/>
              </a:ext>
            </a:extLst>
          </p:cNvPr>
          <p:cNvSpPr/>
          <p:nvPr/>
        </p:nvSpPr>
        <p:spPr bwMode="auto">
          <a:xfrm>
            <a:off x="1272678" y="1492446"/>
            <a:ext cx="186235" cy="8362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D218F4-F0F7-37BB-1763-96225554148B}"/>
              </a:ext>
            </a:extLst>
          </p:cNvPr>
          <p:cNvSpPr/>
          <p:nvPr/>
        </p:nvSpPr>
        <p:spPr bwMode="auto">
          <a:xfrm>
            <a:off x="9386014" y="4816624"/>
            <a:ext cx="1044338" cy="27821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A5B5810-6122-8D56-D93E-8BBFF45E2C3A}"/>
              </a:ext>
            </a:extLst>
          </p:cNvPr>
          <p:cNvGrpSpPr/>
          <p:nvPr/>
        </p:nvGrpSpPr>
        <p:grpSpPr>
          <a:xfrm>
            <a:off x="8321106" y="2821012"/>
            <a:ext cx="692614" cy="724582"/>
            <a:chOff x="10970763" y="4663275"/>
            <a:chExt cx="692614" cy="72458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B325D-181B-7F38-B9E0-29614691AAF3}"/>
                </a:ext>
              </a:extLst>
            </p:cNvPr>
            <p:cNvSpPr txBox="1"/>
            <p:nvPr/>
          </p:nvSpPr>
          <p:spPr>
            <a:xfrm>
              <a:off x="10970763" y="4663275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외근여부</a:t>
              </a:r>
              <a:endParaRPr lang="ko-KR" altLang="en-US" sz="800" b="1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BA375C0-E18D-A919-417D-1F5AB08DB727}"/>
                </a:ext>
              </a:extLst>
            </p:cNvPr>
            <p:cNvSpPr/>
            <p:nvPr/>
          </p:nvSpPr>
          <p:spPr bwMode="auto">
            <a:xfrm>
              <a:off x="10970763" y="5088921"/>
              <a:ext cx="692614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7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5C4271DD-93AE-E614-1263-4F26EE4B55D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970765" y="4880593"/>
              <a:ext cx="692612" cy="169575"/>
              <a:chOff x="586102" y="1297000"/>
              <a:chExt cx="1377736" cy="169575"/>
            </a:xfrm>
            <a:solidFill>
              <a:srgbClr val="FFFFFF"/>
            </a:solidFill>
            <a:effectLst/>
          </p:grpSpPr>
          <p:sp>
            <p:nvSpPr>
              <p:cNvPr id="114" name="Text Box">
                <a:extLst>
                  <a:ext uri="{FF2B5EF4-FFF2-40B4-BE49-F238E27FC236}">
                    <a16:creationId xmlns:a16="http://schemas.microsoft.com/office/drawing/2014/main" id="{6E02BF8E-32E9-69DF-7755-702B19A93919}"/>
                  </a:ext>
                </a:extLst>
              </p:cNvPr>
              <p:cNvSpPr/>
              <p:nvPr/>
            </p:nvSpPr>
            <p:spPr>
              <a:xfrm>
                <a:off x="586102" y="1297000"/>
                <a:ext cx="1377736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746613-5A40-CE8F-0CE7-858FF3549535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0E66194-9874-DDD6-0975-8B6A92DC02EC}"/>
                </a:ext>
              </a:extLst>
            </p:cNvPr>
            <p:cNvSpPr/>
            <p:nvPr/>
          </p:nvSpPr>
          <p:spPr bwMode="auto">
            <a:xfrm>
              <a:off x="10970763" y="5052042"/>
              <a:ext cx="692613" cy="335815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6" name="Search">
            <a:extLst>
              <a:ext uri="{FF2B5EF4-FFF2-40B4-BE49-F238E27FC236}">
                <a16:creationId xmlns:a16="http://schemas.microsoft.com/office/drawing/2014/main" id="{CA6449DD-4E36-A425-8D74-498BA2E3BD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3802" y="21622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66E984-425B-508E-B7EF-8C3E1A0B45AD}"/>
              </a:ext>
            </a:extLst>
          </p:cNvPr>
          <p:cNvSpPr txBox="1"/>
          <p:nvPr/>
        </p:nvSpPr>
        <p:spPr>
          <a:xfrm>
            <a:off x="9580953" y="5485023"/>
            <a:ext cx="219366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인사시스템 재직 상태 정보 사용</a:t>
            </a:r>
            <a:endParaRPr kumimoji="1" lang="en-US" altLang="ko-KR" sz="800" b="0" kern="1200" spc="0" dirty="0">
              <a:ln>
                <a:noFill/>
              </a:ln>
              <a:solidFill>
                <a:srgbClr val="C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38929B-50E7-EBE3-BCE4-915C3F2CE1CB}"/>
              </a:ext>
            </a:extLst>
          </p:cNvPr>
          <p:cNvSpPr txBox="1"/>
          <p:nvPr/>
        </p:nvSpPr>
        <p:spPr>
          <a:xfrm>
            <a:off x="532935" y="327724"/>
            <a:ext cx="2279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수정과 제출의 데이터 그리드 구분</a:t>
            </a:r>
          </a:p>
        </p:txBody>
      </p:sp>
      <p:sp>
        <p:nvSpPr>
          <p:cNvPr id="130" name="Search">
            <a:extLst>
              <a:ext uri="{FF2B5EF4-FFF2-40B4-BE49-F238E27FC236}">
                <a16:creationId xmlns:a16="http://schemas.microsoft.com/office/drawing/2014/main" id="{8E422EDC-63AB-33DA-D387-6F333017EB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6629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Search">
            <a:extLst>
              <a:ext uri="{FF2B5EF4-FFF2-40B4-BE49-F238E27FC236}">
                <a16:creationId xmlns:a16="http://schemas.microsoft.com/office/drawing/2014/main" id="{0A12E7E4-5511-E81B-2E2B-6FB142C7CA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7063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Search">
            <a:extLst>
              <a:ext uri="{FF2B5EF4-FFF2-40B4-BE49-F238E27FC236}">
                <a16:creationId xmlns:a16="http://schemas.microsoft.com/office/drawing/2014/main" id="{187AA094-4DB8-36E8-C1A9-551C8D569E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57267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arch">
            <a:extLst>
              <a:ext uri="{FF2B5EF4-FFF2-40B4-BE49-F238E27FC236}">
                <a16:creationId xmlns:a16="http://schemas.microsoft.com/office/drawing/2014/main" id="{462C77A6-CC47-E760-0043-E3991DD669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178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arch">
            <a:extLst>
              <a:ext uri="{FF2B5EF4-FFF2-40B4-BE49-F238E27FC236}">
                <a16:creationId xmlns:a16="http://schemas.microsoft.com/office/drawing/2014/main" id="{A1D451F6-D471-75D7-63A1-9B08D74177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6004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Search">
            <a:extLst>
              <a:ext uri="{FF2B5EF4-FFF2-40B4-BE49-F238E27FC236}">
                <a16:creationId xmlns:a16="http://schemas.microsoft.com/office/drawing/2014/main" id="{BF1DAD50-5BF7-5E9B-0FB0-FB45F9C490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3936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Search">
            <a:extLst>
              <a:ext uri="{FF2B5EF4-FFF2-40B4-BE49-F238E27FC236}">
                <a16:creationId xmlns:a16="http://schemas.microsoft.com/office/drawing/2014/main" id="{CBEFF3C1-3A86-2C00-1912-617884971E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525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earch">
            <a:extLst>
              <a:ext uri="{FF2B5EF4-FFF2-40B4-BE49-F238E27FC236}">
                <a16:creationId xmlns:a16="http://schemas.microsoft.com/office/drawing/2014/main" id="{D0C07255-1A88-3E00-ED37-92D5599B8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2218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Search">
            <a:extLst>
              <a:ext uri="{FF2B5EF4-FFF2-40B4-BE49-F238E27FC236}">
                <a16:creationId xmlns:a16="http://schemas.microsoft.com/office/drawing/2014/main" id="{2131C12D-ACDB-07E7-0425-A1DDA73D1D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03879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Search">
            <a:extLst>
              <a:ext uri="{FF2B5EF4-FFF2-40B4-BE49-F238E27FC236}">
                <a16:creationId xmlns:a16="http://schemas.microsoft.com/office/drawing/2014/main" id="{F2EC0CCC-7368-79A8-7BAD-35AB39E1D7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23802" y="467628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03E672-4D41-8C2C-95EA-6B4D07EB87EB}"/>
              </a:ext>
            </a:extLst>
          </p:cNvPr>
          <p:cNvSpPr txBox="1"/>
          <p:nvPr/>
        </p:nvSpPr>
        <p:spPr>
          <a:xfrm>
            <a:off x="636862" y="560552"/>
            <a:ext cx="6831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팀원 출퇴근의 수정과 제출은 데이터 그리드의 상하 테두리 색상 변경으로 구분합니다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아울러 수정에서 수정된 셀은 테두리 색상이 변화되어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 여부를 알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0A500F-2AD6-0228-61EF-1EC645576D13}"/>
              </a:ext>
            </a:extLst>
          </p:cNvPr>
          <p:cNvSpPr txBox="1"/>
          <p:nvPr/>
        </p:nvSpPr>
        <p:spPr>
          <a:xfrm>
            <a:off x="875086" y="103670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78897DF-C560-9F7A-7417-7AD1B511DE6F}"/>
              </a:ext>
            </a:extLst>
          </p:cNvPr>
          <p:cNvSpPr txBox="1"/>
          <p:nvPr/>
        </p:nvSpPr>
        <p:spPr>
          <a:xfrm>
            <a:off x="875086" y="3825040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F233FF-11DC-883C-E5FB-DCF6E3FD3630}"/>
              </a:ext>
            </a:extLst>
          </p:cNvPr>
          <p:cNvSpPr txBox="1"/>
          <p:nvPr/>
        </p:nvSpPr>
        <p:spPr>
          <a:xfrm>
            <a:off x="1098071" y="1309924"/>
            <a:ext cx="5607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상하 테두리 색상을 파란색 톤으로 적용합니다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 내용이 수정되면 전체 테두리 색상이 파란색 톤으로 변경 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      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표시된 영역만 수정 가능합니다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셀렉트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박스로 선택하여 값 수정이 가능한 셀은 ▼가 표시됩니다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6DB5DF-B2BD-022B-2054-7FADB733B3BD}"/>
              </a:ext>
            </a:extLst>
          </p:cNvPr>
          <p:cNvSpPr txBox="1"/>
          <p:nvPr/>
        </p:nvSpPr>
        <p:spPr>
          <a:xfrm>
            <a:off x="1098071" y="4047164"/>
            <a:ext cx="560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상하 테두리 색상은 일반 데이터 그리드와 동일하게 적용됩니다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 수정이 불가능하기 때문에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▼가 표시 되지 않습니다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7893384-718B-E045-D50A-F683BE55CA7D}"/>
              </a:ext>
            </a:extLst>
          </p:cNvPr>
          <p:cNvSpPr/>
          <p:nvPr/>
        </p:nvSpPr>
        <p:spPr bwMode="auto">
          <a:xfrm>
            <a:off x="9386014" y="5550935"/>
            <a:ext cx="186235" cy="8362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4B8BD28-A222-BDC2-CEF1-0A9F7B8826EF}"/>
              </a:ext>
            </a:extLst>
          </p:cNvPr>
          <p:cNvGrpSpPr/>
          <p:nvPr/>
        </p:nvGrpSpPr>
        <p:grpSpPr>
          <a:xfrm>
            <a:off x="9375991" y="2817265"/>
            <a:ext cx="1009698" cy="2468041"/>
            <a:chOff x="5623464" y="2313588"/>
            <a:chExt cx="1009698" cy="246804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97ABA-4709-B6C7-1AE4-522461A72300}"/>
                </a:ext>
              </a:extLst>
            </p:cNvPr>
            <p:cNvSpPr txBox="1"/>
            <p:nvPr/>
          </p:nvSpPr>
          <p:spPr>
            <a:xfrm>
              <a:off x="5628684" y="2313588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근태결과</a:t>
              </a:r>
              <a:endParaRPr lang="ko-KR" altLang="en-US" sz="8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E7D41B1-1453-24CE-B387-5F16F6A37C11}"/>
                </a:ext>
              </a:extLst>
            </p:cNvPr>
            <p:cNvSpPr/>
            <p:nvPr/>
          </p:nvSpPr>
          <p:spPr bwMode="auto">
            <a:xfrm>
              <a:off x="5628682" y="2739234"/>
              <a:ext cx="999262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C54B51A7-E3E0-E16D-A67C-08364C871C0C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623464" y="2530906"/>
              <a:ext cx="1004480" cy="169575"/>
              <a:chOff x="-34262" y="1297000"/>
              <a:chExt cx="1998100" cy="169575"/>
            </a:xfrm>
            <a:solidFill>
              <a:srgbClr val="FFFFFF"/>
            </a:solidFill>
            <a:effectLst/>
          </p:grpSpPr>
          <p:sp>
            <p:nvSpPr>
              <p:cNvPr id="72" name="Text Box">
                <a:extLst>
                  <a:ext uri="{FF2B5EF4-FFF2-40B4-BE49-F238E27FC236}">
                    <a16:creationId xmlns:a16="http://schemas.microsoft.com/office/drawing/2014/main" id="{425FE9F4-37AF-AB22-F834-F7F6F747B495}"/>
                  </a:ext>
                </a:extLst>
              </p:cNvPr>
              <p:cNvSpPr/>
              <p:nvPr/>
            </p:nvSpPr>
            <p:spPr>
              <a:xfrm>
                <a:off x="-34262" y="1297000"/>
                <a:ext cx="1998100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235DD6-0404-0794-37A0-02CF0354D1D3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9BE13CF-2801-CC00-D92C-B89BFD9CC6BD}"/>
                </a:ext>
              </a:extLst>
            </p:cNvPr>
            <p:cNvSpPr/>
            <p:nvPr/>
          </p:nvSpPr>
          <p:spPr bwMode="auto">
            <a:xfrm>
              <a:off x="5628682" y="2702353"/>
              <a:ext cx="1004480" cy="207927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정상출근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정상출근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생일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오후반차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연차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경조휴가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공가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대체휴가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출산휴가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일반휴직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육아휴직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결근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기타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85DC3-9882-F7CC-D268-A32DE5D01A59}"/>
              </a:ext>
            </a:extLst>
          </p:cNvPr>
          <p:cNvSpPr/>
          <p:nvPr/>
        </p:nvSpPr>
        <p:spPr>
          <a:xfrm>
            <a:off x="6659427" y="652475"/>
            <a:ext cx="5433127" cy="65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콤보에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포상휴가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의도적으로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빠진건지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인사시스템 재직 상태 정보 사용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"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인사시스템에 등록된 코드데이터를 사용하라는 의미인지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7AA6E2-9C55-842C-94AF-1CCF661607D1}"/>
              </a:ext>
            </a:extLst>
          </p:cNvPr>
          <p:cNvSpPr/>
          <p:nvPr/>
        </p:nvSpPr>
        <p:spPr>
          <a:xfrm>
            <a:off x="9655506" y="56754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04789A4-D988-5D83-2F05-EFB0F3F4329A}"/>
              </a:ext>
            </a:extLst>
          </p:cNvPr>
          <p:cNvSpPr/>
          <p:nvPr/>
        </p:nvSpPr>
        <p:spPr>
          <a:xfrm>
            <a:off x="10430352" y="372532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9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TeamCommut02_2(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tcmt02_3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10635"/>
              </p:ext>
            </p:extLst>
          </p:nvPr>
        </p:nvGraphicFramePr>
        <p:xfrm>
          <a:off x="8938323" y="1328195"/>
          <a:ext cx="3147286" cy="284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제출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레이어 팝업 닫기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제출인 경우 데이터 그리드 수정 불가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 또는 퇴근시간 중 어느 하나가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미제출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상태인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 또는 퇴근시간 중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내역이 있습니다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닫기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 또는 퇴근시간이 모두 등록된 상태인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제출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제출 결과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제출이 완료된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비활성화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기타설명에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Text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가 있는 경우 해당 직원 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 공백인 경우에도 제출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철야 근무 케이스 고려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토스트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MSG]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하부에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제출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E7FF27-BB16-7C63-88BB-ACFC790B4D49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70391C4-2417-6434-AC12-498FB43522D6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4D25B6-CBCF-54E5-338A-A867BC758D27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5D9C6F-990B-50EE-3731-D4824FDA5B89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제출</a:t>
            </a:r>
            <a:endParaRPr lang="ko-KR" altLang="en-US" sz="800" b="1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8B954F2-1D12-230B-06E5-5E8E424A2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52797"/>
              </p:ext>
            </p:extLst>
          </p:nvPr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588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25631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43169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18:00()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전날 철야 근무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64" name="Search">
            <a:extLst>
              <a:ext uri="{FF2B5EF4-FFF2-40B4-BE49-F238E27FC236}">
                <a16:creationId xmlns:a16="http://schemas.microsoft.com/office/drawing/2014/main" id="{0A5299D4-7BA8-4DE6-80CF-E38BC351D7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Search">
            <a:extLst>
              <a:ext uri="{FF2B5EF4-FFF2-40B4-BE49-F238E27FC236}">
                <a16:creationId xmlns:a16="http://schemas.microsoft.com/office/drawing/2014/main" id="{727CFA8A-FDEB-F1ED-582A-1562778C1E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4344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Search">
            <a:extLst>
              <a:ext uri="{FF2B5EF4-FFF2-40B4-BE49-F238E27FC236}">
                <a16:creationId xmlns:a16="http://schemas.microsoft.com/office/drawing/2014/main" id="{45358913-3262-5E05-C76D-2B342EFE9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253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Search">
            <a:extLst>
              <a:ext uri="{FF2B5EF4-FFF2-40B4-BE49-F238E27FC236}">
                <a16:creationId xmlns:a16="http://schemas.microsoft.com/office/drawing/2014/main" id="{22BA9D69-73F1-1FBD-63CC-2BC5174EB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8519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Search">
            <a:extLst>
              <a:ext uri="{FF2B5EF4-FFF2-40B4-BE49-F238E27FC236}">
                <a16:creationId xmlns:a16="http://schemas.microsoft.com/office/drawing/2014/main" id="{D1468AEA-6163-5FC2-1F00-DC4D964A91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earch">
            <a:extLst>
              <a:ext uri="{FF2B5EF4-FFF2-40B4-BE49-F238E27FC236}">
                <a16:creationId xmlns:a16="http://schemas.microsoft.com/office/drawing/2014/main" id="{2E22F1C8-BA33-F910-C42A-15D56CE035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67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earch">
            <a:extLst>
              <a:ext uri="{FF2B5EF4-FFF2-40B4-BE49-F238E27FC236}">
                <a16:creationId xmlns:a16="http://schemas.microsoft.com/office/drawing/2014/main" id="{2A058648-B570-1396-F52A-EDD8B5FD86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6327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earch">
            <a:extLst>
              <a:ext uri="{FF2B5EF4-FFF2-40B4-BE49-F238E27FC236}">
                <a16:creationId xmlns:a16="http://schemas.microsoft.com/office/drawing/2014/main" id="{60C2D551-B278-A1B0-3ACD-12A6052D9E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751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DCA8473F-C7CC-37D8-95DF-5C9BEDFF86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642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700FE830-A7B1-056F-9DC0-13F811D32A45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90E0F996-A064-F747-F772-5F29EFF9454A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62660FF-F6FE-A4EB-7503-17C23023936F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220F69B-F5CE-F88F-4127-42FF22E675E5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C3B920C6-BFDA-0DB9-449B-51288D2B03B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B73CF65-8DAD-AB48-D17C-FF3B9C45ECDB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AC1FE6-C0C1-A31B-9C86-A57A0FB72150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11BF42E-B0EE-EFA8-F4D2-AEF5A3B7FDA1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D4A25AD-801C-DBFF-8508-B4628DA5E488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3AC920-08D1-E372-3CB6-7D8B352C0390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0D15D8C-732B-CF4F-C05F-D65B38CBDB1C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4D0FEE7-1342-2A86-4901-5AC9995B9DA4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4368BA-1869-44DF-6855-73F4758E4870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2A6CE40-2261-1075-F0E0-33FFE8D9A379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A59D879-25C5-9B5F-09B7-5C7469641D81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dd">
                <a:extLst>
                  <a:ext uri="{FF2B5EF4-FFF2-40B4-BE49-F238E27FC236}">
                    <a16:creationId xmlns:a16="http://schemas.microsoft.com/office/drawing/2014/main" id="{A46E0896-1C9E-BD7E-BEEF-FFE45C677E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5" name="Accept">
              <a:extLst>
                <a:ext uri="{FF2B5EF4-FFF2-40B4-BE49-F238E27FC236}">
                  <a16:creationId xmlns:a16="http://schemas.microsoft.com/office/drawing/2014/main" id="{875F01FA-3381-99F0-BD60-D800E7484D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9285F69-DC79-24BB-D257-46140CC7E6D9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제출하였습니다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698111E4-BB47-6FE6-D1CF-461EF8655718}"/>
              </a:ext>
            </a:extLst>
          </p:cNvPr>
          <p:cNvSpPr/>
          <p:nvPr/>
        </p:nvSpPr>
        <p:spPr>
          <a:xfrm>
            <a:off x="7735741" y="23304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AAB581D2-0FA5-F55E-F214-71AB6BE5D702}"/>
              </a:ext>
            </a:extLst>
          </p:cNvPr>
          <p:cNvSpPr/>
          <p:nvPr/>
        </p:nvSpPr>
        <p:spPr>
          <a:xfrm>
            <a:off x="7910950" y="1408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페이지 연결자 21">
            <a:extLst>
              <a:ext uri="{FF2B5EF4-FFF2-40B4-BE49-F238E27FC236}">
                <a16:creationId xmlns:a16="http://schemas.microsoft.com/office/drawing/2014/main" id="{89BED97A-1800-E6FC-C30C-AE4129D21A8F}"/>
              </a:ext>
            </a:extLst>
          </p:cNvPr>
          <p:cNvSpPr/>
          <p:nvPr/>
        </p:nvSpPr>
        <p:spPr>
          <a:xfrm>
            <a:off x="6988098" y="495831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EFFF89FA-9E14-615E-5EE7-536F0EA2A035}"/>
              </a:ext>
            </a:extLst>
          </p:cNvPr>
          <p:cNvSpPr/>
          <p:nvPr/>
        </p:nvSpPr>
        <p:spPr>
          <a:xfrm>
            <a:off x="7766950" y="495480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F1CC5E55-4782-ACEB-8405-B12CE30CA4C0}"/>
              </a:ext>
            </a:extLst>
          </p:cNvPr>
          <p:cNvSpPr/>
          <p:nvPr/>
        </p:nvSpPr>
        <p:spPr>
          <a:xfrm>
            <a:off x="6190556" y="535840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A892E1-5F80-4445-564D-B6C5ACE66F11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A7917D-1BC1-66BF-1E43-0C1F40160792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48DF29F-69B5-A8DD-C71D-466B115AE177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629F42B5-60DE-1AF1-8AE1-1782B8066A51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12337BE-FE93-0C34-C946-8CB7FDC31CEF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B2483B1-AEEB-250B-11BF-35A6BFC541A0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93A7E051-65E1-DAE2-D929-2AC8A81409E5}"/>
              </a:ext>
            </a:extLst>
          </p:cNvPr>
          <p:cNvSpPr/>
          <p:nvPr/>
        </p:nvSpPr>
        <p:spPr>
          <a:xfrm>
            <a:off x="11173985" y="342900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EB4CC-054C-63FA-63B6-6359AD868C66}"/>
              </a:ext>
            </a:extLst>
          </p:cNvPr>
          <p:cNvSpPr/>
          <p:nvPr/>
        </p:nvSpPr>
        <p:spPr>
          <a:xfrm>
            <a:off x="6530010" y="5330116"/>
            <a:ext cx="5433127" cy="473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공백인 경우와 미제출인 경우를 분기하기가 어려워서 기타설명에 내용이 존재하는 경우에만 제출 가능으로 해도 괜찮을지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endParaRPr kumimoji="1" lang="ko-Kore-KR" altLang="en-US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285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68045</TotalTime>
  <Words>7130</Words>
  <Application>Microsoft Macintosh PowerPoint</Application>
  <PresentationFormat>와이드스크린</PresentationFormat>
  <Paragraphs>2366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나눔바른고딕</vt:lpstr>
      <vt:lpstr>굴림</vt:lpstr>
      <vt:lpstr>Malgun Gothic</vt:lpstr>
      <vt:lpstr>Malgun Gothic</vt:lpstr>
      <vt:lpstr>Arial</vt:lpstr>
      <vt:lpstr>Segoe UI</vt:lpstr>
      <vt:lpstr>Wingdings</vt:lpstr>
      <vt:lpstr>디자인</vt:lpstr>
      <vt:lpstr>내용양식</vt:lpstr>
      <vt:lpstr>PowerPoint 프레젠테이션</vt:lpstr>
      <vt:lpstr>PowerPoint 프레젠테이션</vt:lpstr>
      <vt:lpstr>HeadHome01(실장)</vt:lpstr>
      <vt:lpstr>PowerPoint 프레젠테이션</vt:lpstr>
      <vt:lpstr>PowerPoint 프레젠테이션</vt:lpstr>
      <vt:lpstr>PowerPoint 프레젠테이션</vt:lpstr>
      <vt:lpstr>TeamCommut01_1(팀장)</vt:lpstr>
      <vt:lpstr>PowerPoint 프레젠테이션</vt:lpstr>
      <vt:lpstr>TeamCommut02_2(팀장)</vt:lpstr>
      <vt:lpstr>HeadCommute01(실장)</vt:lpstr>
      <vt:lpstr>PowerPoint 프레젠테이션</vt:lpstr>
      <vt:lpstr>AdminCommute01(관리자)</vt:lpstr>
      <vt:lpstr>AdminCommuteStats04(관리자)</vt:lpstr>
      <vt:lpstr>AdminVacation01(관리자)</vt:lpstr>
      <vt:lpstr>VacationSetting01</vt:lpstr>
      <vt:lpstr>VacationSetting02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5811</cp:revision>
  <dcterms:created xsi:type="dcterms:W3CDTF">2020-04-27T04:37:00Z</dcterms:created>
  <dcterms:modified xsi:type="dcterms:W3CDTF">2022-10-04T14:02:17Z</dcterms:modified>
</cp:coreProperties>
</file>