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812" r:id="rId3"/>
    <p:sldId id="840" r:id="rId4"/>
    <p:sldId id="863" r:id="rId5"/>
    <p:sldId id="742" r:id="rId6"/>
    <p:sldId id="864" r:id="rId7"/>
    <p:sldId id="835" r:id="rId8"/>
    <p:sldId id="843" r:id="rId9"/>
    <p:sldId id="839" r:id="rId10"/>
    <p:sldId id="914" r:id="rId11"/>
    <p:sldId id="915" r:id="rId12"/>
    <p:sldId id="916" r:id="rId13"/>
    <p:sldId id="91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홈" id="{5A983C6A-716E-47B9-91EE-E45E27C7827F}">
          <p14:sldIdLst>
            <p14:sldId id="812"/>
            <p14:sldId id="840"/>
          </p14:sldIdLst>
        </p14:section>
        <p14:section name="출퇴근" id="{85258E85-7B55-4B0D-A533-B4BD45C25E5C}">
          <p14:sldIdLst>
            <p14:sldId id="863"/>
            <p14:sldId id="742"/>
            <p14:sldId id="864"/>
          </p14:sldIdLst>
        </p14:section>
        <p14:section name="설정" id="{A4D6422D-9D7E-4509-BEBD-7DEE4F117A37}">
          <p14:sldIdLst>
            <p14:sldId id="835"/>
            <p14:sldId id="843"/>
            <p14:sldId id="839"/>
            <p14:sldId id="914"/>
            <p14:sldId id="915"/>
            <p14:sldId id="916"/>
            <p14:sldId id="9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 autoAdjust="0"/>
    <p:restoredTop sz="96353" autoAdjust="0"/>
  </p:normalViewPr>
  <p:slideViewPr>
    <p:cSldViewPr snapToGrid="0">
      <p:cViewPr varScale="1">
        <p:scale>
          <a:sx n="128" d="100"/>
          <a:sy n="128" d="100"/>
        </p:scale>
        <p:origin x="10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hyperlink" Target="https://js.devexpress.com/Demos/WidgetsGallery/Demo/DataGrid/BatchEditing/jQuery/Ligh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A4266-175C-7DE2-F71A-CBB0B865011C}"/>
              </a:ext>
            </a:extLst>
          </p:cNvPr>
          <p:cNvSpPr txBox="1"/>
          <p:nvPr/>
        </p:nvSpPr>
        <p:spPr>
          <a:xfrm>
            <a:off x="531025" y="327724"/>
            <a:ext cx="20467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권한별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알림 발생 기준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7EB39C-F87A-901F-AEA4-D1708650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03390"/>
              </p:ext>
            </p:extLst>
          </p:nvPr>
        </p:nvGraphicFramePr>
        <p:xfrm>
          <a:off x="639879" y="1427011"/>
          <a:ext cx="11247321" cy="2996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441">
                  <a:extLst>
                    <a:ext uri="{9D8B030D-6E8A-4147-A177-3AD203B41FA5}">
                      <a16:colId xmlns:a16="http://schemas.microsoft.com/office/drawing/2014/main" val="828577023"/>
                    </a:ext>
                  </a:extLst>
                </a:gridCol>
                <a:gridCol w="1793966">
                  <a:extLst>
                    <a:ext uri="{9D8B030D-6E8A-4147-A177-3AD203B41FA5}">
                      <a16:colId xmlns:a16="http://schemas.microsoft.com/office/drawing/2014/main" val="884490976"/>
                    </a:ext>
                  </a:extLst>
                </a:gridCol>
                <a:gridCol w="2708365">
                  <a:extLst>
                    <a:ext uri="{9D8B030D-6E8A-4147-A177-3AD203B41FA5}">
                      <a16:colId xmlns:a16="http://schemas.microsoft.com/office/drawing/2014/main" val="4177949322"/>
                    </a:ext>
                  </a:extLst>
                </a:gridCol>
                <a:gridCol w="2871924">
                  <a:extLst>
                    <a:ext uri="{9D8B030D-6E8A-4147-A177-3AD203B41FA5}">
                      <a16:colId xmlns:a16="http://schemas.microsoft.com/office/drawing/2014/main" val="3918833316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564815785"/>
                    </a:ext>
                  </a:extLst>
                </a:gridCol>
              </a:tblGrid>
              <a:tr h="27858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연구소장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본부장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)),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대표이사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2971"/>
                  </a:ext>
                </a:extLst>
              </a:tr>
              <a:tr h="532504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5443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출근 시간이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체크를 진행해주세요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팀원이 지정된 출근 시간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팀별 설정된 업무 시작 시간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+ 10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지나도 출근하지 않은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이름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출근전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상태입니다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 기한이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기록을 제출해주세요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#3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제출이 반려된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기록이 반려되었습니다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출퇴근이 제출된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기록이 제출되었습니다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7647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등록 기간이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업무보고를 등록해주세요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제출에 코멘트가 달린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업무보고에 코멘트가 달렸습니다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이슈가 발생한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 이슈가 발생되었습니다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팀의 업무보고 등록이 완료된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업무보고가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이슈가 발생한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 이슈가 발생되었습니다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35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F7F921-13FE-A17E-033F-133FEA603D26}"/>
              </a:ext>
            </a:extLst>
          </p:cNvPr>
          <p:cNvSpPr txBox="1"/>
          <p:nvPr/>
        </p:nvSpPr>
        <p:spPr>
          <a:xfrm>
            <a:off x="9675855" y="622107"/>
            <a:ext cx="2211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 레이어 팝업에 출력되는 메시지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24D3E-EB32-AB4E-DE15-A96A4026531A}"/>
              </a:ext>
            </a:extLst>
          </p:cNvPr>
          <p:cNvSpPr txBox="1"/>
          <p:nvPr/>
        </p:nvSpPr>
        <p:spPr>
          <a:xfrm>
            <a:off x="636862" y="560552"/>
            <a:ext cx="6831245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 메시지는 실장의 경우 해당 실 하위 팀에 해당하는 알림만 발송됩니다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알림에 따라서 클릭 시 관련 화면으로 이동하는 링크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(Link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표시된 알림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부여될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업무보고 등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링크가 부여된 알림은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(_blank)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D1ECA-D6C7-7E0D-1A35-0C936FBF8724}"/>
              </a:ext>
            </a:extLst>
          </p:cNvPr>
          <p:cNvSpPr/>
          <p:nvPr/>
        </p:nvSpPr>
        <p:spPr>
          <a:xfrm>
            <a:off x="6634695" y="4159956"/>
            <a:ext cx="5433127" cy="10382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팀원 출퇴근 알림 대상은 조직도 전체 대상인가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팀장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특정부서는 제외인가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출근시간 기준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지정된 출근 시간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지난 경우 알림을 보내는 구현을 배치로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해야하는데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(10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분단위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시작시간과 종료시간 기준이 있으면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좋을듯함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07:00 ~ 12:00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까지만 배치가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돌게끔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통상적인 출근 시작시간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종료시간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32FF2C-7238-91F1-2C24-FE584EA30ED9}"/>
              </a:ext>
            </a:extLst>
          </p:cNvPr>
          <p:cNvSpPr/>
          <p:nvPr/>
        </p:nvSpPr>
        <p:spPr>
          <a:xfrm>
            <a:off x="1044466" y="247975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5B0CB96-F28D-25F4-C77F-BE7F2DE2330C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2BCB23-E4BA-F3E0-66FA-C566737858E3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03A87E-5B4D-0A34-4B9A-B24590EC34D7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1299E-26B8-2058-D56D-8AAAAF8FB16E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B61CC4-8340-C85E-DB58-4C3A3FF521C3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363632-0D88-3AE3-037F-48E3172B942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A15E75-B5B7-F66A-01B0-65F0340DC287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04273-4260-978F-1D8A-7569160F43E0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2AA70F-D71C-4268-0682-ABE0EB0C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64507"/>
              </p:ext>
            </p:extLst>
          </p:nvPr>
        </p:nvGraphicFramePr>
        <p:xfrm>
          <a:off x="2396421" y="3872387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153C190-BB98-B96E-DFE3-C1391F135057}"/>
              </a:ext>
            </a:extLst>
          </p:cNvPr>
          <p:cNvSpPr txBox="1"/>
          <p:nvPr/>
        </p:nvSpPr>
        <p:spPr>
          <a:xfrm>
            <a:off x="2085524" y="3552520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F4633-5719-EF2E-CE31-91C2E108DEEF}"/>
              </a:ext>
            </a:extLst>
          </p:cNvPr>
          <p:cNvSpPr txBox="1"/>
          <p:nvPr/>
        </p:nvSpPr>
        <p:spPr>
          <a:xfrm>
            <a:off x="533145" y="769907"/>
            <a:ext cx="4090574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2019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6~8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휴직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출근율이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74.7%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개근한 월 수 만큼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361AA2-1E7D-8D63-68CE-B18F929EDFD3}"/>
              </a:ext>
            </a:extLst>
          </p:cNvPr>
          <p:cNvCxnSpPr>
            <a:cxnSpLocks/>
          </p:cNvCxnSpPr>
          <p:nvPr/>
        </p:nvCxnSpPr>
        <p:spPr>
          <a:xfrm>
            <a:off x="3733732" y="2497510"/>
            <a:ext cx="9335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F37679-4727-DBCD-7FD0-B5CC07D9E37F}"/>
              </a:ext>
            </a:extLst>
          </p:cNvPr>
          <p:cNvSpPr txBox="1"/>
          <p:nvPr/>
        </p:nvSpPr>
        <p:spPr>
          <a:xfrm>
            <a:off x="3733732" y="2128873"/>
            <a:ext cx="889987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휴직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6F308-BDAF-931D-2718-698D911615DF}"/>
              </a:ext>
            </a:extLst>
          </p:cNvPr>
          <p:cNvSpPr txBox="1"/>
          <p:nvPr/>
        </p:nvSpPr>
        <p:spPr>
          <a:xfrm>
            <a:off x="4742989" y="1139239"/>
            <a:ext cx="27851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92)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74.7%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33C575-4E6F-4A54-484C-1F4B3D20186B}"/>
              </a:ext>
            </a:extLst>
          </p:cNvPr>
          <p:cNvCxnSpPr>
            <a:cxnSpLocks/>
          </p:cNvCxnSpPr>
          <p:nvPr/>
        </p:nvCxnSpPr>
        <p:spPr>
          <a:xfrm>
            <a:off x="1881323" y="2129962"/>
            <a:ext cx="1852409" cy="61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CA45B7-C7B4-4B88-308C-3C34359D2A72}"/>
              </a:ext>
            </a:extLst>
          </p:cNvPr>
          <p:cNvSpPr txBox="1"/>
          <p:nvPr/>
        </p:nvSpPr>
        <p:spPr>
          <a:xfrm>
            <a:off x="2396421" y="1670022"/>
            <a:ext cx="10198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개근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AA1FB8-D0D3-7626-D507-CCDFF655C58F}"/>
              </a:ext>
            </a:extLst>
          </p:cNvPr>
          <p:cNvCxnSpPr>
            <a:cxnSpLocks/>
          </p:cNvCxnSpPr>
          <p:nvPr/>
        </p:nvCxnSpPr>
        <p:spPr>
          <a:xfrm>
            <a:off x="4685052" y="1845344"/>
            <a:ext cx="17211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5D8B5C-D293-CF72-622D-1DFD1C56072B}"/>
              </a:ext>
            </a:extLst>
          </p:cNvPr>
          <p:cNvSpPr txBox="1"/>
          <p:nvPr/>
        </p:nvSpPr>
        <p:spPr>
          <a:xfrm>
            <a:off x="5032788" y="1670022"/>
            <a:ext cx="10198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개근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7DD46-C7A6-96E2-F837-3CEE2172457A}"/>
              </a:ext>
            </a:extLst>
          </p:cNvPr>
          <p:cNvSpPr txBox="1"/>
          <p:nvPr/>
        </p:nvSpPr>
        <p:spPr>
          <a:xfrm>
            <a:off x="6890617" y="1577688"/>
            <a:ext cx="181652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개근할 월 수 만큼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E313-2965-2859-8566-F32D7EB10826}"/>
              </a:ext>
            </a:extLst>
          </p:cNvPr>
          <p:cNvSpPr/>
          <p:nvPr/>
        </p:nvSpPr>
        <p:spPr>
          <a:xfrm>
            <a:off x="7193964" y="-46906"/>
            <a:ext cx="5433127" cy="90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000" b="1" dirty="0" err="1">
                <a:solidFill>
                  <a:schemeClr val="tx1"/>
                </a:solidFill>
                <a:latin typeface="+mj-lt"/>
              </a:rPr>
              <a:t>출근율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을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계산시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휴직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은 주말을 포함한 일수를 결근일수로 계산되는 것으로 판단되는데 상세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case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필요해보임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휴가의 종류에 따른 결근일수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판단시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기간으로 판단할지 공휴일을 제외하고 판단할지에 대한 기준이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필요해보임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개근월에 대한 판단도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80%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로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정상출근을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기준으로 판단하면 되는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개근월의 결근일수의 기준은 평일로만 측정하면 되는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?(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공휴일이 아닌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89EA36-B1FF-B9FB-DB4D-E8F5CB9001BF}"/>
              </a:ext>
            </a:extLst>
          </p:cNvPr>
          <p:cNvSpPr/>
          <p:nvPr/>
        </p:nvSpPr>
        <p:spPr>
          <a:xfrm>
            <a:off x="5350791" y="98455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E6EF44-718C-3D34-F7AE-315D36B76BF3}"/>
              </a:ext>
            </a:extLst>
          </p:cNvPr>
          <p:cNvSpPr/>
          <p:nvPr/>
        </p:nvSpPr>
        <p:spPr>
          <a:xfrm>
            <a:off x="2633542" y="99842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341424" y="287821"/>
            <a:ext cx="69936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용어 정리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입사의 개념과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입사를 만기로 정의를 하였을 경우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상세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case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대해 설명이 추가적으로 표기가 되어야 할 것 같음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97467F0C-0452-6020-15D5-EC8FDD55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26730"/>
              </p:ext>
            </p:extLst>
          </p:nvPr>
        </p:nvGraphicFramePr>
        <p:xfrm>
          <a:off x="341424" y="581583"/>
          <a:ext cx="11396690" cy="4938407"/>
        </p:xfrm>
        <a:graphic>
          <a:graphicData uri="http://schemas.openxmlformats.org/drawingml/2006/table">
            <a:tbl>
              <a:tblPr/>
              <a:tblGrid>
                <a:gridCol w="10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5041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1241412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용어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~12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일까지 근무를 한 다음해부터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년으로 계산됨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예시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2023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회계년수는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예시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2023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회계년수는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입사해 근무 월수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계산은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표기는 올해 또는 작년 입사자만 표기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9</a:t>
                      </a:r>
                    </a:p>
                    <a:p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9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매해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일에 발생시키는 연차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작년기준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유급휴가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", 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휴직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", 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결근일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기준에 따라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기준으로 가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감산하여 발생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입사자에 발생되는 월차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계산은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표기는 올해 또는 작년 입사자만 표기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부여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2)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부여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작년에 발생한 월차 일수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표기는 올해 또는 작년 입사자만 표기</a:t>
                      </a:r>
                      <a:endParaRPr lang="en-US" altLang="ko-KR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작년의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일수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작년에 사용한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월차 휴가 사용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발생일수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휴가 발생 일수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사용일수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작년에 사용한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가능일수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사용가능한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입사일 이전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조회시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과년월차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입사일 이후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조회시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0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6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341424" y="287821"/>
            <a:ext cx="69936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용어 질의사항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97467F0C-0452-6020-15D5-EC8FDD55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81802"/>
              </p:ext>
            </p:extLst>
          </p:nvPr>
        </p:nvGraphicFramePr>
        <p:xfrm>
          <a:off x="341424" y="581583"/>
          <a:ext cx="11396690" cy="2973235"/>
        </p:xfrm>
        <a:graphic>
          <a:graphicData uri="http://schemas.openxmlformats.org/drawingml/2006/table">
            <a:tbl>
              <a:tblPr/>
              <a:tblGrid>
                <a:gridCol w="10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5041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1241412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용어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1.2021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회계년수는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년이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맞다면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입사자와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입사자의 유급휴가 기준은 아래와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같은지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2024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유급휴가 최초 발생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유급휴가 최초 발생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1.2021.01.01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입사자의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초년월수가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인지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</a:p>
                    <a:p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2.2021.01.01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입사자의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2022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초년월수가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인지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계산시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작년 휴가일수의 초과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미만에 대한 고려를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않해도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case1)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휴가 사용가능일수가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일인데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일을 사용하였다면 올해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발생연차에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(+)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계산이 되어야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하는건지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case2)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휴가 사용가능일수가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일인데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일을 사용하였다면 올해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발생연차에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(-)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계산이 되어야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하는건지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1.2021.01.01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입사자의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금년월차는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맞는 것인지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2.2021.01.01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입사자의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금년월차는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맞는 것인지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 월차 사용일수는 휴가 종류가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경우의 사용 일수만 표기하면 되는 것 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발생일수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조건발생으로 추가 발생된 일수가 반영되어야 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사용일수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가능일수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조건발생으로 추가 발생된 일수가 반영되어야 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0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AFD4-CBF2-E523-7B02-24FAD4828894}"/>
              </a:ext>
            </a:extLst>
          </p:cNvPr>
          <p:cNvSpPr txBox="1"/>
          <p:nvPr/>
        </p:nvSpPr>
        <p:spPr>
          <a:xfrm>
            <a:off x="531025" y="327724"/>
            <a:ext cx="20467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보고의 알림 발생 시간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B4882-77BB-225D-61B1-35072A2785F3}"/>
              </a:ext>
            </a:extLst>
          </p:cNvPr>
          <p:cNvSpPr txBox="1"/>
          <p:nvPr/>
        </p:nvSpPr>
        <p:spPr>
          <a:xfrm>
            <a:off x="636862" y="560552"/>
            <a:ext cx="6831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출퇴근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보고의 경우 아래와 같이 정해진 마감 기준 지났을 때 알림이 발생합니다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F09427-97D9-22D3-6C60-7506F1F27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75000"/>
              </p:ext>
            </p:extLst>
          </p:nvPr>
        </p:nvGraphicFramePr>
        <p:xfrm>
          <a:off x="639879" y="904372"/>
          <a:ext cx="10170996" cy="2770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421">
                  <a:extLst>
                    <a:ext uri="{9D8B030D-6E8A-4147-A177-3AD203B41FA5}">
                      <a16:colId xmlns:a16="http://schemas.microsoft.com/office/drawing/2014/main" val="828577023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88449097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85781687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744208861"/>
                    </a:ext>
                  </a:extLst>
                </a:gridCol>
              </a:tblGrid>
              <a:tr h="258202">
                <a:tc row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기준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영향을 받는 알림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2971"/>
                  </a:ext>
                </a:extLst>
              </a:tr>
              <a:tr h="258202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연구소장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28794"/>
                  </a:ext>
                </a:extLst>
              </a:tr>
              <a:tr h="86970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전사 또는 부서별 설정된 근무 시작 시간 </a:t>
                      </a:r>
                      <a:r>
                        <a:rPr kumimoji="1" lang="en-US" altLang="ko-KR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+ 10</a:t>
                      </a:r>
                      <a:r>
                        <a:rPr kumimoji="1" lang="ko-KR" altLang="en-US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kumimoji="1" lang="en-US" altLang="ko-KR" sz="8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kumimoji="1"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 시작 시간이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09:30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09:40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마감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이후 체크는 지각으로 처리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출근 시간이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체크를 진행해주세요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7647"/>
                  </a:ext>
                </a:extLst>
              </a:tr>
              <a:tr h="692267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기록 제출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팀장이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종료 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12:00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근무일이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7/6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일인 경우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7/7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마감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제출은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상태로 처리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#3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 기한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마감 기한 확인 필요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기록을 제출해주세요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35591"/>
                  </a:ext>
                </a:extLst>
              </a:tr>
              <a:tr h="692267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업무보고 등록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팀장이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종료 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12:00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근무일이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7/6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일인 경우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7/7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마감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등록은 미제출로 처리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등록 기간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마감 기한 확인 필요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업무보고를 등록해주세요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0170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45C2676-5095-CAC5-BE00-6389CC73A274}"/>
              </a:ext>
            </a:extLst>
          </p:cNvPr>
          <p:cNvSpPr/>
          <p:nvPr/>
        </p:nvSpPr>
        <p:spPr>
          <a:xfrm>
            <a:off x="1603021" y="13828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1B840A-7A1D-48C5-D717-9A75D979C575}"/>
              </a:ext>
            </a:extLst>
          </p:cNvPr>
          <p:cNvSpPr/>
          <p:nvPr/>
        </p:nvSpPr>
        <p:spPr>
          <a:xfrm>
            <a:off x="6545243" y="3637129"/>
            <a:ext cx="5433127" cy="33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전사 기준 출근시간 기본 정책이 필요함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09:00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로 정의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TeamCommut01_1(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2229"/>
              </p:ext>
            </p:extLst>
          </p:nvPr>
        </p:nvGraphicFramePr>
        <p:xfrm>
          <a:off x="8938323" y="1328195"/>
          <a:ext cx="3147286" cy="39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수정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4"/>
                        </a:rPr>
                        <a:t>https://js.devexpress.com/Demos/WidgetsGallery/Demo/DataGrid/BatchEditing/jQuery/Light/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dimmed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수정을 취소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내용 전체 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~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 컬럼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다음 페이지 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수정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결과로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(16p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.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F96CF7-761D-2D75-49A3-A450784131CF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6A321789-D55F-425D-89B2-6AE24459B63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C1CB2A0-4BFB-B25A-02C8-70ED2646C34A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8C16F97-2837-CB1D-2A6C-36324569435B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수정</a:t>
            </a:r>
            <a:endParaRPr lang="ko-KR" altLang="en-US" sz="800" b="1" dirty="0"/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A592A17B-C0FA-45E5-21C0-5566F6CA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42093"/>
              </p:ext>
            </p:extLst>
          </p:nvPr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1890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481231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121" name="Search">
            <a:extLst>
              <a:ext uri="{FF2B5EF4-FFF2-40B4-BE49-F238E27FC236}">
                <a16:creationId xmlns:a16="http://schemas.microsoft.com/office/drawing/2014/main" id="{06E25D50-5C54-6A2B-F1B0-1E9041FB4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D57139B3-AF8B-DA2D-33BA-AC70A6AA1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2318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2FBC3384-4B37-FE94-4354-2CD1A8EDCB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09816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17E75039-6C19-80A3-E980-EF10AF4A3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575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">
            <a:extLst>
              <a:ext uri="{FF2B5EF4-FFF2-40B4-BE49-F238E27FC236}">
                <a16:creationId xmlns:a16="http://schemas.microsoft.com/office/drawing/2014/main" id="{E20B6B5A-B6AE-D049-D805-0257CA743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earch">
            <a:extLst>
              <a:ext uri="{FF2B5EF4-FFF2-40B4-BE49-F238E27FC236}">
                <a16:creationId xmlns:a16="http://schemas.microsoft.com/office/drawing/2014/main" id="{AAFABCDA-585C-ACE1-E355-F47CBDD2B8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191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Search">
            <a:extLst>
              <a:ext uri="{FF2B5EF4-FFF2-40B4-BE49-F238E27FC236}">
                <a16:creationId xmlns:a16="http://schemas.microsoft.com/office/drawing/2014/main" id="{A4C46C67-7322-1FE0-CCAC-A33B8E74BE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780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Search">
            <a:extLst>
              <a:ext uri="{FF2B5EF4-FFF2-40B4-BE49-F238E27FC236}">
                <a16:creationId xmlns:a16="http://schemas.microsoft.com/office/drawing/2014/main" id="{6C6102D2-8F40-9D57-FE46-7C12084984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8048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Search">
            <a:extLst>
              <a:ext uri="{FF2B5EF4-FFF2-40B4-BE49-F238E27FC236}">
                <a16:creationId xmlns:a16="http://schemas.microsoft.com/office/drawing/2014/main" id="{DA08A483-573B-81BF-3099-B449CE2A7E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7730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BFCE8BA5-70E3-640C-C656-2228DACAB204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BBAF0AC1-C607-EEA6-24D5-71A80DEA868E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3BB7931-7121-CCC3-5FF7-5F08C9A6CF40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0EE6D40F-B5E5-9D96-9115-858E9D99180E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747ADB8-FA65-6516-FAF7-80A9CAC5F1CF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85BF55E-44E9-43D3-EA53-E9881E4572B2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0EF5663-27D7-DDB5-3A65-6D3372F7A386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A49AF54-EABF-96B1-BE9F-6F5123DEF1DA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8367B77-F6D9-1803-DE07-AE9D7A2F100D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80A867-DDDC-265C-99F9-F5B2D525CDBF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DD79BEE-6F8D-ED10-4F5D-D39CCBADA6EA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4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5EF75E1-632D-27D2-07EE-2696F860434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DDAA2D-2D6B-6DD0-3EA2-94E5431659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71" t="17029" r="29023" b="20041"/>
          <a:stretch/>
        </p:blipFill>
        <p:spPr>
          <a:xfrm>
            <a:off x="7537546" y="2077191"/>
            <a:ext cx="249782" cy="239921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EACC0C-E443-8040-14CD-999F6AB25814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B7DBC47-7E6C-6888-DA0A-1F4B76E0F144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2508FB1-E307-3C0F-9A91-5A2D9427C7E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dd">
                <a:extLst>
                  <a:ext uri="{FF2B5EF4-FFF2-40B4-BE49-F238E27FC236}">
                    <a16:creationId xmlns:a16="http://schemas.microsoft.com/office/drawing/2014/main" id="{C32F07EA-8D59-6E98-2DBC-5349FC663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Accept">
              <a:extLst>
                <a:ext uri="{FF2B5EF4-FFF2-40B4-BE49-F238E27FC236}">
                  <a16:creationId xmlns:a16="http://schemas.microsoft.com/office/drawing/2014/main" id="{626B84E1-636B-4C09-C0F3-4EA84D9A5B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841B74-9490-407F-0850-7E3CE08FB616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913EBD5-21F2-164D-1041-0DDE30831111}"/>
              </a:ext>
            </a:extLst>
          </p:cNvPr>
          <p:cNvSpPr/>
          <p:nvPr/>
        </p:nvSpPr>
        <p:spPr bwMode="auto">
          <a:xfrm>
            <a:off x="3921125" y="2383815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5762B3A-3EF0-510D-E355-40767551775F}"/>
              </a:ext>
            </a:extLst>
          </p:cNvPr>
          <p:cNvSpPr/>
          <p:nvPr/>
        </p:nvSpPr>
        <p:spPr bwMode="auto">
          <a:xfrm>
            <a:off x="5274170" y="2392474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Search">
            <a:extLst>
              <a:ext uri="{FF2B5EF4-FFF2-40B4-BE49-F238E27FC236}">
                <a16:creationId xmlns:a16="http://schemas.microsoft.com/office/drawing/2014/main" id="{9C7A6412-82BF-D732-D922-6B11CB3F18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635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순서도: 페이지 연결자 21">
            <a:extLst>
              <a:ext uri="{FF2B5EF4-FFF2-40B4-BE49-F238E27FC236}">
                <a16:creationId xmlns:a16="http://schemas.microsoft.com/office/drawing/2014/main" id="{3AF68688-E76C-AC88-B68E-E96D8A58CAC0}"/>
              </a:ext>
            </a:extLst>
          </p:cNvPr>
          <p:cNvSpPr/>
          <p:nvPr/>
        </p:nvSpPr>
        <p:spPr>
          <a:xfrm>
            <a:off x="8186861" y="11338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순서도: 페이지 연결자 21">
            <a:extLst>
              <a:ext uri="{FF2B5EF4-FFF2-40B4-BE49-F238E27FC236}">
                <a16:creationId xmlns:a16="http://schemas.microsoft.com/office/drawing/2014/main" id="{67AFB351-A3B2-0ED8-8576-CC736D83E7A9}"/>
              </a:ext>
            </a:extLst>
          </p:cNvPr>
          <p:cNvSpPr/>
          <p:nvPr/>
        </p:nvSpPr>
        <p:spPr>
          <a:xfrm>
            <a:off x="7921904" y="143406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순서도: 페이지 연결자 21">
            <a:extLst>
              <a:ext uri="{FF2B5EF4-FFF2-40B4-BE49-F238E27FC236}">
                <a16:creationId xmlns:a16="http://schemas.microsoft.com/office/drawing/2014/main" id="{8A7A7492-BCDA-E4B6-DD53-8B8C2897B580}"/>
              </a:ext>
            </a:extLst>
          </p:cNvPr>
          <p:cNvSpPr/>
          <p:nvPr/>
        </p:nvSpPr>
        <p:spPr>
          <a:xfrm>
            <a:off x="7715328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60717-9B4F-F4A4-D328-BEC8D373FBEF}"/>
              </a:ext>
            </a:extLst>
          </p:cNvPr>
          <p:cNvSpPr/>
          <p:nvPr/>
        </p:nvSpPr>
        <p:spPr bwMode="auto">
          <a:xfrm>
            <a:off x="3260040" y="2086890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순서도: 페이지 연결자 21">
            <a:extLst>
              <a:ext uri="{FF2B5EF4-FFF2-40B4-BE49-F238E27FC236}">
                <a16:creationId xmlns:a16="http://schemas.microsoft.com/office/drawing/2014/main" id="{CC47BA73-B1B7-ECE9-C5EB-BFBFCF23EAEA}"/>
              </a:ext>
            </a:extLst>
          </p:cNvPr>
          <p:cNvSpPr/>
          <p:nvPr/>
        </p:nvSpPr>
        <p:spPr>
          <a:xfrm>
            <a:off x="5366522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순서도: 페이지 연결자 21">
            <a:extLst>
              <a:ext uri="{FF2B5EF4-FFF2-40B4-BE49-F238E27FC236}">
                <a16:creationId xmlns:a16="http://schemas.microsoft.com/office/drawing/2014/main" id="{EE4D72F2-E421-FB1D-2728-48D50653D116}"/>
              </a:ext>
            </a:extLst>
          </p:cNvPr>
          <p:cNvSpPr/>
          <p:nvPr/>
        </p:nvSpPr>
        <p:spPr>
          <a:xfrm>
            <a:off x="7735741" y="23304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693E921-C53C-09D4-1122-3C8B39FDD26B}"/>
              </a:ext>
            </a:extLst>
          </p:cNvPr>
          <p:cNvSpPr/>
          <p:nvPr/>
        </p:nvSpPr>
        <p:spPr bwMode="auto">
          <a:xfrm>
            <a:off x="1027610" y="4500243"/>
            <a:ext cx="6894293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순서도: 페이지 연결자 21">
            <a:extLst>
              <a:ext uri="{FF2B5EF4-FFF2-40B4-BE49-F238E27FC236}">
                <a16:creationId xmlns:a16="http://schemas.microsoft.com/office/drawing/2014/main" id="{6DFFA781-A761-6AE8-57B4-0C4C63955366}"/>
              </a:ext>
            </a:extLst>
          </p:cNvPr>
          <p:cNvSpPr/>
          <p:nvPr/>
        </p:nvSpPr>
        <p:spPr>
          <a:xfrm>
            <a:off x="7840408" y="437833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순서도: 페이지 연결자 21">
            <a:extLst>
              <a:ext uri="{FF2B5EF4-FFF2-40B4-BE49-F238E27FC236}">
                <a16:creationId xmlns:a16="http://schemas.microsoft.com/office/drawing/2014/main" id="{A63A141D-F9ED-69F2-42BC-C4E4CA8A95B0}"/>
              </a:ext>
            </a:extLst>
          </p:cNvPr>
          <p:cNvSpPr/>
          <p:nvPr/>
        </p:nvSpPr>
        <p:spPr>
          <a:xfrm>
            <a:off x="7024930" y="494696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순서도: 페이지 연결자 21">
            <a:extLst>
              <a:ext uri="{FF2B5EF4-FFF2-40B4-BE49-F238E27FC236}">
                <a16:creationId xmlns:a16="http://schemas.microsoft.com/office/drawing/2014/main" id="{1B804147-848C-D392-96D3-CC0D2E865D54}"/>
              </a:ext>
            </a:extLst>
          </p:cNvPr>
          <p:cNvSpPr/>
          <p:nvPr/>
        </p:nvSpPr>
        <p:spPr>
          <a:xfrm>
            <a:off x="7773503" y="494887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페이지 연결자 21">
            <a:extLst>
              <a:ext uri="{FF2B5EF4-FFF2-40B4-BE49-F238E27FC236}">
                <a16:creationId xmlns:a16="http://schemas.microsoft.com/office/drawing/2014/main" id="{5F063909-9FA2-1AED-9373-99F988B40E8A}"/>
              </a:ext>
            </a:extLst>
          </p:cNvPr>
          <p:cNvSpPr/>
          <p:nvPr/>
        </p:nvSpPr>
        <p:spPr>
          <a:xfrm>
            <a:off x="6147437" y="53515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798F03-B60D-41D6-7185-97A3D622B5EB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D54D91-36EA-548C-2EAD-D59B6141A255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F3B3AA6-B1CC-D773-8A55-24404221FF8C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8157651-6406-EDB3-FE77-F897880C15A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0773149D-42FC-C46E-A2AE-D53AD2255B0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062673-C56C-023B-7437-EF00E65643C1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B5DB501-ACAA-9127-9391-BF15CF42C07D}"/>
              </a:ext>
            </a:extLst>
          </p:cNvPr>
          <p:cNvSpPr/>
          <p:nvPr/>
        </p:nvSpPr>
        <p:spPr>
          <a:xfrm>
            <a:off x="6118498" y="231265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01BB8-ACBA-D59B-E2C9-727EE8A31B24}"/>
              </a:ext>
            </a:extLst>
          </p:cNvPr>
          <p:cNvSpPr/>
          <p:nvPr/>
        </p:nvSpPr>
        <p:spPr>
          <a:xfrm>
            <a:off x="6652482" y="4410367"/>
            <a:ext cx="5433127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외근 여부가 있는데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팀원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외근 여부를 등록하는 </a:t>
            </a:r>
            <a:r>
              <a:rPr kumimoji="1" lang="en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가 존재하지 않는 것 같은데 외근 여부는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팀원 출퇴근 수정시에만 반영하는 것인지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8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456B826B-6FD4-D493-745C-91D57A21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73441"/>
              </p:ext>
            </p:extLst>
          </p:nvPr>
        </p:nvGraphicFramePr>
        <p:xfrm>
          <a:off x="933532" y="4423173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18:00()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9AC3FDA-9FFE-8BCD-89A7-C8663C65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2647"/>
              </p:ext>
            </p:extLst>
          </p:nvPr>
        </p:nvGraphicFramePr>
        <p:xfrm>
          <a:off x="933532" y="1904584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51" name="Search">
            <a:extLst>
              <a:ext uri="{FF2B5EF4-FFF2-40B4-BE49-F238E27FC236}">
                <a16:creationId xmlns:a16="http://schemas.microsoft.com/office/drawing/2014/main" id="{DF8F462E-BEB8-1FF7-6A09-333454E65D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6629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earch">
            <a:extLst>
              <a:ext uri="{FF2B5EF4-FFF2-40B4-BE49-F238E27FC236}">
                <a16:creationId xmlns:a16="http://schemas.microsoft.com/office/drawing/2014/main" id="{768BD9F0-CADA-2E04-BC23-D49BF7FA06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7063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Search">
            <a:extLst>
              <a:ext uri="{FF2B5EF4-FFF2-40B4-BE49-F238E27FC236}">
                <a16:creationId xmlns:a16="http://schemas.microsoft.com/office/drawing/2014/main" id="{173228BC-C0E1-7A9D-BA4C-DD0EB60092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57267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10200DDE-D2E4-7285-32D1-A1BEB26DB4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178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506BAE6C-4BFA-B856-947F-915D3D3E1A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6004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3E84F4AE-1F55-30F3-8BDB-7134B3A70D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3936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AD284210-649F-54B5-D979-ED23E7D791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525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FD895F35-5411-A27F-5722-ECC831B99A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218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C1610FC0-BB62-7A2B-17C5-D6FA9B4901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3879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DC9D3E-4E5D-5F4E-4704-6A4A2979AF53}"/>
              </a:ext>
            </a:extLst>
          </p:cNvPr>
          <p:cNvSpPr/>
          <p:nvPr/>
        </p:nvSpPr>
        <p:spPr bwMode="auto">
          <a:xfrm>
            <a:off x="3668576" y="1860060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709F81A-DFD6-67AF-586A-7DFDAF160202}"/>
              </a:ext>
            </a:extLst>
          </p:cNvPr>
          <p:cNvSpPr/>
          <p:nvPr/>
        </p:nvSpPr>
        <p:spPr bwMode="auto">
          <a:xfrm>
            <a:off x="5021621" y="1868719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0B95A2-B0EB-8C58-0109-6DD5C0A42BE2}"/>
              </a:ext>
            </a:extLst>
          </p:cNvPr>
          <p:cNvSpPr/>
          <p:nvPr/>
        </p:nvSpPr>
        <p:spPr bwMode="auto">
          <a:xfrm>
            <a:off x="1272678" y="1492446"/>
            <a:ext cx="186235" cy="8362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D218F4-F0F7-37BB-1763-96225554148B}"/>
              </a:ext>
            </a:extLst>
          </p:cNvPr>
          <p:cNvSpPr/>
          <p:nvPr/>
        </p:nvSpPr>
        <p:spPr bwMode="auto">
          <a:xfrm>
            <a:off x="9386014" y="4816624"/>
            <a:ext cx="1044338" cy="27821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A5B5810-6122-8D56-D93E-8BBFF45E2C3A}"/>
              </a:ext>
            </a:extLst>
          </p:cNvPr>
          <p:cNvGrpSpPr/>
          <p:nvPr/>
        </p:nvGrpSpPr>
        <p:grpSpPr>
          <a:xfrm>
            <a:off x="8321106" y="2821012"/>
            <a:ext cx="692614" cy="724582"/>
            <a:chOff x="10970763" y="4663275"/>
            <a:chExt cx="692614" cy="72458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B325D-181B-7F38-B9E0-29614691AAF3}"/>
                </a:ext>
              </a:extLst>
            </p:cNvPr>
            <p:cNvSpPr txBox="1"/>
            <p:nvPr/>
          </p:nvSpPr>
          <p:spPr>
            <a:xfrm>
              <a:off x="10970763" y="4663275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외근여부</a:t>
              </a:r>
              <a:endParaRPr lang="ko-KR" altLang="en-US" sz="800" b="1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BA375C0-E18D-A919-417D-1F5AB08DB727}"/>
                </a:ext>
              </a:extLst>
            </p:cNvPr>
            <p:cNvSpPr/>
            <p:nvPr/>
          </p:nvSpPr>
          <p:spPr bwMode="auto">
            <a:xfrm>
              <a:off x="10970763" y="5088921"/>
              <a:ext cx="692614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5C4271DD-93AE-E614-1263-4F26EE4B55D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970765" y="4880593"/>
              <a:ext cx="692612" cy="169575"/>
              <a:chOff x="586102" y="1297000"/>
              <a:chExt cx="1377736" cy="169575"/>
            </a:xfrm>
            <a:solidFill>
              <a:srgbClr val="FFFFFF"/>
            </a:solidFill>
            <a:effectLst/>
          </p:grpSpPr>
          <p:sp>
            <p:nvSpPr>
              <p:cNvPr id="114" name="Text Box">
                <a:extLst>
                  <a:ext uri="{FF2B5EF4-FFF2-40B4-BE49-F238E27FC236}">
                    <a16:creationId xmlns:a16="http://schemas.microsoft.com/office/drawing/2014/main" id="{6E02BF8E-32E9-69DF-7755-702B19A93919}"/>
                  </a:ext>
                </a:extLst>
              </p:cNvPr>
              <p:cNvSpPr/>
              <p:nvPr/>
            </p:nvSpPr>
            <p:spPr>
              <a:xfrm>
                <a:off x="586102" y="1297000"/>
                <a:ext cx="1377736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746613-5A40-CE8F-0CE7-858FF3549535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0E66194-9874-DDD6-0975-8B6A92DC02EC}"/>
                </a:ext>
              </a:extLst>
            </p:cNvPr>
            <p:cNvSpPr/>
            <p:nvPr/>
          </p:nvSpPr>
          <p:spPr bwMode="auto">
            <a:xfrm>
              <a:off x="10970763" y="5052042"/>
              <a:ext cx="692613" cy="335815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6" name="Search">
            <a:extLst>
              <a:ext uri="{FF2B5EF4-FFF2-40B4-BE49-F238E27FC236}">
                <a16:creationId xmlns:a16="http://schemas.microsoft.com/office/drawing/2014/main" id="{CA6449DD-4E36-A425-8D74-498BA2E3BD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380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66E984-425B-508E-B7EF-8C3E1A0B45AD}"/>
              </a:ext>
            </a:extLst>
          </p:cNvPr>
          <p:cNvSpPr txBox="1"/>
          <p:nvPr/>
        </p:nvSpPr>
        <p:spPr>
          <a:xfrm>
            <a:off x="9580953" y="5485023"/>
            <a:ext cx="21936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인사시스템 재직 상태 정보 사용</a:t>
            </a:r>
            <a:endParaRPr kumimoji="1" lang="en-US" altLang="ko-KR" sz="800" b="0" kern="1200" spc="0" dirty="0">
              <a:ln>
                <a:noFill/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38929B-50E7-EBE3-BCE4-915C3F2CE1CB}"/>
              </a:ext>
            </a:extLst>
          </p:cNvPr>
          <p:cNvSpPr txBox="1"/>
          <p:nvPr/>
        </p:nvSpPr>
        <p:spPr>
          <a:xfrm>
            <a:off x="532935" y="327724"/>
            <a:ext cx="2279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수정과 제출의 데이터 그리드 구분</a:t>
            </a:r>
          </a:p>
        </p:txBody>
      </p:sp>
      <p:sp>
        <p:nvSpPr>
          <p:cNvPr id="130" name="Search">
            <a:extLst>
              <a:ext uri="{FF2B5EF4-FFF2-40B4-BE49-F238E27FC236}">
                <a16:creationId xmlns:a16="http://schemas.microsoft.com/office/drawing/2014/main" id="{8E422EDC-63AB-33DA-D387-6F333017EB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6629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Search">
            <a:extLst>
              <a:ext uri="{FF2B5EF4-FFF2-40B4-BE49-F238E27FC236}">
                <a16:creationId xmlns:a16="http://schemas.microsoft.com/office/drawing/2014/main" id="{0A12E7E4-5511-E81B-2E2B-6FB142C7CA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7063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Search">
            <a:extLst>
              <a:ext uri="{FF2B5EF4-FFF2-40B4-BE49-F238E27FC236}">
                <a16:creationId xmlns:a16="http://schemas.microsoft.com/office/drawing/2014/main" id="{187AA094-4DB8-36E8-C1A9-551C8D569E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57267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arch">
            <a:extLst>
              <a:ext uri="{FF2B5EF4-FFF2-40B4-BE49-F238E27FC236}">
                <a16:creationId xmlns:a16="http://schemas.microsoft.com/office/drawing/2014/main" id="{462C77A6-CC47-E760-0043-E3991DD669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178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arch">
            <a:extLst>
              <a:ext uri="{FF2B5EF4-FFF2-40B4-BE49-F238E27FC236}">
                <a16:creationId xmlns:a16="http://schemas.microsoft.com/office/drawing/2014/main" id="{A1D451F6-D471-75D7-63A1-9B08D74177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6004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Search">
            <a:extLst>
              <a:ext uri="{FF2B5EF4-FFF2-40B4-BE49-F238E27FC236}">
                <a16:creationId xmlns:a16="http://schemas.microsoft.com/office/drawing/2014/main" id="{BF1DAD50-5BF7-5E9B-0FB0-FB45F9C490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3936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Search">
            <a:extLst>
              <a:ext uri="{FF2B5EF4-FFF2-40B4-BE49-F238E27FC236}">
                <a16:creationId xmlns:a16="http://schemas.microsoft.com/office/drawing/2014/main" id="{CBEFF3C1-3A86-2C00-1912-617884971E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525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earch">
            <a:extLst>
              <a:ext uri="{FF2B5EF4-FFF2-40B4-BE49-F238E27FC236}">
                <a16:creationId xmlns:a16="http://schemas.microsoft.com/office/drawing/2014/main" id="{D0C07255-1A88-3E00-ED37-92D5599B8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218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Search">
            <a:extLst>
              <a:ext uri="{FF2B5EF4-FFF2-40B4-BE49-F238E27FC236}">
                <a16:creationId xmlns:a16="http://schemas.microsoft.com/office/drawing/2014/main" id="{2131C12D-ACDB-07E7-0425-A1DDA73D1D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3879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Search">
            <a:extLst>
              <a:ext uri="{FF2B5EF4-FFF2-40B4-BE49-F238E27FC236}">
                <a16:creationId xmlns:a16="http://schemas.microsoft.com/office/drawing/2014/main" id="{F2EC0CCC-7368-79A8-7BAD-35AB39E1D7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380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03E672-4D41-8C2C-95EA-6B4D07EB87EB}"/>
              </a:ext>
            </a:extLst>
          </p:cNvPr>
          <p:cNvSpPr txBox="1"/>
          <p:nvPr/>
        </p:nvSpPr>
        <p:spPr>
          <a:xfrm>
            <a:off x="636862" y="560552"/>
            <a:ext cx="6831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팀원 출퇴근의 수정과 제출은 데이터 그리드의 상하 테두리 색상 변경으로 구분합니다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아울러 수정에서 수정된 셀은 테두리 색상이 변화되어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 여부를 알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0A500F-2AD6-0228-61EF-1EC645576D13}"/>
              </a:ext>
            </a:extLst>
          </p:cNvPr>
          <p:cNvSpPr txBox="1"/>
          <p:nvPr/>
        </p:nvSpPr>
        <p:spPr>
          <a:xfrm>
            <a:off x="875086" y="103670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78897DF-C560-9F7A-7417-7AD1B511DE6F}"/>
              </a:ext>
            </a:extLst>
          </p:cNvPr>
          <p:cNvSpPr txBox="1"/>
          <p:nvPr/>
        </p:nvSpPr>
        <p:spPr>
          <a:xfrm>
            <a:off x="875086" y="3825040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F233FF-11DC-883C-E5FB-DCF6E3FD3630}"/>
              </a:ext>
            </a:extLst>
          </p:cNvPr>
          <p:cNvSpPr txBox="1"/>
          <p:nvPr/>
        </p:nvSpPr>
        <p:spPr>
          <a:xfrm>
            <a:off x="1098071" y="1309924"/>
            <a:ext cx="5607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상하 테두리 색상을 파란색 톤으로 적용합니다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 내용이 수정되면 전체 테두리 색상이 파란색 톤으로 변경 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      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표시된 영역만 수정 가능합니다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셀렉트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박스로 선택하여 값 수정이 가능한 셀은 ▼가 표시됩니다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6DB5DF-B2BD-022B-2054-7FADB733B3BD}"/>
              </a:ext>
            </a:extLst>
          </p:cNvPr>
          <p:cNvSpPr txBox="1"/>
          <p:nvPr/>
        </p:nvSpPr>
        <p:spPr>
          <a:xfrm>
            <a:off x="1098071" y="4047164"/>
            <a:ext cx="560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상하 테두리 색상은 일반 데이터 그리드와 동일하게 적용됩니다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 수정이 불가능하기 때문에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▼가 표시 되지 않습니다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7893384-718B-E045-D50A-F683BE55CA7D}"/>
              </a:ext>
            </a:extLst>
          </p:cNvPr>
          <p:cNvSpPr/>
          <p:nvPr/>
        </p:nvSpPr>
        <p:spPr bwMode="auto">
          <a:xfrm>
            <a:off x="9386014" y="5550935"/>
            <a:ext cx="186235" cy="8362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4B8BD28-A222-BDC2-CEF1-0A9F7B8826EF}"/>
              </a:ext>
            </a:extLst>
          </p:cNvPr>
          <p:cNvGrpSpPr/>
          <p:nvPr/>
        </p:nvGrpSpPr>
        <p:grpSpPr>
          <a:xfrm>
            <a:off x="9375991" y="2817265"/>
            <a:ext cx="1009698" cy="2468041"/>
            <a:chOff x="5623464" y="2313588"/>
            <a:chExt cx="1009698" cy="246804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97ABA-4709-B6C7-1AE4-522461A72300}"/>
                </a:ext>
              </a:extLst>
            </p:cNvPr>
            <p:cNvSpPr txBox="1"/>
            <p:nvPr/>
          </p:nvSpPr>
          <p:spPr>
            <a:xfrm>
              <a:off x="5628684" y="2313588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근태결과</a:t>
              </a:r>
              <a:endParaRPr lang="ko-KR" altLang="en-US" sz="8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E7D41B1-1453-24CE-B387-5F16F6A37C11}"/>
                </a:ext>
              </a:extLst>
            </p:cNvPr>
            <p:cNvSpPr/>
            <p:nvPr/>
          </p:nvSpPr>
          <p:spPr bwMode="auto">
            <a:xfrm>
              <a:off x="5628682" y="2739234"/>
              <a:ext cx="999262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C54B51A7-E3E0-E16D-A67C-08364C871C0C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623464" y="2530906"/>
              <a:ext cx="1004480" cy="169575"/>
              <a:chOff x="-34262" y="1297000"/>
              <a:chExt cx="1998100" cy="169575"/>
            </a:xfrm>
            <a:solidFill>
              <a:srgbClr val="FFFFFF"/>
            </a:solidFill>
            <a:effectLst/>
          </p:grpSpPr>
          <p:sp>
            <p:nvSpPr>
              <p:cNvPr id="72" name="Text Box">
                <a:extLst>
                  <a:ext uri="{FF2B5EF4-FFF2-40B4-BE49-F238E27FC236}">
                    <a16:creationId xmlns:a16="http://schemas.microsoft.com/office/drawing/2014/main" id="{425FE9F4-37AF-AB22-F834-F7F6F747B495}"/>
                  </a:ext>
                </a:extLst>
              </p:cNvPr>
              <p:cNvSpPr/>
              <p:nvPr/>
            </p:nvSpPr>
            <p:spPr>
              <a:xfrm>
                <a:off x="-34262" y="1297000"/>
                <a:ext cx="1998100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235DD6-0404-0794-37A0-02CF0354D1D3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9BE13CF-2801-CC00-D92C-B89BFD9CC6BD}"/>
                </a:ext>
              </a:extLst>
            </p:cNvPr>
            <p:cNvSpPr/>
            <p:nvPr/>
          </p:nvSpPr>
          <p:spPr bwMode="auto">
            <a:xfrm>
              <a:off x="5628682" y="2702353"/>
              <a:ext cx="1004480" cy="207927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정상출근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생일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연차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경조휴가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공가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대체휴가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출산휴가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일반휴직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육아휴직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결근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85DC3-9882-F7CC-D268-A32DE5D01A59}"/>
              </a:ext>
            </a:extLst>
          </p:cNvPr>
          <p:cNvSpPr/>
          <p:nvPr/>
        </p:nvSpPr>
        <p:spPr>
          <a:xfrm>
            <a:off x="6659427" y="652475"/>
            <a:ext cx="5433127" cy="65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콤보에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포상휴가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의도적으로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빠진건지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인사시스템 재직 상태 정보 사용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인사시스템에 등록된 코드데이터를 사용하라는 의미인지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7AA6E2-9C55-842C-94AF-1CCF661607D1}"/>
              </a:ext>
            </a:extLst>
          </p:cNvPr>
          <p:cNvSpPr/>
          <p:nvPr/>
        </p:nvSpPr>
        <p:spPr>
          <a:xfrm>
            <a:off x="9655506" y="56754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4789A4-D988-5D83-2F05-EFB0F3F4329A}"/>
              </a:ext>
            </a:extLst>
          </p:cNvPr>
          <p:cNvSpPr/>
          <p:nvPr/>
        </p:nvSpPr>
        <p:spPr>
          <a:xfrm>
            <a:off x="10430352" y="372532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TeamCommut02_2(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tcmt02_3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10635"/>
              </p:ext>
            </p:extLst>
          </p:nvPr>
        </p:nvGraphicFramePr>
        <p:xfrm>
          <a:off x="8938323" y="1328195"/>
          <a:ext cx="3147286" cy="284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제출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레이어 팝업 닫기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제출인 경우 데이터 그리드 수정 불가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 또는 퇴근시간 중 어느 하나가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미제출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상태인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 또는 퇴근시간 중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내역이 있습니다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닫기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 또는 퇴근시간이 모두 등록된 상태인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제출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제출 결과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제출이 완료된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비활성화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기타설명에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Text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가 있는 경우 해당 직원 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 공백인 경우에도 제출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철야 근무 케이스 고려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토스트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MSG]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하부에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제출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E7FF27-BB16-7C63-88BB-ACFC790B4D49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70391C4-2417-6434-AC12-498FB43522D6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4D25B6-CBCF-54E5-338A-A867BC758D27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5D9C6F-990B-50EE-3731-D4824FDA5B89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제출</a:t>
            </a:r>
            <a:endParaRPr lang="ko-KR" altLang="en-US" sz="800" b="1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8B954F2-1D12-230B-06E5-5E8E424A2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52797"/>
              </p:ext>
            </p:extLst>
          </p:nvPr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588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43169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18:00()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전날 철야 근무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64" name="Search">
            <a:extLst>
              <a:ext uri="{FF2B5EF4-FFF2-40B4-BE49-F238E27FC236}">
                <a16:creationId xmlns:a16="http://schemas.microsoft.com/office/drawing/2014/main" id="{0A5299D4-7BA8-4DE6-80CF-E38BC351D7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Search">
            <a:extLst>
              <a:ext uri="{FF2B5EF4-FFF2-40B4-BE49-F238E27FC236}">
                <a16:creationId xmlns:a16="http://schemas.microsoft.com/office/drawing/2014/main" id="{727CFA8A-FDEB-F1ED-582A-1562778C1E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4344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Search">
            <a:extLst>
              <a:ext uri="{FF2B5EF4-FFF2-40B4-BE49-F238E27FC236}">
                <a16:creationId xmlns:a16="http://schemas.microsoft.com/office/drawing/2014/main" id="{45358913-3262-5E05-C76D-2B342EFE9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253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22BA9D69-73F1-1FBD-63CC-2BC5174EB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8519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Search">
            <a:extLst>
              <a:ext uri="{FF2B5EF4-FFF2-40B4-BE49-F238E27FC236}">
                <a16:creationId xmlns:a16="http://schemas.microsoft.com/office/drawing/2014/main" id="{D1468AEA-6163-5FC2-1F00-DC4D964A91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arch">
            <a:extLst>
              <a:ext uri="{FF2B5EF4-FFF2-40B4-BE49-F238E27FC236}">
                <a16:creationId xmlns:a16="http://schemas.microsoft.com/office/drawing/2014/main" id="{2E22F1C8-BA33-F910-C42A-15D56CE035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7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arch">
            <a:extLst>
              <a:ext uri="{FF2B5EF4-FFF2-40B4-BE49-F238E27FC236}">
                <a16:creationId xmlns:a16="http://schemas.microsoft.com/office/drawing/2014/main" id="{2A058648-B570-1396-F52A-EDD8B5FD86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327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earch">
            <a:extLst>
              <a:ext uri="{FF2B5EF4-FFF2-40B4-BE49-F238E27FC236}">
                <a16:creationId xmlns:a16="http://schemas.microsoft.com/office/drawing/2014/main" id="{60C2D551-B278-A1B0-3ACD-12A6052D9E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751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DCA8473F-C7CC-37D8-95DF-5C9BEDFF86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642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700FE830-A7B1-056F-9DC0-13F811D32A45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90E0F996-A064-F747-F772-5F29EFF9454A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62660FF-F6FE-A4EB-7503-17C23023936F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220F69B-F5CE-F88F-4127-42FF22E675E5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C3B920C6-BFDA-0DB9-449B-51288D2B03B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B73CF65-8DAD-AB48-D17C-FF3B9C45ECDB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AC1FE6-C0C1-A31B-9C86-A57A0FB72150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1BF42E-B0EE-EFA8-F4D2-AEF5A3B7FDA1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D4A25AD-801C-DBFF-8508-B4628DA5E488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3AC920-08D1-E372-3CB6-7D8B352C0390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0D15D8C-732B-CF4F-C05F-D65B38CBDB1C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4D0FEE7-1342-2A86-4901-5AC9995B9DA4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4368BA-1869-44DF-6855-73F4758E4870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2A6CE40-2261-1075-F0E0-33FFE8D9A379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A59D879-25C5-9B5F-09B7-5C7469641D81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dd">
                <a:extLst>
                  <a:ext uri="{FF2B5EF4-FFF2-40B4-BE49-F238E27FC236}">
                    <a16:creationId xmlns:a16="http://schemas.microsoft.com/office/drawing/2014/main" id="{A46E0896-1C9E-BD7E-BEEF-FFE45C677E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Accept">
              <a:extLst>
                <a:ext uri="{FF2B5EF4-FFF2-40B4-BE49-F238E27FC236}">
                  <a16:creationId xmlns:a16="http://schemas.microsoft.com/office/drawing/2014/main" id="{875F01FA-3381-99F0-BD60-D800E7484D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9285F69-DC79-24BB-D257-46140CC7E6D9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제출하였습니다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698111E4-BB47-6FE6-D1CF-461EF8655718}"/>
              </a:ext>
            </a:extLst>
          </p:cNvPr>
          <p:cNvSpPr/>
          <p:nvPr/>
        </p:nvSpPr>
        <p:spPr>
          <a:xfrm>
            <a:off x="7735741" y="23304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AAB581D2-0FA5-F55E-F214-71AB6BE5D702}"/>
              </a:ext>
            </a:extLst>
          </p:cNvPr>
          <p:cNvSpPr/>
          <p:nvPr/>
        </p:nvSpPr>
        <p:spPr>
          <a:xfrm>
            <a:off x="7910950" y="1408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페이지 연결자 21">
            <a:extLst>
              <a:ext uri="{FF2B5EF4-FFF2-40B4-BE49-F238E27FC236}">
                <a16:creationId xmlns:a16="http://schemas.microsoft.com/office/drawing/2014/main" id="{89BED97A-1800-E6FC-C30C-AE4129D21A8F}"/>
              </a:ext>
            </a:extLst>
          </p:cNvPr>
          <p:cNvSpPr/>
          <p:nvPr/>
        </p:nvSpPr>
        <p:spPr>
          <a:xfrm>
            <a:off x="6988098" y="495831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EFFF89FA-9E14-615E-5EE7-536F0EA2A035}"/>
              </a:ext>
            </a:extLst>
          </p:cNvPr>
          <p:cNvSpPr/>
          <p:nvPr/>
        </p:nvSpPr>
        <p:spPr>
          <a:xfrm>
            <a:off x="7766950" y="495480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F1CC5E55-4782-ACEB-8405-B12CE30CA4C0}"/>
              </a:ext>
            </a:extLst>
          </p:cNvPr>
          <p:cNvSpPr/>
          <p:nvPr/>
        </p:nvSpPr>
        <p:spPr>
          <a:xfrm>
            <a:off x="6190556" y="535840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A892E1-5F80-4445-564D-B6C5ACE66F11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A7917D-1BC1-66BF-1E43-0C1F40160792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48DF29F-69B5-A8DD-C71D-466B115AE177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629F42B5-60DE-1AF1-8AE1-1782B8066A51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12337BE-FE93-0C34-C946-8CB7FDC31CEF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2483B1-AEEB-250B-11BF-35A6BFC541A0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93A7E051-65E1-DAE2-D929-2AC8A81409E5}"/>
              </a:ext>
            </a:extLst>
          </p:cNvPr>
          <p:cNvSpPr/>
          <p:nvPr/>
        </p:nvSpPr>
        <p:spPr>
          <a:xfrm>
            <a:off x="11173985" y="342900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EB4CC-054C-63FA-63B6-6359AD868C66}"/>
              </a:ext>
            </a:extLst>
          </p:cNvPr>
          <p:cNvSpPr/>
          <p:nvPr/>
        </p:nvSpPr>
        <p:spPr>
          <a:xfrm>
            <a:off x="6530010" y="5330116"/>
            <a:ext cx="5433127" cy="473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공백인 경우와 미제출인 경우를 분기하기가 어려워서 기타설명에 내용이 존재하는 경우에만 제출 가능으로 해도 괜찮을지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2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259EC74-4D53-E92C-2A65-17622655D002}"/>
              </a:ext>
            </a:extLst>
          </p:cNvPr>
          <p:cNvSpPr txBox="1"/>
          <p:nvPr/>
        </p:nvSpPr>
        <p:spPr>
          <a:xfrm>
            <a:off x="6243121" y="5389497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9B9413F-D639-D640-2D14-66E5FE29DB09}"/>
              </a:ext>
            </a:extLst>
          </p:cNvPr>
          <p:cNvGrpSpPr/>
          <p:nvPr/>
        </p:nvGrpSpPr>
        <p:grpSpPr>
          <a:xfrm>
            <a:off x="7683498" y="5419943"/>
            <a:ext cx="915238" cy="154553"/>
            <a:chOff x="7515606" y="6533213"/>
            <a:chExt cx="915238" cy="15455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B0172E0-47B4-85FC-841C-03CEE88942A7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44B50729-FD7E-C1A0-1555-1F363E385A2A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53522D34-AA13-2C74-0C05-A3598F5E37E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6D14EF31-57BE-23B1-3C44-04A0A4C7A873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B7BE6A-BC0F-8639-A993-720910974A4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5308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미리보기에서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- 12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말일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 처리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반영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8572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0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619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841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558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5042"/>
              </p:ext>
            </p:extLst>
          </p:nvPr>
        </p:nvGraphicFramePr>
        <p:xfrm>
          <a:off x="1691650" y="2331595"/>
          <a:ext cx="7068330" cy="266963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221630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231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1544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1408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048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492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9387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70E55BAA-4390-0033-21DF-0BEEE3CCFCDE}"/>
              </a:ext>
            </a:extLst>
          </p:cNvPr>
          <p:cNvGrpSpPr/>
          <p:nvPr/>
        </p:nvGrpSpPr>
        <p:grpSpPr>
          <a:xfrm>
            <a:off x="8878184" y="5332938"/>
            <a:ext cx="3313816" cy="778681"/>
            <a:chOff x="6178527" y="1709907"/>
            <a:chExt cx="3313816" cy="778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9E1384F-73B1-6868-629D-4AD7ED999749}"/>
                </a:ext>
              </a:extLst>
            </p:cNvPr>
            <p:cNvSpPr/>
            <p:nvPr/>
          </p:nvSpPr>
          <p:spPr bwMode="auto">
            <a:xfrm>
              <a:off x="6178527" y="1709907"/>
              <a:ext cx="3313816" cy="7786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일괄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또는 한 명 이상의 직원을 선택하여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입사일 기준으로 조건을 적용하여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584DE75C-2408-2361-95EB-3A7AFD1294E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FDFBB7F-924C-27FF-BFD3-4E3BE0AC9BC8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C300880-9867-2E4F-C981-E6583939AB06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4BC3D58-B956-0AE1-7DCF-5BDCD90A11D4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3D7FB49-48C0-C3BA-DDAA-6881D3E0718E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877500-3D74-AD4F-621D-4F88E637E48D}"/>
              </a:ext>
            </a:extLst>
          </p:cNvPr>
          <p:cNvGrpSpPr/>
          <p:nvPr/>
        </p:nvGrpSpPr>
        <p:grpSpPr>
          <a:xfrm>
            <a:off x="3142926" y="5448997"/>
            <a:ext cx="3565187" cy="607180"/>
            <a:chOff x="3142926" y="5448997"/>
            <a:chExt cx="3565187" cy="60718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B5DAF58-3FB8-68DC-5DFB-F0F33A48B50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C940EF9-5A84-C105-A52C-AC06D09967F4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Add">
                <a:extLst>
                  <a:ext uri="{FF2B5EF4-FFF2-40B4-BE49-F238E27FC236}">
                    <a16:creationId xmlns:a16="http://schemas.microsoft.com/office/drawing/2014/main" id="{0AA931BB-98FB-8BB5-9EB1-CD9C1FE19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Accept">
              <a:extLst>
                <a:ext uri="{FF2B5EF4-FFF2-40B4-BE49-F238E27FC236}">
                  <a16:creationId xmlns:a16="http://schemas.microsoft.com/office/drawing/2014/main" id="{F1913D6B-43A1-0617-71A5-FD93DB219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FC7B4-45B4-9E22-D106-511B960CC09F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휴가 발생 처리를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011EC0F-EDD9-181C-2827-753B84EBEE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38" t="12304" r="45803" b="8008"/>
          <a:stretch/>
        </p:blipFill>
        <p:spPr>
          <a:xfrm>
            <a:off x="8103391" y="2002775"/>
            <a:ext cx="326181" cy="2442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FCE662E-85A6-A307-154B-4E1AF94E4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962" t="12304" r="6844" b="8008"/>
          <a:stretch/>
        </p:blipFill>
        <p:spPr>
          <a:xfrm>
            <a:off x="8510199" y="2002775"/>
            <a:ext cx="249781" cy="244219"/>
          </a:xfrm>
          <a:prstGeom prst="rect">
            <a:avLst/>
          </a:prstGeom>
        </p:spPr>
      </p:pic>
      <p:sp>
        <p:nvSpPr>
          <p:cNvPr id="100" name="Button">
            <a:extLst>
              <a:ext uri="{FF2B5EF4-FFF2-40B4-BE49-F238E27FC236}">
                <a16:creationId xmlns:a16="http://schemas.microsoft.com/office/drawing/2014/main" id="{CA2F7642-66F1-9378-E81B-BACCA1244660}"/>
              </a:ext>
            </a:extLst>
          </p:cNvPr>
          <p:cNvSpPr/>
          <p:nvPr/>
        </p:nvSpPr>
        <p:spPr>
          <a:xfrm>
            <a:off x="8202073" y="580269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1967CC-97A4-9F3A-CAA5-40922DE2C792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A98614-37E8-0887-CBB4-93652A814D4A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○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5" name="Button">
              <a:extLst>
                <a:ext uri="{FF2B5EF4-FFF2-40B4-BE49-F238E27FC236}">
                  <a16:creationId xmlns:a16="http://schemas.microsoft.com/office/drawing/2014/main" id="{D64F03F5-BB66-CA8C-C552-30955BED4ED4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직원 선택  ▼</a:t>
              </a:r>
              <a:endPara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8A2B9B-C8C4-C6DC-703F-62617323FEBE}"/>
              </a:ext>
            </a:extLst>
          </p:cNvPr>
          <p:cNvSpPr/>
          <p:nvPr/>
        </p:nvSpPr>
        <p:spPr>
          <a:xfrm>
            <a:off x="6650287" y="3182652"/>
            <a:ext cx="5433127" cy="1646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상단에 년도가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되어있는데 조건이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어떻게되는지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 또는 변경이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불가한건지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화면이 미리보기 화면인지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 (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추가로 해당화면이 </a:t>
            </a:r>
            <a:r>
              <a:rPr kumimoji="1" lang="ko-Kore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이전의 미리보기 화면과 실제로 휴가 발생된 정보를 보여주는 화면이 동일한 페이지인지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?)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방법에 대한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기획서에는 표기가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않되어있는데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어떤 방법으로 수정을 할 수 있게끔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해야할지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?(grid row edit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?)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말일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평일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처리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반영 처리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===&gt; 12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말일에 배치로 기준 데이터를 만들고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일에 우측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촤하단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 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버튼을 통해 실 반영한다는 의미인지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화면에 보여지는 단위가 아닌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(grid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페이징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전직원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대상으로 일괄 반영하면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되는건지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C96C97-901E-1115-A992-9DD42E42B79F}"/>
              </a:ext>
            </a:extLst>
          </p:cNvPr>
          <p:cNvSpPr/>
          <p:nvPr/>
        </p:nvSpPr>
        <p:spPr>
          <a:xfrm>
            <a:off x="2886747" y="113618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9D1A6C-009D-EC59-0B60-77D3B8F43F38}"/>
              </a:ext>
            </a:extLst>
          </p:cNvPr>
          <p:cNvSpPr/>
          <p:nvPr/>
        </p:nvSpPr>
        <p:spPr>
          <a:xfrm>
            <a:off x="9921571" y="14121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53E5BF-50CF-95CA-7FB3-50FB217D5E9E}"/>
              </a:ext>
            </a:extLst>
          </p:cNvPr>
          <p:cNvSpPr/>
          <p:nvPr/>
        </p:nvSpPr>
        <p:spPr>
          <a:xfrm>
            <a:off x="10949751" y="166912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C5CF9F-8792-714D-2658-E046D3A78270}"/>
              </a:ext>
            </a:extLst>
          </p:cNvPr>
          <p:cNvSpPr/>
          <p:nvPr/>
        </p:nvSpPr>
        <p:spPr>
          <a:xfrm>
            <a:off x="1584121" y="222789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9CB2E3-4B66-DB5C-EB99-7E9ABE6389B8}"/>
              </a:ext>
            </a:extLst>
          </p:cNvPr>
          <p:cNvSpPr/>
          <p:nvPr/>
        </p:nvSpPr>
        <p:spPr>
          <a:xfrm>
            <a:off x="8062998" y="56503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79BF78-A7EA-5AEB-A754-4DCDE516CB84}"/>
              </a:ext>
            </a:extLst>
          </p:cNvPr>
          <p:cNvSpPr/>
          <p:nvPr/>
        </p:nvSpPr>
        <p:spPr>
          <a:xfrm>
            <a:off x="8405665" y="52973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4386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8346"/>
              </p:ext>
            </p:extLst>
          </p:nvPr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0F2517D-2208-FE5D-1DA9-42005C6E92F2}"/>
              </a:ext>
            </a:extLst>
          </p:cNvPr>
          <p:cNvSpPr/>
          <p:nvPr/>
        </p:nvSpPr>
        <p:spPr>
          <a:xfrm>
            <a:off x="2839238" y="111285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BC8F3D-E405-F40C-BD46-7934441022AB}"/>
              </a:ext>
            </a:extLst>
          </p:cNvPr>
          <p:cNvSpPr/>
          <p:nvPr/>
        </p:nvSpPr>
        <p:spPr>
          <a:xfrm>
            <a:off x="8176010" y="527331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2D21AB-0D20-1114-587D-4569A1CA795F}"/>
              </a:ext>
            </a:extLst>
          </p:cNvPr>
          <p:cNvSpPr/>
          <p:nvPr/>
        </p:nvSpPr>
        <p:spPr>
          <a:xfrm>
            <a:off x="1665284" y="2290034"/>
            <a:ext cx="214805" cy="208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D1D2B9-0F43-B4AF-65FF-DF55DDEA6BEA}"/>
              </a:ext>
            </a:extLst>
          </p:cNvPr>
          <p:cNvSpPr/>
          <p:nvPr/>
        </p:nvSpPr>
        <p:spPr>
          <a:xfrm>
            <a:off x="7571541" y="188256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6F5841-3289-D4EB-E4B0-7F5C35BA8131}"/>
              </a:ext>
            </a:extLst>
          </p:cNvPr>
          <p:cNvSpPr/>
          <p:nvPr/>
        </p:nvSpPr>
        <p:spPr>
          <a:xfrm>
            <a:off x="8608761" y="563867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05215-CB7A-6F4D-4EF2-7C313C0F4E6F}"/>
              </a:ext>
            </a:extLst>
          </p:cNvPr>
          <p:cNvSpPr/>
          <p:nvPr/>
        </p:nvSpPr>
        <p:spPr>
          <a:xfrm>
            <a:off x="6462446" y="3164731"/>
            <a:ext cx="5687615" cy="10896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상단에 년도가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되어있는데 오늘 날짜의 년도로만 보여주면 될지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(3)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gird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대상 목록이 만들어지는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화면은 발생대상 목록이고 실제 발생한 휴가를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볼수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있는 화면은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없어보이는데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이해하는게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맞는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Gird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페이징으로 구성될 수 있는 요건인지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?(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이때 페이징은 서버 페이징을 의미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버튼을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발생되는데 방지를 할 수 있는 기준이 존재하는지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7D78-53BD-1614-ABBD-3F391A04A00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808F-CB2C-145E-9786-28DDEC505678}"/>
              </a:ext>
            </a:extLst>
          </p:cNvPr>
          <p:cNvSpPr txBox="1"/>
          <p:nvPr/>
        </p:nvSpPr>
        <p:spPr>
          <a:xfrm>
            <a:off x="533145" y="769907"/>
            <a:ext cx="51820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발생은 아래 산정 기준에 의해 입사일 기준 매년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전 직원에게 부여합니다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9854-07E2-6405-DACB-10A46CAEEB3E}"/>
              </a:ext>
            </a:extLst>
          </p:cNvPr>
          <p:cNvSpPr txBox="1"/>
          <p:nvPr/>
        </p:nvSpPr>
        <p:spPr>
          <a:xfrm>
            <a:off x="742839" y="1027667"/>
            <a:ext cx="82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씩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사용가능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년이 지나면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 부여 받은 유급휴가 소멸</a:t>
            </a:r>
            <a:endParaRPr lang="en-US" altLang="ko-KR" sz="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다음해 연차는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근무일수에 비례해서 발생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근무일수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15), 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소수점 무조건 올림 처리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(0.01~0.45 -&gt; 0.5, 0.5~0.99 -&gt; 1)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endParaRPr lang="en-US" altLang="ko-KR" sz="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기간 동안 개근한 월의 수만큼 연차휴가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2075" lvl="1" indent="-92075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이상 계속 근무 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년을 초과하는 매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대하여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일을 가산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한도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F1C5D-2101-0574-6B5B-8D203CA3C7E5}"/>
              </a:ext>
            </a:extLst>
          </p:cNvPr>
          <p:cNvSpPr txBox="1"/>
          <p:nvPr/>
        </p:nvSpPr>
        <p:spPr>
          <a:xfrm>
            <a:off x="800422" y="259363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출근율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470D0-7529-BCE0-210B-C41EFCAEF074}"/>
              </a:ext>
            </a:extLst>
          </p:cNvPr>
          <p:cNvSpPr txBox="1"/>
          <p:nvPr/>
        </p:nvSpPr>
        <p:spPr>
          <a:xfrm>
            <a:off x="1364616" y="4274380"/>
            <a:ext cx="2380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 수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10)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97.2%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B655-8B3E-779B-19CE-16D98E4F42AE}"/>
              </a:ext>
            </a:extLst>
          </p:cNvPr>
          <p:cNvSpPr txBox="1"/>
          <p:nvPr/>
        </p:nvSpPr>
        <p:spPr>
          <a:xfrm>
            <a:off x="1154036" y="2904702"/>
            <a:ext cx="3530535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출산휴가 및 육아휴직기간의 경우 </a:t>
            </a:r>
            <a:r>
              <a:rPr kumimoji="1" lang="ko-KR" altLang="en-US" sz="800" b="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다음의 사유는 결근일수로 차감하여 출근율을 판단합니다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 </a:t>
            </a:r>
          </a:p>
          <a:p>
            <a:pPr algn="l"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근로자 귀책사유로 인한 징계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정직 기간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개인적 사정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목적으로 인한 휴업 또는 휴직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해외연수 및 여행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 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기타 개인사정에 의한 결근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BCA-9C33-4835-4BEF-6C4ACAA93A58}"/>
              </a:ext>
            </a:extLst>
          </p:cNvPr>
          <p:cNvSpPr txBox="1"/>
          <p:nvPr/>
        </p:nvSpPr>
        <p:spPr>
          <a:xfrm>
            <a:off x="4965032" y="2593638"/>
            <a:ext cx="1967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 계산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488D61-B6F5-2AB4-6AB6-535B3046C695}"/>
              </a:ext>
            </a:extLst>
          </p:cNvPr>
          <p:cNvGrpSpPr/>
          <p:nvPr/>
        </p:nvGrpSpPr>
        <p:grpSpPr>
          <a:xfrm>
            <a:off x="4869792" y="3236280"/>
            <a:ext cx="6477712" cy="2225205"/>
            <a:chOff x="4869792" y="3236280"/>
            <a:chExt cx="6477712" cy="222520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ED02FB-5118-329A-8964-010E59A77F0F}"/>
                </a:ext>
              </a:extLst>
            </p:cNvPr>
            <p:cNvGrpSpPr/>
            <p:nvPr/>
          </p:nvGrpSpPr>
          <p:grpSpPr>
            <a:xfrm>
              <a:off x="4869792" y="3236280"/>
              <a:ext cx="6273612" cy="2207951"/>
              <a:chOff x="5588068" y="2784838"/>
              <a:chExt cx="6273612" cy="22079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06092C-E2F5-5212-C021-515F4B40D923}"/>
                  </a:ext>
                </a:extLst>
              </p:cNvPr>
              <p:cNvSpPr/>
              <p:nvPr/>
            </p:nvSpPr>
            <p:spPr bwMode="auto">
              <a:xfrm>
                <a:off x="5813159" y="3990654"/>
                <a:ext cx="6003607" cy="69668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0FA7461-446C-92B9-2B4A-0FC7CBCF16FD}"/>
                  </a:ext>
                </a:extLst>
              </p:cNvPr>
              <p:cNvGrpSpPr/>
              <p:nvPr/>
            </p:nvGrpSpPr>
            <p:grpSpPr>
              <a:xfrm>
                <a:off x="6306706" y="3912165"/>
                <a:ext cx="524503" cy="482716"/>
                <a:chOff x="6293390" y="3912165"/>
                <a:chExt cx="524503" cy="482716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DEBF4FD-47D8-BDCA-9F7C-EDADCD124E91}"/>
                    </a:ext>
                  </a:extLst>
                </p:cNvPr>
                <p:cNvSpPr/>
                <p:nvPr/>
              </p:nvSpPr>
              <p:spPr bwMode="auto">
                <a:xfrm>
                  <a:off x="6512916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1C8715-C104-C282-54B4-541AEF82C153}"/>
                    </a:ext>
                  </a:extLst>
                </p:cNvPr>
                <p:cNvSpPr txBox="1"/>
                <p:nvPr/>
              </p:nvSpPr>
              <p:spPr>
                <a:xfrm>
                  <a:off x="6293390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6926210-3AF8-9A8C-36B2-00D6667772D6}"/>
                  </a:ext>
                </a:extLst>
              </p:cNvPr>
              <p:cNvGrpSpPr/>
              <p:nvPr/>
            </p:nvGrpSpPr>
            <p:grpSpPr>
              <a:xfrm>
                <a:off x="7025344" y="3912165"/>
                <a:ext cx="524504" cy="482716"/>
                <a:chOff x="7061514" y="3912165"/>
                <a:chExt cx="524504" cy="482716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3B6DBC2-B5DD-7F2E-0772-EC2FCDCBAC1E}"/>
                    </a:ext>
                  </a:extLst>
                </p:cNvPr>
                <p:cNvSpPr/>
                <p:nvPr/>
              </p:nvSpPr>
              <p:spPr bwMode="auto">
                <a:xfrm>
                  <a:off x="7281041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418542-1304-5F66-47BA-2DC88170CFAF}"/>
                    </a:ext>
                  </a:extLst>
                </p:cNvPr>
                <p:cNvSpPr txBox="1"/>
                <p:nvPr/>
              </p:nvSpPr>
              <p:spPr>
                <a:xfrm>
                  <a:off x="7061514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2023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61E0CEE-9868-ABB3-1FBD-21700273A628}"/>
                  </a:ext>
                </a:extLst>
              </p:cNvPr>
              <p:cNvGrpSpPr/>
              <p:nvPr/>
            </p:nvGrpSpPr>
            <p:grpSpPr>
              <a:xfrm>
                <a:off x="7743983" y="3912165"/>
                <a:ext cx="524504" cy="482716"/>
                <a:chOff x="7809563" y="3912165"/>
                <a:chExt cx="524504" cy="4827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2587BB0-4616-E564-9AF0-85F644BE995B}"/>
                    </a:ext>
                  </a:extLst>
                </p:cNvPr>
                <p:cNvSpPr/>
                <p:nvPr/>
              </p:nvSpPr>
              <p:spPr bwMode="auto">
                <a:xfrm>
                  <a:off x="8029090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85649F-9807-B230-8F65-98286074C6EE}"/>
                    </a:ext>
                  </a:extLst>
                </p:cNvPr>
                <p:cNvSpPr txBox="1"/>
                <p:nvPr/>
              </p:nvSpPr>
              <p:spPr>
                <a:xfrm>
                  <a:off x="7809563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2024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32767AC-E5AD-D811-86BD-96B180ACF64C}"/>
                  </a:ext>
                </a:extLst>
              </p:cNvPr>
              <p:cNvGrpSpPr/>
              <p:nvPr/>
            </p:nvGrpSpPr>
            <p:grpSpPr>
              <a:xfrm>
                <a:off x="8462622" y="3912165"/>
                <a:ext cx="524504" cy="482716"/>
                <a:chOff x="8535668" y="3912165"/>
                <a:chExt cx="524504" cy="48271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61959A5-1CF1-D86D-7F73-5D6882476CCF}"/>
                    </a:ext>
                  </a:extLst>
                </p:cNvPr>
                <p:cNvSpPr/>
                <p:nvPr/>
              </p:nvSpPr>
              <p:spPr bwMode="auto">
                <a:xfrm>
                  <a:off x="8755195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F28A07-5061-0A64-9567-29D386149E30}"/>
                    </a:ext>
                  </a:extLst>
                </p:cNvPr>
                <p:cNvSpPr txBox="1"/>
                <p:nvPr/>
              </p:nvSpPr>
              <p:spPr>
                <a:xfrm>
                  <a:off x="8535668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59A7C8F-3EBB-714A-C682-785A4070EACC}"/>
                  </a:ext>
                </a:extLst>
              </p:cNvPr>
              <p:cNvGrpSpPr/>
              <p:nvPr/>
            </p:nvGrpSpPr>
            <p:grpSpPr>
              <a:xfrm>
                <a:off x="5588068" y="3901663"/>
                <a:ext cx="524503" cy="493218"/>
                <a:chOff x="5588068" y="3901663"/>
                <a:chExt cx="524503" cy="49321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F05C7AD-60EF-3DF0-59C5-C2A8E1BF4999}"/>
                    </a:ext>
                  </a:extLst>
                </p:cNvPr>
                <p:cNvSpPr/>
                <p:nvPr/>
              </p:nvSpPr>
              <p:spPr bwMode="auto">
                <a:xfrm>
                  <a:off x="581315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1F8BCD-B6D9-D2E9-148F-B657519473AC}"/>
                    </a:ext>
                  </a:extLst>
                </p:cNvPr>
                <p:cNvSpPr txBox="1"/>
                <p:nvPr/>
              </p:nvSpPr>
              <p:spPr>
                <a:xfrm>
                  <a:off x="5588068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4A4DD69-0735-717A-5FF9-13F9652A0894}"/>
                  </a:ext>
                </a:extLst>
              </p:cNvPr>
              <p:cNvGrpSpPr/>
              <p:nvPr/>
            </p:nvGrpSpPr>
            <p:grpSpPr>
              <a:xfrm>
                <a:off x="5642658" y="3522327"/>
                <a:ext cx="955711" cy="398420"/>
                <a:chOff x="5642658" y="3522327"/>
                <a:chExt cx="955711" cy="398420"/>
              </a:xfrm>
            </p:grpSpPr>
            <p:sp>
              <p:nvSpPr>
                <p:cNvPr id="34" name="화살표: 오각형 33">
                  <a:extLst>
                    <a:ext uri="{FF2B5EF4-FFF2-40B4-BE49-F238E27FC236}">
                      <a16:creationId xmlns:a16="http://schemas.microsoft.com/office/drawing/2014/main" id="{A08004AF-8642-F98C-1B8C-DDFE5D51EB56}"/>
                    </a:ext>
                  </a:extLst>
                </p:cNvPr>
                <p:cNvSpPr/>
                <p:nvPr/>
              </p:nvSpPr>
              <p:spPr bwMode="auto">
                <a:xfrm rot="5400000">
                  <a:off x="604160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516CDC-607B-E213-BD72-6F77B147384F}"/>
                    </a:ext>
                  </a:extLst>
                </p:cNvPr>
                <p:cNvSpPr txBox="1"/>
                <p:nvPr/>
              </p:nvSpPr>
              <p:spPr>
                <a:xfrm>
                  <a:off x="5642658" y="3522327"/>
                  <a:ext cx="9557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2021/03/22 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809451-61A8-FEDE-9F57-A304E2E54218}"/>
                  </a:ext>
                </a:extLst>
              </p:cNvPr>
              <p:cNvGrpSpPr/>
              <p:nvPr/>
            </p:nvGrpSpPr>
            <p:grpSpPr>
              <a:xfrm>
                <a:off x="6525184" y="3522327"/>
                <a:ext cx="585417" cy="398420"/>
                <a:chOff x="6525184" y="3522327"/>
                <a:chExt cx="585417" cy="39842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CB586A-9B1B-F1CE-C44B-0F791F654064}"/>
                    </a:ext>
                  </a:extLst>
                </p:cNvPr>
                <p:cNvSpPr txBox="1"/>
                <p:nvPr/>
              </p:nvSpPr>
              <p:spPr>
                <a:xfrm>
                  <a:off x="6525184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  <p:sp>
              <p:nvSpPr>
                <p:cNvPr id="37" name="화살표: 오각형 36">
                  <a:extLst>
                    <a:ext uri="{FF2B5EF4-FFF2-40B4-BE49-F238E27FC236}">
                      <a16:creationId xmlns:a16="http://schemas.microsoft.com/office/drawing/2014/main" id="{351DA3D4-869C-55EC-4AA4-56B3521AB602}"/>
                    </a:ext>
                  </a:extLst>
                </p:cNvPr>
                <p:cNvSpPr/>
                <p:nvPr/>
              </p:nvSpPr>
              <p:spPr bwMode="auto">
                <a:xfrm rot="5400000">
                  <a:off x="6732113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8D5335B-9DE1-8DED-8B22-B53CC91ECE05}"/>
                  </a:ext>
                </a:extLst>
              </p:cNvPr>
              <p:cNvGrpSpPr/>
              <p:nvPr/>
            </p:nvGrpSpPr>
            <p:grpSpPr>
              <a:xfrm>
                <a:off x="7244869" y="3522327"/>
                <a:ext cx="585417" cy="398420"/>
                <a:chOff x="7301170" y="3522327"/>
                <a:chExt cx="585417" cy="398420"/>
              </a:xfrm>
            </p:grpSpPr>
            <p:sp>
              <p:nvSpPr>
                <p:cNvPr id="38" name="화살표: 오각형 37">
                  <a:extLst>
                    <a:ext uri="{FF2B5EF4-FFF2-40B4-BE49-F238E27FC236}">
                      <a16:creationId xmlns:a16="http://schemas.microsoft.com/office/drawing/2014/main" id="{28BDB826-AD36-3B80-1D3D-D0B0BDE19F13}"/>
                    </a:ext>
                  </a:extLst>
                </p:cNvPr>
                <p:cNvSpPr/>
                <p:nvPr/>
              </p:nvSpPr>
              <p:spPr bwMode="auto">
                <a:xfrm rot="5400000">
                  <a:off x="750854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77217B-2615-676F-48E0-F6AAADEF4F9A}"/>
                    </a:ext>
                  </a:extLst>
                </p:cNvPr>
                <p:cNvSpPr txBox="1"/>
                <p:nvPr/>
              </p:nvSpPr>
              <p:spPr>
                <a:xfrm>
                  <a:off x="7301170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26D764A-8D4A-43EE-CFF7-447B6758D1D3}"/>
                  </a:ext>
                </a:extLst>
              </p:cNvPr>
              <p:cNvGrpSpPr/>
              <p:nvPr/>
            </p:nvGrpSpPr>
            <p:grpSpPr>
              <a:xfrm>
                <a:off x="7988199" y="3522327"/>
                <a:ext cx="585417" cy="398420"/>
                <a:chOff x="8077592" y="3522327"/>
                <a:chExt cx="585417" cy="398420"/>
              </a:xfrm>
            </p:grpSpPr>
            <p:sp>
              <p:nvSpPr>
                <p:cNvPr id="39" name="화살표: 오각형 38">
                  <a:extLst>
                    <a:ext uri="{FF2B5EF4-FFF2-40B4-BE49-F238E27FC236}">
                      <a16:creationId xmlns:a16="http://schemas.microsoft.com/office/drawing/2014/main" id="{62697D07-87F8-C722-1C47-9397E44C6358}"/>
                    </a:ext>
                  </a:extLst>
                </p:cNvPr>
                <p:cNvSpPr/>
                <p:nvPr/>
              </p:nvSpPr>
              <p:spPr bwMode="auto">
                <a:xfrm rot="5400000">
                  <a:off x="8277042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CD8095-4FDA-D811-734C-50A41D8AEC29}"/>
                    </a:ext>
                  </a:extLst>
                </p:cNvPr>
                <p:cNvSpPr txBox="1"/>
                <p:nvPr/>
              </p:nvSpPr>
              <p:spPr>
                <a:xfrm>
                  <a:off x="807759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4AFA538-7131-0966-A569-7CBAA5AC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893" y="3333320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D3673-C422-F443-98C6-9147FD3AB25A}"/>
                  </a:ext>
                </a:extLst>
              </p:cNvPr>
              <p:cNvSpPr txBox="1"/>
              <p:nvPr/>
            </p:nvSpPr>
            <p:spPr>
              <a:xfrm>
                <a:off x="7264299" y="307029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62DF948-F8E6-B912-70FA-671FF297688F}"/>
                  </a:ext>
                </a:extLst>
              </p:cNvPr>
              <p:cNvGrpSpPr/>
              <p:nvPr/>
            </p:nvGrpSpPr>
            <p:grpSpPr>
              <a:xfrm>
                <a:off x="9181261" y="3901663"/>
                <a:ext cx="524504" cy="482716"/>
                <a:chOff x="9331872" y="3901663"/>
                <a:chExt cx="524504" cy="48271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835FFD9-DE42-BE21-2190-B007C5382486}"/>
                    </a:ext>
                  </a:extLst>
                </p:cNvPr>
                <p:cNvSpPr/>
                <p:nvPr/>
              </p:nvSpPr>
              <p:spPr bwMode="auto">
                <a:xfrm>
                  <a:off x="955139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FDA13-2001-971C-BBE1-4DC48DB01494}"/>
                    </a:ext>
                  </a:extLst>
                </p:cNvPr>
                <p:cNvSpPr txBox="1"/>
                <p:nvPr/>
              </p:nvSpPr>
              <p:spPr>
                <a:xfrm>
                  <a:off x="9331872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518B91E-BAA1-B09E-1ED2-E68B153534CD}"/>
                  </a:ext>
                </a:extLst>
              </p:cNvPr>
              <p:cNvGrpSpPr/>
              <p:nvPr/>
            </p:nvGrpSpPr>
            <p:grpSpPr>
              <a:xfrm>
                <a:off x="9899900" y="3901663"/>
                <a:ext cx="524504" cy="482716"/>
                <a:chOff x="10128076" y="3901663"/>
                <a:chExt cx="524504" cy="48271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759BD2-568E-0A81-34B5-99AA5E93F60D}"/>
                    </a:ext>
                  </a:extLst>
                </p:cNvPr>
                <p:cNvSpPr/>
                <p:nvPr/>
              </p:nvSpPr>
              <p:spPr bwMode="auto">
                <a:xfrm>
                  <a:off x="103476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48C860-DE9F-6D9C-01E0-CEF22563629D}"/>
                    </a:ext>
                  </a:extLst>
                </p:cNvPr>
                <p:cNvSpPr txBox="1"/>
                <p:nvPr/>
              </p:nvSpPr>
              <p:spPr>
                <a:xfrm>
                  <a:off x="101280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2027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4DC79CA-2FBA-9D10-93E4-4515494981B4}"/>
                  </a:ext>
                </a:extLst>
              </p:cNvPr>
              <p:cNvGrpSpPr/>
              <p:nvPr/>
            </p:nvGrpSpPr>
            <p:grpSpPr>
              <a:xfrm>
                <a:off x="10618539" y="3901663"/>
                <a:ext cx="524504" cy="482716"/>
                <a:chOff x="10771197" y="3901663"/>
                <a:chExt cx="524504" cy="48271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75995F2-99FB-FA8B-262A-FB1685A73460}"/>
                    </a:ext>
                  </a:extLst>
                </p:cNvPr>
                <p:cNvSpPr/>
                <p:nvPr/>
              </p:nvSpPr>
              <p:spPr bwMode="auto">
                <a:xfrm>
                  <a:off x="10990724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BA8929-D500-8468-0CB2-2E7DAE727995}"/>
                    </a:ext>
                  </a:extLst>
                </p:cNvPr>
                <p:cNvSpPr txBox="1"/>
                <p:nvPr/>
              </p:nvSpPr>
              <p:spPr>
                <a:xfrm>
                  <a:off x="10771197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2028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44D7F65-7748-A134-BE5E-89CC020C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067" y="3177385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BCC647-3D97-D00B-D6CD-C7992D05FD98}"/>
                  </a:ext>
                </a:extLst>
              </p:cNvPr>
              <p:cNvGrpSpPr/>
              <p:nvPr/>
            </p:nvGrpSpPr>
            <p:grpSpPr>
              <a:xfrm>
                <a:off x="8694099" y="3522327"/>
                <a:ext cx="585417" cy="398420"/>
                <a:chOff x="8737532" y="3522327"/>
                <a:chExt cx="585417" cy="398420"/>
              </a:xfrm>
            </p:grpSpPr>
            <p:sp>
              <p:nvSpPr>
                <p:cNvPr id="56" name="화살표: 오각형 55">
                  <a:extLst>
                    <a:ext uri="{FF2B5EF4-FFF2-40B4-BE49-F238E27FC236}">
                      <a16:creationId xmlns:a16="http://schemas.microsoft.com/office/drawing/2014/main" id="{567AC8CE-320B-DAEB-18BB-E1C78AA155F9}"/>
                    </a:ext>
                  </a:extLst>
                </p:cNvPr>
                <p:cNvSpPr/>
                <p:nvPr/>
              </p:nvSpPr>
              <p:spPr bwMode="auto">
                <a:xfrm rot="5400000">
                  <a:off x="8933178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46D9215-EA13-2971-78C1-5F6D6AA5902F}"/>
                    </a:ext>
                  </a:extLst>
                </p:cNvPr>
                <p:cNvSpPr txBox="1"/>
                <p:nvPr/>
              </p:nvSpPr>
              <p:spPr>
                <a:xfrm>
                  <a:off x="873753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62F2BE55-A54D-7BA6-EA19-996D20654934}"/>
                  </a:ext>
                </a:extLst>
              </p:cNvPr>
              <p:cNvSpPr/>
              <p:nvPr/>
            </p:nvSpPr>
            <p:spPr bwMode="auto">
              <a:xfrm>
                <a:off x="8657980" y="4398918"/>
                <a:ext cx="123825" cy="106746"/>
              </a:xfrm>
              <a:prstGeom prst="triangle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15FEEF-6AB7-87A7-4BE1-128B437E27C5}"/>
                  </a:ext>
                </a:extLst>
              </p:cNvPr>
              <p:cNvSpPr txBox="1"/>
              <p:nvPr/>
            </p:nvSpPr>
            <p:spPr>
              <a:xfrm>
                <a:off x="8268487" y="453112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 가산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회계년수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4041-34D0-53C5-2F40-830CAAF8BFFA}"/>
                  </a:ext>
                </a:extLst>
              </p:cNvPr>
              <p:cNvSpPr txBox="1"/>
              <p:nvPr/>
            </p:nvSpPr>
            <p:spPr>
              <a:xfrm>
                <a:off x="8731243" y="2911444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31E6B9-38BC-BFD9-F9FE-8C6CF9F8A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0241" y="3038049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DD75726-0CCE-D8BC-0771-7B483015DBE6}"/>
                  </a:ext>
                </a:extLst>
              </p:cNvPr>
              <p:cNvGrpSpPr/>
              <p:nvPr/>
            </p:nvGrpSpPr>
            <p:grpSpPr>
              <a:xfrm>
                <a:off x="11337176" y="3901663"/>
                <a:ext cx="524504" cy="482716"/>
                <a:chOff x="11337176" y="3901663"/>
                <a:chExt cx="524504" cy="48271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B14904E-8F66-F8C6-5415-0FA7B38A442C}"/>
                    </a:ext>
                  </a:extLst>
                </p:cNvPr>
                <p:cNvSpPr/>
                <p:nvPr/>
              </p:nvSpPr>
              <p:spPr bwMode="auto">
                <a:xfrm>
                  <a:off x="115567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B1737AA-3707-306D-764D-A187D58E9750}"/>
                    </a:ext>
                  </a:extLst>
                </p:cNvPr>
                <p:cNvSpPr txBox="1"/>
                <p:nvPr/>
              </p:nvSpPr>
              <p:spPr>
                <a:xfrm>
                  <a:off x="113371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2029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031512-6E5E-6C8F-B188-DA1152B5432D}"/>
                  </a:ext>
                </a:extLst>
              </p:cNvPr>
              <p:cNvSpPr txBox="1"/>
              <p:nvPr/>
            </p:nvSpPr>
            <p:spPr>
              <a:xfrm>
                <a:off x="10271184" y="278483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054B4FA-1336-D68A-0E6F-15E96D937CE3}"/>
                </a:ext>
              </a:extLst>
            </p:cNvPr>
            <p:cNvSpPr/>
            <p:nvPr/>
          </p:nvSpPr>
          <p:spPr bwMode="auto">
            <a:xfrm>
              <a:off x="9386945" y="4867614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C835D7-5C9E-EE7B-A8EF-541B5D513A59}"/>
                </a:ext>
              </a:extLst>
            </p:cNvPr>
            <p:cNvSpPr txBox="1"/>
            <p:nvPr/>
          </p:nvSpPr>
          <p:spPr>
            <a:xfrm>
              <a:off x="8997452" y="499982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2027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3345E25-87C1-E957-E884-3366AF1BF40C}"/>
                </a:ext>
              </a:extLst>
            </p:cNvPr>
            <p:cNvSpPr/>
            <p:nvPr/>
          </p:nvSpPr>
          <p:spPr bwMode="auto">
            <a:xfrm>
              <a:off x="10834186" y="4853638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D986C-8306-2A91-8BF7-A51DB1F4A80C}"/>
                </a:ext>
              </a:extLst>
            </p:cNvPr>
            <p:cNvSpPr txBox="1"/>
            <p:nvPr/>
          </p:nvSpPr>
          <p:spPr>
            <a:xfrm>
              <a:off x="10444693" y="498584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2029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6FC4243-706E-DC4C-A5E4-EE6B48614F9F}"/>
                </a:ext>
              </a:extLst>
            </p:cNvPr>
            <p:cNvGrpSpPr/>
            <p:nvPr/>
          </p:nvGrpSpPr>
          <p:grpSpPr>
            <a:xfrm>
              <a:off x="8719714" y="3968016"/>
              <a:ext cx="585417" cy="398420"/>
              <a:chOff x="8719714" y="3968016"/>
              <a:chExt cx="585417" cy="398420"/>
            </a:xfrm>
          </p:grpSpPr>
          <p:sp>
            <p:nvSpPr>
              <p:cNvPr id="80" name="화살표: 오각형 79">
                <a:extLst>
                  <a:ext uri="{FF2B5EF4-FFF2-40B4-BE49-F238E27FC236}">
                    <a16:creationId xmlns:a16="http://schemas.microsoft.com/office/drawing/2014/main" id="{6C673344-D4F0-D8CE-2094-459E8D680F7C}"/>
                  </a:ext>
                </a:extLst>
              </p:cNvPr>
              <p:cNvSpPr/>
              <p:nvPr/>
            </p:nvSpPr>
            <p:spPr bwMode="auto">
              <a:xfrm rot="5400000">
                <a:off x="8915360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4C335-5DEA-5376-BA9C-F378F075825B}"/>
                  </a:ext>
                </a:extLst>
              </p:cNvPr>
              <p:cNvSpPr txBox="1"/>
              <p:nvPr/>
            </p:nvSpPr>
            <p:spPr>
              <a:xfrm>
                <a:off x="8719714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E90739D-432D-69C2-4B8E-A66AFAB50D4B}"/>
                </a:ext>
              </a:extLst>
            </p:cNvPr>
            <p:cNvGrpSpPr/>
            <p:nvPr/>
          </p:nvGrpSpPr>
          <p:grpSpPr>
            <a:xfrm>
              <a:off x="9418318" y="3968016"/>
              <a:ext cx="585417" cy="398420"/>
              <a:chOff x="9418318" y="3968016"/>
              <a:chExt cx="585417" cy="398420"/>
            </a:xfrm>
          </p:grpSpPr>
          <p:sp>
            <p:nvSpPr>
              <p:cNvPr id="82" name="화살표: 오각형 81">
                <a:extLst>
                  <a:ext uri="{FF2B5EF4-FFF2-40B4-BE49-F238E27FC236}">
                    <a16:creationId xmlns:a16="http://schemas.microsoft.com/office/drawing/2014/main" id="{592D2398-73C1-19BE-6785-C624A8B6BD0C}"/>
                  </a:ext>
                </a:extLst>
              </p:cNvPr>
              <p:cNvSpPr/>
              <p:nvPr/>
            </p:nvSpPr>
            <p:spPr bwMode="auto">
              <a:xfrm rot="5400000">
                <a:off x="9613964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DE7D29C-2CD5-CF98-C00D-4BC0220F372B}"/>
                  </a:ext>
                </a:extLst>
              </p:cNvPr>
              <p:cNvSpPr txBox="1"/>
              <p:nvPr/>
            </p:nvSpPr>
            <p:spPr>
              <a:xfrm>
                <a:off x="9418318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181DB40-B3DD-202E-F70F-60DDA1A0A4E9}"/>
                </a:ext>
              </a:extLst>
            </p:cNvPr>
            <p:cNvGrpSpPr/>
            <p:nvPr/>
          </p:nvGrpSpPr>
          <p:grpSpPr>
            <a:xfrm>
              <a:off x="10167466" y="3968016"/>
              <a:ext cx="585417" cy="398420"/>
              <a:chOff x="10167466" y="3968016"/>
              <a:chExt cx="585417" cy="398420"/>
            </a:xfrm>
          </p:grpSpPr>
          <p:sp>
            <p:nvSpPr>
              <p:cNvPr id="84" name="화살표: 오각형 83">
                <a:extLst>
                  <a:ext uri="{FF2B5EF4-FFF2-40B4-BE49-F238E27FC236}">
                    <a16:creationId xmlns:a16="http://schemas.microsoft.com/office/drawing/2014/main" id="{5EC708D4-D7B9-3044-EA73-7CF800EF8C5F}"/>
                  </a:ext>
                </a:extLst>
              </p:cNvPr>
              <p:cNvSpPr/>
              <p:nvPr/>
            </p:nvSpPr>
            <p:spPr bwMode="auto">
              <a:xfrm rot="5400000">
                <a:off x="10363112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3399A-CDCB-D62A-3441-907B869CDC66}"/>
                  </a:ext>
                </a:extLst>
              </p:cNvPr>
              <p:cNvSpPr txBox="1"/>
              <p:nvPr/>
            </p:nvSpPr>
            <p:spPr>
              <a:xfrm>
                <a:off x="10167466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C341124-9A9F-5DE2-16DF-BB1FBC88F03A}"/>
              </a:ext>
            </a:extLst>
          </p:cNvPr>
          <p:cNvSpPr txBox="1"/>
          <p:nvPr/>
        </p:nvSpPr>
        <p:spPr>
          <a:xfrm>
            <a:off x="5390958" y="2904702"/>
            <a:ext cx="564700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가산은 연차를 부여하는 매년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시점에서 최초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년을 초과하는 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년마다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일을 가산합니다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년마다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일을 가산하되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가산 후 총 연차가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일이 되면 더 이상 가산되지 않습니다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38882-8C54-C93C-8A6C-E147108C0459}"/>
              </a:ext>
            </a:extLst>
          </p:cNvPr>
          <p:cNvSpPr txBox="1"/>
          <p:nvPr/>
        </p:nvSpPr>
        <p:spPr>
          <a:xfrm>
            <a:off x="6234645" y="498256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회계년수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231C24-19E4-B093-2D15-6788374130BF}"/>
              </a:ext>
            </a:extLst>
          </p:cNvPr>
          <p:cNvSpPr/>
          <p:nvPr/>
        </p:nvSpPr>
        <p:spPr>
          <a:xfrm>
            <a:off x="6492664" y="420112"/>
            <a:ext cx="5433127" cy="837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입사가 가능한가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입사가 가능하면 입사해부터 만근이라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회계년수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유급휴가 계산 기준이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달라질수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있는지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확인차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문의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유급휴가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계산시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최초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부여는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22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입사시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2025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발생 휴가에서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발생되는게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맞는건지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?(2025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부터는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2027,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2029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년단위로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발생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152C9B-1AAA-028C-B362-2474D7D3BBA8}"/>
              </a:ext>
            </a:extLst>
          </p:cNvPr>
          <p:cNvSpPr/>
          <p:nvPr/>
        </p:nvSpPr>
        <p:spPr>
          <a:xfrm>
            <a:off x="372147" y="34781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BC6514-5927-A8E3-2325-B173C80BB974}"/>
              </a:ext>
            </a:extLst>
          </p:cNvPr>
          <p:cNvSpPr/>
          <p:nvPr/>
        </p:nvSpPr>
        <p:spPr>
          <a:xfrm>
            <a:off x="10444693" y="283598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629D38C-985F-8859-F7B4-760077F663CC}"/>
              </a:ext>
            </a:extLst>
          </p:cNvPr>
          <p:cNvSpPr/>
          <p:nvPr/>
        </p:nvSpPr>
        <p:spPr bwMode="auto">
          <a:xfrm rot="5400000">
            <a:off x="2641608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8056D-F297-D13B-D57C-2BD8441ED883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1523D8-F8DF-A1D2-83E1-2FF306805E62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CBBCC0-B27E-4734-10B1-190CC1C6EEFA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6A098-03CE-7925-F10F-195408EE6C16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DF5C15-BB84-4DC8-1194-4FA611288022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F60F5C-EDBE-68CB-AC69-F179D535F03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0D052-A9B8-96F7-6DB5-BAC784949C92}"/>
              </a:ext>
            </a:extLst>
          </p:cNvPr>
          <p:cNvSpPr txBox="1"/>
          <p:nvPr/>
        </p:nvSpPr>
        <p:spPr>
          <a:xfrm>
            <a:off x="2254526" y="2269479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7562818-5BD8-11D9-5080-D8F5E2BEA4F7}"/>
              </a:ext>
            </a:extLst>
          </p:cNvPr>
          <p:cNvSpPr/>
          <p:nvPr/>
        </p:nvSpPr>
        <p:spPr bwMode="auto">
          <a:xfrm rot="5400000">
            <a:off x="7179543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775F6-32FD-65E9-8369-0324913D1198}"/>
              </a:ext>
            </a:extLst>
          </p:cNvPr>
          <p:cNvSpPr txBox="1"/>
          <p:nvPr/>
        </p:nvSpPr>
        <p:spPr>
          <a:xfrm>
            <a:off x="6926849" y="112414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E5C18-20A6-EFC5-E7FD-1B9D21EB34F4}"/>
              </a:ext>
            </a:extLst>
          </p:cNvPr>
          <p:cNvCxnSpPr>
            <a:cxnSpLocks/>
          </p:cNvCxnSpPr>
          <p:nvPr/>
        </p:nvCxnSpPr>
        <p:spPr>
          <a:xfrm>
            <a:off x="2781617" y="1076517"/>
            <a:ext cx="44887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791F00-DD95-C35C-E96C-2966C5D5C040}"/>
              </a:ext>
            </a:extLst>
          </p:cNvPr>
          <p:cNvSpPr txBox="1"/>
          <p:nvPr/>
        </p:nvSpPr>
        <p:spPr>
          <a:xfrm>
            <a:off x="3815905" y="539405"/>
            <a:ext cx="211468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 개근 시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일의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입사일 기준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간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11.0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연차 발생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37049B-E85F-5752-CE83-CCF25F068DC8}"/>
              </a:ext>
            </a:extLst>
          </p:cNvPr>
          <p:cNvCxnSpPr>
            <a:cxnSpLocks/>
          </p:cNvCxnSpPr>
          <p:nvPr/>
        </p:nvCxnSpPr>
        <p:spPr>
          <a:xfrm>
            <a:off x="7270317" y="2145561"/>
            <a:ext cx="37035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A638F-3837-A3E6-18A3-58B403BDF41D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24983-492F-50F1-D67E-F774CAC4746A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0B6214B-D92D-7BD8-F887-981AB0CDA472}"/>
              </a:ext>
            </a:extLst>
          </p:cNvPr>
          <p:cNvSpPr/>
          <p:nvPr/>
        </p:nvSpPr>
        <p:spPr bwMode="auto">
          <a:xfrm>
            <a:off x="7314005" y="2823694"/>
            <a:ext cx="123825" cy="106746"/>
          </a:xfrm>
          <a:prstGeom prst="triangl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3C187-0564-E58F-2AF8-79511284E465}"/>
              </a:ext>
            </a:extLst>
          </p:cNvPr>
          <p:cNvSpPr txBox="1"/>
          <p:nvPr/>
        </p:nvSpPr>
        <p:spPr>
          <a:xfrm>
            <a:off x="6758600" y="295590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미사용 유급휴가 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9B48B-0614-7FCE-D7FE-677AE23BEA66}"/>
              </a:ext>
            </a:extLst>
          </p:cNvPr>
          <p:cNvSpPr txBox="1"/>
          <p:nvPr/>
        </p:nvSpPr>
        <p:spPr>
          <a:xfrm>
            <a:off x="7664561" y="1262281"/>
            <a:ext cx="2904962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 연차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근무기간에 비례해서 발생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일부터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일까지의 일수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11.71 -&gt;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소수점 올림 처리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80489C-9308-0DFC-1DBB-A87BE1773E7C}"/>
              </a:ext>
            </a:extLst>
          </p:cNvPr>
          <p:cNvCxnSpPr>
            <a:cxnSpLocks/>
          </p:cNvCxnSpPr>
          <p:nvPr/>
        </p:nvCxnSpPr>
        <p:spPr>
          <a:xfrm>
            <a:off x="2781617" y="2127547"/>
            <a:ext cx="3624625" cy="12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F5AD01-F1BE-A110-B860-20BF8AEE21C4}"/>
              </a:ext>
            </a:extLst>
          </p:cNvPr>
          <p:cNvSpPr txBox="1"/>
          <p:nvPr/>
        </p:nvSpPr>
        <p:spPr>
          <a:xfrm>
            <a:off x="6052619" y="222863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2021/12/31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74E07-2820-7726-8140-F1F231045180}"/>
              </a:ext>
            </a:extLst>
          </p:cNvPr>
          <p:cNvSpPr txBox="1"/>
          <p:nvPr/>
        </p:nvSpPr>
        <p:spPr>
          <a:xfrm>
            <a:off x="2796074" y="1308222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첫 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12 – 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E20672-F770-E33C-A082-FD9E884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29214"/>
              </p:ext>
            </p:extLst>
          </p:nvPr>
        </p:nvGraphicFramePr>
        <p:xfrm>
          <a:off x="2396421" y="362994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D49B58-E5F3-C111-8113-B25674DB58FE}"/>
              </a:ext>
            </a:extLst>
          </p:cNvPr>
          <p:cNvSpPr txBox="1"/>
          <p:nvPr/>
        </p:nvSpPr>
        <p:spPr>
          <a:xfrm>
            <a:off x="2085524" y="3310081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입사일 기준 휴가 발생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77499B9-1B14-254D-7434-4C750C68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22614"/>
              </p:ext>
            </p:extLst>
          </p:nvPr>
        </p:nvGraphicFramePr>
        <p:xfrm>
          <a:off x="2396421" y="470992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A29C66C-63F4-2750-6A91-9121ED085BFF}"/>
              </a:ext>
            </a:extLst>
          </p:cNvPr>
          <p:cNvSpPr txBox="1"/>
          <p:nvPr/>
        </p:nvSpPr>
        <p:spPr>
          <a:xfrm>
            <a:off x="2085524" y="4390061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BEE317-A73F-FB32-59D9-FA66A65BF63D}"/>
              </a:ext>
            </a:extLst>
          </p:cNvPr>
          <p:cNvCxnSpPr>
            <a:cxnSpLocks/>
          </p:cNvCxnSpPr>
          <p:nvPr/>
        </p:nvCxnSpPr>
        <p:spPr>
          <a:xfrm>
            <a:off x="6406242" y="1964323"/>
            <a:ext cx="864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3B3F0-9162-C6CF-FE5C-20B8B414D26B}"/>
              </a:ext>
            </a:extLst>
          </p:cNvPr>
          <p:cNvSpPr txBox="1"/>
          <p:nvPr/>
        </p:nvSpPr>
        <p:spPr>
          <a:xfrm>
            <a:off x="6328363" y="1262281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– 1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A267A-CA0F-7B22-B169-7ECCF8E4CB6B}"/>
              </a:ext>
            </a:extLst>
          </p:cNvPr>
          <p:cNvSpPr txBox="1"/>
          <p:nvPr/>
        </p:nvSpPr>
        <p:spPr>
          <a:xfrm>
            <a:off x="6913488" y="222666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3A9F61C-3574-5E91-0FB7-54E54ED4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65781"/>
              </p:ext>
            </p:extLst>
          </p:nvPr>
        </p:nvGraphicFramePr>
        <p:xfrm>
          <a:off x="2396421" y="580206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06CE65D-9FEE-62DB-07C3-AFD28EA7B500}"/>
              </a:ext>
            </a:extLst>
          </p:cNvPr>
          <p:cNvSpPr txBox="1"/>
          <p:nvPr/>
        </p:nvSpPr>
        <p:spPr>
          <a:xfrm>
            <a:off x="2085524" y="5482193"/>
            <a:ext cx="3153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조회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이후 미사용 월차 소멸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2A1E0-D1A3-9ACD-0FE6-19171F7B94DC}"/>
              </a:ext>
            </a:extLst>
          </p:cNvPr>
          <p:cNvSpPr txBox="1"/>
          <p:nvPr/>
        </p:nvSpPr>
        <p:spPr>
          <a:xfrm>
            <a:off x="8973911" y="5534405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569CC-7C23-1FF2-E20F-28FFFA359291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6D2E00-BD57-6977-FF9D-C69545C6FD1B}"/>
              </a:ext>
            </a:extLst>
          </p:cNvPr>
          <p:cNvSpPr txBox="1"/>
          <p:nvPr/>
        </p:nvSpPr>
        <p:spPr>
          <a:xfrm>
            <a:off x="533146" y="769907"/>
            <a:ext cx="130545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C38A2-36E9-A092-D9FD-3EB801336D83}"/>
              </a:ext>
            </a:extLst>
          </p:cNvPr>
          <p:cNvSpPr/>
          <p:nvPr/>
        </p:nvSpPr>
        <p:spPr>
          <a:xfrm>
            <a:off x="7193964" y="-46906"/>
            <a:ext cx="5433127" cy="9067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입사가 가능한가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입사가 가능하면 입사해부터 만근이라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회계년수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유급휴가 계산 기준이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달라질수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있는지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확인차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문의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유급휴가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계산시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최초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부여는 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만기근무를 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이상한 이후에 부과되는지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22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입사하면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2025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발생 휴가에서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+1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일이 되는데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22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, 23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만기근무를 했으면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24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발생휴가에서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+1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일이 되어야 하는게 아닌지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568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67412</TotalTime>
  <Words>3931</Words>
  <Application>Microsoft Macintosh PowerPoint</Application>
  <PresentationFormat>와이드스크린</PresentationFormat>
  <Paragraphs>1010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</vt:lpstr>
      <vt:lpstr>굴림</vt:lpstr>
      <vt:lpstr>맑은 고딕</vt:lpstr>
      <vt:lpstr>맑은 고딕</vt:lpstr>
      <vt:lpstr>Arial</vt:lpstr>
      <vt:lpstr>Segoe UI</vt:lpstr>
      <vt:lpstr>Wingdings</vt:lpstr>
      <vt:lpstr>디자인</vt:lpstr>
      <vt:lpstr>내용양식</vt:lpstr>
      <vt:lpstr>PowerPoint 프레젠테이션</vt:lpstr>
      <vt:lpstr>PowerPoint 프레젠테이션</vt:lpstr>
      <vt:lpstr>TeamCommut01_1(팀장)</vt:lpstr>
      <vt:lpstr>PowerPoint 프레젠테이션</vt:lpstr>
      <vt:lpstr>TeamCommut02_2(팀장)</vt:lpstr>
      <vt:lpstr>VacationSetting01</vt:lpstr>
      <vt:lpstr>VacationSetting02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5801</cp:revision>
  <dcterms:created xsi:type="dcterms:W3CDTF">2020-04-27T04:37:00Z</dcterms:created>
  <dcterms:modified xsi:type="dcterms:W3CDTF">2022-10-04T02:49:36Z</dcterms:modified>
</cp:coreProperties>
</file>