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15AA-DB5D-4598-9FE8-E81B3BFCEC4D}" type="datetimeFigureOut">
              <a:rPr lang="ko-KR" altLang="en-US" smtClean="0"/>
              <a:t>2021-10-19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C28C5-DCA2-44F8-9B80-710DA2C3E214}" type="slidenum">
              <a:rPr lang="ko-KR" altLang="en-US" smtClean="0"/>
              <a:t>‹#›</a:t>
            </a:fld>
            <a:endParaRPr lang="ko-KR" altLang="en-US"/>
          </a:p>
        </p:txBody>
      </p:sp>
    </p:spTree>
    <p:extLst>
      <p:ext uri="{BB962C8B-B14F-4D97-AF65-F5344CB8AC3E}">
        <p14:creationId xmlns:p14="http://schemas.microsoft.com/office/powerpoint/2010/main" val="114942691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99482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163425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270229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725477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0179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97363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760473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407502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408636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111886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427770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1109478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1052829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232567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979515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417371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315287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189992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211457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334235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186692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379013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368627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46598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smtClean="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81381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223273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36189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657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35306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76761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245476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39945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42468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02031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717801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32780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176350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883702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485641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5053715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3237633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nvPr>
        </p:nvGraphicFramePr>
        <p:xfrm>
          <a:off x="143339" y="123800"/>
          <a:ext cx="11905322" cy="447680"/>
        </p:xfrm>
        <a:graphic>
          <a:graphicData uri="http://schemas.openxmlformats.org/drawingml/2006/table">
            <a:tbl>
              <a:tblPr/>
              <a:tblGrid>
                <a:gridCol w="1340801"/>
                <a:gridCol w="7396169"/>
                <a:gridCol w="1017303"/>
                <a:gridCol w="2151049"/>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smtClean="0">
                          <a:ln>
                            <a:noFill/>
                          </a:ln>
                          <a:solidFill>
                            <a:schemeClr val="tx1"/>
                          </a:solidFill>
                          <a:effectLst/>
                          <a:latin typeface="+mn-ea"/>
                          <a:ea typeface="+mn-ea"/>
                        </a:rPr>
                        <a:t>화면명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웹</a:t>
                      </a:r>
                      <a:r>
                        <a:rPr kumimoji="1" lang="en-US" altLang="ko-KR" sz="1000" b="1" i="0" u="none" strike="noStrike" cap="none" normalizeH="0" baseline="0" dirty="0" smtClean="0">
                          <a:ln>
                            <a:noFill/>
                          </a:ln>
                          <a:solidFill>
                            <a:schemeClr val="tx1"/>
                          </a:solidFill>
                          <a:effectLst/>
                          <a:latin typeface="+mn-ea"/>
                          <a:ea typeface="+mn-ea"/>
                        </a:rPr>
                        <a:t>/</a:t>
                      </a:r>
                      <a:r>
                        <a:rPr kumimoji="1" lang="ko-KR" altLang="en-US" sz="1000" b="1" i="0" u="none" strike="noStrike" cap="none" normalizeH="0" baseline="0" dirty="0" err="1" smtClean="0">
                          <a:ln>
                            <a:noFill/>
                          </a:ln>
                          <a:solidFill>
                            <a:schemeClr val="tx1"/>
                          </a:solidFill>
                          <a:effectLst/>
                          <a:latin typeface="+mn-ea"/>
                          <a:ea typeface="+mn-ea"/>
                        </a:rPr>
                        <a:t>모바일</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화면설명</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smtClean="0">
                          <a:ln>
                            <a:noFill/>
                          </a:ln>
                          <a:solidFill>
                            <a:schemeClr val="tx1"/>
                          </a:solidFill>
                          <a:effectLst/>
                          <a:latin typeface="+mn-ea"/>
                          <a:ea typeface="+mn-ea"/>
                        </a:rPr>
                        <a:t>화면 유형</a:t>
                      </a:r>
                      <a:endParaRPr kumimoji="1" lang="en-US" altLang="ko-KR" sz="1000" b="1" i="0" u="none" strike="noStrike" cap="none" normalizeH="0" baseline="0" dirty="0" smtClean="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extLst/>
          </p:nvPr>
        </p:nvGraphicFramePr>
        <p:xfrm>
          <a:off x="143339" y="620713"/>
          <a:ext cx="11905324" cy="5975350"/>
        </p:xfrm>
        <a:graphic>
          <a:graphicData uri="http://schemas.openxmlformats.org/drawingml/2006/table">
            <a:tbl>
              <a:tblPr/>
              <a:tblGrid>
                <a:gridCol w="1346659"/>
                <a:gridCol w="3243007"/>
                <a:gridCol w="1335479"/>
                <a:gridCol w="3291880"/>
                <a:gridCol w="905943"/>
                <a:gridCol w="1782356"/>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smtClean="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smtClean="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smtClean="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02224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44156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2882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60952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67018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206037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370414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F1C452D-1A87-49D8-B9BC-0A5388E9EBE1}" type="datetimeFigureOut">
              <a:rPr lang="ko-KR" altLang="en-US" smtClean="0"/>
              <a:t>2021-10-19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51361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C452D-1A87-49D8-B9BC-0A5388E9EBE1}" type="datetimeFigureOut">
              <a:rPr lang="ko-KR" altLang="en-US" smtClean="0"/>
              <a:t>2021-10-19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C8146-BD0B-4B46-A704-642576E6FCFE}" type="slidenum">
              <a:rPr lang="ko-KR" altLang="en-US" smtClean="0"/>
              <a:t>‹#›</a:t>
            </a:fld>
            <a:endParaRPr lang="ko-KR" altLang="en-US"/>
          </a:p>
        </p:txBody>
      </p:sp>
    </p:spTree>
    <p:extLst>
      <p:ext uri="{BB962C8B-B14F-4D97-AF65-F5344CB8AC3E}">
        <p14:creationId xmlns:p14="http://schemas.microsoft.com/office/powerpoint/2010/main" val="101939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dev-safety.kt.co.kr/#/safe-docs/100271205?token=9999999999&amp;corpFlag=91259629"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사용자 권한 부여</a:t>
            </a:r>
            <a:endParaRPr lang="ko-KR" altLang="en-US" sz="900" b="1" dirty="0">
              <a:solidFill>
                <a:schemeClr val="tx1"/>
              </a:solidFill>
            </a:endParaRPr>
          </a:p>
        </p:txBody>
      </p:sp>
      <p:sp>
        <p:nvSpPr>
          <p:cNvPr id="12" name="직사각형 11"/>
          <p:cNvSpPr/>
          <p:nvPr/>
        </p:nvSpPr>
        <p:spPr>
          <a:xfrm>
            <a:off x="9560196" y="5060075"/>
            <a:ext cx="2631804" cy="1346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 사항 </a:t>
            </a:r>
            <a:r>
              <a:rPr lang="en-US" altLang="ko-KR" sz="900" dirty="0" smtClean="0">
                <a:solidFill>
                  <a:schemeClr val="tx1"/>
                </a:solidFill>
              </a:rPr>
              <a:t>:</a:t>
            </a:r>
          </a:p>
          <a:p>
            <a:endParaRPr lang="en-US" altLang="ko-KR" sz="900" dirty="0">
              <a:solidFill>
                <a:schemeClr val="tx1"/>
              </a:solidFill>
            </a:endParaRPr>
          </a:p>
          <a:p>
            <a:r>
              <a:rPr lang="ko-KR" altLang="en-US" sz="900" dirty="0" err="1" smtClean="0">
                <a:solidFill>
                  <a:schemeClr val="tx1"/>
                </a:solidFill>
              </a:rPr>
              <a:t>포털접속자에게도</a:t>
            </a:r>
            <a:r>
              <a:rPr lang="ko-KR" altLang="en-US" sz="900" dirty="0" smtClean="0">
                <a:solidFill>
                  <a:schemeClr val="tx1"/>
                </a:solidFill>
              </a:rPr>
              <a:t>  권한을 관리할 것인가</a:t>
            </a:r>
            <a:endParaRPr lang="en-US" altLang="ko-KR" sz="900" dirty="0" smtClean="0">
              <a:solidFill>
                <a:schemeClr val="tx1"/>
              </a:solidFill>
            </a:endParaRPr>
          </a:p>
          <a:p>
            <a:endParaRPr lang="en-US" altLang="ko-KR" sz="900" dirty="0">
              <a:solidFill>
                <a:schemeClr val="tx1"/>
              </a:solidFill>
            </a:endParaRPr>
          </a:p>
          <a:p>
            <a:r>
              <a:rPr lang="ko-KR" altLang="en-US" sz="900" dirty="0" err="1" smtClean="0">
                <a:solidFill>
                  <a:schemeClr val="tx1"/>
                </a:solidFill>
              </a:rPr>
              <a:t>포털접속자의</a:t>
            </a:r>
            <a:r>
              <a:rPr lang="ko-KR" altLang="en-US" sz="900" dirty="0" smtClean="0">
                <a:solidFill>
                  <a:schemeClr val="tx1"/>
                </a:solidFill>
              </a:rPr>
              <a:t> 권한유형과  </a:t>
            </a:r>
            <a:r>
              <a:rPr lang="ko-KR" altLang="en-US" sz="900" dirty="0" err="1" smtClean="0">
                <a:solidFill>
                  <a:schemeClr val="tx1"/>
                </a:solidFill>
              </a:rPr>
              <a:t>어드민접속자의</a:t>
            </a:r>
            <a:r>
              <a:rPr lang="ko-KR" altLang="en-US" sz="900" dirty="0" smtClean="0">
                <a:solidFill>
                  <a:schemeClr val="tx1"/>
                </a:solidFill>
              </a:rPr>
              <a:t> 권한유형이 동일한가 </a:t>
            </a:r>
            <a:r>
              <a:rPr lang="en-US" altLang="ko-KR" sz="900" dirty="0" smtClean="0">
                <a:solidFill>
                  <a:schemeClr val="tx1"/>
                </a:solidFill>
              </a:rPr>
              <a:t>?</a:t>
            </a:r>
          </a:p>
          <a:p>
            <a:endParaRPr lang="en-US" altLang="ko-KR" sz="900" dirty="0">
              <a:solidFill>
                <a:schemeClr val="tx1"/>
              </a:solidFill>
            </a:endParaRPr>
          </a:p>
          <a:p>
            <a:r>
              <a:rPr lang="ko-KR" altLang="en-US" sz="900" b="1" dirty="0" err="1" smtClean="0">
                <a:solidFill>
                  <a:schemeClr val="tx1"/>
                </a:solidFill>
              </a:rPr>
              <a:t>어드민</a:t>
            </a:r>
            <a:r>
              <a:rPr lang="en-US" altLang="ko-KR" sz="900" b="1" dirty="0" smtClean="0">
                <a:solidFill>
                  <a:schemeClr val="tx1"/>
                </a:solidFill>
              </a:rPr>
              <a:t>/</a:t>
            </a:r>
            <a:r>
              <a:rPr lang="ko-KR" altLang="en-US" sz="900" b="1" dirty="0" smtClean="0">
                <a:solidFill>
                  <a:schemeClr val="tx1"/>
                </a:solidFill>
              </a:rPr>
              <a:t>포털 각각에 대해 권한유형에 대한 정의가 필요</a:t>
            </a:r>
            <a:endParaRPr lang="en-US" altLang="ko-KR" sz="900" b="1" dirty="0" smtClean="0">
              <a:solidFill>
                <a:schemeClr val="tx1"/>
              </a:solidFill>
            </a:endParaRPr>
          </a:p>
        </p:txBody>
      </p:sp>
      <p:graphicFrame>
        <p:nvGraphicFramePr>
          <p:cNvPr id="40" name="표 39"/>
          <p:cNvGraphicFramePr>
            <a:graphicFrameLocks noGrp="1"/>
          </p:cNvGraphicFramePr>
          <p:nvPr>
            <p:extLst/>
          </p:nvPr>
        </p:nvGraphicFramePr>
        <p:xfrm>
          <a:off x="482844" y="1715674"/>
          <a:ext cx="8386880" cy="2058480"/>
        </p:xfrm>
        <a:graphic>
          <a:graphicData uri="http://schemas.openxmlformats.org/drawingml/2006/table">
            <a:tbl>
              <a:tblPr firstRow="1" bandRow="1">
                <a:tableStyleId>{5C22544A-7EE6-4342-B048-85BDC9FD1C3A}</a:tableStyleId>
              </a:tblPr>
              <a:tblGrid>
                <a:gridCol w="930927">
                  <a:extLst>
                    <a:ext uri="{9D8B030D-6E8A-4147-A177-3AD203B41FA5}">
                      <a16:colId xmlns="" xmlns:a16="http://schemas.microsoft.com/office/drawing/2014/main" val="20001"/>
                    </a:ext>
                  </a:extLst>
                </a:gridCol>
                <a:gridCol w="769429">
                  <a:extLst>
                    <a:ext uri="{9D8B030D-6E8A-4147-A177-3AD203B41FA5}">
                      <a16:colId xmlns="" xmlns:a16="http://schemas.microsoft.com/office/drawing/2014/main" val="20002"/>
                    </a:ext>
                  </a:extLst>
                </a:gridCol>
                <a:gridCol w="3056850"/>
                <a:gridCol w="3150560"/>
                <a:gridCol w="479114"/>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사번</a:t>
                      </a:r>
                      <a:endParaRPr lang="ko-KR" altLang="en-US" sz="8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이름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부여 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fontAlgn="ctr"/>
                      <a:r>
                        <a:rPr lang="en-US" altLang="ko-KR" sz="800" b="0" i="0" u="none" strike="noStrike" dirty="0" smtClean="0">
                          <a:solidFill>
                            <a:schemeClr val="tx1"/>
                          </a:solidFill>
                          <a:effectLst/>
                          <a:latin typeface="맑은 고딕" panose="020B0503020000020004" pitchFamily="50" charset="-127"/>
                          <a:ea typeface="맑은 고딕" panose="020B0503020000020004" pitchFamily="50" charset="-127"/>
                        </a:rPr>
                        <a:t>11111111</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smtClean="0">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전남광역본부</a:t>
                      </a:r>
                      <a:r>
                        <a:rPr lang="en-US" altLang="ko-KR" sz="800" b="0" u="sng" dirty="0" smtClean="0">
                          <a:solidFill>
                            <a:schemeClr val="tx1"/>
                          </a:solidFill>
                        </a:rPr>
                        <a:t>&gt;</a:t>
                      </a:r>
                      <a:r>
                        <a:rPr lang="ko-KR" altLang="en-US" sz="800" b="0" u="sng" dirty="0" smtClean="0">
                          <a:solidFill>
                            <a:schemeClr val="tx1"/>
                          </a:solidFill>
                        </a:rPr>
                        <a:t>순천지사</a:t>
                      </a:r>
                      <a:r>
                        <a:rPr lang="en-US" altLang="ko-KR" sz="800" b="0" u="sng" dirty="0" smtClean="0">
                          <a:solidFill>
                            <a:schemeClr val="tx1"/>
                          </a:solidFill>
                        </a:rPr>
                        <a:t>/</a:t>
                      </a:r>
                      <a:r>
                        <a:rPr lang="ko-KR" altLang="en-US" sz="800" b="0" u="sng" dirty="0" err="1" smtClean="0">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안전서류</a:t>
                      </a:r>
                      <a:r>
                        <a:rPr lang="en-US" altLang="ko-KR" sz="800" b="0" u="sng" dirty="0" smtClean="0">
                          <a:solidFill>
                            <a:schemeClr val="tx1"/>
                          </a:solidFill>
                        </a:rPr>
                        <a:t>,</a:t>
                      </a:r>
                      <a:r>
                        <a:rPr lang="ko-KR" altLang="en-US" sz="800" b="0" u="sng" dirty="0" err="1" smtClean="0">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smtClean="0">
                          <a:solidFill>
                            <a:schemeClr val="accent1">
                              <a:lumMod val="75000"/>
                            </a:schemeClr>
                          </a:solidFill>
                        </a:rPr>
                        <a:t>편집</a:t>
                      </a:r>
                      <a:endParaRPr lang="ko-KR" altLang="en-US" sz="800" b="0" u="none" dirty="0">
                        <a:solidFill>
                          <a:schemeClr val="accent1">
                            <a:lumMod val="75000"/>
                          </a:schemeClr>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en-US" altLang="ko-KR" sz="800" b="0" i="0" u="none" strike="noStrike" dirty="0" smtClean="0">
                          <a:solidFill>
                            <a:schemeClr val="tx1"/>
                          </a:solidFill>
                          <a:effectLst/>
                          <a:latin typeface="맑은 고딕" panose="020B0503020000020004" pitchFamily="50" charset="-127"/>
                          <a:ea typeface="맑은 고딕" panose="020B0503020000020004" pitchFamily="50" charset="-127"/>
                        </a:rPr>
                        <a:t>11111112</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smtClean="0">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전남광역본부</a:t>
                      </a:r>
                      <a:r>
                        <a:rPr lang="en-US" altLang="ko-KR" sz="800" b="0" u="sng" dirty="0" smtClean="0">
                          <a:solidFill>
                            <a:schemeClr val="tx1"/>
                          </a:solidFill>
                        </a:rPr>
                        <a:t>&gt;</a:t>
                      </a:r>
                      <a:r>
                        <a:rPr lang="ko-KR" altLang="en-US" sz="800" b="0" u="sng" dirty="0" smtClean="0">
                          <a:solidFill>
                            <a:schemeClr val="tx1"/>
                          </a:solidFill>
                        </a:rPr>
                        <a:t>순천지사</a:t>
                      </a:r>
                      <a:r>
                        <a:rPr lang="en-US" altLang="ko-KR" sz="800" b="0" u="sng" dirty="0" smtClean="0">
                          <a:solidFill>
                            <a:schemeClr val="tx1"/>
                          </a:solidFill>
                        </a:rPr>
                        <a:t>/</a:t>
                      </a:r>
                      <a:r>
                        <a:rPr lang="ko-KR" altLang="en-US" sz="800" b="0" u="sng" dirty="0" err="1" smtClean="0">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안전서류</a:t>
                      </a:r>
                      <a:r>
                        <a:rPr lang="en-US" altLang="ko-KR" sz="800" b="0" u="sng" dirty="0" smtClean="0">
                          <a:solidFill>
                            <a:schemeClr val="tx1"/>
                          </a:solidFill>
                        </a:rPr>
                        <a:t>,</a:t>
                      </a:r>
                      <a:r>
                        <a:rPr lang="ko-KR" altLang="en-US" sz="800" b="0" u="sng" dirty="0" err="1" smtClean="0">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none" dirty="0" smtClean="0">
                          <a:solidFill>
                            <a:schemeClr val="accent1">
                              <a:lumMod val="75000"/>
                            </a:schemeClr>
                          </a:solidFill>
                        </a:rPr>
                        <a:t>편집</a:t>
                      </a:r>
                      <a:endParaRPr lang="ko-KR" altLang="en-US" sz="800" b="0" u="none" dirty="0">
                        <a:solidFill>
                          <a:schemeClr val="accent1">
                            <a:lumMod val="75000"/>
                          </a:schemeClr>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en-US" altLang="ko-KR" sz="800" b="0" i="0" u="none" strike="noStrike" dirty="0" smtClean="0">
                          <a:solidFill>
                            <a:schemeClr val="tx1"/>
                          </a:solidFill>
                          <a:effectLst/>
                          <a:latin typeface="맑은 고딕" panose="020B0503020000020004" pitchFamily="50" charset="-127"/>
                          <a:ea typeface="맑은 고딕" panose="020B0503020000020004" pitchFamily="50" charset="-127"/>
                        </a:rPr>
                        <a:t>11111113</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smtClean="0">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전남광역본부</a:t>
                      </a:r>
                      <a:r>
                        <a:rPr lang="en-US" altLang="ko-KR" sz="800" b="0" u="sng" dirty="0" smtClean="0">
                          <a:solidFill>
                            <a:schemeClr val="tx1"/>
                          </a:solidFill>
                        </a:rPr>
                        <a:t>&gt;</a:t>
                      </a:r>
                      <a:r>
                        <a:rPr lang="ko-KR" altLang="en-US" sz="800" b="0" u="sng" dirty="0" smtClean="0">
                          <a:solidFill>
                            <a:schemeClr val="tx1"/>
                          </a:solidFill>
                        </a:rPr>
                        <a:t>순천지사</a:t>
                      </a:r>
                      <a:r>
                        <a:rPr lang="en-US" altLang="ko-KR" sz="800" b="0" u="sng" dirty="0" smtClean="0">
                          <a:solidFill>
                            <a:schemeClr val="tx1"/>
                          </a:solidFill>
                        </a:rPr>
                        <a:t>/</a:t>
                      </a:r>
                      <a:r>
                        <a:rPr lang="ko-KR" altLang="en-US" sz="800" b="0" u="sng" dirty="0" err="1" smtClean="0">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smtClean="0">
                          <a:solidFill>
                            <a:schemeClr val="tx1"/>
                          </a:solidFill>
                        </a:rPr>
                        <a:t>안전서류</a:t>
                      </a:r>
                      <a:r>
                        <a:rPr lang="en-US" altLang="ko-KR" sz="800" b="0" u="sng" dirty="0" smtClean="0">
                          <a:solidFill>
                            <a:schemeClr val="tx1"/>
                          </a:solidFill>
                        </a:rPr>
                        <a:t>,</a:t>
                      </a:r>
                      <a:r>
                        <a:rPr lang="ko-KR" altLang="en-US" sz="800" b="0" u="sng" dirty="0" err="1" smtClean="0">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none" dirty="0" smtClean="0">
                          <a:solidFill>
                            <a:schemeClr val="accent1">
                              <a:lumMod val="75000"/>
                            </a:schemeClr>
                          </a:solidFill>
                        </a:rPr>
                        <a:t>편집</a:t>
                      </a:r>
                      <a:endParaRPr lang="ko-KR" altLang="en-US" sz="800" b="0" u="none" dirty="0">
                        <a:solidFill>
                          <a:schemeClr val="accent1">
                            <a:lumMod val="75000"/>
                          </a:schemeClr>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graphicFrame>
        <p:nvGraphicFramePr>
          <p:cNvPr id="30" name="표 29"/>
          <p:cNvGraphicFramePr>
            <a:graphicFrameLocks noGrp="1"/>
          </p:cNvGraphicFramePr>
          <p:nvPr>
            <p:extLst/>
          </p:nvPr>
        </p:nvGraphicFramePr>
        <p:xfrm>
          <a:off x="9487200" y="851580"/>
          <a:ext cx="2497898" cy="2133600"/>
        </p:xfrm>
        <a:graphic>
          <a:graphicData uri="http://schemas.openxmlformats.org/drawingml/2006/table">
            <a:tbl>
              <a:tblPr firstRow="1" bandRow="1">
                <a:tableStyleId>{5C22544A-7EE6-4342-B048-85BDC9FD1C3A}</a:tableStyleId>
              </a:tblPr>
              <a:tblGrid>
                <a:gridCol w="697695"/>
                <a:gridCol w="1800203"/>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err="1" smtClean="0"/>
                        <a:t>사번</a:t>
                      </a:r>
                      <a:r>
                        <a:rPr lang="en-US" altLang="ko-KR" sz="800" dirty="0" smtClean="0"/>
                        <a:t>/</a:t>
                      </a:r>
                      <a:r>
                        <a:rPr lang="ko-KR" altLang="en-US" sz="800" dirty="0" smtClean="0"/>
                        <a:t>성명</a:t>
                      </a:r>
                      <a:endParaRPr lang="ko-KR" altLang="en-US" sz="800" dirty="0"/>
                    </a:p>
                  </a:txBody>
                  <a:tcPr/>
                </a:tc>
                <a:tc>
                  <a:txBody>
                    <a:bodyPr/>
                    <a:lstStyle/>
                    <a:p>
                      <a:pPr latinLnBrk="1"/>
                      <a:r>
                        <a:rPr lang="ko-KR" altLang="en-US" sz="800" dirty="0" err="1" smtClean="0"/>
                        <a:t>사번</a:t>
                      </a:r>
                      <a:r>
                        <a:rPr lang="en-US" altLang="ko-KR" sz="800" dirty="0" smtClean="0"/>
                        <a:t>/</a:t>
                      </a:r>
                      <a:r>
                        <a:rPr lang="ko-KR" altLang="en-US" sz="800" dirty="0" smtClean="0"/>
                        <a:t>성명으로 도 </a:t>
                      </a:r>
                      <a:r>
                        <a:rPr lang="ko-KR" altLang="en-US" sz="800" dirty="0" err="1" smtClean="0"/>
                        <a:t>주회</a:t>
                      </a:r>
                      <a:endParaRPr lang="ko-KR" altLang="en-US" sz="800" dirty="0"/>
                    </a:p>
                  </a:txBody>
                  <a:tcPr/>
                </a:tc>
              </a:tr>
              <a:tr h="0">
                <a:tc>
                  <a:txBody>
                    <a:bodyPr/>
                    <a:lstStyle/>
                    <a:p>
                      <a:pPr latinLnBrk="1"/>
                      <a:r>
                        <a:rPr lang="ko-KR" altLang="en-US" sz="800" dirty="0" smtClean="0"/>
                        <a:t>조직</a:t>
                      </a:r>
                      <a:endParaRPr lang="ko-KR" altLang="en-US" sz="800" dirty="0"/>
                    </a:p>
                  </a:txBody>
                  <a:tcPr/>
                </a:tc>
                <a:tc>
                  <a:txBody>
                    <a:bodyPr/>
                    <a:lstStyle/>
                    <a:p>
                      <a:pPr latinLnBrk="1"/>
                      <a:r>
                        <a:rPr lang="ko-KR" altLang="en-US" sz="800" dirty="0" smtClean="0"/>
                        <a:t>조직으로 검색</a:t>
                      </a:r>
                      <a:endParaRPr lang="en-US" altLang="ko-KR" sz="800" dirty="0" smtClean="0"/>
                    </a:p>
                    <a:p>
                      <a:pPr latinLnBrk="1"/>
                      <a:r>
                        <a:rPr lang="ko-KR" altLang="en-US" sz="800" dirty="0" smtClean="0"/>
                        <a:t>아래 하위조직에 속한 모든 계정을 대상으로 검색 </a:t>
                      </a:r>
                      <a:endParaRPr lang="ko-KR" altLang="en-US" sz="800" dirty="0"/>
                    </a:p>
                  </a:txBody>
                  <a:tcPr/>
                </a:tc>
              </a:tr>
              <a:tr h="0">
                <a:tc>
                  <a:txBody>
                    <a:bodyPr/>
                    <a:lstStyle/>
                    <a:p>
                      <a:pPr latinLnBrk="1"/>
                      <a:r>
                        <a:rPr lang="ko-KR" altLang="en-US" sz="800" dirty="0" smtClean="0"/>
                        <a:t>권한리스트</a:t>
                      </a:r>
                      <a:endParaRPr lang="ko-KR" altLang="en-US" sz="800" dirty="0"/>
                    </a:p>
                  </a:txBody>
                  <a:tcPr/>
                </a:tc>
                <a:tc>
                  <a:txBody>
                    <a:bodyPr/>
                    <a:lstStyle/>
                    <a:p>
                      <a:pPr latinLnBrk="1"/>
                      <a:r>
                        <a:rPr lang="ko-KR" altLang="en-US" sz="800" dirty="0" err="1" smtClean="0"/>
                        <a:t>부여가능한</a:t>
                      </a:r>
                      <a:r>
                        <a:rPr lang="ko-KR" altLang="en-US" sz="800" dirty="0" smtClean="0"/>
                        <a:t> 모든 권한이 노출됨</a:t>
                      </a:r>
                      <a:endParaRPr lang="en-US" altLang="ko-KR" sz="800" dirty="0" smtClean="0"/>
                    </a:p>
                    <a:p>
                      <a:pPr latinLnBrk="1"/>
                      <a:endParaRPr lang="en-US" altLang="ko-KR" sz="800" dirty="0" smtClean="0"/>
                    </a:p>
                    <a:p>
                      <a:pPr latinLnBrk="1"/>
                      <a:r>
                        <a:rPr lang="ko-KR" altLang="en-US" sz="800" dirty="0" smtClean="0"/>
                        <a:t>좌측 </a:t>
                      </a:r>
                      <a:r>
                        <a:rPr lang="en-US" altLang="ko-KR" sz="800" dirty="0" smtClean="0"/>
                        <a:t>GRID</a:t>
                      </a:r>
                      <a:r>
                        <a:rPr lang="ko-KR" altLang="en-US" sz="800" dirty="0" smtClean="0"/>
                        <a:t>에서 특정 </a:t>
                      </a:r>
                      <a:r>
                        <a:rPr lang="en-US" altLang="ko-KR" sz="800" dirty="0" smtClean="0"/>
                        <a:t>ROW</a:t>
                      </a:r>
                      <a:r>
                        <a:rPr lang="ko-KR" altLang="en-US" sz="800" dirty="0" smtClean="0"/>
                        <a:t>를 선택하면  우측에  해당 사원의 권한부여 현황이 출력</a:t>
                      </a:r>
                      <a:endParaRPr lang="ko-KR" altLang="en-US" sz="800" dirty="0"/>
                    </a:p>
                  </a:txBody>
                  <a:tcPr/>
                </a:tc>
              </a:tr>
              <a:tr h="0">
                <a:tc>
                  <a:txBody>
                    <a:bodyPr/>
                    <a:lstStyle/>
                    <a:p>
                      <a:pPr latinLnBrk="1"/>
                      <a:r>
                        <a:rPr lang="ko-KR" altLang="en-US" sz="800" dirty="0" smtClean="0"/>
                        <a:t>부여</a:t>
                      </a:r>
                      <a:endParaRPr lang="ko-KR" altLang="en-US" sz="800" dirty="0"/>
                    </a:p>
                  </a:txBody>
                  <a:tcPr/>
                </a:tc>
                <a:tc>
                  <a:txBody>
                    <a:bodyPr/>
                    <a:lstStyle/>
                    <a:p>
                      <a:pPr latinLnBrk="1"/>
                      <a:r>
                        <a:rPr lang="en-US" altLang="ko-KR" sz="800" dirty="0" smtClean="0"/>
                        <a:t>ON/OFF</a:t>
                      </a:r>
                      <a:r>
                        <a:rPr lang="en-US" altLang="ko-KR" sz="800" baseline="0" dirty="0" smtClean="0"/>
                        <a:t> </a:t>
                      </a:r>
                      <a:r>
                        <a:rPr lang="ko-KR" altLang="en-US" sz="800" baseline="0" dirty="0" smtClean="0"/>
                        <a:t>를 선택</a:t>
                      </a:r>
                      <a:endParaRPr lang="ko-KR" altLang="en-US" sz="800" dirty="0"/>
                    </a:p>
                  </a:txBody>
                  <a:tcPr/>
                </a:tc>
              </a:tr>
              <a:tr h="0">
                <a:tc>
                  <a:txBody>
                    <a:bodyPr/>
                    <a:lstStyle/>
                    <a:p>
                      <a:pPr latinLnBrk="1"/>
                      <a:r>
                        <a:rPr lang="ko-KR" altLang="en-US" sz="800" dirty="0" smtClean="0"/>
                        <a:t>저장</a:t>
                      </a:r>
                      <a:endParaRPr lang="ko-KR" altLang="en-US" sz="800" dirty="0"/>
                    </a:p>
                  </a:txBody>
                  <a:tcPr/>
                </a:tc>
                <a:tc>
                  <a:txBody>
                    <a:bodyPr/>
                    <a:lstStyle/>
                    <a:p>
                      <a:pPr latinLnBrk="1"/>
                      <a:r>
                        <a:rPr lang="ko-KR" altLang="en-US" sz="800" dirty="0" smtClean="0"/>
                        <a:t>선택한 사원의 권한부여내역을 저장</a:t>
                      </a:r>
                      <a:endParaRPr lang="ko-KR" altLang="en-US" sz="800" dirty="0"/>
                    </a:p>
                  </a:txBody>
                  <a:tcPr/>
                </a:tc>
              </a:tr>
            </a:tbl>
          </a:graphicData>
        </a:graphic>
      </p:graphicFrame>
      <p:sp>
        <p:nvSpPr>
          <p:cNvPr id="43" name="직사각형 42"/>
          <p:cNvSpPr/>
          <p:nvPr/>
        </p:nvSpPr>
        <p:spPr>
          <a:xfrm>
            <a:off x="32867" y="952825"/>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사번</a:t>
            </a:r>
            <a:r>
              <a:rPr lang="en-US" altLang="ko-KR" sz="900" dirty="0" smtClean="0">
                <a:solidFill>
                  <a:schemeClr val="tx1"/>
                </a:solidFill>
              </a:rPr>
              <a:t>/</a:t>
            </a:r>
            <a:r>
              <a:rPr lang="ko-KR" altLang="en-US" sz="900" dirty="0" smtClean="0">
                <a:solidFill>
                  <a:schemeClr val="tx1"/>
                </a:solidFill>
              </a:rPr>
              <a:t>성명</a:t>
            </a:r>
            <a:endParaRPr lang="ko-KR" altLang="en-US" sz="900" dirty="0">
              <a:solidFill>
                <a:schemeClr val="tx1"/>
              </a:solidFill>
            </a:endParaRPr>
          </a:p>
        </p:txBody>
      </p:sp>
      <p:sp>
        <p:nvSpPr>
          <p:cNvPr id="45" name="직사각형 44"/>
          <p:cNvSpPr/>
          <p:nvPr/>
        </p:nvSpPr>
        <p:spPr>
          <a:xfrm>
            <a:off x="1011773" y="956646"/>
            <a:ext cx="784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6" name="직사각형 45"/>
          <p:cNvSpPr/>
          <p:nvPr/>
        </p:nvSpPr>
        <p:spPr>
          <a:xfrm>
            <a:off x="1842455" y="956646"/>
            <a:ext cx="7870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58" name="직사각형 57"/>
          <p:cNvSpPr/>
          <p:nvPr/>
        </p:nvSpPr>
        <p:spPr>
          <a:xfrm>
            <a:off x="8246009" y="1042825"/>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조회</a:t>
            </a:r>
            <a:endParaRPr lang="ko-KR" altLang="en-US" sz="900" dirty="0"/>
          </a:p>
        </p:txBody>
      </p:sp>
      <p:sp>
        <p:nvSpPr>
          <p:cNvPr id="23" name="직사각형 22"/>
          <p:cNvSpPr/>
          <p:nvPr/>
        </p:nvSpPr>
        <p:spPr>
          <a:xfrm>
            <a:off x="9464066" y="2996505"/>
            <a:ext cx="2631804" cy="186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참고 사항 </a:t>
            </a:r>
            <a:r>
              <a:rPr lang="en-US" altLang="ko-KR" sz="900" dirty="0" smtClean="0">
                <a:solidFill>
                  <a:schemeClr val="tx1"/>
                </a:solidFill>
              </a:rPr>
              <a:t>:</a:t>
            </a:r>
          </a:p>
          <a:p>
            <a:endParaRPr lang="en-US" altLang="ko-KR" sz="900" dirty="0">
              <a:solidFill>
                <a:schemeClr val="tx1"/>
              </a:solidFill>
            </a:endParaRPr>
          </a:p>
          <a:p>
            <a:r>
              <a:rPr lang="ko-KR" altLang="en-US" sz="900" dirty="0">
                <a:solidFill>
                  <a:schemeClr val="tx1"/>
                </a:solidFill>
              </a:rPr>
              <a:t>권한유형은 서류</a:t>
            </a:r>
            <a:r>
              <a:rPr lang="en-US" altLang="ko-KR" sz="900" dirty="0">
                <a:solidFill>
                  <a:schemeClr val="tx1"/>
                </a:solidFill>
              </a:rPr>
              <a:t>, </a:t>
            </a:r>
            <a:r>
              <a:rPr lang="ko-KR" altLang="en-US" sz="900" dirty="0">
                <a:solidFill>
                  <a:schemeClr val="tx1"/>
                </a:solidFill>
              </a:rPr>
              <a:t>점검</a:t>
            </a:r>
            <a:r>
              <a:rPr lang="en-US" altLang="ko-KR" sz="900" dirty="0">
                <a:solidFill>
                  <a:schemeClr val="tx1"/>
                </a:solidFill>
              </a:rPr>
              <a:t>, .. </a:t>
            </a:r>
            <a:r>
              <a:rPr lang="ko-KR" altLang="en-US" sz="900" dirty="0">
                <a:solidFill>
                  <a:schemeClr val="tx1"/>
                </a:solidFill>
              </a:rPr>
              <a:t>로 분리</a:t>
            </a:r>
            <a:endParaRPr lang="en-US" altLang="ko-KR" sz="900" dirty="0">
              <a:solidFill>
                <a:schemeClr val="tx1"/>
              </a:solidFill>
            </a:endParaRPr>
          </a:p>
          <a:p>
            <a:r>
              <a:rPr lang="ko-KR" altLang="en-US" sz="900" dirty="0" err="1" smtClean="0">
                <a:solidFill>
                  <a:schemeClr val="tx1"/>
                </a:solidFill>
              </a:rPr>
              <a:t>한명의</a:t>
            </a:r>
            <a:r>
              <a:rPr lang="ko-KR" altLang="en-US" sz="900" dirty="0" smtClean="0">
                <a:solidFill>
                  <a:schemeClr val="tx1"/>
                </a:solidFill>
              </a:rPr>
              <a:t> 사원은 여러 개의 권한유형을 가질 수 있음</a:t>
            </a:r>
            <a:endParaRPr lang="en-US" altLang="ko-KR" sz="900" dirty="0" smtClean="0">
              <a:solidFill>
                <a:schemeClr val="tx1"/>
              </a:solidFill>
            </a:endParaRPr>
          </a:p>
          <a:p>
            <a:r>
              <a:rPr lang="ko-KR" altLang="en-US" sz="900" dirty="0" smtClean="0">
                <a:solidFill>
                  <a:schemeClr val="tx1"/>
                </a:solidFill>
              </a:rPr>
              <a:t>로그인 시  보유 권한유형에 해당 하는 메뉴를 출력</a:t>
            </a:r>
            <a:endParaRPr lang="en-US" altLang="ko-KR" sz="900" dirty="0" smtClean="0">
              <a:solidFill>
                <a:schemeClr val="tx1"/>
              </a:solidFill>
            </a:endParaRPr>
          </a:p>
          <a:p>
            <a:r>
              <a:rPr lang="ko-KR" altLang="en-US" sz="900" dirty="0">
                <a:solidFill>
                  <a:schemeClr val="tx1"/>
                </a:solidFill>
              </a:rPr>
              <a:t>메뉴와 권한자체의 등록은  </a:t>
            </a:r>
            <a:r>
              <a:rPr lang="ko-KR" altLang="en-US" sz="900" dirty="0" err="1">
                <a:solidFill>
                  <a:schemeClr val="tx1"/>
                </a:solidFill>
              </a:rPr>
              <a:t>운영팀이</a:t>
            </a:r>
            <a:r>
              <a:rPr lang="ko-KR" altLang="en-US" sz="900" dirty="0">
                <a:solidFill>
                  <a:schemeClr val="tx1"/>
                </a:solidFill>
              </a:rPr>
              <a:t> 직접 수행</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사용자는  권한 부여만 가능</a:t>
            </a:r>
            <a:endParaRPr lang="en-US" altLang="ko-KR" sz="900" dirty="0">
              <a:solidFill>
                <a:schemeClr val="tx1"/>
              </a:solidFill>
            </a:endParaRPr>
          </a:p>
          <a:p>
            <a:endParaRPr lang="en-US" altLang="ko-KR" sz="900" dirty="0" smtClean="0">
              <a:solidFill>
                <a:schemeClr val="tx1"/>
              </a:solidFill>
            </a:endParaRPr>
          </a:p>
        </p:txBody>
      </p:sp>
      <p:sp>
        <p:nvSpPr>
          <p:cNvPr id="24" name="직사각형 2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smtClean="0">
                <a:solidFill>
                  <a:schemeClr val="tx1"/>
                </a:solidFill>
              </a:rPr>
              <a:t>웹</a:t>
            </a:r>
            <a:endParaRPr lang="ko-KR" altLang="en-US" sz="900" dirty="0">
              <a:solidFill>
                <a:schemeClr val="tx1"/>
              </a:solidFill>
            </a:endParaRPr>
          </a:p>
        </p:txBody>
      </p:sp>
      <p:sp>
        <p:nvSpPr>
          <p:cNvPr id="25" name="직사각형 24"/>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smtClean="0">
                <a:solidFill>
                  <a:schemeClr val="tx1"/>
                </a:solidFill>
              </a:rPr>
              <a:t>페이지</a:t>
            </a:r>
            <a:endParaRPr lang="ko-KR" altLang="en-US" sz="900" dirty="0">
              <a:solidFill>
                <a:schemeClr val="tx1"/>
              </a:solidFill>
            </a:endParaRPr>
          </a:p>
        </p:txBody>
      </p:sp>
      <p:sp>
        <p:nvSpPr>
          <p:cNvPr id="31" name="직사각형 30"/>
          <p:cNvSpPr/>
          <p:nvPr/>
        </p:nvSpPr>
        <p:spPr>
          <a:xfrm>
            <a:off x="120463" y="150263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sp>
        <p:nvSpPr>
          <p:cNvPr id="34" name="직사각형 33"/>
          <p:cNvSpPr/>
          <p:nvPr/>
        </p:nvSpPr>
        <p:spPr>
          <a:xfrm>
            <a:off x="8214329" y="1497451"/>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추가</a:t>
            </a:r>
            <a:endParaRPr lang="ko-KR" altLang="en-US" sz="900" dirty="0"/>
          </a:p>
        </p:txBody>
      </p:sp>
      <p:sp>
        <p:nvSpPr>
          <p:cNvPr id="35" name="직사각형 34"/>
          <p:cNvSpPr/>
          <p:nvPr/>
        </p:nvSpPr>
        <p:spPr>
          <a:xfrm>
            <a:off x="3343951" y="4325381"/>
            <a:ext cx="4692411" cy="2762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graphicFrame>
        <p:nvGraphicFramePr>
          <p:cNvPr id="36" name="표 35"/>
          <p:cNvGraphicFramePr>
            <a:graphicFrameLocks noGrp="1"/>
          </p:cNvGraphicFramePr>
          <p:nvPr>
            <p:extLst/>
          </p:nvPr>
        </p:nvGraphicFramePr>
        <p:xfrm>
          <a:off x="3901346" y="5225316"/>
          <a:ext cx="3889520" cy="1052640"/>
        </p:xfrm>
        <a:graphic>
          <a:graphicData uri="http://schemas.openxmlformats.org/drawingml/2006/table">
            <a:tbl>
              <a:tblPr firstRow="1" bandRow="1">
                <a:tableStyleId>{5C22544A-7EE6-4342-B048-85BDC9FD1C3A}</a:tableStyleId>
              </a:tblPr>
              <a:tblGrid>
                <a:gridCol w="2923843">
                  <a:extLst>
                    <a:ext uri="{9D8B030D-6E8A-4147-A177-3AD203B41FA5}">
                      <a16:colId xmlns="" xmlns:a16="http://schemas.microsoft.com/office/drawing/2014/main" val="20002"/>
                    </a:ext>
                  </a:extLst>
                </a:gridCol>
                <a:gridCol w="965677"/>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부여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ctr" latinLnBrk="1"/>
                      <a:r>
                        <a:rPr lang="ko-KR" altLang="en-US" sz="800" b="0" u="none" dirty="0" smtClean="0">
                          <a:solidFill>
                            <a:schemeClr val="tx1"/>
                          </a:solidFill>
                        </a:rPr>
                        <a:t>안전서류</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smtClean="0">
                          <a:solidFill>
                            <a:schemeClr val="tx1"/>
                          </a:solidFill>
                        </a:rPr>
                        <a:t>Yes</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ctr" latinLnBrk="1"/>
                      <a:r>
                        <a:rPr lang="ko-KR" altLang="en-US" sz="800" b="0" u="none" dirty="0" smtClean="0">
                          <a:solidFill>
                            <a:schemeClr val="tx1"/>
                          </a:solidFill>
                        </a:rPr>
                        <a:t>안전점검</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smtClean="0">
                          <a:solidFill>
                            <a:schemeClr val="tx1"/>
                          </a:solidFill>
                        </a:rPr>
                        <a:t>Yes</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ctr" latinLnBrk="1"/>
                      <a:r>
                        <a:rPr lang="ko-KR" altLang="en-US" sz="800" b="0" u="none" dirty="0" smtClean="0">
                          <a:solidFill>
                            <a:schemeClr val="tx1"/>
                          </a:solidFill>
                        </a:rPr>
                        <a:t>권한유형</a:t>
                      </a:r>
                      <a:r>
                        <a:rPr lang="en-US" altLang="ko-KR" sz="800" b="0" u="none" dirty="0" smtClean="0">
                          <a:solidFill>
                            <a:schemeClr val="tx1"/>
                          </a:solidFill>
                        </a:rPr>
                        <a:t>3</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smtClean="0">
                          <a:solidFill>
                            <a:schemeClr val="tx1"/>
                          </a:solidFill>
                        </a:rPr>
                        <a:t>No</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ctr" latinLnBrk="1"/>
                      <a:r>
                        <a:rPr lang="ko-KR" altLang="en-US" sz="800" b="0" u="none" dirty="0" smtClean="0">
                          <a:solidFill>
                            <a:schemeClr val="tx1"/>
                          </a:solidFill>
                        </a:rPr>
                        <a:t>권한유형</a:t>
                      </a:r>
                      <a:r>
                        <a:rPr lang="en-US" altLang="ko-KR" sz="800" b="0" u="none" dirty="0" smtClean="0">
                          <a:solidFill>
                            <a:schemeClr val="tx1"/>
                          </a:solidFill>
                        </a:rPr>
                        <a:t>4</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smtClean="0">
                          <a:solidFill>
                            <a:schemeClr val="tx1"/>
                          </a:solidFill>
                        </a:rPr>
                        <a:t>No</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ctr" latinLnBrk="1"/>
                      <a:r>
                        <a:rPr lang="ko-KR" altLang="en-US" sz="800" b="0" u="none" dirty="0" smtClean="0">
                          <a:solidFill>
                            <a:schemeClr val="tx1"/>
                          </a:solidFill>
                        </a:rPr>
                        <a:t>권한유형</a:t>
                      </a:r>
                      <a:r>
                        <a:rPr lang="en-US" altLang="ko-KR" sz="800" b="0" u="none" dirty="0" smtClean="0">
                          <a:solidFill>
                            <a:schemeClr val="tx1"/>
                          </a:solidFill>
                        </a:rPr>
                        <a:t>5</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smtClean="0">
                          <a:solidFill>
                            <a:schemeClr val="tx1"/>
                          </a:solidFill>
                        </a:rPr>
                        <a:t>No</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7" name="직사각형 36"/>
          <p:cNvSpPr/>
          <p:nvPr/>
        </p:nvSpPr>
        <p:spPr>
          <a:xfrm>
            <a:off x="5066441" y="6533910"/>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취소</a:t>
            </a:r>
            <a:endParaRPr lang="ko-KR" altLang="en-US" sz="900" dirty="0"/>
          </a:p>
        </p:txBody>
      </p:sp>
      <p:sp>
        <p:nvSpPr>
          <p:cNvPr id="39" name="직사각형 38"/>
          <p:cNvSpPr/>
          <p:nvPr/>
        </p:nvSpPr>
        <p:spPr>
          <a:xfrm>
            <a:off x="3903637" y="4918175"/>
            <a:ext cx="1162803" cy="168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smtClean="0">
                <a:solidFill>
                  <a:schemeClr val="tx1"/>
                </a:solidFill>
              </a:rPr>
              <a:t>사번</a:t>
            </a:r>
            <a:endParaRPr lang="ko-KR" altLang="en-US" sz="900" dirty="0">
              <a:solidFill>
                <a:schemeClr val="tx1"/>
              </a:solidFill>
            </a:endParaRPr>
          </a:p>
        </p:txBody>
      </p:sp>
      <p:sp>
        <p:nvSpPr>
          <p:cNvPr id="41" name="직사각형 40"/>
          <p:cNvSpPr/>
          <p:nvPr/>
        </p:nvSpPr>
        <p:spPr>
          <a:xfrm>
            <a:off x="3511063" y="4918175"/>
            <a:ext cx="522030" cy="178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2" name="직사각형 41"/>
          <p:cNvSpPr/>
          <p:nvPr/>
        </p:nvSpPr>
        <p:spPr>
          <a:xfrm>
            <a:off x="5156885" y="4918175"/>
            <a:ext cx="1825734" cy="168879"/>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smtClean="0">
                <a:solidFill>
                  <a:schemeClr val="tx1"/>
                </a:solidFill>
              </a:rPr>
              <a:t>조직명</a:t>
            </a:r>
            <a:r>
              <a:rPr lang="en-US" altLang="ko-KR" sz="900" dirty="0" smtClean="0">
                <a:solidFill>
                  <a:schemeClr val="tx1"/>
                </a:solidFill>
              </a:rPr>
              <a:t>/</a:t>
            </a:r>
            <a:r>
              <a:rPr lang="ko-KR" altLang="en-US" sz="900" dirty="0" err="1" smtClean="0">
                <a:solidFill>
                  <a:schemeClr val="tx1"/>
                </a:solidFill>
              </a:rPr>
              <a:t>이름명</a:t>
            </a:r>
            <a:endParaRPr lang="ko-KR" altLang="en-US" sz="900" dirty="0">
              <a:solidFill>
                <a:schemeClr val="tx1"/>
              </a:solidFill>
            </a:endParaRPr>
          </a:p>
        </p:txBody>
      </p:sp>
      <p:sp>
        <p:nvSpPr>
          <p:cNvPr id="44" name="직사각형 43"/>
          <p:cNvSpPr/>
          <p:nvPr/>
        </p:nvSpPr>
        <p:spPr>
          <a:xfrm>
            <a:off x="7197633" y="4907054"/>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조회</a:t>
            </a:r>
            <a:endParaRPr lang="ko-KR" altLang="en-US" sz="900" dirty="0"/>
          </a:p>
        </p:txBody>
      </p:sp>
      <p:sp>
        <p:nvSpPr>
          <p:cNvPr id="47" name="직사각형 46"/>
          <p:cNvSpPr/>
          <p:nvPr/>
        </p:nvSpPr>
        <p:spPr>
          <a:xfrm>
            <a:off x="5806440" y="6533910"/>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t>저장</a:t>
            </a:r>
            <a:endParaRPr lang="ko-KR" altLang="en-US" sz="900" dirty="0"/>
          </a:p>
        </p:txBody>
      </p:sp>
      <p:sp>
        <p:nvSpPr>
          <p:cNvPr id="49" name="직사각형 48"/>
          <p:cNvSpPr/>
          <p:nvPr/>
        </p:nvSpPr>
        <p:spPr>
          <a:xfrm>
            <a:off x="1796156" y="4747605"/>
            <a:ext cx="2631804" cy="436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편집의 경우 </a:t>
            </a:r>
            <a:r>
              <a:rPr lang="ko-KR" altLang="en-US" sz="900" dirty="0" err="1" smtClean="0">
                <a:solidFill>
                  <a:schemeClr val="tx1"/>
                </a:solidFill>
              </a:rPr>
              <a:t>사번</a:t>
            </a:r>
            <a:r>
              <a:rPr lang="ko-KR" altLang="en-US" sz="900" dirty="0" smtClean="0">
                <a:solidFill>
                  <a:schemeClr val="tx1"/>
                </a:solidFill>
              </a:rPr>
              <a:t> </a:t>
            </a:r>
            <a:r>
              <a:rPr lang="en-US" altLang="ko-KR" sz="900" dirty="0" smtClean="0">
                <a:solidFill>
                  <a:schemeClr val="tx1"/>
                </a:solidFill>
              </a:rPr>
              <a:t>disable</a:t>
            </a:r>
          </a:p>
          <a:p>
            <a:endParaRPr lang="en-US" altLang="ko-KR" sz="900" dirty="0">
              <a:solidFill>
                <a:schemeClr val="tx1"/>
              </a:solidFill>
            </a:endParaRPr>
          </a:p>
          <a:p>
            <a:r>
              <a:rPr lang="ko-KR" altLang="en-US" sz="900" dirty="0" smtClean="0">
                <a:solidFill>
                  <a:schemeClr val="tx1"/>
                </a:solidFill>
              </a:rPr>
              <a:t>추가의 경우 </a:t>
            </a:r>
            <a:r>
              <a:rPr lang="ko-KR" altLang="en-US" sz="900" dirty="0" err="1" smtClean="0">
                <a:solidFill>
                  <a:schemeClr val="tx1"/>
                </a:solidFill>
              </a:rPr>
              <a:t>사번</a:t>
            </a:r>
            <a:r>
              <a:rPr lang="ko-KR" altLang="en-US" sz="900" dirty="0" smtClean="0">
                <a:solidFill>
                  <a:schemeClr val="tx1"/>
                </a:solidFill>
              </a:rPr>
              <a:t> </a:t>
            </a:r>
            <a:r>
              <a:rPr lang="en-US" altLang="ko-KR" sz="900" dirty="0" smtClean="0">
                <a:solidFill>
                  <a:schemeClr val="tx1"/>
                </a:solidFill>
              </a:rPr>
              <a:t>enable</a:t>
            </a:r>
          </a:p>
        </p:txBody>
      </p:sp>
      <p:cxnSp>
        <p:nvCxnSpPr>
          <p:cNvPr id="3" name="직선 화살표 연결선 2"/>
          <p:cNvCxnSpPr/>
          <p:nvPr/>
        </p:nvCxnSpPr>
        <p:spPr>
          <a:xfrm flipH="1">
            <a:off x="7595118" y="2364663"/>
            <a:ext cx="994690" cy="224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flipH="1">
            <a:off x="7595118" y="1667502"/>
            <a:ext cx="798746" cy="293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직사각형 49"/>
          <p:cNvSpPr/>
          <p:nvPr/>
        </p:nvSpPr>
        <p:spPr>
          <a:xfrm>
            <a:off x="536376" y="1172646"/>
            <a:ext cx="475397" cy="187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조직</a:t>
            </a:r>
            <a:endParaRPr lang="ko-KR" altLang="en-US" sz="900" dirty="0">
              <a:solidFill>
                <a:schemeClr val="tx1"/>
              </a:solidFill>
            </a:endParaRPr>
          </a:p>
        </p:txBody>
      </p:sp>
      <p:sp>
        <p:nvSpPr>
          <p:cNvPr id="51" name="직사각형 50"/>
          <p:cNvSpPr/>
          <p:nvPr/>
        </p:nvSpPr>
        <p:spPr>
          <a:xfrm>
            <a:off x="1011773" y="1167136"/>
            <a:ext cx="1824476" cy="18382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52" name="직사각형 51"/>
          <p:cNvSpPr/>
          <p:nvPr/>
        </p:nvSpPr>
        <p:spPr>
          <a:xfrm>
            <a:off x="2882548" y="1155406"/>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찾기</a:t>
            </a:r>
            <a:endParaRPr lang="ko-KR" altLang="en-US" sz="1000" dirty="0"/>
          </a:p>
        </p:txBody>
      </p:sp>
      <p:sp>
        <p:nvSpPr>
          <p:cNvPr id="2" name="직사각형 1"/>
          <p:cNvSpPr/>
          <p:nvPr/>
        </p:nvSpPr>
        <p:spPr>
          <a:xfrm>
            <a:off x="454828" y="2698710"/>
            <a:ext cx="4493538" cy="369332"/>
          </a:xfrm>
          <a:prstGeom prst="rect">
            <a:avLst/>
          </a:prstGeom>
        </p:spPr>
        <p:txBody>
          <a:bodyPr wrap="none">
            <a:spAutoFit/>
          </a:bodyPr>
          <a:lstStyle/>
          <a:p>
            <a:r>
              <a:rPr lang="en-US" altLang="ko-KR" sz="900" u="sng" dirty="0" err="1" smtClean="0">
                <a:solidFill>
                  <a:srgbClr val="000000"/>
                </a:solidFill>
                <a:latin typeface="Consolas" panose="020B0609020204030204" pitchFamily="49" charset="0"/>
              </a:rPr>
              <a:t>CmRoleRepository</a:t>
            </a:r>
            <a:endParaRPr lang="en-US" altLang="ko-KR" sz="900" u="sng" dirty="0" smtClean="0">
              <a:solidFill>
                <a:srgbClr val="000000"/>
              </a:solidFill>
              <a:latin typeface="Consolas" panose="020B0609020204030204" pitchFamily="49" charset="0"/>
            </a:endParaRPr>
          </a:p>
          <a:p>
            <a:r>
              <a:rPr lang="en-US" altLang="ko-KR" sz="900" dirty="0"/>
              <a:t>Page&lt;</a:t>
            </a:r>
            <a:r>
              <a:rPr lang="en-US" altLang="ko-KR" sz="900" dirty="0" err="1"/>
              <a:t>CmMemb</a:t>
            </a:r>
            <a:r>
              <a:rPr lang="en-US" altLang="ko-KR" sz="900" dirty="0"/>
              <a:t>&gt; </a:t>
            </a:r>
            <a:r>
              <a:rPr lang="en-US" altLang="ko-KR" sz="900" dirty="0" err="1" smtClean="0"/>
              <a:t>findMembsWithFilter</a:t>
            </a:r>
            <a:r>
              <a:rPr lang="en-US" altLang="ko-KR" sz="900" dirty="0" smtClean="0"/>
              <a:t>(</a:t>
            </a:r>
            <a:r>
              <a:rPr lang="en-US" altLang="ko-KR" sz="900" dirty="0" err="1" smtClean="0"/>
              <a:t>CmRoleFilterVo</a:t>
            </a:r>
            <a:r>
              <a:rPr lang="en-US" altLang="ko-KR" sz="900" dirty="0" smtClean="0"/>
              <a:t> </a:t>
            </a:r>
            <a:r>
              <a:rPr lang="en-US" altLang="ko-KR" sz="900" dirty="0" err="1"/>
              <a:t>filter,Pageable</a:t>
            </a:r>
            <a:r>
              <a:rPr lang="en-US" altLang="ko-KR" sz="900" dirty="0"/>
              <a:t> </a:t>
            </a:r>
            <a:r>
              <a:rPr lang="en-US" altLang="ko-KR" sz="900" dirty="0" err="1"/>
              <a:t>pageable</a:t>
            </a:r>
            <a:r>
              <a:rPr lang="en-US" altLang="ko-KR" sz="900" dirty="0"/>
              <a:t>)</a:t>
            </a:r>
            <a:endParaRPr lang="ko-KR" altLang="en-US" sz="900" dirty="0"/>
          </a:p>
        </p:txBody>
      </p:sp>
      <p:sp>
        <p:nvSpPr>
          <p:cNvPr id="32" name="직사각형 31"/>
          <p:cNvSpPr/>
          <p:nvPr/>
        </p:nvSpPr>
        <p:spPr>
          <a:xfrm>
            <a:off x="5476078" y="2703419"/>
            <a:ext cx="2579552" cy="369332"/>
          </a:xfrm>
          <a:prstGeom prst="rect">
            <a:avLst/>
          </a:prstGeom>
        </p:spPr>
        <p:txBody>
          <a:bodyPr wrap="none">
            <a:spAutoFit/>
          </a:bodyPr>
          <a:lstStyle/>
          <a:p>
            <a:r>
              <a:rPr lang="en-US" altLang="ko-KR" sz="900" u="sng" dirty="0" err="1" smtClean="0">
                <a:solidFill>
                  <a:srgbClr val="000000"/>
                </a:solidFill>
                <a:latin typeface="Consolas" panose="020B0609020204030204" pitchFamily="49" charset="0"/>
              </a:rPr>
              <a:t>CmRoleRepository</a:t>
            </a:r>
            <a:endParaRPr lang="en-US" altLang="ko-KR" sz="900" u="sng" dirty="0" smtClean="0">
              <a:solidFill>
                <a:srgbClr val="000000"/>
              </a:solidFill>
              <a:latin typeface="Consolas" panose="020B0609020204030204" pitchFamily="49" charset="0"/>
            </a:endParaRPr>
          </a:p>
          <a:p>
            <a:r>
              <a:rPr lang="en-US" altLang="ko-KR" sz="900" dirty="0" smtClean="0"/>
              <a:t>List&lt;</a:t>
            </a:r>
            <a:r>
              <a:rPr lang="en-US" altLang="ko-KR" sz="900" dirty="0" err="1" smtClean="0"/>
              <a:t>CmRole</a:t>
            </a:r>
            <a:r>
              <a:rPr lang="en-US" altLang="ko-KR" sz="900" dirty="0" smtClean="0"/>
              <a:t>&gt; </a:t>
            </a:r>
            <a:r>
              <a:rPr lang="en-US" altLang="ko-KR" sz="900" dirty="0" err="1"/>
              <a:t>findByMembId</a:t>
            </a:r>
            <a:r>
              <a:rPr lang="en-US" altLang="ko-KR" sz="900" dirty="0"/>
              <a:t>(String </a:t>
            </a:r>
            <a:r>
              <a:rPr lang="en-US" altLang="ko-KR" sz="900" dirty="0" err="1"/>
              <a:t>membId</a:t>
            </a:r>
            <a:r>
              <a:rPr lang="en-US" altLang="ko-KR" sz="900" dirty="0"/>
              <a:t>)</a:t>
            </a:r>
            <a:endParaRPr lang="ko-KR" altLang="en-US" sz="900" dirty="0"/>
          </a:p>
        </p:txBody>
      </p:sp>
      <p:sp>
        <p:nvSpPr>
          <p:cNvPr id="4" name="직사각형 3"/>
          <p:cNvSpPr/>
          <p:nvPr/>
        </p:nvSpPr>
        <p:spPr>
          <a:xfrm>
            <a:off x="3600167" y="3300750"/>
            <a:ext cx="3994951" cy="9376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0" b="1" dirty="0" smtClean="0">
                <a:solidFill>
                  <a:schemeClr val="tx1"/>
                </a:solidFill>
              </a:rPr>
              <a:t>사용자 권한 부여</a:t>
            </a:r>
            <a:endParaRPr lang="en-US" altLang="ko-KR" sz="1100" b="1" dirty="0" smtClean="0">
              <a:solidFill>
                <a:schemeClr val="tx1"/>
              </a:solidFill>
            </a:endParaRPr>
          </a:p>
          <a:p>
            <a:r>
              <a:rPr lang="ko-KR" altLang="en-US" sz="1100" dirty="0" smtClean="0">
                <a:solidFill>
                  <a:schemeClr val="tx1"/>
                </a:solidFill>
              </a:rPr>
              <a:t>부여 </a:t>
            </a:r>
            <a:r>
              <a:rPr lang="en-US" altLang="ko-KR" sz="1100" dirty="0" smtClean="0">
                <a:solidFill>
                  <a:schemeClr val="tx1"/>
                </a:solidFill>
              </a:rPr>
              <a:t>YES/NO</a:t>
            </a:r>
            <a:r>
              <a:rPr lang="ko-KR" altLang="en-US" sz="1100" dirty="0" smtClean="0">
                <a:solidFill>
                  <a:schemeClr val="tx1"/>
                </a:solidFill>
              </a:rPr>
              <a:t>는 기존해놓으신 스위치 컴포넌트로</a:t>
            </a:r>
            <a:r>
              <a:rPr lang="en-US" altLang="ko-KR" sz="1100" dirty="0" smtClean="0">
                <a:solidFill>
                  <a:schemeClr val="tx1"/>
                </a:solidFill>
              </a:rPr>
              <a:t>(</a:t>
            </a:r>
            <a:r>
              <a:rPr lang="ko-KR" altLang="en-US" sz="1100" dirty="0" smtClean="0">
                <a:solidFill>
                  <a:schemeClr val="tx1"/>
                </a:solidFill>
              </a:rPr>
              <a:t>체크박스 제거</a:t>
            </a:r>
            <a:r>
              <a:rPr lang="en-US" altLang="ko-KR" sz="1100" dirty="0" smtClean="0">
                <a:solidFill>
                  <a:schemeClr val="tx1"/>
                </a:solidFill>
              </a:rPr>
              <a:t>)</a:t>
            </a:r>
            <a:r>
              <a:rPr lang="ko-KR" altLang="en-US" sz="1100" dirty="0" smtClean="0">
                <a:solidFill>
                  <a:schemeClr val="tx1"/>
                </a:solidFill>
              </a:rPr>
              <a:t> 작업해주시면 됩니다</a:t>
            </a:r>
            <a:r>
              <a:rPr lang="en-US" altLang="ko-KR" sz="1100" dirty="0" smtClean="0">
                <a:solidFill>
                  <a:schemeClr val="tx1"/>
                </a:solidFill>
              </a:rPr>
              <a:t>. </a:t>
            </a:r>
            <a:r>
              <a:rPr lang="ko-KR" altLang="en-US" sz="1100" dirty="0" err="1" smtClean="0">
                <a:solidFill>
                  <a:schemeClr val="tx1"/>
                </a:solidFill>
              </a:rPr>
              <a:t>모바일에서</a:t>
            </a:r>
            <a:r>
              <a:rPr lang="ko-KR" altLang="en-US" sz="1100" dirty="0" smtClean="0">
                <a:solidFill>
                  <a:schemeClr val="tx1"/>
                </a:solidFill>
              </a:rPr>
              <a:t> </a:t>
            </a:r>
            <a:r>
              <a:rPr lang="ko-KR" altLang="en-US" sz="1100" dirty="0" err="1" smtClean="0">
                <a:solidFill>
                  <a:schemeClr val="tx1"/>
                </a:solidFill>
              </a:rPr>
              <a:t>사번</a:t>
            </a:r>
            <a:r>
              <a:rPr lang="ko-KR" altLang="en-US" sz="1100" dirty="0" smtClean="0">
                <a:solidFill>
                  <a:schemeClr val="tx1"/>
                </a:solidFill>
              </a:rPr>
              <a:t> </a:t>
            </a:r>
            <a:r>
              <a:rPr lang="en-US" altLang="ko-KR" sz="1100" dirty="0" smtClean="0">
                <a:solidFill>
                  <a:schemeClr val="tx1"/>
                </a:solidFill>
              </a:rPr>
              <a:t>input </a:t>
            </a:r>
            <a:r>
              <a:rPr lang="ko-KR" altLang="en-US" sz="1100" dirty="0" smtClean="0">
                <a:solidFill>
                  <a:schemeClr val="tx1"/>
                </a:solidFill>
              </a:rPr>
              <a:t>공간이 작아 보입니다</a:t>
            </a:r>
            <a:r>
              <a:rPr lang="en-US" altLang="ko-KR" sz="1100" dirty="0" smtClean="0">
                <a:solidFill>
                  <a:schemeClr val="tx1"/>
                </a:solidFill>
              </a:rPr>
              <a:t>.</a:t>
            </a:r>
          </a:p>
          <a:p>
            <a:r>
              <a:rPr lang="ko-KR" altLang="en-US" sz="1100" dirty="0" err="1" smtClean="0">
                <a:solidFill>
                  <a:schemeClr val="tx1"/>
                </a:solidFill>
              </a:rPr>
              <a:t>조직명</a:t>
            </a:r>
            <a:r>
              <a:rPr lang="en-US" altLang="ko-KR" sz="1100" dirty="0" smtClean="0">
                <a:solidFill>
                  <a:schemeClr val="tx1"/>
                </a:solidFill>
              </a:rPr>
              <a:t>/</a:t>
            </a:r>
            <a:r>
              <a:rPr lang="ko-KR" altLang="en-US" sz="1100" dirty="0" err="1" smtClean="0">
                <a:solidFill>
                  <a:schemeClr val="tx1"/>
                </a:solidFill>
              </a:rPr>
              <a:t>이름명은</a:t>
            </a:r>
            <a:r>
              <a:rPr lang="ko-KR" altLang="en-US" sz="1100" dirty="0" smtClean="0">
                <a:solidFill>
                  <a:schemeClr val="tx1"/>
                </a:solidFill>
              </a:rPr>
              <a:t> 항상 </a:t>
            </a:r>
            <a:r>
              <a:rPr lang="en-US" altLang="ko-KR" sz="1100" dirty="0" smtClean="0">
                <a:solidFill>
                  <a:schemeClr val="tx1"/>
                </a:solidFill>
              </a:rPr>
              <a:t>disabled </a:t>
            </a:r>
            <a:r>
              <a:rPr lang="ko-KR" altLang="en-US" sz="1100" dirty="0" smtClean="0">
                <a:solidFill>
                  <a:schemeClr val="tx1"/>
                </a:solidFill>
              </a:rPr>
              <a:t>입니다</a:t>
            </a:r>
            <a:endParaRPr lang="ko-KR" altLang="en-US" sz="1100" dirty="0">
              <a:solidFill>
                <a:schemeClr val="tx1"/>
              </a:solidFill>
            </a:endParaRPr>
          </a:p>
        </p:txBody>
      </p:sp>
      <p:sp>
        <p:nvSpPr>
          <p:cNvPr id="38" name="직사각형 37"/>
          <p:cNvSpPr/>
          <p:nvPr/>
        </p:nvSpPr>
        <p:spPr>
          <a:xfrm>
            <a:off x="4249462" y="4387981"/>
            <a:ext cx="2631804" cy="436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사용자 권한 수정</a:t>
            </a:r>
            <a:endParaRPr lang="en-US" altLang="ko-KR" sz="900" dirty="0" smtClean="0">
              <a:solidFill>
                <a:schemeClr val="tx1"/>
              </a:solidFill>
            </a:endParaRPr>
          </a:p>
        </p:txBody>
      </p:sp>
    </p:spTree>
    <p:extLst>
      <p:ext uri="{BB962C8B-B14F-4D97-AF65-F5344CB8AC3E}">
        <p14:creationId xmlns:p14="http://schemas.microsoft.com/office/powerpoint/2010/main" val="3017586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 정보</a:t>
            </a:r>
            <a:endParaRPr lang="en-US" altLang="ko-KR" sz="900" dirty="0" smtClean="0">
              <a:solidFill>
                <a:schemeClr val="tx1"/>
              </a:solidFill>
            </a:endParaRPr>
          </a:p>
          <a:p>
            <a:endParaRPr lang="en-US" altLang="ko-KR" sz="900" dirty="0">
              <a:solidFill>
                <a:schemeClr val="tx1"/>
              </a:solidFill>
            </a:endParaRPr>
          </a:p>
          <a:p>
            <a:r>
              <a:rPr lang="ko-KR" altLang="en-US" sz="900" b="1" u="sng" dirty="0" err="1" smtClean="0">
                <a:solidFill>
                  <a:schemeClr val="tx1"/>
                </a:solidFill>
              </a:rPr>
              <a:t>중량물</a:t>
            </a:r>
            <a:r>
              <a:rPr lang="ko-KR" altLang="en-US" sz="900" b="1" u="sng" dirty="0" smtClean="0">
                <a:solidFill>
                  <a:schemeClr val="tx1"/>
                </a:solidFill>
              </a:rPr>
              <a:t> 점검 결과</a:t>
            </a:r>
            <a:endParaRPr lang="en-US" altLang="ko-KR" sz="900" b="1" u="sng" dirty="0" smtClean="0">
              <a:solidFill>
                <a:schemeClr val="tx1"/>
              </a:solidFill>
            </a:endParaRPr>
          </a:p>
          <a:p>
            <a:endParaRPr lang="en-US" altLang="ko-KR" sz="900" dirty="0">
              <a:solidFill>
                <a:schemeClr val="tx1"/>
              </a:solidFill>
            </a:endParaRPr>
          </a:p>
          <a:p>
            <a:r>
              <a:rPr lang="ko-KR" altLang="en-US" sz="900" dirty="0">
                <a:solidFill>
                  <a:schemeClr val="tx1"/>
                </a:solidFill>
              </a:rPr>
              <a:t>작업자 </a:t>
            </a:r>
            <a:r>
              <a:rPr lang="ko-KR" altLang="en-US" sz="900" dirty="0" smtClean="0">
                <a:solidFill>
                  <a:schemeClr val="tx1"/>
                </a:solidFill>
              </a:rPr>
              <a:t>안전교육</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작업계획서 생성</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첨부파일 업로드</a:t>
            </a:r>
            <a:endParaRPr lang="en-US" altLang="ko-KR" sz="900" dirty="0" smtClean="0">
              <a:solidFill>
                <a:schemeClr val="tx1"/>
              </a:solidFill>
            </a:endParaRPr>
          </a:p>
          <a:p>
            <a:endParaRPr lang="en-US" altLang="ko-KR" sz="900" b="1" u="sng" dirty="0" smtClean="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(39 </a:t>
            </a:r>
            <a:r>
              <a:rPr lang="ko-KR" altLang="en-US" sz="900" dirty="0" err="1" smtClean="0">
                <a:solidFill>
                  <a:schemeClr val="tx1"/>
                </a:solidFill>
              </a:rPr>
              <a:t>중량물</a:t>
            </a:r>
            <a:r>
              <a:rPr lang="en-US" altLang="ko-KR" sz="900" dirty="0" smtClean="0">
                <a:solidFill>
                  <a:schemeClr val="tx1"/>
                </a:solidFill>
              </a:rPr>
              <a:t>/</a:t>
            </a:r>
            <a:r>
              <a:rPr lang="ko-KR" altLang="en-US" sz="900" dirty="0" err="1" smtClean="0">
                <a:solidFill>
                  <a:schemeClr val="tx1"/>
                </a:solidFill>
              </a:rPr>
              <a:t>오거크레인</a:t>
            </a:r>
            <a:r>
              <a:rPr lang="en-US" altLang="ko-KR" sz="900" dirty="0" smtClean="0">
                <a:solidFill>
                  <a:schemeClr val="tx1"/>
                </a:solidFill>
              </a:rPr>
              <a:t>/</a:t>
            </a:r>
            <a:r>
              <a:rPr lang="ko-KR" altLang="en-US" sz="900" dirty="0" smtClean="0">
                <a:solidFill>
                  <a:schemeClr val="tx1"/>
                </a:solidFill>
              </a:rPr>
              <a:t>고소작업자 작업계획서   발생시</a:t>
            </a:r>
            <a:r>
              <a:rPr lang="en-US" altLang="ko-KR" sz="900" dirty="0" smtClean="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smtClean="0"/>
              <a:t>중량물의 상태</a:t>
            </a:r>
            <a:endParaRPr lang="ko-KR" altLang="en-US" sz="800" dirty="0"/>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smtClean="0"/>
              <a:t>중량물</a:t>
            </a:r>
            <a:r>
              <a:rPr lang="ko-KR" altLang="en-US" sz="800" dirty="0" smtClean="0"/>
              <a:t> 취급방법</a:t>
            </a:r>
            <a:endParaRPr lang="ko-KR" altLang="en-US" sz="800" dirty="0"/>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a:t>
            </a:r>
            <a:r>
              <a:rPr lang="ko-KR" altLang="ko-KR" sz="800" dirty="0" smtClean="0"/>
              <a:t>보조</a:t>
            </a:r>
            <a:r>
              <a:rPr lang="en-US" altLang="ko-KR" sz="800" dirty="0" smtClean="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smtClean="0"/>
              <a:t>운반 경로 상태</a:t>
            </a:r>
            <a:endParaRPr lang="ko-KR" altLang="en-US" sz="800" dirty="0"/>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smtClean="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smtClean="0"/>
              <a:t>장비작동</a:t>
            </a:r>
            <a:r>
              <a:rPr lang="en-US" altLang="ko-KR" sz="800" dirty="0" smtClean="0"/>
              <a:t> </a:t>
            </a:r>
            <a:r>
              <a:rPr lang="ko-KR" altLang="ko-KR" sz="800" dirty="0" smtClean="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smtClean="0">
                <a:solidFill>
                  <a:srgbClr val="000000"/>
                </a:solidFill>
                <a:cs typeface="Times New Roman" panose="02020603050405020304" pitchFamily="18" charset="0"/>
              </a:rPr>
              <a:t>양호</a:t>
            </a:r>
            <a:r>
              <a:rPr lang="en-US" altLang="ko-KR" sz="800" dirty="0" smtClean="0">
                <a:solidFill>
                  <a:srgbClr val="000000"/>
                </a:solidFill>
                <a:cs typeface="Times New Roman" panose="02020603050405020304" pitchFamily="18" charset="0"/>
              </a:rPr>
              <a:t>/</a:t>
            </a:r>
            <a:r>
              <a:rPr lang="ko-KR" altLang="en-US" sz="800" dirty="0" smtClean="0">
                <a:solidFill>
                  <a:srgbClr val="000000"/>
                </a:solidFill>
                <a:cs typeface="Times New Roman" panose="02020603050405020304" pitchFamily="18" charset="0"/>
              </a:rPr>
              <a:t>불량</a:t>
            </a:r>
            <a:endParaRPr lang="ko-KR" altLang="en-US" sz="800" dirty="0"/>
          </a:p>
        </p:txBody>
      </p:sp>
      <p:sp>
        <p:nvSpPr>
          <p:cNvPr id="35" name="직사각형 34"/>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중량물</a:t>
            </a:r>
            <a:r>
              <a:rPr lang="ko-KR" altLang="en-US" sz="900" b="1" dirty="0" smtClean="0">
                <a:solidFill>
                  <a:schemeClr val="tx1"/>
                </a:solidFill>
              </a:rPr>
              <a:t> 점검결과</a:t>
            </a:r>
            <a:endParaRPr lang="ko-KR" altLang="en-US" sz="900" b="1" dirty="0">
              <a:solidFill>
                <a:schemeClr val="tx1"/>
              </a:solidFill>
            </a:endParaRPr>
          </a:p>
        </p:txBody>
      </p:sp>
    </p:spTree>
    <p:extLst>
      <p:ext uri="{BB962C8B-B14F-4D97-AF65-F5344CB8AC3E}">
        <p14:creationId xmlns:p14="http://schemas.microsoft.com/office/powerpoint/2010/main" val="390310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354791" y="1268622"/>
          <a:ext cx="2670569" cy="161544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확인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확인 </a:t>
                      </a:r>
                      <a:r>
                        <a:rPr lang="ko-KR" altLang="en-US" sz="800" dirty="0" err="1" smtClean="0">
                          <a:solidFill>
                            <a:schemeClr val="tx1"/>
                          </a:solidFill>
                        </a:rPr>
                        <a:t>클릭시</a:t>
                      </a:r>
                      <a:r>
                        <a:rPr lang="ko-KR" altLang="en-US" sz="800" dirty="0" smtClean="0">
                          <a:solidFill>
                            <a:schemeClr val="tx1"/>
                          </a:solidFill>
                        </a:rPr>
                        <a:t> 입력된 자료로  서류를 생성하여 저장</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78713" y="2137443"/>
            <a:ext cx="1257461" cy="1453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 정보</a:t>
            </a:r>
            <a:endParaRPr lang="en-US" altLang="ko-KR" sz="900" dirty="0" smtClean="0">
              <a:solidFill>
                <a:schemeClr val="tx1"/>
              </a:solidFill>
            </a:endParaRPr>
          </a:p>
          <a:p>
            <a:endParaRPr lang="en-US" altLang="ko-KR" sz="900" dirty="0">
              <a:solidFill>
                <a:schemeClr val="tx1"/>
              </a:solidFill>
            </a:endParaRPr>
          </a:p>
          <a:p>
            <a:r>
              <a:rPr lang="ko-KR" altLang="en-US" sz="900" dirty="0" err="1" smtClean="0">
                <a:solidFill>
                  <a:schemeClr val="tx1"/>
                </a:solidFill>
              </a:rPr>
              <a:t>중량문</a:t>
            </a:r>
            <a:r>
              <a:rPr lang="ko-KR" altLang="en-US" sz="900" dirty="0" smtClean="0">
                <a:solidFill>
                  <a:schemeClr val="tx1"/>
                </a:solidFill>
              </a:rPr>
              <a:t> 점검 결과</a:t>
            </a:r>
            <a:endParaRPr lang="en-US" altLang="ko-KR" sz="900" dirty="0" smtClean="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b="1" u="sng" dirty="0">
              <a:solidFill>
                <a:schemeClr val="tx1"/>
              </a:solidFill>
            </a:endParaRPr>
          </a:p>
          <a:p>
            <a:r>
              <a:rPr lang="ko-KR" altLang="en-US" sz="900" b="1" u="sng" dirty="0" smtClean="0">
                <a:solidFill>
                  <a:schemeClr val="tx1"/>
                </a:solidFill>
              </a:rPr>
              <a:t>작업계획서 생성</a:t>
            </a:r>
            <a:endParaRPr lang="en-US" altLang="ko-KR" sz="900" b="1" u="sng" dirty="0" smtClean="0">
              <a:solidFill>
                <a:schemeClr val="tx1"/>
              </a:solidFill>
            </a:endParaRPr>
          </a:p>
          <a:p>
            <a:endParaRPr lang="en-US" altLang="ko-KR" sz="900" b="1" u="sng" dirty="0">
              <a:solidFill>
                <a:schemeClr val="tx1"/>
              </a:solidFill>
            </a:endParaRPr>
          </a:p>
          <a:p>
            <a:r>
              <a:rPr lang="ko-KR" altLang="en-US" sz="900" dirty="0" smtClean="0">
                <a:solidFill>
                  <a:schemeClr val="tx1"/>
                </a:solidFill>
              </a:rPr>
              <a:t>첨부파일 업로드</a:t>
            </a:r>
            <a:endParaRPr lang="en-US" altLang="ko-KR" sz="900" dirty="0" smtClean="0">
              <a:solidFill>
                <a:schemeClr val="tx1"/>
              </a:solidFill>
            </a:endParaRPr>
          </a:p>
          <a:p>
            <a:endParaRPr lang="en-US" altLang="ko-KR" sz="900" b="1" u="sng" dirty="0" smtClean="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a:t>
            </a:r>
            <a:endParaRPr lang="ko-KR" altLang="en-US" sz="900" i="1" dirty="0">
              <a:solidFill>
                <a:schemeClr val="tx1"/>
              </a:solidFill>
            </a:endParaRPr>
          </a:p>
        </p:txBody>
      </p:sp>
      <p:sp>
        <p:nvSpPr>
          <p:cNvPr id="31" name="직사각형 30"/>
          <p:cNvSpPr/>
          <p:nvPr/>
        </p:nvSpPr>
        <p:spPr>
          <a:xfrm>
            <a:off x="4675629" y="525517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확인</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01840" y="320747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저장</a:t>
            </a:r>
            <a:r>
              <a:rPr lang="en-US" altLang="ko-KR" sz="900" dirty="0" smtClean="0">
                <a:solidFill>
                  <a:schemeClr val="tx1"/>
                </a:solidFill>
              </a:rPr>
              <a:t>/</a:t>
            </a:r>
            <a:r>
              <a:rPr lang="ko-KR" altLang="en-US" sz="900" dirty="0" smtClean="0">
                <a:solidFill>
                  <a:schemeClr val="tx1"/>
                </a:solidFill>
              </a:rPr>
              <a:t>생성된 서류로  결재를 요청하고</a:t>
            </a:r>
            <a:r>
              <a:rPr lang="en-US" altLang="ko-KR" sz="900" dirty="0" smtClean="0">
                <a:solidFill>
                  <a:schemeClr val="tx1"/>
                </a:solidFill>
              </a:rPr>
              <a:t>, </a:t>
            </a:r>
            <a:r>
              <a:rPr lang="ko-KR" altLang="en-US" sz="900" dirty="0" smtClean="0">
                <a:solidFill>
                  <a:schemeClr val="tx1"/>
                </a:solidFill>
              </a:rPr>
              <a:t>서류를 출력</a:t>
            </a:r>
            <a:endParaRPr lang="en-US" altLang="ko-KR" sz="900" dirty="0" smtClean="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(39 </a:t>
            </a:r>
            <a:r>
              <a:rPr lang="ko-KR" altLang="en-US" sz="900" dirty="0" err="1" smtClean="0">
                <a:solidFill>
                  <a:schemeClr val="tx1"/>
                </a:solidFill>
              </a:rPr>
              <a:t>중량물</a:t>
            </a:r>
            <a:r>
              <a:rPr lang="en-US" altLang="ko-KR" sz="900" dirty="0" smtClean="0">
                <a:solidFill>
                  <a:schemeClr val="tx1"/>
                </a:solidFill>
              </a:rPr>
              <a:t>/</a:t>
            </a:r>
            <a:r>
              <a:rPr lang="ko-KR" altLang="en-US" sz="900" dirty="0" err="1" smtClean="0">
                <a:solidFill>
                  <a:schemeClr val="tx1"/>
                </a:solidFill>
              </a:rPr>
              <a:t>오거크레인</a:t>
            </a:r>
            <a:r>
              <a:rPr lang="en-US" altLang="ko-KR" sz="900" dirty="0" smtClean="0">
                <a:solidFill>
                  <a:schemeClr val="tx1"/>
                </a:solidFill>
              </a:rPr>
              <a:t>/</a:t>
            </a:r>
            <a:r>
              <a:rPr lang="ko-KR" altLang="en-US" sz="900" dirty="0" smtClean="0">
                <a:solidFill>
                  <a:schemeClr val="tx1"/>
                </a:solidFill>
              </a:rPr>
              <a:t>고소작업자 작업계획서   발생시</a:t>
            </a:r>
            <a:r>
              <a:rPr lang="en-US" altLang="ko-KR" sz="900" dirty="0" smtClean="0">
                <a:solidFill>
                  <a:schemeClr val="tx1"/>
                </a:solidFill>
              </a:rPr>
              <a:t>)</a:t>
            </a:r>
            <a:endParaRPr lang="ko-KR" altLang="en-US" sz="900" dirty="0">
              <a:solidFill>
                <a:schemeClr val="tx1"/>
              </a:solidFill>
            </a:endParaRPr>
          </a:p>
        </p:txBody>
      </p:sp>
      <p:sp>
        <p:nvSpPr>
          <p:cNvPr id="14" name="직사각형 13"/>
          <p:cNvSpPr/>
          <p:nvPr/>
        </p:nvSpPr>
        <p:spPr>
          <a:xfrm>
            <a:off x="9301840" y="4489496"/>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p:txBody>
      </p:sp>
      <p:sp>
        <p:nvSpPr>
          <p:cNvPr id="65" name="직사각형 64"/>
          <p:cNvSpPr/>
          <p:nvPr/>
        </p:nvSpPr>
        <p:spPr>
          <a:xfrm>
            <a:off x="4221593" y="3099752"/>
            <a:ext cx="1897194" cy="215444"/>
          </a:xfrm>
          <a:prstGeom prst="rect">
            <a:avLst/>
          </a:prstGeom>
        </p:spPr>
        <p:txBody>
          <a:bodyPr wrap="square">
            <a:spAutoFit/>
          </a:bodyPr>
          <a:lstStyle/>
          <a:p>
            <a:r>
              <a:rPr lang="ko-KR" altLang="en-US" sz="800" dirty="0" smtClean="0"/>
              <a:t>파일을 생성하시겠습니까 </a:t>
            </a:r>
            <a:r>
              <a:rPr lang="en-US" altLang="ko-KR" sz="800" dirty="0" smtClean="0"/>
              <a:t>?</a:t>
            </a:r>
            <a:endParaRPr lang="ko-KR" altLang="en-US" sz="800" dirty="0"/>
          </a:p>
        </p:txBody>
      </p:sp>
      <p:sp>
        <p:nvSpPr>
          <p:cNvPr id="25" name="직사각형 24"/>
          <p:cNvSpPr/>
          <p:nvPr/>
        </p:nvSpPr>
        <p:spPr>
          <a:xfrm>
            <a:off x="4221593" y="3641466"/>
            <a:ext cx="3682692" cy="215444"/>
          </a:xfrm>
          <a:prstGeom prst="rect">
            <a:avLst/>
          </a:prstGeom>
        </p:spPr>
        <p:txBody>
          <a:bodyPr wrap="square">
            <a:spAutoFit/>
          </a:bodyPr>
          <a:lstStyle/>
          <a:p>
            <a:r>
              <a:rPr lang="ko-KR" altLang="en-US" sz="800" dirty="0" smtClean="0"/>
              <a:t>이미 파일이 생성되어 있습니다</a:t>
            </a:r>
            <a:r>
              <a:rPr lang="en-US" altLang="ko-KR" sz="800" dirty="0" smtClean="0"/>
              <a:t>.  </a:t>
            </a:r>
            <a:r>
              <a:rPr lang="ko-KR" altLang="en-US" sz="800" dirty="0" smtClean="0"/>
              <a:t>파일을 다시 만드시겠습니까 </a:t>
            </a:r>
            <a:r>
              <a:rPr lang="en-US" altLang="ko-KR" sz="800" dirty="0" smtClean="0"/>
              <a:t>?</a:t>
            </a:r>
            <a:endParaRPr lang="ko-KR" altLang="en-US" sz="800" dirty="0"/>
          </a:p>
        </p:txBody>
      </p:sp>
      <p:sp>
        <p:nvSpPr>
          <p:cNvPr id="16" name="직사각형 15"/>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중량물</a:t>
            </a:r>
            <a:r>
              <a:rPr lang="ko-KR" altLang="en-US" sz="900" b="1" dirty="0" smtClean="0">
                <a:solidFill>
                  <a:schemeClr val="tx1"/>
                </a:solidFill>
              </a:rPr>
              <a:t> </a:t>
            </a:r>
            <a:r>
              <a:rPr lang="ko-KR" altLang="en-US" sz="900" b="1" dirty="0" err="1" smtClean="0">
                <a:solidFill>
                  <a:schemeClr val="tx1"/>
                </a:solidFill>
              </a:rPr>
              <a:t>작업계호기서</a:t>
            </a:r>
            <a:r>
              <a:rPr lang="ko-KR" altLang="en-US" sz="900" b="1" dirty="0" smtClean="0">
                <a:solidFill>
                  <a:schemeClr val="tx1"/>
                </a:solidFill>
              </a:rPr>
              <a:t> 생성</a:t>
            </a:r>
            <a:endParaRPr lang="ko-KR" altLang="en-US" sz="900" b="1" dirty="0">
              <a:solidFill>
                <a:schemeClr val="tx1"/>
              </a:solidFill>
            </a:endParaRPr>
          </a:p>
        </p:txBody>
      </p:sp>
    </p:spTree>
    <p:extLst>
      <p:ext uri="{BB962C8B-B14F-4D97-AF65-F5344CB8AC3E}">
        <p14:creationId xmlns:p14="http://schemas.microsoft.com/office/powerpoint/2010/main" val="2095998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7983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조사사유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근골격계질환자</a:t>
                      </a:r>
                      <a:r>
                        <a:rPr lang="ko-KR" altLang="en-US" sz="800" dirty="0" smtClean="0">
                          <a:solidFill>
                            <a:schemeClr val="tx1"/>
                          </a:solidFill>
                        </a:rPr>
                        <a:t> 발생</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새로운작업</a:t>
                      </a:r>
                      <a:r>
                        <a:rPr lang="en-US" altLang="ko-KR" sz="800" dirty="0" smtClean="0">
                          <a:solidFill>
                            <a:schemeClr val="tx1"/>
                          </a:solidFill>
                        </a:rPr>
                        <a:t>.</a:t>
                      </a:r>
                      <a:r>
                        <a:rPr lang="ko-KR" altLang="en-US" sz="800" dirty="0" smtClean="0">
                          <a:solidFill>
                            <a:schemeClr val="tx1"/>
                          </a:solidFill>
                        </a:rPr>
                        <a:t>설비 도입</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업무의 양과 작업공정 등 작업환경 변경</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800" dirty="0" smtClean="0">
                          <a:solidFill>
                            <a:schemeClr val="tx1"/>
                          </a:solidFill>
                        </a:rPr>
                        <a:t>정기조사는 서류유형 자체를 별도로 만들 것</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기본 정보</a:t>
            </a:r>
            <a:endParaRPr lang="en-US" altLang="ko-KR" sz="900" b="1" dirty="0" smtClean="0">
              <a:solidFill>
                <a:schemeClr val="tx1"/>
              </a:solidFill>
            </a:endParaRPr>
          </a:p>
          <a:p>
            <a:endParaRPr lang="en-US" altLang="ko-KR" sz="900" b="1" dirty="0">
              <a:solidFill>
                <a:schemeClr val="tx1"/>
              </a:solidFill>
            </a:endParaRPr>
          </a:p>
          <a:p>
            <a:r>
              <a:rPr lang="ko-KR" altLang="en-US" sz="900" dirty="0" smtClean="0">
                <a:solidFill>
                  <a:schemeClr val="tx1"/>
                </a:solidFill>
              </a:rPr>
              <a:t>작업장 상황 조사</a:t>
            </a:r>
            <a:endParaRPr lang="en-US" altLang="ko-KR" sz="900" dirty="0" smtClean="0">
              <a:solidFill>
                <a:schemeClr val="tx1"/>
              </a:solidFill>
            </a:endParaRPr>
          </a:p>
          <a:p>
            <a:endParaRPr lang="en-US" altLang="ko-KR" sz="900" u="sng" dirty="0">
              <a:solidFill>
                <a:schemeClr val="tx1"/>
              </a:solidFill>
            </a:endParaRPr>
          </a:p>
          <a:p>
            <a:r>
              <a:rPr lang="ko-KR" altLang="en-US" sz="900" dirty="0" err="1" smtClean="0">
                <a:solidFill>
                  <a:schemeClr val="tx1"/>
                </a:solidFill>
              </a:rPr>
              <a:t>직상사</a:t>
            </a:r>
            <a:r>
              <a:rPr lang="ko-KR" altLang="en-US" sz="900" dirty="0" smtClean="0">
                <a:solidFill>
                  <a:schemeClr val="tx1"/>
                </a:solidFill>
              </a:rPr>
              <a:t> 확인</a:t>
            </a:r>
            <a:endParaRPr lang="en-US" altLang="ko-KR" sz="900" dirty="0" smtClean="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주기가 발생시인가 </a:t>
            </a:r>
            <a:r>
              <a:rPr lang="en-US" altLang="ko-KR" sz="900" dirty="0" smtClean="0">
                <a:solidFill>
                  <a:schemeClr val="tx1"/>
                </a:solidFill>
              </a:rPr>
              <a:t>3</a:t>
            </a:r>
            <a:r>
              <a:rPr lang="ko-KR" altLang="en-US" sz="900" dirty="0" smtClean="0">
                <a:solidFill>
                  <a:schemeClr val="tx1"/>
                </a:solidFill>
              </a:rPr>
              <a:t>년인가</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정기조사와 수시조사 가 별도로 있다면  서류템플릿코드를 나누어야 하는데</a:t>
            </a:r>
            <a:r>
              <a:rPr lang="en-US" altLang="ko-KR" sz="900" dirty="0" smtClean="0">
                <a:solidFill>
                  <a:schemeClr val="tx1"/>
                </a:solidFill>
              </a:rPr>
              <a:t>….</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(62 </a:t>
            </a:r>
            <a:r>
              <a:rPr lang="ko-KR" altLang="en-US" sz="900" dirty="0" err="1" smtClean="0">
                <a:solidFill>
                  <a:schemeClr val="tx1"/>
                </a:solidFill>
              </a:rPr>
              <a:t>근골격계</a:t>
            </a:r>
            <a:r>
              <a:rPr lang="ko-KR" altLang="en-US" sz="900" dirty="0" smtClean="0">
                <a:solidFill>
                  <a:schemeClr val="tx1"/>
                </a:solidFill>
              </a:rPr>
              <a:t> </a:t>
            </a:r>
            <a:r>
              <a:rPr lang="ko-KR" altLang="en-US" sz="900" dirty="0">
                <a:solidFill>
                  <a:schemeClr val="tx1"/>
                </a:solidFill>
              </a:rPr>
              <a:t>유해요인 기본 </a:t>
            </a:r>
            <a:r>
              <a:rPr lang="ko-KR" altLang="en-US" sz="900" dirty="0" smtClean="0">
                <a:solidFill>
                  <a:schemeClr val="tx1"/>
                </a:solidFill>
              </a:rPr>
              <a:t>조사표  발생시</a:t>
            </a:r>
            <a:r>
              <a:rPr lang="en-US" altLang="ko-KR" sz="900" dirty="0" smtClean="0">
                <a:solidFill>
                  <a:schemeClr val="tx1"/>
                </a:solidFill>
              </a:rPr>
              <a:t>, 3</a:t>
            </a:r>
            <a:r>
              <a:rPr lang="ko-KR" altLang="en-US" sz="900" dirty="0" smtClean="0">
                <a:solidFill>
                  <a:schemeClr val="tx1"/>
                </a:solidFill>
              </a:rPr>
              <a:t>년</a:t>
            </a:r>
            <a:r>
              <a:rPr lang="en-US" altLang="ko-KR" sz="900" dirty="0" smtClean="0">
                <a:solidFill>
                  <a:schemeClr val="tx1"/>
                </a:solidFill>
              </a:rPr>
              <a:t>)</a:t>
            </a:r>
            <a:endParaRPr lang="ko-KR" altLang="en-US" sz="900" dirty="0">
              <a:solidFill>
                <a:schemeClr val="tx1"/>
              </a:solidFill>
            </a:endParaRPr>
          </a:p>
        </p:txBody>
      </p:sp>
      <p:sp>
        <p:nvSpPr>
          <p:cNvPr id="17" name="직사각형 16"/>
          <p:cNvSpPr/>
          <p:nvPr/>
        </p:nvSpPr>
        <p:spPr>
          <a:xfrm>
            <a:off x="3347817" y="228168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조사 사유</a:t>
            </a:r>
            <a:endParaRPr lang="en-US" altLang="ko-KR" sz="900" b="1" u="sng" dirty="0" smtClean="0">
              <a:solidFill>
                <a:schemeClr val="tx1"/>
              </a:solidFill>
            </a:endParaRPr>
          </a:p>
        </p:txBody>
      </p:sp>
      <p:sp>
        <p:nvSpPr>
          <p:cNvPr id="77" name="직사각형 76"/>
          <p:cNvSpPr/>
          <p:nvPr/>
        </p:nvSpPr>
        <p:spPr>
          <a:xfrm>
            <a:off x="4221593" y="228137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78" name="직사각형 77"/>
          <p:cNvSpPr/>
          <p:nvPr/>
        </p:nvSpPr>
        <p:spPr>
          <a:xfrm>
            <a:off x="3347817" y="251923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a:t>
            </a:r>
            <a:endParaRPr lang="ko-KR" altLang="en-US" sz="800" dirty="0">
              <a:solidFill>
                <a:schemeClr val="tx1"/>
              </a:solidFill>
            </a:endParaRPr>
          </a:p>
        </p:txBody>
      </p:sp>
      <p:sp>
        <p:nvSpPr>
          <p:cNvPr id="79" name="직사각형 78"/>
          <p:cNvSpPr/>
          <p:nvPr/>
        </p:nvSpPr>
        <p:spPr>
          <a:xfrm>
            <a:off x="2189317" y="255624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조사 일시</a:t>
            </a:r>
            <a:endParaRPr lang="en-US" altLang="ko-KR" sz="900" b="1" u="sng" dirty="0" smtClean="0">
              <a:solidFill>
                <a:schemeClr val="tx1"/>
              </a:solidFill>
            </a:endParaRPr>
          </a:p>
        </p:txBody>
      </p:sp>
      <p:sp>
        <p:nvSpPr>
          <p:cNvPr id="81" name="직사각형 80"/>
          <p:cNvSpPr/>
          <p:nvPr/>
        </p:nvSpPr>
        <p:spPr>
          <a:xfrm>
            <a:off x="4224291" y="253952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82" name="직사각형 81"/>
          <p:cNvSpPr/>
          <p:nvPr/>
        </p:nvSpPr>
        <p:spPr>
          <a:xfrm>
            <a:off x="3336873" y="277323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83" name="직사각형 82"/>
          <p:cNvSpPr/>
          <p:nvPr/>
        </p:nvSpPr>
        <p:spPr>
          <a:xfrm>
            <a:off x="2178373" y="281024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조사 </a:t>
            </a:r>
            <a:r>
              <a:rPr lang="ko-KR" altLang="en-US" sz="900" dirty="0">
                <a:solidFill>
                  <a:schemeClr val="tx1"/>
                </a:solidFill>
              </a:rPr>
              <a:t>자</a:t>
            </a:r>
            <a:endParaRPr lang="en-US" altLang="ko-KR" sz="900" b="1" u="sng" dirty="0" smtClean="0">
              <a:solidFill>
                <a:schemeClr val="tx1"/>
              </a:solidFill>
            </a:endParaRPr>
          </a:p>
        </p:txBody>
      </p:sp>
      <p:sp>
        <p:nvSpPr>
          <p:cNvPr id="85" name="직사각형 84"/>
          <p:cNvSpPr/>
          <p:nvPr/>
        </p:nvSpPr>
        <p:spPr>
          <a:xfrm>
            <a:off x="4239361" y="2773235"/>
            <a:ext cx="850828" cy="18379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이름</a:t>
            </a:r>
            <a:endParaRPr lang="ko-KR" altLang="en-US" sz="800" dirty="0">
              <a:solidFill>
                <a:schemeClr val="tx1"/>
              </a:solidFill>
            </a:endParaRPr>
          </a:p>
        </p:txBody>
      </p:sp>
      <p:sp>
        <p:nvSpPr>
          <p:cNvPr id="86" name="직사각형 85"/>
          <p:cNvSpPr/>
          <p:nvPr/>
        </p:nvSpPr>
        <p:spPr>
          <a:xfrm>
            <a:off x="5141849" y="2773235"/>
            <a:ext cx="2358078" cy="18379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소속</a:t>
            </a:r>
            <a:endParaRPr lang="ko-KR" altLang="en-US" sz="800" dirty="0">
              <a:solidFill>
                <a:schemeClr val="tx1"/>
              </a:solidFill>
            </a:endParaRPr>
          </a:p>
        </p:txBody>
      </p:sp>
      <p:sp>
        <p:nvSpPr>
          <p:cNvPr id="87" name="직사각형 86"/>
          <p:cNvSpPr/>
          <p:nvPr/>
        </p:nvSpPr>
        <p:spPr>
          <a:xfrm>
            <a:off x="7566726" y="277703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88" name="직사각형 87"/>
          <p:cNvSpPr/>
          <p:nvPr/>
        </p:nvSpPr>
        <p:spPr>
          <a:xfrm>
            <a:off x="3339571" y="302425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ㅇㅇㅇㅇ</a:t>
            </a:r>
            <a:endParaRPr lang="ko-KR" altLang="en-US" sz="800" dirty="0">
              <a:solidFill>
                <a:schemeClr val="tx1"/>
              </a:solidFill>
            </a:endParaRPr>
          </a:p>
        </p:txBody>
      </p:sp>
      <p:sp>
        <p:nvSpPr>
          <p:cNvPr id="90" name="직사각형 89"/>
          <p:cNvSpPr/>
          <p:nvPr/>
        </p:nvSpPr>
        <p:spPr>
          <a:xfrm>
            <a:off x="2181071" y="306125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94" name="직사각형 93"/>
          <p:cNvSpPr/>
          <p:nvPr/>
        </p:nvSpPr>
        <p:spPr>
          <a:xfrm>
            <a:off x="3347817" y="325055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ㅇㅇㅇㅇ</a:t>
            </a:r>
            <a:endParaRPr lang="ko-KR" altLang="en-US" sz="800" dirty="0">
              <a:solidFill>
                <a:schemeClr val="tx1"/>
              </a:solidFill>
            </a:endParaRPr>
          </a:p>
        </p:txBody>
      </p:sp>
      <p:sp>
        <p:nvSpPr>
          <p:cNvPr id="95" name="직사각형 94"/>
          <p:cNvSpPr/>
          <p:nvPr/>
        </p:nvSpPr>
        <p:spPr>
          <a:xfrm>
            <a:off x="2189317" y="328755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smtClean="0">
                <a:solidFill>
                  <a:schemeClr val="tx1"/>
                </a:solidFill>
              </a:rPr>
              <a:t>명</a:t>
            </a:r>
            <a:endParaRPr lang="en-US" altLang="ko-KR" sz="900" dirty="0">
              <a:solidFill>
                <a:schemeClr val="tx1"/>
              </a:solidFill>
            </a:endParaRPr>
          </a:p>
        </p:txBody>
      </p:sp>
      <p:sp>
        <p:nvSpPr>
          <p:cNvPr id="96" name="직사각형 95"/>
          <p:cNvSpPr/>
          <p:nvPr/>
        </p:nvSpPr>
        <p:spPr>
          <a:xfrm>
            <a:off x="3362044" y="4539857"/>
            <a:ext cx="3459957" cy="318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정기 수시 구분은 없음</a:t>
            </a:r>
            <a:r>
              <a:rPr lang="en-US" altLang="ko-KR" sz="900" dirty="0" smtClean="0">
                <a:solidFill>
                  <a:schemeClr val="tx1"/>
                </a:solidFill>
              </a:rPr>
              <a:t>,  </a:t>
            </a:r>
          </a:p>
          <a:p>
            <a:pPr algn="r"/>
            <a:endParaRPr lang="en-US" altLang="ko-KR" sz="900" dirty="0">
              <a:solidFill>
                <a:schemeClr val="tx1"/>
              </a:solidFill>
            </a:endParaRPr>
          </a:p>
          <a:p>
            <a:pPr algn="r"/>
            <a:r>
              <a:rPr lang="ko-KR" altLang="en-US" sz="900" dirty="0" smtClean="0">
                <a:solidFill>
                  <a:schemeClr val="tx1"/>
                </a:solidFill>
              </a:rPr>
              <a:t>서류템플릿을 나누어야 함</a:t>
            </a:r>
            <a:endParaRPr lang="en-US" altLang="ko-KR" sz="900" dirty="0">
              <a:solidFill>
                <a:schemeClr val="tx1"/>
              </a:solidFill>
            </a:endParaRPr>
          </a:p>
        </p:txBody>
      </p:sp>
      <p:sp>
        <p:nvSpPr>
          <p:cNvPr id="29" name="직사각형 28"/>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근골격계</a:t>
            </a:r>
            <a:r>
              <a:rPr lang="ko-KR" altLang="en-US" sz="900" b="1" dirty="0" smtClean="0">
                <a:solidFill>
                  <a:schemeClr val="tx1"/>
                </a:solidFill>
              </a:rPr>
              <a:t> 유해요인 기본 조사표 기본정보</a:t>
            </a:r>
            <a:endParaRPr lang="en-US" altLang="ko-KR" sz="900" b="1" dirty="0" smtClean="0">
              <a:solidFill>
                <a:schemeClr val="tx1"/>
              </a:solidFill>
            </a:endParaRPr>
          </a:p>
        </p:txBody>
      </p:sp>
    </p:spTree>
    <p:extLst>
      <p:ext uri="{BB962C8B-B14F-4D97-AF65-F5344CB8AC3E}">
        <p14:creationId xmlns:p14="http://schemas.microsoft.com/office/powerpoint/2010/main" val="2174439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변화 발생일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smtClean="0">
                          <a:solidFill>
                            <a:schemeClr val="tx1"/>
                          </a:solidFill>
                        </a:rPr>
                        <a:t>변화가 발생한 경우  발생일자를 등록</a:t>
                      </a:r>
                      <a:endParaRPr lang="en-US" altLang="ko-KR" sz="800" dirty="0" smtClean="0">
                        <a:solidFill>
                          <a:schemeClr val="tx1"/>
                        </a:solidFill>
                      </a:endParaRPr>
                    </a:p>
                  </a:txBody>
                  <a:tcPr/>
                </a:tc>
              </a:tr>
              <a:tr h="0">
                <a:tc>
                  <a:txBody>
                    <a:bodyPr/>
                    <a:lstStyle/>
                    <a:p>
                      <a:pPr latinLnBrk="1"/>
                      <a:r>
                        <a:rPr lang="ko-KR" altLang="en-US" sz="800" dirty="0" smtClean="0"/>
                        <a:t>변화 유형</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변화가 발생한 경우 유형</a:t>
                      </a:r>
                      <a:endParaRPr lang="en-US" altLang="ko-KR" sz="800" b="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줄음</a:t>
                      </a:r>
                      <a:r>
                        <a:rPr lang="en-US" altLang="ko-KR" sz="800" b="0" dirty="0" smtClean="0">
                          <a:solidFill>
                            <a:schemeClr val="tx1"/>
                          </a:solidFill>
                        </a:rPr>
                        <a:t>, </a:t>
                      </a:r>
                      <a:r>
                        <a:rPr lang="ko-KR" altLang="en-US" sz="800" b="0" dirty="0" smtClean="0">
                          <a:solidFill>
                            <a:schemeClr val="tx1"/>
                          </a:solidFill>
                        </a:rPr>
                        <a:t>늘어남</a:t>
                      </a:r>
                      <a:r>
                        <a:rPr lang="en-US" altLang="ko-KR" sz="800" b="0" dirty="0" smtClean="0">
                          <a:solidFill>
                            <a:schemeClr val="tx1"/>
                          </a:solidFill>
                        </a:rPr>
                        <a:t>, </a:t>
                      </a:r>
                      <a:r>
                        <a:rPr lang="ko-KR" altLang="en-US" sz="800" b="0" dirty="0" smtClean="0">
                          <a:solidFill>
                            <a:schemeClr val="tx1"/>
                          </a:solidFill>
                        </a:rPr>
                        <a:t>기타</a:t>
                      </a:r>
                      <a:endParaRPr lang="en-US" altLang="ko-KR" sz="800" b="0" dirty="0" smtClean="0">
                        <a:solidFill>
                          <a:schemeClr val="tx1"/>
                        </a:solidFill>
                      </a:endParaRPr>
                    </a:p>
                  </a:txBody>
                  <a:tcPr/>
                </a:tc>
              </a:tr>
              <a:tr h="0">
                <a:tc>
                  <a:txBody>
                    <a:bodyPr/>
                    <a:lstStyle/>
                    <a:p>
                      <a:pPr latinLnBrk="1"/>
                      <a:r>
                        <a:rPr lang="ko-KR" altLang="en-US" sz="800" dirty="0" smtClean="0"/>
                        <a:t>변화 유형 발생일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기타의 경우  </a:t>
                      </a:r>
                      <a:r>
                        <a:rPr lang="en-US" altLang="ko-KR" sz="800" dirty="0" smtClean="0">
                          <a:solidFill>
                            <a:schemeClr val="tx1"/>
                          </a:solidFill>
                        </a:rPr>
                        <a:t>text</a:t>
                      </a:r>
                      <a:r>
                        <a:rPr lang="ko-KR" altLang="en-US" sz="800" dirty="0" smtClean="0">
                          <a:solidFill>
                            <a:schemeClr val="tx1"/>
                          </a:solidFill>
                        </a:rPr>
                        <a:t>로 입력</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기본 정보</a:t>
            </a:r>
            <a:endParaRPr lang="en-US" altLang="ko-KR" sz="900" dirty="0" smtClean="0">
              <a:solidFill>
                <a:schemeClr val="tx1"/>
              </a:solidFill>
            </a:endParaRPr>
          </a:p>
          <a:p>
            <a:endParaRPr lang="en-US" altLang="ko-KR" sz="900" b="1" dirty="0">
              <a:solidFill>
                <a:schemeClr val="tx1"/>
              </a:solidFill>
            </a:endParaRPr>
          </a:p>
          <a:p>
            <a:r>
              <a:rPr lang="ko-KR" altLang="en-US" sz="900" b="1" u="sng" dirty="0" smtClean="0">
                <a:solidFill>
                  <a:schemeClr val="tx1"/>
                </a:solidFill>
              </a:rPr>
              <a:t>작업장 상황 조사</a:t>
            </a:r>
            <a:endParaRPr lang="en-US" altLang="ko-KR" sz="900" b="1" u="sng" dirty="0" smtClean="0">
              <a:solidFill>
                <a:schemeClr val="tx1"/>
              </a:solidFill>
            </a:endParaRPr>
          </a:p>
          <a:p>
            <a:endParaRPr lang="en-US" altLang="ko-KR" sz="900" u="sng" dirty="0">
              <a:solidFill>
                <a:schemeClr val="tx1"/>
              </a:solidFill>
            </a:endParaRPr>
          </a:p>
          <a:p>
            <a:r>
              <a:rPr lang="ko-KR" altLang="en-US" sz="900" dirty="0" err="1" smtClean="0">
                <a:solidFill>
                  <a:schemeClr val="tx1"/>
                </a:solidFill>
              </a:rPr>
              <a:t>직상사</a:t>
            </a:r>
            <a:r>
              <a:rPr lang="ko-KR" altLang="en-US" sz="900" dirty="0" smtClean="0">
                <a:solidFill>
                  <a:schemeClr val="tx1"/>
                </a:solidFill>
              </a:rPr>
              <a:t> 확인</a:t>
            </a:r>
            <a:endParaRPr lang="en-US" altLang="ko-KR" sz="900" dirty="0" smtClean="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주기가 발생시인가 </a:t>
            </a:r>
            <a:r>
              <a:rPr lang="en-US" altLang="ko-KR" sz="900" dirty="0" smtClean="0">
                <a:solidFill>
                  <a:schemeClr val="tx1"/>
                </a:solidFill>
              </a:rPr>
              <a:t>3</a:t>
            </a:r>
            <a:r>
              <a:rPr lang="ko-KR" altLang="en-US" sz="900" dirty="0" smtClean="0">
                <a:solidFill>
                  <a:schemeClr val="tx1"/>
                </a:solidFill>
              </a:rPr>
              <a:t>년인가</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정기조사와 수시조사 가 별도로 있다면  서류템플릿코드를 나누어야 하는데</a:t>
            </a:r>
            <a:r>
              <a:rPr lang="en-US" altLang="ko-KR" sz="900" dirty="0" smtClean="0">
                <a:solidFill>
                  <a:schemeClr val="tx1"/>
                </a:solidFill>
              </a:rPr>
              <a:t>….</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(62 </a:t>
            </a:r>
            <a:r>
              <a:rPr lang="ko-KR" altLang="en-US" sz="900" dirty="0" err="1" smtClean="0">
                <a:solidFill>
                  <a:schemeClr val="tx1"/>
                </a:solidFill>
              </a:rPr>
              <a:t>근골격계</a:t>
            </a:r>
            <a:r>
              <a:rPr lang="ko-KR" altLang="en-US" sz="900" dirty="0" smtClean="0">
                <a:solidFill>
                  <a:schemeClr val="tx1"/>
                </a:solidFill>
              </a:rPr>
              <a:t> </a:t>
            </a:r>
            <a:r>
              <a:rPr lang="ko-KR" altLang="en-US" sz="900" dirty="0">
                <a:solidFill>
                  <a:schemeClr val="tx1"/>
                </a:solidFill>
              </a:rPr>
              <a:t>유해요인 기본 </a:t>
            </a:r>
            <a:r>
              <a:rPr lang="ko-KR" altLang="en-US" sz="900" dirty="0" smtClean="0">
                <a:solidFill>
                  <a:schemeClr val="tx1"/>
                </a:solidFill>
              </a:rPr>
              <a:t>조사표  발생시</a:t>
            </a:r>
            <a:r>
              <a:rPr lang="en-US" altLang="ko-KR" sz="900" dirty="0" smtClean="0">
                <a:solidFill>
                  <a:schemeClr val="tx1"/>
                </a:solidFill>
              </a:rPr>
              <a:t>, 3</a:t>
            </a:r>
            <a:r>
              <a:rPr lang="ko-KR" altLang="en-US" sz="900" dirty="0" smtClean="0">
                <a:solidFill>
                  <a:schemeClr val="tx1"/>
                </a:solidFill>
              </a:rPr>
              <a:t>년</a:t>
            </a:r>
            <a:r>
              <a:rPr lang="en-US" altLang="ko-KR" sz="900" dirty="0" smtClean="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r>
              <a:rPr lang="en-US" altLang="ko-KR" sz="800" dirty="0" smtClean="0">
                <a:solidFill>
                  <a:schemeClr val="tx1"/>
                </a:solidFill>
              </a:rPr>
              <a:t>-mm-</a:t>
            </a:r>
            <a:r>
              <a:rPr lang="en-US" altLang="ko-KR" sz="800" dirty="0" err="1" smtClean="0">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 설비 변화</a:t>
            </a:r>
            <a:endParaRPr lang="en-US" altLang="ko-KR" sz="900" b="1" u="sng" dirty="0" smtClean="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 량 변화</a:t>
            </a:r>
            <a:endParaRPr lang="en-US" altLang="ko-KR" sz="900" b="1" u="sng" dirty="0" smtClean="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작업 속도 변화</a:t>
            </a:r>
            <a:endParaRPr lang="en-US" altLang="ko-KR" sz="900" b="1" u="sng" dirty="0" smtClean="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업무 변화</a:t>
            </a:r>
            <a:endParaRPr lang="en-US" altLang="ko-KR" sz="900" b="1" u="sng" dirty="0" smtClean="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발생일</a:t>
            </a:r>
            <a:endParaRPr lang="en-US" altLang="ko-KR" sz="900" b="1" u="sng" dirty="0" smtClean="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유형</a:t>
            </a:r>
            <a:endParaRPr lang="en-US" altLang="ko-KR" sz="900" b="1" u="sng" dirty="0" smtClean="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r>
              <a:rPr lang="en-US" altLang="ko-KR" sz="800" dirty="0" smtClean="0">
                <a:solidFill>
                  <a:schemeClr val="tx1"/>
                </a:solidFill>
              </a:rPr>
              <a:t>-mm-</a:t>
            </a:r>
            <a:r>
              <a:rPr lang="en-US" altLang="ko-KR" sz="800" dirty="0" err="1" smtClean="0">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발생일</a:t>
            </a:r>
            <a:endParaRPr lang="en-US" altLang="ko-KR" sz="900" b="1" u="sng" dirty="0" smtClean="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유형</a:t>
            </a:r>
            <a:endParaRPr lang="en-US" altLang="ko-KR" sz="900" b="1" u="sng" dirty="0" smtClean="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r>
              <a:rPr lang="en-US" altLang="ko-KR" sz="800" dirty="0" smtClean="0">
                <a:solidFill>
                  <a:schemeClr val="tx1"/>
                </a:solidFill>
              </a:rPr>
              <a:t>-mm-</a:t>
            </a:r>
            <a:r>
              <a:rPr lang="en-US" altLang="ko-KR" sz="800" dirty="0" err="1" smtClean="0">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발생일</a:t>
            </a:r>
            <a:endParaRPr lang="en-US" altLang="ko-KR" sz="900" b="1" u="sng" dirty="0" smtClean="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유형</a:t>
            </a:r>
            <a:endParaRPr lang="en-US" altLang="ko-KR" sz="900" b="1" u="sng" dirty="0" smtClean="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r>
              <a:rPr lang="en-US" altLang="ko-KR" sz="800" dirty="0" smtClean="0">
                <a:solidFill>
                  <a:schemeClr val="tx1"/>
                </a:solidFill>
              </a:rPr>
              <a:t>-mm-</a:t>
            </a:r>
            <a:r>
              <a:rPr lang="en-US" altLang="ko-KR" sz="800" dirty="0" err="1" smtClean="0">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발생일</a:t>
            </a:r>
            <a:endParaRPr lang="en-US" altLang="ko-KR" sz="900" b="1" u="sng" dirty="0" smtClean="0">
              <a:solidFill>
                <a:schemeClr val="tx1"/>
              </a:solidFill>
            </a:endParaRPr>
          </a:p>
        </p:txBody>
      </p:sp>
      <p:sp>
        <p:nvSpPr>
          <p:cNvPr id="55" name="직사각형 54"/>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근골격계</a:t>
            </a:r>
            <a:r>
              <a:rPr lang="ko-KR" altLang="en-US" sz="900" b="1" dirty="0" smtClean="0">
                <a:solidFill>
                  <a:schemeClr val="tx1"/>
                </a:solidFill>
              </a:rPr>
              <a:t> 유해요인 기본 조사표 상황조사</a:t>
            </a:r>
            <a:endParaRPr lang="en-US" altLang="ko-KR" sz="900" b="1" dirty="0" smtClean="0">
              <a:solidFill>
                <a:schemeClr val="tx1"/>
              </a:solidFill>
            </a:endParaRPr>
          </a:p>
        </p:txBody>
      </p:sp>
    </p:spTree>
    <p:extLst>
      <p:ext uri="{BB962C8B-B14F-4D97-AF65-F5344CB8AC3E}">
        <p14:creationId xmlns:p14="http://schemas.microsoft.com/office/powerpoint/2010/main" val="2034221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05195" y="1382311"/>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sp>
        <p:nvSpPr>
          <p:cNvPr id="99" name="직사각형 98"/>
          <p:cNvSpPr/>
          <p:nvPr/>
        </p:nvSpPr>
        <p:spPr>
          <a:xfrm>
            <a:off x="386424" y="105986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공통</a:t>
            </a:r>
            <a:endParaRPr lang="ko-KR" altLang="en-US" sz="800" dirty="0"/>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관리</a:t>
            </a:r>
            <a:r>
              <a:rPr lang="en-US" altLang="ko-KR" sz="900" dirty="0" smtClean="0">
                <a:solidFill>
                  <a:schemeClr val="tx1"/>
                </a:solidFill>
              </a:rPr>
              <a:t>(</a:t>
            </a:r>
            <a:r>
              <a:rPr lang="ko-KR" altLang="en-US" sz="900" dirty="0" smtClean="0">
                <a:solidFill>
                  <a:schemeClr val="tx1"/>
                </a:solidFill>
              </a:rPr>
              <a:t>공통항목</a:t>
            </a:r>
            <a:r>
              <a:rPr lang="en-US" altLang="ko-KR" sz="900" dirty="0" smtClean="0">
                <a:solidFill>
                  <a:schemeClr val="tx1"/>
                </a:solidFill>
              </a:rPr>
              <a:t>)</a:t>
            </a:r>
            <a:r>
              <a:rPr lang="ko-KR" altLang="en-US" sz="900" dirty="0" smtClean="0">
                <a:solidFill>
                  <a:schemeClr val="tx1"/>
                </a:solidFill>
              </a:rPr>
              <a:t> </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점검유형에 관계없이 모든 </a:t>
            </a:r>
            <a:r>
              <a:rPr lang="ko-KR" altLang="en-US" sz="900" dirty="0" err="1" smtClean="0">
                <a:solidFill>
                  <a:schemeClr val="tx1"/>
                </a:solidFill>
              </a:rPr>
              <a:t>점검시</a:t>
            </a:r>
            <a:r>
              <a:rPr lang="ko-KR" altLang="en-US" sz="900" dirty="0" smtClean="0">
                <a:solidFill>
                  <a:schemeClr val="tx1"/>
                </a:solidFill>
              </a:rPr>
              <a:t> 적용하는 공통 점검항목을 등록</a:t>
            </a:r>
            <a:endParaRPr lang="en-US" altLang="ko-KR" sz="900" dirty="0" smtClean="0">
              <a:solidFill>
                <a:schemeClr val="tx1"/>
              </a:solidFill>
            </a:endParaRPr>
          </a:p>
        </p:txBody>
      </p:sp>
      <p:graphicFrame>
        <p:nvGraphicFramePr>
          <p:cNvPr id="4" name="표 3"/>
          <p:cNvGraphicFramePr>
            <a:graphicFrameLocks noGrp="1"/>
          </p:cNvGraphicFramePr>
          <p:nvPr>
            <p:extLst/>
          </p:nvPr>
        </p:nvGraphicFramePr>
        <p:xfrm>
          <a:off x="9333911" y="1209674"/>
          <a:ext cx="2670569" cy="344424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err="1" smtClean="0"/>
                        <a:t>액셀다운</a:t>
                      </a:r>
                      <a:endParaRPr lang="ko-KR" altLang="en-US" sz="800" dirty="0"/>
                    </a:p>
                  </a:txBody>
                  <a:tcPr/>
                </a:tc>
                <a:tc>
                  <a:txBody>
                    <a:bodyPr/>
                    <a:lstStyle/>
                    <a:p>
                      <a:pPr latinLnBrk="1"/>
                      <a:r>
                        <a:rPr lang="ko-KR" altLang="en-US" sz="800" dirty="0" smtClean="0"/>
                        <a:t>모든 등록된 점검항목을 다운로드</a:t>
                      </a:r>
                      <a:endParaRPr lang="en-US" altLang="ko-KR" sz="800" dirty="0" smtClean="0"/>
                    </a:p>
                    <a:p>
                      <a:pPr latinLnBrk="1"/>
                      <a:r>
                        <a:rPr lang="ko-KR" altLang="en-US" sz="800" dirty="0" smtClean="0"/>
                        <a:t>단 </a:t>
                      </a:r>
                      <a:r>
                        <a:rPr lang="ko-KR" altLang="en-US" sz="800" dirty="0" err="1" smtClean="0"/>
                        <a:t>점금내용은</a:t>
                      </a:r>
                      <a:r>
                        <a:rPr lang="ko-KR" altLang="en-US" sz="800" dirty="0" smtClean="0"/>
                        <a:t>  </a:t>
                      </a:r>
                      <a:r>
                        <a:rPr lang="en-US" altLang="ko-KR" sz="800" dirty="0" smtClean="0"/>
                        <a:t>TAG</a:t>
                      </a:r>
                      <a:r>
                        <a:rPr lang="ko-KR" altLang="en-US" sz="800" dirty="0" smtClean="0"/>
                        <a:t>가 제외된 </a:t>
                      </a:r>
                      <a:r>
                        <a:rPr lang="en-US" altLang="ko-KR" sz="800" dirty="0" smtClean="0"/>
                        <a:t>TEXT</a:t>
                      </a:r>
                      <a:r>
                        <a:rPr lang="ko-KR" altLang="en-US" sz="800" dirty="0" smtClean="0"/>
                        <a:t>만</a:t>
                      </a:r>
                      <a:endParaRPr lang="ko-KR" altLang="en-US" sz="800" dirty="0"/>
                    </a:p>
                  </a:txBody>
                  <a:tcPr/>
                </a:tc>
              </a:tr>
              <a:tr h="0">
                <a:tc>
                  <a:txBody>
                    <a:bodyPr/>
                    <a:lstStyle/>
                    <a:p>
                      <a:pPr latinLnBrk="1"/>
                      <a:r>
                        <a:rPr lang="ko-KR" altLang="en-US" sz="800" dirty="0" err="1" smtClean="0"/>
                        <a:t>검검내용</a:t>
                      </a:r>
                      <a:endParaRPr lang="ko-KR" altLang="en-US" sz="800" dirty="0"/>
                    </a:p>
                  </a:txBody>
                  <a:tcPr/>
                </a:tc>
                <a:tc>
                  <a:txBody>
                    <a:bodyPr/>
                    <a:lstStyle/>
                    <a:p>
                      <a:pPr latinLnBrk="1"/>
                      <a:r>
                        <a:rPr lang="ko-KR" altLang="en-US" sz="800" dirty="0" smtClean="0"/>
                        <a:t>점검내용에는 이미지도 포함될 수 있으나  여기 </a:t>
                      </a:r>
                      <a:r>
                        <a:rPr lang="ko-KR" altLang="en-US" sz="800" dirty="0" err="1" smtClean="0"/>
                        <a:t>출력시에는</a:t>
                      </a:r>
                      <a:r>
                        <a:rPr lang="ko-KR" altLang="en-US" sz="800" dirty="0" smtClean="0"/>
                        <a:t> </a:t>
                      </a:r>
                      <a:r>
                        <a:rPr lang="en-US" altLang="ko-KR" sz="800" dirty="0" smtClean="0"/>
                        <a:t>TEXT</a:t>
                      </a:r>
                      <a:r>
                        <a:rPr lang="ko-KR" altLang="en-US" sz="800" dirty="0" smtClean="0"/>
                        <a:t>만 출력</a:t>
                      </a:r>
                      <a:endParaRPr lang="en-US" altLang="ko-KR" sz="800" dirty="0" smtClean="0"/>
                    </a:p>
                    <a:p>
                      <a:pPr latinLnBrk="1"/>
                      <a:endParaRPr lang="en-US" altLang="ko-KR" sz="800" dirty="0" smtClean="0"/>
                    </a:p>
                    <a:p>
                      <a:r>
                        <a:rPr lang="ko-KR" altLang="en-US" sz="800" dirty="0" err="1" smtClean="0">
                          <a:solidFill>
                            <a:schemeClr val="tx1"/>
                          </a:solidFill>
                        </a:rPr>
                        <a:t>작업전</a:t>
                      </a:r>
                      <a:r>
                        <a:rPr lang="en-US" altLang="ko-KR" sz="800" dirty="0" smtClean="0">
                          <a:solidFill>
                            <a:schemeClr val="tx1"/>
                          </a:solidFill>
                        </a:rPr>
                        <a:t>,</a:t>
                      </a:r>
                      <a:r>
                        <a:rPr lang="ko-KR" altLang="en-US" sz="800" dirty="0" smtClean="0">
                          <a:solidFill>
                            <a:schemeClr val="tx1"/>
                          </a:solidFill>
                        </a:rPr>
                        <a:t>보호구  등 분류는 제외</a:t>
                      </a:r>
                      <a:endParaRPr lang="en-US" altLang="ko-KR" sz="800" dirty="0" smtClean="0">
                        <a:solidFill>
                          <a:schemeClr val="tx1"/>
                        </a:solidFill>
                      </a:endParaRPr>
                    </a:p>
                  </a:txBody>
                  <a:tcPr/>
                </a:tc>
              </a:tr>
              <a:tr h="0">
                <a:tc>
                  <a:txBody>
                    <a:bodyPr/>
                    <a:lstStyle/>
                    <a:p>
                      <a:pPr latinLnBrk="1"/>
                      <a:r>
                        <a:rPr lang="ko-KR" altLang="en-US" sz="800" dirty="0" smtClean="0"/>
                        <a:t>편집</a:t>
                      </a:r>
                      <a:endParaRPr lang="ko-KR" altLang="en-US" sz="800" dirty="0"/>
                    </a:p>
                  </a:txBody>
                  <a:tcPr/>
                </a:tc>
                <a:tc>
                  <a:txBody>
                    <a:bodyPr/>
                    <a:lstStyle/>
                    <a:p>
                      <a:pPr latinLnBrk="1"/>
                      <a:r>
                        <a:rPr lang="ko-KR" altLang="en-US" sz="800" dirty="0" err="1" smtClean="0"/>
                        <a:t>클릭시</a:t>
                      </a:r>
                      <a:r>
                        <a:rPr lang="ko-KR" altLang="en-US" sz="800" dirty="0" smtClean="0"/>
                        <a:t> 편집용 </a:t>
                      </a:r>
                      <a:r>
                        <a:rPr lang="ko-KR" altLang="en-US" sz="800" dirty="0" err="1" smtClean="0"/>
                        <a:t>모달</a:t>
                      </a:r>
                      <a:r>
                        <a:rPr lang="ko-KR" altLang="en-US" sz="800" dirty="0" smtClean="0"/>
                        <a:t> 팝업 호출하여</a:t>
                      </a:r>
                      <a:endParaRPr lang="en-US" altLang="ko-KR" sz="800" dirty="0" smtClean="0"/>
                    </a:p>
                    <a:p>
                      <a:pPr latinLnBrk="1"/>
                      <a:r>
                        <a:rPr lang="ko-KR" altLang="en-US" sz="800" dirty="0" smtClean="0"/>
                        <a:t>점검항목을 수정 가능</a:t>
                      </a:r>
                      <a:endParaRPr lang="en-US" altLang="ko-KR" sz="800" dirty="0" smtClean="0"/>
                    </a:p>
                  </a:txBody>
                  <a:tcPr/>
                </a:tc>
              </a:tr>
              <a:tr h="0">
                <a:tc>
                  <a:txBody>
                    <a:bodyPr/>
                    <a:lstStyle/>
                    <a:p>
                      <a:pPr latinLnBrk="1"/>
                      <a:r>
                        <a:rPr lang="ko-KR" altLang="en-US" sz="800" dirty="0" smtClean="0"/>
                        <a:t>추가</a:t>
                      </a:r>
                      <a:endParaRPr lang="ko-KR" altLang="en-US" sz="800" dirty="0"/>
                    </a:p>
                  </a:txBody>
                  <a:tcPr/>
                </a:tc>
                <a:tc>
                  <a:txBody>
                    <a:bodyPr/>
                    <a:lstStyle/>
                    <a:p>
                      <a:pPr latinLnBrk="1"/>
                      <a:r>
                        <a:rPr lang="ko-KR" altLang="en-US" sz="800" dirty="0" err="1" smtClean="0"/>
                        <a:t>클릭시</a:t>
                      </a:r>
                      <a:r>
                        <a:rPr lang="ko-KR" altLang="en-US" sz="800" dirty="0" smtClean="0"/>
                        <a:t> 점검항목을 등록할 수 있는 </a:t>
                      </a:r>
                      <a:r>
                        <a:rPr lang="ko-KR" altLang="en-US" sz="800" dirty="0" err="1" smtClean="0"/>
                        <a:t>모달</a:t>
                      </a:r>
                      <a:r>
                        <a:rPr lang="ko-KR" altLang="en-US" sz="800" dirty="0" smtClean="0"/>
                        <a:t> 팝업 호출</a:t>
                      </a:r>
                      <a:endParaRPr lang="en-US" altLang="ko-KR" sz="800" dirty="0" smtClean="0"/>
                    </a:p>
                  </a:txBody>
                  <a:tcPr/>
                </a:tc>
              </a:tr>
              <a:tr h="0">
                <a:tc>
                  <a:txBody>
                    <a:bodyPr/>
                    <a:lstStyle/>
                    <a:p>
                      <a:pPr latinLnBrk="1"/>
                      <a:r>
                        <a:rPr lang="ko-KR" altLang="en-US" sz="800" dirty="0" smtClean="0"/>
                        <a:t>미사용 처리</a:t>
                      </a:r>
                      <a:endParaRPr lang="ko-KR" altLang="en-US" sz="800" dirty="0"/>
                    </a:p>
                  </a:txBody>
                  <a:tcPr/>
                </a:tc>
                <a:tc>
                  <a:txBody>
                    <a:bodyPr/>
                    <a:lstStyle/>
                    <a:p>
                      <a:pPr latinLnBrk="1"/>
                      <a:r>
                        <a:rPr lang="ko-KR" altLang="en-US" sz="800" dirty="0" smtClean="0"/>
                        <a:t>선택된 점검항목을 미사용 처리</a:t>
                      </a:r>
                      <a:endParaRPr lang="en-US" altLang="ko-KR" sz="800" dirty="0" smtClean="0"/>
                    </a:p>
                  </a:txBody>
                  <a:tcPr/>
                </a:tc>
              </a:tr>
              <a:tr h="0">
                <a:tc>
                  <a:txBody>
                    <a:bodyPr/>
                    <a:lstStyle/>
                    <a:p>
                      <a:pPr latinLnBrk="1"/>
                      <a:r>
                        <a:rPr lang="ko-KR" altLang="en-US" sz="800" dirty="0" smtClean="0"/>
                        <a:t>사용처리</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t>선택된 점검항목을 사용 처리</a:t>
                      </a:r>
                      <a:endParaRPr lang="en-US" altLang="ko-KR" sz="800" dirty="0" smtClean="0"/>
                    </a:p>
                  </a:txBody>
                  <a:tcPr/>
                </a:tc>
              </a:tr>
              <a:tr h="0">
                <a:tc>
                  <a:txBody>
                    <a:bodyPr/>
                    <a:lstStyle/>
                    <a:p>
                      <a:pPr latinLnBrk="1"/>
                      <a:r>
                        <a:rPr lang="ko-KR" altLang="en-US" sz="800" dirty="0" smtClean="0"/>
                        <a:t>삭제</a:t>
                      </a:r>
                      <a:endParaRPr lang="ko-KR" altLang="en-US" sz="800" dirty="0"/>
                    </a:p>
                  </a:txBody>
                  <a:tcPr/>
                </a:tc>
                <a:tc>
                  <a:txBody>
                    <a:bodyPr/>
                    <a:lstStyle/>
                    <a:p>
                      <a:pPr latinLnBrk="1"/>
                      <a:r>
                        <a:rPr lang="ko-KR" altLang="en-US" sz="800" dirty="0" smtClean="0"/>
                        <a:t>선택된 점검항목을 삭제</a:t>
                      </a:r>
                      <a:endParaRPr lang="en-US" altLang="ko-KR" sz="800" dirty="0" smtClean="0"/>
                    </a:p>
                    <a:p>
                      <a:pPr latinLnBrk="1"/>
                      <a:r>
                        <a:rPr lang="ko-KR" altLang="en-US" sz="800" dirty="0" smtClean="0"/>
                        <a:t>단</a:t>
                      </a:r>
                      <a:r>
                        <a:rPr lang="en-US" altLang="ko-KR" sz="800" dirty="0" smtClean="0"/>
                        <a:t>,  </a:t>
                      </a:r>
                      <a:r>
                        <a:rPr lang="ko-KR" altLang="en-US" sz="800" dirty="0" smtClean="0"/>
                        <a:t>사용된 적이 없는 항목만 삭제 가능</a:t>
                      </a:r>
                      <a:endParaRPr lang="en-US" altLang="ko-KR" sz="800" dirty="0" smtClean="0"/>
                    </a:p>
                  </a:txBody>
                  <a:tcPr/>
                </a:tc>
              </a:tr>
              <a:tr h="0">
                <a:tc>
                  <a:txBody>
                    <a:bodyPr/>
                    <a:lstStyle/>
                    <a:p>
                      <a:pPr latinLnBrk="1"/>
                      <a:endParaRPr lang="ko-KR" altLang="en-US" sz="800" dirty="0"/>
                    </a:p>
                  </a:txBody>
                  <a:tcPr/>
                </a:tc>
                <a:tc>
                  <a:txBody>
                    <a:bodyPr/>
                    <a:lstStyle/>
                    <a:p>
                      <a:pPr latinLnBrk="1"/>
                      <a:r>
                        <a:rPr lang="ko-KR" altLang="en-US" sz="800" dirty="0" smtClean="0"/>
                        <a:t>특정 항목</a:t>
                      </a:r>
                      <a:r>
                        <a:rPr lang="en-US" altLang="ko-KR" sz="800" dirty="0" smtClean="0"/>
                        <a:t>ID</a:t>
                      </a:r>
                      <a:r>
                        <a:rPr lang="ko-KR" altLang="en-US" sz="800" dirty="0" smtClean="0"/>
                        <a:t>를 선택한 후 </a:t>
                      </a:r>
                      <a:r>
                        <a:rPr lang="ko-KR" altLang="en-US" sz="800" dirty="0" err="1" smtClean="0"/>
                        <a:t>화살료를</a:t>
                      </a:r>
                      <a:r>
                        <a:rPr lang="ko-KR" altLang="en-US" sz="800" dirty="0" smtClean="0"/>
                        <a:t> 이용하여 화면상의 순위를 조정</a:t>
                      </a:r>
                      <a:endParaRPr lang="en-US" altLang="ko-KR" sz="800" dirty="0" smtClean="0"/>
                    </a:p>
                  </a:txBody>
                  <a:tcPr/>
                </a:tc>
              </a:tr>
              <a:tr h="0">
                <a:tc>
                  <a:txBody>
                    <a:bodyPr/>
                    <a:lstStyle/>
                    <a:p>
                      <a:pPr latinLnBrk="1"/>
                      <a:r>
                        <a:rPr lang="ko-KR" altLang="en-US" sz="800" dirty="0" smtClean="0"/>
                        <a:t>순위 저장</a:t>
                      </a:r>
                      <a:endParaRPr lang="ko-KR" altLang="en-US" sz="800" dirty="0"/>
                    </a:p>
                  </a:txBody>
                  <a:tcPr/>
                </a:tc>
                <a:tc>
                  <a:txBody>
                    <a:bodyPr/>
                    <a:lstStyle/>
                    <a:p>
                      <a:pPr latinLnBrk="1"/>
                      <a:r>
                        <a:rPr lang="ko-KR" altLang="en-US" sz="800" dirty="0" smtClean="0"/>
                        <a:t>순위를 조정한 </a:t>
                      </a:r>
                      <a:r>
                        <a:rPr lang="en-US" altLang="ko-KR" sz="800" dirty="0" smtClean="0"/>
                        <a:t>1</a:t>
                      </a:r>
                      <a:r>
                        <a:rPr lang="ko-KR" altLang="en-US" sz="800" dirty="0" smtClean="0"/>
                        <a:t>후 저장</a:t>
                      </a:r>
                      <a:endParaRPr lang="en-US" altLang="ko-KR" sz="800" dirty="0" smtClean="0"/>
                    </a:p>
                  </a:txBody>
                  <a:tcPr/>
                </a:tc>
              </a:tr>
              <a:tr h="0">
                <a:tc>
                  <a:txBody>
                    <a:bodyPr/>
                    <a:lstStyle/>
                    <a:p>
                      <a:pPr latinLnBrk="1"/>
                      <a:r>
                        <a:rPr lang="ko-KR" altLang="en-US" sz="800" dirty="0" smtClean="0"/>
                        <a:t>엑셀다운</a:t>
                      </a:r>
                      <a:endParaRPr lang="ko-KR" altLang="en-US" sz="800" dirty="0"/>
                    </a:p>
                  </a:txBody>
                  <a:tcPr/>
                </a:tc>
                <a:tc>
                  <a:txBody>
                    <a:bodyPr/>
                    <a:lstStyle/>
                    <a:p>
                      <a:pPr latinLnBrk="1"/>
                      <a:r>
                        <a:rPr lang="ko-KR" altLang="en-US" sz="800" dirty="0" smtClean="0"/>
                        <a:t>화면에 출력된 내용을 엑셀로 다운</a:t>
                      </a:r>
                      <a:endParaRPr lang="en-US" altLang="ko-KR" sz="800" dirty="0" smtClean="0"/>
                    </a:p>
                  </a:txBody>
                  <a:tcPr/>
                </a:tc>
              </a:tr>
            </a:tbl>
          </a:graphicData>
        </a:graphic>
      </p:graphicFrame>
      <p:graphicFrame>
        <p:nvGraphicFramePr>
          <p:cNvPr id="13" name="표 12"/>
          <p:cNvGraphicFramePr>
            <a:graphicFrameLocks noGrp="1"/>
          </p:cNvGraphicFramePr>
          <p:nvPr>
            <p:extLst/>
          </p:nvPr>
        </p:nvGraphicFramePr>
        <p:xfrm>
          <a:off x="505838" y="1729679"/>
          <a:ext cx="8539553" cy="1052640"/>
        </p:xfrm>
        <a:graphic>
          <a:graphicData uri="http://schemas.openxmlformats.org/drawingml/2006/table">
            <a:tbl>
              <a:tblPr firstRow="1" bandRow="1">
                <a:tableStyleId>{5C22544A-7EE6-4342-B048-85BDC9FD1C3A}</a:tableStyleId>
              </a:tblPr>
              <a:tblGrid>
                <a:gridCol w="215554">
                  <a:extLst>
                    <a:ext uri="{9D8B030D-6E8A-4147-A177-3AD203B41FA5}">
                      <a16:colId xmlns:a16="http://schemas.microsoft.com/office/drawing/2014/main" xmlns="" val="20001"/>
                    </a:ext>
                  </a:extLst>
                </a:gridCol>
                <a:gridCol w="797257"/>
                <a:gridCol w="2272055">
                  <a:extLst>
                    <a:ext uri="{9D8B030D-6E8A-4147-A177-3AD203B41FA5}">
                      <a16:colId xmlns:a16="http://schemas.microsoft.com/office/drawing/2014/main" xmlns="" val="20002"/>
                    </a:ext>
                  </a:extLst>
                </a:gridCol>
                <a:gridCol w="3858091"/>
                <a:gridCol w="649781"/>
                <a:gridCol w="746815"/>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r>
                        <a:rPr lang="en-US" altLang="ko-KR" sz="900" b="0" dirty="0" smtClean="0">
                          <a:solidFill>
                            <a:schemeClr val="tx1"/>
                          </a:solidFill>
                        </a:rPr>
                        <a:t>ID </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작업 전 주변 위험요소 확인 및 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고압선</a:t>
                      </a:r>
                      <a:r>
                        <a:rPr lang="en-US" altLang="ko-KR" sz="900" b="0" kern="1200" dirty="0" smtClean="0">
                          <a:solidFill>
                            <a:schemeClr val="dk1"/>
                          </a:solidFill>
                          <a:effectLst/>
                          <a:latin typeface="+mn-lt"/>
                          <a:ea typeface="+mn-ea"/>
                          <a:cs typeface="+mn-cs"/>
                        </a:rPr>
                        <a:t>/</a:t>
                      </a:r>
                      <a:r>
                        <a:rPr lang="ko-KR" altLang="ko-KR" sz="900" b="0" kern="1200" dirty="0" smtClean="0">
                          <a:solidFill>
                            <a:schemeClr val="dk1"/>
                          </a:solidFill>
                          <a:effectLst/>
                          <a:latin typeface="+mn-lt"/>
                          <a:ea typeface="+mn-ea"/>
                          <a:cs typeface="+mn-cs"/>
                        </a:rPr>
                        <a:t>저압선 등 감전 발생 요인</a:t>
                      </a:r>
                      <a:endParaRPr lang="en-US" altLang="ko-KR" sz="900" b="0" kern="1200" dirty="0" smtClean="0">
                        <a:solidFill>
                          <a:schemeClr val="dk1"/>
                        </a:solidFill>
                        <a:effectLst/>
                        <a:latin typeface="+mn-lt"/>
                        <a:ea typeface="+mn-ea"/>
                        <a:cs typeface="+mn-cs"/>
                      </a:endParaRPr>
                    </a:p>
                    <a:p>
                      <a:pPr latinLnBrk="0"/>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사</a:t>
                      </a:r>
                      <a:r>
                        <a:rPr lang="ko-KR" altLang="ko-KR" sz="900" b="0" kern="1200" dirty="0" smtClean="0">
                          <a:solidFill>
                            <a:schemeClr val="dk1"/>
                          </a:solidFill>
                          <a:effectLst/>
                          <a:latin typeface="+mn-lt"/>
                          <a:ea typeface="+mn-ea"/>
                          <a:cs typeface="+mn-cs"/>
                        </a:rPr>
                        <a:t>다리 작업 진행</a:t>
                      </a:r>
                      <a:r>
                        <a:rPr lang="en-US" altLang="ko-KR"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시 지면 상태</a:t>
                      </a:r>
                      <a:r>
                        <a:rPr lang="en-US" altLang="ko-KR" sz="900" b="0" kern="1200" dirty="0" smtClean="0">
                          <a:solidFill>
                            <a:schemeClr val="dk1"/>
                          </a:solidFill>
                          <a:effectLst/>
                          <a:latin typeface="+mn-lt"/>
                          <a:ea typeface="+mn-ea"/>
                          <a:cs typeface="+mn-cs"/>
                        </a:rPr>
                        <a:t>(</a:t>
                      </a:r>
                      <a:r>
                        <a:rPr lang="ko-KR" altLang="ko-KR" sz="900" b="0" kern="1200" dirty="0" smtClean="0">
                          <a:solidFill>
                            <a:schemeClr val="dk1"/>
                          </a:solidFill>
                          <a:effectLst/>
                          <a:latin typeface="+mn-lt"/>
                          <a:ea typeface="+mn-ea"/>
                          <a:cs typeface="+mn-cs"/>
                        </a:rPr>
                        <a:t>물기 등</a:t>
                      </a:r>
                      <a:r>
                        <a:rPr lang="en-US" altLang="ko-KR" sz="900" b="0" kern="1200" dirty="0" smtClean="0">
                          <a:solidFill>
                            <a:schemeClr val="dk1"/>
                          </a:solidFill>
                          <a:effectLst/>
                          <a:latin typeface="+mn-lt"/>
                          <a:ea typeface="+mn-ea"/>
                          <a:cs typeface="+mn-cs"/>
                        </a:rPr>
                        <a:t>)</a:t>
                      </a:r>
                      <a:endParaRPr lang="ko-KR" altLang="ko-KR" sz="900" b="0" kern="1200" dirty="0" smtClean="0">
                        <a:solidFill>
                          <a:schemeClr val="dk1"/>
                        </a:solidFill>
                        <a:effectLst/>
                        <a:latin typeface="+mn-lt"/>
                        <a:ea typeface="+mn-ea"/>
                        <a:cs typeface="+mn-cs"/>
                      </a:endParaRPr>
                    </a:p>
                    <a:p>
                      <a:r>
                        <a:rPr lang="ko-KR" altLang="en-US" sz="900" b="0" kern="1200" dirty="0" err="1" smtClean="0">
                          <a:solidFill>
                            <a:schemeClr val="dk1"/>
                          </a:solidFill>
                          <a:effectLst/>
                          <a:latin typeface="+mn-lt"/>
                          <a:ea typeface="+mn-ea"/>
                          <a:cs typeface="+mn-cs"/>
                        </a:rPr>
                        <a:t>ㅇ</a:t>
                      </a:r>
                      <a:r>
                        <a:rPr lang="ko-KR" altLang="en-US" sz="900" b="0" kern="1200" dirty="0" smtClean="0">
                          <a:solidFill>
                            <a:schemeClr val="dk1"/>
                          </a:solidFill>
                          <a:effectLst/>
                          <a:latin typeface="+mn-lt"/>
                          <a:ea typeface="+mn-ea"/>
                          <a:cs typeface="+mn-cs"/>
                        </a:rPr>
                        <a:t> </a:t>
                      </a:r>
                      <a:r>
                        <a:rPr lang="ko-KR" altLang="ko-KR" sz="900" b="0" kern="1200" dirty="0" smtClean="0">
                          <a:solidFill>
                            <a:schemeClr val="dk1"/>
                          </a:solidFill>
                          <a:effectLst/>
                          <a:latin typeface="+mn-lt"/>
                          <a:ea typeface="+mn-ea"/>
                          <a:cs typeface="+mn-cs"/>
                        </a:rPr>
                        <a:t>빈번한 차량통행에 대한 통제 등</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작업 전 공사안전표지판 설치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smtClean="0">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6" name="직사각형 15"/>
          <p:cNvSpPr/>
          <p:nvPr/>
        </p:nvSpPr>
        <p:spPr>
          <a:xfrm>
            <a:off x="497747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추가</a:t>
            </a:r>
            <a:endParaRPr lang="ko-KR" altLang="en-US" sz="800" dirty="0"/>
          </a:p>
        </p:txBody>
      </p:sp>
      <p:sp>
        <p:nvSpPr>
          <p:cNvPr id="22" name="직사각형 21"/>
          <p:cNvSpPr/>
          <p:nvPr/>
        </p:nvSpPr>
        <p:spPr>
          <a:xfrm>
            <a:off x="8303334"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sp>
        <p:nvSpPr>
          <p:cNvPr id="2" name="직사각형 1"/>
          <p:cNvSpPr/>
          <p:nvPr/>
        </p:nvSpPr>
        <p:spPr>
          <a:xfrm>
            <a:off x="386424" y="1275861"/>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1130511" y="106141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공사유형별</a:t>
            </a:r>
            <a:endParaRPr lang="ko-KR" altLang="en-US" sz="800" dirty="0">
              <a:solidFill>
                <a:schemeClr val="tx1"/>
              </a:solidFill>
            </a:endParaRPr>
          </a:p>
        </p:txBody>
      </p:sp>
      <p:sp>
        <p:nvSpPr>
          <p:cNvPr id="21" name="직사각형 20"/>
          <p:cNvSpPr/>
          <p:nvPr/>
        </p:nvSpPr>
        <p:spPr>
          <a:xfrm>
            <a:off x="1184220" y="140176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엑셀 다운</a:t>
            </a:r>
            <a:endParaRPr lang="ko-KR" altLang="en-US" sz="800" dirty="0"/>
          </a:p>
        </p:txBody>
      </p:sp>
      <p:sp>
        <p:nvSpPr>
          <p:cNvPr id="23" name="직사각형 22"/>
          <p:cNvSpPr/>
          <p:nvPr/>
        </p:nvSpPr>
        <p:spPr>
          <a:xfrm>
            <a:off x="583092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미사용 처리</a:t>
            </a:r>
            <a:endParaRPr lang="ko-KR" altLang="en-US" sz="800" dirty="0"/>
          </a:p>
        </p:txBody>
      </p:sp>
      <p:sp>
        <p:nvSpPr>
          <p:cNvPr id="24" name="직사각형 23"/>
          <p:cNvSpPr/>
          <p:nvPr/>
        </p:nvSpPr>
        <p:spPr>
          <a:xfrm>
            <a:off x="6610382"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사용 처리</a:t>
            </a:r>
            <a:endParaRPr lang="ko-KR" altLang="en-US" sz="800" dirty="0"/>
          </a:p>
        </p:txBody>
      </p:sp>
      <p:sp>
        <p:nvSpPr>
          <p:cNvPr id="3" name="이등변 삼각형 2"/>
          <p:cNvSpPr/>
          <p:nvPr/>
        </p:nvSpPr>
        <p:spPr>
          <a:xfrm>
            <a:off x="1313234" y="1770438"/>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이등변 삼각형 24"/>
          <p:cNvSpPr/>
          <p:nvPr/>
        </p:nvSpPr>
        <p:spPr>
          <a:xfrm rot="10800000">
            <a:off x="1391055" y="1780167"/>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p:cNvGrpSpPr/>
          <p:nvPr/>
        </p:nvGrpSpPr>
        <p:grpSpPr>
          <a:xfrm>
            <a:off x="9452043" y="3975375"/>
            <a:ext cx="168613" cy="126461"/>
            <a:chOff x="1465634" y="3245801"/>
            <a:chExt cx="168613" cy="126461"/>
          </a:xfrm>
        </p:grpSpPr>
        <p:sp>
          <p:nvSpPr>
            <p:cNvPr id="26" name="이등변 삼각형 2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이등변 삼각형 2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p:cNvSpPr/>
          <p:nvPr/>
        </p:nvSpPr>
        <p:spPr>
          <a:xfrm>
            <a:off x="7454405" y="1412478"/>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
        <p:nvSpPr>
          <p:cNvPr id="29" name="직사각형 28"/>
          <p:cNvSpPr/>
          <p:nvPr/>
        </p:nvSpPr>
        <p:spPr>
          <a:xfrm>
            <a:off x="9353294" y="4722382"/>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공통은 부문에 관계없이 전체 공통인가 </a:t>
            </a:r>
            <a:r>
              <a:rPr lang="en-US" altLang="ko-KR" sz="900" dirty="0" smtClean="0">
                <a:solidFill>
                  <a:schemeClr val="tx1"/>
                </a:solidFill>
              </a:rPr>
              <a:t>?</a:t>
            </a:r>
          </a:p>
          <a:p>
            <a:endParaRPr lang="en-US" altLang="ko-KR" sz="900" dirty="0">
              <a:solidFill>
                <a:schemeClr val="tx1"/>
              </a:solidFill>
            </a:endParaRPr>
          </a:p>
        </p:txBody>
      </p:sp>
      <p:sp>
        <p:nvSpPr>
          <p:cNvPr id="30" name="직사각형 29"/>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항목 관리</a:t>
            </a:r>
            <a:endParaRPr lang="en-US" altLang="ko-KR" sz="900" b="1" dirty="0" smtClean="0">
              <a:solidFill>
                <a:schemeClr val="tx1"/>
              </a:solidFill>
            </a:endParaRPr>
          </a:p>
        </p:txBody>
      </p:sp>
    </p:spTree>
    <p:extLst>
      <p:ext uri="{BB962C8B-B14F-4D97-AF65-F5344CB8AC3E}">
        <p14:creationId xmlns:p14="http://schemas.microsoft.com/office/powerpoint/2010/main" val="2575162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점검항목그룹  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관리</a:t>
            </a:r>
            <a:r>
              <a:rPr lang="en-US" altLang="ko-KR" sz="900" dirty="0" smtClean="0">
                <a:solidFill>
                  <a:schemeClr val="tx1"/>
                </a:solidFill>
              </a:rPr>
              <a:t>(</a:t>
            </a:r>
            <a:r>
              <a:rPr lang="ko-KR" altLang="en-US" sz="900" dirty="0" smtClean="0">
                <a:solidFill>
                  <a:schemeClr val="tx1"/>
                </a:solidFill>
              </a:rPr>
              <a:t>점검유형별</a:t>
            </a:r>
            <a:r>
              <a:rPr lang="en-US" altLang="ko-KR" sz="900" dirty="0" smtClean="0">
                <a:solidFill>
                  <a:schemeClr val="tx1"/>
                </a:solidFill>
              </a:rPr>
              <a:t>)</a:t>
            </a:r>
            <a:r>
              <a:rPr lang="ko-KR" altLang="en-US" sz="900" dirty="0" smtClean="0">
                <a:solidFill>
                  <a:schemeClr val="tx1"/>
                </a:solidFill>
              </a:rPr>
              <a:t> </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점검유형별 </a:t>
            </a:r>
            <a:r>
              <a:rPr lang="en-US" altLang="ko-KR" sz="900" dirty="0" smtClean="0">
                <a:solidFill>
                  <a:schemeClr val="tx1"/>
                </a:solidFill>
              </a:rPr>
              <a:t>CHECK </a:t>
            </a:r>
            <a:r>
              <a:rPr lang="ko-KR" altLang="en-US" sz="900" dirty="0" smtClean="0">
                <a:solidFill>
                  <a:schemeClr val="tx1"/>
                </a:solidFill>
              </a:rPr>
              <a:t>항목을 관리</a:t>
            </a:r>
            <a:endParaRPr lang="en-US" altLang="ko-KR" sz="900" dirty="0" smtClean="0">
              <a:solidFill>
                <a:schemeClr val="tx1"/>
              </a:solidFill>
            </a:endParaRPr>
          </a:p>
        </p:txBody>
      </p:sp>
      <p:graphicFrame>
        <p:nvGraphicFramePr>
          <p:cNvPr id="4" name="표 3"/>
          <p:cNvGraphicFramePr>
            <a:graphicFrameLocks noGrp="1"/>
          </p:cNvGraphicFramePr>
          <p:nvPr>
            <p:extLst/>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잡업 부문</a:t>
                      </a:r>
                      <a:endParaRPr lang="ko-KR" altLang="en-US" sz="800" dirty="0"/>
                    </a:p>
                  </a:txBody>
                  <a:tcPr/>
                </a:tc>
                <a:tc>
                  <a:txBody>
                    <a:bodyPr/>
                    <a:lstStyle/>
                    <a:p>
                      <a:r>
                        <a:rPr lang="en-US" altLang="ko-KR" sz="800" dirty="0" smtClean="0">
                          <a:solidFill>
                            <a:schemeClr val="tx1"/>
                          </a:solidFill>
                        </a:rPr>
                        <a:t>E</a:t>
                      </a:r>
                      <a:r>
                        <a:rPr lang="ko-KR" altLang="en-US" sz="800" dirty="0" smtClean="0">
                          <a:solidFill>
                            <a:schemeClr val="tx1"/>
                          </a:solidFill>
                        </a:rPr>
                        <a:t>부문</a:t>
                      </a:r>
                      <a:r>
                        <a:rPr lang="en-US" altLang="ko-KR" sz="800" dirty="0" smtClean="0">
                          <a:solidFill>
                            <a:schemeClr val="tx1"/>
                          </a:solidFill>
                        </a:rPr>
                        <a:t>(</a:t>
                      </a:r>
                      <a:r>
                        <a:rPr lang="ko-KR" altLang="en-US" sz="800" dirty="0" smtClean="0">
                          <a:solidFill>
                            <a:schemeClr val="tx1"/>
                          </a:solidFill>
                        </a:rPr>
                        <a:t>수주</a:t>
                      </a:r>
                      <a:r>
                        <a:rPr lang="en-US" altLang="ko-KR" sz="800" dirty="0" smtClean="0">
                          <a:solidFill>
                            <a:schemeClr val="tx1"/>
                          </a:solidFill>
                        </a:rPr>
                        <a:t>), C</a:t>
                      </a:r>
                      <a:r>
                        <a:rPr lang="ko-KR" altLang="en-US" sz="800" dirty="0" smtClean="0">
                          <a:solidFill>
                            <a:schemeClr val="tx1"/>
                          </a:solidFill>
                        </a:rPr>
                        <a:t>부문</a:t>
                      </a:r>
                      <a:r>
                        <a:rPr lang="en-US" altLang="ko-KR" sz="800" dirty="0" smtClean="0">
                          <a:solidFill>
                            <a:schemeClr val="tx1"/>
                          </a:solidFill>
                        </a:rPr>
                        <a:t>(</a:t>
                      </a:r>
                      <a:r>
                        <a:rPr lang="ko-KR" altLang="en-US" sz="800" dirty="0" smtClean="0">
                          <a:solidFill>
                            <a:schemeClr val="tx1"/>
                          </a:solidFill>
                        </a:rPr>
                        <a:t>선로</a:t>
                      </a:r>
                      <a:r>
                        <a:rPr lang="en-US" altLang="ko-KR" sz="800" dirty="0" smtClean="0">
                          <a:solidFill>
                            <a:schemeClr val="tx1"/>
                          </a:solidFill>
                        </a:rPr>
                        <a:t>), N</a:t>
                      </a:r>
                      <a:r>
                        <a:rPr lang="ko-KR" altLang="en-US" sz="800" dirty="0" smtClean="0">
                          <a:solidFill>
                            <a:schemeClr val="tx1"/>
                          </a:solidFill>
                        </a:rPr>
                        <a:t>부문</a:t>
                      </a:r>
                      <a:r>
                        <a:rPr lang="en-US" altLang="ko-KR" sz="800" dirty="0" smtClean="0">
                          <a:solidFill>
                            <a:schemeClr val="tx1"/>
                          </a:solidFill>
                        </a:rPr>
                        <a:t>(</a:t>
                      </a:r>
                      <a:r>
                        <a:rPr lang="ko-KR" altLang="en-US" sz="800" dirty="0" err="1" smtClean="0">
                          <a:solidFill>
                            <a:schemeClr val="tx1"/>
                          </a:solidFill>
                        </a:rPr>
                        <a:t>네트웍</a:t>
                      </a:r>
                      <a:r>
                        <a:rPr lang="en-US" altLang="ko-KR" sz="800" dirty="0" smtClean="0">
                          <a:solidFill>
                            <a:schemeClr val="tx1"/>
                          </a:solidFill>
                        </a:rPr>
                        <a:t>)</a:t>
                      </a:r>
                      <a:r>
                        <a:rPr lang="ko-KR" altLang="en-US" sz="800" dirty="0" smtClean="0">
                          <a:solidFill>
                            <a:schemeClr val="tx1"/>
                          </a:solidFill>
                        </a:rPr>
                        <a:t>   중 택일</a:t>
                      </a:r>
                      <a:endParaRPr lang="en-US" altLang="ko-KR" sz="800" dirty="0" smtClean="0">
                        <a:solidFill>
                          <a:schemeClr val="tx1"/>
                        </a:solidFill>
                      </a:endParaRPr>
                    </a:p>
                  </a:txBody>
                  <a:tcPr/>
                </a:tc>
              </a:tr>
              <a:tr h="0">
                <a:tc>
                  <a:txBody>
                    <a:bodyPr/>
                    <a:lstStyle/>
                    <a:p>
                      <a:pPr latinLnBrk="1"/>
                      <a:r>
                        <a:rPr lang="ko-KR" altLang="en-US" sz="800" dirty="0" smtClean="0"/>
                        <a:t>작업 유형</a:t>
                      </a:r>
                      <a:endParaRPr lang="ko-KR" altLang="en-US" sz="800" dirty="0"/>
                    </a:p>
                  </a:txBody>
                  <a:tcPr/>
                </a:tc>
                <a:tc>
                  <a:txBody>
                    <a:bodyPr/>
                    <a:lstStyle/>
                    <a:p>
                      <a:pPr latinLnBrk="1"/>
                      <a:r>
                        <a:rPr lang="ko-KR" altLang="en-US" sz="800" dirty="0" smtClean="0"/>
                        <a:t>선로</a:t>
                      </a:r>
                      <a:r>
                        <a:rPr lang="en-US" altLang="ko-KR" sz="800" dirty="0" smtClean="0"/>
                        <a:t>/</a:t>
                      </a:r>
                      <a:r>
                        <a:rPr lang="ko-KR" altLang="en-US" sz="800" dirty="0" err="1" smtClean="0"/>
                        <a:t>네트웍의</a:t>
                      </a:r>
                      <a:r>
                        <a:rPr lang="ko-KR" altLang="en-US" sz="800" dirty="0" smtClean="0"/>
                        <a:t> 경우 </a:t>
                      </a:r>
                      <a:r>
                        <a:rPr lang="en-US" altLang="ko-KR" sz="800" dirty="0" smtClean="0"/>
                        <a:t>: </a:t>
                      </a:r>
                      <a:r>
                        <a:rPr lang="ko-KR" altLang="en-US" sz="800" dirty="0" smtClean="0"/>
                        <a:t>맨홀</a:t>
                      </a:r>
                      <a:r>
                        <a:rPr lang="en-US" altLang="ko-KR" sz="800" dirty="0" smtClean="0"/>
                        <a:t>, </a:t>
                      </a:r>
                      <a:r>
                        <a:rPr lang="ko-KR" altLang="en-US" sz="800" dirty="0" smtClean="0"/>
                        <a:t>전주</a:t>
                      </a:r>
                      <a:r>
                        <a:rPr lang="en-US" altLang="ko-KR" sz="800" dirty="0" smtClean="0"/>
                        <a:t>, </a:t>
                      </a:r>
                      <a:r>
                        <a:rPr lang="ko-KR" altLang="en-US" sz="800" dirty="0" smtClean="0"/>
                        <a:t>맨홀</a:t>
                      </a:r>
                      <a:r>
                        <a:rPr lang="en-US" altLang="ko-KR" sz="800" dirty="0" smtClean="0"/>
                        <a:t>+</a:t>
                      </a:r>
                      <a:r>
                        <a:rPr lang="ko-KR" altLang="en-US" sz="800" dirty="0" smtClean="0"/>
                        <a:t>전주</a:t>
                      </a:r>
                      <a:r>
                        <a:rPr lang="en-US" altLang="ko-KR" sz="800" dirty="0" smtClean="0"/>
                        <a:t>, </a:t>
                      </a:r>
                      <a:r>
                        <a:rPr lang="ko-KR" altLang="en-US" sz="800" dirty="0" smtClean="0"/>
                        <a:t>기타 중</a:t>
                      </a:r>
                      <a:r>
                        <a:rPr lang="ko-KR" altLang="en-US" sz="800" baseline="0" dirty="0" smtClean="0"/>
                        <a:t> 택일</a:t>
                      </a:r>
                      <a:endParaRPr lang="en-US" altLang="ko-KR" sz="800" dirty="0" smtClean="0"/>
                    </a:p>
                    <a:p>
                      <a:pPr latinLnBrk="1"/>
                      <a:r>
                        <a:rPr lang="ko-KR" altLang="en-US" sz="800" dirty="0" smtClean="0"/>
                        <a:t>수주의 경우 </a:t>
                      </a:r>
                      <a:r>
                        <a:rPr lang="en-US" altLang="ko-KR" sz="800" dirty="0" smtClean="0"/>
                        <a:t>:  </a:t>
                      </a:r>
                      <a:r>
                        <a:rPr lang="ko-KR" altLang="en-US" sz="800" dirty="0" err="1" smtClean="0"/>
                        <a:t>미확정</a:t>
                      </a:r>
                      <a:endParaRPr lang="ko-KR" altLang="en-US" sz="800" dirty="0"/>
                    </a:p>
                  </a:txBody>
                  <a:tcPr/>
                </a:tc>
              </a:tr>
              <a:tr h="0">
                <a:tc>
                  <a:txBody>
                    <a:bodyPr/>
                    <a:lstStyle/>
                    <a:p>
                      <a:pPr latinLnBrk="1"/>
                      <a:r>
                        <a:rPr lang="ko-KR" altLang="en-US" sz="800" dirty="0" smtClean="0"/>
                        <a:t>점검분류</a:t>
                      </a:r>
                      <a:endParaRPr lang="ko-KR" altLang="en-US" sz="800" dirty="0"/>
                    </a:p>
                  </a:txBody>
                  <a:tcPr/>
                </a:tc>
                <a:tc>
                  <a:txBody>
                    <a:bodyPr/>
                    <a:lstStyle/>
                    <a:p>
                      <a:pPr latinLnBrk="1"/>
                      <a:r>
                        <a:rPr lang="ko-KR" altLang="en-US" sz="800" dirty="0" smtClean="0"/>
                        <a:t>특정 분류내역 </a:t>
                      </a:r>
                      <a:r>
                        <a:rPr lang="en-US" altLang="ko-KR" sz="800" dirty="0" smtClean="0"/>
                        <a:t>ROW</a:t>
                      </a:r>
                      <a:r>
                        <a:rPr lang="ko-KR" altLang="en-US" sz="800" dirty="0" smtClean="0"/>
                        <a:t>를 클릭하면 항목리스트가 출력</a:t>
                      </a:r>
                      <a:endParaRPr lang="ko-KR" altLang="en-US" sz="800" dirty="0"/>
                    </a:p>
                  </a:txBody>
                  <a:tcPr/>
                </a:tc>
              </a:tr>
              <a:tr h="0">
                <a:tc>
                  <a:txBody>
                    <a:bodyPr/>
                    <a:lstStyle/>
                    <a:p>
                      <a:pPr latinLnBrk="1"/>
                      <a:r>
                        <a:rPr lang="ko-KR" altLang="en-US" sz="800" dirty="0" smtClean="0"/>
                        <a:t>엑셀다운</a:t>
                      </a:r>
                      <a:endParaRPr lang="ko-KR" altLang="en-US" sz="800" dirty="0"/>
                    </a:p>
                  </a:txBody>
                  <a:tcPr/>
                </a:tc>
                <a:tc>
                  <a:txBody>
                    <a:bodyPr/>
                    <a:lstStyle/>
                    <a:p>
                      <a:pPr latinLnBrk="1"/>
                      <a:r>
                        <a:rPr lang="ko-KR" altLang="en-US" sz="800" dirty="0" smtClean="0"/>
                        <a:t>검색조건에 해당하는 분류와 항목을 다운</a:t>
                      </a:r>
                      <a:endParaRPr lang="ko-KR" altLang="en-US" sz="800" dirty="0"/>
                    </a:p>
                  </a:txBody>
                  <a:tcPr/>
                </a:tc>
              </a:tr>
              <a:tr h="0">
                <a:tc>
                  <a:txBody>
                    <a:bodyPr/>
                    <a:lstStyle/>
                    <a:p>
                      <a:pPr latinLnBrk="1"/>
                      <a:r>
                        <a:rPr lang="ko-KR" altLang="en-US" sz="800" dirty="0" err="1" smtClean="0"/>
                        <a:t>미사용처리</a:t>
                      </a:r>
                      <a:endParaRPr lang="ko-KR" altLang="en-US" sz="800" dirty="0"/>
                    </a:p>
                  </a:txBody>
                  <a:tcPr/>
                </a:tc>
                <a:tc>
                  <a:txBody>
                    <a:bodyPr/>
                    <a:lstStyle/>
                    <a:p>
                      <a:pPr latinLnBrk="1"/>
                      <a:r>
                        <a:rPr lang="ko-KR" altLang="en-US" sz="800" dirty="0" smtClean="0"/>
                        <a:t>특정 분류를 </a:t>
                      </a:r>
                      <a:r>
                        <a:rPr lang="ko-KR" altLang="en-US" sz="800" dirty="0" err="1" smtClean="0"/>
                        <a:t>미사용처리하면</a:t>
                      </a:r>
                      <a:r>
                        <a:rPr lang="ko-KR" altLang="en-US" sz="800" dirty="0" smtClean="0"/>
                        <a:t> 분류에 해당하는 항목전체가 </a:t>
                      </a:r>
                      <a:r>
                        <a:rPr lang="ko-KR" altLang="en-US" sz="800" dirty="0" err="1" smtClean="0"/>
                        <a:t>미사용처리됨</a:t>
                      </a:r>
                      <a:endParaRPr lang="ko-KR" altLang="en-US" sz="800" dirty="0"/>
                    </a:p>
                  </a:txBody>
                  <a:tcPr/>
                </a:tc>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부문</a:t>
            </a:r>
            <a:endParaRPr lang="ko-KR" altLang="en-US" sz="900" dirty="0">
              <a:solidFill>
                <a:schemeClr val="tx1"/>
              </a:solidFill>
            </a:endParaRP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 </a:t>
            </a:r>
            <a:r>
              <a:rPr lang="ko-KR" altLang="en-US" sz="900" dirty="0" err="1" smtClean="0">
                <a:solidFill>
                  <a:schemeClr val="tx1"/>
                </a:solidFill>
              </a:rPr>
              <a:t>등록시</a:t>
            </a:r>
            <a:r>
              <a:rPr lang="ko-KR" altLang="en-US" sz="900" dirty="0" smtClean="0">
                <a:solidFill>
                  <a:schemeClr val="tx1"/>
                </a:solidFill>
              </a:rPr>
              <a:t>  부문은  조직에 따라 결정되는 값인가</a:t>
            </a:r>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a:p>
            <a:r>
              <a:rPr lang="ko-KR" altLang="en-US" sz="900" dirty="0" smtClean="0">
                <a:solidFill>
                  <a:schemeClr val="tx1"/>
                </a:solidFill>
              </a:rPr>
              <a:t>공통은 부문에 관계없이 전체 공통인가 </a:t>
            </a:r>
            <a:r>
              <a:rPr lang="en-US" altLang="ko-KR" sz="900" dirty="0" smtClean="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extLst/>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xmlns="" val="20001"/>
                    </a:ext>
                  </a:extLst>
                </a:gridCol>
                <a:gridCol w="677277"/>
                <a:gridCol w="6365652">
                  <a:extLst>
                    <a:ext uri="{9D8B030D-6E8A-4147-A177-3AD203B41FA5}">
                      <a16:colId xmlns:a16="http://schemas.microsoft.com/office/drawing/2014/main" xmlns="" val="20002"/>
                    </a:ext>
                  </a:extLst>
                </a:gridCol>
                <a:gridCol w="773168"/>
                <a:gridCol w="636014"/>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분류</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smtClean="0">
                          <a:solidFill>
                            <a:schemeClr val="tx1"/>
                          </a:solidFill>
                        </a:rPr>
                        <a:t>고공작업</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smtClean="0">
                          <a:solidFill>
                            <a:schemeClr val="tx1"/>
                          </a:solidFill>
                        </a:rPr>
                        <a:t>사다리</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그룹 추가</a:t>
            </a:r>
            <a:endParaRPr lang="ko-KR" altLang="en-US" sz="800" dirty="0"/>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공사유형별</a:t>
            </a:r>
            <a:endParaRPr lang="ko-KR" altLang="en-US" sz="800" dirty="0"/>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유형</a:t>
            </a:r>
            <a:endParaRPr lang="ko-KR" altLang="en-US" sz="900" dirty="0">
              <a:solidFill>
                <a:schemeClr val="tx1"/>
              </a:solidFill>
            </a:endParaRP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점검항목  총 </a:t>
            </a:r>
            <a:r>
              <a:rPr lang="en-US" altLang="ko-KR" sz="900" dirty="0" smtClean="0">
                <a:solidFill>
                  <a:schemeClr val="tx1"/>
                </a:solidFill>
              </a:rPr>
              <a:t>NNN </a:t>
            </a:r>
            <a:r>
              <a:rPr lang="ko-KR" altLang="en-US" sz="900" dirty="0" smtClean="0">
                <a:solidFill>
                  <a:schemeClr val="tx1"/>
                </a:solidFill>
              </a:rPr>
              <a:t>건</a:t>
            </a:r>
            <a:endParaRPr lang="ko-KR" altLang="en-US" sz="900" dirty="0">
              <a:solidFill>
                <a:schemeClr val="tx1"/>
              </a:solidFill>
            </a:endParaRPr>
          </a:p>
        </p:txBody>
      </p:sp>
      <p:graphicFrame>
        <p:nvGraphicFramePr>
          <p:cNvPr id="28" name="표 27"/>
          <p:cNvGraphicFramePr>
            <a:graphicFrameLocks noGrp="1"/>
          </p:cNvGraphicFramePr>
          <p:nvPr>
            <p:extLst/>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xmlns="" val="20001"/>
                    </a:ext>
                  </a:extLst>
                </a:gridCol>
                <a:gridCol w="808405"/>
                <a:gridCol w="2303827">
                  <a:extLst>
                    <a:ext uri="{9D8B030D-6E8A-4147-A177-3AD203B41FA5}">
                      <a16:colId xmlns:a16="http://schemas.microsoft.com/office/drawing/2014/main" xmlns="" val="20002"/>
                    </a:ext>
                  </a:extLst>
                </a:gridCol>
                <a:gridCol w="3912042"/>
                <a:gridCol w="658867"/>
                <a:gridCol w="757259"/>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smtClean="0">
                          <a:solidFill>
                            <a:schemeClr val="dk1"/>
                          </a:solidFill>
                          <a:effectLst/>
                          <a:latin typeface="+mn-lt"/>
                          <a:ea typeface="+mn-ea"/>
                          <a:cs typeface="+mn-cs"/>
                        </a:rPr>
                        <a:t>도로 인접한 </a:t>
                      </a:r>
                      <a:r>
                        <a:rPr lang="ko-KR" altLang="ko-KR" sz="900" kern="1200" dirty="0" err="1" smtClean="0">
                          <a:solidFill>
                            <a:schemeClr val="dk1"/>
                          </a:solidFill>
                          <a:effectLst/>
                          <a:latin typeface="+mn-lt"/>
                          <a:ea typeface="+mn-ea"/>
                          <a:cs typeface="+mn-cs"/>
                        </a:rPr>
                        <a:t>통신주</a:t>
                      </a:r>
                      <a:r>
                        <a:rPr lang="ko-KR" altLang="ko-KR" sz="900" kern="1200" dirty="0" smtClean="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smtClean="0">
                          <a:solidFill>
                            <a:schemeClr val="dk1"/>
                          </a:solidFill>
                          <a:effectLst/>
                          <a:latin typeface="+mn-lt"/>
                          <a:ea typeface="+mn-ea"/>
                          <a:cs typeface="+mn-cs"/>
                        </a:rPr>
                        <a:t>작업 시</a:t>
                      </a:r>
                      <a:r>
                        <a:rPr lang="en-US" altLang="ko-KR" sz="900" kern="1200" dirty="0" smtClean="0">
                          <a:solidFill>
                            <a:schemeClr val="dk1"/>
                          </a:solidFill>
                          <a:effectLst/>
                          <a:latin typeface="+mn-lt"/>
                          <a:ea typeface="+mn-ea"/>
                          <a:cs typeface="+mn-cs"/>
                        </a:rPr>
                        <a:t>&amp;</a:t>
                      </a:r>
                      <a:r>
                        <a:rPr lang="ko-KR" altLang="ko-KR" sz="900" kern="1200" dirty="0" smtClean="0">
                          <a:solidFill>
                            <a:schemeClr val="dk1"/>
                          </a:solidFill>
                          <a:effectLst/>
                          <a:latin typeface="+mn-lt"/>
                          <a:ea typeface="+mn-ea"/>
                          <a:cs typeface="+mn-cs"/>
                        </a:rPr>
                        <a:t>작업 종료 시까지 신호수를 배치하고 있는가</a:t>
                      </a:r>
                      <a:r>
                        <a:rPr lang="en-US" altLang="ko-KR" sz="900" kern="1200" dirty="0" smtClean="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smtClean="0">
                          <a:solidFill>
                            <a:schemeClr val="dk1"/>
                          </a:solidFill>
                          <a:effectLst/>
                          <a:latin typeface="+mn-lt"/>
                          <a:ea typeface="+mn-ea"/>
                          <a:cs typeface="+mn-cs"/>
                        </a:rPr>
                        <a:t>등주</a:t>
                      </a:r>
                      <a:r>
                        <a:rPr lang="ko-KR" altLang="ko-KR" sz="900" kern="1200" dirty="0" smtClean="0">
                          <a:solidFill>
                            <a:schemeClr val="dk1"/>
                          </a:solidFill>
                          <a:effectLst/>
                          <a:latin typeface="+mn-lt"/>
                          <a:ea typeface="+mn-ea"/>
                          <a:cs typeface="+mn-cs"/>
                        </a:rPr>
                        <a:t> 전 통신주의 안전상태 확인여부</a:t>
                      </a:r>
                      <a:r>
                        <a:rPr lang="en-US" altLang="ko-KR" sz="900" kern="1200" dirty="0" smtClean="0">
                          <a:solidFill>
                            <a:schemeClr val="dk1"/>
                          </a:solidFill>
                          <a:effectLst/>
                          <a:latin typeface="+mn-lt"/>
                          <a:ea typeface="+mn-ea"/>
                          <a:cs typeface="+mn-cs"/>
                        </a:rPr>
                        <a:t>(</a:t>
                      </a:r>
                      <a:r>
                        <a:rPr lang="ko-KR" altLang="ko-KR" sz="900" kern="1200" dirty="0" smtClean="0">
                          <a:solidFill>
                            <a:schemeClr val="dk1"/>
                          </a:solidFill>
                          <a:effectLst/>
                          <a:latin typeface="+mn-lt"/>
                          <a:ea typeface="+mn-ea"/>
                          <a:cs typeface="+mn-cs"/>
                        </a:rPr>
                        <a:t>육안확인</a:t>
                      </a:r>
                      <a:r>
                        <a:rPr lang="en-US" altLang="ko-KR" sz="900" kern="1200" dirty="0" smtClean="0">
                          <a:solidFill>
                            <a:schemeClr val="dk1"/>
                          </a:solidFill>
                          <a:effectLst/>
                          <a:latin typeface="+mn-lt"/>
                          <a:ea typeface="+mn-ea"/>
                          <a:cs typeface="+mn-cs"/>
                        </a:rPr>
                        <a:t>, </a:t>
                      </a:r>
                      <a:r>
                        <a:rPr lang="ko-KR" altLang="ko-KR" sz="900" kern="1200" dirty="0" smtClean="0">
                          <a:solidFill>
                            <a:schemeClr val="dk1"/>
                          </a:solidFill>
                          <a:effectLst/>
                          <a:latin typeface="+mn-lt"/>
                          <a:ea typeface="+mn-ea"/>
                          <a:cs typeface="+mn-cs"/>
                        </a:rPr>
                        <a:t>밀어보기 등</a:t>
                      </a:r>
                      <a:r>
                        <a:rPr lang="en-US" altLang="ko-KR" sz="900" kern="1200" dirty="0" smtClean="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smtClean="0">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smtClean="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항목 추가</a:t>
            </a:r>
            <a:endParaRPr lang="ko-KR" altLang="en-US" sz="800" dirty="0"/>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삭제</a:t>
            </a:r>
            <a:endParaRPr lang="ko-KR" altLang="en-US" sz="800" dirty="0"/>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순위 저장</a:t>
            </a:r>
            <a:endParaRPr lang="ko-KR" altLang="en-US" sz="800" dirty="0"/>
          </a:p>
        </p:txBody>
      </p:sp>
      <p:sp>
        <p:nvSpPr>
          <p:cNvPr id="34" name="직사각형 33"/>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항목 관리</a:t>
            </a:r>
            <a:endParaRPr lang="en-US" altLang="ko-KR" sz="900" b="1" dirty="0" smtClean="0">
              <a:solidFill>
                <a:schemeClr val="tx1"/>
              </a:solidFill>
            </a:endParaRPr>
          </a:p>
        </p:txBody>
      </p:sp>
    </p:spTree>
    <p:extLst>
      <p:ext uri="{BB962C8B-B14F-4D97-AF65-F5344CB8AC3E}">
        <p14:creationId xmlns:p14="http://schemas.microsoft.com/office/powerpoint/2010/main" val="156664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항목 등록</a:t>
            </a:r>
            <a:r>
              <a:rPr lang="en-US" altLang="ko-KR" sz="900" dirty="0" smtClean="0">
                <a:solidFill>
                  <a:schemeClr val="tx1"/>
                </a:solidFill>
              </a:rPr>
              <a:t>/</a:t>
            </a:r>
            <a:r>
              <a:rPr lang="ko-KR" altLang="en-US" sz="900" dirty="0" smtClean="0">
                <a:solidFill>
                  <a:schemeClr val="tx1"/>
                </a:solidFill>
              </a:rPr>
              <a:t>수정  팝업</a:t>
            </a:r>
            <a:r>
              <a:rPr lang="en-US" altLang="ko-KR" sz="900" dirty="0" smtClean="0">
                <a:solidFill>
                  <a:schemeClr val="tx1"/>
                </a:solidFill>
              </a:rPr>
              <a:t>(</a:t>
            </a:r>
            <a:r>
              <a:rPr lang="ko-KR" altLang="en-US" sz="900" dirty="0" err="1" smtClean="0">
                <a:solidFill>
                  <a:schemeClr val="tx1"/>
                </a:solidFill>
              </a:rPr>
              <a:t>모달</a:t>
            </a:r>
            <a:r>
              <a:rPr lang="en-US" altLang="ko-KR" sz="900" dirty="0" smtClean="0">
                <a:solidFill>
                  <a:schemeClr val="tx1"/>
                </a:solidFill>
              </a:rPr>
              <a:t>)</a:t>
            </a:r>
            <a:endParaRPr lang="ko-KR" altLang="en-US" sz="900" dirty="0">
              <a:solidFill>
                <a:schemeClr val="tx1"/>
              </a:solidFill>
            </a:endParaRP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smtClean="0">
                <a:solidFill>
                  <a:schemeClr val="tx1"/>
                </a:solidFill>
              </a:rPr>
              <a:t>점검유형별 </a:t>
            </a:r>
            <a:r>
              <a:rPr lang="en-US" altLang="ko-KR" sz="900" dirty="0" smtClean="0">
                <a:solidFill>
                  <a:schemeClr val="tx1"/>
                </a:solidFill>
              </a:rPr>
              <a:t>CHECK </a:t>
            </a:r>
            <a:r>
              <a:rPr lang="ko-KR" altLang="en-US" sz="900" dirty="0" smtClean="0">
                <a:solidFill>
                  <a:schemeClr val="tx1"/>
                </a:solidFill>
              </a:rPr>
              <a:t>항목을 등록</a:t>
            </a:r>
            <a:endParaRPr lang="en-US" altLang="ko-KR" sz="900" dirty="0" smtClean="0">
              <a:solidFill>
                <a:schemeClr val="tx1"/>
              </a:solidFill>
            </a:endParaRPr>
          </a:p>
          <a:p>
            <a:r>
              <a:rPr lang="ko-KR" altLang="en-US" sz="900" dirty="0" smtClean="0">
                <a:solidFill>
                  <a:schemeClr val="tx1"/>
                </a:solidFill>
              </a:rPr>
              <a:t>공통의 경우도 동일</a:t>
            </a:r>
            <a:endParaRPr lang="en-US" altLang="ko-KR" sz="900" dirty="0" smtClean="0">
              <a:solidFill>
                <a:schemeClr val="tx1"/>
              </a:solidFill>
            </a:endParaRPr>
          </a:p>
        </p:txBody>
      </p:sp>
      <p:graphicFrame>
        <p:nvGraphicFramePr>
          <p:cNvPr id="4" name="표 3"/>
          <p:cNvGraphicFramePr>
            <a:graphicFrameLocks noGrp="1"/>
          </p:cNvGraphicFramePr>
          <p:nvPr>
            <p:extLst/>
          </p:nvPr>
        </p:nvGraphicFramePr>
        <p:xfrm>
          <a:off x="9353294" y="1286252"/>
          <a:ext cx="2670569" cy="118872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부문</a:t>
                      </a:r>
                      <a:endParaRPr lang="ko-KR" altLang="en-US" sz="800" dirty="0"/>
                    </a:p>
                  </a:txBody>
                  <a:tcPr/>
                </a:tc>
                <a:tc>
                  <a:txBody>
                    <a:bodyPr/>
                    <a:lstStyle/>
                    <a:p>
                      <a:r>
                        <a:rPr lang="en-US" altLang="ko-KR" sz="800" dirty="0" smtClean="0">
                          <a:solidFill>
                            <a:schemeClr val="tx1"/>
                          </a:solidFill>
                        </a:rPr>
                        <a:t>(N</a:t>
                      </a:r>
                      <a:r>
                        <a:rPr lang="ko-KR" altLang="en-US" sz="800" dirty="0" smtClean="0">
                          <a:solidFill>
                            <a:schemeClr val="tx1"/>
                          </a:solidFill>
                        </a:rPr>
                        <a:t>부문</a:t>
                      </a:r>
                      <a:r>
                        <a:rPr lang="en-US" altLang="ko-KR" sz="800" dirty="0" smtClean="0">
                          <a:solidFill>
                            <a:schemeClr val="tx1"/>
                          </a:solidFill>
                        </a:rPr>
                        <a:t>, C</a:t>
                      </a:r>
                      <a:r>
                        <a:rPr lang="ko-KR" altLang="en-US" sz="800" dirty="0" smtClean="0">
                          <a:solidFill>
                            <a:schemeClr val="tx1"/>
                          </a:solidFill>
                        </a:rPr>
                        <a:t>부문</a:t>
                      </a:r>
                      <a:r>
                        <a:rPr lang="en-US" altLang="ko-KR" sz="800" dirty="0" smtClean="0">
                          <a:solidFill>
                            <a:schemeClr val="tx1"/>
                          </a:solidFill>
                        </a:rPr>
                        <a:t>, E</a:t>
                      </a:r>
                      <a:r>
                        <a:rPr lang="ko-KR" altLang="en-US" sz="800" dirty="0" smtClean="0">
                          <a:solidFill>
                            <a:schemeClr val="tx1"/>
                          </a:solidFill>
                        </a:rPr>
                        <a:t>부문</a:t>
                      </a:r>
                      <a:r>
                        <a:rPr lang="en-US" altLang="ko-KR" sz="800" dirty="0" smtClean="0">
                          <a:solidFill>
                            <a:schemeClr val="tx1"/>
                          </a:solidFill>
                        </a:rPr>
                        <a:t>) </a:t>
                      </a:r>
                      <a:r>
                        <a:rPr lang="ko-KR" altLang="en-US" sz="800" dirty="0" smtClean="0">
                          <a:solidFill>
                            <a:schemeClr val="tx1"/>
                          </a:solidFill>
                        </a:rPr>
                        <a:t>중 택일</a:t>
                      </a:r>
                      <a:endParaRPr lang="en-US" altLang="ko-KR" sz="800" dirty="0" smtClean="0">
                        <a:solidFill>
                          <a:schemeClr val="tx1"/>
                        </a:solidFill>
                      </a:endParaRPr>
                    </a:p>
                  </a:txBody>
                  <a:tcPr/>
                </a:tc>
              </a:tr>
              <a:tr h="0">
                <a:tc>
                  <a:txBody>
                    <a:bodyPr/>
                    <a:lstStyle/>
                    <a:p>
                      <a:pPr latinLnBrk="1"/>
                      <a:r>
                        <a:rPr lang="ko-KR" altLang="en-US" sz="800" dirty="0" smtClean="0"/>
                        <a:t>공사 유형</a:t>
                      </a:r>
                      <a:endParaRPr lang="ko-KR" altLang="en-US" sz="800" dirty="0"/>
                    </a:p>
                  </a:txBody>
                  <a:tcPr/>
                </a:tc>
                <a:tc>
                  <a:txBody>
                    <a:bodyPr/>
                    <a:lstStyle/>
                    <a:p>
                      <a:pPr latinLnBrk="1"/>
                      <a:r>
                        <a:rPr lang="ko-KR" altLang="en-US" sz="800" dirty="0" smtClean="0"/>
                        <a:t>맨홀</a:t>
                      </a:r>
                      <a:r>
                        <a:rPr lang="en-US" altLang="ko-KR" sz="800" dirty="0" smtClean="0"/>
                        <a:t>, </a:t>
                      </a:r>
                      <a:r>
                        <a:rPr lang="ko-KR" altLang="en-US" sz="800" dirty="0" smtClean="0"/>
                        <a:t>전주</a:t>
                      </a:r>
                      <a:r>
                        <a:rPr lang="en-US" altLang="ko-KR" sz="800" dirty="0" smtClean="0"/>
                        <a:t>, </a:t>
                      </a:r>
                      <a:r>
                        <a:rPr lang="ko-KR" altLang="en-US" sz="800" dirty="0" smtClean="0"/>
                        <a:t>맨홀</a:t>
                      </a:r>
                      <a:r>
                        <a:rPr lang="en-US" altLang="ko-KR" sz="800" dirty="0" smtClean="0"/>
                        <a:t>+</a:t>
                      </a:r>
                      <a:r>
                        <a:rPr lang="ko-KR" altLang="en-US" sz="800" dirty="0" smtClean="0"/>
                        <a:t>전주</a:t>
                      </a:r>
                      <a:r>
                        <a:rPr lang="en-US" altLang="ko-KR" sz="800" dirty="0" smtClean="0"/>
                        <a:t>, </a:t>
                      </a:r>
                      <a:r>
                        <a:rPr lang="ko-KR" altLang="en-US" sz="800" dirty="0" smtClean="0"/>
                        <a:t>기타  중 택일</a:t>
                      </a:r>
                      <a:endParaRPr lang="ko-KR" altLang="en-US" sz="800" dirty="0"/>
                    </a:p>
                  </a:txBody>
                  <a:tcPr/>
                </a:tc>
              </a:tr>
              <a:tr h="0">
                <a:tc>
                  <a:txBody>
                    <a:bodyPr/>
                    <a:lstStyle/>
                    <a:p>
                      <a:pPr latinLnBrk="1"/>
                      <a:r>
                        <a:rPr lang="ko-KR" altLang="en-US" sz="800" dirty="0" smtClean="0"/>
                        <a:t>점검내용</a:t>
                      </a:r>
                      <a:endParaRPr lang="ko-KR" altLang="en-US" sz="800" dirty="0"/>
                    </a:p>
                  </a:txBody>
                  <a:tcPr/>
                </a:tc>
                <a:tc>
                  <a:txBody>
                    <a:bodyPr/>
                    <a:lstStyle/>
                    <a:p>
                      <a:pPr latinLnBrk="1"/>
                      <a:r>
                        <a:rPr lang="en-US" altLang="ko-KR" sz="800" dirty="0" smtClean="0"/>
                        <a:t>TEXT</a:t>
                      </a:r>
                      <a:r>
                        <a:rPr lang="ko-KR" altLang="en-US" sz="800" dirty="0" smtClean="0"/>
                        <a:t>와 이미지를 혼재하여 등록</a:t>
                      </a:r>
                      <a:endParaRPr lang="ko-KR" altLang="en-US" sz="800" dirty="0"/>
                    </a:p>
                  </a:txBody>
                  <a:tcPr/>
                </a:tc>
              </a:tr>
              <a:tr h="0">
                <a:tc>
                  <a:txBody>
                    <a:bodyPr/>
                    <a:lstStyle/>
                    <a:p>
                      <a:pPr latinLnBrk="1"/>
                      <a:r>
                        <a:rPr lang="ko-KR" altLang="en-US" sz="800" dirty="0" smtClean="0"/>
                        <a:t>사용</a:t>
                      </a:r>
                      <a:r>
                        <a:rPr lang="en-US" altLang="ko-KR" sz="800" dirty="0" smtClean="0"/>
                        <a:t>/</a:t>
                      </a:r>
                      <a:r>
                        <a:rPr lang="ko-KR" altLang="en-US" sz="800" dirty="0" smtClean="0"/>
                        <a:t>미사용</a:t>
                      </a:r>
                      <a:endParaRPr lang="ko-KR" altLang="en-US" sz="800" dirty="0"/>
                    </a:p>
                  </a:txBody>
                  <a:tcPr/>
                </a:tc>
                <a:tc>
                  <a:txBody>
                    <a:bodyPr/>
                    <a:lstStyle/>
                    <a:p>
                      <a:pPr latinLnBrk="1"/>
                      <a:r>
                        <a:rPr lang="ko-KR" altLang="en-US" sz="800" dirty="0" smtClean="0"/>
                        <a:t>특정 분류를 </a:t>
                      </a:r>
                      <a:r>
                        <a:rPr lang="ko-KR" altLang="en-US" sz="800" dirty="0" err="1" smtClean="0"/>
                        <a:t>미사용처리하면</a:t>
                      </a:r>
                      <a:r>
                        <a:rPr lang="ko-KR" altLang="en-US" sz="800" dirty="0" smtClean="0"/>
                        <a:t> 분류에 해당하는 항목전체가 </a:t>
                      </a:r>
                      <a:r>
                        <a:rPr lang="ko-KR" altLang="en-US" sz="800" dirty="0" err="1" smtClean="0"/>
                        <a:t>미사용처리됨</a:t>
                      </a:r>
                      <a:endParaRPr lang="ko-KR" altLang="en-US" sz="800" dirty="0"/>
                    </a:p>
                  </a:txBody>
                  <a:tcPr/>
                </a:tc>
              </a:tr>
            </a:tbl>
          </a:graphicData>
        </a:graphic>
      </p:graphicFrame>
      <p:sp>
        <p:nvSpPr>
          <p:cNvPr id="17" name="직사각형 16"/>
          <p:cNvSpPr/>
          <p:nvPr/>
        </p:nvSpPr>
        <p:spPr>
          <a:xfrm>
            <a:off x="534675"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부문 </a:t>
            </a:r>
            <a:endParaRPr lang="ko-KR" altLang="en-US" sz="900" dirty="0">
              <a:solidFill>
                <a:schemeClr val="tx1"/>
              </a:solidFill>
            </a:endParaRPr>
          </a:p>
        </p:txBody>
      </p:sp>
      <p:sp>
        <p:nvSpPr>
          <p:cNvPr id="19" name="직사각형 18"/>
          <p:cNvSpPr/>
          <p:nvPr/>
        </p:nvSpPr>
        <p:spPr>
          <a:xfrm>
            <a:off x="1316433"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0" name="직사각형 19"/>
          <p:cNvSpPr/>
          <p:nvPr/>
        </p:nvSpPr>
        <p:spPr>
          <a:xfrm>
            <a:off x="3223120"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8" name="직사각형 17"/>
          <p:cNvSpPr/>
          <p:nvPr/>
        </p:nvSpPr>
        <p:spPr>
          <a:xfrm>
            <a:off x="387753" y="1286252"/>
            <a:ext cx="6645346" cy="44919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3446854" y="173694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공사 유형</a:t>
            </a:r>
            <a:endParaRPr lang="ko-KR" altLang="en-US" sz="900" dirty="0">
              <a:solidFill>
                <a:schemeClr val="tx1"/>
              </a:solidFill>
            </a:endParaRPr>
          </a:p>
        </p:txBody>
      </p:sp>
      <p:sp>
        <p:nvSpPr>
          <p:cNvPr id="25" name="직사각형 24"/>
          <p:cNvSpPr/>
          <p:nvPr/>
        </p:nvSpPr>
        <p:spPr>
          <a:xfrm>
            <a:off x="4219734" y="173694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26" name="직사각형 25"/>
          <p:cNvSpPr/>
          <p:nvPr/>
        </p:nvSpPr>
        <p:spPr>
          <a:xfrm>
            <a:off x="6126421" y="173694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31" name="직사각형 30"/>
          <p:cNvSpPr/>
          <p:nvPr/>
        </p:nvSpPr>
        <p:spPr>
          <a:xfrm>
            <a:off x="3587594" y="4827004"/>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저장</a:t>
            </a:r>
            <a:endParaRPr lang="ko-KR" altLang="en-US" sz="800" dirty="0"/>
          </a:p>
        </p:txBody>
      </p:sp>
      <p:sp>
        <p:nvSpPr>
          <p:cNvPr id="35" name="직사각형 34"/>
          <p:cNvSpPr/>
          <p:nvPr/>
        </p:nvSpPr>
        <p:spPr>
          <a:xfrm>
            <a:off x="543553" y="2380464"/>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항목 명</a:t>
            </a:r>
            <a:endParaRPr lang="ko-KR" altLang="en-US" sz="900" dirty="0">
              <a:solidFill>
                <a:schemeClr val="tx1"/>
              </a:solidFill>
            </a:endParaRPr>
          </a:p>
        </p:txBody>
      </p:sp>
      <p:sp>
        <p:nvSpPr>
          <p:cNvPr id="36" name="직사각형 35"/>
          <p:cNvSpPr/>
          <p:nvPr/>
        </p:nvSpPr>
        <p:spPr>
          <a:xfrm>
            <a:off x="1316433" y="2380464"/>
            <a:ext cx="5288943" cy="215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38" name="직사각형 37"/>
          <p:cNvSpPr/>
          <p:nvPr/>
        </p:nvSpPr>
        <p:spPr>
          <a:xfrm>
            <a:off x="543553" y="2680793"/>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내용</a:t>
            </a:r>
            <a:endParaRPr lang="ko-KR" altLang="en-US" sz="900" dirty="0">
              <a:solidFill>
                <a:schemeClr val="tx1"/>
              </a:solidFill>
            </a:endParaRPr>
          </a:p>
        </p:txBody>
      </p:sp>
      <p:sp>
        <p:nvSpPr>
          <p:cNvPr id="39" name="직사각형 38"/>
          <p:cNvSpPr/>
          <p:nvPr/>
        </p:nvSpPr>
        <p:spPr>
          <a:xfrm>
            <a:off x="1314152" y="2942029"/>
            <a:ext cx="5288943" cy="1748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40" name="직사각형 39"/>
          <p:cNvSpPr/>
          <p:nvPr/>
        </p:nvSpPr>
        <p:spPr>
          <a:xfrm>
            <a:off x="1314152" y="2716303"/>
            <a:ext cx="5288943" cy="18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Edit </a:t>
            </a:r>
            <a:r>
              <a:rPr lang="ko-KR" altLang="en-US" sz="900" dirty="0" smtClean="0">
                <a:solidFill>
                  <a:schemeClr val="tx1"/>
                </a:solidFill>
              </a:rPr>
              <a:t>도구</a:t>
            </a:r>
            <a:endParaRPr lang="ko-KR" altLang="en-US" sz="900" dirty="0">
              <a:solidFill>
                <a:schemeClr val="tx1"/>
              </a:solidFill>
            </a:endParaRPr>
          </a:p>
        </p:txBody>
      </p:sp>
      <p:sp>
        <p:nvSpPr>
          <p:cNvPr id="41" name="직사각형 40"/>
          <p:cNvSpPr/>
          <p:nvPr/>
        </p:nvSpPr>
        <p:spPr>
          <a:xfrm>
            <a:off x="543553" y="1421422"/>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항목 </a:t>
            </a:r>
            <a:r>
              <a:rPr lang="en-US" altLang="ko-KR" sz="900" dirty="0" smtClean="0">
                <a:solidFill>
                  <a:schemeClr val="tx1"/>
                </a:solidFill>
              </a:rPr>
              <a:t>ID</a:t>
            </a:r>
            <a:endParaRPr lang="ko-KR" altLang="en-US" sz="900" dirty="0">
              <a:solidFill>
                <a:schemeClr val="tx1"/>
              </a:solidFill>
            </a:endParaRPr>
          </a:p>
        </p:txBody>
      </p:sp>
      <p:sp>
        <p:nvSpPr>
          <p:cNvPr id="42" name="직사각형 41"/>
          <p:cNvSpPr/>
          <p:nvPr/>
        </p:nvSpPr>
        <p:spPr>
          <a:xfrm>
            <a:off x="1316434" y="1458751"/>
            <a:ext cx="766974" cy="17838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endParaRPr lang="ko-KR" altLang="en-US" sz="900" dirty="0">
              <a:solidFill>
                <a:schemeClr val="tx1"/>
              </a:solidFill>
            </a:endParaRPr>
          </a:p>
        </p:txBody>
      </p:sp>
      <p:sp>
        <p:nvSpPr>
          <p:cNvPr id="43" name="직사각형 42"/>
          <p:cNvSpPr/>
          <p:nvPr/>
        </p:nvSpPr>
        <p:spPr>
          <a:xfrm>
            <a:off x="5861037" y="4797072"/>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닫기</a:t>
            </a:r>
            <a:endParaRPr lang="ko-KR" altLang="en-US" sz="800" dirty="0"/>
          </a:p>
        </p:txBody>
      </p:sp>
      <p:sp>
        <p:nvSpPr>
          <p:cNvPr id="44" name="직사각형 43"/>
          <p:cNvSpPr/>
          <p:nvPr/>
        </p:nvSpPr>
        <p:spPr>
          <a:xfrm>
            <a:off x="1047197"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사용</a:t>
            </a:r>
            <a:endParaRPr lang="ko-KR" altLang="en-US" sz="900" dirty="0">
              <a:solidFill>
                <a:schemeClr val="tx1"/>
              </a:solidFill>
            </a:endParaRPr>
          </a:p>
        </p:txBody>
      </p:sp>
      <p:sp>
        <p:nvSpPr>
          <p:cNvPr id="2" name="타원 1"/>
          <p:cNvSpPr/>
          <p:nvPr/>
        </p:nvSpPr>
        <p:spPr>
          <a:xfrm>
            <a:off x="1324031" y="2093130"/>
            <a:ext cx="109606" cy="1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677741" y="2093130"/>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smtClean="0">
                <a:solidFill>
                  <a:schemeClr val="tx1"/>
                </a:solidFill>
              </a:rPr>
              <a:t>미사용</a:t>
            </a:r>
            <a:endParaRPr lang="ko-KR" altLang="en-US" sz="900" dirty="0">
              <a:solidFill>
                <a:schemeClr val="tx1"/>
              </a:solidFill>
            </a:endParaRPr>
          </a:p>
        </p:txBody>
      </p:sp>
      <p:sp>
        <p:nvSpPr>
          <p:cNvPr id="46" name="타원 45"/>
          <p:cNvSpPr/>
          <p:nvPr/>
        </p:nvSpPr>
        <p:spPr>
          <a:xfrm>
            <a:off x="1837842" y="2093130"/>
            <a:ext cx="109606" cy="1337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항목 등록</a:t>
            </a:r>
            <a:endParaRPr lang="en-US" altLang="ko-KR" sz="900" b="1" dirty="0" smtClean="0">
              <a:solidFill>
                <a:schemeClr val="tx1"/>
              </a:solidFill>
            </a:endParaRPr>
          </a:p>
        </p:txBody>
      </p:sp>
    </p:spTree>
    <p:extLst>
      <p:ext uri="{BB962C8B-B14F-4D97-AF65-F5344CB8AC3E}">
        <p14:creationId xmlns:p14="http://schemas.microsoft.com/office/powerpoint/2010/main" val="715384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작업허가서인데  문서작성주기가 </a:t>
            </a:r>
            <a:r>
              <a:rPr lang="en-US" altLang="ko-KR" sz="900" dirty="0" smtClean="0">
                <a:solidFill>
                  <a:schemeClr val="tx1"/>
                </a:solidFill>
              </a:rPr>
              <a:t>“</a:t>
            </a:r>
            <a:r>
              <a:rPr lang="ko-KR" altLang="en-US" sz="900" dirty="0" smtClean="0">
                <a:solidFill>
                  <a:schemeClr val="tx1"/>
                </a:solidFill>
              </a:rPr>
              <a:t>매년</a:t>
            </a:r>
            <a:r>
              <a:rPr lang="en-US" altLang="ko-KR" sz="900" dirty="0" smtClean="0">
                <a:solidFill>
                  <a:schemeClr val="tx1"/>
                </a:solidFill>
              </a:rPr>
              <a:t>“ </a:t>
            </a:r>
            <a:r>
              <a:rPr lang="ko-KR" altLang="en-US" sz="900" dirty="0" smtClean="0">
                <a:solidFill>
                  <a:schemeClr val="tx1"/>
                </a:solidFill>
              </a:rPr>
              <a:t>으로 되어 있음 </a:t>
            </a:r>
            <a:r>
              <a:rPr lang="en-US" altLang="ko-KR" sz="900" dirty="0" smtClean="0">
                <a:solidFill>
                  <a:schemeClr val="tx1"/>
                </a:solidFill>
              </a:rPr>
              <a:t>???</a:t>
            </a:r>
          </a:p>
          <a:p>
            <a:endParaRPr lang="en-US" altLang="ko-KR" sz="900" dirty="0">
              <a:solidFill>
                <a:schemeClr val="tx1"/>
              </a:solidFill>
            </a:endParaRPr>
          </a:p>
          <a:p>
            <a:r>
              <a:rPr lang="ko-KR" altLang="en-US" sz="900" dirty="0" smtClean="0">
                <a:solidFill>
                  <a:schemeClr val="tx1"/>
                </a:solidFill>
              </a:rPr>
              <a:t>출입자 명단의 입력형태는</a:t>
            </a:r>
            <a:r>
              <a:rPr lang="en-US" altLang="ko-KR" sz="900" dirty="0" smtClean="0">
                <a:solidFill>
                  <a:schemeClr val="tx1"/>
                </a:solidFill>
              </a:rPr>
              <a:t>?</a:t>
            </a:r>
            <a:r>
              <a:rPr lang="ko-KR" altLang="en-US" sz="900" dirty="0" smtClean="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a:t>
            </a:r>
            <a:r>
              <a:rPr lang="en-US" altLang="ko-KR" sz="800" dirty="0" smtClean="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내용</a:t>
            </a:r>
            <a:endParaRPr lang="ko-KR" altLang="en-US" sz="800" dirty="0">
              <a:solidFill>
                <a:schemeClr val="tx1"/>
              </a:solidFill>
            </a:endParaRP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smtClean="0">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위 치</a:t>
            </a:r>
            <a:endParaRPr lang="ko-KR" altLang="en-US" sz="800" dirty="0">
              <a:solidFill>
                <a:schemeClr val="tx1"/>
              </a:solidFill>
            </a:endParaRP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주소가 출력됩니다</a:t>
            </a:r>
            <a:endParaRPr lang="ko-KR" altLang="en-US" sz="800" dirty="0">
              <a:solidFill>
                <a:schemeClr val="tx1"/>
              </a:solidFill>
            </a:endParaRP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사원명</a:t>
            </a:r>
            <a:r>
              <a:rPr lang="en-US" altLang="ko-KR" sz="800" dirty="0" smtClean="0">
                <a:solidFill>
                  <a:schemeClr val="tx1"/>
                </a:solidFill>
              </a:rPr>
              <a:t>,</a:t>
            </a:r>
            <a:r>
              <a:rPr lang="ko-KR" altLang="en-US" sz="800" dirty="0" smtClean="0">
                <a:solidFill>
                  <a:schemeClr val="tx1"/>
                </a:solidFill>
              </a:rPr>
              <a:t>직책</a:t>
            </a:r>
            <a:r>
              <a:rPr lang="en-US" altLang="ko-KR" sz="800" dirty="0" smtClean="0">
                <a:solidFill>
                  <a:schemeClr val="tx1"/>
                </a:solidFill>
              </a:rPr>
              <a:t>/</a:t>
            </a:r>
            <a:r>
              <a:rPr lang="ko-KR" altLang="en-US" sz="800" dirty="0" smtClean="0">
                <a:solidFill>
                  <a:schemeClr val="tx1"/>
                </a:solidFill>
              </a:rPr>
              <a:t>호칭</a:t>
            </a:r>
            <a:r>
              <a:rPr lang="en-US" altLang="ko-KR" sz="800" dirty="0" smtClean="0">
                <a:solidFill>
                  <a:schemeClr val="tx1"/>
                </a:solidFill>
              </a:rPr>
              <a:t>,</a:t>
            </a:r>
            <a:r>
              <a:rPr lang="ko-KR" altLang="en-US" sz="800" dirty="0" smtClean="0">
                <a:solidFill>
                  <a:schemeClr val="tx1"/>
                </a:solidFill>
              </a:rPr>
              <a:t>소속이 출력됩니다</a:t>
            </a:r>
            <a:endParaRPr lang="ko-KR" altLang="en-US" sz="800" dirty="0">
              <a:solidFill>
                <a:schemeClr val="tx1"/>
              </a:solidFill>
            </a:endParaRP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작성자</a:t>
            </a:r>
            <a:endParaRPr lang="ko-KR" altLang="en-US" sz="800" dirty="0">
              <a:solidFill>
                <a:schemeClr val="tx1"/>
              </a:solidFill>
            </a:endParaRP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진행상태</a:t>
            </a:r>
            <a:endParaRPr lang="ko-KR" altLang="en-US" sz="800" dirty="0">
              <a:solidFill>
                <a:schemeClr val="tx1"/>
              </a:solidFill>
            </a:endParaRP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밀폐공간 작업일 경우 해당 작업지시에 대해 작업허가서를 등록</a:t>
            </a:r>
            <a:endParaRPr lang="en-US" altLang="ko-KR" sz="900" dirty="0" smtClean="0">
              <a:solidFill>
                <a:schemeClr val="tx1"/>
              </a:solidFill>
            </a:endParaRPr>
          </a:p>
          <a:p>
            <a:endParaRPr lang="en-US" altLang="ko-KR" sz="900" dirty="0">
              <a:solidFill>
                <a:schemeClr val="tx1"/>
              </a:solidFill>
            </a:endParaRPr>
          </a:p>
          <a:p>
            <a:r>
              <a:rPr lang="en-US" altLang="ko-KR" sz="900" dirty="0" smtClean="0">
                <a:solidFill>
                  <a:schemeClr val="tx1"/>
                </a:solidFill>
              </a:rPr>
              <a:t>(</a:t>
            </a:r>
            <a:r>
              <a:rPr lang="ko-KR" altLang="en-US" sz="900" dirty="0" smtClean="0">
                <a:solidFill>
                  <a:schemeClr val="tx1"/>
                </a:solidFill>
              </a:rPr>
              <a:t>주로 </a:t>
            </a:r>
            <a:r>
              <a:rPr lang="ko-KR" altLang="en-US" sz="900" dirty="0" err="1" smtClean="0">
                <a:solidFill>
                  <a:schemeClr val="tx1"/>
                </a:solidFill>
              </a:rPr>
              <a:t>모바일에서</a:t>
            </a:r>
            <a:r>
              <a:rPr lang="ko-KR" altLang="en-US" sz="900" dirty="0" smtClean="0">
                <a:solidFill>
                  <a:schemeClr val="tx1"/>
                </a:solidFill>
              </a:rPr>
              <a:t> 등록</a:t>
            </a:r>
            <a:r>
              <a:rPr lang="en-US" altLang="ko-KR" sz="900" dirty="0" smtClean="0">
                <a:solidFill>
                  <a:schemeClr val="tx1"/>
                </a:solidFill>
              </a:rPr>
              <a:t>)</a:t>
            </a:r>
            <a:endParaRPr lang="en-US" altLang="ko-KR" sz="900" dirty="0">
              <a:solidFill>
                <a:schemeClr val="tx1"/>
              </a:solidFill>
            </a:endParaRP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화기작업 필요</a:t>
            </a:r>
            <a:endParaRPr lang="en-US" altLang="ko-KR" sz="900" b="1" u="sng" dirty="0" smtClean="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출입자 명단</a:t>
            </a:r>
            <a:endParaRPr lang="en-US" altLang="ko-KR" sz="900" b="1" u="sng" dirty="0" smtClean="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내연기관</a:t>
            </a:r>
            <a:r>
              <a:rPr lang="en-US" altLang="ko-KR" sz="900" dirty="0" smtClean="0">
                <a:solidFill>
                  <a:schemeClr val="tx1"/>
                </a:solidFill>
              </a:rPr>
              <a:t>(</a:t>
            </a:r>
            <a:r>
              <a:rPr lang="ko-KR" altLang="en-US" sz="900" dirty="0" smtClean="0">
                <a:solidFill>
                  <a:schemeClr val="tx1"/>
                </a:solidFill>
              </a:rPr>
              <a:t>양수기</a:t>
            </a:r>
            <a:r>
              <a:rPr lang="en-US" altLang="ko-KR" sz="900" dirty="0" smtClean="0">
                <a:solidFill>
                  <a:schemeClr val="tx1"/>
                </a:solidFill>
              </a:rPr>
              <a:t>) </a:t>
            </a:r>
            <a:r>
              <a:rPr lang="ko-KR" altLang="en-US" sz="900" dirty="0" smtClean="0">
                <a:solidFill>
                  <a:schemeClr val="tx1"/>
                </a:solidFill>
              </a:rPr>
              <a:t>사용</a:t>
            </a:r>
            <a:endParaRPr lang="en-US" altLang="ko-KR" sz="900" b="1" u="sng" dirty="0" smtClean="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특별 조치가 필요한 사항이 있으면 여기 입력하세요</a:t>
            </a:r>
            <a:endParaRPr lang="ko-KR" altLang="en-US" sz="800" dirty="0">
              <a:solidFill>
                <a:schemeClr val="tx1"/>
              </a:solidFill>
            </a:endParaRP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특별 조치 필요사항</a:t>
            </a:r>
            <a:endParaRPr lang="en-US" altLang="ko-KR" sz="900" b="1" u="sng" dirty="0" smtClean="0">
              <a:solidFill>
                <a:schemeClr val="tx1"/>
              </a:solidFill>
            </a:endParaRPr>
          </a:p>
        </p:txBody>
      </p:sp>
      <p:graphicFrame>
        <p:nvGraphicFramePr>
          <p:cNvPr id="96" name="표 95"/>
          <p:cNvGraphicFramePr>
            <a:graphicFrameLocks noGrp="1"/>
          </p:cNvGraphicFramePr>
          <p:nvPr>
            <p:extLst/>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신청자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등록자</a:t>
                      </a:r>
                      <a:r>
                        <a:rPr lang="en-US" altLang="ko-KR" sz="800" dirty="0" smtClean="0">
                          <a:solidFill>
                            <a:schemeClr val="tx1"/>
                          </a:solidFill>
                        </a:rPr>
                        <a:t>, </a:t>
                      </a:r>
                      <a:r>
                        <a:rPr lang="ko-KR" altLang="en-US" sz="800" dirty="0" smtClean="0">
                          <a:solidFill>
                            <a:schemeClr val="tx1"/>
                          </a:solidFill>
                        </a:rPr>
                        <a:t>입력 불가</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smtClean="0"/>
                        <a:t>진행상태</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a:t>
                      </a:r>
                      <a:r>
                        <a:rPr lang="en-US" altLang="ko-KR" sz="800" dirty="0" smtClean="0">
                          <a:solidFill>
                            <a:schemeClr val="tx1"/>
                          </a:solidFill>
                        </a:rPr>
                        <a:t>, </a:t>
                      </a:r>
                      <a:r>
                        <a:rPr lang="ko-KR" altLang="en-US" sz="800" dirty="0" smtClean="0">
                          <a:solidFill>
                            <a:schemeClr val="tx1"/>
                          </a:solidFill>
                        </a:rPr>
                        <a:t>승인요청</a:t>
                      </a:r>
                      <a:r>
                        <a:rPr lang="en-US" altLang="ko-KR" sz="800" dirty="0" smtClean="0">
                          <a:solidFill>
                            <a:schemeClr val="tx1"/>
                          </a:solidFill>
                        </a:rPr>
                        <a:t>, </a:t>
                      </a:r>
                      <a:r>
                        <a:rPr lang="ko-KR" altLang="en-US" sz="800" dirty="0" smtClean="0">
                          <a:solidFill>
                            <a:schemeClr val="tx1"/>
                          </a:solidFill>
                        </a:rPr>
                        <a:t>승인완료</a:t>
                      </a:r>
                      <a:endParaRPr lang="en-US" altLang="ko-KR" sz="800" dirty="0" smtClean="0">
                        <a:solidFill>
                          <a:schemeClr val="tx1"/>
                        </a:solidFill>
                      </a:endParaRPr>
                    </a:p>
                  </a:txBody>
                  <a:tcPr/>
                </a:tc>
              </a:tr>
              <a:tr h="0">
                <a:tc>
                  <a:txBody>
                    <a:bodyPr/>
                    <a:lstStyle/>
                    <a:p>
                      <a:pPr latinLnBrk="1"/>
                      <a:r>
                        <a:rPr lang="ko-KR" altLang="en-US" sz="800" dirty="0" smtClean="0"/>
                        <a:t>승인요청</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클릭시</a:t>
                      </a:r>
                      <a:r>
                        <a:rPr lang="ko-KR" altLang="en-US" sz="800" dirty="0" smtClean="0">
                          <a:solidFill>
                            <a:schemeClr val="tx1"/>
                          </a:solidFill>
                        </a:rPr>
                        <a:t> </a:t>
                      </a:r>
                      <a:r>
                        <a:rPr lang="ko-KR" altLang="en-US" sz="800" dirty="0" err="1" smtClean="0">
                          <a:solidFill>
                            <a:schemeClr val="tx1"/>
                          </a:solidFill>
                        </a:rPr>
                        <a:t>직상사에게</a:t>
                      </a:r>
                      <a:r>
                        <a:rPr lang="ko-KR" altLang="en-US" sz="800" dirty="0" smtClean="0">
                          <a:solidFill>
                            <a:schemeClr val="tx1"/>
                          </a:solidFill>
                        </a:rPr>
                        <a:t> 승인을 요청</a:t>
                      </a:r>
                      <a:endParaRPr lang="en-US" altLang="ko-KR" sz="800" dirty="0" smtClean="0">
                        <a:solidFill>
                          <a:schemeClr val="tx1"/>
                        </a:solidFill>
                      </a:endParaRPr>
                    </a:p>
                  </a:txBody>
                  <a:tcPr/>
                </a:tc>
              </a:tr>
              <a:tr h="0">
                <a:tc>
                  <a:txBody>
                    <a:bodyPr/>
                    <a:lstStyle/>
                    <a:p>
                      <a:pPr latinLnBrk="1"/>
                      <a:r>
                        <a:rPr lang="ko-KR" altLang="en-US" sz="800" dirty="0" smtClean="0"/>
                        <a:t>작업허가서 출력</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smtClean="0">
                          <a:solidFill>
                            <a:schemeClr val="tx1"/>
                          </a:solidFill>
                        </a:rPr>
                        <a:t>클릭시</a:t>
                      </a:r>
                      <a:r>
                        <a:rPr lang="ko-KR" altLang="en-US" sz="800" b="1" dirty="0" smtClean="0">
                          <a:solidFill>
                            <a:schemeClr val="tx1"/>
                          </a:solidFill>
                        </a:rPr>
                        <a:t> 작업허가서 가 </a:t>
                      </a:r>
                      <a:r>
                        <a:rPr lang="en-US" altLang="ko-KR" sz="800" b="1" dirty="0" err="1" smtClean="0">
                          <a:solidFill>
                            <a:schemeClr val="tx1"/>
                          </a:solidFill>
                        </a:rPr>
                        <a:t>donw</a:t>
                      </a:r>
                      <a:r>
                        <a:rPr lang="ko-KR" altLang="en-US" sz="800" b="1" baseline="0" dirty="0" smtClean="0">
                          <a:solidFill>
                            <a:schemeClr val="tx1"/>
                          </a:solidFill>
                        </a:rPr>
                        <a:t> 됨</a:t>
                      </a:r>
                      <a:endParaRPr lang="en-US" altLang="ko-KR" sz="800" b="1"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작업허가서 출력</a:t>
            </a:r>
            <a:endParaRPr lang="ko-KR" altLang="en-US" sz="800" dirty="0"/>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신청자 서명 삭제</a:t>
            </a:r>
            <a:endParaRPr lang="en-US" altLang="ko-KR" sz="900" dirty="0" smtClean="0">
              <a:solidFill>
                <a:schemeClr val="tx1"/>
              </a:solidFill>
            </a:endParaRPr>
          </a:p>
          <a:p>
            <a:r>
              <a:rPr lang="ko-KR" altLang="en-US" sz="900" dirty="0" smtClean="0">
                <a:solidFill>
                  <a:schemeClr val="tx1"/>
                </a:solidFill>
              </a:rPr>
              <a:t>작업관리감독자 서명 삭제  </a:t>
            </a:r>
            <a:r>
              <a:rPr lang="ko-KR" altLang="en-US" sz="900" dirty="0" err="1" smtClean="0">
                <a:solidFill>
                  <a:schemeClr val="tx1"/>
                </a:solidFill>
              </a:rPr>
              <a:t>최종허가자로</a:t>
            </a:r>
            <a:r>
              <a:rPr lang="ko-KR" altLang="en-US" sz="900" dirty="0" smtClean="0">
                <a:solidFill>
                  <a:schemeClr val="tx1"/>
                </a:solidFill>
              </a:rPr>
              <a:t> 대체</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작업지시의 승인 후 현장에서 </a:t>
            </a:r>
            <a:r>
              <a:rPr lang="ko-KR" altLang="en-US" sz="900" dirty="0" err="1" smtClean="0">
                <a:solidFill>
                  <a:schemeClr val="tx1"/>
                </a:solidFill>
              </a:rPr>
              <a:t>모바일로</a:t>
            </a:r>
            <a:r>
              <a:rPr lang="ko-KR" altLang="en-US" sz="900" dirty="0" smtClean="0">
                <a:solidFill>
                  <a:schemeClr val="tx1"/>
                </a:solidFill>
              </a:rPr>
              <a:t> 등록 후  최종승인자가 결재 처리 할 것임</a:t>
            </a:r>
            <a:endParaRPr lang="en-US" altLang="ko-KR" sz="900" dirty="0">
              <a:solidFill>
                <a:schemeClr val="tx1"/>
              </a:solidFill>
            </a:endParaRPr>
          </a:p>
        </p:txBody>
      </p:sp>
      <p:sp>
        <p:nvSpPr>
          <p:cNvPr id="36" name="직사각형 35"/>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밀폐공간 작업허가서 등록</a:t>
            </a:r>
            <a:endParaRPr lang="en-US" altLang="ko-KR" sz="900" b="1" dirty="0" smtClean="0">
              <a:solidFill>
                <a:schemeClr val="tx1"/>
              </a:solidFill>
            </a:endParaRPr>
          </a:p>
        </p:txBody>
      </p:sp>
    </p:spTree>
    <p:extLst>
      <p:ext uri="{BB962C8B-B14F-4D97-AF65-F5344CB8AC3E}">
        <p14:creationId xmlns:p14="http://schemas.microsoft.com/office/powerpoint/2010/main" val="2908961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extLst/>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 xmlns:a16="http://schemas.microsoft.com/office/drawing/2014/main" val="20001"/>
                    </a:ext>
                  </a:extLst>
                </a:gridCol>
                <a:gridCol w="748695"/>
                <a:gridCol w="2744750"/>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0" name="직사각형 9"/>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밀폐공간 작업허가서 등록</a:t>
            </a:r>
            <a:endParaRPr lang="en-US" altLang="ko-KR" sz="900" b="1" dirty="0" smtClean="0">
              <a:solidFill>
                <a:schemeClr val="tx1"/>
              </a:solidFill>
            </a:endParaRPr>
          </a:p>
        </p:txBody>
      </p:sp>
    </p:spTree>
    <p:extLst>
      <p:ext uri="{BB962C8B-B14F-4D97-AF65-F5344CB8AC3E}">
        <p14:creationId xmlns:p14="http://schemas.microsoft.com/office/powerpoint/2010/main" val="904495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밀폐공간 작업 허가서 </a:t>
            </a:r>
            <a:r>
              <a:rPr lang="ko-KR" altLang="en-US" sz="900" dirty="0">
                <a:solidFill>
                  <a:schemeClr val="tx1"/>
                </a:solidFill>
              </a:rPr>
              <a:t> </a:t>
            </a:r>
            <a:r>
              <a:rPr lang="ko-KR" altLang="en-US" sz="900" dirty="0" smtClean="0">
                <a:solidFill>
                  <a:schemeClr val="tx1"/>
                </a:solidFill>
              </a:rPr>
              <a:t>등록</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extLst/>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 xmlns:a16="http://schemas.microsoft.com/office/drawing/2014/main" val="20001"/>
                    </a:ext>
                  </a:extLst>
                </a:gridCol>
                <a:gridCol w="323433">
                  <a:extLst>
                    <a:ext uri="{9D8B030D-6E8A-4147-A177-3AD203B41FA5}">
                      <a16:colId xmlns="" xmlns:a16="http://schemas.microsoft.com/office/drawing/2014/main" val="20002"/>
                    </a:ext>
                  </a:extLst>
                </a:gridCol>
                <a:gridCol w="323433">
                  <a:extLst>
                    <a:ext uri="{9D8B030D-6E8A-4147-A177-3AD203B41FA5}">
                      <a16:colId xmlns="" xmlns:a16="http://schemas.microsoft.com/office/drawing/2014/main" val="20003"/>
                    </a:ext>
                  </a:extLst>
                </a:gridCol>
                <a:gridCol w="323433"/>
                <a:gridCol w="396137"/>
                <a:gridCol w="340489"/>
                <a:gridCol w="340489"/>
                <a:gridCol w="886896"/>
                <a:gridCol w="650604"/>
                <a:gridCol w="1207462"/>
                <a:gridCol w="360302"/>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a:t>
                      </a:r>
                      <a:r>
                        <a:rPr lang="ko-KR" altLang="en-US" sz="900" b="0" dirty="0" err="1" smtClean="0">
                          <a:solidFill>
                            <a:schemeClr val="tx1"/>
                          </a:solidFill>
                        </a:rPr>
                        <a:t>물질명</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측정자</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smtClean="0">
                          <a:solidFill>
                            <a:schemeClr val="tx1"/>
                          </a:solidFill>
                        </a:rPr>
                        <a:t>중</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smtClean="0">
                          <a:solidFill>
                            <a:schemeClr val="tx1"/>
                          </a:solidFill>
                        </a:rPr>
                        <a:t>중</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1"/>
                  </a:ext>
                </a:extLst>
              </a:tr>
              <a:tr h="159480">
                <a:tc>
                  <a:txBody>
                    <a:bodyPr/>
                    <a:lstStyle/>
                    <a:p>
                      <a:pPr algn="l"/>
                      <a:r>
                        <a:rPr lang="ko-KR" altLang="en-US" sz="900" dirty="0" smtClean="0"/>
                        <a:t>산소</a:t>
                      </a:r>
                      <a:r>
                        <a:rPr lang="en-US" altLang="ko-KR" sz="900" dirty="0" smtClean="0"/>
                        <a:t>(18~23.5%)</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찾기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a:r>
                        <a:rPr lang="en-US" altLang="ko-KR" sz="900" dirty="0" smtClean="0"/>
                        <a:t>CO(30ppm</a:t>
                      </a:r>
                      <a:r>
                        <a:rPr lang="ko-KR" altLang="en-US" sz="900" dirty="0" smtClean="0"/>
                        <a:t>미만</a:t>
                      </a:r>
                      <a:r>
                        <a:rPr lang="en-US" altLang="ko-KR" sz="900" dirty="0" smtClean="0"/>
                        <a:t>)</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a:r>
                        <a:rPr lang="ko-KR" altLang="en-US" sz="900" dirty="0" smtClean="0"/>
                        <a:t>탄산가스</a:t>
                      </a:r>
                      <a:r>
                        <a:rPr lang="en-US" altLang="ko-KR" sz="900" dirty="0" smtClean="0"/>
                        <a:t>(1.5% </a:t>
                      </a:r>
                      <a:r>
                        <a:rPr lang="ko-KR" altLang="en-US" sz="900" dirty="0" smtClean="0"/>
                        <a:t>미만</a:t>
                      </a:r>
                      <a:r>
                        <a:rPr lang="en-US" altLang="ko-KR" sz="900" dirty="0" smtClean="0"/>
                        <a:t>)</a:t>
                      </a:r>
                      <a:endParaRPr lang="en-US" altLang="ko-KR"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찾기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smtClean="0"/>
                        <a:t>황화수소</a:t>
                      </a:r>
                      <a:r>
                        <a:rPr lang="en-US" altLang="ko-KR" sz="900" dirty="0" smtClean="0"/>
                        <a:t>(10ppm </a:t>
                      </a:r>
                      <a:r>
                        <a:rPr lang="ko-KR" altLang="en-US" sz="900" dirty="0" smtClean="0"/>
                        <a:t>미만</a:t>
                      </a:r>
                      <a:r>
                        <a:rPr lang="en-US" altLang="ko-KR" sz="900" dirty="0" smtClean="0"/>
                        <a:t>)</a:t>
                      </a:r>
                      <a:endParaRPr lang="ko-KR" altLang="en-US" sz="900" dirty="0" smtClean="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감시인 </a:t>
            </a:r>
            <a:r>
              <a:rPr lang="ko-KR" altLang="en-US" sz="900" smtClean="0">
                <a:solidFill>
                  <a:schemeClr val="tx1"/>
                </a:solidFill>
              </a:rPr>
              <a:t>확인은   삭제</a:t>
            </a:r>
            <a:endParaRPr lang="en-US" altLang="ko-KR" sz="900" dirty="0">
              <a:solidFill>
                <a:schemeClr val="tx1"/>
              </a:solidFill>
            </a:endParaRPr>
          </a:p>
        </p:txBody>
      </p:sp>
      <p:sp>
        <p:nvSpPr>
          <p:cNvPr id="11" name="직사각형 10"/>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밀폐공간 작업허가서 등록</a:t>
            </a:r>
            <a:endParaRPr lang="en-US" altLang="ko-KR" sz="900" b="1" dirty="0" smtClean="0">
              <a:solidFill>
                <a:schemeClr val="tx1"/>
              </a:solidFill>
            </a:endParaRPr>
          </a:p>
        </p:txBody>
      </p:sp>
    </p:spTree>
    <p:extLst>
      <p:ext uri="{BB962C8B-B14F-4D97-AF65-F5344CB8AC3E}">
        <p14:creationId xmlns:p14="http://schemas.microsoft.com/office/powerpoint/2010/main" val="331381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666190" y="2067100"/>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기본 정보</a:t>
            </a:r>
            <a:endParaRPr lang="en-US" altLang="ko-KR" sz="900" b="1" dirty="0" smtClean="0">
              <a:solidFill>
                <a:schemeClr val="tx1"/>
              </a:solidFill>
            </a:endParaRPr>
          </a:p>
          <a:p>
            <a:endParaRPr lang="en-US" altLang="ko-KR" sz="900" b="1" dirty="0">
              <a:solidFill>
                <a:schemeClr val="tx1"/>
              </a:solidFill>
            </a:endParaRPr>
          </a:p>
          <a:p>
            <a:r>
              <a:rPr lang="ko-KR" altLang="en-US" sz="900" dirty="0" smtClean="0">
                <a:solidFill>
                  <a:schemeClr val="tx1"/>
                </a:solidFill>
              </a:rPr>
              <a:t>점검 사항</a:t>
            </a:r>
            <a:endParaRPr lang="en-US" altLang="ko-KR" sz="900" dirty="0" smtClean="0">
              <a:solidFill>
                <a:schemeClr val="tx1"/>
              </a:solidFill>
            </a:endParaRPr>
          </a:p>
          <a:p>
            <a:endParaRPr lang="en-US" altLang="ko-KR" sz="900" u="sng" dirty="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62698" y="3862175"/>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작업지시와 순회점검의 관계는 </a:t>
            </a:r>
            <a:r>
              <a:rPr lang="en-US" altLang="ko-KR" sz="900" dirty="0" smtClean="0">
                <a:solidFill>
                  <a:schemeClr val="tx1"/>
                </a:solidFill>
              </a:rPr>
              <a:t>?</a:t>
            </a:r>
          </a:p>
          <a:p>
            <a:endParaRPr lang="en-US" altLang="ko-KR" sz="900" dirty="0">
              <a:solidFill>
                <a:schemeClr val="tx1"/>
              </a:solidFill>
            </a:endParaRPr>
          </a:p>
          <a:p>
            <a:endParaRPr lang="en-US" altLang="ko-KR" sz="900" dirty="0">
              <a:solidFill>
                <a:schemeClr val="tx1"/>
              </a:solidFill>
            </a:endParaRPr>
          </a:p>
        </p:txBody>
      </p:sp>
      <p:sp>
        <p:nvSpPr>
          <p:cNvPr id="14" name="직사각형 13"/>
          <p:cNvSpPr/>
          <p:nvPr/>
        </p:nvSpPr>
        <p:spPr>
          <a:xfrm>
            <a:off x="4573157" y="2594273"/>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16" name="직사각형 15"/>
          <p:cNvSpPr/>
          <p:nvPr/>
        </p:nvSpPr>
        <p:spPr>
          <a:xfrm>
            <a:off x="4088902" y="2593488"/>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점검일</a:t>
            </a:r>
            <a:endParaRPr lang="en-US" altLang="ko-KR" sz="900" b="1" u="sng" dirty="0" smtClean="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20" name="직사각형 19"/>
          <p:cNvSpPr/>
          <p:nvPr/>
        </p:nvSpPr>
        <p:spPr>
          <a:xfrm>
            <a:off x="3221005" y="258635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22" name="직사각형 21"/>
          <p:cNvSpPr/>
          <p:nvPr/>
        </p:nvSpPr>
        <p:spPr>
          <a:xfrm>
            <a:off x="2206386" y="25863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점검자</a:t>
            </a:r>
            <a:endParaRPr lang="en-US" altLang="ko-KR" sz="900" b="1" u="sng" dirty="0" smtClean="0">
              <a:solidFill>
                <a:schemeClr val="tx1"/>
              </a:solidFill>
            </a:endParaRPr>
          </a:p>
        </p:txBody>
      </p:sp>
      <p:sp>
        <p:nvSpPr>
          <p:cNvPr id="23" name="직사각형 22"/>
          <p:cNvSpPr/>
          <p:nvPr/>
        </p:nvSpPr>
        <p:spPr>
          <a:xfrm>
            <a:off x="6379019" y="260407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찾기</a:t>
            </a:r>
            <a:endParaRPr lang="ko-KR" altLang="en-US" sz="800" dirty="0"/>
          </a:p>
        </p:txBody>
      </p:sp>
      <p:sp>
        <p:nvSpPr>
          <p:cNvPr id="24" name="직사각형 23"/>
          <p:cNvSpPr/>
          <p:nvPr/>
        </p:nvSpPr>
        <p:spPr>
          <a:xfrm>
            <a:off x="7030959" y="260407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25" name="직사각형 24"/>
          <p:cNvSpPr/>
          <p:nvPr/>
        </p:nvSpPr>
        <p:spPr>
          <a:xfrm>
            <a:off x="2206386" y="285402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점검장소</a:t>
            </a:r>
            <a:endParaRPr lang="en-US" altLang="ko-KR" sz="900" b="1" u="sng" dirty="0" smtClean="0">
              <a:solidFill>
                <a:schemeClr val="tx1"/>
              </a:solidFill>
            </a:endParaRPr>
          </a:p>
        </p:txBody>
      </p:sp>
      <p:sp>
        <p:nvSpPr>
          <p:cNvPr id="26" name="직사각형 25"/>
          <p:cNvSpPr/>
          <p:nvPr/>
        </p:nvSpPr>
        <p:spPr>
          <a:xfrm>
            <a:off x="3238074" y="2837952"/>
            <a:ext cx="4402920" cy="1998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27" name="직사각형 26"/>
          <p:cNvSpPr/>
          <p:nvPr/>
        </p:nvSpPr>
        <p:spPr>
          <a:xfrm>
            <a:off x="9402353" y="2410590"/>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순회점검과 합동점검 건수를 </a:t>
            </a:r>
            <a:r>
              <a:rPr lang="ko-KR" altLang="en-US" sz="900" dirty="0" err="1" smtClean="0">
                <a:solidFill>
                  <a:schemeClr val="tx1"/>
                </a:solidFill>
              </a:rPr>
              <a:t>대시보드에</a:t>
            </a:r>
            <a:r>
              <a:rPr lang="ko-KR" altLang="en-US" sz="900" dirty="0" smtClean="0">
                <a:solidFill>
                  <a:schemeClr val="tx1"/>
                </a:solidFill>
              </a:rPr>
              <a:t> 출력</a:t>
            </a:r>
            <a:endParaRPr lang="en-US" altLang="ko-KR" sz="900" dirty="0">
              <a:solidFill>
                <a:schemeClr val="tx1"/>
              </a:solidFill>
            </a:endParaRPr>
          </a:p>
        </p:txBody>
      </p:sp>
      <p:sp>
        <p:nvSpPr>
          <p:cNvPr id="28" name="직사각형 27"/>
          <p:cNvSpPr/>
          <p:nvPr/>
        </p:nvSpPr>
        <p:spPr>
          <a:xfrm>
            <a:off x="3238075" y="3591509"/>
            <a:ext cx="4357044" cy="10546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0" b="1" dirty="0" smtClean="0">
                <a:solidFill>
                  <a:schemeClr val="tx1"/>
                </a:solidFill>
              </a:rPr>
              <a:t>순회점검 기본 정보</a:t>
            </a:r>
            <a:endParaRPr lang="en-US" altLang="ko-KR" sz="1100" b="1" dirty="0" smtClean="0">
              <a:solidFill>
                <a:schemeClr val="tx1"/>
              </a:solidFill>
            </a:endParaRPr>
          </a:p>
          <a:p>
            <a:r>
              <a:rPr lang="ko-KR" altLang="en-US" sz="1100" dirty="0" smtClean="0">
                <a:solidFill>
                  <a:schemeClr val="tx1"/>
                </a:solidFill>
              </a:rPr>
              <a:t>사전 개발된 사항으로 만들어 놓기는 했습니다</a:t>
            </a:r>
            <a:r>
              <a:rPr lang="en-US" altLang="ko-KR" sz="1100" dirty="0" smtClean="0">
                <a:solidFill>
                  <a:schemeClr val="tx1"/>
                </a:solidFill>
              </a:rPr>
              <a:t>. 2</a:t>
            </a:r>
            <a:r>
              <a:rPr lang="ko-KR" altLang="en-US" sz="1100" dirty="0" smtClean="0">
                <a:solidFill>
                  <a:schemeClr val="tx1"/>
                </a:solidFill>
              </a:rPr>
              <a:t>차라 일단 파일은 추가해 놓았습니다</a:t>
            </a:r>
            <a:endParaRPr lang="en-US" altLang="ko-KR" sz="1100" dirty="0" smtClean="0">
              <a:solidFill>
                <a:schemeClr val="tx1"/>
              </a:solidFill>
            </a:endParaRPr>
          </a:p>
          <a:p>
            <a:endParaRPr lang="en-US" altLang="ko-KR" sz="1100" dirty="0">
              <a:solidFill>
                <a:schemeClr val="tx1"/>
              </a:solidFill>
            </a:endParaRPr>
          </a:p>
          <a:p>
            <a:r>
              <a:rPr lang="ko-KR" altLang="en-US" sz="1100" dirty="0" smtClean="0">
                <a:solidFill>
                  <a:schemeClr val="tx1"/>
                </a:solidFill>
              </a:rPr>
              <a:t>현재 반영된 화면정보입니다</a:t>
            </a:r>
            <a:r>
              <a:rPr lang="en-US" altLang="ko-KR" sz="1100" dirty="0" smtClean="0">
                <a:solidFill>
                  <a:schemeClr val="tx1"/>
                </a:solidFill>
              </a:rPr>
              <a:t>. http</a:t>
            </a:r>
            <a:r>
              <a:rPr lang="en-US" altLang="ko-KR" sz="1100" dirty="0" smtClean="0">
                <a:solidFill>
                  <a:schemeClr val="tx1"/>
                </a:solidFill>
              </a:rPr>
              <a:t>://dev-safety.kt.co.kr/#/safe-docs/100271205?token=9999999999&amp;corpFlag=91259629</a:t>
            </a:r>
            <a:endParaRPr lang="ko-KR" altLang="en-US" sz="1100" dirty="0">
              <a:solidFill>
                <a:schemeClr val="tx1"/>
              </a:solidFill>
            </a:endParaRPr>
          </a:p>
        </p:txBody>
      </p:sp>
      <p:sp>
        <p:nvSpPr>
          <p:cNvPr id="29" name="직사각형 28"/>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순외점검</a:t>
            </a:r>
            <a:r>
              <a:rPr lang="en-US" altLang="ko-KR" sz="900" b="1" dirty="0" smtClean="0">
                <a:solidFill>
                  <a:schemeClr val="tx1"/>
                </a:solidFill>
              </a:rPr>
              <a:t>_</a:t>
            </a:r>
            <a:r>
              <a:rPr lang="ko-KR" altLang="en-US" sz="900" b="1" dirty="0" smtClean="0">
                <a:solidFill>
                  <a:schemeClr val="tx1"/>
                </a:solidFill>
              </a:rPr>
              <a:t>기본정보</a:t>
            </a:r>
            <a:endParaRPr lang="ko-KR" altLang="en-US" sz="900" b="1" dirty="0">
              <a:solidFill>
                <a:schemeClr val="tx1"/>
              </a:solidFill>
            </a:endParaRPr>
          </a:p>
        </p:txBody>
      </p:sp>
    </p:spTree>
    <p:extLst>
      <p:ext uri="{BB962C8B-B14F-4D97-AF65-F5344CB8AC3E}">
        <p14:creationId xmlns:p14="http://schemas.microsoft.com/office/powerpoint/2010/main" val="2324359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결과 현황 </a:t>
            </a:r>
            <a:r>
              <a:rPr lang="en-US" altLang="ko-KR" sz="800" dirty="0" smtClean="0">
                <a:solidFill>
                  <a:schemeClr val="tx1"/>
                </a:solidFill>
              </a:rPr>
              <a:t>(</a:t>
            </a:r>
            <a:r>
              <a:rPr lang="ko-KR" altLang="en-US" sz="800" dirty="0" smtClean="0">
                <a:solidFill>
                  <a:schemeClr val="tx1"/>
                </a:solidFill>
              </a:rPr>
              <a:t>웹</a:t>
            </a:r>
            <a:r>
              <a:rPr lang="en-US" altLang="ko-KR" sz="800" dirty="0" smtClean="0">
                <a:solidFill>
                  <a:schemeClr val="tx1"/>
                </a:solidFill>
              </a:rPr>
              <a:t>/</a:t>
            </a:r>
            <a:r>
              <a:rPr lang="ko-KR" altLang="en-US" sz="800" dirty="0" err="1" smtClean="0">
                <a:solidFill>
                  <a:schemeClr val="tx1"/>
                </a:solidFill>
              </a:rPr>
              <a:t>앱</a:t>
            </a:r>
            <a:r>
              <a:rPr lang="en-US" altLang="ko-KR" sz="800" dirty="0" smtClean="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smtClean="0">
                <a:solidFill>
                  <a:schemeClr val="tx1"/>
                </a:solidFill>
              </a:rPr>
              <a:t>등록된 점검결과가 입력된 결과 리스트 조회</a:t>
            </a:r>
            <a:endParaRPr lang="en-US" altLang="ko-KR" sz="800" dirty="0" smtClean="0">
              <a:solidFill>
                <a:schemeClr val="tx1"/>
              </a:solidFill>
            </a:endParaRPr>
          </a:p>
        </p:txBody>
      </p:sp>
      <p:graphicFrame>
        <p:nvGraphicFramePr>
          <p:cNvPr id="4" name="표 3"/>
          <p:cNvGraphicFramePr>
            <a:graphicFrameLocks noGrp="1"/>
          </p:cNvGraphicFramePr>
          <p:nvPr>
            <p:extLst/>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gridCol w="1924645"/>
              </a:tblGrid>
              <a:tr h="0">
                <a:tc>
                  <a:txBody>
                    <a:bodyPr/>
                    <a:lstStyle/>
                    <a:p>
                      <a:pPr latinLnBrk="1"/>
                      <a:r>
                        <a:rPr lang="ko-KR" altLang="en-US" sz="800" dirty="0" smtClean="0"/>
                        <a:t>항목명</a:t>
                      </a:r>
                      <a:endParaRPr lang="ko-KR" altLang="en-US" sz="800" dirty="0"/>
                    </a:p>
                  </a:txBody>
                  <a:tcPr/>
                </a:tc>
                <a:tc>
                  <a:txBody>
                    <a:bodyPr/>
                    <a:lstStyle/>
                    <a:p>
                      <a:pPr latinLnBrk="1"/>
                      <a:r>
                        <a:rPr lang="ko-KR" altLang="en-US" sz="800" dirty="0" smtClean="0"/>
                        <a:t>설명</a:t>
                      </a:r>
                      <a:endParaRPr lang="ko-KR" altLang="en-US" sz="800" dirty="0"/>
                    </a:p>
                  </a:txBody>
                  <a:tcPr/>
                </a:tc>
              </a:tr>
              <a:tr h="0">
                <a:tc>
                  <a:txBody>
                    <a:bodyPr/>
                    <a:lstStyle/>
                    <a:p>
                      <a:pPr latinLnBrk="1"/>
                      <a:r>
                        <a:rPr lang="ko-KR" altLang="en-US" sz="800" dirty="0" smtClean="0"/>
                        <a:t>점검 결과 등록</a:t>
                      </a:r>
                      <a:endParaRPr lang="ko-KR" altLang="en-US" sz="800" dirty="0"/>
                    </a:p>
                  </a:txBody>
                  <a:tcPr/>
                </a:tc>
                <a:tc>
                  <a:txBody>
                    <a:bodyPr/>
                    <a:lstStyle/>
                    <a:p>
                      <a:pPr latinLnBrk="1"/>
                      <a:r>
                        <a:rPr lang="ko-KR" altLang="en-US" sz="800" dirty="0" err="1" smtClean="0"/>
                        <a:t>클릭시</a:t>
                      </a:r>
                      <a:r>
                        <a:rPr lang="ko-KR" altLang="en-US" sz="800" dirty="0" smtClean="0"/>
                        <a:t>  점검결과 등록 화면 호출</a:t>
                      </a:r>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latinLnBrk="1"/>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smtClean="0">
                <a:solidFill>
                  <a:schemeClr val="tx1"/>
                </a:solidFill>
              </a:rPr>
              <a:t>질의사항</a:t>
            </a:r>
            <a:endParaRPr lang="en-US" altLang="ko-KR" sz="800" dirty="0" smtClean="0">
              <a:solidFill>
                <a:schemeClr val="tx1"/>
              </a:solidFill>
            </a:endParaRPr>
          </a:p>
          <a:p>
            <a:endParaRPr lang="en-US" altLang="ko-KR" sz="800" dirty="0">
              <a:solidFill>
                <a:schemeClr val="tx1"/>
              </a:solidFill>
            </a:endParaRPr>
          </a:p>
          <a:p>
            <a:r>
              <a:rPr lang="en-US" altLang="ko-KR" sz="800" dirty="0" smtClean="0">
                <a:solidFill>
                  <a:schemeClr val="tx1"/>
                </a:solidFill>
              </a:rPr>
              <a:t>1 </a:t>
            </a:r>
            <a:r>
              <a:rPr lang="ko-KR" altLang="en-US" sz="800" dirty="0" smtClean="0">
                <a:solidFill>
                  <a:schemeClr val="tx1"/>
                </a:solidFill>
              </a:rPr>
              <a:t>지시  </a:t>
            </a:r>
            <a:r>
              <a:rPr lang="en-US" altLang="ko-KR" sz="800" dirty="0" smtClean="0">
                <a:solidFill>
                  <a:schemeClr val="tx1"/>
                </a:solidFill>
              </a:rPr>
              <a:t>1 </a:t>
            </a:r>
            <a:r>
              <a:rPr lang="ko-KR" altLang="en-US" sz="800" dirty="0" smtClean="0">
                <a:solidFill>
                  <a:schemeClr val="tx1"/>
                </a:solidFill>
              </a:rPr>
              <a:t>결과 인가</a:t>
            </a:r>
            <a:endParaRPr lang="en-US" altLang="ko-KR" sz="800" dirty="0" smtClean="0">
              <a:solidFill>
                <a:schemeClr val="tx1"/>
              </a:solidFill>
            </a:endParaRPr>
          </a:p>
          <a:p>
            <a:r>
              <a:rPr lang="en-US" altLang="ko-KR" sz="800" dirty="0" smtClean="0">
                <a:solidFill>
                  <a:schemeClr val="tx1"/>
                </a:solidFill>
              </a:rPr>
              <a:t>1 </a:t>
            </a:r>
            <a:r>
              <a:rPr lang="ko-KR" altLang="en-US" sz="800" dirty="0" smtClean="0">
                <a:solidFill>
                  <a:schemeClr val="tx1"/>
                </a:solidFill>
              </a:rPr>
              <a:t>지시  </a:t>
            </a:r>
            <a:r>
              <a:rPr lang="en-US" altLang="ko-KR" sz="800" dirty="0" smtClean="0">
                <a:solidFill>
                  <a:schemeClr val="tx1"/>
                </a:solidFill>
              </a:rPr>
              <a:t>N </a:t>
            </a:r>
            <a:r>
              <a:rPr lang="ko-KR" altLang="en-US" sz="800" dirty="0" smtClean="0">
                <a:solidFill>
                  <a:schemeClr val="tx1"/>
                </a:solidFill>
              </a:rPr>
              <a:t>결과 인가</a:t>
            </a:r>
            <a:endParaRPr lang="en-US" altLang="ko-KR" sz="800" dirty="0" smtClean="0">
              <a:solidFill>
                <a:schemeClr val="tx1"/>
              </a:solidFill>
            </a:endParaRPr>
          </a:p>
          <a:p>
            <a:endParaRPr lang="en-US" altLang="ko-KR" sz="800" dirty="0" smtClean="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extLst/>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 xmlns:a16="http://schemas.microsoft.com/office/drawing/2014/main" val="20000"/>
                    </a:ext>
                  </a:extLst>
                </a:gridCol>
                <a:gridCol w="872352">
                  <a:extLst>
                    <a:ext uri="{9D8B030D-6E8A-4147-A177-3AD203B41FA5}">
                      <a16:colId xmlns="" xmlns:a16="http://schemas.microsoft.com/office/drawing/2014/main" val="20003"/>
                    </a:ext>
                  </a:extLst>
                </a:gridCol>
                <a:gridCol w="1470958"/>
                <a:gridCol w="1238248"/>
                <a:gridCol w="628745"/>
                <a:gridCol w="640042"/>
                <a:gridCol w="763441"/>
                <a:gridCol w="591854"/>
                <a:gridCol w="1094239"/>
                <a:gridCol w="583107"/>
                <a:gridCol w="425040"/>
                <a:gridCol w="382185"/>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solidFill>
                            <a:schemeClr val="tx1"/>
                          </a:solidFill>
                        </a:rPr>
                        <a:t>V</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작업지시</a:t>
                      </a:r>
                      <a:r>
                        <a:rPr lang="en-US" altLang="ko-KR" sz="900" b="0" dirty="0" smtClean="0">
                          <a:solidFill>
                            <a:schemeClr val="tx1"/>
                          </a:solidFill>
                        </a:rPr>
                        <a:t>ID</a:t>
                      </a: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점검자</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solidFill>
                            <a:schemeClr val="tx1"/>
                          </a:solidFill>
                        </a:rPr>
                        <a:t>사번</a:t>
                      </a: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smtClean="0">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a:t>
                      </a:r>
                      <a:r>
                        <a:rPr lang="ko-KR" altLang="en-US" sz="800" b="0" dirty="0" smtClean="0"/>
                        <a:t> 지사</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smtClean="0"/>
                        <a:t>ㅇㅇ부문</a:t>
                      </a:r>
                      <a:r>
                        <a:rPr lang="en-US" altLang="ko-KR" sz="900" b="0" dirty="0" smtClean="0"/>
                        <a:t>&gt;</a:t>
                      </a:r>
                      <a:r>
                        <a:rPr lang="ko-KR" altLang="en-US" sz="900" b="0" dirty="0" err="1" smtClean="0"/>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양호</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smtClean="0"/>
                        <a:t>YYYY-MM-DD HH:MI</a:t>
                      </a:r>
                      <a:endParaRPr lang="ko-KR" altLang="en-US" sz="800" b="0" dirty="0" smtClean="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smtClean="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편집</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smtClean="0">
                          <a:solidFill>
                            <a:srgbClr val="00B0F0"/>
                          </a:solidFill>
                        </a:rPr>
                        <a:t>보기</a:t>
                      </a:r>
                      <a:endParaRPr lang="ko-KR" altLang="en-US" sz="9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총 </a:t>
            </a:r>
            <a:r>
              <a:rPr lang="en-US" altLang="ko-KR" sz="800" dirty="0" smtClean="0">
                <a:solidFill>
                  <a:schemeClr val="tx1"/>
                </a:solidFill>
              </a:rPr>
              <a:t>NNN </a:t>
            </a:r>
            <a:r>
              <a:rPr lang="ko-KR" altLang="en-US" sz="800" dirty="0" smtClean="0">
                <a:solidFill>
                  <a:schemeClr val="tx1"/>
                </a:solidFill>
              </a:rPr>
              <a:t>건</a:t>
            </a:r>
            <a:endParaRPr lang="ko-KR" altLang="en-US" sz="800" dirty="0">
              <a:solidFill>
                <a:schemeClr val="tx1"/>
              </a:solidFill>
            </a:endParaRP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a:t>
            </a:r>
            <a:r>
              <a:rPr lang="ko-KR" altLang="en-US" sz="800" dirty="0" smtClean="0"/>
              <a:t>셀다운</a:t>
            </a:r>
            <a:endParaRPr lang="ko-KR" altLang="en-US" sz="800" dirty="0"/>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작업지시 </a:t>
            </a:r>
            <a:r>
              <a:rPr lang="en-US" altLang="ko-KR" sz="800" dirty="0" smtClean="0">
                <a:solidFill>
                  <a:schemeClr val="tx1"/>
                </a:solidFill>
              </a:rPr>
              <a:t>ID/</a:t>
            </a:r>
            <a:r>
              <a:rPr lang="ko-KR" altLang="en-US" sz="800" dirty="0" smtClean="0">
                <a:solidFill>
                  <a:schemeClr val="tx1"/>
                </a:solidFill>
              </a:rPr>
              <a:t>명</a:t>
            </a:r>
            <a:endParaRPr lang="ko-KR" altLang="en-US" sz="800" dirty="0">
              <a:solidFill>
                <a:schemeClr val="tx1"/>
              </a:solidFill>
            </a:endParaRP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작업 조직</a:t>
            </a:r>
            <a:endParaRPr lang="ko-KR" altLang="en-US" sz="800" dirty="0">
              <a:solidFill>
                <a:schemeClr val="tx1"/>
              </a:solidFill>
            </a:endParaRP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전체</a:t>
            </a:r>
            <a:endParaRPr lang="ko-KR" altLang="en-US" sz="800" dirty="0">
              <a:solidFill>
                <a:schemeClr val="tx1"/>
              </a:solidFill>
            </a:endParaRP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유형</a:t>
            </a:r>
            <a:endParaRPr lang="ko-KR" altLang="en-US" sz="800" dirty="0">
              <a:solidFill>
                <a:schemeClr val="tx1"/>
              </a:solidFill>
            </a:endParaRP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점검 자</a:t>
            </a:r>
            <a:endParaRPr lang="ko-KR" altLang="en-US" sz="800" dirty="0">
              <a:solidFill>
                <a:schemeClr val="tx1"/>
              </a:solidFill>
            </a:endParaRP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본인</a:t>
            </a:r>
            <a:endParaRPr lang="ko-KR" altLang="en-US" sz="800" dirty="0"/>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점검결과 등록</a:t>
            </a:r>
            <a:endParaRPr lang="ko-KR" altLang="en-US" sz="800" dirty="0"/>
          </a:p>
        </p:txBody>
      </p:sp>
      <p:sp>
        <p:nvSpPr>
          <p:cNvPr id="30" name="직사각형 29"/>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결과 관리</a:t>
            </a:r>
            <a:endParaRPr lang="en-US" altLang="ko-KR" sz="900" b="1" dirty="0" smtClean="0">
              <a:solidFill>
                <a:schemeClr val="tx1"/>
              </a:solidFill>
            </a:endParaRPr>
          </a:p>
        </p:txBody>
      </p:sp>
    </p:spTree>
    <p:extLst>
      <p:ext uri="{BB962C8B-B14F-4D97-AF65-F5344CB8AC3E}">
        <p14:creationId xmlns:p14="http://schemas.microsoft.com/office/powerpoint/2010/main" val="2374242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조회</a:t>
            </a:r>
            <a:endParaRPr lang="ko-KR" altLang="en-US" sz="1000" dirty="0"/>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찾기</a:t>
            </a:r>
            <a:endParaRPr lang="ko-KR" altLang="en-US" sz="1000" dirty="0"/>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결과 등록 </a:t>
            </a:r>
            <a:r>
              <a:rPr lang="en-US" altLang="ko-KR" sz="900" dirty="0" smtClean="0">
                <a:solidFill>
                  <a:schemeClr val="tx1"/>
                </a:solidFill>
              </a:rPr>
              <a:t>(</a:t>
            </a:r>
            <a:r>
              <a:rPr lang="ko-KR" altLang="en-US" sz="900" dirty="0" smtClean="0">
                <a:solidFill>
                  <a:schemeClr val="tx1"/>
                </a:solidFill>
              </a:rPr>
              <a:t>웹</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작업지시</a:t>
            </a:r>
            <a:r>
              <a:rPr lang="en-US" altLang="ko-KR" sz="900" dirty="0" smtClean="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선택</a:t>
            </a:r>
            <a:r>
              <a:rPr lang="en-US" altLang="ko-KR" sz="900" dirty="0" smtClean="0">
                <a:solidFill>
                  <a:schemeClr val="tx1"/>
                </a:solidFill>
              </a:rPr>
              <a:t>: </a:t>
            </a:r>
            <a:r>
              <a:rPr lang="ko-KR" altLang="en-US" sz="900" dirty="0" smtClean="0">
                <a:solidFill>
                  <a:schemeClr val="tx1"/>
                </a:solidFill>
              </a:rPr>
              <a:t>지시상의 점검유형을 </a:t>
            </a:r>
            <a:r>
              <a:rPr lang="en-US" altLang="ko-KR" sz="900" dirty="0" smtClean="0">
                <a:solidFill>
                  <a:schemeClr val="tx1"/>
                </a:solidFill>
              </a:rPr>
              <a:t>default  </a:t>
            </a:r>
            <a:r>
              <a:rPr lang="ko-KR" altLang="en-US" sz="900" dirty="0" smtClean="0">
                <a:solidFill>
                  <a:schemeClr val="tx1"/>
                </a:solidFill>
              </a:rPr>
              <a:t>수정 가능</a:t>
            </a:r>
            <a:endParaRPr lang="ko-KR" altLang="en-US" sz="900" dirty="0">
              <a:solidFill>
                <a:schemeClr val="tx1"/>
              </a:solidFill>
            </a:endParaRP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저장</a:t>
            </a:r>
            <a:endParaRPr lang="ko-KR" altLang="en-US" sz="1000" dirty="0"/>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유형</a:t>
            </a:r>
            <a:endParaRPr lang="ko-KR" altLang="en-US" sz="900" dirty="0">
              <a:solidFill>
                <a:schemeClr val="tx1"/>
              </a:solidFill>
            </a:endParaRPr>
          </a:p>
        </p:txBody>
      </p:sp>
      <p:graphicFrame>
        <p:nvGraphicFramePr>
          <p:cNvPr id="89" name="표 88"/>
          <p:cNvGraphicFramePr>
            <a:graphicFrameLocks noGrp="1"/>
          </p:cNvGraphicFramePr>
          <p:nvPr>
            <p:extLst/>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163634">
                <a:tc>
                  <a:txBody>
                    <a:bodyPr/>
                    <a:lstStyle/>
                    <a:p>
                      <a:pPr latinLnBrk="1"/>
                      <a:r>
                        <a:rPr lang="ko-KR" altLang="en-US" sz="800" dirty="0" smtClean="0"/>
                        <a:t>작업유형</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전주 맨홀 전주</a:t>
                      </a:r>
                      <a:r>
                        <a:rPr lang="en-US" altLang="ko-KR" sz="800" dirty="0" smtClean="0">
                          <a:solidFill>
                            <a:schemeClr val="tx1"/>
                          </a:solidFill>
                        </a:rPr>
                        <a:t>+</a:t>
                      </a:r>
                      <a:r>
                        <a:rPr lang="ko-KR" altLang="en-US" sz="800" dirty="0" smtClean="0">
                          <a:solidFill>
                            <a:schemeClr val="tx1"/>
                          </a:solidFill>
                        </a:rPr>
                        <a:t>맨홀 기타</a:t>
                      </a:r>
                      <a:r>
                        <a:rPr lang="en-US" altLang="ko-KR" sz="800" dirty="0" smtClean="0">
                          <a:solidFill>
                            <a:schemeClr val="tx1"/>
                          </a:solidFill>
                        </a:rPr>
                        <a:t>(</a:t>
                      </a:r>
                      <a:r>
                        <a:rPr lang="ko-KR" altLang="en-US" sz="800" dirty="0" smtClean="0">
                          <a:solidFill>
                            <a:schemeClr val="tx1"/>
                          </a:solidFill>
                        </a:rPr>
                        <a:t>서류점검 등</a:t>
                      </a:r>
                      <a:r>
                        <a:rPr lang="en-US" altLang="ko-KR" sz="800" dirty="0" smtClean="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지시서상의 점검유형을 출력하고 수정 가능</a:t>
                      </a:r>
                      <a:endParaRPr lang="en-US" altLang="ko-KR" sz="800" dirty="0" smtClean="0">
                        <a:solidFill>
                          <a:schemeClr val="tx1"/>
                        </a:solidFill>
                      </a:endParaRPr>
                    </a:p>
                  </a:txBody>
                  <a:tcPr/>
                </a:tc>
              </a:tr>
              <a:tr h="0">
                <a:tc>
                  <a:txBody>
                    <a:bodyPr/>
                    <a:lstStyle/>
                    <a:p>
                      <a:pPr latinLnBrk="1"/>
                      <a:r>
                        <a:rPr lang="ko-KR" altLang="en-US" sz="800" dirty="0" smtClean="0"/>
                        <a:t>체크리스트</a:t>
                      </a:r>
                      <a:endParaRPr lang="ko-KR" altLang="en-US" sz="800" dirty="0"/>
                    </a:p>
                  </a:txBody>
                  <a:tcPr/>
                </a:tc>
                <a:tc>
                  <a:txBody>
                    <a:bodyPr/>
                    <a:lstStyle/>
                    <a:p>
                      <a:pPr latinLnBrk="1"/>
                      <a:r>
                        <a:rPr lang="ko-KR" altLang="en-US" sz="800" dirty="0" smtClean="0"/>
                        <a:t>점검유형별로 사전 정해진 체크리스트를 출력</a:t>
                      </a:r>
                      <a:endParaRPr lang="en-US" altLang="ko-KR" sz="800" dirty="0" smtClean="0"/>
                    </a:p>
                  </a:txBody>
                  <a:tcPr/>
                </a:tc>
              </a:tr>
              <a:tr h="129185">
                <a:tc>
                  <a:txBody>
                    <a:bodyPr/>
                    <a:lstStyle/>
                    <a:p>
                      <a:pPr latinLnBrk="1"/>
                      <a:r>
                        <a:rPr lang="ko-KR" altLang="en-US" sz="800" dirty="0" smtClean="0"/>
                        <a:t>점검결과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체크 결과를 입력</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적힙</a:t>
                      </a:r>
                      <a:r>
                        <a:rPr lang="en-US" altLang="ko-KR" sz="800" dirty="0" smtClean="0">
                          <a:solidFill>
                            <a:schemeClr val="tx1"/>
                          </a:solidFill>
                        </a:rPr>
                        <a:t>/</a:t>
                      </a:r>
                      <a:r>
                        <a:rPr lang="ko-KR" altLang="en-US" sz="800" dirty="0" smtClean="0">
                          <a:solidFill>
                            <a:schemeClr val="tx1"/>
                          </a:solidFill>
                        </a:rPr>
                        <a:t>미비</a:t>
                      </a:r>
                      <a:endParaRPr lang="en-US" altLang="ko-KR" sz="800" dirty="0" smtClean="0">
                        <a:solidFill>
                          <a:schemeClr val="tx1"/>
                        </a:solidFill>
                      </a:endParaRPr>
                    </a:p>
                  </a:txBody>
                  <a:tcPr/>
                </a:tc>
              </a:tr>
              <a:tr h="0">
                <a:tc>
                  <a:txBody>
                    <a:bodyPr/>
                    <a:lstStyle/>
                    <a:p>
                      <a:pPr latinLnBrk="1"/>
                      <a:r>
                        <a:rPr lang="ko-KR" altLang="en-US" sz="800" dirty="0" smtClean="0"/>
                        <a:t>체크리스트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점걸결과가</a:t>
                      </a:r>
                      <a:r>
                        <a:rPr lang="ko-KR" altLang="en-US" sz="800" dirty="0" smtClean="0">
                          <a:solidFill>
                            <a:schemeClr val="tx1"/>
                          </a:solidFill>
                        </a:rPr>
                        <a:t> 미비 인 경우</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대책 입력</a:t>
                      </a:r>
                      <a:endParaRPr lang="en-US" altLang="ko-KR" sz="800" dirty="0" smtClean="0">
                        <a:solidFill>
                          <a:schemeClr val="tx1"/>
                        </a:solidFill>
                      </a:endParaRPr>
                    </a:p>
                  </a:txBody>
                  <a:tcPr/>
                </a:tc>
              </a:tr>
              <a:tr h="0">
                <a:tc>
                  <a:txBody>
                    <a:bodyPr/>
                    <a:lstStyle/>
                    <a:p>
                      <a:pPr latinLnBrk="1"/>
                      <a:r>
                        <a:rPr lang="ko-KR" altLang="en-US" sz="800" dirty="0" smtClean="0"/>
                        <a:t>미흡내역 및 대책</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미흡시</a:t>
                      </a:r>
                      <a:r>
                        <a:rPr lang="ko-KR" altLang="en-US" sz="800" dirty="0" smtClean="0">
                          <a:solidFill>
                            <a:schemeClr val="tx1"/>
                          </a:solidFill>
                        </a:rPr>
                        <a:t> 미흡내역을 기재</a:t>
                      </a:r>
                      <a:r>
                        <a:rPr lang="en-US" altLang="ko-KR" sz="800" dirty="0" smtClean="0">
                          <a:solidFill>
                            <a:schemeClr val="tx1"/>
                          </a:solidFill>
                        </a:rPr>
                        <a:t> (</a:t>
                      </a:r>
                      <a:r>
                        <a:rPr lang="ko-KR" altLang="en-US" sz="800" dirty="0" smtClean="0">
                          <a:solidFill>
                            <a:schemeClr val="tx1"/>
                          </a:solidFill>
                        </a:rPr>
                        <a:t>이미지 포함</a:t>
                      </a:r>
                      <a:r>
                        <a:rPr lang="en-US" altLang="ko-KR" sz="800" dirty="0" smtClean="0">
                          <a:solidFill>
                            <a:schemeClr val="tx1"/>
                          </a:solidFill>
                        </a:rPr>
                        <a:t>)</a:t>
                      </a:r>
                    </a:p>
                  </a:txBody>
                  <a:tcPr/>
                </a:tc>
              </a:tr>
              <a:tr h="0">
                <a:tc>
                  <a:txBody>
                    <a:bodyPr/>
                    <a:lstStyle/>
                    <a:p>
                      <a:pPr latinLnBrk="1"/>
                      <a:r>
                        <a:rPr lang="ko-KR" altLang="en-US" sz="800" dirty="0" err="1" smtClean="0"/>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등록자 </a:t>
                      </a:r>
                      <a:r>
                        <a:rPr lang="en-US" altLang="ko-KR" sz="800" dirty="0" smtClean="0">
                          <a:solidFill>
                            <a:schemeClr val="tx1"/>
                          </a:solidFill>
                        </a:rPr>
                        <a:t>= </a:t>
                      </a:r>
                      <a:r>
                        <a:rPr lang="ko-KR" altLang="en-US" sz="800" dirty="0" err="1" smtClean="0">
                          <a:solidFill>
                            <a:schemeClr val="tx1"/>
                          </a:solidFill>
                        </a:rPr>
                        <a:t>점검자</a:t>
                      </a:r>
                      <a:endParaRPr lang="en-US" altLang="ko-KR" sz="800" dirty="0" smtClean="0">
                        <a:solidFill>
                          <a:schemeClr val="tx1"/>
                        </a:solidFill>
                      </a:endParaRPr>
                    </a:p>
                  </a:txBody>
                  <a:tcPr/>
                </a:tc>
              </a:tr>
              <a:tr h="0">
                <a:tc>
                  <a:txBody>
                    <a:bodyPr/>
                    <a:lstStyle/>
                    <a:p>
                      <a:pPr latinLnBrk="1"/>
                      <a:r>
                        <a:rPr lang="ko-KR" altLang="en-US" sz="800" dirty="0" err="1" smtClean="0"/>
                        <a:t>확인자</a:t>
                      </a:r>
                      <a:endParaRPr lang="ko-KR" altLang="en-US" sz="800" dirty="0"/>
                    </a:p>
                  </a:txBody>
                  <a:tcPr/>
                </a:tc>
                <a:tc>
                  <a:txBody>
                    <a:bodyPr/>
                    <a:lstStyle/>
                    <a:p>
                      <a:r>
                        <a:rPr lang="ko-KR" altLang="en-US" sz="800" dirty="0" smtClean="0">
                          <a:solidFill>
                            <a:schemeClr val="tx1"/>
                          </a:solidFill>
                        </a:rPr>
                        <a:t>작업지시상의 </a:t>
                      </a:r>
                      <a:r>
                        <a:rPr lang="ko-KR" altLang="en-US" sz="800" dirty="0" err="1" smtClean="0">
                          <a:solidFill>
                            <a:schemeClr val="tx1"/>
                          </a:solidFill>
                        </a:rPr>
                        <a:t>작업조</a:t>
                      </a:r>
                      <a:r>
                        <a:rPr lang="ko-KR" altLang="en-US" sz="800" dirty="0" smtClean="0">
                          <a:solidFill>
                            <a:schemeClr val="tx1"/>
                          </a:solidFill>
                        </a:rPr>
                        <a:t> 중 </a:t>
                      </a:r>
                      <a:r>
                        <a:rPr lang="en-US" altLang="ko-KR" sz="800" dirty="0" smtClean="0">
                          <a:solidFill>
                            <a:schemeClr val="tx1"/>
                          </a:solidFill>
                        </a:rPr>
                        <a:t>1</a:t>
                      </a:r>
                      <a:r>
                        <a:rPr lang="ko-KR" altLang="en-US" sz="800" dirty="0" smtClean="0">
                          <a:solidFill>
                            <a:schemeClr val="tx1"/>
                          </a:solidFill>
                        </a:rPr>
                        <a:t>인이나</a:t>
                      </a:r>
                      <a:endParaRPr lang="en-US" altLang="ko-KR" sz="800" dirty="0" smtClean="0">
                        <a:solidFill>
                          <a:schemeClr val="tx1"/>
                        </a:solidFill>
                      </a:endParaRPr>
                    </a:p>
                    <a:p>
                      <a:r>
                        <a:rPr lang="ko-KR" altLang="en-US" sz="800" dirty="0" smtClean="0">
                          <a:solidFill>
                            <a:schemeClr val="tx1"/>
                          </a:solidFill>
                        </a:rPr>
                        <a:t>아닌 사람도 있음</a:t>
                      </a:r>
                      <a:endParaRPr lang="en-US" altLang="ko-KR" sz="800" dirty="0" smtClean="0">
                        <a:solidFill>
                          <a:schemeClr val="tx1"/>
                        </a:solidFill>
                      </a:endParaRPr>
                    </a:p>
                  </a:txBody>
                  <a:tcPr/>
                </a:tc>
              </a:tr>
              <a:tr h="0">
                <a:tc>
                  <a:txBody>
                    <a:bodyPr/>
                    <a:lstStyle/>
                    <a:p>
                      <a:pPr latinLnBrk="1"/>
                      <a:r>
                        <a:rPr lang="ko-KR" altLang="en-US" sz="800" dirty="0" smtClean="0"/>
                        <a:t>최종점검결과</a:t>
                      </a:r>
                      <a:endParaRPr lang="ko-KR" altLang="en-US" sz="800" dirty="0"/>
                    </a:p>
                  </a:txBody>
                  <a:tcPr/>
                </a:tc>
                <a:tc>
                  <a:txBody>
                    <a:bodyPr/>
                    <a:lstStyle/>
                    <a:p>
                      <a:r>
                        <a:rPr lang="ko-KR" altLang="en-US" sz="800" dirty="0" smtClean="0">
                          <a:solidFill>
                            <a:schemeClr val="tx1"/>
                          </a:solidFill>
                        </a:rPr>
                        <a:t>하나라도 미흡이 있으면 미흡</a:t>
                      </a:r>
                      <a:endParaRPr lang="en-US" altLang="ko-KR" sz="800" dirty="0" smtClean="0">
                        <a:solidFill>
                          <a:schemeClr val="tx1"/>
                        </a:solidFill>
                      </a:endParaRPr>
                    </a:p>
                  </a:txBody>
                  <a:tcPr/>
                </a:tc>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미흡내역과 대책을 별도로 입력할 것인가</a:t>
            </a:r>
            <a:r>
              <a:rPr lang="en-US" altLang="ko-KR" sz="900" dirty="0" smtClean="0">
                <a:solidFill>
                  <a:schemeClr val="tx1"/>
                </a:solidFill>
              </a:rPr>
              <a:t>?</a:t>
            </a:r>
          </a:p>
          <a:p>
            <a:endParaRPr lang="en-US" altLang="ko-KR" sz="900" dirty="0" smtClean="0">
              <a:solidFill>
                <a:schemeClr val="tx1"/>
              </a:solidFill>
            </a:endParaRPr>
          </a:p>
          <a:p>
            <a:r>
              <a:rPr lang="en-US" altLang="ko-KR" sz="900" dirty="0" smtClean="0">
                <a:solidFill>
                  <a:schemeClr val="tx1"/>
                </a:solidFill>
              </a:rPr>
              <a:t>E</a:t>
            </a:r>
            <a:r>
              <a:rPr lang="ko-KR" altLang="en-US" sz="900" dirty="0" smtClean="0">
                <a:solidFill>
                  <a:schemeClr val="tx1"/>
                </a:solidFill>
              </a:rPr>
              <a:t>부문은 체크리스트 항목에  </a:t>
            </a:r>
            <a:r>
              <a:rPr lang="en-US" altLang="ko-KR" sz="900" dirty="0" smtClean="0">
                <a:solidFill>
                  <a:schemeClr val="tx1"/>
                </a:solidFill>
              </a:rPr>
              <a:t>“</a:t>
            </a:r>
            <a:r>
              <a:rPr lang="ko-KR" altLang="en-US" sz="900" dirty="0" smtClean="0">
                <a:solidFill>
                  <a:schemeClr val="tx1"/>
                </a:solidFill>
              </a:rPr>
              <a:t>제외</a:t>
            </a:r>
            <a:r>
              <a:rPr lang="en-US" altLang="ko-KR" sz="900" dirty="0" smtClean="0">
                <a:solidFill>
                  <a:schemeClr val="tx1"/>
                </a:solidFill>
              </a:rPr>
              <a:t>” </a:t>
            </a:r>
            <a:r>
              <a:rPr lang="ko-KR" altLang="en-US" sz="900" dirty="0" smtClean="0">
                <a:solidFill>
                  <a:schemeClr val="tx1"/>
                </a:solidFill>
              </a:rPr>
              <a:t>있음</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점검방법이 </a:t>
            </a:r>
            <a:r>
              <a:rPr lang="ko-KR" altLang="en-US" sz="900" dirty="0" err="1" smtClean="0">
                <a:solidFill>
                  <a:schemeClr val="tx1"/>
                </a:solidFill>
              </a:rPr>
              <a:t>비대면이란</a:t>
            </a:r>
            <a:r>
              <a:rPr lang="ko-KR" altLang="en-US" sz="900" dirty="0" smtClean="0">
                <a:solidFill>
                  <a:schemeClr val="tx1"/>
                </a:solidFill>
              </a:rPr>
              <a:t>  현장을 </a:t>
            </a:r>
            <a:r>
              <a:rPr lang="ko-KR" altLang="en-US" sz="900" dirty="0" err="1" smtClean="0">
                <a:solidFill>
                  <a:schemeClr val="tx1"/>
                </a:solidFill>
              </a:rPr>
              <a:t>가지않고</a:t>
            </a:r>
            <a:r>
              <a:rPr lang="ko-KR" altLang="en-US" sz="900" dirty="0" smtClean="0">
                <a:solidFill>
                  <a:schemeClr val="tx1"/>
                </a:solidFill>
              </a:rPr>
              <a:t> 점검</a:t>
            </a:r>
            <a:r>
              <a:rPr lang="en-US" altLang="ko-KR" sz="900" dirty="0" smtClean="0">
                <a:solidFill>
                  <a:schemeClr val="tx1"/>
                </a:solidFill>
              </a:rPr>
              <a:t>??</a:t>
            </a:r>
          </a:p>
          <a:p>
            <a:endParaRPr lang="en-US" altLang="ko-KR" sz="900" dirty="0">
              <a:solidFill>
                <a:schemeClr val="tx1"/>
              </a:solidFill>
            </a:endParaRPr>
          </a:p>
          <a:p>
            <a:r>
              <a:rPr lang="ko-KR" altLang="en-US" sz="900" dirty="0" err="1" smtClean="0">
                <a:solidFill>
                  <a:schemeClr val="tx1"/>
                </a:solidFill>
              </a:rPr>
              <a:t>점검자는</a:t>
            </a:r>
            <a:r>
              <a:rPr lang="ko-KR" altLang="en-US" sz="900" dirty="0" smtClean="0">
                <a:solidFill>
                  <a:schemeClr val="tx1"/>
                </a:solidFill>
              </a:rPr>
              <a:t> 반드시 등록자 인가 </a:t>
            </a:r>
            <a:r>
              <a:rPr lang="en-US" altLang="ko-KR" sz="900" dirty="0" smtClean="0">
                <a:solidFill>
                  <a:schemeClr val="tx1"/>
                </a:solidFill>
              </a:rPr>
              <a:t>?</a:t>
            </a:r>
          </a:p>
          <a:p>
            <a:r>
              <a:rPr lang="ko-KR" altLang="en-US" sz="900" dirty="0" err="1" smtClean="0">
                <a:solidFill>
                  <a:schemeClr val="tx1"/>
                </a:solidFill>
              </a:rPr>
              <a:t>확인자</a:t>
            </a:r>
            <a:endParaRPr lang="en-US" altLang="ko-KR" sz="900" dirty="0" smtClean="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최종 점검결과</a:t>
            </a:r>
            <a:endParaRPr lang="ko-KR" altLang="en-US" sz="900" dirty="0">
              <a:solidFill>
                <a:schemeClr val="tx1"/>
              </a:solidFill>
            </a:endParaRP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extLst/>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gridCol w="644886"/>
                <a:gridCol w="542941"/>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86844">
                <a:tc>
                  <a:txBody>
                    <a:bodyPr/>
                    <a:lstStyle/>
                    <a:p>
                      <a:pPr algn="l"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t>양호</a:t>
                      </a:r>
                      <a:r>
                        <a:rPr lang="en-US" altLang="ko-KR" sz="800" b="0" dirty="0" smtClean="0"/>
                        <a:t>/</a:t>
                      </a:r>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01723">
                <a:tc>
                  <a:txBody>
                    <a:bodyPr/>
                    <a:lstStyle/>
                    <a:p>
                      <a:pPr algn="l"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공통</a:t>
            </a:r>
            <a:endParaRPr lang="ko-KR" altLang="en-US" sz="900" dirty="0">
              <a:solidFill>
                <a:schemeClr val="tx1"/>
              </a:solidFill>
            </a:endParaRPr>
          </a:p>
        </p:txBody>
      </p:sp>
      <p:graphicFrame>
        <p:nvGraphicFramePr>
          <p:cNvPr id="45" name="표 44"/>
          <p:cNvGraphicFramePr>
            <a:graphicFrameLocks noGrp="1"/>
          </p:cNvGraphicFramePr>
          <p:nvPr>
            <p:extLst/>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gridCol w="575043"/>
                <a:gridCol w="591347"/>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83489">
                <a:tc>
                  <a:txBody>
                    <a:bodyPr/>
                    <a:lstStyle/>
                    <a:p>
                      <a:pPr algn="ctr" latinLnBrk="1"/>
                      <a:r>
                        <a:rPr lang="ko-KR" altLang="en-US" sz="900" b="0" dirty="0" err="1" smtClean="0"/>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양호</a:t>
                      </a:r>
                      <a:r>
                        <a:rPr lang="en-US" altLang="ko-KR" sz="800" b="0" dirty="0" smtClean="0"/>
                        <a:t>/</a:t>
                      </a:r>
                      <a:r>
                        <a:rPr lang="ko-KR" altLang="en-US" sz="800" b="0" dirty="0" smtClean="0"/>
                        <a:t>미흡</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등록</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35913">
                <a:tc>
                  <a:txBody>
                    <a:bodyPr/>
                    <a:lstStyle/>
                    <a:p>
                      <a:pPr algn="ctr" latinLnBrk="1"/>
                      <a:r>
                        <a:rPr lang="ko-KR" altLang="en-US" sz="900" b="0" dirty="0" err="1" smtClean="0"/>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고공 작업</a:t>
            </a:r>
            <a:endParaRPr lang="ko-KR" altLang="en-US" sz="900" dirty="0">
              <a:solidFill>
                <a:schemeClr val="tx1"/>
              </a:solidFill>
            </a:endParaRP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작업자</a:t>
            </a:r>
            <a:endParaRPr lang="ko-KR" altLang="en-US" sz="900" dirty="0">
              <a:solidFill>
                <a:schemeClr val="tx1"/>
              </a:solidFill>
            </a:endParaRP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 내용</a:t>
            </a:r>
            <a:endParaRPr lang="ko-KR" altLang="en-US" sz="900" dirty="0">
              <a:solidFill>
                <a:schemeClr val="tx1"/>
              </a:solidFill>
            </a:endParaRP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체크리스트</a:t>
            </a:r>
            <a:endParaRPr lang="ko-KR" altLang="en-US" sz="900" dirty="0">
              <a:solidFill>
                <a:schemeClr val="tx1"/>
              </a:solidFill>
            </a:endParaRP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비대면      대면 </a:t>
            </a:r>
            <a:endParaRPr lang="ko-KR" altLang="en-US" sz="900" dirty="0">
              <a:solidFill>
                <a:schemeClr val="tx1"/>
              </a:solidFill>
            </a:endParaRP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a:t>
            </a:r>
            <a:r>
              <a:rPr lang="ko-KR" altLang="en-US" sz="900" dirty="0" smtClean="0">
                <a:solidFill>
                  <a:schemeClr val="tx1"/>
                </a:solidFill>
              </a:rPr>
              <a:t>이름 들 그대로</a:t>
            </a:r>
            <a:endParaRPr lang="ko-KR" altLang="en-US" sz="900" dirty="0">
              <a:solidFill>
                <a:schemeClr val="tx1"/>
              </a:solidFill>
            </a:endParaRP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점검방법</a:t>
            </a:r>
            <a:endParaRPr lang="ko-KR" altLang="en-US" sz="900" dirty="0">
              <a:solidFill>
                <a:schemeClr val="tx1"/>
              </a:solidFill>
            </a:endParaRP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작업장소</a:t>
            </a:r>
            <a:endParaRPr lang="ko-KR" altLang="en-US" sz="900" dirty="0">
              <a:solidFill>
                <a:schemeClr val="tx1"/>
              </a:solidFill>
            </a:endParaRP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smtClean="0">
                <a:solidFill>
                  <a:schemeClr val="tx1"/>
                </a:solidFill>
              </a:rPr>
              <a:t>작업장소 그대로</a:t>
            </a:r>
            <a:endParaRPr lang="ko-KR" altLang="en-US" sz="900" dirty="0">
              <a:solidFill>
                <a:schemeClr val="tx1"/>
              </a:solidFill>
            </a:endParaRP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smtClean="0"/>
              <a:t>찿기</a:t>
            </a:r>
            <a:endParaRPr lang="ko-KR" altLang="en-US" sz="1000" dirty="0"/>
          </a:p>
        </p:txBody>
      </p:sp>
      <p:sp>
        <p:nvSpPr>
          <p:cNvPr id="52" name="직사각형 51"/>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a:t>
            </a:r>
            <a:r>
              <a:rPr lang="ko-KR" altLang="en-US" sz="900" b="1" smtClean="0">
                <a:solidFill>
                  <a:schemeClr val="tx1"/>
                </a:solidFill>
              </a:rPr>
              <a:t>결과 등록</a:t>
            </a:r>
            <a:endParaRPr lang="en-US" altLang="ko-KR" sz="900" b="1" dirty="0" smtClean="0">
              <a:solidFill>
                <a:schemeClr val="tx1"/>
              </a:solidFill>
            </a:endParaRPr>
          </a:p>
        </p:txBody>
      </p:sp>
    </p:spTree>
    <p:extLst>
      <p:ext uri="{BB962C8B-B14F-4D97-AF65-F5344CB8AC3E}">
        <p14:creationId xmlns:p14="http://schemas.microsoft.com/office/powerpoint/2010/main" val="3717980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미흡 내역 등록</a:t>
            </a:r>
            <a:endParaRPr lang="ko-KR" altLang="en-US" sz="900" dirty="0">
              <a:solidFill>
                <a:schemeClr val="tx1"/>
              </a:solidFill>
            </a:endParaRPr>
          </a:p>
        </p:txBody>
      </p:sp>
      <p:sp>
        <p:nvSpPr>
          <p:cNvPr id="37" name="직사각형 36"/>
          <p:cNvSpPr/>
          <p:nvPr/>
        </p:nvSpPr>
        <p:spPr>
          <a:xfrm>
            <a:off x="804890" y="1653196"/>
            <a:ext cx="6802140" cy="2588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TEXT OR IMAGE</a:t>
            </a:r>
            <a:r>
              <a:rPr lang="ko-KR" altLang="en-US" dirty="0" smtClean="0">
                <a:solidFill>
                  <a:schemeClr val="tx1"/>
                </a:solidFill>
              </a:rPr>
              <a:t> </a:t>
            </a:r>
            <a:endParaRPr lang="ko-KR" altLang="en-US" dirty="0">
              <a:solidFill>
                <a:schemeClr val="tx1"/>
              </a:solidFill>
            </a:endParaRPr>
          </a:p>
        </p:txBody>
      </p:sp>
      <p:sp>
        <p:nvSpPr>
          <p:cNvPr id="2" name="직사각형 1"/>
          <p:cNvSpPr/>
          <p:nvPr/>
        </p:nvSpPr>
        <p:spPr>
          <a:xfrm>
            <a:off x="80489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텍스트</a:t>
            </a:r>
            <a:endParaRPr lang="ko-KR" altLang="en-US" sz="800" dirty="0">
              <a:solidFill>
                <a:schemeClr val="tx1"/>
              </a:solidFill>
            </a:endParaRPr>
          </a:p>
        </p:txBody>
      </p:sp>
      <p:sp>
        <p:nvSpPr>
          <p:cNvPr id="6" name="직사각형 5"/>
          <p:cNvSpPr/>
          <p:nvPr/>
        </p:nvSpPr>
        <p:spPr>
          <a:xfrm>
            <a:off x="1325050" y="1456076"/>
            <a:ext cx="501498" cy="197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이미지</a:t>
            </a:r>
            <a:endParaRPr lang="ko-KR" altLang="en-US" sz="800" dirty="0">
              <a:solidFill>
                <a:schemeClr val="tx1"/>
              </a:solidFill>
            </a:endParaRPr>
          </a:p>
        </p:txBody>
      </p:sp>
      <p:sp>
        <p:nvSpPr>
          <p:cNvPr id="7" name="직사각형 6"/>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미흡사항 등록</a:t>
            </a:r>
            <a:endParaRPr lang="en-US" altLang="ko-KR" sz="900" b="1" dirty="0" smtClean="0">
              <a:solidFill>
                <a:schemeClr val="tx1"/>
              </a:solidFill>
            </a:endParaRPr>
          </a:p>
        </p:txBody>
      </p:sp>
    </p:spTree>
    <p:extLst>
      <p:ext uri="{BB962C8B-B14F-4D97-AF65-F5344CB8AC3E}">
        <p14:creationId xmlns:p14="http://schemas.microsoft.com/office/powerpoint/2010/main" val="4059556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 결과 확인서명 </a:t>
            </a:r>
            <a:r>
              <a:rPr lang="en-US" altLang="ko-KR" sz="900" dirty="0" smtClean="0">
                <a:solidFill>
                  <a:schemeClr val="tx1"/>
                </a:solidFill>
              </a:rPr>
              <a:t>(</a:t>
            </a:r>
            <a:r>
              <a:rPr lang="ko-KR" altLang="en-US" sz="900" dirty="0" err="1" smtClean="0">
                <a:solidFill>
                  <a:schemeClr val="tx1"/>
                </a:solidFill>
              </a:rPr>
              <a:t>앱</a:t>
            </a:r>
            <a:r>
              <a:rPr lang="en-US" altLang="ko-KR" sz="900" dirty="0" smtClean="0">
                <a:solidFill>
                  <a:schemeClr val="tx1"/>
                </a:solidFill>
              </a:rPr>
              <a:t>)</a:t>
            </a:r>
            <a:endParaRPr lang="ko-KR" altLang="en-US" sz="900" dirty="0">
              <a:solidFill>
                <a:schemeClr val="tx1"/>
              </a:solidFill>
            </a:endParaRPr>
          </a:p>
        </p:txBody>
      </p:sp>
      <p:sp>
        <p:nvSpPr>
          <p:cNvPr id="37" name="직사각형 36"/>
          <p:cNvSpPr/>
          <p:nvPr/>
        </p:nvSpPr>
        <p:spPr>
          <a:xfrm>
            <a:off x="1411270" y="1682379"/>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사인 </a:t>
            </a:r>
            <a:endParaRPr lang="ko-KR" altLang="en-US" dirty="0">
              <a:solidFill>
                <a:schemeClr val="tx1"/>
              </a:solidFill>
            </a:endParaRPr>
          </a:p>
        </p:txBody>
      </p:sp>
      <p:sp>
        <p:nvSpPr>
          <p:cNvPr id="4" name="직사각형 3"/>
          <p:cNvSpPr/>
          <p:nvPr/>
        </p:nvSpPr>
        <p:spPr>
          <a:xfrm>
            <a:off x="804890" y="131138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5" name="직사각형 4"/>
          <p:cNvSpPr/>
          <p:nvPr/>
        </p:nvSpPr>
        <p:spPr>
          <a:xfrm>
            <a:off x="198576" y="104178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점검자</a:t>
            </a:r>
            <a:endParaRPr lang="ko-KR" altLang="en-US" sz="900" dirty="0">
              <a:solidFill>
                <a:schemeClr val="tx1"/>
              </a:solidFill>
            </a:endParaRPr>
          </a:p>
        </p:txBody>
      </p:sp>
      <p:sp>
        <p:nvSpPr>
          <p:cNvPr id="7" name="직사각형 6"/>
          <p:cNvSpPr/>
          <p:nvPr/>
        </p:nvSpPr>
        <p:spPr>
          <a:xfrm>
            <a:off x="804890" y="292226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등록자의 사원명</a:t>
            </a:r>
            <a:r>
              <a:rPr lang="en-US" altLang="ko-KR" sz="900" dirty="0" smtClean="0">
                <a:solidFill>
                  <a:schemeClr val="tx1"/>
                </a:solidFill>
              </a:rPr>
              <a:t>,</a:t>
            </a:r>
            <a:r>
              <a:rPr lang="ko-KR" altLang="en-US" sz="900" dirty="0" smtClean="0">
                <a:solidFill>
                  <a:schemeClr val="tx1"/>
                </a:solidFill>
              </a:rPr>
              <a:t>직책</a:t>
            </a:r>
            <a:r>
              <a:rPr lang="en-US" altLang="ko-KR" sz="900" dirty="0" smtClean="0">
                <a:solidFill>
                  <a:schemeClr val="tx1"/>
                </a:solidFill>
              </a:rPr>
              <a:t>/</a:t>
            </a:r>
            <a:r>
              <a:rPr lang="ko-KR" altLang="en-US" sz="900" dirty="0" smtClean="0">
                <a:solidFill>
                  <a:schemeClr val="tx1"/>
                </a:solidFill>
              </a:rPr>
              <a:t>호칭</a:t>
            </a:r>
            <a:r>
              <a:rPr lang="en-US" altLang="ko-KR" sz="900" dirty="0" smtClean="0">
                <a:solidFill>
                  <a:schemeClr val="tx1"/>
                </a:solidFill>
              </a:rPr>
              <a:t>,</a:t>
            </a:r>
            <a:r>
              <a:rPr lang="ko-KR" altLang="en-US" sz="900" dirty="0" smtClean="0">
                <a:solidFill>
                  <a:schemeClr val="tx1"/>
                </a:solidFill>
              </a:rPr>
              <a:t>소속이 출력됩니다</a:t>
            </a:r>
            <a:endParaRPr lang="ko-KR" altLang="en-US" sz="900" dirty="0">
              <a:solidFill>
                <a:schemeClr val="tx1"/>
              </a:solidFill>
            </a:endParaRPr>
          </a:p>
        </p:txBody>
      </p:sp>
      <p:sp>
        <p:nvSpPr>
          <p:cNvPr id="8" name="직사각형 7"/>
          <p:cNvSpPr/>
          <p:nvPr/>
        </p:nvSpPr>
        <p:spPr>
          <a:xfrm>
            <a:off x="198576" y="268879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smtClean="0">
                <a:solidFill>
                  <a:schemeClr val="tx1"/>
                </a:solidFill>
              </a:rPr>
              <a:t>확인자</a:t>
            </a:r>
            <a:endParaRPr lang="ko-KR" altLang="en-US" sz="900" dirty="0">
              <a:solidFill>
                <a:schemeClr val="tx1"/>
              </a:solidFill>
            </a:endParaRPr>
          </a:p>
        </p:txBody>
      </p:sp>
      <p:sp>
        <p:nvSpPr>
          <p:cNvPr id="11" name="직사각형 10"/>
          <p:cNvSpPr/>
          <p:nvPr/>
        </p:nvSpPr>
        <p:spPr>
          <a:xfrm>
            <a:off x="1375043" y="3293261"/>
            <a:ext cx="1312475" cy="922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사인 </a:t>
            </a:r>
            <a:endParaRPr lang="ko-KR" altLang="en-US" dirty="0">
              <a:solidFill>
                <a:schemeClr val="tx1"/>
              </a:solidFill>
            </a:endParaRPr>
          </a:p>
        </p:txBody>
      </p:sp>
      <p:sp>
        <p:nvSpPr>
          <p:cNvPr id="9" name="직사각형 8"/>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점검 결과 확인서명</a:t>
            </a:r>
            <a:endParaRPr lang="en-US" altLang="ko-KR" sz="900" b="1" dirty="0" smtClean="0">
              <a:solidFill>
                <a:schemeClr val="tx1"/>
              </a:solidFill>
            </a:endParaRPr>
          </a:p>
        </p:txBody>
      </p:sp>
    </p:spTree>
    <p:extLst>
      <p:ext uri="{BB962C8B-B14F-4D97-AF65-F5344CB8AC3E}">
        <p14:creationId xmlns:p14="http://schemas.microsoft.com/office/powerpoint/2010/main" val="3466968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안전 점검 등록 현황을 조회</a:t>
            </a:r>
            <a:endParaRPr lang="ko-KR" altLang="en-US" sz="900" dirty="0">
              <a:solidFill>
                <a:schemeClr val="tx1"/>
              </a:solidFill>
            </a:endParaRPr>
          </a:p>
        </p:txBody>
      </p:sp>
      <p:graphicFrame>
        <p:nvGraphicFramePr>
          <p:cNvPr id="10" name="표 9"/>
          <p:cNvGraphicFramePr>
            <a:graphicFrameLocks noGrp="1"/>
          </p:cNvGraphicFramePr>
          <p:nvPr>
            <p:extLst/>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 xmlns:a16="http://schemas.microsoft.com/office/drawing/2014/main" val="20001"/>
                    </a:ext>
                  </a:extLst>
                </a:gridCol>
                <a:gridCol w="568887"/>
                <a:gridCol w="374900"/>
                <a:gridCol w="374900"/>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159480">
                <a:tc>
                  <a:txBody>
                    <a:bodyPr/>
                    <a:lstStyle/>
                    <a:p>
                      <a:pPr algn="l" rtl="0"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smtClean="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순천지사</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smtClean="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 </a:t>
            </a:r>
            <a:endParaRPr lang="ko-KR" altLang="en-US" sz="800" dirty="0">
              <a:solidFill>
                <a:schemeClr val="tx1"/>
              </a:solidFill>
            </a:endParaRP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조직</a:t>
            </a:r>
            <a:endParaRPr lang="ko-KR" altLang="en-US" sz="900" dirty="0">
              <a:solidFill>
                <a:schemeClr val="tx1"/>
              </a:solidFill>
            </a:endParaRP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년도</a:t>
            </a:r>
            <a:endParaRPr lang="ko-KR" altLang="en-US" sz="900" dirty="0">
              <a:solidFill>
                <a:schemeClr val="tx1"/>
              </a:solidFill>
            </a:endParaRPr>
          </a:p>
        </p:txBody>
      </p:sp>
      <p:graphicFrame>
        <p:nvGraphicFramePr>
          <p:cNvPr id="18" name="표 17"/>
          <p:cNvGraphicFramePr>
            <a:graphicFrameLocks noGrp="1"/>
          </p:cNvGraphicFramePr>
          <p:nvPr>
            <p:extLst/>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163634">
                <a:tc>
                  <a:txBody>
                    <a:bodyPr/>
                    <a:lstStyle/>
                    <a:p>
                      <a:pPr latinLnBrk="1"/>
                      <a:r>
                        <a:rPr lang="ko-KR" altLang="en-US" sz="800" dirty="0" smtClean="0"/>
                        <a:t>조직</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특정 조직을 선택 시 하위 조직을 모두 포함</a:t>
                      </a:r>
                      <a:endParaRPr lang="en-US" altLang="ko-KR" sz="800" dirty="0" smtClean="0">
                        <a:solidFill>
                          <a:schemeClr val="tx1"/>
                        </a:solidFill>
                      </a:endParaRPr>
                    </a:p>
                  </a:txBody>
                  <a:tcPr/>
                </a:tc>
              </a:tr>
              <a:tr h="0">
                <a:tc>
                  <a:txBody>
                    <a:bodyPr/>
                    <a:lstStyle/>
                    <a:p>
                      <a:pPr latinLnBrk="1"/>
                      <a:r>
                        <a:rPr lang="ko-KR" altLang="en-US" sz="800" dirty="0" smtClean="0"/>
                        <a:t>년도</a:t>
                      </a:r>
                      <a:endParaRPr lang="ko-KR" altLang="en-US" sz="800" dirty="0"/>
                    </a:p>
                  </a:txBody>
                  <a:tcPr/>
                </a:tc>
                <a:tc>
                  <a:txBody>
                    <a:bodyPr/>
                    <a:lstStyle/>
                    <a:p>
                      <a:pPr latinLnBrk="1"/>
                      <a:r>
                        <a:rPr lang="en-US" altLang="ko-KR" sz="800" dirty="0" smtClean="0"/>
                        <a:t>Default</a:t>
                      </a:r>
                      <a:r>
                        <a:rPr lang="en-US" altLang="ko-KR" sz="800" baseline="0" dirty="0" smtClean="0"/>
                        <a:t> </a:t>
                      </a:r>
                      <a:r>
                        <a:rPr lang="ko-KR" altLang="en-US" sz="800" baseline="0" dirty="0" smtClean="0"/>
                        <a:t>현재 년도</a:t>
                      </a:r>
                      <a:endParaRPr lang="en-US" altLang="ko-KR" sz="800" dirty="0" smtClean="0"/>
                    </a:p>
                  </a:txBody>
                  <a:tcPr/>
                </a:tc>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smtClean="0"/>
                        <a:t>조직</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지사</a:t>
                      </a:r>
                      <a:r>
                        <a:rPr lang="en-US" altLang="ko-KR" sz="800" dirty="0" smtClean="0">
                          <a:solidFill>
                            <a:schemeClr val="tx1"/>
                          </a:solidFill>
                        </a:rPr>
                        <a:t>/</a:t>
                      </a:r>
                      <a:r>
                        <a:rPr lang="ko-KR" altLang="en-US" sz="800" dirty="0" smtClean="0">
                          <a:solidFill>
                            <a:schemeClr val="tx1"/>
                          </a:solidFill>
                        </a:rPr>
                        <a:t>지점 기준</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endParaRPr lang="en-US" altLang="ko-KR" sz="800" dirty="0" smtClean="0">
                        <a:solidFill>
                          <a:schemeClr val="tx1"/>
                        </a:solidFill>
                      </a:endParaRPr>
                    </a:p>
                  </a:txBody>
                  <a:tcPr/>
                </a:tc>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미등록 조직만</a:t>
            </a:r>
            <a:endParaRPr lang="ko-KR" altLang="en-US" sz="900" dirty="0">
              <a:solidFill>
                <a:schemeClr val="tx1"/>
              </a:solidFill>
            </a:endParaRP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지사</a:t>
            </a:r>
            <a:r>
              <a:rPr lang="en-US" altLang="ko-KR" sz="900" dirty="0" smtClean="0">
                <a:solidFill>
                  <a:schemeClr val="tx1"/>
                </a:solidFill>
              </a:rPr>
              <a:t>/</a:t>
            </a:r>
            <a:r>
              <a:rPr lang="ko-KR" altLang="en-US" sz="900" dirty="0" smtClean="0">
                <a:solidFill>
                  <a:schemeClr val="tx1"/>
                </a:solidFill>
              </a:rPr>
              <a:t>지점 단위로 년간 </a:t>
            </a:r>
            <a:r>
              <a:rPr lang="ko-KR" altLang="en-US" sz="900" dirty="0" err="1" smtClean="0">
                <a:solidFill>
                  <a:schemeClr val="tx1"/>
                </a:solidFill>
              </a:rPr>
              <a:t>한건도</a:t>
            </a:r>
            <a:r>
              <a:rPr lang="ko-KR" altLang="en-US" sz="900" dirty="0" smtClean="0">
                <a:solidFill>
                  <a:schemeClr val="tx1"/>
                </a:solidFill>
              </a:rPr>
              <a:t> 등록하지 않은 경우 미등록 으로 간주</a:t>
            </a:r>
            <a:endParaRPr lang="en-US" altLang="ko-KR" sz="900" dirty="0" smtClean="0">
              <a:solidFill>
                <a:schemeClr val="tx1"/>
              </a:solidFill>
            </a:endParaRPr>
          </a:p>
        </p:txBody>
      </p:sp>
      <p:sp>
        <p:nvSpPr>
          <p:cNvPr id="22" name="직사각형 21"/>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작업지시 등록 현황</a:t>
            </a:r>
            <a:endParaRPr lang="en-US" altLang="ko-KR" sz="900" b="1" dirty="0" smtClean="0">
              <a:solidFill>
                <a:schemeClr val="tx1"/>
              </a:solidFill>
            </a:endParaRPr>
          </a:p>
        </p:txBody>
      </p:sp>
    </p:spTree>
    <p:extLst>
      <p:ext uri="{BB962C8B-B14F-4D97-AF65-F5344CB8AC3E}">
        <p14:creationId xmlns:p14="http://schemas.microsoft.com/office/powerpoint/2010/main" val="3230946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직업지시서 현황</a:t>
            </a:r>
            <a:endParaRPr lang="ko-KR" altLang="en-US" sz="900" dirty="0">
              <a:solidFill>
                <a:schemeClr val="tx1"/>
              </a:solidFill>
            </a:endParaRPr>
          </a:p>
        </p:txBody>
      </p:sp>
      <p:sp>
        <p:nvSpPr>
          <p:cNvPr id="14" name="직사각형 13"/>
          <p:cNvSpPr/>
          <p:nvPr/>
        </p:nvSpPr>
        <p:spPr>
          <a:xfrm>
            <a:off x="8069902"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조회</a:t>
            </a:r>
            <a:endParaRPr lang="ko-KR" altLang="en-US" sz="800" dirty="0"/>
          </a:p>
        </p:txBody>
      </p:sp>
      <p:sp>
        <p:nvSpPr>
          <p:cNvPr id="18" name="직사각형 17"/>
          <p:cNvSpPr/>
          <p:nvPr/>
        </p:nvSpPr>
        <p:spPr>
          <a:xfrm>
            <a:off x="297774" y="1313411"/>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smtClean="0">
                <a:solidFill>
                  <a:schemeClr val="tx1"/>
                </a:solidFill>
              </a:rPr>
              <a:t>+ KT</a:t>
            </a:r>
          </a:p>
          <a:p>
            <a:r>
              <a:rPr lang="en-US" altLang="ko-KR" sz="900" dirty="0" smtClean="0">
                <a:solidFill>
                  <a:schemeClr val="tx1"/>
                </a:solidFill>
              </a:rPr>
              <a:t>   + </a:t>
            </a:r>
            <a:r>
              <a:rPr lang="ko-KR" altLang="en-US" sz="900" dirty="0" smtClean="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smtClean="0">
                <a:solidFill>
                  <a:schemeClr val="tx1"/>
                </a:solidFill>
              </a:rPr>
              <a:t>   + </a:t>
            </a:r>
            <a:r>
              <a:rPr lang="ko-KR" altLang="en-US" sz="900" dirty="0" smtClean="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대구</a:t>
            </a:r>
            <a:r>
              <a:rPr lang="en-US" altLang="ko-KR" sz="900" dirty="0" smtClean="0">
                <a:solidFill>
                  <a:schemeClr val="tx1"/>
                </a:solidFill>
              </a:rPr>
              <a:t>/</a:t>
            </a:r>
            <a:r>
              <a:rPr lang="ko-KR" altLang="en-US" sz="900" dirty="0" smtClean="0">
                <a:solidFill>
                  <a:schemeClr val="tx1"/>
                </a:solidFill>
              </a:rPr>
              <a:t>경북광역본부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smtClean="0">
                <a:solidFill>
                  <a:schemeClr val="tx1"/>
                </a:solidFill>
              </a:rPr>
              <a:t>   </a:t>
            </a:r>
            <a:r>
              <a:rPr lang="en-US" altLang="ko-KR" sz="900" dirty="0" smtClean="0">
                <a:solidFill>
                  <a:schemeClr val="tx1"/>
                </a:solidFill>
              </a:rPr>
              <a:t>+ </a:t>
            </a:r>
            <a:r>
              <a:rPr lang="ko-KR" altLang="en-US" sz="900" dirty="0" smtClean="0">
                <a:solidFill>
                  <a:schemeClr val="tx1"/>
                </a:solidFill>
              </a:rPr>
              <a:t>전남</a:t>
            </a:r>
            <a:r>
              <a:rPr lang="en-US" altLang="ko-KR" sz="900" dirty="0">
                <a:solidFill>
                  <a:schemeClr val="tx1"/>
                </a:solidFill>
              </a:rPr>
              <a:t>/</a:t>
            </a:r>
            <a:r>
              <a:rPr lang="ko-KR" altLang="en-US" sz="900" dirty="0">
                <a:solidFill>
                  <a:schemeClr val="tx1"/>
                </a:solidFill>
              </a:rPr>
              <a:t>전북광역본부</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발생기간 </a:t>
            </a:r>
            <a:endParaRPr lang="ko-KR" altLang="en-US" sz="900" dirty="0">
              <a:solidFill>
                <a:schemeClr val="tx1"/>
              </a:solidFill>
            </a:endParaRP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r>
              <a:rPr lang="en-US" altLang="ko-KR" sz="900" dirty="0" err="1" smtClean="0">
                <a:solidFill>
                  <a:schemeClr val="tx1"/>
                </a:solidFill>
              </a:rPr>
              <a:t>yyyy</a:t>
            </a:r>
            <a:r>
              <a:rPr lang="en-US" altLang="ko-KR" sz="900" dirty="0" smtClean="0">
                <a:solidFill>
                  <a:schemeClr val="tx1"/>
                </a:solidFill>
              </a:rPr>
              <a:t>-mm-</a:t>
            </a:r>
            <a:r>
              <a:rPr lang="en-US" altLang="ko-KR" sz="900" dirty="0" err="1" smtClean="0">
                <a:solidFill>
                  <a:schemeClr val="tx1"/>
                </a:solidFill>
              </a:rPr>
              <a:t>dd</a:t>
            </a:r>
            <a:endParaRPr lang="ko-KR" altLang="en-US" sz="900" dirty="0">
              <a:solidFill>
                <a:schemeClr val="tx1"/>
              </a:solidFill>
            </a:endParaRP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 </a:t>
            </a:r>
            <a:r>
              <a:rPr lang="en-US" altLang="ko-KR" sz="900" dirty="0" err="1" smtClean="0">
                <a:solidFill>
                  <a:schemeClr val="tx1"/>
                </a:solidFill>
              </a:rPr>
              <a:t>yyyy</a:t>
            </a:r>
            <a:r>
              <a:rPr lang="en-US" altLang="ko-KR" sz="900" dirty="0" smtClean="0">
                <a:solidFill>
                  <a:schemeClr val="tx1"/>
                </a:solidFill>
              </a:rPr>
              <a:t>-mm-</a:t>
            </a:r>
            <a:r>
              <a:rPr lang="en-US" altLang="ko-KR" sz="900" dirty="0" err="1" smtClean="0">
                <a:solidFill>
                  <a:schemeClr val="tx1"/>
                </a:solidFill>
              </a:rPr>
              <a:t>dd</a:t>
            </a:r>
            <a:endParaRPr lang="ko-KR" altLang="en-US" sz="900" dirty="0">
              <a:solidFill>
                <a:schemeClr val="tx1"/>
              </a:solidFill>
            </a:endParaRP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smtClean="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rPr>
              <a:t>v</a:t>
            </a:r>
            <a:endParaRPr lang="ko-KR" altLang="en-US" sz="900" dirty="0">
              <a:solidFill>
                <a:schemeClr val="tx1"/>
              </a:solidFill>
            </a:endParaRP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발생한</a:t>
            </a:r>
            <a:r>
              <a:rPr lang="en-US" altLang="ko-KR" sz="900" dirty="0" smtClean="0">
                <a:solidFill>
                  <a:schemeClr val="tx1"/>
                </a:solidFill>
              </a:rPr>
              <a:t> </a:t>
            </a:r>
            <a:r>
              <a:rPr lang="ko-KR" altLang="en-US" sz="900" dirty="0" smtClean="0">
                <a:solidFill>
                  <a:schemeClr val="tx1"/>
                </a:solidFill>
              </a:rPr>
              <a:t>조직만 출력 </a:t>
            </a:r>
            <a:endParaRPr lang="ko-KR" altLang="en-US" sz="900" dirty="0">
              <a:solidFill>
                <a:schemeClr val="tx1"/>
              </a:solidFill>
            </a:endParaRPr>
          </a:p>
        </p:txBody>
      </p:sp>
      <p:graphicFrame>
        <p:nvGraphicFramePr>
          <p:cNvPr id="17" name="표 16"/>
          <p:cNvGraphicFramePr>
            <a:graphicFrameLocks noGrp="1"/>
          </p:cNvGraphicFramePr>
          <p:nvPr>
            <p:extLst/>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xmlns="" val="20001"/>
                    </a:ext>
                  </a:extLst>
                </a:gridCol>
                <a:gridCol w="608803">
                  <a:extLst>
                    <a:ext uri="{9D8B030D-6E8A-4147-A177-3AD203B41FA5}">
                      <a16:colId xmlns:a16="http://schemas.microsoft.com/office/drawing/2014/main" xmlns="" val="20002"/>
                    </a:ext>
                  </a:extLst>
                </a:gridCol>
                <a:gridCol w="608803"/>
                <a:gridCol w="608803"/>
                <a:gridCol w="568887"/>
                <a:gridCol w="438332"/>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159480">
                <a:tc>
                  <a:txBody>
                    <a:bodyPr/>
                    <a:lstStyle/>
                    <a:p>
                      <a:pPr algn="l" fontAlgn="ctr"/>
                      <a:r>
                        <a:rPr lang="ko-KR" altLang="en-US" sz="1100" b="1" i="0" u="none" strike="noStrike" dirty="0" smtClean="0">
                          <a:solidFill>
                            <a:srgbClr val="000000"/>
                          </a:solidFill>
                          <a:effectLst/>
                          <a:latin typeface="맑은 고딕" panose="020B0503020000020004" pitchFamily="50" charset="-127"/>
                          <a:ea typeface="맑은 고딕" panose="020B0503020000020004" pitchFamily="50" charset="-127"/>
                        </a:rPr>
                        <a:t>합계</a:t>
                      </a:r>
                      <a:endParaRPr lang="ko-KR" alt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smtClean="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r>
                        <a:rPr lang="ko-KR" altLang="en-US" sz="1100" b="0" i="0" u="none" strike="noStrike" dirty="0" smtClean="0">
                          <a:solidFill>
                            <a:srgbClr val="000000"/>
                          </a:solidFill>
                          <a:effectLst/>
                          <a:latin typeface="맑은 고딕" panose="020B0503020000020004" pitchFamily="50" charset="-127"/>
                          <a:ea typeface="맑은 고딕" panose="020B0503020000020004" pitchFamily="50" charset="-127"/>
                        </a:rPr>
                        <a:t>네트워크부문</a:t>
                      </a: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smtClean="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13" name="직사각형 12"/>
          <p:cNvSpPr/>
          <p:nvPr/>
        </p:nvSpPr>
        <p:spPr>
          <a:xfrm>
            <a:off x="1577170" y="177716"/>
            <a:ext cx="2434657" cy="13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작업지시서 등록 집계</a:t>
            </a:r>
            <a:endParaRPr lang="en-US" altLang="ko-KR" sz="900" b="1" dirty="0" smtClean="0">
              <a:solidFill>
                <a:schemeClr val="tx1"/>
              </a:solidFill>
            </a:endParaRPr>
          </a:p>
        </p:txBody>
      </p:sp>
    </p:spTree>
    <p:extLst>
      <p:ext uri="{BB962C8B-B14F-4D97-AF65-F5344CB8AC3E}">
        <p14:creationId xmlns:p14="http://schemas.microsoft.com/office/powerpoint/2010/main" val="4330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점검사항</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smtClean="0">
                          <a:solidFill>
                            <a:schemeClr val="tx1"/>
                          </a:solidFill>
                        </a:rPr>
                        <a:t>N </a:t>
                      </a:r>
                      <a:r>
                        <a:rPr lang="ko-KR" altLang="en-US" sz="800" dirty="0" smtClean="0">
                          <a:solidFill>
                            <a:schemeClr val="tx1"/>
                          </a:solidFill>
                        </a:rPr>
                        <a:t>건 입력</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err="1" smtClean="0"/>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점검사항에 대한 개선방안</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기본 정보</a:t>
            </a:r>
            <a:endParaRPr lang="en-US" altLang="ko-KR" sz="900" dirty="0" smtClean="0">
              <a:solidFill>
                <a:schemeClr val="tx1"/>
              </a:solidFill>
            </a:endParaRPr>
          </a:p>
          <a:p>
            <a:endParaRPr lang="en-US" altLang="ko-KR" sz="900" dirty="0">
              <a:solidFill>
                <a:schemeClr val="tx1"/>
              </a:solidFill>
            </a:endParaRPr>
          </a:p>
          <a:p>
            <a:r>
              <a:rPr lang="ko-KR" altLang="en-US" sz="900" b="1" dirty="0" smtClean="0">
                <a:solidFill>
                  <a:schemeClr val="tx1"/>
                </a:solidFill>
              </a:rPr>
              <a:t>점검 사항</a:t>
            </a:r>
            <a:endParaRPr lang="en-US" altLang="ko-KR" sz="900" b="1" dirty="0" smtClean="0">
              <a:solidFill>
                <a:schemeClr val="tx1"/>
              </a:solidFill>
            </a:endParaRPr>
          </a:p>
          <a:p>
            <a:endParaRPr lang="en-US" altLang="ko-KR" sz="900" u="sng" dirty="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도급에  해당하는 서류인가</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안전점검시스템에서 관리하는 </a:t>
            </a:r>
            <a:r>
              <a:rPr lang="ko-KR" altLang="en-US" sz="900" dirty="0" err="1" smtClean="0">
                <a:solidFill>
                  <a:schemeClr val="tx1"/>
                </a:solidFill>
              </a:rPr>
              <a:t>작업지시별로</a:t>
            </a:r>
            <a:r>
              <a:rPr lang="ko-KR" altLang="en-US" sz="900" dirty="0" smtClean="0">
                <a:solidFill>
                  <a:schemeClr val="tx1"/>
                </a:solidFill>
              </a:rPr>
              <a:t> 입력하나  </a:t>
            </a:r>
            <a:endParaRPr lang="en-US" altLang="ko-KR" sz="900" dirty="0" smtClean="0">
              <a:solidFill>
                <a:schemeClr val="tx1"/>
              </a:solidFill>
            </a:endParaRPr>
          </a:p>
          <a:p>
            <a:r>
              <a:rPr lang="ko-KR" altLang="en-US" sz="900" dirty="0" smtClean="0">
                <a:solidFill>
                  <a:schemeClr val="tx1"/>
                </a:solidFill>
              </a:rPr>
              <a:t>아니면 </a:t>
            </a:r>
            <a:r>
              <a:rPr lang="en-US" altLang="ko-KR" sz="900" dirty="0" smtClean="0">
                <a:solidFill>
                  <a:schemeClr val="tx1"/>
                </a:solidFill>
              </a:rPr>
              <a:t>SRM</a:t>
            </a:r>
            <a:r>
              <a:rPr lang="ko-KR" altLang="en-US" sz="900" dirty="0" smtClean="0">
                <a:solidFill>
                  <a:schemeClr val="tx1"/>
                </a:solidFill>
              </a:rPr>
              <a:t>으로 부터 수신하는 도급과제별 입력인가</a:t>
            </a:r>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a:p>
            <a:r>
              <a:rPr lang="ko-KR" altLang="en-US" sz="900" dirty="0" smtClean="0">
                <a:solidFill>
                  <a:schemeClr val="tx1"/>
                </a:solidFill>
              </a:rPr>
              <a:t>점검장소는 </a:t>
            </a:r>
            <a:r>
              <a:rPr lang="en-US" altLang="ko-KR" sz="900" dirty="0" smtClean="0">
                <a:solidFill>
                  <a:schemeClr val="tx1"/>
                </a:solidFill>
              </a:rPr>
              <a:t>SRM</a:t>
            </a:r>
            <a:r>
              <a:rPr lang="ko-KR" altLang="en-US" sz="900" dirty="0" smtClean="0">
                <a:solidFill>
                  <a:schemeClr val="tx1"/>
                </a:solidFill>
              </a:rPr>
              <a:t>으로 부터 오는 것인가</a:t>
            </a:r>
            <a:endParaRPr lang="en-US" altLang="ko-KR"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점검사항</a:t>
            </a:r>
            <a:endParaRPr lang="en-US" altLang="ko-KR" sz="900" b="1" u="sng" dirty="0" smtClean="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개선방안</a:t>
            </a:r>
            <a:endParaRPr lang="en-US" altLang="ko-KR" sz="900" b="1" u="sng" dirty="0" smtClean="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smtClean="0">
                <a:solidFill>
                  <a:schemeClr val="tx1"/>
                </a:solidFill>
              </a:rPr>
              <a:t>1</a:t>
            </a:r>
            <a:endParaRPr lang="en-US" altLang="ko-KR" sz="900" b="1" u="sng" dirty="0" smtClean="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endParaRPr lang="en-US" altLang="ko-KR" sz="900" b="1" u="sng" dirty="0" smtClean="0">
              <a:solidFill>
                <a:schemeClr val="tx1"/>
              </a:solidFill>
            </a:endParaRP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smtClean="0">
                <a:solidFill>
                  <a:schemeClr val="tx1"/>
                </a:solidFill>
              </a:rPr>
              <a:t>N</a:t>
            </a:r>
          </a:p>
        </p:txBody>
      </p:sp>
      <p:sp>
        <p:nvSpPr>
          <p:cNvPr id="24" name="직사각형 23"/>
          <p:cNvSpPr/>
          <p:nvPr/>
        </p:nvSpPr>
        <p:spPr>
          <a:xfrm>
            <a:off x="3238075" y="3541006"/>
            <a:ext cx="4942098" cy="16488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0" b="1" dirty="0" smtClean="0">
                <a:solidFill>
                  <a:schemeClr val="tx1"/>
                </a:solidFill>
              </a:rPr>
              <a:t>순회점검 점검 사항 등록</a:t>
            </a:r>
            <a:endParaRPr lang="en-US" altLang="ko-KR" sz="1100" b="1" dirty="0" smtClean="0">
              <a:solidFill>
                <a:schemeClr val="tx1"/>
              </a:solidFill>
            </a:endParaRPr>
          </a:p>
          <a:p>
            <a:r>
              <a:rPr lang="ko-KR" altLang="en-US" sz="1100" dirty="0" smtClean="0">
                <a:solidFill>
                  <a:schemeClr val="tx1"/>
                </a:solidFill>
              </a:rPr>
              <a:t>사전 개발된 사항으로 만들어 놓기는 했습니다</a:t>
            </a:r>
            <a:r>
              <a:rPr lang="en-US" altLang="ko-KR" sz="1100" dirty="0" smtClean="0">
                <a:solidFill>
                  <a:schemeClr val="tx1"/>
                </a:solidFill>
              </a:rPr>
              <a:t>.</a:t>
            </a:r>
          </a:p>
          <a:p>
            <a:r>
              <a:rPr lang="ko-KR" altLang="en-US" sz="1100" dirty="0" smtClean="0">
                <a:solidFill>
                  <a:schemeClr val="tx1"/>
                </a:solidFill>
              </a:rPr>
              <a:t>점검 사항</a:t>
            </a:r>
            <a:r>
              <a:rPr lang="en-US" altLang="ko-KR" sz="1100" dirty="0" smtClean="0">
                <a:solidFill>
                  <a:schemeClr val="tx1"/>
                </a:solidFill>
              </a:rPr>
              <a:t>, </a:t>
            </a:r>
            <a:r>
              <a:rPr lang="ko-KR" altLang="en-US" sz="1100" dirty="0" smtClean="0">
                <a:solidFill>
                  <a:schemeClr val="tx1"/>
                </a:solidFill>
              </a:rPr>
              <a:t>개선 </a:t>
            </a:r>
            <a:r>
              <a:rPr lang="ko-KR" altLang="en-US" sz="1100" dirty="0" smtClean="0">
                <a:solidFill>
                  <a:schemeClr val="tx1"/>
                </a:solidFill>
              </a:rPr>
              <a:t>방안 </a:t>
            </a:r>
            <a:r>
              <a:rPr lang="ko-KR" altLang="en-US" sz="1100" dirty="0" smtClean="0">
                <a:solidFill>
                  <a:schemeClr val="tx1"/>
                </a:solidFill>
              </a:rPr>
              <a:t>모두 </a:t>
            </a:r>
            <a:r>
              <a:rPr lang="en-US" altLang="ko-KR" sz="1100" dirty="0" err="1" smtClean="0">
                <a:solidFill>
                  <a:schemeClr val="tx1"/>
                </a:solidFill>
              </a:rPr>
              <a:t>textarea</a:t>
            </a:r>
            <a:r>
              <a:rPr lang="ko-KR" altLang="en-US" sz="1100" dirty="0" smtClean="0">
                <a:solidFill>
                  <a:schemeClr val="tx1"/>
                </a:solidFill>
              </a:rPr>
              <a:t>로 등록되는 </a:t>
            </a:r>
            <a:r>
              <a:rPr lang="en-US" altLang="ko-KR" sz="1100" dirty="0" smtClean="0">
                <a:solidFill>
                  <a:schemeClr val="tx1"/>
                </a:solidFill>
              </a:rPr>
              <a:t>UI</a:t>
            </a:r>
            <a:r>
              <a:rPr lang="ko-KR" altLang="en-US" sz="1100" dirty="0" smtClean="0">
                <a:solidFill>
                  <a:schemeClr val="tx1"/>
                </a:solidFill>
              </a:rPr>
              <a:t>가 추가적으로 </a:t>
            </a:r>
            <a:r>
              <a:rPr lang="ko-KR" altLang="en-US" sz="1100" dirty="0" err="1" smtClean="0">
                <a:solidFill>
                  <a:schemeClr val="tx1"/>
                </a:solidFill>
              </a:rPr>
              <a:t>필요해보입니다</a:t>
            </a:r>
            <a:r>
              <a:rPr lang="en-US" altLang="ko-KR" sz="1100" dirty="0" smtClean="0">
                <a:solidFill>
                  <a:schemeClr val="tx1"/>
                </a:solidFill>
              </a:rPr>
              <a:t>.</a:t>
            </a:r>
          </a:p>
          <a:p>
            <a:endParaRPr lang="en-US" altLang="ko-KR" sz="1100" dirty="0">
              <a:solidFill>
                <a:schemeClr val="tx1"/>
              </a:solidFill>
            </a:endParaRPr>
          </a:p>
          <a:p>
            <a:r>
              <a:rPr lang="en-US" altLang="ko-KR" sz="1100" dirty="0" smtClean="0">
                <a:solidFill>
                  <a:schemeClr val="tx1"/>
                </a:solidFill>
                <a:hlinkClick r:id="rId3"/>
              </a:rPr>
              <a:t>http://dev-safety.kt.co.kr/#/safe-docs/100271205?token=9999999999&amp;corpFlag=91259629</a:t>
            </a:r>
            <a:endParaRPr lang="en-US" altLang="ko-KR" sz="1100" dirty="0" smtClean="0">
              <a:solidFill>
                <a:schemeClr val="tx1"/>
              </a:solidFill>
            </a:endParaRPr>
          </a:p>
          <a:p>
            <a:r>
              <a:rPr lang="en-US" altLang="ko-KR" sz="1100" dirty="0">
                <a:solidFill>
                  <a:schemeClr val="tx1"/>
                </a:solidFill>
              </a:rPr>
              <a:t> </a:t>
            </a:r>
            <a:r>
              <a:rPr lang="en-US" altLang="ko-KR" sz="1100" dirty="0" smtClean="0">
                <a:solidFill>
                  <a:schemeClr val="tx1"/>
                </a:solidFill>
              </a:rPr>
              <a:t>-</a:t>
            </a:r>
            <a:r>
              <a:rPr lang="ko-KR" altLang="en-US" sz="1100" dirty="0" smtClean="0">
                <a:solidFill>
                  <a:schemeClr val="tx1"/>
                </a:solidFill>
              </a:rPr>
              <a:t>좌측 </a:t>
            </a:r>
            <a:r>
              <a:rPr lang="en-US" altLang="ko-KR" sz="1100" dirty="0" smtClean="0">
                <a:solidFill>
                  <a:schemeClr val="tx1"/>
                </a:solidFill>
              </a:rPr>
              <a:t>“</a:t>
            </a:r>
            <a:r>
              <a:rPr lang="ko-KR" altLang="en-US" sz="1100" dirty="0" smtClean="0">
                <a:solidFill>
                  <a:schemeClr val="tx1"/>
                </a:solidFill>
              </a:rPr>
              <a:t>점검항목</a:t>
            </a:r>
            <a:r>
              <a:rPr lang="en-US" altLang="ko-KR" sz="1100" dirty="0" smtClean="0">
                <a:solidFill>
                  <a:schemeClr val="tx1"/>
                </a:solidFill>
              </a:rPr>
              <a:t>”</a:t>
            </a:r>
            <a:r>
              <a:rPr lang="ko-KR" altLang="en-US" sz="1100" dirty="0" smtClean="0">
                <a:solidFill>
                  <a:schemeClr val="tx1"/>
                </a:solidFill>
              </a:rPr>
              <a:t> 선택</a:t>
            </a:r>
            <a:endParaRPr lang="ko-KR" altLang="en-US" sz="1100" dirty="0">
              <a:solidFill>
                <a:schemeClr val="tx1"/>
              </a:solidFill>
            </a:endParaRPr>
          </a:p>
        </p:txBody>
      </p:sp>
      <p:sp>
        <p:nvSpPr>
          <p:cNvPr id="25" name="직사각형 24"/>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순외점검</a:t>
            </a:r>
            <a:r>
              <a:rPr lang="en-US" altLang="ko-KR" sz="900" b="1" dirty="0" smtClean="0">
                <a:solidFill>
                  <a:schemeClr val="tx1"/>
                </a:solidFill>
              </a:rPr>
              <a:t>/</a:t>
            </a:r>
            <a:r>
              <a:rPr lang="ko-KR" altLang="en-US" sz="900" b="1" dirty="0" smtClean="0">
                <a:solidFill>
                  <a:schemeClr val="tx1"/>
                </a:solidFill>
              </a:rPr>
              <a:t>합동점검</a:t>
            </a:r>
            <a:r>
              <a:rPr lang="en-US" altLang="ko-KR" sz="900" b="1" dirty="0" smtClean="0">
                <a:solidFill>
                  <a:schemeClr val="tx1"/>
                </a:solidFill>
              </a:rPr>
              <a:t>_</a:t>
            </a:r>
            <a:r>
              <a:rPr lang="ko-KR" altLang="en-US" sz="900" b="1" dirty="0" smtClean="0">
                <a:solidFill>
                  <a:schemeClr val="tx1"/>
                </a:solidFill>
              </a:rPr>
              <a:t>점검사항</a:t>
            </a:r>
            <a:endParaRPr lang="ko-KR" altLang="en-US" sz="900" b="1" dirty="0">
              <a:solidFill>
                <a:schemeClr val="tx1"/>
              </a:solidFill>
            </a:endParaRPr>
          </a:p>
        </p:txBody>
      </p:sp>
    </p:spTree>
    <p:extLst>
      <p:ext uri="{BB962C8B-B14F-4D97-AF65-F5344CB8AC3E}">
        <p14:creationId xmlns:p14="http://schemas.microsoft.com/office/powerpoint/2010/main" val="2150484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smtClean="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담당</a:t>
                      </a:r>
                      <a:r>
                        <a:rPr lang="en-US" altLang="ko-KR" sz="800" dirty="0" smtClean="0">
                          <a:solidFill>
                            <a:schemeClr val="tx1"/>
                          </a:solidFill>
                        </a:rPr>
                        <a:t>, </a:t>
                      </a:r>
                      <a:r>
                        <a:rPr lang="ko-KR" altLang="en-US" sz="800" dirty="0" smtClean="0">
                          <a:solidFill>
                            <a:schemeClr val="tx1"/>
                          </a:solidFill>
                        </a:rPr>
                        <a:t>검토 </a:t>
                      </a:r>
                      <a:r>
                        <a:rPr lang="en-US" altLang="ko-KR" sz="800" dirty="0" smtClean="0">
                          <a:solidFill>
                            <a:schemeClr val="tx1"/>
                          </a:solidFill>
                        </a:rPr>
                        <a:t>,</a:t>
                      </a:r>
                      <a:r>
                        <a:rPr lang="ko-KR" altLang="en-US" sz="800" dirty="0" smtClean="0">
                          <a:solidFill>
                            <a:schemeClr val="tx1"/>
                          </a:solidFill>
                        </a:rPr>
                        <a:t>안전보건 총괄책임자</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r>
                        <a:rPr lang="ko-KR" altLang="en-US" sz="800" dirty="0" smtClean="0"/>
                        <a:t>수급인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수급인은</a:t>
                      </a:r>
                      <a:r>
                        <a:rPr lang="ko-KR" altLang="en-US" sz="800" dirty="0" smtClean="0">
                          <a:solidFill>
                            <a:schemeClr val="tx1"/>
                          </a:solidFill>
                        </a:rPr>
                        <a:t> 사외 조직임   </a:t>
                      </a: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기본 정보</a:t>
            </a:r>
            <a:endParaRPr lang="en-US" altLang="ko-KR" sz="900" b="1" dirty="0" smtClean="0">
              <a:solidFill>
                <a:schemeClr val="tx1"/>
              </a:solidFill>
            </a:endParaRPr>
          </a:p>
          <a:p>
            <a:endParaRPr lang="en-US" altLang="ko-KR" sz="900" b="1" dirty="0">
              <a:solidFill>
                <a:schemeClr val="tx1"/>
              </a:solidFill>
            </a:endParaRPr>
          </a:p>
          <a:p>
            <a:r>
              <a:rPr lang="ko-KR" altLang="en-US" sz="900" dirty="0" smtClean="0">
                <a:solidFill>
                  <a:schemeClr val="tx1"/>
                </a:solidFill>
              </a:rPr>
              <a:t>점검 사항</a:t>
            </a:r>
            <a:endParaRPr lang="en-US" altLang="ko-KR" sz="900" dirty="0" smtClean="0">
              <a:solidFill>
                <a:schemeClr val="tx1"/>
              </a:solidFill>
            </a:endParaRPr>
          </a:p>
          <a:p>
            <a:endParaRPr lang="en-US" altLang="ko-KR" sz="900" u="sng" dirty="0">
              <a:solidFill>
                <a:schemeClr val="tx1"/>
              </a:solidFill>
            </a:endParaRPr>
          </a:p>
          <a:p>
            <a:r>
              <a:rPr lang="ko-KR" altLang="en-US" sz="900" dirty="0" smtClean="0">
                <a:solidFill>
                  <a:schemeClr val="tx1"/>
                </a:solidFill>
              </a:rPr>
              <a:t>전자서명</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4119365" y="5412414"/>
            <a:ext cx="3985947"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ko-KR" sz="1400" u="sng" dirty="0" smtClean="0">
                <a:solidFill>
                  <a:schemeClr val="tx1"/>
                </a:solidFill>
              </a:rPr>
              <a:t>sp_dm_doc_proc_insp2_bas</a:t>
            </a:r>
          </a:p>
          <a:p>
            <a:r>
              <a:rPr lang="en-US" altLang="ko-KR" sz="1400" u="sng" dirty="0" smtClean="0">
                <a:solidFill>
                  <a:schemeClr val="tx1"/>
                </a:solidFill>
              </a:rPr>
              <a:t>Table = TB_DM_DOC_INSP2 (</a:t>
            </a:r>
            <a:r>
              <a:rPr lang="ko-KR" altLang="en-US" sz="1400" u="sng" dirty="0" smtClean="0">
                <a:solidFill>
                  <a:schemeClr val="tx1"/>
                </a:solidFill>
              </a:rPr>
              <a:t>합동점검</a:t>
            </a:r>
            <a:r>
              <a:rPr lang="en-US" altLang="ko-KR" sz="1400" u="sng" dirty="0" smtClean="0">
                <a:solidFill>
                  <a:schemeClr val="tx1"/>
                </a:solidFill>
              </a:rPr>
              <a:t>)</a:t>
            </a:r>
            <a:endParaRPr lang="en-US" altLang="ko-KR" sz="1400" u="sng"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점검일</a:t>
            </a:r>
            <a:endParaRPr lang="en-US" altLang="ko-KR" sz="900" b="1" u="sng" dirty="0" smtClean="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도급인</a:t>
            </a:r>
            <a:r>
              <a:rPr lang="en-US" altLang="ko-KR" sz="900" dirty="0" smtClean="0">
                <a:solidFill>
                  <a:schemeClr val="tx1"/>
                </a:solidFill>
              </a:rPr>
              <a:t>(KT)</a:t>
            </a:r>
            <a:endParaRPr lang="en-US" altLang="ko-KR" sz="900" b="1" u="sng" dirty="0" smtClean="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58" name="직사각형 57"/>
          <p:cNvSpPr/>
          <p:nvPr/>
        </p:nvSpPr>
        <p:spPr>
          <a:xfrm>
            <a:off x="2217248" y="393063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수급인</a:t>
            </a:r>
            <a:endParaRPr lang="en-US" altLang="ko-KR" sz="900" b="1" u="sng" dirty="0" smtClean="0">
              <a:solidFill>
                <a:schemeClr val="tx1"/>
              </a:solidFill>
            </a:endParaRPr>
          </a:p>
        </p:txBody>
      </p:sp>
      <p:sp>
        <p:nvSpPr>
          <p:cNvPr id="59" name="직사각형 58"/>
          <p:cNvSpPr/>
          <p:nvPr/>
        </p:nvSpPr>
        <p:spPr>
          <a:xfrm>
            <a:off x="3186867" y="41693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60" name="직사각형 59"/>
          <p:cNvSpPr/>
          <p:nvPr/>
        </p:nvSpPr>
        <p:spPr>
          <a:xfrm>
            <a:off x="4063314" y="417230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61" name="직사각형 60"/>
          <p:cNvSpPr/>
          <p:nvPr/>
        </p:nvSpPr>
        <p:spPr>
          <a:xfrm>
            <a:off x="4927426" y="416935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62" name="직사각형 61"/>
          <p:cNvSpPr/>
          <p:nvPr/>
        </p:nvSpPr>
        <p:spPr>
          <a:xfrm>
            <a:off x="7594729" y="41687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63" name="직사각형 62"/>
          <p:cNvSpPr/>
          <p:nvPr/>
        </p:nvSpPr>
        <p:spPr>
          <a:xfrm>
            <a:off x="3204285" y="43841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65" name="직사각형 64"/>
          <p:cNvSpPr/>
          <p:nvPr/>
        </p:nvSpPr>
        <p:spPr>
          <a:xfrm>
            <a:off x="4080732" y="43871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66" name="직사각형 65"/>
          <p:cNvSpPr/>
          <p:nvPr/>
        </p:nvSpPr>
        <p:spPr>
          <a:xfrm>
            <a:off x="4944844" y="43841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67" name="직사각형 66"/>
          <p:cNvSpPr/>
          <p:nvPr/>
        </p:nvSpPr>
        <p:spPr>
          <a:xfrm>
            <a:off x="7612147" y="43836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68" name="직사각형 67"/>
          <p:cNvSpPr/>
          <p:nvPr/>
        </p:nvSpPr>
        <p:spPr>
          <a:xfrm>
            <a:off x="3221703" y="461888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69" name="직사각형 68"/>
          <p:cNvSpPr/>
          <p:nvPr/>
        </p:nvSpPr>
        <p:spPr>
          <a:xfrm>
            <a:off x="4098150" y="462183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70" name="직사각형 69"/>
          <p:cNvSpPr/>
          <p:nvPr/>
        </p:nvSpPr>
        <p:spPr>
          <a:xfrm>
            <a:off x="4962262" y="4618882"/>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72" name="직사각형 71"/>
          <p:cNvSpPr/>
          <p:nvPr/>
        </p:nvSpPr>
        <p:spPr>
          <a:xfrm>
            <a:off x="7629565" y="461831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73" name="직사각형 72"/>
          <p:cNvSpPr/>
          <p:nvPr/>
        </p:nvSpPr>
        <p:spPr>
          <a:xfrm>
            <a:off x="3204285" y="48253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11111111</a:t>
            </a:r>
            <a:endParaRPr lang="ko-KR" altLang="en-US" sz="800" dirty="0">
              <a:solidFill>
                <a:schemeClr val="tx1"/>
              </a:solidFill>
            </a:endParaRPr>
          </a:p>
        </p:txBody>
      </p:sp>
      <p:sp>
        <p:nvSpPr>
          <p:cNvPr id="74" name="직사각형 73"/>
          <p:cNvSpPr/>
          <p:nvPr/>
        </p:nvSpPr>
        <p:spPr>
          <a:xfrm>
            <a:off x="4080732" y="48283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성명</a:t>
            </a:r>
            <a:endParaRPr lang="ko-KR" altLang="en-US" sz="800" dirty="0">
              <a:solidFill>
                <a:schemeClr val="tx1"/>
              </a:solidFill>
            </a:endParaRPr>
          </a:p>
        </p:txBody>
      </p:sp>
      <p:sp>
        <p:nvSpPr>
          <p:cNvPr id="75" name="직사각형 74"/>
          <p:cNvSpPr/>
          <p:nvPr/>
        </p:nvSpPr>
        <p:spPr>
          <a:xfrm>
            <a:off x="4944844" y="48253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76" name="직사각형 75"/>
          <p:cNvSpPr/>
          <p:nvPr/>
        </p:nvSpPr>
        <p:spPr>
          <a:xfrm>
            <a:off x="7612147" y="48248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77" name="직사각형 76"/>
          <p:cNvSpPr/>
          <p:nvPr/>
        </p:nvSpPr>
        <p:spPr>
          <a:xfrm>
            <a:off x="7040163" y="3917568"/>
            <a:ext cx="1143968" cy="179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사외조직</a:t>
            </a:r>
            <a:r>
              <a:rPr lang="en-US" altLang="ko-KR" sz="800" dirty="0" smtClean="0"/>
              <a:t>/</a:t>
            </a:r>
            <a:r>
              <a:rPr lang="ko-KR" altLang="en-US" sz="800" dirty="0" smtClean="0"/>
              <a:t>직원  등록</a:t>
            </a:r>
            <a:endParaRPr lang="ko-KR" altLang="en-US" sz="800" dirty="0"/>
          </a:p>
        </p:txBody>
      </p:sp>
      <p:sp>
        <p:nvSpPr>
          <p:cNvPr id="78" name="직사각형 77"/>
          <p:cNvSpPr/>
          <p:nvPr/>
        </p:nvSpPr>
        <p:spPr>
          <a:xfrm>
            <a:off x="5428697" y="3791660"/>
            <a:ext cx="4942098" cy="15245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100" b="1" dirty="0" smtClean="0">
                <a:solidFill>
                  <a:schemeClr val="tx1"/>
                </a:solidFill>
              </a:rPr>
              <a:t>합동 점검</a:t>
            </a:r>
            <a:endParaRPr lang="en-US" altLang="ko-KR" sz="1100" b="1" dirty="0" smtClean="0">
              <a:solidFill>
                <a:schemeClr val="tx1"/>
              </a:solidFill>
            </a:endParaRPr>
          </a:p>
          <a:p>
            <a:endParaRPr lang="en-US" altLang="ko-KR" sz="1100" b="1" dirty="0">
              <a:solidFill>
                <a:schemeClr val="tx1"/>
              </a:solidFill>
            </a:endParaRPr>
          </a:p>
          <a:p>
            <a:r>
              <a:rPr lang="en-US" altLang="ko-KR" sz="1100" dirty="0" smtClean="0">
                <a:solidFill>
                  <a:schemeClr val="tx1"/>
                </a:solidFill>
              </a:rPr>
              <a:t>“</a:t>
            </a:r>
            <a:r>
              <a:rPr lang="ko-KR" altLang="en-US" sz="1100" dirty="0">
                <a:solidFill>
                  <a:schemeClr val="tx1"/>
                </a:solidFill>
              </a:rPr>
              <a:t>산업안전보건위원회 </a:t>
            </a:r>
            <a:r>
              <a:rPr lang="ko-KR" altLang="en-US" sz="1100" dirty="0" smtClean="0">
                <a:solidFill>
                  <a:schemeClr val="tx1"/>
                </a:solidFill>
              </a:rPr>
              <a:t>위원</a:t>
            </a:r>
            <a:r>
              <a:rPr lang="en-US" altLang="ko-KR" sz="1100" dirty="0" smtClean="0">
                <a:solidFill>
                  <a:schemeClr val="tx1"/>
                </a:solidFill>
              </a:rPr>
              <a:t>” UI</a:t>
            </a:r>
            <a:r>
              <a:rPr lang="ko-KR" altLang="en-US" sz="1100" dirty="0" smtClean="0">
                <a:solidFill>
                  <a:schemeClr val="tx1"/>
                </a:solidFill>
              </a:rPr>
              <a:t>와 거의 동일하게 구성 </a:t>
            </a:r>
            <a:endParaRPr lang="en-US" altLang="ko-KR" sz="1100" dirty="0">
              <a:solidFill>
                <a:schemeClr val="tx1"/>
              </a:solidFill>
            </a:endParaRPr>
          </a:p>
        </p:txBody>
      </p:sp>
      <p:sp>
        <p:nvSpPr>
          <p:cNvPr id="79" name="직사각형 78"/>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합동점검</a:t>
            </a:r>
            <a:r>
              <a:rPr lang="en-US" altLang="ko-KR" sz="900" b="1" dirty="0" smtClean="0">
                <a:solidFill>
                  <a:schemeClr val="tx1"/>
                </a:solidFill>
              </a:rPr>
              <a:t>_</a:t>
            </a:r>
            <a:r>
              <a:rPr lang="ko-KR" altLang="en-US" sz="900" b="1" dirty="0" smtClean="0">
                <a:solidFill>
                  <a:schemeClr val="tx1"/>
                </a:solidFill>
              </a:rPr>
              <a:t>기본정보</a:t>
            </a:r>
            <a:endParaRPr lang="ko-KR" altLang="en-US" sz="900" b="1" dirty="0">
              <a:solidFill>
                <a:schemeClr val="tx1"/>
              </a:solidFill>
            </a:endParaRPr>
          </a:p>
        </p:txBody>
      </p:sp>
    </p:spTree>
    <p:extLst>
      <p:ext uri="{BB962C8B-B14F-4D97-AF65-F5344CB8AC3E}">
        <p14:creationId xmlns:p14="http://schemas.microsoft.com/office/powerpoint/2010/main" val="289445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355091"/>
        </p:xfrm>
        <a:graphic>
          <a:graphicData uri="http://schemas.openxmlformats.org/drawingml/2006/table">
            <a:tbl>
              <a:tblPr firstRow="1" bandRow="1">
                <a:tableStyleId>{5C22544A-7EE6-4342-B048-85BDC9FD1C3A}</a:tableStyleId>
              </a:tblPr>
              <a:tblGrid>
                <a:gridCol w="745924"/>
                <a:gridCol w="1924645"/>
              </a:tblGrid>
              <a:tr h="227331">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err="1" smtClean="0"/>
                        <a:t>설명서ㅁ</a:t>
                      </a:r>
                      <a:endParaRPr lang="ko-KR" altLang="en-US" sz="800" dirty="0"/>
                    </a:p>
                  </a:txBody>
                  <a:tcPr/>
                </a:tc>
              </a:tr>
              <a:tr h="0">
                <a:tc>
                  <a:txBody>
                    <a:bodyPr/>
                    <a:lstStyle/>
                    <a:p>
                      <a:pPr latinLnBrk="1"/>
                      <a:r>
                        <a:rPr lang="ko-KR" altLang="en-US" sz="800" dirty="0" smtClean="0"/>
                        <a:t>상태</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미신청</a:t>
                      </a:r>
                      <a:r>
                        <a:rPr lang="ko-KR" altLang="en-US" sz="800" dirty="0" smtClean="0">
                          <a:solidFill>
                            <a:schemeClr val="tx1"/>
                          </a:solidFill>
                        </a:rPr>
                        <a:t> </a:t>
                      </a:r>
                      <a:r>
                        <a:rPr lang="en-US" altLang="ko-KR" sz="800" dirty="0" smtClean="0">
                          <a:solidFill>
                            <a:schemeClr val="tx1"/>
                          </a:solidFill>
                        </a:rPr>
                        <a:t>: </a:t>
                      </a:r>
                      <a:r>
                        <a:rPr lang="ko-KR" altLang="en-US" sz="800" dirty="0" smtClean="0">
                          <a:solidFill>
                            <a:schemeClr val="tx1"/>
                          </a:solidFill>
                        </a:rPr>
                        <a:t>등록만 된 상태</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신청 </a:t>
                      </a:r>
                      <a:r>
                        <a:rPr lang="en-US" altLang="ko-KR" sz="800" dirty="0" smtClean="0">
                          <a:solidFill>
                            <a:schemeClr val="tx1"/>
                          </a:solidFill>
                        </a:rPr>
                        <a:t>: </a:t>
                      </a:r>
                      <a:r>
                        <a:rPr lang="ko-KR" altLang="en-US" sz="800" dirty="0" smtClean="0">
                          <a:solidFill>
                            <a:schemeClr val="tx1"/>
                          </a:solidFill>
                        </a:rPr>
                        <a:t>전자서명이 요청된 상태</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완료 </a:t>
                      </a:r>
                      <a:r>
                        <a:rPr lang="en-US" altLang="ko-KR" sz="800" dirty="0" smtClean="0">
                          <a:solidFill>
                            <a:schemeClr val="tx1"/>
                          </a:solidFill>
                        </a:rPr>
                        <a:t>: </a:t>
                      </a:r>
                      <a:r>
                        <a:rPr lang="ko-KR" altLang="en-US" sz="800" dirty="0" smtClean="0">
                          <a:solidFill>
                            <a:schemeClr val="tx1"/>
                          </a:solidFill>
                        </a:rPr>
                        <a:t>서명이 완료된 상태</a:t>
                      </a:r>
                      <a:endParaRPr lang="en-US" altLang="ko-KR" sz="800" dirty="0" smtClean="0">
                        <a:solidFill>
                          <a:schemeClr val="tx1"/>
                        </a:solidFill>
                      </a:endParaRPr>
                    </a:p>
                  </a:txBody>
                  <a:tcPr/>
                </a:tc>
              </a:tr>
              <a:tr h="0">
                <a:tc>
                  <a:txBody>
                    <a:bodyPr/>
                    <a:lstStyle/>
                    <a:p>
                      <a:pPr latinLnBrk="1"/>
                      <a:r>
                        <a:rPr lang="ko-KR" altLang="en-US" sz="800" dirty="0" smtClean="0"/>
                        <a:t>서명 요청</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저장된 전자서명 대상자들에게 서명을 요청하기 위해 전자서명시스템으로 전송</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1" name="직사각형 90"/>
          <p:cNvSpPr/>
          <p:nvPr/>
        </p:nvSpPr>
        <p:spPr>
          <a:xfrm>
            <a:off x="9399602" y="41099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smtClean="0">
                <a:solidFill>
                  <a:schemeClr val="tx1"/>
                </a:solidFill>
              </a:rPr>
              <a:t>질의사항 </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전자서명시스템으로 </a:t>
            </a:r>
            <a:r>
              <a:rPr lang="ko-KR" altLang="en-US" sz="900" dirty="0" err="1" smtClean="0">
                <a:solidFill>
                  <a:schemeClr val="tx1"/>
                </a:solidFill>
              </a:rPr>
              <a:t>부터</a:t>
            </a:r>
            <a:r>
              <a:rPr lang="ko-KR" altLang="en-US" sz="900" dirty="0" smtClean="0">
                <a:solidFill>
                  <a:schemeClr val="tx1"/>
                </a:solidFill>
              </a:rPr>
              <a:t>  </a:t>
            </a:r>
            <a:r>
              <a:rPr lang="ko-KR" altLang="en-US" sz="900" dirty="0" err="1" smtClean="0">
                <a:solidFill>
                  <a:schemeClr val="tx1"/>
                </a:solidFill>
              </a:rPr>
              <a:t>서명자별</a:t>
            </a:r>
            <a:r>
              <a:rPr lang="ko-KR" altLang="en-US" sz="900" dirty="0" smtClean="0">
                <a:solidFill>
                  <a:schemeClr val="tx1"/>
                </a:solidFill>
              </a:rPr>
              <a:t> 진행사항을 </a:t>
            </a:r>
            <a:r>
              <a:rPr lang="en-US" altLang="ko-KR" sz="900" dirty="0" smtClean="0">
                <a:solidFill>
                  <a:schemeClr val="tx1"/>
                </a:solidFill>
              </a:rPr>
              <a:t>I/f  </a:t>
            </a:r>
            <a:r>
              <a:rPr lang="ko-KR" altLang="en-US" sz="900" dirty="0" smtClean="0">
                <a:solidFill>
                  <a:schemeClr val="tx1"/>
                </a:solidFill>
              </a:rPr>
              <a:t>할 수 있나</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전자서명시스템 </a:t>
            </a:r>
            <a:r>
              <a:rPr lang="en-US" altLang="ko-KR" sz="900" dirty="0" smtClean="0">
                <a:solidFill>
                  <a:schemeClr val="tx1"/>
                </a:solidFill>
              </a:rPr>
              <a:t>API </a:t>
            </a:r>
            <a:r>
              <a:rPr lang="ko-KR" altLang="en-US" sz="900" dirty="0" smtClean="0">
                <a:solidFill>
                  <a:schemeClr val="tx1"/>
                </a:solidFill>
              </a:rPr>
              <a:t>정의서 입수 필요</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2101174" y="2660859"/>
            <a:ext cx="7086788" cy="375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p:cNvSpPr/>
          <p:nvPr/>
        </p:nvSpPr>
        <p:spPr>
          <a:xfrm>
            <a:off x="4827994" y="5124537"/>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서명 요청</a:t>
            </a:r>
            <a:endParaRPr lang="ko-KR" altLang="en-US" sz="1000" dirty="0"/>
          </a:p>
        </p:txBody>
      </p:sp>
      <p:graphicFrame>
        <p:nvGraphicFramePr>
          <p:cNvPr id="32" name="표 31"/>
          <p:cNvGraphicFramePr>
            <a:graphicFrameLocks noGrp="1"/>
          </p:cNvGraphicFramePr>
          <p:nvPr>
            <p:extLst/>
          </p:nvPr>
        </p:nvGraphicFramePr>
        <p:xfrm>
          <a:off x="3166642" y="3149192"/>
          <a:ext cx="4355364" cy="885000"/>
        </p:xfrm>
        <a:graphic>
          <a:graphicData uri="http://schemas.openxmlformats.org/drawingml/2006/table">
            <a:tbl>
              <a:tblPr firstRow="1" bandRow="1">
                <a:tableStyleId>{5C22544A-7EE6-4342-B048-85BDC9FD1C3A}</a:tableStyleId>
              </a:tblPr>
              <a:tblGrid>
                <a:gridCol w="814648">
                  <a:extLst>
                    <a:ext uri="{9D8B030D-6E8A-4147-A177-3AD203B41FA5}">
                      <a16:colId xmlns="" xmlns:a16="http://schemas.microsoft.com/office/drawing/2014/main" val="20001"/>
                    </a:ext>
                  </a:extLst>
                </a:gridCol>
                <a:gridCol w="791042">
                  <a:extLst>
                    <a:ext uri="{9D8B030D-6E8A-4147-A177-3AD203B41FA5}">
                      <a16:colId xmlns="" xmlns:a16="http://schemas.microsoft.com/office/drawing/2014/main" val="20002"/>
                    </a:ext>
                  </a:extLst>
                </a:gridCol>
                <a:gridCol w="1230549">
                  <a:extLst>
                    <a:ext uri="{9D8B030D-6E8A-4147-A177-3AD203B41FA5}">
                      <a16:colId xmlns="" xmlns:a16="http://schemas.microsoft.com/office/drawing/2014/main" val="20003"/>
                    </a:ext>
                  </a:extLst>
                </a:gridCol>
                <a:gridCol w="615275"/>
                <a:gridCol w="903850"/>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사번</a:t>
                      </a:r>
                      <a:endParaRPr lang="ko-KR" altLang="en-US" sz="800" b="0" dirty="0" smtClean="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smtClean="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solidFill>
                            <a:schemeClr val="tx1"/>
                          </a:solidFill>
                        </a:rPr>
                        <a:t>서명일시</a:t>
                      </a:r>
                      <a:endParaRPr lang="ko-KR" altLang="en-US" sz="800" b="0" dirty="0" smtClean="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smtClean="0">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완료</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err="1" smtClean="0"/>
                        <a:t>Yyyy</a:t>
                      </a:r>
                      <a:r>
                        <a:rPr lang="en-US" altLang="ko-KR" sz="800" b="0" dirty="0" smtClean="0"/>
                        <a:t>-m-</a:t>
                      </a:r>
                      <a:r>
                        <a:rPr lang="en-US" altLang="ko-KR" sz="800" b="0" dirty="0" err="1" smtClean="0"/>
                        <a:t>dd</a:t>
                      </a:r>
                      <a:r>
                        <a:rPr lang="en-US" altLang="ko-KR" sz="800" b="0" dirty="0" smtClean="0"/>
                        <a:t> </a:t>
                      </a:r>
                      <a:r>
                        <a:rPr lang="en-US" altLang="ko-KR" sz="800" b="0" dirty="0" err="1" smtClean="0"/>
                        <a:t>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smtClean="0">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완료</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smtClean="0">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smtClean="0"/>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smtClean="0"/>
                        <a:t>요청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0">
                <a:tc>
                  <a:txBody>
                    <a:bodyPr/>
                    <a:lstStyle/>
                    <a:p>
                      <a:endParaRPr lang="ko-KR" altLang="en-US" sz="8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0" name="직사각형 19"/>
          <p:cNvSpPr/>
          <p:nvPr/>
        </p:nvSpPr>
        <p:spPr>
          <a:xfrm>
            <a:off x="9399601" y="2444942"/>
            <a:ext cx="2467745"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smtClean="0">
                <a:solidFill>
                  <a:schemeClr val="tx1"/>
                </a:solidFill>
              </a:rPr>
              <a:t>참고사항 </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사전 프로세서에서 등록된 사원</a:t>
            </a:r>
            <a:r>
              <a:rPr lang="en-US" altLang="ko-KR" sz="900" dirty="0" smtClean="0">
                <a:solidFill>
                  <a:schemeClr val="tx1"/>
                </a:solidFill>
              </a:rPr>
              <a:t>(</a:t>
            </a:r>
            <a:r>
              <a:rPr lang="ko-KR" altLang="en-US" sz="900" dirty="0" smtClean="0">
                <a:solidFill>
                  <a:schemeClr val="tx1"/>
                </a:solidFill>
              </a:rPr>
              <a:t>참석자 등</a:t>
            </a:r>
            <a:r>
              <a:rPr lang="en-US" altLang="ko-KR" sz="900" dirty="0" smtClean="0">
                <a:solidFill>
                  <a:schemeClr val="tx1"/>
                </a:solidFill>
              </a:rPr>
              <a:t>)</a:t>
            </a:r>
            <a:r>
              <a:rPr lang="ko-KR" altLang="en-US" sz="900" dirty="0" smtClean="0">
                <a:solidFill>
                  <a:schemeClr val="tx1"/>
                </a:solidFill>
              </a:rPr>
              <a:t>이  출력됨</a:t>
            </a:r>
            <a:endParaRPr lang="ko-KR" altLang="en-US" sz="900" dirty="0">
              <a:solidFill>
                <a:schemeClr val="tx1"/>
              </a:solidFill>
            </a:endParaRPr>
          </a:p>
        </p:txBody>
      </p:sp>
      <p:sp>
        <p:nvSpPr>
          <p:cNvPr id="12" name="직사각형 11"/>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전자서명 요청</a:t>
            </a:r>
            <a:endParaRPr lang="ko-KR" altLang="en-US" sz="900" b="1" dirty="0">
              <a:solidFill>
                <a:schemeClr val="tx1"/>
              </a:solidFill>
            </a:endParaRPr>
          </a:p>
        </p:txBody>
      </p:sp>
    </p:spTree>
    <p:extLst>
      <p:ext uri="{BB962C8B-B14F-4D97-AF65-F5344CB8AC3E}">
        <p14:creationId xmlns:p14="http://schemas.microsoft.com/office/powerpoint/2010/main" val="4253696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endParaRPr lang="en-US" altLang="ko-KR" sz="800" dirty="0" smtClean="0"/>
                    </a:p>
                    <a:p>
                      <a:pPr latinLnBrk="1"/>
                      <a:r>
                        <a:rPr lang="ko-KR" altLang="en-US" sz="800" dirty="0" smtClean="0"/>
                        <a:t>교육유형</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정기교육</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채용시</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smtClean="0">
                          <a:solidFill>
                            <a:schemeClr val="tx1"/>
                          </a:solidFill>
                        </a:rPr>
                        <a:t>작업내용변경시</a:t>
                      </a:r>
                      <a:endParaRPr lang="en-US" altLang="ko-KR" sz="800" dirty="0" smtClean="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특별교육</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err="1" smtClean="0">
                <a:solidFill>
                  <a:schemeClr val="tx1"/>
                </a:solidFill>
              </a:rPr>
              <a:t>서류위의</a:t>
            </a:r>
            <a:r>
              <a:rPr lang="ko-KR" altLang="en-US" sz="900" dirty="0" smtClean="0">
                <a:solidFill>
                  <a:schemeClr val="tx1"/>
                </a:solidFill>
              </a:rPr>
              <a:t> 결재란 처리는 </a:t>
            </a:r>
            <a:r>
              <a:rPr lang="en-US" altLang="ko-KR" sz="900" dirty="0" smtClean="0">
                <a:solidFill>
                  <a:schemeClr val="tx1"/>
                </a:solidFill>
              </a:rPr>
              <a:t>: </a:t>
            </a:r>
            <a:r>
              <a:rPr lang="ko-KR" altLang="en-US" sz="900" dirty="0" smtClean="0">
                <a:solidFill>
                  <a:schemeClr val="tx1"/>
                </a:solidFill>
              </a:rPr>
              <a:t>입력 후 </a:t>
            </a:r>
            <a:r>
              <a:rPr lang="ko-KR" altLang="en-US" sz="900" dirty="0" err="1" smtClean="0">
                <a:solidFill>
                  <a:schemeClr val="tx1"/>
                </a:solidFill>
              </a:rPr>
              <a:t>스캔해서</a:t>
            </a:r>
            <a:r>
              <a:rPr lang="ko-KR" altLang="en-US" sz="900" dirty="0" smtClean="0">
                <a:solidFill>
                  <a:schemeClr val="tx1"/>
                </a:solidFill>
              </a:rPr>
              <a:t> 수기 결재 받고    업로드 처리 할 것인가</a:t>
            </a:r>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a:p>
            <a:r>
              <a:rPr lang="en-US" altLang="ko-KR" sz="900" dirty="0" smtClean="0">
                <a:solidFill>
                  <a:schemeClr val="tx1"/>
                </a:solidFill>
              </a:rPr>
              <a:t>37 </a:t>
            </a:r>
            <a:r>
              <a:rPr lang="ko-KR" altLang="en-US" sz="900" dirty="0" smtClean="0">
                <a:solidFill>
                  <a:schemeClr val="tx1"/>
                </a:solidFill>
              </a:rPr>
              <a:t>위험성평가 교육시행 입증자료에서  교육내용은    </a:t>
            </a:r>
            <a:r>
              <a:rPr lang="en-US" altLang="ko-KR" sz="900" dirty="0" smtClean="0">
                <a:solidFill>
                  <a:schemeClr val="tx1"/>
                </a:solidFill>
              </a:rPr>
              <a:t>6</a:t>
            </a:r>
            <a:r>
              <a:rPr lang="ko-KR" altLang="en-US" sz="900" dirty="0" smtClean="0">
                <a:solidFill>
                  <a:schemeClr val="tx1"/>
                </a:solidFill>
              </a:rPr>
              <a:t>가지로 항상 일정하나</a:t>
            </a:r>
            <a:r>
              <a:rPr lang="en-US" altLang="ko-KR" sz="900" dirty="0" smtClean="0">
                <a:solidFill>
                  <a:schemeClr val="tx1"/>
                </a:solidFill>
              </a:rPr>
              <a:t>?</a:t>
            </a:r>
          </a:p>
          <a:p>
            <a:endParaRPr lang="en-US" altLang="ko-KR" sz="900" dirty="0">
              <a:solidFill>
                <a:schemeClr val="tx1"/>
              </a:solidFill>
            </a:endParaRPr>
          </a:p>
          <a:p>
            <a:endParaRPr lang="en-US" altLang="ko-KR" sz="900" dirty="0" smtClean="0">
              <a:solidFill>
                <a:schemeClr val="tx1"/>
              </a:solidFill>
            </a:endParaRPr>
          </a:p>
          <a:p>
            <a:r>
              <a:rPr lang="en-US" altLang="ko-KR" sz="900" dirty="0" smtClean="0">
                <a:solidFill>
                  <a:schemeClr val="tx1"/>
                </a:solidFill>
              </a:rPr>
              <a:t>MSDS </a:t>
            </a:r>
            <a:r>
              <a:rPr lang="ko-KR" altLang="en-US" sz="900" dirty="0" smtClean="0">
                <a:solidFill>
                  <a:schemeClr val="tx1"/>
                </a:solidFill>
              </a:rPr>
              <a:t>교육일지의 경우 교육내용이 </a:t>
            </a:r>
            <a:r>
              <a:rPr lang="ko-KR" altLang="en-US" sz="900" dirty="0" err="1" smtClean="0">
                <a:solidFill>
                  <a:schemeClr val="tx1"/>
                </a:solidFill>
              </a:rPr>
              <a:t>할상</a:t>
            </a:r>
            <a:r>
              <a:rPr lang="ko-KR" altLang="en-US" sz="900" dirty="0" smtClean="0">
                <a:solidFill>
                  <a:schemeClr val="tx1"/>
                </a:solidFill>
              </a:rPr>
              <a:t> 동일함</a:t>
            </a:r>
            <a:endParaRPr lang="en-US" altLang="ko-KR" sz="900" dirty="0" smtClean="0">
              <a:solidFill>
                <a:schemeClr val="tx1"/>
              </a:solidFill>
            </a:endParaRPr>
          </a:p>
          <a:p>
            <a:pPr marL="171450" indent="-171450">
              <a:buFont typeface="Symbol" panose="05050102010706020507" pitchFamily="18" charset="2"/>
              <a:buChar char="Þ"/>
            </a:pPr>
            <a:r>
              <a:rPr lang="ko-KR" altLang="en-US" sz="900" dirty="0" err="1" smtClean="0">
                <a:solidFill>
                  <a:schemeClr val="tx1"/>
                </a:solidFill>
              </a:rPr>
              <a:t>정적정보로</a:t>
            </a:r>
            <a:r>
              <a:rPr lang="ko-KR" altLang="en-US" sz="900" dirty="0" smtClean="0">
                <a:solidFill>
                  <a:schemeClr val="tx1"/>
                </a:solidFill>
              </a:rPr>
              <a:t> 관리</a:t>
            </a:r>
            <a:r>
              <a:rPr lang="en-US" altLang="ko-KR" sz="900" dirty="0" smtClean="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smtClean="0">
              <a:solidFill>
                <a:schemeClr val="tx1"/>
              </a:solidFill>
            </a:endParaRPr>
          </a:p>
          <a:p>
            <a:r>
              <a:rPr lang="ko-KR" altLang="en-US" sz="900" dirty="0" smtClean="0">
                <a:solidFill>
                  <a:schemeClr val="tx1"/>
                </a:solidFill>
              </a:rPr>
              <a:t>교육대상자</a:t>
            </a:r>
            <a:r>
              <a:rPr lang="en-US" altLang="ko-KR" sz="900" dirty="0" smtClean="0">
                <a:solidFill>
                  <a:schemeClr val="tx1"/>
                </a:solidFill>
              </a:rPr>
              <a:t>/</a:t>
            </a:r>
            <a:r>
              <a:rPr lang="ko-KR" altLang="en-US" sz="900" dirty="0" smtClean="0">
                <a:solidFill>
                  <a:schemeClr val="tx1"/>
                </a:solidFill>
              </a:rPr>
              <a:t>실시자  에서  남</a:t>
            </a:r>
            <a:r>
              <a:rPr lang="en-US" altLang="ko-KR" sz="900" dirty="0" smtClean="0">
                <a:solidFill>
                  <a:schemeClr val="tx1"/>
                </a:solidFill>
              </a:rPr>
              <a:t>/</a:t>
            </a:r>
            <a:r>
              <a:rPr lang="ko-KR" altLang="en-US" sz="900" dirty="0" smtClean="0">
                <a:solidFill>
                  <a:schemeClr val="tx1"/>
                </a:solidFill>
              </a:rPr>
              <a:t>녀  이거 구분해야 하나</a:t>
            </a:r>
            <a:r>
              <a:rPr lang="en-US" altLang="ko-KR" sz="900" dirty="0" smtClean="0">
                <a:solidFill>
                  <a:schemeClr val="tx1"/>
                </a:solidFill>
              </a:rPr>
              <a:t>?</a:t>
            </a:r>
          </a:p>
          <a:p>
            <a:endParaRPr lang="en-US" altLang="ko-KR" sz="900" dirty="0">
              <a:solidFill>
                <a:schemeClr val="tx1"/>
              </a:solidFill>
            </a:endParaRPr>
          </a:p>
          <a:p>
            <a:endParaRPr lang="en-US" altLang="ko-KR" sz="900" dirty="0" smtClean="0">
              <a:solidFill>
                <a:schemeClr val="tx1"/>
              </a:solidFill>
            </a:endParaRPr>
          </a:p>
          <a:p>
            <a:endParaRPr lang="en-US" altLang="ko-KR" sz="900" dirty="0">
              <a:solidFill>
                <a:schemeClr val="tx1"/>
              </a:solidFill>
            </a:endParaRPr>
          </a:p>
          <a:p>
            <a:endParaRPr lang="en-US" altLang="ko-KR" sz="900" dirty="0" smtClean="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smtClean="0">
                <a:solidFill>
                  <a:schemeClr val="tx1"/>
                </a:solidFill>
              </a:rPr>
              <a:t>교육 실시</a:t>
            </a:r>
            <a:endParaRPr lang="en-US" altLang="ko-KR" sz="900" b="1" u="sng" dirty="0" smtClean="0">
              <a:solidFill>
                <a:schemeClr val="tx1"/>
              </a:solidFill>
            </a:endParaRPr>
          </a:p>
          <a:p>
            <a:endParaRPr lang="en-US" altLang="ko-KR" sz="900" b="1" u="sng" dirty="0">
              <a:solidFill>
                <a:schemeClr val="tx1"/>
              </a:solidFill>
            </a:endParaRPr>
          </a:p>
          <a:p>
            <a:endParaRPr lang="en-US" altLang="ko-KR" sz="900" b="1" u="sng" dirty="0">
              <a:solidFill>
                <a:schemeClr val="tx1"/>
              </a:solidFill>
            </a:endParaRPr>
          </a:p>
          <a:p>
            <a:endParaRPr lang="en-US" altLang="ko-KR" sz="900" b="1" u="sng" dirty="0">
              <a:solidFill>
                <a:schemeClr val="tx1"/>
              </a:solidFill>
            </a:endParaRPr>
          </a:p>
          <a:p>
            <a:r>
              <a:rPr lang="ko-KR" altLang="en-US" sz="900" dirty="0" smtClean="0">
                <a:solidFill>
                  <a:schemeClr val="tx1"/>
                </a:solidFill>
              </a:rPr>
              <a:t>교육 참석자</a:t>
            </a:r>
            <a:endParaRPr lang="en-US" altLang="ko-KR" sz="900" dirty="0" smtClean="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4915105" y="617304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교육대상자 수 </a:t>
            </a:r>
            <a:endParaRPr lang="ko-KR" altLang="en-US" sz="800" dirty="0">
              <a:solidFill>
                <a:schemeClr val="tx1"/>
              </a:solidFill>
            </a:endParaRP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a:t>
            </a:r>
            <a:endParaRPr lang="ko-KR" altLang="en-US" sz="800" dirty="0">
              <a:solidFill>
                <a:schemeClr val="tx1"/>
              </a:solidFill>
            </a:endParaRP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여</a:t>
            </a:r>
            <a:endParaRPr lang="ko-KR" altLang="en-US" sz="800" dirty="0">
              <a:solidFill>
                <a:schemeClr val="tx1"/>
              </a:solidFill>
            </a:endParaRP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계</a:t>
            </a:r>
            <a:endParaRPr lang="ko-KR" altLang="en-US" sz="800" dirty="0">
              <a:solidFill>
                <a:schemeClr val="tx1"/>
              </a:solidFill>
            </a:endParaRP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교육실시자 수 </a:t>
            </a:r>
            <a:endParaRPr lang="ko-KR" altLang="en-US" sz="800" dirty="0">
              <a:solidFill>
                <a:schemeClr val="tx1"/>
              </a:solidFill>
            </a:endParaRPr>
          </a:p>
        </p:txBody>
      </p:sp>
      <p:sp>
        <p:nvSpPr>
          <p:cNvPr id="88" name="직사각형 87"/>
          <p:cNvSpPr/>
          <p:nvPr/>
        </p:nvSpPr>
        <p:spPr>
          <a:xfrm>
            <a:off x="2837537" y="3020329"/>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교육내용 </a:t>
            </a:r>
            <a:endParaRPr lang="ko-KR" altLang="en-US" sz="800" dirty="0">
              <a:solidFill>
                <a:schemeClr val="tx1"/>
              </a:solidFill>
            </a:endParaRP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교육일자 </a:t>
            </a:r>
            <a:endParaRPr lang="ko-KR" altLang="en-US" sz="800" dirty="0">
              <a:solidFill>
                <a:schemeClr val="tx1"/>
              </a:solidFill>
            </a:endParaRP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교육시간 </a:t>
            </a:r>
            <a:endParaRPr lang="ko-KR" altLang="en-US" sz="800" dirty="0">
              <a:solidFill>
                <a:schemeClr val="tx1"/>
              </a:solidFill>
            </a:endParaRP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a:t>
            </a:r>
            <a:endParaRPr lang="ko-KR" altLang="en-US" sz="800" dirty="0">
              <a:solidFill>
                <a:schemeClr val="tx1"/>
              </a:solidFill>
            </a:endParaRP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483141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교육실시자 </a:t>
            </a:r>
            <a:endParaRPr lang="ko-KR" altLang="en-US" sz="800" dirty="0">
              <a:solidFill>
                <a:schemeClr val="tx1"/>
              </a:solidFill>
            </a:endParaRPr>
          </a:p>
        </p:txBody>
      </p:sp>
      <p:sp>
        <p:nvSpPr>
          <p:cNvPr id="101" name="직사각형 100"/>
          <p:cNvSpPr/>
          <p:nvPr/>
        </p:nvSpPr>
        <p:spPr>
          <a:xfrm>
            <a:off x="2832440" y="484609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사번</a:t>
            </a:r>
            <a:endParaRPr lang="ko-KR" altLang="en-US" sz="800" dirty="0">
              <a:solidFill>
                <a:schemeClr val="tx1"/>
              </a:solidFill>
            </a:endParaRPr>
          </a:p>
        </p:txBody>
      </p:sp>
      <p:sp>
        <p:nvSpPr>
          <p:cNvPr id="102" name="직사각형 101"/>
          <p:cNvSpPr/>
          <p:nvPr/>
        </p:nvSpPr>
        <p:spPr>
          <a:xfrm>
            <a:off x="3682134" y="484599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485368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485368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105" name="직사각형 104"/>
          <p:cNvSpPr/>
          <p:nvPr/>
        </p:nvSpPr>
        <p:spPr>
          <a:xfrm>
            <a:off x="2167851" y="513806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교육장소 </a:t>
            </a:r>
            <a:endParaRPr lang="ko-KR" altLang="en-US" sz="800" dirty="0">
              <a:solidFill>
                <a:schemeClr val="tx1"/>
              </a:solidFill>
            </a:endParaRPr>
          </a:p>
        </p:txBody>
      </p:sp>
      <p:sp>
        <p:nvSpPr>
          <p:cNvPr id="106" name="직사각형 105"/>
          <p:cNvSpPr/>
          <p:nvPr/>
        </p:nvSpPr>
        <p:spPr>
          <a:xfrm>
            <a:off x="2824395" y="511706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비고 </a:t>
            </a:r>
            <a:endParaRPr lang="ko-KR" altLang="en-US" sz="800" dirty="0">
              <a:solidFill>
                <a:schemeClr val="tx1"/>
              </a:solidFill>
            </a:endParaRPr>
          </a:p>
        </p:txBody>
      </p:sp>
      <p:sp>
        <p:nvSpPr>
          <p:cNvPr id="108" name="직사각형 107"/>
          <p:cNvSpPr/>
          <p:nvPr/>
        </p:nvSpPr>
        <p:spPr>
          <a:xfrm>
            <a:off x="2824395" y="544340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ㅇㅇ</a:t>
            </a:r>
            <a:endParaRPr lang="ko-KR" altLang="en-US" sz="800" dirty="0">
              <a:solidFill>
                <a:schemeClr val="tx1"/>
              </a:solidFill>
            </a:endParaRPr>
          </a:p>
        </p:txBody>
      </p:sp>
      <p:sp>
        <p:nvSpPr>
          <p:cNvPr id="42" name="직사각형 41"/>
          <p:cNvSpPr/>
          <p:nvPr/>
        </p:nvSpPr>
        <p:spPr>
          <a:xfrm>
            <a:off x="1926529" y="579501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교육실시사진 </a:t>
            </a:r>
            <a:endParaRPr lang="ko-KR" altLang="en-US" sz="800" dirty="0">
              <a:solidFill>
                <a:schemeClr val="tx1"/>
              </a:solidFill>
            </a:endParaRPr>
          </a:p>
        </p:txBody>
      </p:sp>
      <p:sp>
        <p:nvSpPr>
          <p:cNvPr id="43" name="직사각형 42"/>
          <p:cNvSpPr/>
          <p:nvPr/>
        </p:nvSpPr>
        <p:spPr>
          <a:xfrm>
            <a:off x="2838925" y="575216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77358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45" name="직사각형 44"/>
          <p:cNvSpPr/>
          <p:nvPr/>
        </p:nvSpPr>
        <p:spPr>
          <a:xfrm>
            <a:off x="8168265" y="576924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t>최기화</a:t>
            </a:r>
            <a:endParaRPr lang="ko-KR" altLang="en-US" sz="800" dirty="0"/>
          </a:p>
        </p:txBody>
      </p:sp>
      <p:graphicFrame>
        <p:nvGraphicFramePr>
          <p:cNvPr id="2" name="표 1"/>
          <p:cNvGraphicFramePr>
            <a:graphicFrameLocks noGrp="1"/>
          </p:cNvGraphicFramePr>
          <p:nvPr>
            <p:extLst/>
          </p:nvPr>
        </p:nvGraphicFramePr>
        <p:xfrm>
          <a:off x="5555599" y="1096353"/>
          <a:ext cx="3818817" cy="1152525"/>
        </p:xfrm>
        <a:graphic>
          <a:graphicData uri="http://schemas.openxmlformats.org/drawingml/2006/table">
            <a:tbl>
              <a:tblPr>
                <a:tableStyleId>{5C22544A-7EE6-4342-B048-85BDC9FD1C3A}</a:tableStyleId>
              </a:tblPr>
              <a:tblGrid>
                <a:gridCol w="3818817"/>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r>
              <a:tr h="209550">
                <a:tc>
                  <a:txBody>
                    <a:bodyPr/>
                    <a:lstStyle/>
                    <a:p>
                      <a:pPr algn="l" fontAlgn="ct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smtClean="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smtClean="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smtClean="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smtClean="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smtClean="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smtClean="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smtClean="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smtClean="0">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r>
            </a:tbl>
          </a:graphicData>
        </a:graphic>
      </p:graphicFrame>
      <p:sp>
        <p:nvSpPr>
          <p:cNvPr id="47" name="직사각형 46"/>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교육실시내용</a:t>
            </a:r>
            <a:endParaRPr lang="ko-KR" altLang="en-US" sz="900" b="1" dirty="0">
              <a:solidFill>
                <a:schemeClr val="tx1"/>
              </a:solidFill>
            </a:endParaRPr>
          </a:p>
        </p:txBody>
      </p:sp>
    </p:spTree>
    <p:extLst>
      <p:ext uri="{BB962C8B-B14F-4D97-AF65-F5344CB8AC3E}">
        <p14:creationId xmlns:p14="http://schemas.microsoft.com/office/powerpoint/2010/main" val="2117321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smtClean="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extLst/>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1" name="직사각형 90"/>
          <p:cNvSpPr/>
          <p:nvPr/>
        </p:nvSpPr>
        <p:spPr>
          <a:xfrm>
            <a:off x="9379707" y="352292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err="1" smtClean="0">
                <a:solidFill>
                  <a:schemeClr val="tx1"/>
                </a:solidFill>
              </a:rPr>
              <a:t>서류위의</a:t>
            </a:r>
            <a:r>
              <a:rPr lang="ko-KR" altLang="en-US" sz="900" dirty="0" smtClean="0">
                <a:solidFill>
                  <a:schemeClr val="tx1"/>
                </a:solidFill>
              </a:rPr>
              <a:t> 결재란 처리는 </a:t>
            </a:r>
            <a:r>
              <a:rPr lang="en-US" altLang="ko-KR" sz="900" dirty="0" smtClean="0">
                <a:solidFill>
                  <a:schemeClr val="tx1"/>
                </a:solidFill>
              </a:rPr>
              <a:t>: </a:t>
            </a:r>
            <a:r>
              <a:rPr lang="ko-KR" altLang="en-US" sz="900" dirty="0" smtClean="0">
                <a:solidFill>
                  <a:schemeClr val="tx1"/>
                </a:solidFill>
              </a:rPr>
              <a:t>입력 후 </a:t>
            </a:r>
            <a:r>
              <a:rPr lang="ko-KR" altLang="en-US" sz="900" dirty="0" err="1" smtClean="0">
                <a:solidFill>
                  <a:schemeClr val="tx1"/>
                </a:solidFill>
              </a:rPr>
              <a:t>스캔해서</a:t>
            </a:r>
            <a:r>
              <a:rPr lang="ko-KR" altLang="en-US" sz="900" dirty="0" smtClean="0">
                <a:solidFill>
                  <a:schemeClr val="tx1"/>
                </a:solidFill>
              </a:rPr>
              <a:t> 수기 결재 받고    업로드 처리 할 것인가</a:t>
            </a:r>
            <a:endParaRPr lang="en-US" altLang="ko-KR" sz="900" dirty="0">
              <a:solidFill>
                <a:schemeClr val="tx1"/>
              </a:solidFill>
            </a:endParaRPr>
          </a:p>
          <a:p>
            <a:endParaRPr lang="en-US" altLang="ko-KR" sz="900" dirty="0" smtClean="0">
              <a:solidFill>
                <a:schemeClr val="tx1"/>
              </a:solidFill>
            </a:endParaRPr>
          </a:p>
          <a:p>
            <a:r>
              <a:rPr lang="ko-KR" altLang="en-US" sz="900" dirty="0" smtClean="0">
                <a:solidFill>
                  <a:schemeClr val="tx1"/>
                </a:solidFill>
              </a:rPr>
              <a:t>안전보건교육일지를 출력할 것인가 </a:t>
            </a:r>
            <a:r>
              <a:rPr lang="en-US" altLang="ko-KR" sz="900" dirty="0" smtClean="0">
                <a:solidFill>
                  <a:schemeClr val="tx1"/>
                </a:solidFill>
              </a:rPr>
              <a:t>?</a:t>
            </a:r>
            <a:r>
              <a:rPr lang="ko-KR" altLang="en-US" sz="900" dirty="0" smtClean="0">
                <a:solidFill>
                  <a:schemeClr val="tx1"/>
                </a:solidFill>
              </a:rPr>
              <a:t> </a:t>
            </a:r>
            <a:endParaRPr lang="en-US" altLang="ko-KR" sz="900" dirty="0" smtClean="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교육 </a:t>
            </a:r>
            <a:r>
              <a:rPr lang="ko-KR" altLang="en-US" sz="900" dirty="0">
                <a:solidFill>
                  <a:schemeClr val="tx1"/>
                </a:solidFill>
              </a:rPr>
              <a:t>정보</a:t>
            </a:r>
            <a:endParaRPr lang="en-US" altLang="ko-KR" sz="900" dirty="0">
              <a:solidFill>
                <a:schemeClr val="tx1"/>
              </a:solidFill>
            </a:endParaRPr>
          </a:p>
          <a:p>
            <a:endParaRPr lang="en-US" altLang="ko-KR" sz="900" b="1" u="sng" dirty="0">
              <a:solidFill>
                <a:schemeClr val="tx1"/>
              </a:solidFill>
            </a:endParaRPr>
          </a:p>
          <a:p>
            <a:r>
              <a:rPr lang="ko-KR" altLang="en-US" sz="900" b="1" u="sng" dirty="0" smtClean="0">
                <a:solidFill>
                  <a:schemeClr val="tx1"/>
                </a:solidFill>
              </a:rPr>
              <a:t>교육 참석자</a:t>
            </a:r>
            <a:endParaRPr lang="en-US" altLang="ko-KR" sz="900" b="1" u="sng" dirty="0" smtClean="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4915105" y="5908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직사각형 41"/>
          <p:cNvSpPr/>
          <p:nvPr/>
        </p:nvSpPr>
        <p:spPr>
          <a:xfrm>
            <a:off x="1317275" y="292414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smtClean="0">
                <a:solidFill>
                  <a:schemeClr val="tx1"/>
                </a:solidFill>
              </a:rPr>
              <a:t> </a:t>
            </a:r>
            <a:endParaRPr lang="ko-KR" altLang="en-US" sz="800" dirty="0">
              <a:solidFill>
                <a:schemeClr val="tx1"/>
              </a:solidFill>
            </a:endParaRPr>
          </a:p>
        </p:txBody>
      </p:sp>
      <p:sp>
        <p:nvSpPr>
          <p:cNvPr id="17" name="직사각형 16"/>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19" name="직사각형 18"/>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20" name="직사각형 19"/>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사번</a:t>
            </a:r>
            <a:endParaRPr lang="ko-KR" altLang="en-US" sz="800" dirty="0">
              <a:solidFill>
                <a:schemeClr val="tx1"/>
              </a:solidFill>
            </a:endParaRPr>
          </a:p>
        </p:txBody>
      </p:sp>
      <p:graphicFrame>
        <p:nvGraphicFramePr>
          <p:cNvPr id="21" name="표 20"/>
          <p:cNvGraphicFramePr>
            <a:graphicFrameLocks noGrp="1"/>
          </p:cNvGraphicFramePr>
          <p:nvPr>
            <p:extLst/>
          </p:nvPr>
        </p:nvGraphicFramePr>
        <p:xfrm>
          <a:off x="3532114" y="2680943"/>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 xmlns:a16="http://schemas.microsoft.com/office/drawing/2014/main" val="20003"/>
                    </a:ext>
                  </a:extLst>
                </a:gridCol>
                <a:gridCol w="463575"/>
                <a:gridCol w="1925638"/>
                <a:gridCol w="463072"/>
              </a:tblGrid>
              <a:tr h="83489">
                <a:tc>
                  <a:txBody>
                    <a:bodyPr/>
                    <a:lstStyle/>
                    <a:p>
                      <a:pPr algn="ctr" latinLnBrk="1"/>
                      <a:r>
                        <a:rPr lang="ko-KR" altLang="en-US" sz="900" b="0" dirty="0" err="1" smtClean="0">
                          <a:solidFill>
                            <a:schemeClr val="tx1"/>
                          </a:solidFill>
                        </a:rPr>
                        <a:t>사번</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성명</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fontAlgn="ctr"/>
                      <a:r>
                        <a:rPr lang="ko-KR" altLang="en-US" sz="800" b="0" i="0" u="none" strike="noStrike" dirty="0" smtClean="0">
                          <a:solidFill>
                            <a:schemeClr val="tx1"/>
                          </a:solidFill>
                          <a:effectLst/>
                          <a:latin typeface="맑은 고딕" panose="020B0503020000020004" pitchFamily="50" charset="-127"/>
                          <a:ea typeface="맑은 고딕" panose="020B0503020000020004" pitchFamily="50" charset="-127"/>
                        </a:rPr>
                        <a:t>소속</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1"/>
                  </a:ext>
                </a:extLst>
              </a:tr>
              <a:tr h="75718">
                <a:tc>
                  <a:txBody>
                    <a:bodyPr/>
                    <a:lstStyle/>
                    <a:p>
                      <a:pPr algn="ctr" latinLnBrk="1"/>
                      <a:r>
                        <a:rPr lang="en-US" altLang="ko-KR" sz="900" b="0" dirty="0" smtClean="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이순신</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smtClean="0">
                          <a:solidFill>
                            <a:srgbClr val="000000"/>
                          </a:solidFill>
                          <a:effectLst/>
                          <a:latin typeface="맑은 고딕" panose="020B0503020000020004" pitchFamily="50" charset="-127"/>
                          <a:ea typeface="맑은 고딕" panose="020B0503020000020004" pitchFamily="50" charset="-127"/>
                        </a:rPr>
                        <a:t>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t>삭제</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r h="137559">
                <a:tc>
                  <a:txBody>
                    <a:bodyPr/>
                    <a:lstStyle/>
                    <a:p>
                      <a:pPr algn="ctr" latinLnBrk="1"/>
                      <a:r>
                        <a:rPr lang="en-US" altLang="ko-KR" sz="900" b="0" dirty="0" smtClean="0">
                          <a:solidFill>
                            <a:schemeClr val="tx1"/>
                          </a:solidFill>
                        </a:rPr>
                        <a:t>111111112</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smtClean="0">
                          <a:solidFill>
                            <a:srgbClr val="000000"/>
                          </a:solidFill>
                          <a:effectLst/>
                          <a:latin typeface="맑은 고딕" panose="020B0503020000020004" pitchFamily="50" charset="-127"/>
                          <a:ea typeface="맑은 고딕" panose="020B0503020000020004" pitchFamily="50" charset="-127"/>
                        </a:rPr>
                        <a:t>임꺽정</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smtClean="0">
                          <a:solidFill>
                            <a:srgbClr val="000000"/>
                          </a:solidFill>
                          <a:effectLst/>
                          <a:latin typeface="맑은 고딕" panose="020B0503020000020004" pitchFamily="50" charset="-127"/>
                          <a:ea typeface="맑은 고딕" panose="020B0503020000020004" pitchFamily="50" charset="-127"/>
                        </a:rPr>
                        <a:t>ㅇㅇㅇㅇㅇ</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t>삭제</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3" name="직사각형 22"/>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24" name="직사각형 23"/>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추가</a:t>
            </a:r>
            <a:endParaRPr lang="ko-KR" altLang="en-US" sz="800" dirty="0"/>
          </a:p>
        </p:txBody>
      </p:sp>
      <p:sp>
        <p:nvSpPr>
          <p:cNvPr id="22" name="직사각형 21"/>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교육참여자</a:t>
            </a:r>
            <a:endParaRPr lang="ko-KR" altLang="en-US" sz="900" b="1" dirty="0">
              <a:solidFill>
                <a:schemeClr val="tx1"/>
              </a:solidFill>
            </a:endParaRPr>
          </a:p>
        </p:txBody>
      </p:sp>
    </p:spTree>
    <p:extLst>
      <p:ext uri="{BB962C8B-B14F-4D97-AF65-F5344CB8AC3E}">
        <p14:creationId xmlns:p14="http://schemas.microsoft.com/office/powerpoint/2010/main" val="1267299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a:t>
            </a:r>
            <a:r>
              <a:rPr lang="ko-KR" altLang="en-US" sz="900" dirty="0" smtClean="0">
                <a:solidFill>
                  <a:schemeClr val="tx1"/>
                </a:solidFill>
              </a:rPr>
              <a:t>보호구 지급대장</a:t>
            </a:r>
            <a:r>
              <a:rPr lang="en-US" altLang="ko-KR" sz="900" dirty="0" smtClean="0">
                <a:solidFill>
                  <a:schemeClr val="tx1"/>
                </a:solidFill>
              </a:rPr>
              <a:t>,  </a:t>
            </a:r>
            <a:r>
              <a:rPr lang="ko-KR" altLang="en-US" sz="900" dirty="0" smtClean="0">
                <a:solidFill>
                  <a:schemeClr val="tx1"/>
                </a:solidFill>
              </a:rPr>
              <a:t>수시</a:t>
            </a:r>
            <a:r>
              <a:rPr lang="en-US" altLang="ko-KR" sz="900" dirty="0" smtClean="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extLst/>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수령인과 지급담당 모두에게 전자서명을 받을 것인가</a:t>
            </a:r>
            <a:r>
              <a:rPr lang="en-US" altLang="ko-KR" sz="900" dirty="0" smtClean="0">
                <a:solidFill>
                  <a:schemeClr val="tx1"/>
                </a:solidFill>
              </a:rPr>
              <a:t>?</a:t>
            </a:r>
          </a:p>
          <a:p>
            <a:endParaRPr lang="en-US" altLang="ko-KR" sz="900" dirty="0">
              <a:solidFill>
                <a:schemeClr val="tx1"/>
              </a:solidFill>
            </a:endParaRPr>
          </a:p>
          <a:p>
            <a:endParaRPr lang="en-US" altLang="ko-KR" sz="900" dirty="0" smtClean="0">
              <a:solidFill>
                <a:schemeClr val="tx1"/>
              </a:solidFill>
            </a:endParaRPr>
          </a:p>
          <a:p>
            <a:r>
              <a:rPr lang="ko-KR" altLang="en-US" sz="900" dirty="0" smtClean="0">
                <a:solidFill>
                  <a:schemeClr val="tx1"/>
                </a:solidFill>
              </a:rPr>
              <a:t>지급이 </a:t>
            </a:r>
            <a:r>
              <a:rPr lang="ko-KR" altLang="en-US" sz="900" dirty="0" err="1" smtClean="0">
                <a:solidFill>
                  <a:schemeClr val="tx1"/>
                </a:solidFill>
              </a:rPr>
              <a:t>발생할때마다</a:t>
            </a:r>
            <a:r>
              <a:rPr lang="ko-KR" altLang="en-US" sz="900" dirty="0" smtClean="0">
                <a:solidFill>
                  <a:schemeClr val="tx1"/>
                </a:solidFill>
              </a:rPr>
              <a:t> 대장을 등록하는데</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출력조건 </a:t>
            </a:r>
            <a:r>
              <a:rPr lang="en-US" altLang="ko-KR" sz="900" dirty="0" smtClean="0">
                <a:solidFill>
                  <a:schemeClr val="tx1"/>
                </a:solidFill>
              </a:rPr>
              <a:t>: 3</a:t>
            </a:r>
            <a:r>
              <a:rPr lang="ko-KR" altLang="en-US" sz="900" dirty="0" smtClean="0">
                <a:solidFill>
                  <a:schemeClr val="tx1"/>
                </a:solidFill>
              </a:rPr>
              <a:t>년치 모두 출력하나</a:t>
            </a:r>
            <a:r>
              <a:rPr lang="en-US" altLang="ko-KR" sz="900" dirty="0" smtClean="0">
                <a:solidFill>
                  <a:schemeClr val="tx1"/>
                </a:solidFill>
              </a:rPr>
              <a:t>?</a:t>
            </a:r>
          </a:p>
          <a:p>
            <a:pPr marL="171450" indent="-171450">
              <a:buFont typeface="Symbol" panose="05050102010706020507" pitchFamily="18" charset="2"/>
              <a:buChar char="Þ"/>
            </a:pPr>
            <a:r>
              <a:rPr lang="ko-KR" altLang="en-US" sz="900" dirty="0" smtClean="0">
                <a:solidFill>
                  <a:schemeClr val="tx1"/>
                </a:solidFill>
              </a:rPr>
              <a:t>입력단위로만 출력하고</a:t>
            </a:r>
            <a:r>
              <a:rPr lang="en-US" altLang="ko-KR" sz="900" dirty="0" smtClean="0">
                <a:solidFill>
                  <a:schemeClr val="tx1"/>
                </a:solidFill>
              </a:rPr>
              <a:t>(</a:t>
            </a:r>
            <a:r>
              <a:rPr lang="ko-KR" altLang="en-US" sz="900" dirty="0" smtClean="0">
                <a:solidFill>
                  <a:schemeClr val="tx1"/>
                </a:solidFill>
              </a:rPr>
              <a:t>전자서명 등의 이유로</a:t>
            </a:r>
            <a:r>
              <a:rPr lang="en-US" altLang="ko-KR" sz="900" dirty="0" smtClean="0">
                <a:solidFill>
                  <a:schemeClr val="tx1"/>
                </a:solidFill>
              </a:rPr>
              <a:t>). </a:t>
            </a:r>
            <a:r>
              <a:rPr lang="ko-KR" altLang="en-US" sz="900" dirty="0" smtClean="0">
                <a:solidFill>
                  <a:schemeClr val="tx1"/>
                </a:solidFill>
              </a:rPr>
              <a:t>지점별 보호구대장을 별도로 관리해야 함</a:t>
            </a:r>
            <a:endParaRPr lang="en-US" altLang="ko-KR" sz="900" dirty="0" smtClean="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smtClean="0">
                <a:solidFill>
                  <a:schemeClr val="tx1"/>
                </a:solidFill>
              </a:rPr>
              <a:t>전자서명된</a:t>
            </a:r>
            <a:r>
              <a:rPr lang="ko-KR" altLang="en-US" sz="900" dirty="0" smtClean="0">
                <a:solidFill>
                  <a:schemeClr val="tx1"/>
                </a:solidFill>
              </a:rPr>
              <a:t> 서류의 출력은 어떻게</a:t>
            </a:r>
            <a:r>
              <a:rPr lang="en-US" altLang="ko-KR" sz="900" dirty="0" smtClean="0">
                <a:solidFill>
                  <a:schemeClr val="tx1"/>
                </a:solidFill>
              </a:rPr>
              <a:t>???</a:t>
            </a:r>
          </a:p>
          <a:p>
            <a:endParaRPr lang="en-US" altLang="ko-KR" sz="900" dirty="0">
              <a:solidFill>
                <a:schemeClr val="tx1"/>
              </a:solidFill>
            </a:endParaRPr>
          </a:p>
          <a:p>
            <a:r>
              <a:rPr lang="ko-KR" altLang="en-US" sz="900" dirty="0" smtClean="0">
                <a:solidFill>
                  <a:schemeClr val="tx1"/>
                </a:solidFill>
              </a:rPr>
              <a:t>폐기를 관리하여 재고를 관리할 것인가 </a:t>
            </a:r>
            <a:r>
              <a:rPr lang="en-US" altLang="ko-KR" sz="900" dirty="0" smtClean="0">
                <a:solidFill>
                  <a:schemeClr val="tx1"/>
                </a:solidFill>
              </a:rPr>
              <a:t>?</a:t>
            </a:r>
          </a:p>
          <a:p>
            <a:endParaRPr lang="en-US" altLang="ko-KR" sz="900" dirty="0">
              <a:solidFill>
                <a:schemeClr val="tx1"/>
              </a:solidFill>
            </a:endParaRPr>
          </a:p>
          <a:p>
            <a:r>
              <a:rPr lang="ko-KR" altLang="en-US" sz="900" dirty="0" smtClean="0">
                <a:solidFill>
                  <a:schemeClr val="tx1"/>
                </a:solidFill>
              </a:rPr>
              <a:t>지급담당자가 필요한가</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현장 서명 할 것인가</a:t>
            </a:r>
            <a:endParaRPr lang="en-US" altLang="ko-KR" sz="900" dirty="0" smtClean="0">
              <a:solidFill>
                <a:schemeClr val="tx1"/>
              </a:solidFill>
            </a:endParaRPr>
          </a:p>
          <a:p>
            <a:r>
              <a:rPr lang="ko-KR" altLang="en-US" sz="900" dirty="0" smtClean="0">
                <a:solidFill>
                  <a:schemeClr val="tx1"/>
                </a:solidFill>
              </a:rPr>
              <a:t>전자 서명 할 것인가</a:t>
            </a:r>
            <a:endParaRPr lang="en-US" altLang="ko-KR" sz="900" dirty="0" smtClean="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smtClean="0">
                <a:solidFill>
                  <a:schemeClr val="tx1"/>
                </a:solidFill>
              </a:rPr>
              <a:t>보호구 지급대장 </a:t>
            </a:r>
            <a:endParaRPr lang="en-US" altLang="ko-KR" sz="900" b="1" u="sng" dirty="0" smtClean="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 </a:t>
            </a:r>
            <a:r>
              <a:rPr lang="ko-KR" altLang="en-US" sz="900" i="1" dirty="0" smtClean="0">
                <a:solidFill>
                  <a:schemeClr val="tx1"/>
                </a:solidFill>
              </a:rPr>
              <a:t>매년</a:t>
            </a:r>
            <a:r>
              <a:rPr lang="en-US" altLang="ko-KR" sz="900" i="1" dirty="0" smtClean="0">
                <a:solidFill>
                  <a:schemeClr val="tx1"/>
                </a:solidFill>
              </a:rPr>
              <a:t>)</a:t>
            </a:r>
            <a:endParaRPr lang="ko-KR" altLang="en-US" sz="900" i="1" dirty="0">
              <a:solidFill>
                <a:schemeClr val="tx1"/>
              </a:solidFill>
            </a:endParaRPr>
          </a:p>
        </p:txBody>
      </p:sp>
      <p:sp>
        <p:nvSpPr>
          <p:cNvPr id="31" name="직사각형 30"/>
          <p:cNvSpPr/>
          <p:nvPr/>
        </p:nvSpPr>
        <p:spPr>
          <a:xfrm>
            <a:off x="4797136" y="549098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직사각형 16"/>
          <p:cNvSpPr/>
          <p:nvPr/>
        </p:nvSpPr>
        <p:spPr>
          <a:xfrm>
            <a:off x="4444100" y="4772481"/>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19" name="직사각형 18"/>
          <p:cNvSpPr/>
          <p:nvPr/>
        </p:nvSpPr>
        <p:spPr>
          <a:xfrm>
            <a:off x="3959845" y="4771696"/>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20" name="직사각형 19"/>
          <p:cNvSpPr/>
          <p:nvPr/>
        </p:nvSpPr>
        <p:spPr>
          <a:xfrm>
            <a:off x="3186934" y="4758081"/>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사번</a:t>
            </a:r>
            <a:endParaRPr lang="ko-KR" altLang="en-US" sz="800" dirty="0">
              <a:solidFill>
                <a:schemeClr val="tx1"/>
              </a:solidFill>
            </a:endParaRPr>
          </a:p>
        </p:txBody>
      </p:sp>
      <p:graphicFrame>
        <p:nvGraphicFramePr>
          <p:cNvPr id="21" name="표 20"/>
          <p:cNvGraphicFramePr>
            <a:graphicFrameLocks noGrp="1"/>
          </p:cNvGraphicFramePr>
          <p:nvPr>
            <p:extLst/>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 xmlns:a16="http://schemas.microsoft.com/office/drawing/2014/main" val="20003"/>
                    </a:ext>
                  </a:extLst>
                </a:gridCol>
                <a:gridCol w="842504"/>
                <a:gridCol w="699138"/>
                <a:gridCol w="272726"/>
                <a:gridCol w="653126"/>
                <a:gridCol w="479116"/>
                <a:gridCol w="699989"/>
                <a:gridCol w="653126"/>
                <a:gridCol w="479116"/>
                <a:gridCol w="699989"/>
                <a:gridCol w="387677"/>
                <a:gridCol w="387677"/>
              </a:tblGrid>
              <a:tr h="0">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지급일</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보호구 명</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안전인증번호</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수량</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smtClean="0">
                          <a:solidFill>
                            <a:schemeClr val="tx1"/>
                          </a:solidFill>
                        </a:rPr>
                        <a:t>수령인</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smtClean="0">
                          <a:solidFill>
                            <a:schemeClr val="tx1"/>
                          </a:solidFill>
                        </a:rPr>
                        <a:t>지급담당</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수정</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smtClean="0">
                          <a:solidFill>
                            <a:schemeClr val="tx1"/>
                          </a:solidFill>
                          <a:effectLst/>
                          <a:latin typeface="맑은 고딕" panose="020B0503020000020004" pitchFamily="50" charset="-127"/>
                          <a:ea typeface="맑은 고딕" panose="020B0503020000020004" pitchFamily="50" charset="-127"/>
                          <a:cs typeface="+mn-cs"/>
                        </a:rPr>
                        <a:t>삭제</a:t>
                      </a:r>
                      <a:endPar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smtClean="0">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smtClean="0">
                          <a:solidFill>
                            <a:schemeClr val="tx1"/>
                          </a:solidFill>
                        </a:rPr>
                        <a:t>이름</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smtClean="0">
                          <a:solidFill>
                            <a:schemeClr val="tx1"/>
                          </a:solidFill>
                        </a:rPr>
                        <a:t>소속</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smtClean="0">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smtClean="0">
                          <a:solidFill>
                            <a:schemeClr val="tx1"/>
                          </a:solidFill>
                        </a:rPr>
                        <a:t>이름</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smtClean="0">
                          <a:solidFill>
                            <a:schemeClr val="tx1"/>
                          </a:solidFill>
                        </a:rPr>
                        <a:t>소속</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r>
              <a:tr h="0">
                <a:tc>
                  <a:txBody>
                    <a:bodyPr/>
                    <a:lstStyle/>
                    <a:p>
                      <a:pPr algn="ctr" latinLnBrk="1"/>
                      <a:r>
                        <a:rPr lang="en-US" altLang="ko-KR" sz="900" b="0" dirty="0" err="1" smtClean="0">
                          <a:solidFill>
                            <a:schemeClr val="tx1"/>
                          </a:solidFill>
                        </a:rPr>
                        <a:t>Yyyy</a:t>
                      </a:r>
                      <a:r>
                        <a:rPr lang="en-US" altLang="ko-KR" sz="900" b="0" dirty="0" smtClean="0">
                          <a:solidFill>
                            <a:schemeClr val="tx1"/>
                          </a:solidFill>
                        </a:rPr>
                        <a:t>-mm-</a:t>
                      </a:r>
                      <a:r>
                        <a:rPr lang="en-US" altLang="ko-KR" sz="900" b="0" dirty="0" err="1" smtClean="0">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smtClean="0">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smtClean="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smtClean="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smtClean="0"/>
                        <a:t>홍길동</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smtClean="0"/>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편집</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smtClean="0">
                          <a:solidFill>
                            <a:srgbClr val="00B0F0"/>
                          </a:solidFill>
                        </a:rPr>
                        <a:t>삭제</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3" name="직사각형 22"/>
          <p:cNvSpPr/>
          <p:nvPr/>
        </p:nvSpPr>
        <p:spPr>
          <a:xfrm>
            <a:off x="6279684" y="4771696"/>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추가</a:t>
            </a:r>
            <a:endParaRPr lang="ko-KR" altLang="en-US" sz="800" dirty="0"/>
          </a:p>
        </p:txBody>
      </p:sp>
      <p:sp>
        <p:nvSpPr>
          <p:cNvPr id="25" name="직사각형 24"/>
          <p:cNvSpPr/>
          <p:nvPr/>
        </p:nvSpPr>
        <p:spPr>
          <a:xfrm>
            <a:off x="2294382" y="3536550"/>
            <a:ext cx="4601718" cy="2331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2648252" y="3784038"/>
            <a:ext cx="531341" cy="173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smtClean="0">
                <a:solidFill>
                  <a:schemeClr val="tx1"/>
                </a:solidFill>
              </a:rPr>
              <a:t>지급일</a:t>
            </a:r>
            <a:endParaRPr lang="en-US" altLang="ko-KR" sz="900" b="1" u="sng" dirty="0" smtClean="0">
              <a:solidFill>
                <a:schemeClr val="tx1"/>
              </a:solidFill>
            </a:endParaRPr>
          </a:p>
        </p:txBody>
      </p:sp>
      <p:sp>
        <p:nvSpPr>
          <p:cNvPr id="27" name="직사각형 26"/>
          <p:cNvSpPr/>
          <p:nvPr/>
        </p:nvSpPr>
        <p:spPr>
          <a:xfrm>
            <a:off x="3196661" y="3781238"/>
            <a:ext cx="883693" cy="176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YYYY-MM-DD</a:t>
            </a:r>
            <a:endParaRPr lang="ko-KR" altLang="en-US" sz="800" dirty="0">
              <a:solidFill>
                <a:schemeClr val="tx1"/>
              </a:solidFill>
            </a:endParaRPr>
          </a:p>
        </p:txBody>
      </p:sp>
      <p:sp>
        <p:nvSpPr>
          <p:cNvPr id="28" name="직사각형 27"/>
          <p:cNvSpPr/>
          <p:nvPr/>
        </p:nvSpPr>
        <p:spPr>
          <a:xfrm>
            <a:off x="4080354" y="378229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달력</a:t>
            </a:r>
            <a:endParaRPr lang="ko-KR" altLang="en-US" sz="800" dirty="0"/>
          </a:p>
        </p:txBody>
      </p:sp>
      <p:sp>
        <p:nvSpPr>
          <p:cNvPr id="29" name="직사각형 28"/>
          <p:cNvSpPr/>
          <p:nvPr/>
        </p:nvSpPr>
        <p:spPr>
          <a:xfrm>
            <a:off x="2469812" y="4000418"/>
            <a:ext cx="709781" cy="1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보호구명</a:t>
            </a:r>
            <a:endParaRPr lang="en-US" altLang="ko-KR" sz="900" b="1" u="sng" dirty="0" smtClean="0">
              <a:solidFill>
                <a:schemeClr val="tx1"/>
              </a:solidFill>
            </a:endParaRPr>
          </a:p>
        </p:txBody>
      </p:sp>
      <p:sp>
        <p:nvSpPr>
          <p:cNvPr id="33" name="직사각형 32"/>
          <p:cNvSpPr/>
          <p:nvPr/>
        </p:nvSpPr>
        <p:spPr>
          <a:xfrm>
            <a:off x="3196661" y="3997618"/>
            <a:ext cx="2426030" cy="1705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a:t>
            </a:r>
            <a:endParaRPr lang="ko-KR" altLang="en-US" sz="800" dirty="0">
              <a:solidFill>
                <a:schemeClr val="tx1"/>
              </a:solidFill>
            </a:endParaRPr>
          </a:p>
        </p:txBody>
      </p:sp>
      <p:sp>
        <p:nvSpPr>
          <p:cNvPr id="35" name="직사각형 34"/>
          <p:cNvSpPr/>
          <p:nvPr/>
        </p:nvSpPr>
        <p:spPr>
          <a:xfrm>
            <a:off x="2469812" y="4516038"/>
            <a:ext cx="709781" cy="1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수량</a:t>
            </a:r>
            <a:endParaRPr lang="en-US" altLang="ko-KR" sz="900" b="1" u="sng" dirty="0" smtClean="0">
              <a:solidFill>
                <a:schemeClr val="tx1"/>
              </a:solidFill>
            </a:endParaRPr>
          </a:p>
        </p:txBody>
      </p:sp>
      <p:sp>
        <p:nvSpPr>
          <p:cNvPr id="36" name="직사각형 35"/>
          <p:cNvSpPr/>
          <p:nvPr/>
        </p:nvSpPr>
        <p:spPr>
          <a:xfrm>
            <a:off x="3196661" y="4513238"/>
            <a:ext cx="433835" cy="174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1</a:t>
            </a:r>
            <a:endParaRPr lang="ko-KR" altLang="en-US" sz="800" dirty="0">
              <a:solidFill>
                <a:schemeClr val="tx1"/>
              </a:solidFill>
            </a:endParaRPr>
          </a:p>
        </p:txBody>
      </p:sp>
      <p:sp>
        <p:nvSpPr>
          <p:cNvPr id="37" name="직사각형 36"/>
          <p:cNvSpPr/>
          <p:nvPr/>
        </p:nvSpPr>
        <p:spPr>
          <a:xfrm>
            <a:off x="2477153" y="4792224"/>
            <a:ext cx="709781" cy="1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수령인</a:t>
            </a:r>
            <a:endParaRPr lang="en-US" altLang="ko-KR" sz="900" b="1" u="sng" dirty="0" smtClean="0">
              <a:solidFill>
                <a:schemeClr val="tx1"/>
              </a:solidFill>
            </a:endParaRPr>
          </a:p>
        </p:txBody>
      </p:sp>
      <p:sp>
        <p:nvSpPr>
          <p:cNvPr id="38" name="직사각형 37"/>
          <p:cNvSpPr/>
          <p:nvPr/>
        </p:nvSpPr>
        <p:spPr>
          <a:xfrm>
            <a:off x="4444100" y="5051527"/>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a:t>
            </a:r>
            <a:endParaRPr lang="ko-KR" altLang="en-US" sz="800" dirty="0">
              <a:solidFill>
                <a:schemeClr val="tx1"/>
              </a:solidFill>
            </a:endParaRPr>
          </a:p>
        </p:txBody>
      </p:sp>
      <p:sp>
        <p:nvSpPr>
          <p:cNvPr id="39" name="직사각형 38"/>
          <p:cNvSpPr/>
          <p:nvPr/>
        </p:nvSpPr>
        <p:spPr>
          <a:xfrm>
            <a:off x="3959845" y="5050742"/>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40" name="직사각형 39"/>
          <p:cNvSpPr/>
          <p:nvPr/>
        </p:nvSpPr>
        <p:spPr>
          <a:xfrm>
            <a:off x="3186934" y="5037127"/>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smtClean="0">
                <a:solidFill>
                  <a:schemeClr val="tx1"/>
                </a:solidFill>
              </a:rPr>
              <a:t>사번</a:t>
            </a:r>
            <a:endParaRPr lang="ko-KR" altLang="en-US" sz="800" dirty="0">
              <a:solidFill>
                <a:schemeClr val="tx1"/>
              </a:solidFill>
            </a:endParaRPr>
          </a:p>
        </p:txBody>
      </p:sp>
      <p:sp>
        <p:nvSpPr>
          <p:cNvPr id="41" name="직사각형 40"/>
          <p:cNvSpPr/>
          <p:nvPr/>
        </p:nvSpPr>
        <p:spPr>
          <a:xfrm>
            <a:off x="6279684" y="5050742"/>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찾기</a:t>
            </a:r>
            <a:endParaRPr lang="ko-KR" altLang="en-US" sz="800" dirty="0"/>
          </a:p>
        </p:txBody>
      </p:sp>
      <p:sp>
        <p:nvSpPr>
          <p:cNvPr id="43" name="직사각형 42"/>
          <p:cNvSpPr/>
          <p:nvPr/>
        </p:nvSpPr>
        <p:spPr>
          <a:xfrm>
            <a:off x="2477153" y="5071270"/>
            <a:ext cx="709781" cy="171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지급담당</a:t>
            </a:r>
            <a:endParaRPr lang="en-US" altLang="ko-KR" sz="900" b="1" u="sng" dirty="0" smtClean="0">
              <a:solidFill>
                <a:schemeClr val="tx1"/>
              </a:solidFill>
            </a:endParaRP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2266951" y="4253406"/>
            <a:ext cx="902916" cy="174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smtClean="0">
                <a:solidFill>
                  <a:schemeClr val="tx1"/>
                </a:solidFill>
              </a:rPr>
              <a:t>안전인증번호</a:t>
            </a:r>
            <a:endParaRPr lang="en-US" altLang="ko-KR" sz="900" b="1" u="sng" dirty="0" smtClean="0">
              <a:solidFill>
                <a:schemeClr val="tx1"/>
              </a:solidFill>
            </a:endParaRPr>
          </a:p>
        </p:txBody>
      </p:sp>
      <p:sp>
        <p:nvSpPr>
          <p:cNvPr id="44" name="직사각형 43"/>
          <p:cNvSpPr/>
          <p:nvPr/>
        </p:nvSpPr>
        <p:spPr>
          <a:xfrm>
            <a:off x="3186934" y="4253406"/>
            <a:ext cx="2426030" cy="1705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ㅇㅇ</a:t>
            </a:r>
            <a:endParaRPr lang="ko-KR" altLang="en-US" sz="800" dirty="0">
              <a:solidFill>
                <a:schemeClr val="tx1"/>
              </a:solidFill>
            </a:endParaRPr>
          </a:p>
        </p:txBody>
      </p: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smtClean="0">
                <a:solidFill>
                  <a:schemeClr val="tx1"/>
                </a:solidFill>
              </a:rPr>
              <a:t>Pop-up </a:t>
            </a:r>
            <a:r>
              <a:rPr lang="ko-KR" altLang="en-US" sz="900" i="1" dirty="0" smtClean="0">
                <a:solidFill>
                  <a:schemeClr val="tx1"/>
                </a:solidFill>
              </a:rPr>
              <a:t>호출</a:t>
            </a:r>
            <a:endParaRPr lang="ko-KR" altLang="en-US" sz="900" i="1" dirty="0">
              <a:solidFill>
                <a:schemeClr val="tx1"/>
              </a:solidFill>
            </a:endParaRP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smtClean="0">
                <a:solidFill>
                  <a:schemeClr val="tx1"/>
                </a:solidFill>
              </a:rPr>
              <a:t>보호구 지급대장</a:t>
            </a:r>
            <a:r>
              <a:rPr lang="en-US" altLang="ko-KR" sz="900" b="1" dirty="0" smtClean="0">
                <a:solidFill>
                  <a:schemeClr val="tx1"/>
                </a:solidFill>
              </a:rPr>
              <a:t>, </a:t>
            </a:r>
            <a:r>
              <a:rPr lang="ko-KR" altLang="en-US" sz="900" b="1" dirty="0" smtClean="0">
                <a:solidFill>
                  <a:schemeClr val="tx1"/>
                </a:solidFill>
              </a:rPr>
              <a:t>보호구지급등록</a:t>
            </a:r>
            <a:endParaRPr lang="ko-KR" altLang="en-US" sz="900" b="1" dirty="0">
              <a:solidFill>
                <a:schemeClr val="tx1"/>
              </a:solidFill>
            </a:endParaRPr>
          </a:p>
        </p:txBody>
      </p:sp>
    </p:spTree>
    <p:extLst>
      <p:ext uri="{BB962C8B-B14F-4D97-AF65-F5344CB8AC3E}">
        <p14:creationId xmlns:p14="http://schemas.microsoft.com/office/powerpoint/2010/main" val="277198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extLst/>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gridCol w="1924645"/>
              </a:tblGrid>
              <a:tr h="0">
                <a:tc>
                  <a:txBody>
                    <a:bodyPr/>
                    <a:lstStyle/>
                    <a:p>
                      <a:pPr algn="ctr" latinLnBrk="1"/>
                      <a:r>
                        <a:rPr lang="ko-KR" altLang="en-US" sz="800" dirty="0" smtClean="0"/>
                        <a:t>항목명</a:t>
                      </a:r>
                      <a:endParaRPr lang="ko-KR" altLang="en-US" sz="800" dirty="0"/>
                    </a:p>
                  </a:txBody>
                  <a:tcPr/>
                </a:tc>
                <a:tc>
                  <a:txBody>
                    <a:bodyPr/>
                    <a:lstStyle/>
                    <a:p>
                      <a:pPr algn="ctr" latinLnBrk="1"/>
                      <a:r>
                        <a:rPr lang="ko-KR" altLang="en-US" sz="800" dirty="0" smtClean="0"/>
                        <a:t>설명</a:t>
                      </a:r>
                      <a:endParaRPr lang="ko-KR" altLang="en-US" sz="800" dirty="0"/>
                    </a:p>
                  </a:txBody>
                  <a:tcPr/>
                </a:tc>
              </a:tr>
              <a:tr h="0">
                <a:tc>
                  <a:txBody>
                    <a:bodyPr/>
                    <a:lstStyle/>
                    <a:p>
                      <a:pPr latinLnBrk="1"/>
                      <a:r>
                        <a:rPr lang="ko-KR" altLang="en-US" sz="800" dirty="0" smtClean="0"/>
                        <a:t>신호방법</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smtClean="0">
                          <a:solidFill>
                            <a:schemeClr val="tx1"/>
                          </a:solidFill>
                        </a:rPr>
                        <a:t>무선</a:t>
                      </a:r>
                      <a:r>
                        <a:rPr lang="en-US" altLang="ko-KR" sz="800" dirty="0" smtClean="0">
                          <a:solidFill>
                            <a:schemeClr val="tx1"/>
                          </a:solidFill>
                        </a:rPr>
                        <a:t>,</a:t>
                      </a:r>
                      <a:r>
                        <a:rPr lang="ko-KR" altLang="en-US" sz="800" dirty="0" smtClean="0">
                          <a:solidFill>
                            <a:schemeClr val="tx1"/>
                          </a:solidFill>
                        </a:rPr>
                        <a:t>육성</a:t>
                      </a:r>
                      <a:r>
                        <a:rPr lang="en-US" altLang="ko-KR" sz="800" dirty="0" smtClean="0">
                          <a:solidFill>
                            <a:schemeClr val="tx1"/>
                          </a:solidFill>
                        </a:rPr>
                        <a:t>,</a:t>
                      </a:r>
                      <a:r>
                        <a:rPr lang="ko-KR" altLang="en-US" sz="800" dirty="0" smtClean="0">
                          <a:solidFill>
                            <a:schemeClr val="tx1"/>
                          </a:solidFill>
                        </a:rPr>
                        <a:t>수신호</a:t>
                      </a:r>
                      <a:r>
                        <a:rPr lang="en-US" altLang="ko-KR" sz="800" dirty="0" smtClean="0">
                          <a:solidFill>
                            <a:schemeClr val="tx1"/>
                          </a:solidFill>
                        </a:rPr>
                        <a:t>,</a:t>
                      </a:r>
                      <a:r>
                        <a:rPr lang="ko-KR" altLang="en-US" sz="800" dirty="0" smtClean="0">
                          <a:solidFill>
                            <a:schemeClr val="tx1"/>
                          </a:solidFill>
                        </a:rPr>
                        <a:t>깃발</a:t>
                      </a: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smtClean="0">
                        <a:solidFill>
                          <a:srgbClr val="FF0000"/>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smtClean="0">
                        <a:solidFill>
                          <a:schemeClr val="tx1"/>
                        </a:solidFill>
                      </a:endParaRPr>
                    </a:p>
                  </a:txBody>
                  <a:tcPr/>
                </a:tc>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smtClean="0">
                <a:solidFill>
                  <a:schemeClr val="tx1"/>
                </a:solidFill>
              </a:rPr>
              <a:t>공통 </a:t>
            </a:r>
            <a:r>
              <a:rPr lang="en-US" altLang="ko-KR" sz="900" i="1" dirty="0" smtClean="0">
                <a:solidFill>
                  <a:schemeClr val="tx1"/>
                </a:solidFill>
              </a:rPr>
              <a:t>HEAD </a:t>
            </a:r>
            <a:endParaRPr lang="ko-KR" altLang="en-US" sz="900" i="1" dirty="0">
              <a:solidFill>
                <a:schemeClr val="tx1"/>
              </a:solidFill>
            </a:endParaRPr>
          </a:p>
        </p:txBody>
      </p:sp>
      <p:sp>
        <p:nvSpPr>
          <p:cNvPr id="31" name="직사각형 30"/>
          <p:cNvSpPr/>
          <p:nvPr/>
        </p:nvSpPr>
        <p:spPr>
          <a:xfrm>
            <a:off x="5500909" y="601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저장</a:t>
            </a:r>
            <a:endParaRPr lang="ko-KR" altLang="en-US" sz="800" dirty="0"/>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120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참고사항</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안전점검 시스템에서 등록한 작업지시에서  </a:t>
            </a:r>
            <a:r>
              <a:rPr lang="ko-KR" altLang="en-US" sz="900" dirty="0" err="1" smtClean="0">
                <a:solidFill>
                  <a:schemeClr val="tx1"/>
                </a:solidFill>
              </a:rPr>
              <a:t>중량물</a:t>
            </a:r>
            <a:r>
              <a:rPr lang="ko-KR" altLang="en-US" sz="900" dirty="0" smtClean="0">
                <a:solidFill>
                  <a:schemeClr val="tx1"/>
                </a:solidFill>
              </a:rPr>
              <a:t> 작업인 경우 작업계획서를 등록</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작업내용과 작업장소는  작업지시 에서 </a:t>
            </a:r>
            <a:r>
              <a:rPr lang="ko-KR" altLang="en-US" sz="900" dirty="0" err="1" smtClean="0">
                <a:solidFill>
                  <a:schemeClr val="tx1"/>
                </a:solidFill>
              </a:rPr>
              <a:t>등록되었음으로</a:t>
            </a:r>
            <a:r>
              <a:rPr lang="ko-KR" altLang="en-US" sz="900" dirty="0" smtClean="0">
                <a:solidFill>
                  <a:schemeClr val="tx1"/>
                </a:solidFill>
              </a:rPr>
              <a:t> 제외</a:t>
            </a:r>
            <a:endParaRPr lang="en-US" altLang="ko-KR" sz="900" dirty="0" smtClean="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안전서류 등록</a:t>
            </a:r>
            <a:r>
              <a:rPr lang="en-US" altLang="ko-KR" sz="900" dirty="0" smtClean="0">
                <a:solidFill>
                  <a:schemeClr val="tx1"/>
                </a:solidFill>
              </a:rPr>
              <a:t>/</a:t>
            </a:r>
            <a:r>
              <a:rPr lang="ko-KR" altLang="en-US" sz="900" dirty="0" smtClean="0">
                <a:solidFill>
                  <a:schemeClr val="tx1"/>
                </a:solidFill>
              </a:rPr>
              <a:t>수정 </a:t>
            </a:r>
            <a:r>
              <a:rPr lang="en-US" altLang="ko-KR" sz="900" dirty="0" smtClean="0">
                <a:solidFill>
                  <a:schemeClr val="tx1"/>
                </a:solidFill>
              </a:rPr>
              <a:t>(39 </a:t>
            </a:r>
            <a:r>
              <a:rPr lang="ko-KR" altLang="en-US" sz="900" dirty="0" err="1" smtClean="0">
                <a:solidFill>
                  <a:schemeClr val="tx1"/>
                </a:solidFill>
              </a:rPr>
              <a:t>중량물</a:t>
            </a:r>
            <a:r>
              <a:rPr lang="en-US" altLang="ko-KR" sz="900" dirty="0" smtClean="0">
                <a:solidFill>
                  <a:schemeClr val="tx1"/>
                </a:solidFill>
              </a:rPr>
              <a:t>/</a:t>
            </a:r>
            <a:r>
              <a:rPr lang="ko-KR" altLang="en-US" sz="900" dirty="0" err="1" smtClean="0">
                <a:solidFill>
                  <a:schemeClr val="tx1"/>
                </a:solidFill>
              </a:rPr>
              <a:t>오거크레인</a:t>
            </a:r>
            <a:r>
              <a:rPr lang="en-US" altLang="ko-KR" sz="900" dirty="0" smtClean="0">
                <a:solidFill>
                  <a:schemeClr val="tx1"/>
                </a:solidFill>
              </a:rPr>
              <a:t>/</a:t>
            </a:r>
            <a:r>
              <a:rPr lang="ko-KR" altLang="en-US" sz="900" dirty="0" smtClean="0">
                <a:solidFill>
                  <a:schemeClr val="tx1"/>
                </a:solidFill>
              </a:rPr>
              <a:t>고소작업자 작업계획서   발생시</a:t>
            </a:r>
            <a:r>
              <a:rPr lang="en-US" altLang="ko-KR" sz="900" dirty="0" smtClean="0">
                <a:solidFill>
                  <a:schemeClr val="tx1"/>
                </a:solidFill>
              </a:rPr>
              <a:t>)</a:t>
            </a:r>
            <a:endParaRPr lang="ko-KR" altLang="en-US" sz="900" dirty="0">
              <a:solidFill>
                <a:schemeClr val="tx1"/>
              </a:solidFill>
            </a:endParaRPr>
          </a:p>
        </p:txBody>
      </p:sp>
      <p:sp>
        <p:nvSpPr>
          <p:cNvPr id="14" name="직사각형 13"/>
          <p:cNvSpPr/>
          <p:nvPr/>
        </p:nvSpPr>
        <p:spPr>
          <a:xfrm>
            <a:off x="9510484" y="4533792"/>
            <a:ext cx="2702636" cy="120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smtClean="0">
                <a:solidFill>
                  <a:schemeClr val="tx1"/>
                </a:solidFill>
              </a:rPr>
              <a:t>질의사항</a:t>
            </a:r>
            <a:endParaRPr lang="en-US" altLang="ko-KR" sz="900" dirty="0" smtClean="0">
              <a:solidFill>
                <a:schemeClr val="tx1"/>
              </a:solidFill>
            </a:endParaRPr>
          </a:p>
          <a:p>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작업자는  항상  등록자 인가</a:t>
            </a:r>
            <a:r>
              <a:rPr lang="en-US" altLang="ko-KR" sz="900" dirty="0" smtClean="0">
                <a:solidFill>
                  <a:schemeClr val="tx1"/>
                </a:solidFill>
              </a:rPr>
              <a:t>?</a:t>
            </a:r>
          </a:p>
          <a:p>
            <a:endParaRPr lang="en-US" altLang="ko-KR" sz="900" dirty="0">
              <a:solidFill>
                <a:schemeClr val="tx1"/>
              </a:solidFill>
            </a:endParaRPr>
          </a:p>
          <a:p>
            <a:endParaRPr lang="en-US" altLang="ko-KR" sz="900" dirty="0" smtClean="0">
              <a:solidFill>
                <a:schemeClr val="tx1"/>
              </a:solidFill>
            </a:endParaRPr>
          </a:p>
          <a:p>
            <a:r>
              <a:rPr lang="en-US" altLang="ko-KR" sz="900" dirty="0" smtClean="0">
                <a:solidFill>
                  <a:schemeClr val="tx1"/>
                </a:solidFill>
              </a:rPr>
              <a:t>[</a:t>
            </a:r>
            <a:r>
              <a:rPr lang="ko-KR" altLang="en-US" sz="900" dirty="0" smtClean="0">
                <a:solidFill>
                  <a:schemeClr val="tx1"/>
                </a:solidFill>
              </a:rPr>
              <a:t>참고</a:t>
            </a:r>
            <a:r>
              <a:rPr lang="en-US" altLang="ko-KR" sz="900" dirty="0" smtClean="0">
                <a:solidFill>
                  <a:schemeClr val="tx1"/>
                </a:solidFill>
              </a:rPr>
              <a:t>2]</a:t>
            </a:r>
            <a:r>
              <a:rPr lang="ko-KR" altLang="en-US" sz="900" dirty="0" smtClean="0">
                <a:solidFill>
                  <a:schemeClr val="tx1"/>
                </a:solidFill>
              </a:rPr>
              <a:t>의 작업계획서 </a:t>
            </a:r>
            <a:r>
              <a:rPr lang="en-US" altLang="ko-KR" sz="900" dirty="0" smtClean="0">
                <a:solidFill>
                  <a:schemeClr val="tx1"/>
                </a:solidFill>
              </a:rPr>
              <a:t>(</a:t>
            </a:r>
            <a:r>
              <a:rPr lang="ko-KR" altLang="en-US" sz="900" dirty="0" smtClean="0">
                <a:solidFill>
                  <a:schemeClr val="tx1"/>
                </a:solidFill>
              </a:rPr>
              <a:t>통합</a:t>
            </a:r>
            <a:r>
              <a:rPr lang="en-US" altLang="ko-KR" sz="900" dirty="0" smtClean="0">
                <a:solidFill>
                  <a:schemeClr val="tx1"/>
                </a:solidFill>
              </a:rPr>
              <a:t>)  </a:t>
            </a:r>
            <a:r>
              <a:rPr lang="ko-KR" altLang="en-US" sz="900" dirty="0" smtClean="0">
                <a:solidFill>
                  <a:schemeClr val="tx1"/>
                </a:solidFill>
              </a:rPr>
              <a:t>은 별도로 작성하여 로딩하나</a:t>
            </a:r>
            <a:r>
              <a:rPr lang="en-US" altLang="ko-KR" sz="900" dirty="0" smtClean="0">
                <a:solidFill>
                  <a:schemeClr val="tx1"/>
                </a:solidFill>
              </a:rPr>
              <a:t>?</a:t>
            </a:r>
            <a:endParaRPr lang="en-US" altLang="ko-KR" sz="900" dirty="0">
              <a:solidFill>
                <a:schemeClr val="tx1"/>
              </a:solidFill>
            </a:endParaRPr>
          </a:p>
        </p:txBody>
      </p:sp>
      <p:sp>
        <p:nvSpPr>
          <p:cNvPr id="16" name="직사각형 15"/>
          <p:cNvSpPr/>
          <p:nvPr/>
        </p:nvSpPr>
        <p:spPr>
          <a:xfrm>
            <a:off x="2836405" y="2865159"/>
            <a:ext cx="17969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2196275" y="2856152"/>
            <a:ext cx="62873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품명</a:t>
            </a:r>
            <a:endParaRPr lang="en-US" altLang="ko-KR" sz="900" b="1" u="sng" dirty="0">
              <a:solidFill>
                <a:schemeClr val="tx1"/>
              </a:solidFill>
            </a:endParaRPr>
          </a:p>
        </p:txBody>
      </p:sp>
      <p:sp>
        <p:nvSpPr>
          <p:cNvPr id="18" name="직사각형 17"/>
          <p:cNvSpPr/>
          <p:nvPr/>
        </p:nvSpPr>
        <p:spPr>
          <a:xfrm>
            <a:off x="2836405" y="3109601"/>
            <a:ext cx="17969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2196275" y="3100594"/>
            <a:ext cx="62873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중량</a:t>
            </a:r>
            <a:endParaRPr lang="en-US" altLang="ko-KR" sz="900" b="1" u="sng" dirty="0">
              <a:solidFill>
                <a:schemeClr val="tx1"/>
              </a:solidFill>
            </a:endParaRPr>
          </a:p>
        </p:txBody>
      </p:sp>
      <p:sp>
        <p:nvSpPr>
          <p:cNvPr id="20" name="직사각형 19"/>
          <p:cNvSpPr/>
          <p:nvPr/>
        </p:nvSpPr>
        <p:spPr>
          <a:xfrm>
            <a:off x="2836405" y="3342728"/>
            <a:ext cx="17969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2196275" y="3333721"/>
            <a:ext cx="62873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형상</a:t>
            </a:r>
            <a:endParaRPr lang="en-US" altLang="ko-KR" sz="900" b="1" u="sng" dirty="0">
              <a:solidFill>
                <a:schemeClr val="tx1"/>
              </a:solidFill>
            </a:endParaRPr>
          </a:p>
        </p:txBody>
      </p:sp>
      <p:sp>
        <p:nvSpPr>
          <p:cNvPr id="23" name="직사각형 22"/>
          <p:cNvSpPr/>
          <p:nvPr/>
        </p:nvSpPr>
        <p:spPr>
          <a:xfrm>
            <a:off x="2847805" y="2194262"/>
            <a:ext cx="55866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207675" y="2185254"/>
            <a:ext cx="62873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작업자</a:t>
            </a:r>
            <a:endParaRPr lang="en-US" altLang="ko-KR" sz="900" b="1" u="sng" dirty="0">
              <a:solidFill>
                <a:schemeClr val="tx1"/>
              </a:solidFill>
            </a:endParaRPr>
          </a:p>
        </p:txBody>
      </p:sp>
      <p:sp>
        <p:nvSpPr>
          <p:cNvPr id="26" name="직사각형 25"/>
          <p:cNvSpPr/>
          <p:nvPr/>
        </p:nvSpPr>
        <p:spPr>
          <a:xfrm>
            <a:off x="2001605" y="2402000"/>
            <a:ext cx="834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작업지휘자</a:t>
            </a:r>
            <a:endParaRPr lang="en-US" altLang="ko-KR" sz="900" b="1" u="sng" dirty="0">
              <a:solidFill>
                <a:schemeClr val="tx1"/>
              </a:solidFill>
            </a:endParaRPr>
          </a:p>
        </p:txBody>
      </p:sp>
      <p:sp>
        <p:nvSpPr>
          <p:cNvPr id="27" name="직사각형 26"/>
          <p:cNvSpPr/>
          <p:nvPr/>
        </p:nvSpPr>
        <p:spPr>
          <a:xfrm>
            <a:off x="3459421" y="2194262"/>
            <a:ext cx="604275"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28" name="직사각형 27"/>
          <p:cNvSpPr/>
          <p:nvPr/>
        </p:nvSpPr>
        <p:spPr>
          <a:xfrm>
            <a:off x="4112948" y="2194262"/>
            <a:ext cx="2798722"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 조직</a:t>
            </a:r>
            <a:endParaRPr lang="ko-KR" altLang="en-US" sz="800" dirty="0">
              <a:solidFill>
                <a:schemeClr val="tx1"/>
              </a:solidFill>
            </a:endParaRPr>
          </a:p>
        </p:txBody>
      </p:sp>
      <p:sp>
        <p:nvSpPr>
          <p:cNvPr id="29" name="직사각형 28"/>
          <p:cNvSpPr/>
          <p:nvPr/>
        </p:nvSpPr>
        <p:spPr>
          <a:xfrm>
            <a:off x="2836405" y="2451415"/>
            <a:ext cx="55866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448021" y="2451415"/>
            <a:ext cx="604275"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이름</a:t>
            </a:r>
            <a:endParaRPr lang="ko-KR" altLang="en-US" sz="800" dirty="0">
              <a:solidFill>
                <a:schemeClr val="tx1"/>
              </a:solidFill>
            </a:endParaRPr>
          </a:p>
        </p:txBody>
      </p:sp>
      <p:sp>
        <p:nvSpPr>
          <p:cNvPr id="34" name="직사각형 33"/>
          <p:cNvSpPr/>
          <p:nvPr/>
        </p:nvSpPr>
        <p:spPr>
          <a:xfrm>
            <a:off x="4101548" y="2451415"/>
            <a:ext cx="2798722"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소속 조직</a:t>
            </a:r>
            <a:endParaRPr lang="ko-KR" altLang="en-US" sz="800" dirty="0">
              <a:solidFill>
                <a:schemeClr val="tx1"/>
              </a:solidFill>
            </a:endParaRPr>
          </a:p>
        </p:txBody>
      </p:sp>
      <p:sp>
        <p:nvSpPr>
          <p:cNvPr id="35" name="직사각형 34"/>
          <p:cNvSpPr/>
          <p:nvPr/>
        </p:nvSpPr>
        <p:spPr>
          <a:xfrm>
            <a:off x="2825005" y="3572671"/>
            <a:ext cx="17969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1955831" y="3572671"/>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smtClean="0">
                <a:solidFill>
                  <a:schemeClr val="tx1"/>
                </a:solidFill>
              </a:rPr>
              <a:t>운반장비명</a:t>
            </a:r>
            <a:endParaRPr lang="en-US" altLang="ko-KR" sz="900" b="1" u="sng" dirty="0">
              <a:solidFill>
                <a:schemeClr val="tx1"/>
              </a:solidFill>
            </a:endParaRPr>
          </a:p>
        </p:txBody>
      </p:sp>
      <p:sp>
        <p:nvSpPr>
          <p:cNvPr id="37" name="직사각형 36"/>
          <p:cNvSpPr/>
          <p:nvPr/>
        </p:nvSpPr>
        <p:spPr>
          <a:xfrm>
            <a:off x="2836405" y="3802049"/>
            <a:ext cx="17969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1967231" y="3802049"/>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정격하중</a:t>
            </a:r>
            <a:r>
              <a:rPr lang="en-US" altLang="ko-KR" sz="900" dirty="0" smtClean="0">
                <a:solidFill>
                  <a:schemeClr val="tx1"/>
                </a:solidFill>
              </a:rPr>
              <a:t>(</a:t>
            </a:r>
            <a:r>
              <a:rPr lang="ko-KR" altLang="en-US" sz="900" dirty="0" smtClean="0">
                <a:solidFill>
                  <a:schemeClr val="tx1"/>
                </a:solidFill>
              </a:rPr>
              <a:t>톤</a:t>
            </a:r>
            <a:r>
              <a:rPr lang="en-US" altLang="ko-KR" sz="900" dirty="0" smtClean="0">
                <a:solidFill>
                  <a:schemeClr val="tx1"/>
                </a:solidFill>
              </a:rPr>
              <a:t>)</a:t>
            </a:r>
            <a:endParaRPr lang="en-US" altLang="ko-KR" sz="900" b="1" u="sng" dirty="0">
              <a:solidFill>
                <a:schemeClr val="tx1"/>
              </a:solidFill>
            </a:endParaRPr>
          </a:p>
        </p:txBody>
      </p:sp>
      <p:sp>
        <p:nvSpPr>
          <p:cNvPr id="41" name="직사각형 40"/>
          <p:cNvSpPr/>
          <p:nvPr/>
        </p:nvSpPr>
        <p:spPr>
          <a:xfrm>
            <a:off x="2825005" y="4031224"/>
            <a:ext cx="1795311" cy="177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1955832" y="4031223"/>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운반 경로</a:t>
            </a:r>
            <a:endParaRPr lang="en-US" altLang="ko-KR" sz="900" b="1" u="sng" dirty="0">
              <a:solidFill>
                <a:schemeClr val="tx1"/>
              </a:solidFill>
            </a:endParaRPr>
          </a:p>
        </p:txBody>
      </p:sp>
      <p:sp>
        <p:nvSpPr>
          <p:cNvPr id="43" name="직사각형 42"/>
          <p:cNvSpPr/>
          <p:nvPr/>
        </p:nvSpPr>
        <p:spPr>
          <a:xfrm>
            <a:off x="2825006" y="4269662"/>
            <a:ext cx="1808316" cy="175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1955832" y="4269661"/>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거리</a:t>
            </a:r>
            <a:endParaRPr lang="en-US" altLang="ko-KR" sz="900" b="1" u="sng" dirty="0">
              <a:solidFill>
                <a:schemeClr val="tx1"/>
              </a:solidFill>
            </a:endParaRPr>
          </a:p>
        </p:txBody>
      </p:sp>
      <p:sp>
        <p:nvSpPr>
          <p:cNvPr id="45" name="직사각형 44"/>
          <p:cNvSpPr/>
          <p:nvPr/>
        </p:nvSpPr>
        <p:spPr>
          <a:xfrm>
            <a:off x="2825006" y="4506154"/>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선택</a:t>
            </a:r>
            <a:endParaRPr lang="ko-KR" altLang="en-US" sz="800" dirty="0">
              <a:solidFill>
                <a:schemeClr val="tx1"/>
              </a:solidFill>
            </a:endParaRPr>
          </a:p>
        </p:txBody>
      </p:sp>
      <p:sp>
        <p:nvSpPr>
          <p:cNvPr id="46" name="직사각형 45"/>
          <p:cNvSpPr/>
          <p:nvPr/>
        </p:nvSpPr>
        <p:spPr>
          <a:xfrm>
            <a:off x="1955832" y="4506153"/>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신호방법</a:t>
            </a:r>
            <a:endParaRPr lang="en-US" altLang="ko-KR" sz="900" b="1" u="sng" dirty="0">
              <a:solidFill>
                <a:schemeClr val="tx1"/>
              </a:solidFill>
            </a:endParaRPr>
          </a:p>
        </p:txBody>
      </p:sp>
      <p:sp>
        <p:nvSpPr>
          <p:cNvPr id="47" name="직사각형 46"/>
          <p:cNvSpPr/>
          <p:nvPr/>
        </p:nvSpPr>
        <p:spPr>
          <a:xfrm>
            <a:off x="4621921" y="4506154"/>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48" name="직사각형 47"/>
          <p:cNvSpPr/>
          <p:nvPr/>
        </p:nvSpPr>
        <p:spPr>
          <a:xfrm>
            <a:off x="2813605" y="4744797"/>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1944431" y="4744796"/>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지형 경사</a:t>
            </a:r>
            <a:endParaRPr lang="en-US" altLang="ko-KR" sz="900" b="1" u="sng" dirty="0">
              <a:solidFill>
                <a:schemeClr val="tx1"/>
              </a:solidFill>
            </a:endParaRPr>
          </a:p>
        </p:txBody>
      </p:sp>
      <p:sp>
        <p:nvSpPr>
          <p:cNvPr id="51" name="직사각형 50"/>
          <p:cNvSpPr/>
          <p:nvPr/>
        </p:nvSpPr>
        <p:spPr>
          <a:xfrm>
            <a:off x="2802205" y="4972093"/>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933031" y="4972092"/>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지반</a:t>
            </a:r>
            <a:endParaRPr lang="en-US" altLang="ko-KR" sz="900" b="1" u="sng" dirty="0">
              <a:solidFill>
                <a:schemeClr val="tx1"/>
              </a:solidFill>
            </a:endParaRPr>
          </a:p>
        </p:txBody>
      </p:sp>
      <p:sp>
        <p:nvSpPr>
          <p:cNvPr id="53" name="직사각형 52"/>
          <p:cNvSpPr/>
          <p:nvPr/>
        </p:nvSpPr>
        <p:spPr>
          <a:xfrm>
            <a:off x="2812000" y="5203610"/>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4" name="직사각형 53"/>
          <p:cNvSpPr/>
          <p:nvPr/>
        </p:nvSpPr>
        <p:spPr>
          <a:xfrm>
            <a:off x="1942826" y="5203609"/>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a:t>
            </a:r>
            <a:r>
              <a:rPr lang="ko-KR" altLang="en-US" sz="900" dirty="0" err="1" smtClean="0">
                <a:solidFill>
                  <a:schemeClr val="tx1"/>
                </a:solidFill>
              </a:rPr>
              <a:t>바닥단차</a:t>
            </a:r>
            <a:endParaRPr lang="en-US" altLang="ko-KR" sz="900" b="1" u="sng" dirty="0">
              <a:solidFill>
                <a:schemeClr val="tx1"/>
              </a:solidFill>
            </a:endParaRPr>
          </a:p>
        </p:txBody>
      </p:sp>
      <p:sp>
        <p:nvSpPr>
          <p:cNvPr id="55" name="직사각형 54"/>
          <p:cNvSpPr/>
          <p:nvPr/>
        </p:nvSpPr>
        <p:spPr>
          <a:xfrm>
            <a:off x="2812000" y="5411556"/>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6" name="직사각형 55"/>
          <p:cNvSpPr/>
          <p:nvPr/>
        </p:nvSpPr>
        <p:spPr>
          <a:xfrm>
            <a:off x="1942826" y="5411555"/>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a:t>
            </a:r>
            <a:r>
              <a:rPr lang="ko-KR" altLang="en-US" sz="900" dirty="0" err="1" smtClean="0">
                <a:solidFill>
                  <a:schemeClr val="tx1"/>
                </a:solidFill>
              </a:rPr>
              <a:t>줄걸이</a:t>
            </a:r>
            <a:r>
              <a:rPr lang="ko-KR" altLang="en-US" sz="900" dirty="0" smtClean="0">
                <a:solidFill>
                  <a:schemeClr val="tx1"/>
                </a:solidFill>
              </a:rPr>
              <a:t> 재료</a:t>
            </a:r>
            <a:endParaRPr lang="en-US" altLang="ko-KR" sz="900" b="1" u="sng" dirty="0">
              <a:solidFill>
                <a:schemeClr val="tx1"/>
              </a:solidFill>
            </a:endParaRPr>
          </a:p>
        </p:txBody>
      </p:sp>
      <p:sp>
        <p:nvSpPr>
          <p:cNvPr id="57" name="직사각형 56"/>
          <p:cNvSpPr/>
          <p:nvPr/>
        </p:nvSpPr>
        <p:spPr>
          <a:xfrm>
            <a:off x="2802205" y="565230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8" name="직사각형 57"/>
          <p:cNvSpPr/>
          <p:nvPr/>
        </p:nvSpPr>
        <p:spPr>
          <a:xfrm>
            <a:off x="1933031" y="565230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a:t>
            </a:r>
            <a:r>
              <a:rPr lang="ko-KR" altLang="en-US" sz="900" dirty="0" err="1" smtClean="0">
                <a:solidFill>
                  <a:schemeClr val="tx1"/>
                </a:solidFill>
              </a:rPr>
              <a:t>줄걸이</a:t>
            </a:r>
            <a:r>
              <a:rPr lang="ko-KR" altLang="en-US" sz="900" dirty="0" smtClean="0">
                <a:solidFill>
                  <a:schemeClr val="tx1"/>
                </a:solidFill>
              </a:rPr>
              <a:t> 방법</a:t>
            </a:r>
            <a:endParaRPr lang="en-US" altLang="ko-KR" sz="900" b="1" u="sng" dirty="0">
              <a:solidFill>
                <a:schemeClr val="tx1"/>
              </a:solidFill>
            </a:endParaRPr>
          </a:p>
        </p:txBody>
      </p:sp>
      <p:sp>
        <p:nvSpPr>
          <p:cNvPr id="59" name="직사각형 58"/>
          <p:cNvSpPr/>
          <p:nvPr/>
        </p:nvSpPr>
        <p:spPr>
          <a:xfrm>
            <a:off x="2789835" y="5870877"/>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0" name="직사각형 59"/>
          <p:cNvSpPr/>
          <p:nvPr/>
        </p:nvSpPr>
        <p:spPr>
          <a:xfrm>
            <a:off x="1920661" y="5870876"/>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a:t>
            </a:r>
            <a:r>
              <a:rPr lang="ko-KR" altLang="en-US" sz="900" dirty="0" err="1" smtClean="0">
                <a:solidFill>
                  <a:schemeClr val="tx1"/>
                </a:solidFill>
              </a:rPr>
              <a:t>줄걸이</a:t>
            </a:r>
            <a:r>
              <a:rPr lang="ko-KR" altLang="en-US" sz="900" dirty="0" smtClean="0">
                <a:solidFill>
                  <a:schemeClr val="tx1"/>
                </a:solidFill>
              </a:rPr>
              <a:t> 위치</a:t>
            </a:r>
            <a:endParaRPr lang="en-US" altLang="ko-KR" sz="900" b="1" u="sng" dirty="0">
              <a:solidFill>
                <a:schemeClr val="tx1"/>
              </a:solidFill>
            </a:endParaRPr>
          </a:p>
        </p:txBody>
      </p:sp>
      <p:sp>
        <p:nvSpPr>
          <p:cNvPr id="61" name="직사각형 60"/>
          <p:cNvSpPr/>
          <p:nvPr/>
        </p:nvSpPr>
        <p:spPr>
          <a:xfrm>
            <a:off x="2789835" y="6078293"/>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2" name="직사각형 61"/>
          <p:cNvSpPr/>
          <p:nvPr/>
        </p:nvSpPr>
        <p:spPr>
          <a:xfrm>
            <a:off x="1920661" y="6078292"/>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smtClean="0">
                <a:solidFill>
                  <a:schemeClr val="tx1"/>
                </a:solidFill>
              </a:rPr>
              <a:t> 체결도구</a:t>
            </a:r>
            <a:endParaRPr lang="en-US" altLang="ko-KR" sz="900" b="1" u="sng" dirty="0">
              <a:solidFill>
                <a:schemeClr val="tx1"/>
              </a:solidFill>
            </a:endParaRPr>
          </a:p>
        </p:txBody>
      </p:sp>
      <p:sp>
        <p:nvSpPr>
          <p:cNvPr id="63" name="직사각형 62"/>
          <p:cNvSpPr/>
          <p:nvPr/>
        </p:nvSpPr>
        <p:spPr>
          <a:xfrm>
            <a:off x="529966" y="1994670"/>
            <a:ext cx="1257461" cy="1740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smtClean="0">
                <a:solidFill>
                  <a:schemeClr val="tx1"/>
                </a:solidFill>
              </a:rPr>
              <a:t>작업 정보</a:t>
            </a:r>
            <a:endParaRPr lang="en-US" altLang="ko-KR" sz="900" b="1" u="sng" dirty="0" smtClean="0">
              <a:solidFill>
                <a:schemeClr val="tx1"/>
              </a:solidFill>
            </a:endParaRPr>
          </a:p>
          <a:p>
            <a:endParaRPr lang="en-US" altLang="ko-KR" sz="900" dirty="0">
              <a:solidFill>
                <a:schemeClr val="tx1"/>
              </a:solidFill>
            </a:endParaRPr>
          </a:p>
          <a:p>
            <a:r>
              <a:rPr lang="ko-KR" altLang="en-US" sz="900" dirty="0" err="1" smtClean="0">
                <a:solidFill>
                  <a:schemeClr val="tx1"/>
                </a:solidFill>
              </a:rPr>
              <a:t>중량물</a:t>
            </a:r>
            <a:r>
              <a:rPr lang="ko-KR" altLang="en-US" sz="900" dirty="0" smtClean="0">
                <a:solidFill>
                  <a:schemeClr val="tx1"/>
                </a:solidFill>
              </a:rPr>
              <a:t> 점검 결과</a:t>
            </a:r>
            <a:endParaRPr lang="en-US" altLang="ko-KR" sz="900" dirty="0" smtClean="0">
              <a:solidFill>
                <a:schemeClr val="tx1"/>
              </a:solidFill>
            </a:endParaRPr>
          </a:p>
          <a:p>
            <a:endParaRPr lang="en-US" altLang="ko-KR" sz="900" dirty="0">
              <a:solidFill>
                <a:schemeClr val="tx1"/>
              </a:solidFill>
            </a:endParaRPr>
          </a:p>
          <a:p>
            <a:r>
              <a:rPr lang="ko-KR" altLang="en-US" sz="900" dirty="0">
                <a:solidFill>
                  <a:schemeClr val="tx1"/>
                </a:solidFill>
              </a:rPr>
              <a:t>작업자 </a:t>
            </a:r>
            <a:r>
              <a:rPr lang="ko-KR" altLang="en-US" sz="900" dirty="0" smtClean="0">
                <a:solidFill>
                  <a:schemeClr val="tx1"/>
                </a:solidFill>
              </a:rPr>
              <a:t>안전교육</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작업계획서 생성</a:t>
            </a:r>
            <a:endParaRPr lang="en-US" altLang="ko-KR" sz="900" dirty="0" smtClean="0">
              <a:solidFill>
                <a:schemeClr val="tx1"/>
              </a:solidFill>
            </a:endParaRPr>
          </a:p>
          <a:p>
            <a:endParaRPr lang="en-US" altLang="ko-KR" sz="900" dirty="0">
              <a:solidFill>
                <a:schemeClr val="tx1"/>
              </a:solidFill>
            </a:endParaRPr>
          </a:p>
          <a:p>
            <a:r>
              <a:rPr lang="ko-KR" altLang="en-US" sz="900" dirty="0" smtClean="0">
                <a:solidFill>
                  <a:schemeClr val="tx1"/>
                </a:solidFill>
              </a:rPr>
              <a:t>첨부파일 업로드</a:t>
            </a:r>
            <a:endParaRPr lang="en-US" altLang="ko-KR" sz="900" dirty="0" smtClean="0">
              <a:solidFill>
                <a:schemeClr val="tx1"/>
              </a:solidFill>
            </a:endParaRPr>
          </a:p>
          <a:p>
            <a:endParaRPr lang="en-US" altLang="ko-KR" sz="900" dirty="0" smtClean="0">
              <a:solidFill>
                <a:schemeClr val="tx1"/>
              </a:solidFill>
            </a:endParaRPr>
          </a:p>
          <a:p>
            <a:r>
              <a:rPr lang="ko-KR" altLang="en-US" sz="900" dirty="0" smtClean="0">
                <a:solidFill>
                  <a:schemeClr val="tx1"/>
                </a:solidFill>
              </a:rPr>
              <a:t>결재 요청</a:t>
            </a:r>
            <a:endParaRPr lang="en-US" altLang="ko-KR" sz="900" dirty="0">
              <a:solidFill>
                <a:schemeClr val="tx1"/>
              </a:solidFill>
            </a:endParaRPr>
          </a:p>
        </p:txBody>
      </p:sp>
      <p:sp>
        <p:nvSpPr>
          <p:cNvPr id="65" name="직사각형 64"/>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err="1" smtClean="0">
                <a:solidFill>
                  <a:schemeClr val="tx1"/>
                </a:solidFill>
              </a:rPr>
              <a:t>중량물</a:t>
            </a:r>
            <a:r>
              <a:rPr lang="ko-KR" altLang="en-US" sz="900" b="1" dirty="0" smtClean="0">
                <a:solidFill>
                  <a:schemeClr val="tx1"/>
                </a:solidFill>
              </a:rPr>
              <a:t> 작업정보</a:t>
            </a:r>
            <a:endParaRPr lang="ko-KR" altLang="en-US" sz="900" b="1" dirty="0">
              <a:solidFill>
                <a:schemeClr val="tx1"/>
              </a:solidFill>
            </a:endParaRPr>
          </a:p>
        </p:txBody>
      </p:sp>
    </p:spTree>
    <p:extLst>
      <p:ext uri="{BB962C8B-B14F-4D97-AF65-F5344CB8AC3E}">
        <p14:creationId xmlns:p14="http://schemas.microsoft.com/office/powerpoint/2010/main" val="1621401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2682</Words>
  <Application>Microsoft Office PowerPoint</Application>
  <PresentationFormat>와이드스크린</PresentationFormat>
  <Paragraphs>1195</Paragraphs>
  <Slides>25</Slides>
  <Notes>25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25</vt:i4>
      </vt:variant>
    </vt:vector>
  </HeadingPairs>
  <TitlesOfParts>
    <vt:vector size="32" baseType="lpstr">
      <vt:lpstr>굴림</vt:lpstr>
      <vt:lpstr>맑은 고딕</vt:lpstr>
      <vt:lpstr>Arial</vt:lpstr>
      <vt:lpstr>Consolas</vt:lpstr>
      <vt:lpstr>Symbol</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sqisoft</dc:creator>
  <cp:lastModifiedBy>sqisoft</cp:lastModifiedBy>
  <cp:revision>19</cp:revision>
  <dcterms:created xsi:type="dcterms:W3CDTF">2021-10-18T04:07:33Z</dcterms:created>
  <dcterms:modified xsi:type="dcterms:W3CDTF">2021-10-19T03:50:32Z</dcterms:modified>
</cp:coreProperties>
</file>