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80" r:id="rId2"/>
    <p:sldId id="430" r:id="rId3"/>
    <p:sldId id="385" r:id="rId4"/>
    <p:sldId id="381" r:id="rId5"/>
    <p:sldId id="386" r:id="rId6"/>
    <p:sldId id="435" r:id="rId7"/>
    <p:sldId id="428" r:id="rId8"/>
    <p:sldId id="431" r:id="rId9"/>
    <p:sldId id="433" r:id="rId10"/>
    <p:sldId id="432" r:id="rId11"/>
    <p:sldId id="434" r:id="rId12"/>
    <p:sldId id="376" r:id="rId13"/>
    <p:sldId id="405" r:id="rId14"/>
    <p:sldId id="394" r:id="rId15"/>
    <p:sldId id="425" r:id="rId16"/>
    <p:sldId id="395" r:id="rId17"/>
    <p:sldId id="392" r:id="rId18"/>
    <p:sldId id="391" r:id="rId19"/>
    <p:sldId id="383" r:id="rId20"/>
    <p:sldId id="382" r:id="rId21"/>
    <p:sldId id="396" r:id="rId22"/>
    <p:sldId id="399" r:id="rId23"/>
    <p:sldId id="400" r:id="rId24"/>
    <p:sldId id="401" r:id="rId25"/>
    <p:sldId id="427" r:id="rId26"/>
    <p:sldId id="426" r:id="rId27"/>
    <p:sldId id="403" r:id="rId28"/>
    <p:sldId id="421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4" r:id="rId37"/>
    <p:sldId id="415" r:id="rId38"/>
    <p:sldId id="422" r:id="rId39"/>
    <p:sldId id="423" r:id="rId40"/>
    <p:sldId id="424" r:id="rId41"/>
    <p:sldId id="416" r:id="rId42"/>
    <p:sldId id="418" r:id="rId43"/>
    <p:sldId id="417" r:id="rId44"/>
    <p:sldId id="419" r:id="rId45"/>
    <p:sldId id="42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 구조" id="{420AE72F-0948-453D-928F-F033DD065526}">
          <p14:sldIdLst>
            <p14:sldId id="380"/>
            <p14:sldId id="430"/>
          </p14:sldIdLst>
        </p14:section>
        <p14:section name="템플릿관리" id="{4C9CBFAE-70C8-4F34-BE89-6968ECF0CAD5}">
          <p14:sldIdLst>
            <p14:sldId id="385"/>
            <p14:sldId id="381"/>
            <p14:sldId id="386"/>
            <p14:sldId id="435"/>
          </p14:sldIdLst>
        </p14:section>
        <p14:section name="공사관리" id="{9D3110C9-714B-4DAA-8468-ADDA9D871ECD}">
          <p14:sldIdLst>
            <p14:sldId id="428"/>
            <p14:sldId id="431"/>
            <p14:sldId id="433"/>
            <p14:sldId id="432"/>
            <p14:sldId id="434"/>
          </p14:sldIdLst>
        </p14:section>
        <p14:section name="안전서류 유형별 등록" id="{EBF271F8-7EBE-43F3-9B7F-4AC4A1B5B3AC}">
          <p14:sldIdLst>
            <p14:sldId id="376"/>
            <p14:sldId id="405"/>
            <p14:sldId id="394"/>
            <p14:sldId id="425"/>
            <p14:sldId id="395"/>
            <p14:sldId id="392"/>
            <p14:sldId id="391"/>
            <p14:sldId id="383"/>
            <p14:sldId id="382"/>
          </p14:sldIdLst>
        </p14:section>
        <p14:section name="검색팝업" id="{E2CF2043-17E2-4913-8368-89FAE4E5A371}">
          <p14:sldIdLst>
            <p14:sldId id="396"/>
            <p14:sldId id="399"/>
            <p14:sldId id="400"/>
          </p14:sldIdLst>
        </p14:section>
        <p14:section name="템플릿별 TASK" id="{31E5C3EA-20B6-4BC2-8BD1-CDA34A3EB015}">
          <p14:sldIdLst>
            <p14:sldId id="401"/>
            <p14:sldId id="427"/>
            <p14:sldId id="426"/>
            <p14:sldId id="403"/>
            <p14:sldId id="421"/>
            <p14:sldId id="406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22"/>
            <p14:sldId id="423"/>
            <p14:sldId id="424"/>
            <p14:sldId id="416"/>
            <p14:sldId id="418"/>
            <p14:sldId id="417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5968" autoAdjust="0"/>
  </p:normalViewPr>
  <p:slideViewPr>
    <p:cSldViewPr snapToGrid="0">
      <p:cViewPr varScale="1">
        <p:scale>
          <a:sx n="78" d="100"/>
          <a:sy n="78" d="100"/>
        </p:scale>
        <p:origin x="1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CFDD-FD58-4C85-BF7D-163BF30761B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4C37-C895-434E-BBE2-9A61276AE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1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56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rgbClr val="FF0000"/>
                </a:solidFill>
              </a:rPr>
              <a:t>																										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0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01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18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02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9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25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93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82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7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64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3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39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04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46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63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13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25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79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29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6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692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88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85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72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40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91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28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3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011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75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3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86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3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010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193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029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138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0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5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60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20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444328283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9914467" y="115889"/>
            <a:ext cx="2133600" cy="217487"/>
          </a:xfrm>
          <a:prstGeom prst="rect">
            <a:avLst/>
          </a:prstGeom>
        </p:spPr>
        <p:txBody>
          <a:bodyPr lIns="54000" tIns="54000" rIns="54000" bIns="54000" anchor="ctr" anchorCtr="0"/>
          <a:lstStyle>
            <a:lvl1pPr marL="0" indent="0">
              <a:buFontTx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73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5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0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44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5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4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8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134" y="4642304"/>
            <a:ext cx="1913385" cy="1309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템플릿 </a:t>
            </a:r>
            <a:r>
              <a:rPr lang="en-US" altLang="ko-KR" sz="800" dirty="0">
                <a:solidFill>
                  <a:schemeClr val="tx1"/>
                </a:solidFill>
              </a:rPr>
              <a:t>(80</a:t>
            </a:r>
            <a:r>
              <a:rPr lang="ko-KR" altLang="en-US" sz="800" dirty="0">
                <a:solidFill>
                  <a:schemeClr val="tx1"/>
                </a:solidFill>
              </a:rPr>
              <a:t>여종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72394" y="4623881"/>
            <a:ext cx="2144238" cy="1328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29910" y="4896388"/>
            <a:ext cx="1110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지사지점</a:t>
            </a:r>
            <a:endParaRPr lang="en-US" altLang="ko-KR" sz="900" dirty="0"/>
          </a:p>
          <a:p>
            <a:r>
              <a:rPr lang="ko-KR" altLang="en-US" sz="900" dirty="0"/>
              <a:t>센터</a:t>
            </a:r>
            <a:endParaRPr lang="en-US" altLang="ko-KR" sz="900" dirty="0"/>
          </a:p>
          <a:p>
            <a:r>
              <a:rPr lang="ko-KR" altLang="en-US" sz="900" dirty="0"/>
              <a:t>법인담당</a:t>
            </a:r>
            <a:r>
              <a:rPr lang="en-US" altLang="ko-KR" sz="900" dirty="0"/>
              <a:t>(</a:t>
            </a:r>
            <a:r>
              <a:rPr lang="ko-KR" altLang="en-US" sz="900" dirty="0"/>
              <a:t>수주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OSP</a:t>
            </a:r>
          </a:p>
          <a:p>
            <a:r>
              <a:rPr lang="ko-KR" altLang="en-US" sz="900" dirty="0" err="1"/>
              <a:t>고객컨설팀담당</a:t>
            </a:r>
            <a:endParaRPr lang="en-US" altLang="ko-KR" sz="900" dirty="0"/>
          </a:p>
          <a:p>
            <a:r>
              <a:rPr lang="en-US" altLang="ko-KR" sz="900" dirty="0"/>
              <a:t>E</a:t>
            </a:r>
            <a:r>
              <a:rPr lang="ko-KR" altLang="en-US" sz="900" dirty="0"/>
              <a:t>부문</a:t>
            </a:r>
            <a:endParaRPr lang="en-US" altLang="ko-KR" sz="900" dirty="0"/>
          </a:p>
        </p:txBody>
      </p:sp>
      <p:sp>
        <p:nvSpPr>
          <p:cNvPr id="6" name="직사각형 5"/>
          <p:cNvSpPr/>
          <p:nvPr/>
        </p:nvSpPr>
        <p:spPr>
          <a:xfrm>
            <a:off x="7681109" y="4617330"/>
            <a:ext cx="1110762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조직유형</a:t>
            </a:r>
            <a:endParaRPr lang="en-US" altLang="ko-KR" sz="900" dirty="0"/>
          </a:p>
        </p:txBody>
      </p:sp>
      <p:sp>
        <p:nvSpPr>
          <p:cNvPr id="7" name="직사각형 6"/>
          <p:cNvSpPr/>
          <p:nvPr/>
        </p:nvSpPr>
        <p:spPr>
          <a:xfrm>
            <a:off x="2815110" y="4648204"/>
            <a:ext cx="2144238" cy="130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60980" y="4827138"/>
            <a:ext cx="20183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직영</a:t>
            </a:r>
            <a:r>
              <a:rPr lang="en-US" altLang="ko-KR" sz="900" dirty="0"/>
              <a:t>, </a:t>
            </a:r>
            <a:r>
              <a:rPr lang="ko-KR" altLang="en-US" sz="900" dirty="0"/>
              <a:t>도급</a:t>
            </a:r>
            <a:endParaRPr lang="en-US" altLang="ko-KR" sz="900" dirty="0"/>
          </a:p>
          <a:p>
            <a:r>
              <a:rPr lang="ko-KR" altLang="en-US" sz="900" dirty="0"/>
              <a:t>작업지시</a:t>
            </a:r>
            <a:r>
              <a:rPr lang="en-US" altLang="ko-KR" sz="900" dirty="0"/>
              <a:t>(</a:t>
            </a:r>
            <a:r>
              <a:rPr lang="ko-KR" altLang="en-US" sz="900" dirty="0"/>
              <a:t>직영</a:t>
            </a:r>
            <a:r>
              <a:rPr lang="en-US" altLang="ko-KR" sz="900" dirty="0"/>
              <a:t>_</a:t>
            </a:r>
            <a:r>
              <a:rPr lang="ko-KR" altLang="en-US" sz="900" dirty="0"/>
              <a:t>밀폐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도급공사</a:t>
            </a:r>
            <a:endParaRPr lang="en-US" altLang="ko-KR" sz="900" dirty="0"/>
          </a:p>
          <a:p>
            <a:r>
              <a:rPr lang="ko-KR" altLang="en-US" sz="900" dirty="0"/>
              <a:t>    도급공사</a:t>
            </a:r>
            <a:endParaRPr lang="en-US" altLang="ko-KR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건설공사발주사</a:t>
            </a:r>
            <a:r>
              <a:rPr lang="ko-KR" altLang="en-US" sz="900" dirty="0"/>
              <a:t> </a:t>
            </a:r>
            <a:r>
              <a:rPr lang="ko-KR" altLang="en-US" sz="900" dirty="0" err="1"/>
              <a:t>천만원</a:t>
            </a:r>
            <a:r>
              <a:rPr lang="ko-KR" altLang="en-US" sz="900" dirty="0"/>
              <a:t> 미만</a:t>
            </a:r>
            <a:endParaRPr lang="en-US" altLang="ko-KR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건설공사발주사</a:t>
            </a:r>
            <a:r>
              <a:rPr lang="ko-KR" altLang="en-US" sz="900" dirty="0"/>
              <a:t> </a:t>
            </a:r>
            <a:r>
              <a:rPr lang="en-US" altLang="ko-KR" sz="900" dirty="0"/>
              <a:t>1</a:t>
            </a:r>
            <a:r>
              <a:rPr lang="ko-KR" altLang="en-US" sz="900" dirty="0"/>
              <a:t>억 미만</a:t>
            </a:r>
            <a:endParaRPr lang="en-US" altLang="ko-KR" sz="900" dirty="0"/>
          </a:p>
          <a:p>
            <a:r>
              <a:rPr lang="ko-KR" altLang="en-US" sz="900" dirty="0"/>
              <a:t>수주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3492677" y="4603781"/>
            <a:ext cx="640726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공사유형</a:t>
            </a:r>
            <a:endParaRPr lang="en-US" altLang="ko-KR" sz="900" dirty="0"/>
          </a:p>
        </p:txBody>
      </p:sp>
      <p:sp>
        <p:nvSpPr>
          <p:cNvPr id="10" name="직사각형 9"/>
          <p:cNvSpPr/>
          <p:nvPr/>
        </p:nvSpPr>
        <p:spPr>
          <a:xfrm>
            <a:off x="3180234" y="3342798"/>
            <a:ext cx="1906338" cy="108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각종 입력 폼 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업로드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통합결재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결재선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전자서명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직상사확인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94388" y="3283772"/>
            <a:ext cx="989782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등록 프로세스</a:t>
            </a:r>
            <a:endParaRPr lang="en-US" altLang="ko-KR" sz="900" dirty="0"/>
          </a:p>
        </p:txBody>
      </p:sp>
      <p:sp>
        <p:nvSpPr>
          <p:cNvPr id="12" name="직사각형 11"/>
          <p:cNvSpPr/>
          <p:nvPr/>
        </p:nvSpPr>
        <p:spPr>
          <a:xfrm>
            <a:off x="5177447" y="3342798"/>
            <a:ext cx="1696918" cy="108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담당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부장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팀장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….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4163" y="3283809"/>
            <a:ext cx="60014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결재선</a:t>
            </a:r>
            <a:endParaRPr lang="en-US" altLang="ko-KR" sz="900" dirty="0"/>
          </a:p>
        </p:txBody>
      </p:sp>
      <p:sp>
        <p:nvSpPr>
          <p:cNvPr id="14" name="직사각형 13"/>
          <p:cNvSpPr/>
          <p:nvPr/>
        </p:nvSpPr>
        <p:spPr>
          <a:xfrm>
            <a:off x="2151916" y="1219706"/>
            <a:ext cx="7810212" cy="1773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51916" y="568370"/>
            <a:ext cx="7810211" cy="549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51916" y="3131084"/>
            <a:ext cx="7810212" cy="3015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66711" y="568370"/>
            <a:ext cx="300338" cy="2429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웹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</a:rPr>
              <a:t>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760703" y="3131083"/>
            <a:ext cx="300338" cy="3015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어드민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19120" y="1203827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통합 결재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19120" y="1530133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전자 서명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319120" y="1862838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SRM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19120" y="2195543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ERP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042029" y="1394691"/>
            <a:ext cx="277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0037417" y="1685638"/>
            <a:ext cx="277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0051277" y="2013533"/>
            <a:ext cx="27709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037417" y="2387673"/>
            <a:ext cx="27709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928247" y="1790212"/>
            <a:ext cx="424755" cy="211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도급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940330" y="2173291"/>
            <a:ext cx="424755" cy="211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수주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314508" y="2662514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안전점검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0032805" y="2854646"/>
            <a:ext cx="27709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935718" y="2640262"/>
            <a:ext cx="424755" cy="211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작업지시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14685" y="714446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31592" y="721811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모니터링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132905" y="710092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249812" y="717457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대시보드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161363" y="1458951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FORM </a:t>
            </a:r>
            <a:r>
              <a:rPr lang="ko-KR" altLang="en-US" sz="8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196701" y="1496892"/>
            <a:ext cx="1043709" cy="314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25074" y="1548413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240692" y="1548413"/>
            <a:ext cx="1043709" cy="314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FORM </a:t>
            </a:r>
            <a:r>
              <a:rPr lang="ko-KR" altLang="en-US" sz="8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579921" y="1541754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전자 서명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703531" y="1548413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결재 요청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직상사</a:t>
            </a:r>
            <a:r>
              <a:rPr lang="ko-KR" altLang="en-US" sz="800" dirty="0">
                <a:solidFill>
                  <a:schemeClr val="tx1"/>
                </a:solidFill>
              </a:rPr>
              <a:t> 확인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96701" y="1974620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FORM </a:t>
            </a:r>
            <a:r>
              <a:rPr lang="ko-KR" altLang="en-US" sz="8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3196701" y="2337574"/>
            <a:ext cx="5647084" cy="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7858378" y="1548412"/>
            <a:ext cx="1043709" cy="3144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완료 처리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순서도: 자기 디스크 61"/>
          <p:cNvSpPr/>
          <p:nvPr/>
        </p:nvSpPr>
        <p:spPr>
          <a:xfrm>
            <a:off x="4485519" y="2520278"/>
            <a:ext cx="922818" cy="3187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서류 파일</a:t>
            </a:r>
          </a:p>
        </p:txBody>
      </p:sp>
      <p:sp>
        <p:nvSpPr>
          <p:cNvPr id="63" name="순서도: 자기 디스크 62"/>
          <p:cNvSpPr/>
          <p:nvPr/>
        </p:nvSpPr>
        <p:spPr>
          <a:xfrm>
            <a:off x="3301137" y="2504804"/>
            <a:ext cx="922818" cy="3187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관리 데이터</a:t>
            </a:r>
          </a:p>
        </p:txBody>
      </p:sp>
      <p:sp>
        <p:nvSpPr>
          <p:cNvPr id="64" name="순서도: 자기 디스크 63"/>
          <p:cNvSpPr/>
          <p:nvPr/>
        </p:nvSpPr>
        <p:spPr>
          <a:xfrm>
            <a:off x="6874363" y="2524168"/>
            <a:ext cx="922818" cy="3187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현황 관리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201465" y="1120696"/>
            <a:ext cx="424755" cy="730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안전 서류 등록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436539" y="1974620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다운로드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397583" y="3497339"/>
            <a:ext cx="601722" cy="775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프로세스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 폼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-108961" y="11101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</a:rPr>
              <a:t>AP </a:t>
            </a:r>
            <a:r>
              <a:rPr lang="ko-KR" altLang="en-US" sz="800" dirty="0">
                <a:solidFill>
                  <a:schemeClr val="tx1"/>
                </a:solidFill>
              </a:rPr>
              <a:t>구조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652265" y="4583040"/>
            <a:ext cx="6718066" cy="1434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965240" y="3342798"/>
            <a:ext cx="1725800" cy="108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년 반기 분기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격월 월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격일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일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39355" y="3257988"/>
            <a:ext cx="71110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등록 주기</a:t>
            </a:r>
            <a:endParaRPr lang="en-US" altLang="ko-KR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652265" y="3228895"/>
            <a:ext cx="6718066" cy="1283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305062" y="3776446"/>
            <a:ext cx="1690274" cy="236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rgbClr val="FF0000"/>
                </a:solidFill>
              </a:rPr>
              <a:t>질의사항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 err="1">
                <a:solidFill>
                  <a:srgbClr val="FF0000"/>
                </a:solidFill>
              </a:rPr>
              <a:t>어드민</a:t>
            </a:r>
            <a:r>
              <a:rPr lang="ko-KR" altLang="en-US" sz="800" dirty="0">
                <a:solidFill>
                  <a:srgbClr val="FF0000"/>
                </a:solidFill>
              </a:rPr>
              <a:t> 이 별도로 필요한가 </a:t>
            </a:r>
            <a:r>
              <a:rPr lang="en-US" altLang="ko-KR" sz="800" dirty="0">
                <a:solidFill>
                  <a:srgbClr val="FF0000"/>
                </a:solidFill>
              </a:rPr>
              <a:t>?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 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>
                <a:solidFill>
                  <a:srgbClr val="FF0000"/>
                </a:solidFill>
              </a:rPr>
              <a:t> </a:t>
            </a:r>
            <a:endParaRPr lang="ko-KR" altLang="en-US" sz="800" dirty="0">
              <a:solidFill>
                <a:srgbClr val="FF0000"/>
              </a:solidFill>
            </a:endParaRPr>
          </a:p>
          <a:p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293981" y="1637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공사 상세 보기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11201"/>
              </p:ext>
            </p:extLst>
          </p:nvPr>
        </p:nvGraphicFramePr>
        <p:xfrm>
          <a:off x="9375720" y="843487"/>
          <a:ext cx="2586950" cy="141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8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8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0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35323" y="5206391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3230075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특정 공사에 대해 상세 정보를 출력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435322" y="3317007"/>
            <a:ext cx="246774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92901"/>
              </p:ext>
            </p:extLst>
          </p:nvPr>
        </p:nvGraphicFramePr>
        <p:xfrm>
          <a:off x="549114" y="3465616"/>
          <a:ext cx="3787497" cy="221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협의체아이디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협의체 명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통신분야 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111111112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건설분야 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7634" y="3219558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안전 선임자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292171" y="600489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401660" y="3219558"/>
            <a:ext cx="95376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협의체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7634" y="3394093"/>
            <a:ext cx="6195716" cy="239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21165"/>
              </p:ext>
            </p:extLst>
          </p:nvPr>
        </p:nvGraphicFramePr>
        <p:xfrm>
          <a:off x="4508626" y="3493792"/>
          <a:ext cx="2050257" cy="221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협력업체 명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대표자 명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안성통신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안성통</a:t>
                      </a: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금성통신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금성통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430607" y="3227007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안전 위원회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056F59-6A60-45FF-A41C-E8652141DBCB}"/>
              </a:ext>
            </a:extLst>
          </p:cNvPr>
          <p:cNvSpPr/>
          <p:nvPr/>
        </p:nvSpPr>
        <p:spPr>
          <a:xfrm>
            <a:off x="4965149" y="383548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51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04824" y="184637"/>
            <a:ext cx="3044084" cy="1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안전서류 작성 현황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653395" y="6057952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PAGER</a:t>
            </a:r>
            <a:endParaRPr lang="ko-KR" altLang="en-US" sz="8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07497"/>
              </p:ext>
            </p:extLst>
          </p:nvPr>
        </p:nvGraphicFramePr>
        <p:xfrm>
          <a:off x="252181" y="1961979"/>
          <a:ext cx="8720820" cy="172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0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741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62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4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템플릿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작성주기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 요청 기간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2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안전보건관리책임자 선임 서류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년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2021-01-01 </a:t>
                      </a:r>
                      <a:r>
                        <a:rPr lang="en-US" altLang="ko-KR" sz="800" b="0" baseline="0" dirty="0"/>
                        <a:t>~ 2021-12-31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작성완료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전남광역본부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순천지점 홍길동 차장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92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안전보건관리감독자 선임 서류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반기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2021-01-01 </a:t>
                      </a:r>
                      <a:r>
                        <a:rPr lang="en-US" altLang="ko-KR" sz="800" b="0" baseline="0" dirty="0"/>
                        <a:t>~ 2021-06-30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작성예정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분기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2021-01-01 </a:t>
                      </a:r>
                      <a:r>
                        <a:rPr lang="en-US" altLang="ko-KR" sz="800" b="0" baseline="0" dirty="0"/>
                        <a:t>~ 2021-03-31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작성중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전남광역본부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순천지점 홍길동 차장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격월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2021-01-01 </a:t>
                      </a:r>
                      <a:r>
                        <a:rPr lang="en-US" altLang="ko-KR" sz="800" b="0" baseline="0" dirty="0"/>
                        <a:t>~ 2021-02-28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유예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월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2021-01-01 </a:t>
                      </a:r>
                      <a:r>
                        <a:rPr lang="en-US" altLang="ko-KR" sz="800" b="0" baseline="0" dirty="0"/>
                        <a:t>~ 2021-01-31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유예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주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2021-01-01 </a:t>
                      </a:r>
                      <a:r>
                        <a:rPr lang="en-US" altLang="ko-KR" sz="800" b="0" baseline="0" dirty="0"/>
                        <a:t>~ 2021-01-05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/>
                        <a:t>미도래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산업안전보건위원회 회의록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격일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2021-01-01 </a:t>
                      </a:r>
                      <a:r>
                        <a:rPr lang="en-US" altLang="ko-KR" sz="800" b="0" baseline="0" dirty="0"/>
                        <a:t>~ 2021-01-02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지연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산업안전보건위원회 회의결과 공지 증빙자료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매일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2021-01-01 </a:t>
                      </a:r>
                      <a:r>
                        <a:rPr lang="en-US" altLang="ko-KR" sz="800" b="0" baseline="0" dirty="0"/>
                        <a:t>~ 2021-01-01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지연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산업안전보건위원회 위원 명단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수시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513021" y="4330507"/>
            <a:ext cx="2467745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작성주기별로</a:t>
            </a:r>
            <a:r>
              <a:rPr lang="ko-KR" altLang="en-US" sz="800" dirty="0">
                <a:solidFill>
                  <a:schemeClr val="tx1"/>
                </a:solidFill>
              </a:rPr>
              <a:t> 작성완료여부 판단 기준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지사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지점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센터 별로 작성대상이 틀릴 수 있나 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 시스템에서 입력되는 작업허가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작업계획서는 모니터링 대상에서 제외 </a:t>
            </a:r>
            <a:r>
              <a:rPr lang="en-US" altLang="ko-KR" sz="800" dirty="0">
                <a:solidFill>
                  <a:schemeClr val="tx1"/>
                </a:solidFill>
              </a:rPr>
              <a:t>( </a:t>
            </a:r>
            <a:r>
              <a:rPr lang="ko-KR" altLang="en-US" sz="800" dirty="0">
                <a:solidFill>
                  <a:schemeClr val="tx1"/>
                </a:solidFill>
              </a:rPr>
              <a:t>해당 서류는 작업지시 등록 시 필수 등록임으로 </a:t>
            </a:r>
            <a:r>
              <a:rPr lang="ko-KR" altLang="en-US" sz="800" dirty="0" err="1">
                <a:solidFill>
                  <a:schemeClr val="tx1"/>
                </a:solidFill>
              </a:rPr>
              <a:t>미작성이</a:t>
            </a:r>
            <a:r>
              <a:rPr lang="ko-KR" altLang="en-US" sz="800" dirty="0">
                <a:solidFill>
                  <a:schemeClr val="tx1"/>
                </a:solidFill>
              </a:rPr>
              <a:t> 없음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63755"/>
              </p:ext>
            </p:extLst>
          </p:nvPr>
        </p:nvGraphicFramePr>
        <p:xfrm>
          <a:off x="9399561" y="899324"/>
          <a:ext cx="251084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필수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템플릿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전체 선택 가능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분류만 선택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작성상태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미도래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작성시작일이 도래하지 않은 서류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작성예정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작성시작일이 도래하였는데 작성하지 않은 것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작성 중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작성 완료</a:t>
                      </a:r>
                      <a:r>
                        <a:rPr lang="en-US" altLang="ko-KR" sz="800" dirty="0"/>
                        <a:t>,</a:t>
                      </a:r>
                    </a:p>
                    <a:p>
                      <a:pPr latinLnBrk="1"/>
                      <a:r>
                        <a:rPr lang="ko-KR" altLang="en-US" sz="800" dirty="0"/>
                        <a:t>작성 유예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담당자가 </a:t>
                      </a:r>
                      <a:r>
                        <a:rPr lang="ko-KR" altLang="en-US" sz="800" dirty="0" err="1"/>
                        <a:t>유예처리한</a:t>
                      </a:r>
                      <a:r>
                        <a:rPr lang="ko-KR" altLang="en-US" sz="800" dirty="0"/>
                        <a:t> 것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지연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 err="1"/>
                        <a:t>작성기간완료일이</a:t>
                      </a:r>
                      <a:r>
                        <a:rPr lang="ko-KR" altLang="en-US" sz="800" dirty="0"/>
                        <a:t> 지났는데 작성하지 않은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유예처리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선택하고 유예처리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유예처리 화면 팝업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작성요청기간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실 근무일 기준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04832" y="1235276"/>
            <a:ext cx="4395651" cy="202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30941" y="127056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226172" y="125750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00483" y="1251530"/>
            <a:ext cx="25317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754" y="1010847"/>
            <a:ext cx="76427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공사아이디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7025" y="1018924"/>
            <a:ext cx="791967" cy="16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99939" y="1016554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40609" y="1011934"/>
            <a:ext cx="2932807" cy="169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공사명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+ </a:t>
            </a:r>
            <a:r>
              <a:rPr lang="ko-KR" altLang="en-US" sz="800" dirty="0">
                <a:solidFill>
                  <a:schemeClr val="tx1"/>
                </a:solidFill>
              </a:rPr>
              <a:t>공사기간</a:t>
            </a:r>
            <a:r>
              <a:rPr lang="en-US" altLang="ko-KR" sz="800" dirty="0">
                <a:solidFill>
                  <a:schemeClr val="tx1"/>
                </a:solidFill>
              </a:rPr>
              <a:t>  </a:t>
            </a:r>
            <a:r>
              <a:rPr lang="ko-KR" altLang="en-US" sz="800" dirty="0">
                <a:solidFill>
                  <a:schemeClr val="tx1"/>
                </a:solidFill>
              </a:rPr>
              <a:t>혹은 </a:t>
            </a:r>
            <a:r>
              <a:rPr lang="ko-KR" altLang="en-US" sz="800" dirty="0" err="1">
                <a:solidFill>
                  <a:schemeClr val="tx1"/>
                </a:solidFill>
              </a:rPr>
              <a:t>조직명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+ </a:t>
            </a:r>
            <a:r>
              <a:rPr lang="ko-KR" altLang="en-US" sz="80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04824" y="442544"/>
            <a:ext cx="3044084" cy="1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특정 공사에 대한 안전서류 작성 현황을 모니터링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4832" y="1429018"/>
            <a:ext cx="4395651" cy="202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-226172" y="145125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작성상태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00483" y="1445272"/>
            <a:ext cx="25317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30941" y="1644717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유예처리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1706615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총 </a:t>
            </a:r>
            <a:r>
              <a:rPr lang="en-US" altLang="ko-KR" sz="800" dirty="0">
                <a:solidFill>
                  <a:schemeClr val="tx1"/>
                </a:solidFill>
              </a:rPr>
              <a:t>NNN </a:t>
            </a:r>
            <a:r>
              <a:rPr lang="ko-KR" altLang="en-US" sz="8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78963" y="167568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엑셀다운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13667" y="4101598"/>
            <a:ext cx="2227152" cy="1552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27767" y="4240507"/>
            <a:ext cx="76427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유예 사유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66938" y="4433667"/>
            <a:ext cx="1918630" cy="763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98969" y="5312560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6984271" y="5312560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cxnSp>
        <p:nvCxnSpPr>
          <p:cNvPr id="5" name="직선 화살표 연결선 4"/>
          <p:cNvCxnSpPr>
            <a:stCxn id="28" idx="2"/>
          </p:cNvCxnSpPr>
          <p:nvPr/>
        </p:nvCxnSpPr>
        <p:spPr>
          <a:xfrm flipH="1">
            <a:off x="7511555" y="1824717"/>
            <a:ext cx="1090415" cy="227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97713B-08B8-40F9-A097-78BD77169344}"/>
              </a:ext>
            </a:extLst>
          </p:cNvPr>
          <p:cNvSpPr/>
          <p:nvPr/>
        </p:nvSpPr>
        <p:spPr>
          <a:xfrm>
            <a:off x="6545300" y="39403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69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022316" y="1749636"/>
            <a:ext cx="187155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템플릿 선택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8017325" y="1036830"/>
            <a:ext cx="546637" cy="16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454698" y="19716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안전서류 등록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024" y="104272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12556" y="1042723"/>
            <a:ext cx="89827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123456789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45378" y="175788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354394" y="1042604"/>
            <a:ext cx="786602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서류상태</a:t>
            </a: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68557"/>
              </p:ext>
            </p:extLst>
          </p:nvPr>
        </p:nvGraphicFramePr>
        <p:xfrm>
          <a:off x="9403000" y="915669"/>
          <a:ext cx="267056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 서류 등록 시 시스템에서 부여하는 등록번호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기 등록된 안전서류를 선택하는 화면 팝업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 시 사용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미도래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작성중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미작성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작성완료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작성유예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직접 입력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선택하는 팝업을 호출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템플릿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분류와 유형을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작성일정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등록하고자 하는 일정을 선택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진행상태가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미등록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인 일정만 선택가능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TASK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리스트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입력된 서류유형에 따라 사전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DEFINE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리스트가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양식다운로드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해당 서류의 작성양식을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작성이력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해당조직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공사의 서류유형에 대해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작성일정과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작성된 서류들을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0" name="직사각형 89"/>
          <p:cNvSpPr/>
          <p:nvPr/>
        </p:nvSpPr>
        <p:spPr>
          <a:xfrm>
            <a:off x="2893869" y="1749636"/>
            <a:ext cx="25317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449754" y="4549676"/>
            <a:ext cx="2702636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직영작업지시관련 서류는 여기서 등록하지 않고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작업지시 시스템에서 등록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작업지시시스템은 작업지시 등록 시 필요한 서류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작업허가서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작업계획서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을 반드시 작성을 해야 등록이 가능토록 개발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도급은 </a:t>
            </a:r>
            <a:r>
              <a:rPr lang="en-US" altLang="ko-KR" sz="800" dirty="0">
                <a:solidFill>
                  <a:schemeClr val="tx1"/>
                </a:solidFill>
              </a:rPr>
              <a:t>SRM</a:t>
            </a:r>
            <a:r>
              <a:rPr lang="ko-KR" altLang="en-US" sz="800" dirty="0">
                <a:solidFill>
                  <a:schemeClr val="tx1"/>
                </a:solidFill>
              </a:rPr>
              <a:t>에서 </a:t>
            </a:r>
            <a:r>
              <a:rPr lang="en-US" altLang="ko-KR" sz="800" dirty="0">
                <a:solidFill>
                  <a:schemeClr val="tx1"/>
                </a:solidFill>
              </a:rPr>
              <a:t>WBT(</a:t>
            </a:r>
            <a:r>
              <a:rPr lang="ko-KR" altLang="en-US" sz="800" dirty="0">
                <a:solidFill>
                  <a:schemeClr val="tx1"/>
                </a:solidFill>
              </a:rPr>
              <a:t>작업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를 수신한 후 해당 </a:t>
            </a:r>
            <a:r>
              <a:rPr lang="en-US" altLang="ko-KR" sz="800" dirty="0">
                <a:solidFill>
                  <a:schemeClr val="tx1"/>
                </a:solidFill>
              </a:rPr>
              <a:t>WBT</a:t>
            </a:r>
            <a:r>
              <a:rPr lang="ko-KR" altLang="en-US" sz="800" dirty="0">
                <a:solidFill>
                  <a:schemeClr val="tx1"/>
                </a:solidFill>
              </a:rPr>
              <a:t>에 대해 서류를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360363" lvl="1" indent="-1841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계약</a:t>
            </a:r>
            <a:r>
              <a:rPr lang="en-US" altLang="ko-KR" sz="800" dirty="0">
                <a:solidFill>
                  <a:schemeClr val="tx1"/>
                </a:solidFill>
              </a:rPr>
              <a:t>ID, </a:t>
            </a:r>
            <a:r>
              <a:rPr lang="ko-KR" altLang="en-US" sz="800" dirty="0" err="1">
                <a:solidFill>
                  <a:schemeClr val="tx1"/>
                </a:solidFill>
              </a:rPr>
              <a:t>공사명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기간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금액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360363" lvl="1" indent="-1841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건설공사발주자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도급 구분 </a:t>
            </a:r>
            <a:r>
              <a:rPr lang="en-US" altLang="ko-KR" sz="800" dirty="0">
                <a:solidFill>
                  <a:schemeClr val="tx1"/>
                </a:solidFill>
              </a:rPr>
              <a:t>SRM </a:t>
            </a:r>
            <a:r>
              <a:rPr lang="ko-KR" altLang="en-US" sz="800" dirty="0">
                <a:solidFill>
                  <a:schemeClr val="tx1"/>
                </a:solidFill>
              </a:rPr>
              <a:t>에 추가예정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E </a:t>
            </a:r>
            <a:r>
              <a:rPr lang="ko-KR" altLang="en-US" sz="800" dirty="0">
                <a:solidFill>
                  <a:schemeClr val="tx1"/>
                </a:solidFill>
              </a:rPr>
              <a:t>부문수주는 </a:t>
            </a:r>
            <a:r>
              <a:rPr lang="en-US" altLang="ko-KR" sz="800" dirty="0">
                <a:solidFill>
                  <a:schemeClr val="tx1"/>
                </a:solidFill>
              </a:rPr>
              <a:t>ERP</a:t>
            </a:r>
            <a:r>
              <a:rPr lang="ko-KR" altLang="en-US" sz="800" dirty="0">
                <a:solidFill>
                  <a:schemeClr val="tx1"/>
                </a:solidFill>
              </a:rPr>
              <a:t>에서 </a:t>
            </a:r>
            <a:r>
              <a:rPr lang="en-US" altLang="ko-KR" sz="800" dirty="0">
                <a:solidFill>
                  <a:schemeClr val="tx1"/>
                </a:solidFill>
              </a:rPr>
              <a:t>WBT(</a:t>
            </a:r>
            <a:r>
              <a:rPr lang="ko-KR" altLang="en-US" sz="800" dirty="0">
                <a:solidFill>
                  <a:schemeClr val="tx1"/>
                </a:solidFill>
              </a:rPr>
              <a:t>작업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를 수신한 후 해당 </a:t>
            </a:r>
            <a:r>
              <a:rPr lang="en-US" altLang="ko-KR" sz="800" dirty="0">
                <a:solidFill>
                  <a:schemeClr val="tx1"/>
                </a:solidFill>
              </a:rPr>
              <a:t>WBT</a:t>
            </a:r>
            <a:r>
              <a:rPr lang="ko-KR" altLang="en-US" sz="800" dirty="0">
                <a:solidFill>
                  <a:schemeClr val="tx1"/>
                </a:solidFill>
              </a:rPr>
              <a:t>에 대해 서류를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도급과 </a:t>
            </a:r>
            <a:r>
              <a:rPr lang="en-US" altLang="ko-KR" sz="800" dirty="0">
                <a:solidFill>
                  <a:schemeClr val="tx1"/>
                </a:solidFill>
              </a:rPr>
              <a:t>E</a:t>
            </a:r>
            <a:r>
              <a:rPr lang="ko-KR" altLang="en-US" sz="800" dirty="0">
                <a:solidFill>
                  <a:schemeClr val="tx1"/>
                </a:solidFill>
              </a:rPr>
              <a:t>부문수주 수신은 동일 시스템에서 수신하나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서류에 대해서 미리 보기 기능을 둘 것인가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주의 경우 </a:t>
            </a:r>
            <a:r>
              <a:rPr lang="ko-KR" altLang="en-US" sz="800" dirty="0" err="1">
                <a:solidFill>
                  <a:schemeClr val="tx1"/>
                </a:solidFill>
              </a:rPr>
              <a:t>년기준인가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월기준인가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942429" y="1042723"/>
            <a:ext cx="4735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찾기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8" name="직사각형 107"/>
          <p:cNvSpPr/>
          <p:nvPr/>
        </p:nvSpPr>
        <p:spPr>
          <a:xfrm>
            <a:off x="1906859" y="2668505"/>
            <a:ext cx="7281103" cy="337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8" name="직사각형 137"/>
          <p:cNvSpPr/>
          <p:nvPr/>
        </p:nvSpPr>
        <p:spPr>
          <a:xfrm>
            <a:off x="2459091" y="1042604"/>
            <a:ext cx="3834209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등록일시</a:t>
            </a:r>
            <a:r>
              <a:rPr lang="ko-KR" altLang="en-US" sz="800" dirty="0">
                <a:solidFill>
                  <a:schemeClr val="tx1"/>
                </a:solidFill>
              </a:rPr>
              <a:t>    등록자 소속 이름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468027" y="2660859"/>
            <a:ext cx="1327508" cy="2590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0" name="직사각형 139"/>
          <p:cNvSpPr/>
          <p:nvPr/>
        </p:nvSpPr>
        <p:spPr>
          <a:xfrm>
            <a:off x="450577" y="2914383"/>
            <a:ext cx="1257461" cy="1406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서류 업로드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첨부파일 업로드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전자서명 요청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결재선 지정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직상사</a:t>
            </a:r>
            <a:r>
              <a:rPr lang="ko-KR" altLang="en-US" sz="800" dirty="0">
                <a:solidFill>
                  <a:schemeClr val="tx1"/>
                </a:solidFill>
              </a:rPr>
              <a:t> 확인 요청 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446511" y="242868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i="1" dirty="0">
                <a:solidFill>
                  <a:schemeClr val="tx1"/>
                </a:solidFill>
              </a:rPr>
              <a:t>업로드 형 의 경우  </a:t>
            </a:r>
            <a:r>
              <a:rPr lang="en-US" altLang="ko-KR" sz="800" i="1" dirty="0">
                <a:solidFill>
                  <a:schemeClr val="tx1"/>
                </a:solidFill>
              </a:rPr>
              <a:t>TASK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13387" y="5475442"/>
            <a:ext cx="1257461" cy="46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양식 다운로드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서류 다운로드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작성이력 보기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09"/>
            <a:ext cx="8719935" cy="323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6" name="직사각형 65"/>
          <p:cNvSpPr/>
          <p:nvPr/>
        </p:nvSpPr>
        <p:spPr>
          <a:xfrm>
            <a:off x="4844374" y="3971846"/>
            <a:ext cx="1257461" cy="46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Task </a:t>
            </a:r>
            <a:r>
              <a:rPr lang="ko-KR" altLang="en-US" sz="800" dirty="0">
                <a:solidFill>
                  <a:schemeClr val="tx1"/>
                </a:solidFill>
              </a:rPr>
              <a:t>별 입력 포맷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5473" y="5350213"/>
            <a:ext cx="1327508" cy="68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007367" y="1990201"/>
            <a:ext cx="1847347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 페이지 참조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-40959" y="199020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작성일정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73475" y="1468504"/>
            <a:ext cx="73908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2556" y="1490443"/>
            <a:ext cx="89706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공사아이디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895470" y="148807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936140" y="1483452"/>
            <a:ext cx="2932807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공사명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공사기간 포함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64768" y="1979135"/>
            <a:ext cx="16489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7179" y="1394687"/>
            <a:ext cx="8719935" cy="99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직사각형 48"/>
          <p:cNvSpPr/>
          <p:nvPr/>
        </p:nvSpPr>
        <p:spPr>
          <a:xfrm>
            <a:off x="5683194" y="2049193"/>
            <a:ext cx="2555459" cy="120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>
                <a:solidFill>
                  <a:schemeClr val="tx1"/>
                </a:solidFill>
              </a:rPr>
              <a:t>신규일 경우에만 입력</a:t>
            </a:r>
            <a:r>
              <a:rPr lang="en-US" altLang="ko-KR" sz="800" i="1" dirty="0">
                <a:solidFill>
                  <a:schemeClr val="tx1"/>
                </a:solidFill>
              </a:rPr>
              <a:t>,    </a:t>
            </a:r>
            <a:r>
              <a:rPr lang="ko-KR" altLang="en-US" sz="800" i="1" dirty="0">
                <a:solidFill>
                  <a:schemeClr val="tx1"/>
                </a:solidFill>
              </a:rPr>
              <a:t>수정 불가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582350" y="1036830"/>
            <a:ext cx="546637" cy="16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초기화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845751" y="19716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845751" y="421991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0DEA8A-D32F-49A6-A6F6-9F9E220F9F42}"/>
              </a:ext>
            </a:extLst>
          </p:cNvPr>
          <p:cNvSpPr/>
          <p:nvPr/>
        </p:nvSpPr>
        <p:spPr>
          <a:xfrm>
            <a:off x="6545300" y="39403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93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직사각형 257"/>
          <p:cNvSpPr/>
          <p:nvPr/>
        </p:nvSpPr>
        <p:spPr>
          <a:xfrm>
            <a:off x="1779899" y="1525088"/>
            <a:ext cx="1044059" cy="377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2022</a:t>
            </a:r>
            <a:r>
              <a:rPr lang="ko-KR" altLang="en-US" sz="800" dirty="0">
                <a:solidFill>
                  <a:schemeClr val="tx1"/>
                </a:solidFill>
              </a:rPr>
              <a:t>년</a:t>
            </a:r>
          </a:p>
        </p:txBody>
      </p:sp>
      <p:sp>
        <p:nvSpPr>
          <p:cNvPr id="259" name="직사각형 258"/>
          <p:cNvSpPr/>
          <p:nvPr/>
        </p:nvSpPr>
        <p:spPr>
          <a:xfrm>
            <a:off x="1340146" y="1562963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년  </a:t>
            </a:r>
            <a:r>
              <a:rPr lang="en-US" altLang="ko-KR" sz="800" dirty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1778870" y="1891023"/>
            <a:ext cx="1044059" cy="377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상반기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하반기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1340146" y="1903016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반기  </a:t>
            </a:r>
            <a:r>
              <a:rPr lang="en-US" altLang="ko-KR" sz="800" dirty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1778870" y="2296648"/>
            <a:ext cx="1044059" cy="50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분기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>
                <a:solidFill>
                  <a:schemeClr val="tx1"/>
                </a:solidFill>
              </a:rPr>
              <a:t>분기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분기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800" dirty="0">
                <a:solidFill>
                  <a:schemeClr val="tx1"/>
                </a:solidFill>
              </a:rPr>
              <a:t>분기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1352527" y="2309143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분기  </a:t>
            </a:r>
            <a:r>
              <a:rPr lang="en-US" altLang="ko-KR" sz="800" dirty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1778870" y="2762490"/>
            <a:ext cx="1044059" cy="87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r>
              <a:rPr lang="en-US" altLang="ko-KR" sz="800" dirty="0">
                <a:solidFill>
                  <a:schemeClr val="tx1"/>
                </a:solidFill>
              </a:rPr>
              <a:t>02</a:t>
            </a:r>
            <a:r>
              <a:rPr lang="ko-KR" altLang="en-US" sz="800" dirty="0">
                <a:solidFill>
                  <a:schemeClr val="tx1"/>
                </a:solidFill>
              </a:rPr>
              <a:t>월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r>
              <a:rPr lang="en-US" altLang="ko-KR" sz="800" dirty="0">
                <a:solidFill>
                  <a:schemeClr val="tx1"/>
                </a:solidFill>
              </a:rPr>
              <a:t>04</a:t>
            </a:r>
            <a:r>
              <a:rPr lang="ko-KR" altLang="en-US" sz="800" dirty="0">
                <a:solidFill>
                  <a:schemeClr val="tx1"/>
                </a:solidFill>
              </a:rPr>
              <a:t>월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r>
              <a:rPr lang="en-US" altLang="ko-KR" sz="800" dirty="0">
                <a:solidFill>
                  <a:schemeClr val="tx1"/>
                </a:solidFill>
              </a:rPr>
              <a:t>06</a:t>
            </a:r>
            <a:r>
              <a:rPr lang="ko-KR" altLang="en-US" sz="800" dirty="0">
                <a:solidFill>
                  <a:schemeClr val="tx1"/>
                </a:solidFill>
              </a:rPr>
              <a:t>월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1311350" y="2943048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격월  </a:t>
            </a:r>
            <a:r>
              <a:rPr lang="en-US" altLang="ko-KR" sz="800" dirty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1778870" y="3352704"/>
            <a:ext cx="1044059" cy="87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r>
              <a:rPr lang="en-US" altLang="ko-KR" sz="800" dirty="0">
                <a:solidFill>
                  <a:schemeClr val="tx1"/>
                </a:solidFill>
              </a:rPr>
              <a:t>01</a:t>
            </a:r>
            <a:r>
              <a:rPr lang="ko-KR" altLang="en-US" sz="800" dirty="0">
                <a:solidFill>
                  <a:schemeClr val="tx1"/>
                </a:solidFill>
              </a:rPr>
              <a:t>월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r>
              <a:rPr lang="en-US" altLang="ko-KR" sz="800" dirty="0">
                <a:solidFill>
                  <a:schemeClr val="tx1"/>
                </a:solidFill>
              </a:rPr>
              <a:t>02</a:t>
            </a:r>
            <a:r>
              <a:rPr lang="ko-KR" altLang="en-US" sz="800" dirty="0">
                <a:solidFill>
                  <a:schemeClr val="tx1"/>
                </a:solidFill>
              </a:rPr>
              <a:t>월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r>
              <a:rPr lang="en-US" altLang="ko-KR" sz="800" dirty="0">
                <a:solidFill>
                  <a:schemeClr val="tx1"/>
                </a:solidFill>
              </a:rPr>
              <a:t>03</a:t>
            </a:r>
            <a:r>
              <a:rPr lang="ko-KR" altLang="en-US" sz="800" dirty="0">
                <a:solidFill>
                  <a:schemeClr val="tx1"/>
                </a:solidFill>
              </a:rPr>
              <a:t>월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1352527" y="3529175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월  </a:t>
            </a:r>
            <a:r>
              <a:rPr lang="en-US" altLang="ko-KR" sz="800" dirty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1365376" y="4227212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  </a:t>
            </a:r>
            <a:r>
              <a:rPr lang="en-US" altLang="ko-KR" sz="800" dirty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1789429" y="4564430"/>
            <a:ext cx="2426940" cy="87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2021-04-05 (2021-04-04 ~ 2021-04-05) 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2021-04-07 (2021-04-06 ~ 2021-04-07)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1787194" y="4191653"/>
            <a:ext cx="2821286" cy="442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r>
              <a:rPr lang="en-US" altLang="ko-KR" sz="800" dirty="0">
                <a:solidFill>
                  <a:schemeClr val="tx1"/>
                </a:solidFill>
              </a:rPr>
              <a:t>01</a:t>
            </a:r>
            <a:r>
              <a:rPr lang="ko-KR" altLang="en-US" sz="800" dirty="0">
                <a:solidFill>
                  <a:schemeClr val="tx1"/>
                </a:solidFill>
              </a:rPr>
              <a:t>주차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r>
              <a:rPr lang="en-US" altLang="ko-KR" sz="800" dirty="0">
                <a:solidFill>
                  <a:schemeClr val="tx1"/>
                </a:solidFill>
              </a:rPr>
              <a:t> ~ </a:t>
            </a:r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r>
              <a:rPr lang="en-US" altLang="ko-KR" sz="800" dirty="0">
                <a:solidFill>
                  <a:schemeClr val="tx1"/>
                </a:solidFill>
              </a:rPr>
              <a:t>02</a:t>
            </a:r>
            <a:r>
              <a:rPr lang="ko-KR" altLang="en-US" sz="800" dirty="0">
                <a:solidFill>
                  <a:schemeClr val="tx1"/>
                </a:solidFill>
              </a:rPr>
              <a:t>주차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r>
              <a:rPr lang="en-US" altLang="ko-KR" sz="800" dirty="0">
                <a:solidFill>
                  <a:schemeClr val="tx1"/>
                </a:solidFill>
              </a:rPr>
              <a:t> ~ </a:t>
            </a:r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r>
              <a:rPr lang="ko-KR" altLang="en-US" sz="800" dirty="0">
                <a:solidFill>
                  <a:schemeClr val="tx1"/>
                </a:solidFill>
              </a:rPr>
              <a:t>년 </a:t>
            </a:r>
            <a:r>
              <a:rPr lang="en-US" altLang="ko-KR" sz="800" dirty="0">
                <a:solidFill>
                  <a:schemeClr val="tx1"/>
                </a:solidFill>
              </a:rPr>
              <a:t>50</a:t>
            </a:r>
            <a:r>
              <a:rPr lang="ko-KR" altLang="en-US" sz="800" dirty="0">
                <a:solidFill>
                  <a:schemeClr val="tx1"/>
                </a:solidFill>
              </a:rPr>
              <a:t>주차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r>
              <a:rPr lang="en-US" altLang="ko-KR" sz="800" dirty="0">
                <a:solidFill>
                  <a:schemeClr val="tx1"/>
                </a:solidFill>
              </a:rPr>
              <a:t> ~ </a:t>
            </a:r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3" name="직사각형 272"/>
          <p:cNvSpPr/>
          <p:nvPr/>
        </p:nvSpPr>
        <p:spPr>
          <a:xfrm>
            <a:off x="1365376" y="4671107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격일  </a:t>
            </a:r>
            <a:r>
              <a:rPr lang="en-US" altLang="ko-KR" sz="800" dirty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4216368" y="4855978"/>
            <a:ext cx="1836529" cy="1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>
                <a:solidFill>
                  <a:schemeClr val="tx1"/>
                </a:solidFill>
              </a:rPr>
              <a:t>공사시작일 기준으로 일자를 관리</a:t>
            </a:r>
            <a:endParaRPr lang="en-US" altLang="ko-KR" sz="800" i="1" dirty="0">
              <a:solidFill>
                <a:schemeClr val="tx1"/>
              </a:solidFill>
            </a:endParaRPr>
          </a:p>
          <a:p>
            <a:pPr algn="r"/>
            <a:r>
              <a:rPr lang="ko-KR" altLang="en-US" sz="800" i="1" dirty="0">
                <a:solidFill>
                  <a:schemeClr val="tx1"/>
                </a:solidFill>
              </a:rPr>
              <a:t>영업일 기준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1761754" y="5171442"/>
            <a:ext cx="1436083" cy="42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2021-04-05 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2021-04-06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1365376" y="5123672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일  </a:t>
            </a:r>
            <a:r>
              <a:rPr lang="en-US" altLang="ko-KR" sz="800" dirty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4216368" y="5278938"/>
            <a:ext cx="1836529" cy="1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>
                <a:solidFill>
                  <a:schemeClr val="tx1"/>
                </a:solidFill>
              </a:rPr>
              <a:t>공사시작일 기준으로 일자를 관리</a:t>
            </a:r>
            <a:endParaRPr lang="en-US" altLang="ko-KR" sz="800" i="1" dirty="0">
              <a:solidFill>
                <a:schemeClr val="tx1"/>
              </a:solidFill>
            </a:endParaRPr>
          </a:p>
          <a:p>
            <a:pPr algn="r"/>
            <a:r>
              <a:rPr lang="ko-KR" altLang="en-US" sz="800" i="1" dirty="0">
                <a:solidFill>
                  <a:schemeClr val="tx1"/>
                </a:solidFill>
              </a:rPr>
              <a:t>영업일 기준</a:t>
            </a:r>
          </a:p>
        </p:txBody>
      </p:sp>
      <p:sp>
        <p:nvSpPr>
          <p:cNvPr id="278" name="직사각형 277"/>
          <p:cNvSpPr/>
          <p:nvPr/>
        </p:nvSpPr>
        <p:spPr>
          <a:xfrm>
            <a:off x="1761754" y="5636630"/>
            <a:ext cx="1436083" cy="42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일자를 직접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1365376" y="5728273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수시  </a:t>
            </a:r>
            <a:r>
              <a:rPr lang="en-US" altLang="ko-KR" sz="800" dirty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358435" y="1085960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작성주기별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입력방밥</a:t>
            </a:r>
            <a:r>
              <a:rPr lang="en-US" altLang="ko-KR" sz="800" dirty="0">
                <a:solidFill>
                  <a:schemeClr val="tx1"/>
                </a:solidFill>
              </a:rPr>
              <a:t>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9361572" y="3282616"/>
            <a:ext cx="270263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직영의 경우 년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반기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분기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격월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도급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수주의 경우 주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격일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이렇게 발생하나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만일 직영에서 주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격일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일   이 발생할 경우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년도 기준으로 관리하나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작성주기는 입력불가로 하고  최종 작성주기의 다음 주기를 </a:t>
            </a:r>
            <a:r>
              <a:rPr lang="en-US" altLang="ko-KR" sz="900" dirty="0" err="1">
                <a:solidFill>
                  <a:schemeClr val="tx1"/>
                </a:solidFill>
              </a:rPr>
              <a:t>deafautl</a:t>
            </a:r>
            <a:r>
              <a:rPr lang="ko-KR" altLang="en-US" sz="900" dirty="0">
                <a:solidFill>
                  <a:schemeClr val="tx1"/>
                </a:solidFill>
              </a:rPr>
              <a:t>처리하면 되나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즉  예를 들어 매일 작성해야 하는 자료의 경우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일 작성하지 않고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월 </a:t>
            </a:r>
            <a:r>
              <a:rPr lang="en-US" altLang="ko-KR" sz="900" dirty="0">
                <a:solidFill>
                  <a:schemeClr val="tx1"/>
                </a:solidFill>
              </a:rPr>
              <a:t>4</a:t>
            </a:r>
            <a:r>
              <a:rPr lang="ko-KR" altLang="en-US" sz="900" dirty="0">
                <a:solidFill>
                  <a:schemeClr val="tx1"/>
                </a:solidFill>
              </a:rPr>
              <a:t>일 것을 작성할 수 없음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16367" y="4317212"/>
            <a:ext cx="1836529" cy="1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>
                <a:solidFill>
                  <a:schemeClr val="tx1"/>
                </a:solidFill>
              </a:rPr>
              <a:t>공사시작일 기준으로 주차를 관리</a:t>
            </a:r>
            <a:endParaRPr lang="en-US" altLang="ko-KR" sz="800" i="1" dirty="0">
              <a:solidFill>
                <a:schemeClr val="tx1"/>
              </a:solidFill>
            </a:endParaRPr>
          </a:p>
          <a:p>
            <a:pPr algn="r"/>
            <a:r>
              <a:rPr lang="ko-KR" altLang="en-US" sz="800" i="1" dirty="0">
                <a:solidFill>
                  <a:schemeClr val="tx1"/>
                </a:solidFill>
              </a:rPr>
              <a:t>영업일 기준</a:t>
            </a:r>
          </a:p>
        </p:txBody>
      </p:sp>
      <p:sp>
        <p:nvSpPr>
          <p:cNvPr id="284" name="직사각형 283"/>
          <p:cNvSpPr/>
          <p:nvPr/>
        </p:nvSpPr>
        <p:spPr>
          <a:xfrm>
            <a:off x="4216367" y="5769115"/>
            <a:ext cx="1836529" cy="1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>
                <a:solidFill>
                  <a:schemeClr val="tx1"/>
                </a:solidFill>
              </a:rPr>
              <a:t>공사시작일 기준으로 일자를 관리</a:t>
            </a:r>
            <a:endParaRPr lang="en-US" altLang="ko-KR" sz="800" i="1" dirty="0">
              <a:solidFill>
                <a:schemeClr val="tx1"/>
              </a:solidFill>
            </a:endParaRPr>
          </a:p>
          <a:p>
            <a:pPr algn="r"/>
            <a:r>
              <a:rPr lang="ko-KR" altLang="en-US" sz="800" i="1" dirty="0">
                <a:solidFill>
                  <a:schemeClr val="tx1"/>
                </a:solidFill>
              </a:rPr>
              <a:t>영업일 기준</a:t>
            </a:r>
          </a:p>
        </p:txBody>
      </p:sp>
    </p:spTree>
    <p:extLst>
      <p:ext uri="{BB962C8B-B14F-4D97-AF65-F5344CB8AC3E}">
        <p14:creationId xmlns:p14="http://schemas.microsoft.com/office/powerpoint/2010/main" val="127379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2314322" cy="2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업로드 형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070327" y="2914383"/>
            <a:ext cx="4473841" cy="238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업로드할</a:t>
            </a:r>
            <a:r>
              <a:rPr lang="ko-KR" altLang="en-US" sz="900" dirty="0">
                <a:solidFill>
                  <a:schemeClr val="tx1"/>
                </a:solidFill>
              </a:rPr>
              <a:t> 안전서류 문서 명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181258" y="565350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12816"/>
              </p:ext>
            </p:extLst>
          </p:nvPr>
        </p:nvGraphicFramePr>
        <p:xfrm>
          <a:off x="9403000" y="915669"/>
          <a:ext cx="267056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안전서류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등록대상 서류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 서류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기타 보조 서류들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448188" y="3487285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첨부서류를 별도로 올리지 않고 </a:t>
            </a:r>
            <a:r>
              <a:rPr lang="en-US" altLang="ko-KR" sz="900" dirty="0">
                <a:solidFill>
                  <a:schemeClr val="tx1"/>
                </a:solidFill>
              </a:rPr>
              <a:t>zip</a:t>
            </a:r>
            <a:r>
              <a:rPr lang="ko-KR" altLang="en-US" sz="900" dirty="0">
                <a:solidFill>
                  <a:schemeClr val="tx1"/>
                </a:solidFill>
              </a:rPr>
              <a:t>으로 올리는 것은 </a:t>
            </a:r>
            <a:r>
              <a:rPr lang="en-US" altLang="ko-KR" sz="900" dirty="0">
                <a:solidFill>
                  <a:schemeClr val="tx1"/>
                </a:solidFill>
              </a:rPr>
              <a:t>???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884627" y="2925168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590922" y="2928246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906859" y="2668505"/>
            <a:ext cx="7281103" cy="374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660860"/>
            <a:ext cx="1327508" cy="2864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65789" y="2719604"/>
            <a:ext cx="1257461" cy="153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서류 업로드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첨부파일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전자서명자 지정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결재선 지정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직상사</a:t>
            </a:r>
            <a:r>
              <a:rPr lang="ko-KR" altLang="en-US" sz="900" dirty="0">
                <a:solidFill>
                  <a:schemeClr val="tx1"/>
                </a:solidFill>
              </a:rPr>
              <a:t> 확인 요청 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55026" y="1713425"/>
            <a:ext cx="3733477" cy="1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i="1" dirty="0">
                <a:solidFill>
                  <a:schemeClr val="tx1"/>
                </a:solidFill>
              </a:rPr>
              <a:t>공통 영역</a:t>
            </a:r>
          </a:p>
        </p:txBody>
      </p:sp>
      <p:sp>
        <p:nvSpPr>
          <p:cNvPr id="143" name="줄무늬가 있는 오른쪽 화살표 142"/>
          <p:cNvSpPr/>
          <p:nvPr/>
        </p:nvSpPr>
        <p:spPr>
          <a:xfrm rot="5400000">
            <a:off x="8161514" y="2914031"/>
            <a:ext cx="227829" cy="238274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68027" y="981909"/>
            <a:ext cx="8719935" cy="1463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CBA6AF-3F5C-44C9-9FDF-417D7A6B6E11}"/>
              </a:ext>
            </a:extLst>
          </p:cNvPr>
          <p:cNvSpPr/>
          <p:nvPr/>
        </p:nvSpPr>
        <p:spPr>
          <a:xfrm>
            <a:off x="6545300" y="39403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09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181258" y="565350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0981"/>
              </p:ext>
            </p:extLst>
          </p:nvPr>
        </p:nvGraphicFramePr>
        <p:xfrm>
          <a:off x="9403000" y="915669"/>
          <a:ext cx="267056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 서류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기타 보조 서류들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묶어서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ZIP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등록 도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448188" y="3487285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841727" y="3129235"/>
            <a:ext cx="4473841" cy="238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업로드할</a:t>
            </a:r>
            <a:r>
              <a:rPr lang="ko-KR" altLang="en-US" sz="900" dirty="0">
                <a:solidFill>
                  <a:schemeClr val="tx1"/>
                </a:solidFill>
              </a:rPr>
              <a:t> 부가서류 명</a:t>
            </a:r>
            <a:r>
              <a:rPr lang="en-US" altLang="ko-KR" sz="900" dirty="0">
                <a:solidFill>
                  <a:schemeClr val="tx1"/>
                </a:solidFill>
              </a:rPr>
              <a:t>, 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7656027" y="3140020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362322" y="3143098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906859" y="2668505"/>
            <a:ext cx="7281103" cy="374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841727" y="3440459"/>
            <a:ext cx="4473841" cy="238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업로드할</a:t>
            </a:r>
            <a:r>
              <a:rPr lang="ko-KR" altLang="en-US" sz="900" dirty="0">
                <a:solidFill>
                  <a:schemeClr val="tx1"/>
                </a:solidFill>
              </a:rPr>
              <a:t> 부가서류 명</a:t>
            </a:r>
            <a:r>
              <a:rPr lang="en-US" altLang="ko-KR" sz="900" dirty="0">
                <a:solidFill>
                  <a:schemeClr val="tx1"/>
                </a:solidFill>
              </a:rPr>
              <a:t>, 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656027" y="3451244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362322" y="3454322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949732" y="3440459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68027" y="2660860"/>
            <a:ext cx="1327508" cy="2864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65789" y="2719604"/>
            <a:ext cx="1257461" cy="153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서류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첨부파일 업로드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전자서명자 지정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결재선 지정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직상사</a:t>
            </a:r>
            <a:r>
              <a:rPr lang="ko-KR" altLang="en-US" sz="900" dirty="0">
                <a:solidFill>
                  <a:schemeClr val="tx1"/>
                </a:solidFill>
              </a:rPr>
              <a:t> 확인 요청 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55026" y="1713425"/>
            <a:ext cx="3733477" cy="1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i="1" dirty="0">
                <a:solidFill>
                  <a:schemeClr val="tx1"/>
                </a:solidFill>
              </a:rPr>
              <a:t>공통 영역</a:t>
            </a:r>
          </a:p>
        </p:txBody>
      </p:sp>
      <p:sp>
        <p:nvSpPr>
          <p:cNvPr id="144" name="줄무늬가 있는 오른쪽 화살표 143"/>
          <p:cNvSpPr/>
          <p:nvPr/>
        </p:nvSpPr>
        <p:spPr>
          <a:xfrm rot="5400000">
            <a:off x="7951431" y="3134439"/>
            <a:ext cx="227829" cy="238274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줄무늬가 있는 오른쪽 화살표 144"/>
          <p:cNvSpPr/>
          <p:nvPr/>
        </p:nvSpPr>
        <p:spPr>
          <a:xfrm rot="5400000">
            <a:off x="8225929" y="3434193"/>
            <a:ext cx="227829" cy="238274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68027" y="981909"/>
            <a:ext cx="8719935" cy="1463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6F4FD2-C5CA-48CC-9A6E-589D425598C3}"/>
              </a:ext>
            </a:extLst>
          </p:cNvPr>
          <p:cNvSpPr/>
          <p:nvPr/>
        </p:nvSpPr>
        <p:spPr>
          <a:xfrm>
            <a:off x="6545300" y="39403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90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74379" y="182554"/>
            <a:ext cx="2724904" cy="22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전자서명 대상자를 </a:t>
            </a:r>
            <a:r>
              <a:rPr lang="ko-KR" altLang="en-US" sz="900">
                <a:solidFill>
                  <a:schemeClr val="tx1"/>
                </a:solidFill>
              </a:rPr>
              <a:t>출력하고  전자서명을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17963"/>
              </p:ext>
            </p:extLst>
          </p:nvPr>
        </p:nvGraphicFramePr>
        <p:xfrm>
          <a:off x="9403000" y="915669"/>
          <a:ext cx="2670569" cy="1355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설명서ㅁ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미신청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등록만 된 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신청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전자서명이 요청된 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완료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서명이 완료된 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서명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저장된 전자서명 대상자들에게 서명을 요청하기 위해 전자서명시스템으로 전송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99602" y="4109982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전자서명시스템으로 </a:t>
            </a:r>
            <a:r>
              <a:rPr lang="ko-KR" altLang="en-US" sz="900" dirty="0" err="1">
                <a:solidFill>
                  <a:schemeClr val="tx1"/>
                </a:solidFill>
              </a:rPr>
              <a:t>부터</a:t>
            </a:r>
            <a:r>
              <a:rPr lang="ko-KR" altLang="en-US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 err="1">
                <a:solidFill>
                  <a:schemeClr val="tx1"/>
                </a:solidFill>
              </a:rPr>
              <a:t>서명자별</a:t>
            </a:r>
            <a:r>
              <a:rPr lang="ko-KR" altLang="en-US" sz="900" dirty="0">
                <a:solidFill>
                  <a:schemeClr val="tx1"/>
                </a:solidFill>
              </a:rPr>
              <a:t> 진행사항을 </a:t>
            </a:r>
            <a:r>
              <a:rPr lang="en-US" altLang="ko-KR" sz="900" dirty="0">
                <a:solidFill>
                  <a:schemeClr val="tx1"/>
                </a:solidFill>
              </a:rPr>
              <a:t>I/f  </a:t>
            </a:r>
            <a:r>
              <a:rPr lang="ko-KR" altLang="en-US" sz="900" dirty="0">
                <a:solidFill>
                  <a:schemeClr val="tx1"/>
                </a:solidFill>
              </a:rPr>
              <a:t>할 수 있나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전자서명시스템 </a:t>
            </a:r>
            <a:r>
              <a:rPr lang="en-US" altLang="ko-KR" sz="900" dirty="0">
                <a:solidFill>
                  <a:schemeClr val="tx1"/>
                </a:solidFill>
              </a:rPr>
              <a:t>API </a:t>
            </a:r>
            <a:r>
              <a:rPr lang="ko-KR" altLang="en-US" sz="900" dirty="0">
                <a:solidFill>
                  <a:schemeClr val="tx1"/>
                </a:solidFill>
              </a:rPr>
              <a:t>정의서 입수 필요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101174" y="2660859"/>
            <a:ext cx="7086788" cy="3754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8027" y="981909"/>
            <a:ext cx="8719935" cy="1463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655026" y="1713425"/>
            <a:ext cx="3733477" cy="1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i="1" dirty="0">
                <a:solidFill>
                  <a:schemeClr val="tx1"/>
                </a:solidFill>
              </a:rPr>
              <a:t>공통 영역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68027" y="2660860"/>
            <a:ext cx="1327508" cy="2898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65789" y="2719604"/>
            <a:ext cx="1257461" cy="153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서류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첨부파일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전자서명 요청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결재선 지정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직상사</a:t>
            </a:r>
            <a:r>
              <a:rPr lang="ko-KR" altLang="en-US" sz="900" dirty="0">
                <a:solidFill>
                  <a:schemeClr val="tx1"/>
                </a:solidFill>
              </a:rPr>
              <a:t> 확인 요청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4827994" y="5124537"/>
            <a:ext cx="855104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서명 요청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4251"/>
              </p:ext>
            </p:extLst>
          </p:nvPr>
        </p:nvGraphicFramePr>
        <p:xfrm>
          <a:off x="3166642" y="3149192"/>
          <a:ext cx="4355364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서명일시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완료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/>
                        <a:t>Yyyy</a:t>
                      </a:r>
                      <a:r>
                        <a:rPr lang="en-US" altLang="ko-KR" sz="800" b="0" dirty="0"/>
                        <a:t>-m-</a:t>
                      </a:r>
                      <a:r>
                        <a:rPr lang="en-US" altLang="ko-KR" sz="800" b="0" dirty="0" err="1"/>
                        <a:t>dd</a:t>
                      </a:r>
                      <a:r>
                        <a:rPr lang="en-US" altLang="ko-KR" sz="800" b="0" dirty="0"/>
                        <a:t> </a:t>
                      </a:r>
                      <a:r>
                        <a:rPr lang="en-US" altLang="ko-KR" sz="800" b="0" dirty="0" err="1"/>
                        <a:t>hh:mi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완료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요청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9399601" y="2444942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참고사항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사전 프로세서에서 등록된 사원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참석자 등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이  출력됨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09AC22-DA82-4469-BB46-8D9A75875FA5}"/>
              </a:ext>
            </a:extLst>
          </p:cNvPr>
          <p:cNvSpPr/>
          <p:nvPr/>
        </p:nvSpPr>
        <p:spPr>
          <a:xfrm>
            <a:off x="6545300" y="39403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62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72822"/>
              </p:ext>
            </p:extLst>
          </p:nvPr>
        </p:nvGraphicFramePr>
        <p:xfrm>
          <a:off x="9403000" y="915669"/>
          <a:ext cx="267056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어드민에서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등록된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결재선이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 </a:t>
                      </a:r>
                      <a:r>
                        <a:rPr lang="ko-KR" altLang="en-US" sz="800" dirty="0" err="1"/>
                        <a:t>사번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출력하고 수정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미신청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결재신청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승인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반려 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결재 순서대로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통합결재 시스템으로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부터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결재완료가 수신되면  다음 순번이 자동으로 신청 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변경됨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통합결재로 송신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424322" y="3172582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통합결제 시스템에서 제공하는 </a:t>
            </a:r>
            <a:r>
              <a:rPr lang="en-US" altLang="ko-KR" sz="900" dirty="0">
                <a:solidFill>
                  <a:schemeClr val="tx1"/>
                </a:solidFill>
              </a:rPr>
              <a:t>API </a:t>
            </a:r>
            <a:r>
              <a:rPr lang="ko-KR" altLang="en-US" sz="900" dirty="0">
                <a:solidFill>
                  <a:schemeClr val="tx1"/>
                </a:solidFill>
              </a:rPr>
              <a:t>정의서 필요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결재에서   </a:t>
            </a:r>
            <a:r>
              <a:rPr lang="en-US" altLang="ko-KR" sz="900" dirty="0">
                <a:solidFill>
                  <a:schemeClr val="tx1"/>
                </a:solidFill>
              </a:rPr>
              <a:t>DEFAULT </a:t>
            </a:r>
            <a:r>
              <a:rPr lang="ko-KR" altLang="en-US" sz="900" dirty="0">
                <a:solidFill>
                  <a:schemeClr val="tx1"/>
                </a:solidFill>
              </a:rPr>
              <a:t> 결재자 출력 기준은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906859" y="2660859"/>
            <a:ext cx="7281103" cy="3754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68027" y="2660859"/>
            <a:ext cx="1327508" cy="28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468027" y="1059814"/>
            <a:ext cx="8719935" cy="1514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4292269" y="1608342"/>
            <a:ext cx="1257461" cy="46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공통 영역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65789" y="2719604"/>
            <a:ext cx="1257461" cy="153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서류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첨부파일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전자서명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결재선 지정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직상사</a:t>
            </a:r>
            <a:r>
              <a:rPr lang="ko-KR" altLang="en-US" sz="900" dirty="0">
                <a:solidFill>
                  <a:schemeClr val="tx1"/>
                </a:solidFill>
              </a:rPr>
              <a:t> 확인 요청 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4713174" y="537527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5709178" y="5375273"/>
            <a:ext cx="855104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결재 요청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78968"/>
              </p:ext>
            </p:extLst>
          </p:nvPr>
        </p:nvGraphicFramePr>
        <p:xfrm>
          <a:off x="3142088" y="3369967"/>
          <a:ext cx="5570223" cy="138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결재선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최종처리일시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변경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담당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11111111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변경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팀장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11111112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변경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부장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11111113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변경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지사장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11111111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변경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검토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11111112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변경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협조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11111113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변경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안전보건 총괄책임자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11111113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변경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B78BA6-E924-4362-B6AF-130A11516674}"/>
              </a:ext>
            </a:extLst>
          </p:cNvPr>
          <p:cNvSpPr/>
          <p:nvPr/>
        </p:nvSpPr>
        <p:spPr>
          <a:xfrm>
            <a:off x="6545300" y="39403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671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2802055" y="3715940"/>
            <a:ext cx="78300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123456789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629411" y="3715940"/>
            <a:ext cx="839383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818993" y="3715940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489288" y="3715940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921013" y="2660859"/>
            <a:ext cx="7266950" cy="3754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4520430" y="3715940"/>
            <a:ext cx="1766070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2227603" y="3715940"/>
            <a:ext cx="54863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확인자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68027" y="1059814"/>
            <a:ext cx="8719935" cy="1514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4292269" y="1608342"/>
            <a:ext cx="1257461" cy="46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공통 영역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468027" y="2660859"/>
            <a:ext cx="1327508" cy="283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직사각형 181"/>
          <p:cNvSpPr/>
          <p:nvPr/>
        </p:nvSpPr>
        <p:spPr>
          <a:xfrm>
            <a:off x="565789" y="2719604"/>
            <a:ext cx="1257461" cy="153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서류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첨부파일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전자서명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결재선 지정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 err="1">
                <a:solidFill>
                  <a:schemeClr val="tx1"/>
                </a:solidFill>
              </a:rPr>
              <a:t>직상사</a:t>
            </a:r>
            <a:r>
              <a:rPr lang="ko-KR" altLang="en-US" sz="900" b="1" u="sng" dirty="0">
                <a:solidFill>
                  <a:schemeClr val="tx1"/>
                </a:solidFill>
              </a:rPr>
              <a:t> 확인 요청 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4287505" y="5170717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5283509" y="5170717"/>
            <a:ext cx="855104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 요청</a:t>
            </a:r>
          </a:p>
        </p:txBody>
      </p:sp>
      <p:graphicFrame>
        <p:nvGraphicFramePr>
          <p:cNvPr id="186" name="표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6801"/>
              </p:ext>
            </p:extLst>
          </p:nvPr>
        </p:nvGraphicFramePr>
        <p:xfrm>
          <a:off x="9403000" y="915669"/>
          <a:ext cx="267056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확인자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등록자의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직상사를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출력하고 수정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통합결재와 동일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통합결재로 송신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270351" y="3715940"/>
            <a:ext cx="1052759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상태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3110" y="3715940"/>
            <a:ext cx="1052759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최종 </a:t>
            </a:r>
            <a:r>
              <a:rPr lang="ko-KR" altLang="en-US" sz="900" dirty="0" err="1">
                <a:solidFill>
                  <a:schemeClr val="tx1"/>
                </a:solidFill>
              </a:rPr>
              <a:t>처리일시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7315CD-A548-43AB-A1AA-9330D164E88B}"/>
              </a:ext>
            </a:extLst>
          </p:cNvPr>
          <p:cNvSpPr/>
          <p:nvPr/>
        </p:nvSpPr>
        <p:spPr>
          <a:xfrm>
            <a:off x="6545300" y="39403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36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/>
          <p:cNvSpPr/>
          <p:nvPr/>
        </p:nvSpPr>
        <p:spPr>
          <a:xfrm>
            <a:off x="4055242" y="989411"/>
            <a:ext cx="742058" cy="19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212" name="직사각형 211"/>
          <p:cNvSpPr/>
          <p:nvPr/>
        </p:nvSpPr>
        <p:spPr>
          <a:xfrm>
            <a:off x="1984489" y="975846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501540" y="3923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상세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6595" y="98941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서류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23127" y="989411"/>
            <a:ext cx="898270" cy="165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123456789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19947" y="6024239"/>
            <a:ext cx="732303" cy="20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닫기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717629" y="1655181"/>
            <a:ext cx="4710897" cy="154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화면과 동일하게 구성</a:t>
            </a:r>
            <a:endParaRPr lang="en-US" altLang="ko-KR" dirty="0"/>
          </a:p>
          <a:p>
            <a:pPr algn="ctr"/>
            <a:r>
              <a:rPr lang="ko-KR" altLang="en-US" dirty="0"/>
              <a:t>단 조회 만 가능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파일 다운로드 가능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08064"/>
              </p:ext>
            </p:extLst>
          </p:nvPr>
        </p:nvGraphicFramePr>
        <p:xfrm>
          <a:off x="727833" y="3669955"/>
          <a:ext cx="4872867" cy="71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처리일시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08483" y="3489955"/>
            <a:ext cx="12068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전자서명 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71421"/>
              </p:ext>
            </p:extLst>
          </p:nvPr>
        </p:nvGraphicFramePr>
        <p:xfrm>
          <a:off x="730510" y="4680649"/>
          <a:ext cx="4860665" cy="77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처리일시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11160" y="4500649"/>
            <a:ext cx="12068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결재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7A24F6-7F6B-48D7-A198-F3FBCBE6C5D7}"/>
              </a:ext>
            </a:extLst>
          </p:cNvPr>
          <p:cNvSpPr/>
          <p:nvPr/>
        </p:nvSpPr>
        <p:spPr>
          <a:xfrm>
            <a:off x="6545300" y="394039"/>
            <a:ext cx="2153857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10 ~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72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-108961" y="11101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화면 </a:t>
            </a:r>
            <a:r>
              <a:rPr lang="en-US" altLang="ko-KR" sz="800" dirty="0">
                <a:solidFill>
                  <a:schemeClr val="tx1"/>
                </a:solidFill>
              </a:rPr>
              <a:t>LAYOUT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96915" y="808890"/>
            <a:ext cx="8036170" cy="5354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대시보드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관리지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일반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0362" y="808891"/>
            <a:ext cx="1426553" cy="5354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중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</a:rPr>
              <a:t>소메뉴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236069" y="418901"/>
            <a:ext cx="2497016" cy="38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알림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70362" y="418901"/>
            <a:ext cx="1426553" cy="38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로고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96915" y="418901"/>
            <a:ext cx="5539154" cy="38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대 메뉴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0361" y="6163406"/>
            <a:ext cx="9462723" cy="38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7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03205"/>
              </p:ext>
            </p:extLst>
          </p:nvPr>
        </p:nvGraphicFramePr>
        <p:xfrm>
          <a:off x="302211" y="1913782"/>
          <a:ext cx="8877620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55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9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서류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서류유형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주관조직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작성자사번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작성자 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ㅇㅇ부문</a:t>
                      </a:r>
                      <a:r>
                        <a:rPr lang="en-US" altLang="ko-KR" sz="900" b="0" dirty="0"/>
                        <a:t>&gt;</a:t>
                      </a:r>
                      <a:r>
                        <a:rPr lang="ko-KR" altLang="en-US" sz="900" b="0" dirty="0" err="1"/>
                        <a:t>ㅇㅇ지사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 차장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팀장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 err="1"/>
                        <a:t>ㅇㅇ부문</a:t>
                      </a:r>
                      <a:r>
                        <a:rPr lang="en-US" altLang="ko-KR" sz="900" b="0" dirty="0"/>
                        <a:t>&gt;</a:t>
                      </a:r>
                      <a:r>
                        <a:rPr lang="ko-KR" altLang="en-US" sz="900" b="0" dirty="0" err="1"/>
                        <a:t>ㅌㅌ팀</a:t>
                      </a:r>
                      <a:r>
                        <a:rPr lang="en-US" altLang="ko-KR" sz="900" b="0" dirty="0"/>
                        <a:t>&gt;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확인신청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ㅇㅇ부문</a:t>
                      </a:r>
                      <a:r>
                        <a:rPr lang="en-US" altLang="ko-KR" sz="900" b="0" dirty="0"/>
                        <a:t>&gt;</a:t>
                      </a:r>
                      <a:r>
                        <a:rPr lang="ko-KR" altLang="en-US" sz="900" b="0" dirty="0" err="1"/>
                        <a:t>ㅌㅌ지사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/>
                        <a:t>ㅇㅇㅇㅇㅇㅇㅇㅇㅇㅇㅇㅇㅇㅇㅇㅇㅇㅇ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승인신청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ㅇㅇㅇㅇ</a:t>
                      </a:r>
                      <a:r>
                        <a:rPr lang="ko-KR" altLang="en-US" sz="900" b="0" dirty="0"/>
                        <a:t> 공사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/>
                        <a:t>ㅇㅇㅇㅇㅇㅇㅇㅇㅇㅇㅇㅇㅇㅇㅇㅇㅇㅇ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승인신청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8437774" y="957754"/>
            <a:ext cx="742058" cy="21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74372" y="161589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501540" y="392332"/>
            <a:ext cx="2584685" cy="255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작성 </a:t>
            </a:r>
            <a:r>
              <a:rPr lang="ko-KR" altLang="en-US" sz="900" dirty="0" err="1">
                <a:solidFill>
                  <a:schemeClr val="tx1"/>
                </a:solidFill>
              </a:rPr>
              <a:t>직상사</a:t>
            </a:r>
            <a:r>
              <a:rPr lang="ko-KR" altLang="en-US" sz="900" dirty="0">
                <a:solidFill>
                  <a:schemeClr val="tx1"/>
                </a:solidFill>
              </a:rPr>
              <a:t> 확인처리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6595" y="98941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서류유형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23127" y="989410"/>
            <a:ext cx="1912744" cy="1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30" name="이등변 삼각형 29"/>
          <p:cNvSpPr/>
          <p:nvPr/>
        </p:nvSpPr>
        <p:spPr>
          <a:xfrm rot="10800000">
            <a:off x="2740101" y="992082"/>
            <a:ext cx="195770" cy="18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437774" y="161589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 처리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608128" y="5831615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PAGER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9353294" y="858346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최종 완료된 서류를  직 상사가 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통합결재를 하지 않는 서류에만 해당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97909"/>
              </p:ext>
            </p:extLst>
          </p:nvPr>
        </p:nvGraphicFramePr>
        <p:xfrm>
          <a:off x="9353294" y="1306730"/>
          <a:ext cx="267056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확인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선택된 서류들을  최종 확인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353294" y="4631286"/>
            <a:ext cx="2467745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085975" y="1169411"/>
            <a:ext cx="4686300" cy="4355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38401" y="1795896"/>
            <a:ext cx="3790439" cy="3023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263152" y="4853627"/>
            <a:ext cx="3310663" cy="273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직상사</a:t>
            </a:r>
            <a:r>
              <a:rPr lang="ko-KR" altLang="en-US" sz="1200" dirty="0">
                <a:solidFill>
                  <a:schemeClr val="tx1"/>
                </a:solidFill>
              </a:rPr>
              <a:t> 확인이 통합결제로 감에 따라 삭제</a:t>
            </a:r>
          </a:p>
        </p:txBody>
      </p:sp>
    </p:spTree>
    <p:extLst>
      <p:ext uri="{BB962C8B-B14F-4D97-AF65-F5344CB8AC3E}">
        <p14:creationId xmlns:p14="http://schemas.microsoft.com/office/powerpoint/2010/main" val="150692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66919"/>
              </p:ext>
            </p:extLst>
          </p:nvPr>
        </p:nvGraphicFramePr>
        <p:xfrm>
          <a:off x="332980" y="2386232"/>
          <a:ext cx="7519807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4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서류유형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등록자사번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등록자 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ㅇㅇㅇㅇㅇ</a:t>
                      </a:r>
                      <a:r>
                        <a:rPr lang="en-US" altLang="ko-KR" sz="900" b="0" dirty="0"/>
                        <a:t>&gt;</a:t>
                      </a:r>
                      <a:r>
                        <a:rPr lang="ko-KR" altLang="en-US" sz="900" b="0" dirty="0" err="1"/>
                        <a:t>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작성중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승인신청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완료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-223575" y="153961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등록자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2957" y="1231227"/>
            <a:ext cx="3801451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직영시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조직명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년도  공사는 </a:t>
            </a:r>
            <a:r>
              <a:rPr lang="ko-KR" altLang="en-US" sz="900" dirty="0" err="1">
                <a:solidFill>
                  <a:schemeClr val="tx1"/>
                </a:solidFill>
              </a:rPr>
              <a:t>공사명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+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7694" y="1235023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공사번호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7110729" y="2078441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772957" y="1509093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656196" y="1509093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5141" y="208834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64585" y="952286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36460" y="958844"/>
            <a:ext cx="69245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진행상태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669170" y="371486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등록 서류 검색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223575" y="922844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서류유형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72957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서류분류 전체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595181" y="1518763"/>
            <a:ext cx="74918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5238" y="5516637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PAGER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656196" y="1229257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5837"/>
              </p:ext>
            </p:extLst>
          </p:nvPr>
        </p:nvGraphicFramePr>
        <p:xfrm>
          <a:off x="9353294" y="1353946"/>
          <a:ext cx="26705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선택하고 확인 클릭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시 해당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도 동일하게 처리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517353" y="2854687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41736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서류 유형 전체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61450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46314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64738" y="952286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91433" y="1503610"/>
            <a:ext cx="221769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698108" y="4332015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확인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484088" y="4332015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311021" y="857279"/>
            <a:ext cx="246774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등록한 혹은 등록중인 서류를 찾기 검색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6F7DE1-F4DD-487F-8C33-869216C5440E}"/>
              </a:ext>
            </a:extLst>
          </p:cNvPr>
          <p:cNvSpPr/>
          <p:nvPr/>
        </p:nvSpPr>
        <p:spPr>
          <a:xfrm>
            <a:off x="6947392" y="342386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25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86888"/>
              </p:ext>
            </p:extLst>
          </p:nvPr>
        </p:nvGraphicFramePr>
        <p:xfrm>
          <a:off x="263891" y="1989101"/>
          <a:ext cx="8904311" cy="1300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2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1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06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공사번호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공사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공사 기간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담당 조직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책임자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공사유형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공사금액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천원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서초지점 </a:t>
                      </a:r>
                      <a:r>
                        <a:rPr lang="en-US" altLang="ko-KR" sz="900" b="0" dirty="0"/>
                        <a:t>2021</a:t>
                      </a:r>
                      <a:r>
                        <a:rPr lang="ko-KR" altLang="en-US" sz="900" b="0" dirty="0"/>
                        <a:t>년 직영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2021-01-01~2021-12-31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서초지점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직영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서초지점 </a:t>
                      </a:r>
                      <a:r>
                        <a:rPr lang="en-US" altLang="ko-KR" sz="900" b="0" dirty="0"/>
                        <a:t>2021</a:t>
                      </a:r>
                      <a:r>
                        <a:rPr lang="ko-KR" altLang="en-US" sz="900" b="0" dirty="0"/>
                        <a:t>년 도급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2021-01-01~2021-12-31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서초지점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도급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 </a:t>
                      </a:r>
                      <a:r>
                        <a:rPr lang="ko-KR" altLang="en-US" sz="900" b="0" dirty="0"/>
                        <a:t>공사 공조작업 도급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YYYY-MM-DD~YYYY-MM-DD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서초지사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이순신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도급공사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 </a:t>
                      </a:r>
                      <a:r>
                        <a:rPr lang="ko-KR" altLang="en-US" sz="900" b="0" dirty="0"/>
                        <a:t>공사 도급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YYYY-MM-DD~YYYY-MM-DD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서초지사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임꺽정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도급공사</a:t>
                      </a:r>
                      <a:r>
                        <a:rPr lang="en-US" altLang="ko-KR" sz="900" b="0" dirty="0"/>
                        <a:t>(</a:t>
                      </a:r>
                      <a:r>
                        <a:rPr lang="ko-KR" altLang="en-US" sz="900" b="0" dirty="0"/>
                        <a:t>건설공사발주자</a:t>
                      </a:r>
                      <a:r>
                        <a:rPr lang="en-US" altLang="ko-KR" sz="900" b="0" dirty="0"/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10,000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baseline="0" dirty="0"/>
                        <a:t>인천공사</a:t>
                      </a:r>
                      <a:r>
                        <a:rPr lang="en-US" altLang="ko-KR" sz="900" b="0" baseline="0" dirty="0"/>
                        <a:t> </a:t>
                      </a:r>
                      <a:r>
                        <a:rPr lang="ko-KR" altLang="en-US" sz="900" b="0" baseline="0" dirty="0"/>
                        <a:t>프로젝트 수주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YYYY-MM-DD~YYYY-MM-DD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E</a:t>
                      </a:r>
                      <a:r>
                        <a:rPr lang="ko-KR" altLang="en-US" sz="900" b="0" dirty="0"/>
                        <a:t>부문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임꺽정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수주공사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4336448" y="1011267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WBS 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4123" y="1288641"/>
            <a:ext cx="3977205" cy="164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28834" y="127328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조직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8441467" y="127328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5348135" y="1015962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6054" y="1691215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669170" y="371486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공사번호 검색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04645" y="3909772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PAGER</a:t>
            </a:r>
            <a:endParaRPr lang="ko-KR" altLang="en-US" sz="1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03020"/>
              </p:ext>
            </p:extLst>
          </p:nvPr>
        </p:nvGraphicFramePr>
        <p:xfrm>
          <a:off x="9368315" y="1202843"/>
          <a:ext cx="267056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도급공사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수주공사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중 택일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전체 선택 가능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공사명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해당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공사명을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검색하여 출력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</a:rPr>
                        <a:t>예 </a:t>
                      </a:r>
                      <a:r>
                        <a:rPr lang="en-US" altLang="ko-KR" sz="800" baseline="0" dirty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</a:rPr>
                        <a:t>직영의 경우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조직을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해당 조직자료 만 출력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선택하고 확인 클릭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시 해당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도 동일하게 처리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69728" y="5610904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44323" y="1032369"/>
            <a:ext cx="2377005" cy="170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29021" y="4439709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확인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415001" y="4439709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773083" y="1288641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300264" y="101733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공사 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98278" y="865317"/>
            <a:ext cx="246774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공사를 검색하고  특정 공사를 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6202" y="1049807"/>
            <a:ext cx="701123" cy="151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6755" y="1034452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공사유형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469507" y="1034452"/>
            <a:ext cx="199663" cy="167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74478" y="3239660"/>
            <a:ext cx="2467745" cy="1338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SRM</a:t>
            </a:r>
            <a:r>
              <a:rPr lang="ko-KR" altLang="en-US" sz="900" dirty="0">
                <a:solidFill>
                  <a:schemeClr val="tx1"/>
                </a:solidFill>
              </a:rPr>
              <a:t>에 건설공사발주자 구분 </a:t>
            </a:r>
            <a:r>
              <a:rPr lang="en-US" altLang="ko-KR" sz="900" dirty="0">
                <a:solidFill>
                  <a:schemeClr val="tx1"/>
                </a:solidFill>
              </a:rPr>
              <a:t>8</a:t>
            </a:r>
            <a:r>
              <a:rPr lang="ko-KR" altLang="en-US" sz="900" dirty="0">
                <a:solidFill>
                  <a:schemeClr val="tx1"/>
                </a:solidFill>
              </a:rPr>
              <a:t>월말에 반영예정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직영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도급의 경우  조직 별로 년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개씩 </a:t>
            </a:r>
            <a:r>
              <a:rPr lang="en-US" altLang="ko-KR" sz="900" dirty="0">
                <a:solidFill>
                  <a:schemeClr val="tx1"/>
                </a:solidFill>
              </a:rPr>
              <a:t>default </a:t>
            </a:r>
            <a:r>
              <a:rPr lang="ko-KR" altLang="en-US" sz="900" dirty="0">
                <a:solidFill>
                  <a:schemeClr val="tx1"/>
                </a:solidFill>
              </a:rPr>
              <a:t>공사를 생성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1B4CCE-216C-41E3-B560-2771F94CDDD4}"/>
              </a:ext>
            </a:extLst>
          </p:cNvPr>
          <p:cNvSpPr/>
          <p:nvPr/>
        </p:nvSpPr>
        <p:spPr>
          <a:xfrm>
            <a:off x="6828310" y="2332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58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92486"/>
              </p:ext>
            </p:extLst>
          </p:nvPr>
        </p:nvGraphicFramePr>
        <p:xfrm>
          <a:off x="279213" y="1938759"/>
          <a:ext cx="8923362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4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74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6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작업지시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작업지시 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담당 조직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공사유형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YYYY-MM-DD~YYYY-MM-DD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서초지사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밀폐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서초지사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차량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-238730" y="1211257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</a:t>
            </a:r>
            <a:r>
              <a:rPr lang="en-US" altLang="ko-KR" sz="900" dirty="0">
                <a:solidFill>
                  <a:schemeClr val="tx1"/>
                </a:solidFill>
              </a:rPr>
              <a:t> 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2957" y="939233"/>
            <a:ext cx="3910381" cy="184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0" y="92387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조직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8460517" y="1169411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772957" y="1215952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1376" y="1640873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669170" y="371485"/>
            <a:ext cx="1975173" cy="182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직영 작성지시 </a:t>
            </a:r>
            <a:r>
              <a:rPr lang="ko-KR" altLang="en-US" sz="900" dirty="0">
                <a:solidFill>
                  <a:schemeClr val="tx1"/>
                </a:solidFill>
              </a:rPr>
              <a:t>검색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19967" y="3354605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PAGER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9353294" y="858346"/>
            <a:ext cx="2631804" cy="311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등록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0126" y="1169411"/>
          <a:ext cx="26705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선택하고 확인 클릭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시 해당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도 동일하게 처리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517353" y="2854687"/>
            <a:ext cx="2467745" cy="106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직영 도급과  </a:t>
            </a:r>
            <a:r>
              <a:rPr lang="en-US" altLang="ko-KR" sz="900" dirty="0">
                <a:solidFill>
                  <a:schemeClr val="tx1"/>
                </a:solidFill>
              </a:rPr>
              <a:t>E</a:t>
            </a:r>
            <a:r>
              <a:rPr lang="ko-KR" altLang="en-US" sz="900" dirty="0">
                <a:solidFill>
                  <a:schemeClr val="tx1"/>
                </a:solidFill>
              </a:rPr>
              <a:t>부문이 같은 시스템으로 부터 수신하나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06333" y="1225478"/>
            <a:ext cx="2377005" cy="170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644343" y="388454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확인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430323" y="388454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01224" y="943885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94986" y="1225478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84F517-FBCB-47EA-A178-BC790B349BEC}"/>
              </a:ext>
            </a:extLst>
          </p:cNvPr>
          <p:cNvSpPr/>
          <p:nvPr/>
        </p:nvSpPr>
        <p:spPr>
          <a:xfrm>
            <a:off x="6828310" y="2332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93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6042" y="147159"/>
            <a:ext cx="5994636" cy="18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관리책임자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총괄책임자 등록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76596"/>
              </p:ext>
            </p:extLst>
          </p:nvPr>
        </p:nvGraphicFramePr>
        <p:xfrm>
          <a:off x="9403000" y="915669"/>
          <a:ext cx="2670569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관리책임자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LOGIN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등록자 조직의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지사장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지점장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센타장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부담당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임명장 다운로드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양식에 맞추어 임명장을 다운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93354" y="4102204"/>
            <a:ext cx="27026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관리책임자 등록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서류 업로드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직상사</a:t>
            </a:r>
            <a:r>
              <a:rPr lang="ko-KR" altLang="en-US" sz="900" dirty="0">
                <a:solidFill>
                  <a:schemeClr val="tx1"/>
                </a:solidFill>
              </a:rPr>
              <a:t> 확인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40109" y="2894465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달력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94714" y="2511098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40109" y="2511098"/>
            <a:ext cx="799897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5504" y="2496947"/>
            <a:ext cx="3077993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08995" y="250608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257651" y="2538779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관리책임자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360997" y="3016616"/>
            <a:ext cx="2702636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출력하여 </a:t>
            </a:r>
            <a:r>
              <a:rPr lang="ko-KR" altLang="en-US" sz="900" b="1" dirty="0">
                <a:solidFill>
                  <a:schemeClr val="tx1"/>
                </a:solidFill>
              </a:rPr>
              <a:t>대표이사 직인을 </a:t>
            </a:r>
            <a:r>
              <a:rPr lang="ko-KR" altLang="en-US" sz="900" dirty="0">
                <a:solidFill>
                  <a:schemeClr val="tx1"/>
                </a:solidFill>
              </a:rPr>
              <a:t>찍은 후 서류를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책임자는 </a:t>
            </a:r>
            <a:r>
              <a:rPr lang="ko-KR" altLang="en-US" sz="900" dirty="0" err="1">
                <a:solidFill>
                  <a:schemeClr val="tx1"/>
                </a:solidFill>
              </a:rPr>
              <a:t>조직별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94714" y="2899480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7651" y="2927161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선임일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912235" y="5664599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064760" y="5664599"/>
            <a:ext cx="1178906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임명장 다운로드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9393354" y="2189933"/>
            <a:ext cx="2585435" cy="570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적용대상 서류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1.</a:t>
            </a:r>
            <a:r>
              <a:rPr lang="ko-KR" altLang="en-US" sz="900" dirty="0">
                <a:solidFill>
                  <a:schemeClr val="tx1"/>
                </a:solidFill>
              </a:rPr>
              <a:t> 관리책임자 선임서류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53. </a:t>
            </a:r>
            <a:r>
              <a:rPr lang="ko-KR" altLang="en-US" sz="900" dirty="0">
                <a:solidFill>
                  <a:schemeClr val="tx1"/>
                </a:solidFill>
              </a:rPr>
              <a:t>총괄책임자 선임서류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C7E72B-1349-4F6F-AC71-DBE9F2595D46}"/>
              </a:ext>
            </a:extLst>
          </p:cNvPr>
          <p:cNvSpPr/>
          <p:nvPr/>
        </p:nvSpPr>
        <p:spPr>
          <a:xfrm>
            <a:off x="6828310" y="2332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776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6042" y="147159"/>
            <a:ext cx="5994636" cy="18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관리감독자 등록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9403000" y="915669"/>
          <a:ext cx="2670569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관리책임자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LOGIN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등록자 조직의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지사장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지점장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센타장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부담당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임명장 다운로드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양식에 맞추어 임명장을 다운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93354" y="4102204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감독자는  하나의 화면에서 </a:t>
            </a:r>
            <a:r>
              <a:rPr lang="ko-KR" altLang="en-US" sz="900" dirty="0" err="1">
                <a:solidFill>
                  <a:schemeClr val="tx1"/>
                </a:solidFill>
              </a:rPr>
              <a:t>여러명을</a:t>
            </a:r>
            <a:r>
              <a:rPr lang="ko-KR" altLang="en-US" sz="900" dirty="0">
                <a:solidFill>
                  <a:schemeClr val="tx1"/>
                </a:solidFill>
              </a:rPr>
              <a:t> 등록할 것인가 </a:t>
            </a:r>
            <a:r>
              <a:rPr lang="en-US" altLang="ko-KR" sz="900" dirty="0">
                <a:solidFill>
                  <a:schemeClr val="tx1"/>
                </a:solidFill>
              </a:rPr>
              <a:t>,   </a:t>
            </a:r>
            <a:r>
              <a:rPr lang="ko-KR" altLang="en-US" sz="900" dirty="0">
                <a:solidFill>
                  <a:schemeClr val="tx1"/>
                </a:solidFill>
              </a:rPr>
              <a:t>아니면   하나씩 등록할 것인가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하나씩 등록하면 </a:t>
            </a:r>
            <a:r>
              <a:rPr lang="ko-KR" altLang="en-US" sz="900" dirty="0" err="1">
                <a:solidFill>
                  <a:schemeClr val="tx1"/>
                </a:solidFill>
              </a:rPr>
              <a:t>서류명으로는</a:t>
            </a:r>
            <a:r>
              <a:rPr lang="ko-KR" altLang="en-US" sz="900" dirty="0">
                <a:solidFill>
                  <a:schemeClr val="tx1"/>
                </a:solidFill>
              </a:rPr>
              <a:t> 어느 감독자임을 </a:t>
            </a:r>
            <a:r>
              <a:rPr lang="ko-KR" altLang="en-US" sz="900" dirty="0" err="1">
                <a:solidFill>
                  <a:schemeClr val="tx1"/>
                </a:solidFill>
              </a:rPr>
              <a:t>알수</a:t>
            </a:r>
            <a:r>
              <a:rPr lang="ko-KR" altLang="en-US" sz="900" dirty="0">
                <a:solidFill>
                  <a:schemeClr val="tx1"/>
                </a:solidFill>
              </a:rPr>
              <a:t> 가 없음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관리감독자 등록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서류 업로드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직상사</a:t>
            </a:r>
            <a:r>
              <a:rPr lang="ko-KR" altLang="en-US" sz="900" dirty="0">
                <a:solidFill>
                  <a:schemeClr val="tx1"/>
                </a:solidFill>
              </a:rPr>
              <a:t> 확인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40109" y="2894465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달력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94714" y="2511098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40109" y="2511098"/>
            <a:ext cx="799897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5504" y="2496947"/>
            <a:ext cx="3077993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08995" y="250608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257651" y="2538779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360997" y="3016616"/>
            <a:ext cx="2702636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출력하여 </a:t>
            </a:r>
            <a:r>
              <a:rPr lang="ko-KR" altLang="en-US" sz="900" b="1" dirty="0">
                <a:solidFill>
                  <a:schemeClr val="tx1"/>
                </a:solidFill>
              </a:rPr>
              <a:t>대표이사 직인을 </a:t>
            </a:r>
            <a:r>
              <a:rPr lang="ko-KR" altLang="en-US" sz="900" dirty="0">
                <a:solidFill>
                  <a:schemeClr val="tx1"/>
                </a:solidFill>
              </a:rPr>
              <a:t>찍은 후 서류를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관리감독자는 팀장들로 구성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94714" y="2899480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7651" y="2927161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선임일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912235" y="5664599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064760" y="5664599"/>
            <a:ext cx="1178906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임명장 다운로드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9393354" y="2189933"/>
            <a:ext cx="2585435" cy="570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적용대상 서류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관리감독자 선임서류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6F5B2C-11EB-4DB3-BE19-539E4A5BDEE1}"/>
              </a:ext>
            </a:extLst>
          </p:cNvPr>
          <p:cNvSpPr/>
          <p:nvPr/>
        </p:nvSpPr>
        <p:spPr>
          <a:xfrm>
            <a:off x="6828310" y="2332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854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6042" y="147159"/>
            <a:ext cx="5994636" cy="18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안전관리자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보건관리자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47249"/>
              </p:ext>
            </p:extLst>
          </p:nvPr>
        </p:nvGraphicFramePr>
        <p:xfrm>
          <a:off x="9403000" y="915669"/>
          <a:ext cx="26705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사내외</a:t>
                      </a:r>
                      <a:r>
                        <a:rPr lang="ko-KR" altLang="en-US" sz="800" dirty="0"/>
                        <a:t>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사외 선택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사외의 경우 등록 버튼을 통해 사외조직과  사원을 등록할 수 있음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등록은 공통 참조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60997" y="4102204"/>
            <a:ext cx="27026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안전관리자 등록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계약서 업로드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직상사</a:t>
            </a:r>
            <a:r>
              <a:rPr lang="ko-KR" altLang="en-US" sz="900" dirty="0">
                <a:solidFill>
                  <a:schemeClr val="tx1"/>
                </a:solidFill>
              </a:rPr>
              <a:t> 확인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49394" y="2990701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달력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94714" y="2511098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40109" y="2511098"/>
            <a:ext cx="799897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5504" y="2496947"/>
            <a:ext cx="3077993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08995" y="250608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257651" y="2538779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관리자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366977" y="2862294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안전관리자의 등록은 관리목적으로 등록하는 것이며</a:t>
            </a:r>
            <a:r>
              <a:rPr lang="en-US" altLang="ko-KR" sz="900" dirty="0">
                <a:solidFill>
                  <a:schemeClr val="tx1"/>
                </a:solidFill>
              </a:rPr>
              <a:t>,  </a:t>
            </a:r>
            <a:r>
              <a:rPr lang="ko-KR" altLang="en-US" sz="900" dirty="0">
                <a:solidFill>
                  <a:schemeClr val="tx1"/>
                </a:solidFill>
              </a:rPr>
              <a:t>서류와는 무관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보건관리자는 </a:t>
            </a:r>
            <a:r>
              <a:rPr lang="ko-KR" altLang="en-US" sz="900" dirty="0" err="1">
                <a:solidFill>
                  <a:schemeClr val="tx1"/>
                </a:solidFill>
              </a:rPr>
              <a:t>조직별로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1 </a:t>
            </a:r>
            <a:r>
              <a:rPr lang="ko-KR" altLang="en-US" sz="900" dirty="0">
                <a:solidFill>
                  <a:schemeClr val="tx1"/>
                </a:solidFill>
              </a:rPr>
              <a:t>인만 등록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3999" y="2995716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6936" y="3023397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선임일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912235" y="5664599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370087" y="2133572"/>
            <a:ext cx="2585435" cy="570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적용대상 서류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ko-KR" altLang="en-US" sz="900" dirty="0">
                <a:solidFill>
                  <a:schemeClr val="tx1"/>
                </a:solidFill>
              </a:rPr>
              <a:t>안전관리자 선임서류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대행계약서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4. </a:t>
            </a:r>
            <a:r>
              <a:rPr lang="ko-KR" altLang="en-US" sz="900" dirty="0">
                <a:solidFill>
                  <a:schemeClr val="tx1"/>
                </a:solidFill>
              </a:rPr>
              <a:t>보건관리자 선임서류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대행계약서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651" y="2179645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사내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76043" y="2172270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사내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840109" y="2173839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사외 </a:t>
            </a:r>
          </a:p>
        </p:txBody>
      </p:sp>
      <p:sp>
        <p:nvSpPr>
          <p:cNvPr id="2" name="타원 1"/>
          <p:cNvSpPr/>
          <p:nvPr/>
        </p:nvSpPr>
        <p:spPr>
          <a:xfrm>
            <a:off x="3276825" y="2179645"/>
            <a:ext cx="117837" cy="13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240057" y="2162766"/>
            <a:ext cx="117837" cy="13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592286" y="2496947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FD0CB8-54B8-4509-B9FC-9B74CCA4DDA4}"/>
              </a:ext>
            </a:extLst>
          </p:cNvPr>
          <p:cNvSpPr/>
          <p:nvPr/>
        </p:nvSpPr>
        <p:spPr>
          <a:xfrm>
            <a:off x="6828310" y="2332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435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(9 </a:t>
            </a:r>
            <a:r>
              <a:rPr lang="ko-KR" altLang="en-US" sz="900" dirty="0">
                <a:solidFill>
                  <a:schemeClr val="tx1"/>
                </a:solidFill>
              </a:rPr>
              <a:t>산업안전보건위원회 위원 명단</a:t>
            </a:r>
            <a:r>
              <a:rPr lang="en-US" altLang="ko-KR" sz="900" dirty="0">
                <a:solidFill>
                  <a:schemeClr val="tx1"/>
                </a:solidFill>
              </a:rPr>
              <a:t>,  </a:t>
            </a:r>
            <a:r>
              <a:rPr lang="ko-KR" altLang="en-US" sz="900" dirty="0">
                <a:solidFill>
                  <a:schemeClr val="tx1"/>
                </a:solidFill>
              </a:rPr>
              <a:t>수시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59511"/>
              </p:ext>
            </p:extLst>
          </p:nvPr>
        </p:nvGraphicFramePr>
        <p:xfrm>
          <a:off x="9403000" y="915669"/>
          <a:ext cx="267056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직원 검색 팝업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사측위원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근로자측</a:t>
                      </a:r>
                      <a:r>
                        <a:rPr lang="ko-KR" altLang="en-US" sz="800" dirty="0"/>
                        <a:t> 위원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등록된 위원들은 자동으로 전사서명 대상자로 등록됨</a:t>
                      </a: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사측 위원 등록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근로자측</a:t>
            </a:r>
            <a:r>
              <a:rPr lang="ko-KR" altLang="en-US" sz="900" dirty="0">
                <a:solidFill>
                  <a:schemeClr val="tx1"/>
                </a:solidFill>
              </a:rPr>
              <a:t> 위원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전자서명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(</a:t>
            </a:r>
            <a:r>
              <a:rPr lang="ko-KR" altLang="en-US" sz="900" i="1" dirty="0">
                <a:solidFill>
                  <a:schemeClr val="tx1"/>
                </a:solidFill>
              </a:rPr>
              <a:t>분기</a:t>
            </a:r>
            <a:r>
              <a:rPr lang="en-US" altLang="ko-KR" sz="900" i="1" dirty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481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0"/>
            <a:ext cx="1327508" cy="891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059541" y="2422818"/>
            <a:ext cx="452921" cy="185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대표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39906" y="3501764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054767" y="2718354"/>
            <a:ext cx="457695" cy="245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위원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55651" y="3500979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12462" y="3500979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90479"/>
              </p:ext>
            </p:extLst>
          </p:nvPr>
        </p:nvGraphicFramePr>
        <p:xfrm>
          <a:off x="3532114" y="2726264"/>
          <a:ext cx="353547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ㅇㅇㅇ광역본부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ㅇㅇㅇ지사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임꺽정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21869"/>
              </p:ext>
            </p:extLst>
          </p:nvPr>
        </p:nvGraphicFramePr>
        <p:xfrm>
          <a:off x="3529008" y="2421447"/>
          <a:ext cx="353857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123456781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홍대표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ㅇㅇㅇ광역본부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ㅇㅇㅇ지사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6575490" y="3500979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112392" y="374304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607618" y="242281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144827" y="477823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413164" y="3879773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사측과  </a:t>
            </a:r>
            <a:r>
              <a:rPr lang="ko-KR" altLang="en-US" sz="900" dirty="0" err="1">
                <a:solidFill>
                  <a:schemeClr val="tx1"/>
                </a:solidFill>
              </a:rPr>
              <a:t>근로자측을</a:t>
            </a:r>
            <a:r>
              <a:rPr lang="ko-KR" altLang="en-US" sz="900" dirty="0">
                <a:solidFill>
                  <a:schemeClr val="tx1"/>
                </a:solidFill>
              </a:rPr>
              <a:t> 프로세스를 분리할 것인가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4457DC-D022-4372-9F49-A143BF603E52}"/>
              </a:ext>
            </a:extLst>
          </p:cNvPr>
          <p:cNvSpPr/>
          <p:nvPr/>
        </p:nvSpPr>
        <p:spPr>
          <a:xfrm>
            <a:off x="6828310" y="2332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24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(9 </a:t>
            </a:r>
            <a:r>
              <a:rPr lang="ko-KR" altLang="en-US" sz="900" dirty="0">
                <a:solidFill>
                  <a:schemeClr val="tx1"/>
                </a:solidFill>
              </a:rPr>
              <a:t>산업안전보건위원회 위원 명단</a:t>
            </a:r>
            <a:r>
              <a:rPr lang="en-US" altLang="ko-KR" sz="900" dirty="0">
                <a:solidFill>
                  <a:schemeClr val="tx1"/>
                </a:solidFill>
              </a:rPr>
              <a:t>,  </a:t>
            </a:r>
            <a:r>
              <a:rPr lang="ko-KR" altLang="en-US" sz="900" dirty="0">
                <a:solidFill>
                  <a:schemeClr val="tx1"/>
                </a:solidFill>
              </a:rPr>
              <a:t>수시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9403000" y="915669"/>
          <a:ext cx="267056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직원 검색 팝업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사측위원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근로자측</a:t>
                      </a:r>
                      <a:r>
                        <a:rPr lang="ko-KR" altLang="en-US" sz="800" dirty="0"/>
                        <a:t> 위원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등록된 위원들은 자동으로 전사서명 대상자로 등록됨</a:t>
                      </a: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(</a:t>
            </a:r>
            <a:r>
              <a:rPr lang="ko-KR" altLang="en-US" sz="900" i="1" dirty="0">
                <a:solidFill>
                  <a:schemeClr val="tx1"/>
                </a:solidFill>
              </a:rPr>
              <a:t>분기</a:t>
            </a:r>
            <a:r>
              <a:rPr lang="en-US" altLang="ko-KR" sz="900" i="1" dirty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481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0"/>
            <a:ext cx="1327508" cy="891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9413164" y="3879773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사측과  </a:t>
            </a:r>
            <a:r>
              <a:rPr lang="ko-KR" altLang="en-US" sz="900" dirty="0" err="1">
                <a:solidFill>
                  <a:schemeClr val="tx1"/>
                </a:solidFill>
              </a:rPr>
              <a:t>근로자측을</a:t>
            </a:r>
            <a:r>
              <a:rPr lang="ko-KR" altLang="en-US" sz="900" dirty="0">
                <a:solidFill>
                  <a:schemeClr val="tx1"/>
                </a:solidFill>
              </a:rPr>
              <a:t> 프로세스를 분리할 것인가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059541" y="2422818"/>
            <a:ext cx="452921" cy="185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대표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739906" y="3501764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054767" y="2718354"/>
            <a:ext cx="457695" cy="245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위원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255651" y="3500979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512462" y="3500979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53107"/>
              </p:ext>
            </p:extLst>
          </p:nvPr>
        </p:nvGraphicFramePr>
        <p:xfrm>
          <a:off x="3532114" y="2726264"/>
          <a:ext cx="353547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ㅇㅇㅇ광역본부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ㅇㅇㅇ지사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임꺽정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83234"/>
              </p:ext>
            </p:extLst>
          </p:nvPr>
        </p:nvGraphicFramePr>
        <p:xfrm>
          <a:off x="3529008" y="2421447"/>
          <a:ext cx="353857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123456781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홍대표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ㅇㅇㅇ광역본부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ㅇㅇㅇ지사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575490" y="3500979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112392" y="374304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607618" y="242281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44827" y="477823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사측 위원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 err="1">
                <a:solidFill>
                  <a:schemeClr val="tx1"/>
                </a:solidFill>
              </a:rPr>
              <a:t>근로자측</a:t>
            </a:r>
            <a:r>
              <a:rPr lang="ko-KR" altLang="en-US" sz="900" b="1" u="sng" dirty="0">
                <a:solidFill>
                  <a:schemeClr val="tx1"/>
                </a:solidFill>
              </a:rPr>
              <a:t> 위원 등록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전자서명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39FD42-22B5-4FE0-915B-1937A12909DF}"/>
              </a:ext>
            </a:extLst>
          </p:cNvPr>
          <p:cNvSpPr/>
          <p:nvPr/>
        </p:nvSpPr>
        <p:spPr>
          <a:xfrm>
            <a:off x="6828310" y="2332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294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직무전환자</a:t>
            </a:r>
            <a:r>
              <a:rPr lang="ko-KR" altLang="en-US" sz="900" dirty="0">
                <a:solidFill>
                  <a:schemeClr val="tx1"/>
                </a:solidFill>
              </a:rPr>
              <a:t> 안전보건교육 증빙자료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70743"/>
              </p:ext>
            </p:extLst>
          </p:nvPr>
        </p:nvGraphicFramePr>
        <p:xfrm>
          <a:off x="9403000" y="915669"/>
          <a:ext cx="2670569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교육유형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정기교육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채용시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작업내용변경시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특별교육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79707" y="3522924"/>
            <a:ext cx="2702636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서류위의</a:t>
            </a:r>
            <a:r>
              <a:rPr lang="ko-KR" altLang="en-US" sz="900" dirty="0">
                <a:solidFill>
                  <a:schemeClr val="tx1"/>
                </a:solidFill>
              </a:rPr>
              <a:t> 결재란 처리는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입력 후 </a:t>
            </a:r>
            <a:r>
              <a:rPr lang="ko-KR" altLang="en-US" sz="900" dirty="0" err="1">
                <a:solidFill>
                  <a:schemeClr val="tx1"/>
                </a:solidFill>
              </a:rPr>
              <a:t>스캔해서</a:t>
            </a:r>
            <a:r>
              <a:rPr lang="ko-KR" altLang="en-US" sz="900" dirty="0">
                <a:solidFill>
                  <a:schemeClr val="tx1"/>
                </a:solidFill>
              </a:rPr>
              <a:t> 수기 결재 받고    업로드 처리 할 것인가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37 </a:t>
            </a:r>
            <a:r>
              <a:rPr lang="ko-KR" altLang="en-US" sz="900" dirty="0">
                <a:solidFill>
                  <a:schemeClr val="tx1"/>
                </a:solidFill>
              </a:rPr>
              <a:t>위험성평가 교육시행 입증자료에서  교육내용은    </a:t>
            </a:r>
            <a:r>
              <a:rPr lang="en-US" altLang="ko-KR" sz="900" dirty="0">
                <a:solidFill>
                  <a:schemeClr val="tx1"/>
                </a:solidFill>
              </a:rPr>
              <a:t>6</a:t>
            </a:r>
            <a:r>
              <a:rPr lang="ko-KR" altLang="en-US" sz="900" dirty="0">
                <a:solidFill>
                  <a:schemeClr val="tx1"/>
                </a:solidFill>
              </a:rPr>
              <a:t>가지로 항상 일정하나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MSDS </a:t>
            </a:r>
            <a:r>
              <a:rPr lang="ko-KR" altLang="en-US" sz="900" dirty="0">
                <a:solidFill>
                  <a:schemeClr val="tx1"/>
                </a:solidFill>
              </a:rPr>
              <a:t>교육일지의 경우 교육내용이 </a:t>
            </a:r>
            <a:r>
              <a:rPr lang="ko-KR" altLang="en-US" sz="900" dirty="0" err="1">
                <a:solidFill>
                  <a:schemeClr val="tx1"/>
                </a:solidFill>
              </a:rPr>
              <a:t>할상</a:t>
            </a:r>
            <a:r>
              <a:rPr lang="ko-KR" altLang="en-US" sz="900" dirty="0">
                <a:solidFill>
                  <a:schemeClr val="tx1"/>
                </a:solidFill>
              </a:rPr>
              <a:t> 동일함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900" dirty="0" err="1">
                <a:solidFill>
                  <a:schemeClr val="tx1"/>
                </a:solidFill>
              </a:rPr>
              <a:t>정적정보로</a:t>
            </a:r>
            <a:r>
              <a:rPr lang="ko-KR" altLang="en-US" sz="900" dirty="0">
                <a:solidFill>
                  <a:schemeClr val="tx1"/>
                </a:solidFill>
              </a:rPr>
              <a:t> 관리</a:t>
            </a:r>
            <a:r>
              <a:rPr lang="en-US" altLang="ko-KR" sz="900" dirty="0">
                <a:solidFill>
                  <a:schemeClr val="tx1"/>
                </a:solidFill>
              </a:rPr>
              <a:t>??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교육대상자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실시자  에서  남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녀  이거 구분해야 하나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60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교육 실시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교육 참석자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( </a:t>
            </a:r>
            <a:r>
              <a:rPr lang="ko-KR" altLang="en-US" sz="900" i="1" dirty="0">
                <a:solidFill>
                  <a:schemeClr val="tx1"/>
                </a:solidFill>
              </a:rPr>
              <a:t>매년</a:t>
            </a:r>
            <a:r>
              <a:rPr lang="en-US" altLang="ko-KR" sz="900" i="1" dirty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15105" y="6173047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216768" y="2314780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교육유형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3591" y="2777869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교육대상자 수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37537" y="2800491"/>
            <a:ext cx="487274" cy="1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77656" y="2310899"/>
            <a:ext cx="296551" cy="185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01902" y="2304796"/>
            <a:ext cx="1264260" cy="189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981495" y="2599024"/>
            <a:ext cx="320437" cy="170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tx1"/>
                </a:solidFill>
              </a:rPr>
              <a:t>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408233" y="2797243"/>
            <a:ext cx="487274" cy="1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52191" y="2595776"/>
            <a:ext cx="320437" cy="170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978923" y="2794000"/>
            <a:ext cx="487274" cy="1649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22881" y="2592533"/>
            <a:ext cx="320437" cy="170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계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380076" y="3008091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교육실시자 수 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844022" y="3030713"/>
            <a:ext cx="487274" cy="1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414718" y="3027465"/>
            <a:ext cx="487274" cy="1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85408" y="3024222"/>
            <a:ext cx="487274" cy="1649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247306" y="3324473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교육내용 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832440" y="3314488"/>
            <a:ext cx="4884632" cy="892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251047" y="4300589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교육일자 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2247306" y="4558904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교육시간 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2832440" y="4326769"/>
            <a:ext cx="126426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2841735" y="4546341"/>
            <a:ext cx="126426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186632" y="4831411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교육실시자 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832440" y="4846093"/>
            <a:ext cx="81304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682134" y="4845991"/>
            <a:ext cx="813041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534106" y="4853680"/>
            <a:ext cx="2751601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324638" y="4853680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167851" y="5138061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교육장소 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824395" y="5117066"/>
            <a:ext cx="4500243" cy="242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309884" y="5486255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비고 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824395" y="5443407"/>
            <a:ext cx="4500243" cy="211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26529" y="5795013"/>
            <a:ext cx="856734" cy="154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교육실시사진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38925" y="5752165"/>
            <a:ext cx="4485713" cy="222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380300" y="5773589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168265" y="5769242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최기화</a:t>
            </a:r>
            <a:endParaRPr lang="ko-KR" altLang="en-US" sz="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842"/>
              </p:ext>
            </p:extLst>
          </p:nvPr>
        </p:nvGraphicFramePr>
        <p:xfrm>
          <a:off x="5555599" y="1096353"/>
          <a:ext cx="3818817" cy="1152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8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직무전환자</a:t>
                      </a:r>
                      <a:r>
                        <a:rPr lang="ko-KR" altLang="en-US" sz="1000" u="none" strike="noStrike" dirty="0">
                          <a:effectLst/>
                        </a:rPr>
                        <a:t> 안전보건교육 증빙자료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투입전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투입 후 </a:t>
                      </a:r>
                      <a:r>
                        <a:rPr lang="en-US" altLang="ko-KR" sz="1000" u="none" strike="noStrike" dirty="0">
                          <a:effectLst/>
                        </a:rPr>
                        <a:t>12</a:t>
                      </a:r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특별 안전보건교육 증빙자료</a:t>
                      </a:r>
                      <a:r>
                        <a:rPr lang="en-US" altLang="ko-KR" sz="1000" u="none" strike="noStrike" dirty="0">
                          <a:effectLst/>
                        </a:rPr>
                        <a:t>(16</a:t>
                      </a:r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버켓차량</a:t>
                      </a:r>
                      <a:r>
                        <a:rPr lang="ko-KR" altLang="en-US" sz="1000" u="none" strike="noStrike" dirty="0">
                          <a:effectLst/>
                        </a:rPr>
                        <a:t> 특별 안전교육 증빙자료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오거크레인</a:t>
                      </a:r>
                      <a:r>
                        <a:rPr lang="ko-KR" altLang="en-US" sz="1000" u="none" strike="noStrike" dirty="0">
                          <a:effectLst/>
                        </a:rPr>
                        <a:t> 특별 안전교육 증빙자료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위험성평가 교육시행 입증자료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 MSDS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교육일지 주기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해당물질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취급시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3CC461-1598-41E0-BBDB-6C19D1B83CDD}"/>
              </a:ext>
            </a:extLst>
          </p:cNvPr>
          <p:cNvSpPr/>
          <p:nvPr/>
        </p:nvSpPr>
        <p:spPr>
          <a:xfrm>
            <a:off x="6828310" y="2332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2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94470"/>
              </p:ext>
            </p:extLst>
          </p:nvPr>
        </p:nvGraphicFramePr>
        <p:xfrm>
          <a:off x="332979" y="2075750"/>
          <a:ext cx="8849971" cy="127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템플릿번호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템플릿 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보존연한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년수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양식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안전보건관리책임자 선임 서류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사용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양식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안전보건관리감독자 선임 서류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사용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양식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미사용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양식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사용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양식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사용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>
                          <a:solidFill>
                            <a:srgbClr val="00B0F0"/>
                          </a:solidFill>
                        </a:rPr>
                        <a:t>양식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8395245" y="1184964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5141" y="1777864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총 </a:t>
            </a:r>
            <a:r>
              <a:rPr lang="en-US" altLang="ko-KR" sz="800" dirty="0">
                <a:solidFill>
                  <a:schemeClr val="tx1"/>
                </a:solidFill>
              </a:rPr>
              <a:t>NNN </a:t>
            </a:r>
            <a:r>
              <a:rPr lang="ko-KR" altLang="en-US" sz="8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023127" y="1746929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엑셀다운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446671" y="176972"/>
            <a:ext cx="2285861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안전서류 템플릿 등록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-3459" y="116609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10185" y="1169536"/>
            <a:ext cx="1937563" cy="17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395245" y="1746929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970785" y="1169536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0319" y="1441911"/>
            <a:ext cx="77280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미사용 포함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006888" y="1441911"/>
            <a:ext cx="19868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6670" y="400906"/>
            <a:ext cx="4162821" cy="212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80</a:t>
            </a:r>
            <a:r>
              <a:rPr lang="ko-KR" altLang="en-US" sz="800" dirty="0">
                <a:solidFill>
                  <a:schemeClr val="tx1"/>
                </a:solidFill>
              </a:rPr>
              <a:t>여종의 서류의 기준정보 목록을 조회하고 새로운 템플릿을 등록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18678"/>
              </p:ext>
            </p:extLst>
          </p:nvPr>
        </p:nvGraphicFramePr>
        <p:xfrm>
          <a:off x="9379888" y="858156"/>
          <a:ext cx="263536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템플릿 등록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 화면으로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편집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클릭 시 해당 서류를 수정 처리하기 위해 등록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수정 화면으로 팝업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한번에라도 작성된 서류는 삭제 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양식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샘플양식 다운로드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89182" y="1746929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미사용 처리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592787" y="174712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 처리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77D7CD-D59A-48C6-94E8-4253B364330F}"/>
              </a:ext>
            </a:extLst>
          </p:cNvPr>
          <p:cNvSpPr/>
          <p:nvPr/>
        </p:nvSpPr>
        <p:spPr>
          <a:xfrm>
            <a:off x="4965149" y="186671"/>
            <a:ext cx="1810789" cy="7871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818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직무전환자</a:t>
            </a:r>
            <a:r>
              <a:rPr lang="ko-KR" altLang="en-US" sz="900" dirty="0">
                <a:solidFill>
                  <a:schemeClr val="tx1"/>
                </a:solidFill>
              </a:rPr>
              <a:t> 안전보건교육 증빙자료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04880"/>
              </p:ext>
            </p:extLst>
          </p:nvPr>
        </p:nvGraphicFramePr>
        <p:xfrm>
          <a:off x="9403000" y="915669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79707" y="3522924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서류위의</a:t>
            </a:r>
            <a:r>
              <a:rPr lang="ko-KR" altLang="en-US" sz="900" dirty="0">
                <a:solidFill>
                  <a:schemeClr val="tx1"/>
                </a:solidFill>
              </a:rPr>
              <a:t> 결재란 처리는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입력 후 </a:t>
            </a:r>
            <a:r>
              <a:rPr lang="ko-KR" altLang="en-US" sz="900" dirty="0" err="1">
                <a:solidFill>
                  <a:schemeClr val="tx1"/>
                </a:solidFill>
              </a:rPr>
              <a:t>스캔해서</a:t>
            </a:r>
            <a:r>
              <a:rPr lang="ko-KR" altLang="en-US" sz="900" dirty="0">
                <a:solidFill>
                  <a:schemeClr val="tx1"/>
                </a:solidFill>
              </a:rPr>
              <a:t> 수기 결재 받고    업로드 처리 할 것인가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안전보건교육일지를 출력할 것인가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교육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교육 참석자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( </a:t>
            </a:r>
            <a:r>
              <a:rPr lang="ko-KR" altLang="en-US" sz="900" i="1" dirty="0">
                <a:solidFill>
                  <a:schemeClr val="tx1"/>
                </a:solidFill>
              </a:rPr>
              <a:t>매년</a:t>
            </a:r>
            <a:r>
              <a:rPr lang="en-US" altLang="ko-KR" sz="900" i="1" dirty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15105" y="5908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317275" y="2924145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39906" y="3501764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55651" y="3500979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512462" y="3500979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17132"/>
              </p:ext>
            </p:extLst>
          </p:nvPr>
        </p:nvGraphicFramePr>
        <p:xfrm>
          <a:off x="3532114" y="2680943"/>
          <a:ext cx="353547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111111112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임꺽정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575490" y="3500979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12392" y="374304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3AEFC7-6AC4-4E73-935F-37CE7B8047D3}"/>
              </a:ext>
            </a:extLst>
          </p:cNvPr>
          <p:cNvSpPr/>
          <p:nvPr/>
        </p:nvSpPr>
        <p:spPr>
          <a:xfrm>
            <a:off x="6828310" y="2332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19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보호구 지급대장</a:t>
            </a:r>
            <a:r>
              <a:rPr lang="en-US" altLang="ko-KR" sz="900" dirty="0">
                <a:solidFill>
                  <a:schemeClr val="tx1"/>
                </a:solidFill>
              </a:rPr>
              <a:t>,  </a:t>
            </a:r>
            <a:r>
              <a:rPr lang="ko-KR" altLang="en-US" sz="900" dirty="0">
                <a:solidFill>
                  <a:schemeClr val="tx1"/>
                </a:solidFill>
              </a:rPr>
              <a:t>수시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9403000" y="915669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68805" y="2682024"/>
            <a:ext cx="270263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수령인과 지급담당 모두에게 전자서명을 받을 것인가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지급이 </a:t>
            </a:r>
            <a:r>
              <a:rPr lang="ko-KR" altLang="en-US" sz="900" dirty="0" err="1">
                <a:solidFill>
                  <a:schemeClr val="tx1"/>
                </a:solidFill>
              </a:rPr>
              <a:t>발생할때마다</a:t>
            </a:r>
            <a:r>
              <a:rPr lang="ko-KR" altLang="en-US" sz="900" dirty="0">
                <a:solidFill>
                  <a:schemeClr val="tx1"/>
                </a:solidFill>
              </a:rPr>
              <a:t> 대장을 등록하는데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출력조건 </a:t>
            </a:r>
            <a:r>
              <a:rPr lang="en-US" altLang="ko-KR" sz="900" dirty="0">
                <a:solidFill>
                  <a:schemeClr val="tx1"/>
                </a:solidFill>
              </a:rPr>
              <a:t>: 3</a:t>
            </a:r>
            <a:r>
              <a:rPr lang="ko-KR" altLang="en-US" sz="900" dirty="0">
                <a:solidFill>
                  <a:schemeClr val="tx1"/>
                </a:solidFill>
              </a:rPr>
              <a:t>년치 모두 출력하나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900" dirty="0">
                <a:solidFill>
                  <a:schemeClr val="tx1"/>
                </a:solidFill>
              </a:rPr>
              <a:t>입력단위로만 출력하고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전자서명 등의 이유로</a:t>
            </a:r>
            <a:r>
              <a:rPr lang="en-US" altLang="ko-KR" sz="900" dirty="0">
                <a:solidFill>
                  <a:schemeClr val="tx1"/>
                </a:solidFill>
              </a:rPr>
              <a:t>). </a:t>
            </a:r>
            <a:r>
              <a:rPr lang="ko-KR" altLang="en-US" sz="900" dirty="0">
                <a:solidFill>
                  <a:schemeClr val="tx1"/>
                </a:solidFill>
              </a:rPr>
              <a:t>지점별 보호구대장을 별도로 관리해야 함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전자서명된</a:t>
            </a:r>
            <a:r>
              <a:rPr lang="ko-KR" altLang="en-US" sz="900" dirty="0">
                <a:solidFill>
                  <a:schemeClr val="tx1"/>
                </a:solidFill>
              </a:rPr>
              <a:t> 서류의 출력은 어떻게</a:t>
            </a:r>
            <a:r>
              <a:rPr lang="en-US" altLang="ko-KR" sz="900" dirty="0">
                <a:solidFill>
                  <a:schemeClr val="tx1"/>
                </a:solidFill>
              </a:rPr>
              <a:t>???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폐기를 관리하여 재고를 관리할 것인가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지급담당자가 필요한가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현장 서명 할 것인가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 서명 할 것인가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보호구 지급대장 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전자서명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( </a:t>
            </a:r>
            <a:r>
              <a:rPr lang="ko-KR" altLang="en-US" sz="900" i="1" dirty="0">
                <a:solidFill>
                  <a:schemeClr val="tx1"/>
                </a:solidFill>
              </a:rPr>
              <a:t>매년</a:t>
            </a:r>
            <a:r>
              <a:rPr lang="en-US" altLang="ko-KR" sz="900" i="1" dirty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97136" y="5490989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44100" y="4772481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59845" y="4771696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186934" y="4758081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33794"/>
              </p:ext>
            </p:extLst>
          </p:nvPr>
        </p:nvGraphicFramePr>
        <p:xfrm>
          <a:off x="2003019" y="2390780"/>
          <a:ext cx="706904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9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31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99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6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767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지급일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보호구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안전인증번호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수령인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지급담당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-mm-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dd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ㅇㅇㅇㅇㅇㅇㅇ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/>
                        <a:t>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/>
                        <a:t>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79684" y="4771696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637047" y="2178915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4382" y="3536550"/>
            <a:ext cx="4601718" cy="233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648252" y="3784038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지급일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96661" y="3781238"/>
            <a:ext cx="883693" cy="176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44799" y="378123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69812" y="4000418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보호구명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96661" y="3997618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69812" y="4516038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96661" y="4513238"/>
            <a:ext cx="433835" cy="17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77153" y="4792224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수령인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4100" y="5051527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9845" y="5050742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186934" y="5037127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79684" y="5050742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477153" y="5071270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지급담당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24" idx="2"/>
          </p:cNvCxnSpPr>
          <p:nvPr/>
        </p:nvCxnSpPr>
        <p:spPr>
          <a:xfrm flipH="1">
            <a:off x="6038850" y="2354242"/>
            <a:ext cx="2815706" cy="117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266951" y="4253406"/>
            <a:ext cx="902916" cy="174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안전인증번호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86934" y="4253406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14702" y="3250348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>
                <a:solidFill>
                  <a:schemeClr val="tx1"/>
                </a:solidFill>
              </a:rPr>
              <a:t>Pop-up </a:t>
            </a:r>
            <a:r>
              <a:rPr lang="ko-KR" altLang="en-US" sz="900" i="1" dirty="0">
                <a:solidFill>
                  <a:schemeClr val="tx1"/>
                </a:solidFill>
              </a:rPr>
              <a:t>호출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038850" y="2876550"/>
            <a:ext cx="2390775" cy="64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CFC849-A731-4DE0-A1C2-4D8B919F4BE7}"/>
              </a:ext>
            </a:extLst>
          </p:cNvPr>
          <p:cNvSpPr/>
          <p:nvPr/>
        </p:nvSpPr>
        <p:spPr>
          <a:xfrm>
            <a:off x="6828310" y="2332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16</a:t>
            </a:r>
          </a:p>
          <a:p>
            <a:pPr algn="ctr"/>
            <a:r>
              <a:rPr lang="ko-KR" altLang="en-US" dirty="0" err="1"/>
              <a:t>모달</a:t>
            </a:r>
            <a:r>
              <a:rPr lang="ko-KR" altLang="en-US" dirty="0"/>
              <a:t> </a:t>
            </a:r>
            <a:r>
              <a:rPr lang="en-US" altLang="ko-KR" dirty="0"/>
              <a:t>: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526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보호구 구입 품의서</a:t>
            </a:r>
            <a:r>
              <a:rPr lang="en-US" altLang="ko-KR" sz="900" dirty="0">
                <a:solidFill>
                  <a:schemeClr val="tx1"/>
                </a:solidFill>
              </a:rPr>
              <a:t>,  </a:t>
            </a:r>
            <a:r>
              <a:rPr lang="ko-KR" altLang="en-US" sz="900" dirty="0">
                <a:solidFill>
                  <a:schemeClr val="tx1"/>
                </a:solidFill>
              </a:rPr>
              <a:t>수시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97669"/>
              </p:ext>
            </p:extLst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URL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BPM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 LINK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BPM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해땅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품의서로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보호구 구입품의서 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( </a:t>
            </a:r>
            <a:r>
              <a:rPr lang="ko-KR" altLang="en-US" sz="900" i="1" dirty="0">
                <a:solidFill>
                  <a:schemeClr val="tx1"/>
                </a:solidFill>
              </a:rPr>
              <a:t>매년</a:t>
            </a:r>
            <a:r>
              <a:rPr lang="en-US" altLang="ko-KR" sz="900" i="1" dirty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5216" y="3432924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70042" y="2579342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URL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01383" y="2559886"/>
            <a:ext cx="2426030" cy="173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29452" y="255347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바로가기</a:t>
            </a:r>
            <a:endParaRPr lang="ko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D62E41-987A-45C7-AC64-CE6B8B73F727}"/>
              </a:ext>
            </a:extLst>
          </p:cNvPr>
          <p:cNvSpPr/>
          <p:nvPr/>
        </p:nvSpPr>
        <p:spPr>
          <a:xfrm>
            <a:off x="6828310" y="2332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15</a:t>
            </a:r>
          </a:p>
          <a:p>
            <a:pPr algn="ctr"/>
            <a:r>
              <a:rPr lang="ko-KR" altLang="en-US" dirty="0" err="1"/>
              <a:t>모달</a:t>
            </a:r>
            <a:r>
              <a:rPr lang="ko-KR" altLang="en-US" dirty="0"/>
              <a:t> </a:t>
            </a:r>
            <a:r>
              <a:rPr lang="en-US" altLang="ko-KR" dirty="0"/>
              <a:t>: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066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밀폐공간 보건작업 허가서</a:t>
            </a:r>
            <a:r>
              <a:rPr lang="en-US" altLang="ko-KR" sz="900" dirty="0">
                <a:solidFill>
                  <a:schemeClr val="tx1"/>
                </a:solidFill>
              </a:rPr>
              <a:t>,  </a:t>
            </a:r>
            <a:r>
              <a:rPr lang="ko-KR" altLang="en-US" sz="900" dirty="0">
                <a:solidFill>
                  <a:schemeClr val="tx1"/>
                </a:solidFill>
              </a:rPr>
              <a:t>매년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18575"/>
              </p:ext>
            </p:extLst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신청자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 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작업 정보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안전조치 요구사항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산소 및 유해가스 농도 측정결과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( </a:t>
            </a:r>
            <a:r>
              <a:rPr lang="ko-KR" altLang="en-US" sz="900" i="1" dirty="0">
                <a:solidFill>
                  <a:schemeClr val="tx1"/>
                </a:solidFill>
              </a:rPr>
              <a:t>매년</a:t>
            </a:r>
            <a:r>
              <a:rPr lang="en-US" altLang="ko-KR" sz="900" i="1" dirty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23311" y="5067171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11060" y="2559886"/>
            <a:ext cx="919178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작업수행시간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84395" y="2549679"/>
            <a:ext cx="1065040" cy="183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 HH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355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신청자 서명은 어떻게 할 것인가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작업관리감독자 서명은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최종 허가자 서명은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감시인 확인은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작업지시 </a:t>
            </a:r>
            <a:r>
              <a:rPr lang="ko-KR" altLang="en-US" sz="900" dirty="0" err="1">
                <a:solidFill>
                  <a:schemeClr val="tx1"/>
                </a:solidFill>
              </a:rPr>
              <a:t>등록시</a:t>
            </a:r>
            <a:r>
              <a:rPr lang="ko-KR" altLang="en-US" sz="900" dirty="0">
                <a:solidFill>
                  <a:schemeClr val="tx1"/>
                </a:solidFill>
              </a:rPr>
              <a:t> 이런 확인사항을 등록할 수 있나</a:t>
            </a:r>
            <a:r>
              <a:rPr lang="en-US" altLang="ko-KR" sz="900" dirty="0">
                <a:solidFill>
                  <a:schemeClr val="tx1"/>
                </a:solidFill>
              </a:rPr>
              <a:t>? =&gt;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승인후</a:t>
            </a:r>
            <a:r>
              <a:rPr lang="ko-KR" altLang="en-US" sz="900" dirty="0">
                <a:solidFill>
                  <a:schemeClr val="tx1"/>
                </a:solidFill>
              </a:rPr>
              <a:t> 라는 얘기인데 </a:t>
            </a:r>
            <a:r>
              <a:rPr lang="en-US" altLang="ko-KR" sz="900" dirty="0">
                <a:solidFill>
                  <a:schemeClr val="tx1"/>
                </a:solidFill>
              </a:rPr>
              <a:t>=&gt; </a:t>
            </a:r>
            <a:r>
              <a:rPr lang="ko-KR" altLang="en-US" sz="900" dirty="0">
                <a:solidFill>
                  <a:schemeClr val="tx1"/>
                </a:solidFill>
              </a:rPr>
              <a:t>그럼 작업지시를 승인처리기능은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등록하고  출력해서 사인하고 스캔 후 로딩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작업허가서인데  문서작성주기가 </a:t>
            </a:r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매년</a:t>
            </a:r>
            <a:r>
              <a:rPr lang="en-US" altLang="ko-KR" sz="900" dirty="0">
                <a:solidFill>
                  <a:schemeClr val="tx1"/>
                </a:solidFill>
              </a:rPr>
              <a:t>“ </a:t>
            </a:r>
            <a:r>
              <a:rPr lang="ko-KR" altLang="en-US" sz="900" dirty="0">
                <a:solidFill>
                  <a:schemeClr val="tx1"/>
                </a:solidFill>
              </a:rPr>
              <a:t>으로 되어 있음 </a:t>
            </a:r>
            <a:r>
              <a:rPr lang="en-US" altLang="ko-KR" sz="900" dirty="0">
                <a:solidFill>
                  <a:schemeClr val="tx1"/>
                </a:solidFill>
              </a:rPr>
              <a:t>???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내용이 현행 작업지시 등록에서 관리하는 항목보다  좀 많음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이런 추가 필드를 어디서 등록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작업장소는 지도로 입력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출입자 명단의 입력형태는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r>
              <a:rPr lang="ko-KR" altLang="en-US" sz="900" dirty="0">
                <a:solidFill>
                  <a:schemeClr val="tx1"/>
                </a:solidFill>
              </a:rPr>
              <a:t> 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97410" y="2218937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13155" y="2218152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869966" y="2218152"/>
            <a:ext cx="72612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98947" y="2875389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지도찾기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2366278" y="2214357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신청자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09398" y="2538889"/>
            <a:ext cx="1065040" cy="183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 HH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97574" y="3993826"/>
            <a:ext cx="1057863" cy="154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화기작업 </a:t>
            </a:r>
            <a:r>
              <a:rPr lang="ko-KR" altLang="en-US" sz="900" dirty="0">
                <a:solidFill>
                  <a:schemeClr val="tx1"/>
                </a:solidFill>
              </a:rPr>
              <a:t>필요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11328" y="2538742"/>
            <a:ext cx="240406" cy="168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~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11059" y="2885104"/>
            <a:ext cx="919178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작업장소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97618" y="2867415"/>
            <a:ext cx="5069339" cy="19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 HH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11059" y="3135266"/>
            <a:ext cx="919178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작업내용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97618" y="3117577"/>
            <a:ext cx="5069339" cy="19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11059" y="3385428"/>
            <a:ext cx="919178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출입자 명단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97618" y="3367739"/>
            <a:ext cx="5069339" cy="19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09398" y="3665751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625143" y="3664966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81954" y="3664966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12058" y="3661171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직업관리감독자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28211" y="3661171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337725" y="3961333"/>
            <a:ext cx="250352" cy="186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88180" y="4232381"/>
            <a:ext cx="1449545" cy="183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내연기관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양수기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사용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48411" y="4219339"/>
            <a:ext cx="250352" cy="186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2219325" y="1466850"/>
            <a:ext cx="5419725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348412" y="1327146"/>
            <a:ext cx="4462088" cy="4597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21594" y="5498640"/>
            <a:ext cx="2866883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rgbClr val="FF0000"/>
                </a:solidFill>
              </a:rPr>
              <a:t>안전점검으로 이동하고 여기서는 삭제</a:t>
            </a:r>
          </a:p>
        </p:txBody>
      </p:sp>
    </p:spTree>
    <p:extLst>
      <p:ext uri="{BB962C8B-B14F-4D97-AF65-F5344CB8AC3E}">
        <p14:creationId xmlns:p14="http://schemas.microsoft.com/office/powerpoint/2010/main" val="2473586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밀폐공간 보건작업 허가서</a:t>
            </a:r>
            <a:r>
              <a:rPr lang="en-US" altLang="ko-KR" sz="900" dirty="0">
                <a:solidFill>
                  <a:schemeClr val="tx1"/>
                </a:solidFill>
              </a:rPr>
              <a:t>,  </a:t>
            </a:r>
            <a:r>
              <a:rPr lang="ko-KR" altLang="en-US" sz="900" dirty="0">
                <a:solidFill>
                  <a:schemeClr val="tx1"/>
                </a:solidFill>
              </a:rPr>
              <a:t>매년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신청자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 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안전조치 요구사항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산소 및 유해가스 농도 측정결과 </a:t>
            </a:r>
            <a:r>
              <a:rPr lang="ko-KR" altLang="en-US" sz="900" b="1" u="sng" dirty="0">
                <a:solidFill>
                  <a:schemeClr val="tx1"/>
                </a:solidFill>
              </a:rPr>
              <a:t> 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( </a:t>
            </a:r>
            <a:r>
              <a:rPr lang="ko-KR" altLang="en-US" sz="900" i="1" dirty="0">
                <a:solidFill>
                  <a:schemeClr val="tx1"/>
                </a:solidFill>
              </a:rPr>
              <a:t>매년</a:t>
            </a:r>
            <a:r>
              <a:rPr lang="en-US" altLang="ko-KR" sz="900" i="1" dirty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54281" y="5616501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36563" y="2197156"/>
            <a:ext cx="5635437" cy="247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확인항목                                       해당 여부     확인 결과              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신청자 서명은 어떻게 할 것인가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작업관리감독자 서명은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최종 허가자 서명은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등록하고  출력해서 사인하고 스캔 후 로딩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작업허가서인데  문서작성주기가 </a:t>
            </a:r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매년</a:t>
            </a:r>
            <a:r>
              <a:rPr lang="en-US" altLang="ko-KR" sz="900" dirty="0">
                <a:solidFill>
                  <a:schemeClr val="tx1"/>
                </a:solidFill>
              </a:rPr>
              <a:t>“ </a:t>
            </a:r>
            <a:r>
              <a:rPr lang="ko-KR" altLang="en-US" sz="900" dirty="0">
                <a:solidFill>
                  <a:schemeClr val="tx1"/>
                </a:solidFill>
              </a:rPr>
              <a:t>으로 되어 있음 </a:t>
            </a:r>
            <a:r>
              <a:rPr lang="en-US" altLang="ko-KR" sz="900" dirty="0">
                <a:solidFill>
                  <a:schemeClr val="tx1"/>
                </a:solidFill>
              </a:rPr>
              <a:t>???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내용이 현행 작업지시 등록에서 관리하는 항목보다  좀 많음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이런 추가 필드를 어디서 등록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작업장소는 지도로 입력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출입자 명단의 입력형태는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r>
              <a:rPr lang="ko-KR" altLang="en-US" sz="900" dirty="0">
                <a:solidFill>
                  <a:schemeClr val="tx1"/>
                </a:solidFill>
              </a:rPr>
              <a:t> 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83360" y="2450497"/>
            <a:ext cx="18971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안전담당자지정 및 감시인 배치</a:t>
            </a:r>
          </a:p>
          <a:p>
            <a:r>
              <a:rPr lang="ko-KR" altLang="en-US" sz="800" dirty="0"/>
              <a:t>산소농도 및 유해가스농도 (계속)측정</a:t>
            </a:r>
          </a:p>
          <a:p>
            <a:r>
              <a:rPr lang="ko-KR" altLang="en-US" sz="800" dirty="0"/>
              <a:t>환기시설 설치</a:t>
            </a:r>
          </a:p>
          <a:p>
            <a:r>
              <a:rPr lang="ko-KR" altLang="en-US" sz="800" dirty="0"/>
              <a:t>전화 및 무선기기 구비</a:t>
            </a:r>
          </a:p>
          <a:p>
            <a:r>
              <a:rPr lang="ko-KR" altLang="en-US" sz="800" dirty="0"/>
              <a:t>소화기 비치</a:t>
            </a:r>
          </a:p>
          <a:p>
            <a:r>
              <a:rPr lang="ko-KR" altLang="en-US" sz="800" dirty="0" err="1"/>
              <a:t>공기공급식</a:t>
            </a:r>
            <a:r>
              <a:rPr lang="ko-KR" altLang="en-US" sz="800" dirty="0"/>
              <a:t> </a:t>
            </a:r>
            <a:r>
              <a:rPr lang="ko-KR" altLang="en-US" sz="800" dirty="0" err="1"/>
              <a:t>호흡용보호구</a:t>
            </a:r>
            <a:r>
              <a:rPr lang="ko-KR" altLang="en-US" sz="800" dirty="0"/>
              <a:t> 비치</a:t>
            </a:r>
          </a:p>
          <a:p>
            <a:r>
              <a:rPr lang="ko-KR" altLang="en-US" sz="800" dirty="0"/>
              <a:t>안전장구 구비</a:t>
            </a:r>
          </a:p>
          <a:p>
            <a:r>
              <a:rPr lang="ko-KR" altLang="en-US" sz="800" dirty="0"/>
              <a:t>안전교육 실시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90281" y="2162766"/>
            <a:ext cx="5975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490281" y="2445013"/>
            <a:ext cx="5975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219325" y="1466850"/>
            <a:ext cx="5419725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48412" y="1327146"/>
            <a:ext cx="4462088" cy="4597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221594" y="5498640"/>
            <a:ext cx="2866883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rgbClr val="FF0000"/>
                </a:solidFill>
              </a:rPr>
              <a:t>안전점검으로 이동하고 여기서는 삭제</a:t>
            </a:r>
          </a:p>
        </p:txBody>
      </p:sp>
    </p:spTree>
    <p:extLst>
      <p:ext uri="{BB962C8B-B14F-4D97-AF65-F5344CB8AC3E}">
        <p14:creationId xmlns:p14="http://schemas.microsoft.com/office/powerpoint/2010/main" val="3143029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밀폐공간 보건작업 허가서</a:t>
            </a:r>
            <a:r>
              <a:rPr lang="en-US" altLang="ko-KR" sz="900" dirty="0">
                <a:solidFill>
                  <a:schemeClr val="tx1"/>
                </a:solidFill>
              </a:rPr>
              <a:t>,  </a:t>
            </a:r>
            <a:r>
              <a:rPr lang="ko-KR" altLang="en-US" sz="900" dirty="0">
                <a:solidFill>
                  <a:schemeClr val="tx1"/>
                </a:solidFill>
              </a:rPr>
              <a:t>매년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신청자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 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77231" y="2314780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안전조치 요구사항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산소 및 유해가스 농도 측정결과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( </a:t>
            </a:r>
            <a:r>
              <a:rPr lang="ko-KR" altLang="en-US" sz="900" i="1" dirty="0">
                <a:solidFill>
                  <a:schemeClr val="tx1"/>
                </a:solidFill>
              </a:rPr>
              <a:t>매년</a:t>
            </a:r>
            <a:r>
              <a:rPr lang="en-US" altLang="ko-KR" sz="900" i="1" dirty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1892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측정자는</a:t>
            </a:r>
            <a:r>
              <a:rPr lang="ko-KR" altLang="en-US" sz="900" dirty="0">
                <a:solidFill>
                  <a:schemeClr val="tx1"/>
                </a:solidFill>
              </a:rPr>
              <a:t> 이름만 </a:t>
            </a:r>
            <a:r>
              <a:rPr lang="ko-KR" altLang="en-US" sz="900" dirty="0" err="1">
                <a:solidFill>
                  <a:schemeClr val="tx1"/>
                </a:solidFill>
              </a:rPr>
              <a:t>기냥</a:t>
            </a:r>
            <a:r>
              <a:rPr lang="ko-KR" altLang="en-US" sz="900" dirty="0">
                <a:solidFill>
                  <a:schemeClr val="tx1"/>
                </a:solidFill>
              </a:rPr>
              <a:t> 입력하나 아니면 </a:t>
            </a:r>
            <a:r>
              <a:rPr lang="ko-KR" altLang="en-US" sz="900" dirty="0" err="1">
                <a:solidFill>
                  <a:schemeClr val="tx1"/>
                </a:solidFill>
              </a:rPr>
              <a:t>사번을</a:t>
            </a:r>
            <a:r>
              <a:rPr lang="ko-KR" altLang="en-US" sz="900" dirty="0">
                <a:solidFill>
                  <a:schemeClr val="tx1"/>
                </a:solidFill>
              </a:rPr>
              <a:t> 입력하나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감시인 확인은 서명인가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측정시간은 </a:t>
            </a:r>
            <a:r>
              <a:rPr lang="ko-KR" altLang="en-US" sz="900" dirty="0" err="1">
                <a:solidFill>
                  <a:schemeClr val="tx1"/>
                </a:solidFill>
              </a:rPr>
              <a:t>기냥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몇시</a:t>
            </a:r>
            <a:r>
              <a:rPr lang="ko-KR" altLang="en-US" sz="900" dirty="0">
                <a:solidFill>
                  <a:schemeClr val="tx1"/>
                </a:solidFill>
              </a:rPr>
              <a:t>  이렇게만 입력하나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이름만 입력할 것인가  </a:t>
            </a:r>
            <a:r>
              <a:rPr lang="ko-KR" altLang="en-US" sz="900" dirty="0" err="1">
                <a:solidFill>
                  <a:schemeClr val="tx1"/>
                </a:solidFill>
              </a:rPr>
              <a:t>사번으로</a:t>
            </a:r>
            <a:r>
              <a:rPr lang="ko-KR" altLang="en-US" sz="900" dirty="0">
                <a:solidFill>
                  <a:schemeClr val="tx1"/>
                </a:solidFill>
              </a:rPr>
              <a:t> 입력할 것인가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80112"/>
              </p:ext>
            </p:extLst>
          </p:nvPr>
        </p:nvGraphicFramePr>
        <p:xfrm>
          <a:off x="2123902" y="2449353"/>
          <a:ext cx="6957495" cy="11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7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40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204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측정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물질명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측정 농도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측정 시간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측정자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감시인 확인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찾기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산소</a:t>
                      </a:r>
                      <a:r>
                        <a:rPr lang="en-US" altLang="ko-KR" sz="900" dirty="0"/>
                        <a:t>(18~23.5%)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ㅇㅇㅇㅇㅇㅇㅇㅇㅇ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찾기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/>
                        <a:t>CO(30ppm</a:t>
                      </a:r>
                      <a:r>
                        <a:rPr lang="ko-KR" altLang="en-US" sz="900" dirty="0"/>
                        <a:t>미만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찾기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탄산가스</a:t>
                      </a:r>
                      <a:r>
                        <a:rPr lang="en-US" altLang="ko-KR" sz="900" dirty="0"/>
                        <a:t>(1.5% </a:t>
                      </a:r>
                      <a:r>
                        <a:rPr lang="ko-KR" altLang="en-US" sz="900" dirty="0"/>
                        <a:t>미만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찾기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황화수소</a:t>
                      </a:r>
                      <a:r>
                        <a:rPr lang="en-US" altLang="ko-KR" sz="900" dirty="0"/>
                        <a:t>(10ppm </a:t>
                      </a:r>
                      <a:r>
                        <a:rPr lang="ko-KR" altLang="en-US" sz="900" dirty="0"/>
                        <a:t>미만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찾기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 flipH="1">
            <a:off x="2219325" y="1466850"/>
            <a:ext cx="5419725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348412" y="1327146"/>
            <a:ext cx="4462088" cy="4597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21594" y="5498640"/>
            <a:ext cx="2866883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rgbClr val="FF0000"/>
                </a:solidFill>
              </a:rPr>
              <a:t>안전점검으로 이동하고 여기서는 삭제</a:t>
            </a:r>
          </a:p>
        </p:txBody>
      </p:sp>
    </p:spTree>
    <p:extLst>
      <p:ext uri="{BB962C8B-B14F-4D97-AF65-F5344CB8AC3E}">
        <p14:creationId xmlns:p14="http://schemas.microsoft.com/office/powerpoint/2010/main" val="1872678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신청자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 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안전조치 요구사항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산소 및 유해가스 농도 측정결과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최종 허가자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( </a:t>
            </a:r>
            <a:r>
              <a:rPr lang="ko-KR" altLang="en-US" sz="900" i="1" dirty="0">
                <a:solidFill>
                  <a:schemeClr val="tx1"/>
                </a:solidFill>
              </a:rPr>
              <a:t>매년</a:t>
            </a:r>
            <a:r>
              <a:rPr lang="en-US" altLang="ko-KR" sz="900" i="1" dirty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최종 허가자 서명은 어떠해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37768" y="2511923"/>
            <a:ext cx="4613780" cy="665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특별 조치가 필요한 사항이 있으면 여기 입력하세요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14311" y="3597005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30056" y="3596220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186867" y="3596220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89254" y="3347055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최종 허가자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03104" y="3592918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015761" y="2225587"/>
            <a:ext cx="1205833" cy="24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특별 조치 필요사항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21185" y="403753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밀폐공간 보건작업 허가서</a:t>
            </a:r>
            <a:r>
              <a:rPr lang="en-US" altLang="ko-KR" sz="900" dirty="0">
                <a:solidFill>
                  <a:schemeClr val="tx1"/>
                </a:solidFill>
              </a:rPr>
              <a:t>,  </a:t>
            </a:r>
            <a:r>
              <a:rPr lang="ko-KR" altLang="en-US" sz="900" dirty="0">
                <a:solidFill>
                  <a:schemeClr val="tx1"/>
                </a:solidFill>
              </a:rPr>
              <a:t>매년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2219325" y="1466850"/>
            <a:ext cx="5419725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48412" y="1327146"/>
            <a:ext cx="4462088" cy="4597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21594" y="5498640"/>
            <a:ext cx="2866883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rgbClr val="FF0000"/>
                </a:solidFill>
              </a:rPr>
              <a:t>안전점검으로 이동하고 여기서는 삭제</a:t>
            </a:r>
          </a:p>
        </p:txBody>
      </p:sp>
    </p:spTree>
    <p:extLst>
      <p:ext uri="{BB962C8B-B14F-4D97-AF65-F5344CB8AC3E}">
        <p14:creationId xmlns:p14="http://schemas.microsoft.com/office/powerpoint/2010/main" val="1301098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5430"/>
              </p:ext>
            </p:extLst>
          </p:nvPr>
        </p:nvGraphicFramePr>
        <p:xfrm>
          <a:off x="9354791" y="1268622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신호방법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무선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육성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수신호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깃발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00909" y="6017677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16077" y="2762142"/>
            <a:ext cx="270263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안전점검 시스템에서 등록한 작업지시에서  </a:t>
            </a:r>
            <a:r>
              <a:rPr lang="ko-KR" altLang="en-US" sz="900" dirty="0" err="1">
                <a:solidFill>
                  <a:schemeClr val="tx1"/>
                </a:solidFill>
              </a:rPr>
              <a:t>중량물</a:t>
            </a:r>
            <a:r>
              <a:rPr lang="ko-KR" altLang="en-US" sz="900" dirty="0">
                <a:solidFill>
                  <a:schemeClr val="tx1"/>
                </a:solidFill>
              </a:rPr>
              <a:t> 작업인 경우 작업계획서를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작업내용과 작업장소는  작업지시 에서 </a:t>
            </a:r>
            <a:r>
              <a:rPr lang="ko-KR" altLang="en-US" sz="900" dirty="0" err="1">
                <a:solidFill>
                  <a:schemeClr val="tx1"/>
                </a:solidFill>
              </a:rPr>
              <a:t>등록되었음으로</a:t>
            </a:r>
            <a:r>
              <a:rPr lang="ko-KR" altLang="en-US" sz="900" dirty="0">
                <a:solidFill>
                  <a:schemeClr val="tx1"/>
                </a:solidFill>
              </a:rPr>
              <a:t> 제외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(39 </a:t>
            </a:r>
            <a:r>
              <a:rPr lang="ko-KR" altLang="en-US" sz="900" dirty="0" err="1">
                <a:solidFill>
                  <a:schemeClr val="tx1"/>
                </a:solidFill>
              </a:rPr>
              <a:t>중량물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오거크레인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고소작업자 작업계획서   발생시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10484" y="4533792"/>
            <a:ext cx="270263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작업자는  항상  등록자 인가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참고</a:t>
            </a:r>
            <a:r>
              <a:rPr lang="en-US" altLang="ko-KR" sz="900" dirty="0">
                <a:solidFill>
                  <a:schemeClr val="tx1"/>
                </a:solidFill>
              </a:rPr>
              <a:t>2]</a:t>
            </a:r>
            <a:r>
              <a:rPr lang="ko-KR" altLang="en-US" sz="900" dirty="0">
                <a:solidFill>
                  <a:schemeClr val="tx1"/>
                </a:solidFill>
              </a:rPr>
              <a:t>의 작업계획서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통합</a:t>
            </a:r>
            <a:r>
              <a:rPr lang="en-US" altLang="ko-KR" sz="900" dirty="0">
                <a:solidFill>
                  <a:schemeClr val="tx1"/>
                </a:solidFill>
              </a:rPr>
              <a:t>)  </a:t>
            </a:r>
            <a:r>
              <a:rPr lang="ko-KR" altLang="en-US" sz="900" dirty="0">
                <a:solidFill>
                  <a:schemeClr val="tx1"/>
                </a:solidFill>
              </a:rPr>
              <a:t>은 별도로 작성하여 로딩하나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36405" y="2865159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96275" y="2856152"/>
            <a:ext cx="6287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품명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36405" y="3109601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96275" y="3100594"/>
            <a:ext cx="6287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중량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6405" y="3342728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96275" y="3333721"/>
            <a:ext cx="6287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형상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47805" y="2194262"/>
            <a:ext cx="55866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07675" y="2185254"/>
            <a:ext cx="6287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01605" y="2402000"/>
            <a:ext cx="8348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작업지휘자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59421" y="2194262"/>
            <a:ext cx="604275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112948" y="2194262"/>
            <a:ext cx="2798722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 조직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36405" y="2451415"/>
            <a:ext cx="55866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48021" y="2451415"/>
            <a:ext cx="604275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101548" y="2451415"/>
            <a:ext cx="2798722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 조직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825005" y="3572671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55831" y="3572671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운반장비명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36405" y="3802049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67231" y="3802049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정격하중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톤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825005" y="4031224"/>
            <a:ext cx="1795311" cy="177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55832" y="4031223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운반 경로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5006" y="4269662"/>
            <a:ext cx="1808316" cy="1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955832" y="4269661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거리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25006" y="4506154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955832" y="4506153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신호방법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21921" y="4506154"/>
            <a:ext cx="2003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13605" y="4744797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44431" y="4744796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지형 경사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02205" y="4972093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33031" y="4972092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 지반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2000" y="5203610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42826" y="5203609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바닥단차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12000" y="5411556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42826" y="5411555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줄걸이</a:t>
            </a:r>
            <a:r>
              <a:rPr lang="ko-KR" altLang="en-US" sz="900" dirty="0">
                <a:solidFill>
                  <a:schemeClr val="tx1"/>
                </a:solidFill>
              </a:rPr>
              <a:t> 재료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02205" y="5652301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33031" y="5652300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줄걸이</a:t>
            </a:r>
            <a:r>
              <a:rPr lang="ko-KR" altLang="en-US" sz="900" dirty="0">
                <a:solidFill>
                  <a:schemeClr val="tx1"/>
                </a:solidFill>
              </a:rPr>
              <a:t> 방법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89835" y="5870877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20661" y="5870876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줄걸이</a:t>
            </a:r>
            <a:r>
              <a:rPr lang="ko-KR" altLang="en-US" sz="900" dirty="0">
                <a:solidFill>
                  <a:schemeClr val="tx1"/>
                </a:solidFill>
              </a:rPr>
              <a:t> 위치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89835" y="6078293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20661" y="6078292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 체결도구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9966" y="1994670"/>
            <a:ext cx="1257461" cy="174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작업 정보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중량문</a:t>
            </a:r>
            <a:r>
              <a:rPr lang="ko-KR" altLang="en-US" sz="900" dirty="0">
                <a:solidFill>
                  <a:schemeClr val="tx1"/>
                </a:solidFill>
              </a:rPr>
              <a:t> 점검 결과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작업자 안전교육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작업계획서 생성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첨부파일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078EF18-0AAF-46A4-93F3-615AEAD075C6}"/>
              </a:ext>
            </a:extLst>
          </p:cNvPr>
          <p:cNvSpPr/>
          <p:nvPr/>
        </p:nvSpPr>
        <p:spPr>
          <a:xfrm>
            <a:off x="6828310" y="23329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7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711"/>
              </p:ext>
            </p:extLst>
          </p:nvPr>
        </p:nvGraphicFramePr>
        <p:xfrm>
          <a:off x="9354791" y="1268622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56188" y="2129719"/>
            <a:ext cx="1257461" cy="191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 err="1">
                <a:solidFill>
                  <a:schemeClr val="tx1"/>
                </a:solidFill>
              </a:rPr>
              <a:t>중량물</a:t>
            </a:r>
            <a:r>
              <a:rPr lang="ko-KR" altLang="en-US" sz="900" b="1" u="sng" dirty="0">
                <a:solidFill>
                  <a:schemeClr val="tx1"/>
                </a:solidFill>
              </a:rPr>
              <a:t> 점검 결과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작업자 안전교육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작업계획서 생성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첨부파일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36129" y="5867471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16077" y="2762142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(39 </a:t>
            </a:r>
            <a:r>
              <a:rPr lang="ko-KR" altLang="en-US" sz="900" dirty="0" err="1">
                <a:solidFill>
                  <a:schemeClr val="tx1"/>
                </a:solidFill>
              </a:rPr>
              <a:t>중량물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오거크레인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고소작업자 작업계획서   발생시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9351" y="4517497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78435" y="2318993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중량물의 상태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45300" y="2548980"/>
            <a:ext cx="2262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운반물의 중량은 장비의 정격하중 이내인가</a:t>
            </a:r>
            <a:r>
              <a:rPr lang="en-US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 ?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5812097" y="2548980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2945300" y="2736490"/>
            <a:ext cx="26661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800" dirty="0"/>
              <a:t>붕괴</a:t>
            </a:r>
            <a:r>
              <a:rPr lang="en-US" altLang="ko-KR" sz="800" dirty="0"/>
              <a:t>, </a:t>
            </a:r>
            <a:r>
              <a:rPr lang="ko-KR" altLang="ko-KR" sz="800" dirty="0"/>
              <a:t>낙하 위험이 있는 </a:t>
            </a:r>
            <a:r>
              <a:rPr lang="ko-KR" altLang="ko-KR" sz="800" dirty="0" err="1"/>
              <a:t>운반물은</a:t>
            </a:r>
            <a:r>
              <a:rPr lang="ko-KR" altLang="ko-KR" sz="800" dirty="0"/>
              <a:t> 견고하게 묶었는가</a:t>
            </a:r>
            <a:r>
              <a:rPr lang="en-US" altLang="ko-KR" sz="800" dirty="0"/>
              <a:t> ?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5812097" y="2736490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769662" y="3030445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/>
              <a:t>중량물</a:t>
            </a:r>
            <a:r>
              <a:rPr lang="ko-KR" altLang="en-US" sz="800" dirty="0"/>
              <a:t> 취급방법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936527" y="3260432"/>
            <a:ext cx="27687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800" dirty="0" err="1"/>
              <a:t>운반물</a:t>
            </a:r>
            <a:r>
              <a:rPr lang="ko-KR" altLang="ko-KR" sz="800" dirty="0"/>
              <a:t> 취급방법</a:t>
            </a:r>
            <a:r>
              <a:rPr lang="en-US" altLang="ko-KR" sz="800" dirty="0"/>
              <a:t>, </a:t>
            </a:r>
            <a:r>
              <a:rPr lang="ko-KR" altLang="ko-KR" sz="800" dirty="0"/>
              <a:t>순서 등을 작업자가 숙지하고 있는가</a:t>
            </a:r>
            <a:r>
              <a:rPr lang="en-US" altLang="ko-KR" sz="800" dirty="0"/>
              <a:t> ?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5803324" y="3260432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2936527" y="3483312"/>
            <a:ext cx="2674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 err="1"/>
              <a:t>운반물</a:t>
            </a:r>
            <a:r>
              <a:rPr lang="ko-KR" altLang="ko-KR" sz="800" dirty="0"/>
              <a:t> 형상 및 중량에 적합한 </a:t>
            </a:r>
            <a:r>
              <a:rPr lang="ko-KR" altLang="ko-KR" sz="800" dirty="0" err="1"/>
              <a:t>운반지그</a:t>
            </a:r>
            <a:r>
              <a:rPr lang="ko-KR" altLang="ko-KR" sz="800" dirty="0"/>
              <a:t> 또는 보조</a:t>
            </a:r>
            <a:r>
              <a:rPr lang="en-US" altLang="ko-KR" sz="800" dirty="0"/>
              <a:t> </a:t>
            </a:r>
            <a:r>
              <a:rPr lang="ko-KR" altLang="ko-KR" sz="800" dirty="0"/>
              <a:t>로프를 사용하고 그 상태는 적정한가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76" name="직사각형 75"/>
          <p:cNvSpPr/>
          <p:nvPr/>
        </p:nvSpPr>
        <p:spPr>
          <a:xfrm>
            <a:off x="5803324" y="3505500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2738935" y="4200739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운반 경로 상태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738935" y="5867471"/>
            <a:ext cx="26748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…….</a:t>
            </a:r>
            <a:endParaRPr lang="ko-KR" altLang="ko-KR" sz="800" dirty="0"/>
          </a:p>
        </p:txBody>
      </p:sp>
      <p:sp>
        <p:nvSpPr>
          <p:cNvPr id="79" name="직사각형 78"/>
          <p:cNvSpPr/>
          <p:nvPr/>
        </p:nvSpPr>
        <p:spPr>
          <a:xfrm>
            <a:off x="2936527" y="3805459"/>
            <a:ext cx="2674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/>
              <a:t>작업자가 </a:t>
            </a:r>
            <a:r>
              <a:rPr lang="ko-KR" altLang="ko-KR" sz="800" dirty="0" err="1"/>
              <a:t>운반물을</a:t>
            </a:r>
            <a:r>
              <a:rPr lang="ko-KR" altLang="ko-KR" sz="800" dirty="0"/>
              <a:t> 들어 올릴 때 </a:t>
            </a:r>
            <a:r>
              <a:rPr lang="ko-KR" altLang="ko-KR" sz="800" dirty="0" err="1"/>
              <a:t>편하중이</a:t>
            </a:r>
            <a:r>
              <a:rPr lang="ko-KR" altLang="ko-KR" sz="800" dirty="0"/>
              <a:t> 생기지</a:t>
            </a:r>
          </a:p>
          <a:p>
            <a:r>
              <a:rPr lang="ko-KR" altLang="ko-KR" sz="800" dirty="0"/>
              <a:t>않는 위치 및 </a:t>
            </a:r>
            <a:r>
              <a:rPr lang="ko-KR" altLang="ko-KR" sz="800" dirty="0" err="1"/>
              <a:t>줄걸이</a:t>
            </a:r>
            <a:r>
              <a:rPr lang="ko-KR" altLang="ko-KR" sz="800" dirty="0"/>
              <a:t> 방법을 알고 있는가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80" name="직사각형 79"/>
          <p:cNvSpPr/>
          <p:nvPr/>
        </p:nvSpPr>
        <p:spPr>
          <a:xfrm>
            <a:off x="5803324" y="3827647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2936527" y="4364686"/>
            <a:ext cx="26748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/>
              <a:t>운반이 용이하도록 통로는 안전하게 확보 되었는가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82" name="직사각형 81"/>
          <p:cNvSpPr/>
          <p:nvPr/>
        </p:nvSpPr>
        <p:spPr>
          <a:xfrm>
            <a:off x="2738935" y="4630887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/>
              <a:t>장비작동</a:t>
            </a:r>
            <a:r>
              <a:rPr lang="en-US" altLang="ko-KR" sz="800" dirty="0"/>
              <a:t> </a:t>
            </a:r>
            <a:r>
              <a:rPr lang="ko-KR" altLang="ko-KR" sz="800" dirty="0"/>
              <a:t>상태점검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2936527" y="4794834"/>
            <a:ext cx="26748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/>
              <a:t>작업시작 전 장비를 점검한 결과</a:t>
            </a:r>
            <a:r>
              <a:rPr lang="en-US" altLang="ko-KR" sz="800" dirty="0"/>
              <a:t>, </a:t>
            </a:r>
            <a:r>
              <a:rPr lang="ko-KR" altLang="ko-KR" sz="800" dirty="0"/>
              <a:t>문제점이 없는가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84" name="직사각형 83"/>
          <p:cNvSpPr/>
          <p:nvPr/>
        </p:nvSpPr>
        <p:spPr>
          <a:xfrm>
            <a:off x="2936527" y="5022549"/>
            <a:ext cx="2674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/>
              <a:t>월</a:t>
            </a:r>
            <a:r>
              <a:rPr lang="en-US" altLang="ko-KR" sz="800" dirty="0"/>
              <a:t>1</a:t>
            </a:r>
            <a:r>
              <a:rPr lang="ko-KR" altLang="ko-KR" sz="800" dirty="0"/>
              <a:t>회 정기점검을 실시하고</a:t>
            </a:r>
            <a:r>
              <a:rPr lang="en-US" altLang="ko-KR" sz="800" dirty="0"/>
              <a:t>, </a:t>
            </a:r>
            <a:r>
              <a:rPr lang="ko-KR" altLang="ko-KR" sz="800" dirty="0"/>
              <a:t>문제점 </a:t>
            </a:r>
            <a:r>
              <a:rPr lang="ko-KR" altLang="ko-KR" sz="800" dirty="0" err="1"/>
              <a:t>발견시</a:t>
            </a:r>
            <a:r>
              <a:rPr lang="ko-KR" altLang="ko-KR" sz="800" dirty="0"/>
              <a:t> 개선하였는가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85" name="직사각형 84"/>
          <p:cNvSpPr/>
          <p:nvPr/>
        </p:nvSpPr>
        <p:spPr>
          <a:xfrm>
            <a:off x="5800388" y="4340099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5800388" y="4758810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5820058" y="5015036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04CB86-CBEC-4904-88A6-30848A448357}"/>
              </a:ext>
            </a:extLst>
          </p:cNvPr>
          <p:cNvSpPr/>
          <p:nvPr/>
        </p:nvSpPr>
        <p:spPr>
          <a:xfrm>
            <a:off x="6498254" y="1233857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520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9354791" y="1268622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신호방법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무선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육성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수신호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깃발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78713" y="2137443"/>
            <a:ext cx="1257461" cy="145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중량문</a:t>
            </a:r>
            <a:r>
              <a:rPr lang="ko-KR" altLang="en-US" sz="900" dirty="0">
                <a:solidFill>
                  <a:schemeClr val="tx1"/>
                </a:solidFill>
              </a:rPr>
              <a:t> 점검 결과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작업자 안전교육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작업계획서 생성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첨부파일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629" y="5255172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16077" y="2762142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(39 </a:t>
            </a:r>
            <a:r>
              <a:rPr lang="ko-KR" altLang="en-US" sz="900" dirty="0" err="1">
                <a:solidFill>
                  <a:schemeClr val="tx1"/>
                </a:solidFill>
              </a:rPr>
              <a:t>중량물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오거크레인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고소작업자 작업계획서   발생시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10484" y="4533792"/>
            <a:ext cx="2702636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참고 </a:t>
            </a:r>
            <a:r>
              <a:rPr lang="en-US" altLang="ko-KR" sz="900" dirty="0">
                <a:solidFill>
                  <a:schemeClr val="tx1"/>
                </a:solidFill>
              </a:rPr>
              <a:t>1] </a:t>
            </a:r>
            <a:r>
              <a:rPr lang="ko-KR" altLang="en-US" sz="900" dirty="0">
                <a:solidFill>
                  <a:schemeClr val="tx1"/>
                </a:solidFill>
              </a:rPr>
              <a:t>안전교육일지는  작업자 안전교육과 중복인데   별도 작성해서 업로드 하나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778435" y="2564862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/>
              <a:t>교육일시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3447699" y="2599048"/>
            <a:ext cx="848076" cy="181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380747" y="2599048"/>
            <a:ext cx="294882" cy="181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78435" y="2869410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교육시간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47699" y="2903596"/>
            <a:ext cx="848076" cy="181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78435" y="3201520"/>
            <a:ext cx="7429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교육장소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438174" y="3218612"/>
            <a:ext cx="4162776" cy="198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778435" y="3491656"/>
            <a:ext cx="7429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강사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438174" y="3508748"/>
            <a:ext cx="4162776" cy="198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778435" y="3758563"/>
            <a:ext cx="7429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교육내용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438174" y="3775655"/>
            <a:ext cx="4162776" cy="451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A4CF16-F6C5-4F4B-B4D4-FB1DB321BE60}"/>
              </a:ext>
            </a:extLst>
          </p:cNvPr>
          <p:cNvSpPr/>
          <p:nvPr/>
        </p:nvSpPr>
        <p:spPr>
          <a:xfrm>
            <a:off x="6498254" y="1233857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21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060322" y="3028820"/>
            <a:ext cx="518732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 회의결과 공지 </a:t>
            </a:r>
            <a:r>
              <a:rPr lang="ko-KR" altLang="en-US" sz="800" dirty="0" err="1">
                <a:solidFill>
                  <a:schemeClr val="tx1"/>
                </a:solidFill>
              </a:rPr>
              <a:t>증빙자료사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10593" y="369672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을 등록 혹은 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99258" y="133848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95790" y="1338482"/>
            <a:ext cx="898270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123456789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04984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55512" y="306529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명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052318" y="3356795"/>
            <a:ext cx="5195327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 등으로 공지하였음을 입증할 자료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047509" y="339327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설명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28969"/>
              </p:ext>
            </p:extLst>
          </p:nvPr>
        </p:nvGraphicFramePr>
        <p:xfrm>
          <a:off x="9384763" y="933175"/>
          <a:ext cx="267056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관리책임자 등 선입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산업안정보건위원회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서류명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안전보건관리책임자 선임 서류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작성주기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매일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템플릿이 적용되는 프로젝트 유형을 선택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수주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통합결재를 거칠 경우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각 단계별 결재자유형을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안전담당자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직상사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안전책임자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협조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URL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이동하는 등록화면의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보전연한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~ 5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052319" y="2718158"/>
            <a:ext cx="363422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047509" y="275463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분류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673492" y="2718422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059325" y="2488338"/>
            <a:ext cx="32703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16264" y="3990868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보존연한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년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96216" y="431359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양식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063098" y="4313596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xxxxxxxxxxxxxxxxxxxxx.ppt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363532" y="3776446"/>
            <a:ext cx="2631804" cy="292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비상안전</a:t>
            </a:r>
            <a:r>
              <a:rPr lang="en-US" altLang="ko-KR" sz="900" dirty="0">
                <a:solidFill>
                  <a:schemeClr val="tx1"/>
                </a:solidFill>
              </a:rPr>
              <a:t>TF</a:t>
            </a:r>
            <a:r>
              <a:rPr lang="ko-KR" altLang="en-US" sz="900" dirty="0">
                <a:solidFill>
                  <a:schemeClr val="tx1"/>
                </a:solidFill>
              </a:rPr>
              <a:t>의 작성서류는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122448" y="4313596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7528" y="4313596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줄무늬가 있는 오른쪽 화살표 1"/>
          <p:cNvSpPr/>
          <p:nvPr/>
        </p:nvSpPr>
        <p:spPr>
          <a:xfrm rot="5400000">
            <a:off x="5752293" y="4337511"/>
            <a:ext cx="227829" cy="18000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0" name="직사각형 59"/>
          <p:cNvSpPr/>
          <p:nvPr/>
        </p:nvSpPr>
        <p:spPr>
          <a:xfrm>
            <a:off x="1015266" y="463744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연결 </a:t>
            </a:r>
            <a:r>
              <a:rPr lang="en-US" altLang="ko-KR" sz="800" dirty="0">
                <a:solidFill>
                  <a:schemeClr val="tx1"/>
                </a:solidFill>
              </a:rPr>
              <a:t>URL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82148" y="4637446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83364" y="157361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등록자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일시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091568" y="1563360"/>
            <a:ext cx="380541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등록일시</a:t>
            </a:r>
            <a:r>
              <a:rPr lang="ko-KR" altLang="en-US" sz="800" dirty="0">
                <a:solidFill>
                  <a:schemeClr val="tx1"/>
                </a:solidFill>
              </a:rPr>
              <a:t> 이름 소속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팝업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모달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37806" y="1338482"/>
            <a:ext cx="894489" cy="178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10592" y="150893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등록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059325" y="4008907"/>
            <a:ext cx="71901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1480" y="2495948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번호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762565" y="4008907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06998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99258" y="1231045"/>
            <a:ext cx="6295074" cy="4809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9EC55B-3108-4317-95A2-60EA9B8F0A98}"/>
              </a:ext>
            </a:extLst>
          </p:cNvPr>
          <p:cNvSpPr/>
          <p:nvPr/>
        </p:nvSpPr>
        <p:spPr>
          <a:xfrm>
            <a:off x="4965149" y="186671"/>
            <a:ext cx="1810789" cy="7871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모달</a:t>
            </a:r>
            <a:r>
              <a:rPr lang="ko-KR" altLang="en-US" dirty="0"/>
              <a:t> </a:t>
            </a:r>
            <a:r>
              <a:rPr lang="en-US" altLang="ko-KR" dirty="0"/>
              <a:t>: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944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1271"/>
              </p:ext>
            </p:extLst>
          </p:nvPr>
        </p:nvGraphicFramePr>
        <p:xfrm>
          <a:off x="9354791" y="1268622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입력된 자료로  서류를 생성하여 저장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78713" y="2137443"/>
            <a:ext cx="1257461" cy="145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중량문</a:t>
            </a:r>
            <a:r>
              <a:rPr lang="ko-KR" altLang="en-US" sz="900" dirty="0">
                <a:solidFill>
                  <a:schemeClr val="tx1"/>
                </a:solidFill>
              </a:rPr>
              <a:t> 점검 결과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작업자 안전교육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작업계획서 생성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첨부파일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629" y="5255172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01840" y="3207474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저장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생성된 서류로  결재를 요청하고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서류를 출력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(39 </a:t>
            </a:r>
            <a:r>
              <a:rPr lang="ko-KR" altLang="en-US" sz="900" dirty="0" err="1">
                <a:solidFill>
                  <a:schemeClr val="tx1"/>
                </a:solidFill>
              </a:rPr>
              <a:t>중량물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오거크레인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고소작업자 작업계획서   발생시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01840" y="4489496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21593" y="3099752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파일을 생성하시겠습니까 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4221593" y="3641466"/>
            <a:ext cx="36826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이미 파일이 생성되어 있습니다</a:t>
            </a:r>
            <a:r>
              <a:rPr lang="en-US" altLang="ko-KR" sz="800" dirty="0"/>
              <a:t>.  </a:t>
            </a:r>
            <a:r>
              <a:rPr lang="ko-KR" altLang="en-US" sz="800" dirty="0"/>
              <a:t>파일을 다시 만드시겠습니까 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314AA-A2B7-4017-820A-338448C1F96D}"/>
              </a:ext>
            </a:extLst>
          </p:cNvPr>
          <p:cNvSpPr/>
          <p:nvPr/>
        </p:nvSpPr>
        <p:spPr>
          <a:xfrm>
            <a:off x="6498254" y="1233857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953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32068"/>
              </p:ext>
            </p:extLst>
          </p:nvPr>
        </p:nvGraphicFramePr>
        <p:xfrm>
          <a:off x="9403000" y="915669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666190" y="2067100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기본 정보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점검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( </a:t>
            </a:r>
            <a:r>
              <a:rPr lang="ko-KR" altLang="en-US" sz="900" i="1" dirty="0">
                <a:solidFill>
                  <a:schemeClr val="tx1"/>
                </a:solidFill>
              </a:rPr>
              <a:t>매년</a:t>
            </a:r>
            <a:r>
              <a:rPr lang="en-US" altLang="ko-KR" sz="900" i="1" dirty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62698" y="3862175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작업지시와 순회점검의 관계는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작업장 순회점검일지  격일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3157" y="2594273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88902" y="2593488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203936" y="231869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89317" y="231869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점검일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71833" y="231918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21005" y="258635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06386" y="2586360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점검자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79019" y="260407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찾기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7030959" y="260407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06386" y="2854026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점검장소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38074" y="2837952"/>
            <a:ext cx="4402920" cy="199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02353" y="2410590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순회점검과 합동점검 건수를 </a:t>
            </a:r>
            <a:r>
              <a:rPr lang="ko-KR" altLang="en-US" sz="900" dirty="0" err="1">
                <a:solidFill>
                  <a:schemeClr val="tx1"/>
                </a:solidFill>
              </a:rPr>
              <a:t>대시보드에</a:t>
            </a:r>
            <a:r>
              <a:rPr lang="ko-KR" altLang="en-US" sz="900" dirty="0">
                <a:solidFill>
                  <a:schemeClr val="tx1"/>
                </a:solidFill>
              </a:rPr>
              <a:t> 출력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6F6667-FD5F-49D3-BDB1-AC88905D3EBA}"/>
              </a:ext>
            </a:extLst>
          </p:cNvPr>
          <p:cNvSpPr/>
          <p:nvPr/>
        </p:nvSpPr>
        <p:spPr>
          <a:xfrm>
            <a:off x="6498254" y="1233857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84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점검사항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개산방안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점검사항에 대한 개선방안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기본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점검 사항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( </a:t>
            </a:r>
            <a:r>
              <a:rPr lang="ko-KR" altLang="en-US" sz="900" i="1" dirty="0">
                <a:solidFill>
                  <a:schemeClr val="tx1"/>
                </a:solidFill>
              </a:rPr>
              <a:t>매년</a:t>
            </a:r>
            <a:r>
              <a:rPr lang="en-US" altLang="ko-KR" sz="900" i="1" dirty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도급에  해당하는 서류인가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안전점검시스템에서 관리하는 </a:t>
            </a:r>
            <a:r>
              <a:rPr lang="ko-KR" altLang="en-US" sz="900" dirty="0" err="1">
                <a:solidFill>
                  <a:schemeClr val="tx1"/>
                </a:solidFill>
              </a:rPr>
              <a:t>작업지시별로</a:t>
            </a:r>
            <a:r>
              <a:rPr lang="ko-KR" altLang="en-US" sz="900" dirty="0">
                <a:solidFill>
                  <a:schemeClr val="tx1"/>
                </a:solidFill>
              </a:rPr>
              <a:t> 입력하나 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아니면 </a:t>
            </a:r>
            <a:r>
              <a:rPr lang="en-US" altLang="ko-KR" sz="900" dirty="0">
                <a:solidFill>
                  <a:schemeClr val="tx1"/>
                </a:solidFill>
              </a:rPr>
              <a:t>SRM</a:t>
            </a:r>
            <a:r>
              <a:rPr lang="ko-KR" altLang="en-US" sz="900" dirty="0">
                <a:solidFill>
                  <a:schemeClr val="tx1"/>
                </a:solidFill>
              </a:rPr>
              <a:t>으로 부터 수신하는 </a:t>
            </a:r>
            <a:r>
              <a:rPr lang="ko-KR" altLang="en-US" sz="900" dirty="0" err="1">
                <a:solidFill>
                  <a:schemeClr val="tx1"/>
                </a:solidFill>
              </a:rPr>
              <a:t>도급공사별</a:t>
            </a:r>
            <a:r>
              <a:rPr lang="ko-KR" altLang="en-US" sz="900" dirty="0">
                <a:solidFill>
                  <a:schemeClr val="tx1"/>
                </a:solidFill>
              </a:rPr>
              <a:t> 입력인가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점검장소는 </a:t>
            </a:r>
            <a:r>
              <a:rPr lang="en-US" altLang="ko-KR" sz="900" dirty="0">
                <a:solidFill>
                  <a:schemeClr val="tx1"/>
                </a:solidFill>
              </a:rPr>
              <a:t>SRM</a:t>
            </a:r>
            <a:r>
              <a:rPr lang="ko-KR" altLang="en-US" sz="900" dirty="0">
                <a:solidFill>
                  <a:schemeClr val="tx1"/>
                </a:solidFill>
              </a:rPr>
              <a:t>으로 부터 오는 것인가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도급</a:t>
            </a:r>
            <a:r>
              <a:rPr lang="en-US" altLang="ko-KR" sz="900" dirty="0">
                <a:solidFill>
                  <a:schemeClr val="tx1"/>
                </a:solidFill>
              </a:rPr>
              <a:t>_</a:t>
            </a:r>
            <a:r>
              <a:rPr lang="ko-KR" altLang="en-US" sz="900" dirty="0">
                <a:solidFill>
                  <a:schemeClr val="tx1"/>
                </a:solidFill>
              </a:rPr>
              <a:t>작업장 순회점검일지  격일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99264" y="2473956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점검사항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16694" y="2714951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76753" y="245386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개선방안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52915" y="2704307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16694" y="3206959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52915" y="3196315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90940" y="2869347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00176" y="3319936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u="sn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916694" y="3729558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52915" y="3718914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95558" y="3694337"/>
            <a:ext cx="997550" cy="401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184192-DE45-421C-957B-25F52289B222}"/>
              </a:ext>
            </a:extLst>
          </p:cNvPr>
          <p:cNvSpPr/>
          <p:nvPr/>
        </p:nvSpPr>
        <p:spPr>
          <a:xfrm>
            <a:off x="6489893" y="1185647"/>
            <a:ext cx="1810789" cy="9491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806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4821"/>
              </p:ext>
            </p:extLst>
          </p:nvPr>
        </p:nvGraphicFramePr>
        <p:xfrm>
          <a:off x="9403000" y="915669"/>
          <a:ext cx="267056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결재선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검토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안전보건 총괄책임자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기본 정보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점검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전자서명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( </a:t>
            </a:r>
            <a:r>
              <a:rPr lang="ko-KR" altLang="en-US" sz="900" i="1" dirty="0">
                <a:solidFill>
                  <a:schemeClr val="tx1"/>
                </a:solidFill>
              </a:rPr>
              <a:t>매년</a:t>
            </a:r>
            <a:r>
              <a:rPr lang="en-US" altLang="ko-KR" sz="900" i="1" dirty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수급인이</a:t>
            </a:r>
            <a:r>
              <a:rPr lang="ko-KR" altLang="en-US" sz="900" dirty="0">
                <a:solidFill>
                  <a:schemeClr val="tx1"/>
                </a:solidFill>
              </a:rPr>
              <a:t>  서명해야 한다면  업로드로 대체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도급</a:t>
            </a:r>
            <a:r>
              <a:rPr lang="en-US" altLang="ko-KR" sz="900" dirty="0">
                <a:solidFill>
                  <a:schemeClr val="tx1"/>
                </a:solidFill>
              </a:rPr>
              <a:t>_</a:t>
            </a:r>
            <a:r>
              <a:rPr lang="ko-KR" altLang="en-US" sz="900" dirty="0">
                <a:solidFill>
                  <a:schemeClr val="tx1"/>
                </a:solidFill>
              </a:rPr>
              <a:t>합동 안전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 점검일지  격월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03936" y="231869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89317" y="231869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점검일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71833" y="231918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06386" y="2695462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도급인</a:t>
            </a:r>
            <a:r>
              <a:rPr lang="en-US" altLang="ko-KR" sz="900" dirty="0">
                <a:solidFill>
                  <a:schemeClr val="tx1"/>
                </a:solidFill>
              </a:rPr>
              <a:t>(KT)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29555" y="2695462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06002" y="269841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70114" y="2695461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37417" y="2694894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246973" y="2910282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23420" y="291323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87532" y="2910281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654835" y="2909714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264391" y="3144991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40838" y="314794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04950" y="3144990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672253" y="3144423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246973" y="3351502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23420" y="335445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87532" y="3351501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654835" y="3350934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214587" y="367490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수급인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7756" y="367490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14203" y="3677856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78315" y="3674903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645618" y="367433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255174" y="388972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31621" y="3892676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95733" y="3889723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7663036" y="388915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272592" y="412443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49039" y="4127385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13151" y="4124432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680454" y="4123865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255174" y="433094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31621" y="4333896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995733" y="4330943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663036" y="433037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C26B51D-E832-4214-9B03-3063101BC084}"/>
              </a:ext>
            </a:extLst>
          </p:cNvPr>
          <p:cNvSpPr/>
          <p:nvPr/>
        </p:nvSpPr>
        <p:spPr>
          <a:xfrm>
            <a:off x="6489893" y="1185647"/>
            <a:ext cx="1810789" cy="9491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793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86633"/>
              </p:ext>
            </p:extLst>
          </p:nvPr>
        </p:nvGraphicFramePr>
        <p:xfrm>
          <a:off x="9403000" y="915669"/>
          <a:ext cx="2670569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조사사유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근골격계질환자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발생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새로운작업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설비 도입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업무의 양과 작업공정 등 작업환경 변경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정기조사는 서류유형 자체를 별도로 만들 것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기본 정보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작업장 상황 조사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직상사</a:t>
            </a:r>
            <a:r>
              <a:rPr lang="ko-KR" altLang="en-US" sz="900" dirty="0">
                <a:solidFill>
                  <a:schemeClr val="tx1"/>
                </a:solidFill>
              </a:rPr>
              <a:t> 확인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106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주기가 발생시인가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년인가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정기조사와 수시조사 가 별도로 있다면  서류템플릿코드를 나누어야 하는데</a:t>
            </a:r>
            <a:r>
              <a:rPr lang="en-US" altLang="ko-KR" sz="900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(62 </a:t>
            </a:r>
            <a:r>
              <a:rPr lang="ko-KR" altLang="en-US" sz="900" dirty="0" err="1">
                <a:solidFill>
                  <a:schemeClr val="tx1"/>
                </a:solidFill>
              </a:rPr>
              <a:t>근골격계</a:t>
            </a:r>
            <a:r>
              <a:rPr lang="ko-KR" altLang="en-US" sz="900" dirty="0">
                <a:solidFill>
                  <a:schemeClr val="tx1"/>
                </a:solidFill>
              </a:rPr>
              <a:t> 유해요인 기본 조사표  발생시</a:t>
            </a:r>
            <a:r>
              <a:rPr lang="en-US" altLang="ko-KR" sz="900" dirty="0">
                <a:solidFill>
                  <a:schemeClr val="tx1"/>
                </a:solidFill>
              </a:rPr>
              <a:t>, 3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7817" y="228168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89317" y="231869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조사 사유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21593" y="2281377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347817" y="2519236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89317" y="2556241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조사 일시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224291" y="2539522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336873" y="2773235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78373" y="2810240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조사 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39361" y="2773235"/>
            <a:ext cx="850828" cy="1837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141849" y="2773235"/>
            <a:ext cx="2358078" cy="1837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66726" y="2777030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339571" y="3024251"/>
            <a:ext cx="4160356" cy="180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181071" y="3061255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 </a:t>
            </a:r>
            <a:r>
              <a:rPr lang="ko-KR" altLang="en-US" sz="900" dirty="0" err="1">
                <a:solidFill>
                  <a:schemeClr val="tx1"/>
                </a:solidFill>
              </a:rPr>
              <a:t>공정명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47817" y="3250555"/>
            <a:ext cx="4160356" cy="180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89317" y="3287559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 명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62044" y="4539857"/>
            <a:ext cx="3459957" cy="31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정기 수시 구분은 없음</a:t>
            </a:r>
            <a:r>
              <a:rPr lang="en-US" altLang="ko-KR" sz="900" dirty="0">
                <a:solidFill>
                  <a:schemeClr val="tx1"/>
                </a:solidFill>
              </a:rPr>
              <a:t>,  </a:t>
            </a:r>
          </a:p>
          <a:p>
            <a:pPr algn="r"/>
            <a:endParaRPr lang="en-US" altLang="ko-KR" sz="900" dirty="0">
              <a:solidFill>
                <a:schemeClr val="tx1"/>
              </a:solidFill>
            </a:endParaRPr>
          </a:p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서류템플릿을 나누어야 함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C3BF05-CCD8-4176-95F8-6E6B863EB5E7}"/>
              </a:ext>
            </a:extLst>
          </p:cNvPr>
          <p:cNvSpPr/>
          <p:nvPr/>
        </p:nvSpPr>
        <p:spPr>
          <a:xfrm>
            <a:off x="6489893" y="1185647"/>
            <a:ext cx="1810789" cy="9491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227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2194"/>
              </p:ext>
            </p:extLst>
          </p:nvPr>
        </p:nvGraphicFramePr>
        <p:xfrm>
          <a:off x="9403000" y="915669"/>
          <a:ext cx="267056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변화 발생일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변화가 발생한 경우  발생일자를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변화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변화가 발생한 경우 유형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줄음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늘어남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변화 유형 발생일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기타의 경우 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기본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작업장 상황 조사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직상사</a:t>
            </a:r>
            <a:r>
              <a:rPr lang="ko-KR" altLang="en-US" sz="900" dirty="0">
                <a:solidFill>
                  <a:schemeClr val="tx1"/>
                </a:solidFill>
              </a:rPr>
              <a:t> 확인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>
                <a:solidFill>
                  <a:schemeClr val="tx1"/>
                </a:solidFill>
              </a:rPr>
              <a:t>공통 </a:t>
            </a:r>
            <a:r>
              <a:rPr lang="en-US" altLang="ko-KR" sz="900" i="1" dirty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106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주기가 발생시인가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년인가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정기조사와 수시조사 가 별도로 있다면  서류템플릿코드를 나누어야 하는데</a:t>
            </a:r>
            <a:r>
              <a:rPr lang="en-US" altLang="ko-KR" sz="900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(62 </a:t>
            </a:r>
            <a:r>
              <a:rPr lang="ko-KR" altLang="en-US" sz="900" dirty="0" err="1">
                <a:solidFill>
                  <a:schemeClr val="tx1"/>
                </a:solidFill>
              </a:rPr>
              <a:t>근골격계</a:t>
            </a:r>
            <a:r>
              <a:rPr lang="ko-KR" altLang="en-US" sz="900" dirty="0">
                <a:solidFill>
                  <a:schemeClr val="tx1"/>
                </a:solidFill>
              </a:rPr>
              <a:t> 유해요인 기본 조사표  발생시</a:t>
            </a:r>
            <a:r>
              <a:rPr lang="en-US" altLang="ko-KR" sz="900" dirty="0">
                <a:solidFill>
                  <a:schemeClr val="tx1"/>
                </a:solidFill>
              </a:rPr>
              <a:t>, 3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47983" y="229270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7319" y="231838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 설비 변화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89317" y="2306307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65157" y="255650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71710" y="2282701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309422" y="259326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 량 변화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89317" y="2570123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27319" y="2853760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 속도 변화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89317" y="2841683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27319" y="3126031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업무 변화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89317" y="3113954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87651" y="2311533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발생일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14746" y="2585485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유형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28356" y="2564223"/>
            <a:ext cx="196273" cy="19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89074" y="253767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12801" y="2527677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28742" y="2556509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발생일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7528" y="285664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27117" y="2885625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유형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40727" y="2864363"/>
            <a:ext cx="196273" cy="19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01445" y="283781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25172" y="2827817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041113" y="2856649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발생일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89899" y="3138467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39488" y="3167443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유형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53098" y="3146181"/>
            <a:ext cx="196273" cy="19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13816" y="3119637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37543" y="3109635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053484" y="3138467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발생일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4E105EF-E114-4629-8547-C312B82E8A49}"/>
              </a:ext>
            </a:extLst>
          </p:cNvPr>
          <p:cNvSpPr/>
          <p:nvPr/>
        </p:nvSpPr>
        <p:spPr>
          <a:xfrm>
            <a:off x="6489893" y="1185647"/>
            <a:ext cx="1810789" cy="9491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/>
              <a:t>: 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20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6518344" cy="212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조직유형 </a:t>
            </a:r>
            <a:r>
              <a:rPr lang="en-US" altLang="ko-KR" sz="800" dirty="0">
                <a:solidFill>
                  <a:schemeClr val="tx1"/>
                </a:solidFill>
              </a:rPr>
              <a:t>/ </a:t>
            </a:r>
            <a:r>
              <a:rPr lang="ko-KR" altLang="en-US" sz="800" dirty="0">
                <a:solidFill>
                  <a:schemeClr val="tx1"/>
                </a:solidFill>
              </a:rPr>
              <a:t>공사유형별로  적용할  안전서류 템플릿을 지정 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55137"/>
              </p:ext>
            </p:extLst>
          </p:nvPr>
        </p:nvGraphicFramePr>
        <p:xfrm>
          <a:off x="9400320" y="885634"/>
          <a:ext cx="2670569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항목명고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직영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수주공사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작업지시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도급공사의 경우  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천만원미만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억 미간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분리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수주의 경우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법인담당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,OPS,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고객컬설팅담당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서류템플릿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조직유형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공사유형에 적용할 템플릿을 선택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일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수시 중 택일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</a:t>
                      </a:r>
                      <a:r>
                        <a:rPr lang="ko-KR" altLang="en-US" sz="800" dirty="0"/>
                        <a:t>개의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 </a:t>
                      </a:r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담당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지사장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검토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협조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안전보건총괄책임자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바로 아래에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등록할 수 있는 </a:t>
                      </a:r>
                      <a:r>
                        <a:rPr lang="ko-KR" altLang="en-US" sz="800" dirty="0" err="1"/>
                        <a:t>콤보를</a:t>
                      </a:r>
                      <a:r>
                        <a:rPr lang="ko-KR" altLang="en-US" sz="800" dirty="0"/>
                        <a:t> 생성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제거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49956" y="4318555"/>
            <a:ext cx="2631804" cy="1226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동일한 템플릿을  공사유형에 따라 메타정보를 분리하여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지사지점과 센터는 서류를 동일하게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같은 수주라도 법인담당과 </a:t>
            </a:r>
            <a:r>
              <a:rPr lang="en-US" altLang="ko-KR" sz="800" dirty="0">
                <a:solidFill>
                  <a:srgbClr val="FF0000"/>
                </a:solidFill>
              </a:rPr>
              <a:t>E</a:t>
            </a:r>
            <a:r>
              <a:rPr lang="ko-KR" altLang="en-US" sz="800" dirty="0">
                <a:solidFill>
                  <a:srgbClr val="FF0000"/>
                </a:solidFill>
              </a:rPr>
              <a:t>부분은 다르게 관리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66632" y="1642589"/>
            <a:ext cx="1506358" cy="19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6968"/>
              </p:ext>
            </p:extLst>
          </p:nvPr>
        </p:nvGraphicFramePr>
        <p:xfrm>
          <a:off x="482358" y="1511118"/>
          <a:ext cx="8688801" cy="11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3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2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4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템플릿아이디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템플릿 분류 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템플릿 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작성주기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123456789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안전보건관리책임자 선임 서류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년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안전보건관리감독자 선임 서류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월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수시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일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수시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561452" y="946767"/>
            <a:ext cx="521827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64507" y="5792994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09326" y="952550"/>
            <a:ext cx="1996598" cy="168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5947" y="94089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적용대상 공사유형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433733" y="952550"/>
            <a:ext cx="233104" cy="19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585178" y="1218970"/>
            <a:ext cx="521827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63778" y="3586566"/>
            <a:ext cx="4471806" cy="277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07837" y="383442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63778" y="383442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템플릿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495453" y="383442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207837" y="4130447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3778" y="413044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작성 주기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95453" y="4130447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207837" y="4547261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63778" y="454726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결재선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495453" y="4547261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207837" y="4751794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95453" y="4751794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207837" y="4956187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95453" y="4956187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351645" y="5792994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cxnSp>
        <p:nvCxnSpPr>
          <p:cNvPr id="5" name="직선 화살표 연결선 4"/>
          <p:cNvCxnSpPr>
            <a:stCxn id="34" idx="1"/>
          </p:cNvCxnSpPr>
          <p:nvPr/>
        </p:nvCxnSpPr>
        <p:spPr>
          <a:xfrm flipH="1">
            <a:off x="5884128" y="1326970"/>
            <a:ext cx="2701050" cy="22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5884128" y="2589291"/>
            <a:ext cx="2571809" cy="99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501540" y="17295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템플릿 적용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85177" y="4547261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785177" y="4751794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5785177" y="4956187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6018281" y="4547261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6018281" y="4751794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6018281" y="4956187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9349956" y="5545033"/>
            <a:ext cx="2631804" cy="111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즉 적용대상 조직유형별로 서류메타정보를 관리할 필요가 있는가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3157DB6-09F1-4657-AF66-31731BF7F341}"/>
              </a:ext>
            </a:extLst>
          </p:cNvPr>
          <p:cNvSpPr/>
          <p:nvPr/>
        </p:nvSpPr>
        <p:spPr>
          <a:xfrm>
            <a:off x="4965149" y="186671"/>
            <a:ext cx="1810789" cy="7871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3</a:t>
            </a:r>
          </a:p>
          <a:p>
            <a:pPr algn="ctr"/>
            <a:r>
              <a:rPr lang="ko-KR" altLang="en-US" dirty="0" err="1"/>
              <a:t>모달</a:t>
            </a:r>
            <a:r>
              <a:rPr lang="ko-KR" altLang="en-US" dirty="0"/>
              <a:t> </a:t>
            </a:r>
            <a:r>
              <a:rPr lang="en-US" altLang="ko-KR" dirty="0"/>
              <a:t>: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14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327488" y="1648833"/>
          <a:ext cx="8813454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조직명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지정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ㅇㅇ광역본부</a:t>
                      </a:r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ㅇㅇ지사</a:t>
                      </a:r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ㅇㅇ지점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이름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이름</a:t>
                      </a:r>
                      <a:r>
                        <a:rPr lang="en-US" altLang="ko-KR" sz="900" b="0" baseline="0" dirty="0"/>
                        <a:t> </a:t>
                      </a:r>
                      <a:r>
                        <a:rPr lang="ko-KR" altLang="en-US" sz="900" b="0" baseline="0" dirty="0"/>
                        <a:t>외 </a:t>
                      </a:r>
                      <a:r>
                        <a:rPr lang="en-US" altLang="ko-KR" sz="900" b="0" baseline="0" dirty="0"/>
                        <a:t>N</a:t>
                      </a:r>
                      <a:r>
                        <a:rPr lang="ko-KR" altLang="en-US" sz="900" b="0" baseline="0" dirty="0"/>
                        <a:t>인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이름</a:t>
                      </a:r>
                      <a:r>
                        <a:rPr lang="en-US" altLang="ko-KR" sz="900" b="0" dirty="0"/>
                        <a:t>(</a:t>
                      </a:r>
                      <a:r>
                        <a:rPr lang="ko-KR" altLang="en-US" sz="900" b="0" dirty="0"/>
                        <a:t>소속</a:t>
                      </a:r>
                      <a:r>
                        <a:rPr lang="en-US" altLang="ko-KR" sz="900" b="0" dirty="0"/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지정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956048" y="995187"/>
            <a:ext cx="2744884" cy="159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0" y="997712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공사 조직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463053" y="99771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78781" y="141381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055699" y="1416784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엑셀다운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293981" y="1637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 담당자 지정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72907" y="5808466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PAGER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3776706" y="989411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75720" y="843487"/>
          <a:ext cx="2586950" cy="211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KT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조직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지사지점 센터 법인담당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OSP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고객컨설팀담당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찾기 버튼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조직 선택화</a:t>
                      </a:r>
                      <a:r>
                        <a:rPr lang="ko-KR" altLang="en-US" sz="800" dirty="0"/>
                        <a:t>면 팝업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Default : </a:t>
                      </a:r>
                      <a:r>
                        <a:rPr lang="ko-KR" altLang="en-US" sz="800" dirty="0" err="1"/>
                        <a:t>로그인회원의</a:t>
                      </a:r>
                      <a:r>
                        <a:rPr lang="ko-KR" altLang="en-US" sz="800" dirty="0"/>
                        <a:t> 소속 조직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KT</a:t>
                      </a:r>
                      <a:r>
                        <a:rPr lang="ko-KR" altLang="en-US" sz="800" dirty="0"/>
                        <a:t>을 선택할 경우 </a:t>
                      </a:r>
                      <a:r>
                        <a:rPr lang="en-US" altLang="ko-KR" sz="800" dirty="0"/>
                        <a:t>KT</a:t>
                      </a:r>
                      <a:r>
                        <a:rPr lang="ko-KR" altLang="en-US" sz="800" dirty="0"/>
                        <a:t>내의 모든 조직을 출력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사원선택 화면을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팝업하여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담당자를 선택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등록된 담당자를 삭제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35323" y="4174296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권한은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3230075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조직별로</a:t>
            </a:r>
            <a:r>
              <a:rPr lang="ko-KR" altLang="en-US" sz="900" dirty="0">
                <a:solidFill>
                  <a:schemeClr val="tx1"/>
                </a:solidFill>
              </a:rPr>
              <a:t> 안전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  담당자를 지정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435323" y="2945815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안전보건 담당자는  선임이 아님으로 </a:t>
            </a:r>
            <a:r>
              <a:rPr lang="ko-KR" altLang="en-US" sz="900" dirty="0" err="1">
                <a:solidFill>
                  <a:schemeClr val="tx1"/>
                </a:solidFill>
              </a:rPr>
              <a:t>년도별로</a:t>
            </a:r>
            <a:r>
              <a:rPr lang="ko-KR" altLang="en-US" sz="900" dirty="0">
                <a:solidFill>
                  <a:schemeClr val="tx1"/>
                </a:solidFill>
              </a:rPr>
              <a:t> 관리하지 않고  조직기준으로 만 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0F6525-9A4C-48BA-BE68-6BAF47E5D819}"/>
              </a:ext>
            </a:extLst>
          </p:cNvPr>
          <p:cNvSpPr/>
          <p:nvPr/>
        </p:nvSpPr>
        <p:spPr>
          <a:xfrm>
            <a:off x="4965149" y="344073"/>
            <a:ext cx="1810789" cy="6297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56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72002"/>
              </p:ext>
            </p:extLst>
          </p:nvPr>
        </p:nvGraphicFramePr>
        <p:xfrm>
          <a:off x="327484" y="1992865"/>
          <a:ext cx="8983274" cy="140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6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61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공사아이디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공사유형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공사명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공사 기간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공사조직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책임자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공사유형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연계번호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협의체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직영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순천지점</a:t>
                      </a:r>
                      <a:r>
                        <a:rPr lang="en-US" altLang="ko-KR" sz="800" b="0" dirty="0"/>
                        <a:t>_2021_</a:t>
                      </a:r>
                      <a:r>
                        <a:rPr lang="ko-KR" altLang="en-US" sz="800" b="0" dirty="0"/>
                        <a:t>직영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2021-01-01~2021-12-31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전남광영본보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순천지점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/>
                        <a:t>김지점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직영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도급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순천지점</a:t>
                      </a:r>
                      <a:r>
                        <a:rPr lang="en-US" altLang="ko-KR" sz="800" b="0" dirty="0"/>
                        <a:t>_2021_</a:t>
                      </a:r>
                      <a:r>
                        <a:rPr lang="ko-KR" altLang="en-US" sz="800" b="0" dirty="0"/>
                        <a:t>도급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2021-01-01~2021-12-31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전남광영본보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순천지점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/>
                        <a:t>김지점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도급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3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도급공사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특정 도급공사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2021-01-01~2021-01-15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전남광영본보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순천지점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홍길동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도급공사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SRM_01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도급공사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BBBBBBBBBBBBBBBBB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2021-02-01~2021-02-15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전남광영본보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순천지점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이순신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건설공사 발주자 </a:t>
                      </a:r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천만원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 미만 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SRM_02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도급공사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CCCCCCCCCCCCCCC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2021-03-01~2021-03-15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전남광영본보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순천지점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임꺽정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건설공사 발주자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</a:rPr>
                        <a:t>억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 이상 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SRM_03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보가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수주공사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DDDDDDDDDDDDD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2020-03-01~2021-12-15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E</a:t>
                      </a:r>
                      <a:r>
                        <a:rPr lang="ko-KR" altLang="en-US" sz="800" b="0" dirty="0"/>
                        <a:t>부문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허균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수주공사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WBS_01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</a:rPr>
                        <a:t>중량물작업지시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EEEEEEEEEEEEEEEEEE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2021-03-01~2021-03-01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전남광영본보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순천지점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등록자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작업지시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WO_01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788348" y="960519"/>
            <a:ext cx="2185236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176703" y="96051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463053" y="960518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78781" y="1757843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총 </a:t>
            </a:r>
            <a:r>
              <a:rPr lang="en-US" altLang="ko-KR" sz="800" dirty="0">
                <a:solidFill>
                  <a:schemeClr val="tx1"/>
                </a:solidFill>
              </a:rPr>
              <a:t>NNN </a:t>
            </a:r>
            <a:r>
              <a:rPr lang="ko-KR" altLang="en-US" sz="8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055699" y="176081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엑셀다운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532659" y="171449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공사 관리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72907" y="6152498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PAGER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3117218" y="941842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60259"/>
              </p:ext>
            </p:extLst>
          </p:nvPr>
        </p:nvGraphicFramePr>
        <p:xfrm>
          <a:off x="9375720" y="843488"/>
          <a:ext cx="258695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찾기 버튼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조직 선택화</a:t>
                      </a:r>
                      <a:r>
                        <a:rPr lang="ko-KR" altLang="en-US" sz="800" dirty="0"/>
                        <a:t>면 팝업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Default : </a:t>
                      </a:r>
                      <a:r>
                        <a:rPr lang="ko-KR" altLang="en-US" sz="800" dirty="0" err="1"/>
                        <a:t>로그인회원의</a:t>
                      </a:r>
                      <a:r>
                        <a:rPr lang="ko-KR" altLang="en-US" sz="800" dirty="0"/>
                        <a:t> 소속 조직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KT</a:t>
                      </a:r>
                      <a:r>
                        <a:rPr lang="ko-KR" altLang="en-US" sz="800" dirty="0"/>
                        <a:t>를 선택할 경우 </a:t>
                      </a:r>
                      <a:r>
                        <a:rPr lang="en-US" altLang="ko-KR" sz="800" dirty="0"/>
                        <a:t>KT </a:t>
                      </a:r>
                      <a:r>
                        <a:rPr lang="ko-KR" altLang="en-US" sz="800" dirty="0"/>
                        <a:t>내의 모든 조직을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완료 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시  기 완료된 공사도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안전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보건 관리자 및 담당자 상세를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협의체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구성된 도급협의체의 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SRM, ERP,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안전작업에서 수신된 공사의 경우  해당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새스템에서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관리하는 번호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년도 직영공사 편성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직영공사편성 팝업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로그인회원의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소속 지사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편성하기 버튼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해당 조직의 직영공사와  직영에서 요구하는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안전서류별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작성일정 자료를 생성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 편성되어 있는 경우 오류처리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349389" y="5466489"/>
            <a:ext cx="246774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완료된 공사의 서류는 진행관리에서 제외해야 함 </a:t>
            </a:r>
            <a:r>
              <a:rPr lang="en-US" altLang="ko-KR" sz="800" dirty="0">
                <a:solidFill>
                  <a:srgbClr val="FF0000"/>
                </a:solidFill>
              </a:rPr>
              <a:t>=&gt; </a:t>
            </a:r>
            <a:r>
              <a:rPr lang="ko-KR" altLang="en-US" sz="800" dirty="0" err="1">
                <a:solidFill>
                  <a:srgbClr val="FF0000"/>
                </a:solidFill>
              </a:rPr>
              <a:t>공사별로</a:t>
            </a:r>
            <a:r>
              <a:rPr lang="ko-KR" altLang="en-US" sz="800" dirty="0">
                <a:solidFill>
                  <a:srgbClr val="FF0000"/>
                </a:solidFill>
              </a:rPr>
              <a:t> 완료를 별도 등록할 것인가 아니면 공사기간이 지나면 자동 완료 처리할 것인가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6204572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조직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 err="1">
                <a:solidFill>
                  <a:srgbClr val="FF0000"/>
                </a:solidFill>
              </a:rPr>
              <a:t>년도기준의</a:t>
            </a:r>
            <a:r>
              <a:rPr lang="ko-KR" altLang="en-US" sz="800" b="1" dirty="0">
                <a:solidFill>
                  <a:srgbClr val="FF0000"/>
                </a:solidFill>
              </a:rPr>
              <a:t> 직영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>
                <a:solidFill>
                  <a:srgbClr val="FF0000"/>
                </a:solidFill>
              </a:rPr>
              <a:t>도급과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SRM</a:t>
            </a:r>
            <a:r>
              <a:rPr lang="ko-KR" altLang="en-US" sz="800" dirty="0">
                <a:solidFill>
                  <a:schemeClr val="tx1"/>
                </a:solidFill>
              </a:rPr>
              <a:t>과 </a:t>
            </a:r>
            <a:r>
              <a:rPr lang="en-US" altLang="ko-KR" sz="800" dirty="0">
                <a:solidFill>
                  <a:schemeClr val="tx1"/>
                </a:solidFill>
              </a:rPr>
              <a:t>ERP</a:t>
            </a:r>
            <a:r>
              <a:rPr lang="ko-KR" altLang="en-US" sz="800" dirty="0">
                <a:solidFill>
                  <a:schemeClr val="tx1"/>
                </a:solidFill>
              </a:rPr>
              <a:t>로 부터 수신된 공사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작업지사 등  안전서류 작성대상 공사를 관리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349389" y="4295560"/>
            <a:ext cx="246774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 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작업지시는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작업지시만 관리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작업계획서 때문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책임자는 작업지시 등록자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8348" y="1193714"/>
            <a:ext cx="287920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39555" y="1193714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공사명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08024" y="1193714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완료 포함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23008" y="1193713"/>
            <a:ext cx="1724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01591" y="1753998"/>
            <a:ext cx="1182697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년도 직영공사 편성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72907" y="3931294"/>
            <a:ext cx="3155431" cy="183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66418" y="4688673"/>
            <a:ext cx="640852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1842" y="4660267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년도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66418" y="4155612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전남광역본부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</a:rPr>
              <a:t>순천지점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667556" y="412720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07270" y="4688673"/>
            <a:ext cx="124801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8" idx="0"/>
          </p:cNvCxnSpPr>
          <p:nvPr/>
        </p:nvCxnSpPr>
        <p:spPr>
          <a:xfrm flipH="1">
            <a:off x="5350623" y="1873894"/>
            <a:ext cx="2045453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985315" y="5250140"/>
            <a:ext cx="643909" cy="21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편성하기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053431" y="1753998"/>
            <a:ext cx="1151680" cy="18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년도도급공사</a:t>
            </a:r>
            <a:r>
              <a:rPr lang="ko-KR" altLang="en-US" sz="800" dirty="0"/>
              <a:t> 편성</a:t>
            </a:r>
          </a:p>
        </p:txBody>
      </p:sp>
      <p:cxnSp>
        <p:nvCxnSpPr>
          <p:cNvPr id="13" name="직선 화살표 연결선 12"/>
          <p:cNvCxnSpPr>
            <a:endCxn id="8" idx="0"/>
          </p:cNvCxnSpPr>
          <p:nvPr/>
        </p:nvCxnSpPr>
        <p:spPr>
          <a:xfrm flipH="1">
            <a:off x="5350623" y="1937843"/>
            <a:ext cx="3221877" cy="199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666418" y="4394244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직영  혹은 도급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667556" y="436583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유형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E155E0-4B7F-4FDF-862A-05FFF782A765}"/>
              </a:ext>
            </a:extLst>
          </p:cNvPr>
          <p:cNvSpPr/>
          <p:nvPr/>
        </p:nvSpPr>
        <p:spPr>
          <a:xfrm>
            <a:off x="4965149" y="344072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3</a:t>
            </a:r>
          </a:p>
          <a:p>
            <a:pPr algn="ctr"/>
            <a:r>
              <a:rPr lang="ko-KR" altLang="en-US" dirty="0" err="1"/>
              <a:t>모달</a:t>
            </a:r>
            <a:r>
              <a:rPr lang="ko-KR" altLang="en-US" dirty="0"/>
              <a:t> </a:t>
            </a:r>
            <a:r>
              <a:rPr lang="en-US" altLang="ko-KR" dirty="0"/>
              <a:t>: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72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078049" y="995186"/>
            <a:ext cx="82943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2998" y="995187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공사번호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301373" y="100387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293981" y="1637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상세 보기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954711" y="985937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50183"/>
              </p:ext>
            </p:extLst>
          </p:nvPr>
        </p:nvGraphicFramePr>
        <p:xfrm>
          <a:off x="9375720" y="843487"/>
          <a:ext cx="2586950" cy="141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작업지시번호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SRM WBSID, </a:t>
                      </a:r>
                    </a:p>
                    <a:p>
                      <a:r>
                        <a:rPr lang="en-US" altLang="ko-KR" sz="800" dirty="0"/>
                        <a:t>ERP WBSID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8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0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35323" y="5206391"/>
            <a:ext cx="2467745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 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3230075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특정 공사에 대해 상세 정보를 출력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08853"/>
              </p:ext>
            </p:extLst>
          </p:nvPr>
        </p:nvGraphicFramePr>
        <p:xfrm>
          <a:off x="549114" y="3465616"/>
          <a:ext cx="6025138" cy="221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역할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선임일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관리책임자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11111111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순천지사</a:t>
                      </a:r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ㅇㅇ지점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관리감독자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관리감독자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안전관리자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보건관리자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웹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</a:rPr>
              <a:t>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2001" y="1323434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유형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9046" y="1343900"/>
            <a:ext cx="829438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2001" y="155305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명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69045" y="1573517"/>
            <a:ext cx="5516469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2001" y="176220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기간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9045" y="1782667"/>
            <a:ext cx="5516469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2001" y="199231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주관 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69045" y="2012782"/>
            <a:ext cx="5516469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2998" y="222243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공사금액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60042" y="2242897"/>
            <a:ext cx="5516469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60042" y="2474521"/>
            <a:ext cx="1994275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31229" y="2490210"/>
            <a:ext cx="11454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연계 번호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23508" y="2940211"/>
            <a:ext cx="11454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7634" y="3219558"/>
            <a:ext cx="95376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안전 선임자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456250" y="616453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403793" y="3223401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협의체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634" y="3394093"/>
            <a:ext cx="6195716" cy="239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8" name="직사각형 37"/>
          <p:cNvSpPr/>
          <p:nvPr/>
        </p:nvSpPr>
        <p:spPr>
          <a:xfrm>
            <a:off x="1430607" y="3227007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안전 위원회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435321" y="2637796"/>
            <a:ext cx="2467745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외부의 안전관리자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보건관리자도  사원정보에 등록하여 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44E820-8974-4DAB-8971-3C079DC13598}"/>
              </a:ext>
            </a:extLst>
          </p:cNvPr>
          <p:cNvSpPr/>
          <p:nvPr/>
        </p:nvSpPr>
        <p:spPr>
          <a:xfrm>
            <a:off x="4965149" y="344072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20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293981" y="1637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상세 보기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5249"/>
              </p:ext>
            </p:extLst>
          </p:nvPr>
        </p:nvGraphicFramePr>
        <p:xfrm>
          <a:off x="9375720" y="843487"/>
          <a:ext cx="2586950" cy="141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작업지시번호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SRM WBSID, </a:t>
                      </a:r>
                    </a:p>
                    <a:p>
                      <a:r>
                        <a:rPr lang="en-US" altLang="ko-KR" sz="800" dirty="0"/>
                        <a:t>ERP WBSID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8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0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35323" y="5206391"/>
            <a:ext cx="246774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사측과 </a:t>
            </a:r>
            <a:r>
              <a:rPr lang="ko-KR" altLang="en-US" sz="800" dirty="0" err="1">
                <a:solidFill>
                  <a:schemeClr val="tx1"/>
                </a:solidFill>
              </a:rPr>
              <a:t>근로자측의</a:t>
            </a:r>
            <a:r>
              <a:rPr lang="ko-KR" altLang="en-US" sz="800" dirty="0">
                <a:solidFill>
                  <a:schemeClr val="tx1"/>
                </a:solidFill>
              </a:rPr>
              <a:t>  탭을 나눌까요 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3230075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특정 공사에 대해 상세 정보를 출력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435322" y="3317007"/>
            <a:ext cx="246774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 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90937"/>
              </p:ext>
            </p:extLst>
          </p:nvPr>
        </p:nvGraphicFramePr>
        <p:xfrm>
          <a:off x="551373" y="3792787"/>
          <a:ext cx="6025138" cy="129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역할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선임일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회사측 대표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11111111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순천지사</a:t>
                      </a:r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ㅇㅇ지점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회사측 위원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회사측 위원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</a:rPr>
                        <a:t>근로자측 대표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</a:rPr>
                        <a:t>근로자측 위원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근로자측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위원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웹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</a:rPr>
              <a:t>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23508" y="2940211"/>
            <a:ext cx="11454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7634" y="3219558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안전 선임자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456250" y="616453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403793" y="3223401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협의체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634" y="3394093"/>
            <a:ext cx="6195716" cy="239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8" name="직사각형 37"/>
          <p:cNvSpPr/>
          <p:nvPr/>
        </p:nvSpPr>
        <p:spPr>
          <a:xfrm>
            <a:off x="1430607" y="3227007"/>
            <a:ext cx="95376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안전 위원회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5FE2D5-E974-42C7-A3ED-20AEB1B867F5}"/>
              </a:ext>
            </a:extLst>
          </p:cNvPr>
          <p:cNvSpPr/>
          <p:nvPr/>
        </p:nvSpPr>
        <p:spPr>
          <a:xfrm>
            <a:off x="4965149" y="344072"/>
            <a:ext cx="1810789" cy="10668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: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13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95901</TotalTime>
  <Words>5016</Words>
  <Application>Microsoft Office PowerPoint</Application>
  <PresentationFormat>와이드스크린</PresentationFormat>
  <Paragraphs>2298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sqi</dc:creator>
  <cp:lastModifiedBy>Cindy Robinson</cp:lastModifiedBy>
  <cp:revision>1002</cp:revision>
  <dcterms:created xsi:type="dcterms:W3CDTF">2020-06-25T09:47:30Z</dcterms:created>
  <dcterms:modified xsi:type="dcterms:W3CDTF">2021-08-24T08:21:56Z</dcterms:modified>
</cp:coreProperties>
</file>