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80" r:id="rId2"/>
    <p:sldId id="388" r:id="rId3"/>
    <p:sldId id="392" r:id="rId4"/>
    <p:sldId id="393" r:id="rId5"/>
    <p:sldId id="385" r:id="rId6"/>
    <p:sldId id="405" r:id="rId7"/>
    <p:sldId id="406" r:id="rId8"/>
    <p:sldId id="394" r:id="rId9"/>
    <p:sldId id="383" r:id="rId10"/>
    <p:sldId id="402" r:id="rId11"/>
    <p:sldId id="403" r:id="rId12"/>
    <p:sldId id="404" r:id="rId13"/>
    <p:sldId id="382" r:id="rId14"/>
    <p:sldId id="386" r:id="rId15"/>
    <p:sldId id="387" r:id="rId16"/>
    <p:sldId id="398" r:id="rId17"/>
    <p:sldId id="407" r:id="rId18"/>
    <p:sldId id="408" r:id="rId19"/>
    <p:sldId id="409" r:id="rId20"/>
    <p:sldId id="410" r:id="rId21"/>
    <p:sldId id="411" r:id="rId2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개요" id="{420AE72F-0948-453D-928F-F033DD065526}">
          <p14:sldIdLst>
            <p14:sldId id="380"/>
          </p14:sldIdLst>
        </p14:section>
        <p14:section name="어드민_점검항목관리" id="{85BC6C03-CD92-4FDA-B74D-D2C6B7696128}">
          <p14:sldIdLst>
            <p14:sldId id="388"/>
            <p14:sldId id="392"/>
            <p14:sldId id="393"/>
          </p14:sldIdLst>
        </p14:section>
        <p14:section name="어드민_작업지시현황" id="{F52D81B9-326C-4637-A1C8-35F5B6DE6CCB}">
          <p14:sldIdLst/>
        </p14:section>
        <p14:section name="작업지시" id="{4C9CBFAE-70C8-4F34-BE89-6968ECF0CAD5}">
          <p14:sldIdLst>
            <p14:sldId id="385"/>
            <p14:sldId id="405"/>
            <p14:sldId id="406"/>
            <p14:sldId id="394"/>
            <p14:sldId id="383"/>
            <p14:sldId id="402"/>
            <p14:sldId id="403"/>
            <p14:sldId id="404"/>
            <p14:sldId id="382"/>
            <p14:sldId id="386"/>
            <p14:sldId id="387"/>
            <p14:sldId id="398"/>
            <p14:sldId id="407"/>
            <p14:sldId id="408"/>
            <p14:sldId id="409"/>
            <p14:sldId id="410"/>
            <p14:sldId id="41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507" autoAdjust="0"/>
  </p:normalViewPr>
  <p:slideViewPr>
    <p:cSldViewPr snapToGrid="0">
      <p:cViewPr varScale="1">
        <p:scale>
          <a:sx n="80" d="100"/>
          <a:sy n="80" d="100"/>
        </p:scale>
        <p:origin x="96" y="216"/>
      </p:cViewPr>
      <p:guideLst/>
    </p:cSldViewPr>
  </p:slideViewPr>
  <p:notesTextViewPr>
    <p:cViewPr>
      <p:scale>
        <a:sx n="125" d="100"/>
        <a:sy n="125" d="100"/>
      </p:scale>
      <p:origin x="0" y="0"/>
    </p:cViewPr>
  </p:notesTextViewPr>
  <p:notesViewPr>
    <p:cSldViewPr snapToGrid="0">
      <p:cViewPr varScale="1">
        <p:scale>
          <a:sx n="86" d="100"/>
          <a:sy n="86" d="100"/>
        </p:scale>
        <p:origin x="3762"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EECFDD-FD58-4C85-BF7D-163BF30761BA}" type="datetimeFigureOut">
              <a:rPr lang="ko-KR" altLang="en-US" smtClean="0"/>
              <a:t>2021-08-24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34C37-C895-434E-BBE2-9A61276AE486}" type="slidenum">
              <a:rPr lang="ko-KR" altLang="en-US" smtClean="0"/>
              <a:t>‹#›</a:t>
            </a:fld>
            <a:endParaRPr lang="ko-KR" altLang="en-US"/>
          </a:p>
        </p:txBody>
      </p:sp>
    </p:spTree>
    <p:extLst>
      <p:ext uri="{BB962C8B-B14F-4D97-AF65-F5344CB8AC3E}">
        <p14:creationId xmlns:p14="http://schemas.microsoft.com/office/powerpoint/2010/main" val="325671843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a:t>
            </a:fld>
            <a:endParaRPr lang="ko-KR" altLang="en-US"/>
          </a:p>
        </p:txBody>
      </p:sp>
    </p:spTree>
    <p:extLst>
      <p:ext uri="{BB962C8B-B14F-4D97-AF65-F5344CB8AC3E}">
        <p14:creationId xmlns:p14="http://schemas.microsoft.com/office/powerpoint/2010/main" val="763056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10</a:t>
            </a:fld>
            <a:endParaRPr lang="ko-KR" altLang="en-US"/>
          </a:p>
        </p:txBody>
      </p:sp>
    </p:spTree>
    <p:extLst>
      <p:ext uri="{BB962C8B-B14F-4D97-AF65-F5344CB8AC3E}">
        <p14:creationId xmlns:p14="http://schemas.microsoft.com/office/powerpoint/2010/main" val="736470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11</a:t>
            </a:fld>
            <a:endParaRPr lang="ko-KR" altLang="en-US"/>
          </a:p>
        </p:txBody>
      </p:sp>
    </p:spTree>
    <p:extLst>
      <p:ext uri="{BB962C8B-B14F-4D97-AF65-F5344CB8AC3E}">
        <p14:creationId xmlns:p14="http://schemas.microsoft.com/office/powerpoint/2010/main" val="1287843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12</a:t>
            </a:fld>
            <a:endParaRPr lang="ko-KR" altLang="en-US"/>
          </a:p>
        </p:txBody>
      </p:sp>
    </p:spTree>
    <p:extLst>
      <p:ext uri="{BB962C8B-B14F-4D97-AF65-F5344CB8AC3E}">
        <p14:creationId xmlns:p14="http://schemas.microsoft.com/office/powerpoint/2010/main" val="2138719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13</a:t>
            </a:fld>
            <a:endParaRPr lang="ko-KR" altLang="en-US"/>
          </a:p>
        </p:txBody>
      </p:sp>
    </p:spTree>
    <p:extLst>
      <p:ext uri="{BB962C8B-B14F-4D97-AF65-F5344CB8AC3E}">
        <p14:creationId xmlns:p14="http://schemas.microsoft.com/office/powerpoint/2010/main" val="3973138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14</a:t>
            </a:fld>
            <a:endParaRPr lang="ko-KR" altLang="en-US"/>
          </a:p>
        </p:txBody>
      </p:sp>
    </p:spTree>
    <p:extLst>
      <p:ext uri="{BB962C8B-B14F-4D97-AF65-F5344CB8AC3E}">
        <p14:creationId xmlns:p14="http://schemas.microsoft.com/office/powerpoint/2010/main" val="4154054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15</a:t>
            </a:fld>
            <a:endParaRPr lang="ko-KR" altLang="en-US"/>
          </a:p>
        </p:txBody>
      </p:sp>
    </p:spTree>
    <p:extLst>
      <p:ext uri="{BB962C8B-B14F-4D97-AF65-F5344CB8AC3E}">
        <p14:creationId xmlns:p14="http://schemas.microsoft.com/office/powerpoint/2010/main" val="2764072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16</a:t>
            </a:fld>
            <a:endParaRPr lang="ko-KR" altLang="en-US"/>
          </a:p>
        </p:txBody>
      </p:sp>
    </p:spTree>
    <p:extLst>
      <p:ext uri="{BB962C8B-B14F-4D97-AF65-F5344CB8AC3E}">
        <p14:creationId xmlns:p14="http://schemas.microsoft.com/office/powerpoint/2010/main" val="3836977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17</a:t>
            </a:fld>
            <a:endParaRPr lang="ko-KR" altLang="en-US"/>
          </a:p>
        </p:txBody>
      </p:sp>
    </p:spTree>
    <p:extLst>
      <p:ext uri="{BB962C8B-B14F-4D97-AF65-F5344CB8AC3E}">
        <p14:creationId xmlns:p14="http://schemas.microsoft.com/office/powerpoint/2010/main" val="1880718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18</a:t>
            </a:fld>
            <a:endParaRPr lang="ko-KR" altLang="en-US"/>
          </a:p>
        </p:txBody>
      </p:sp>
    </p:spTree>
    <p:extLst>
      <p:ext uri="{BB962C8B-B14F-4D97-AF65-F5344CB8AC3E}">
        <p14:creationId xmlns:p14="http://schemas.microsoft.com/office/powerpoint/2010/main" val="1205373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19</a:t>
            </a:fld>
            <a:endParaRPr lang="ko-KR" altLang="en-US"/>
          </a:p>
        </p:txBody>
      </p:sp>
    </p:spTree>
    <p:extLst>
      <p:ext uri="{BB962C8B-B14F-4D97-AF65-F5344CB8AC3E}">
        <p14:creationId xmlns:p14="http://schemas.microsoft.com/office/powerpoint/2010/main" val="4052486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a:t>
            </a:fld>
            <a:endParaRPr lang="ko-KR" altLang="en-US"/>
          </a:p>
        </p:txBody>
      </p:sp>
    </p:spTree>
    <p:extLst>
      <p:ext uri="{BB962C8B-B14F-4D97-AF65-F5344CB8AC3E}">
        <p14:creationId xmlns:p14="http://schemas.microsoft.com/office/powerpoint/2010/main" val="671544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20</a:t>
            </a:fld>
            <a:endParaRPr lang="ko-KR" altLang="en-US"/>
          </a:p>
        </p:txBody>
      </p:sp>
    </p:spTree>
    <p:extLst>
      <p:ext uri="{BB962C8B-B14F-4D97-AF65-F5344CB8AC3E}">
        <p14:creationId xmlns:p14="http://schemas.microsoft.com/office/powerpoint/2010/main" val="1072611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21</a:t>
            </a:fld>
            <a:endParaRPr lang="ko-KR" altLang="en-US"/>
          </a:p>
        </p:txBody>
      </p:sp>
    </p:spTree>
    <p:extLst>
      <p:ext uri="{BB962C8B-B14F-4D97-AF65-F5344CB8AC3E}">
        <p14:creationId xmlns:p14="http://schemas.microsoft.com/office/powerpoint/2010/main" val="1540933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3</a:t>
            </a:fld>
            <a:endParaRPr lang="ko-KR" altLang="en-US"/>
          </a:p>
        </p:txBody>
      </p:sp>
    </p:spTree>
    <p:extLst>
      <p:ext uri="{BB962C8B-B14F-4D97-AF65-F5344CB8AC3E}">
        <p14:creationId xmlns:p14="http://schemas.microsoft.com/office/powerpoint/2010/main" val="244781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4</a:t>
            </a:fld>
            <a:endParaRPr lang="ko-KR" altLang="en-US"/>
          </a:p>
        </p:txBody>
      </p:sp>
    </p:spTree>
    <p:extLst>
      <p:ext uri="{BB962C8B-B14F-4D97-AF65-F5344CB8AC3E}">
        <p14:creationId xmlns:p14="http://schemas.microsoft.com/office/powerpoint/2010/main" val="1446202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5</a:t>
            </a:fld>
            <a:endParaRPr lang="ko-KR" altLang="en-US"/>
          </a:p>
        </p:txBody>
      </p:sp>
    </p:spTree>
    <p:extLst>
      <p:ext uri="{BB962C8B-B14F-4D97-AF65-F5344CB8AC3E}">
        <p14:creationId xmlns:p14="http://schemas.microsoft.com/office/powerpoint/2010/main" val="2156269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6</a:t>
            </a:fld>
            <a:endParaRPr lang="ko-KR" altLang="en-US"/>
          </a:p>
        </p:txBody>
      </p:sp>
    </p:spTree>
    <p:extLst>
      <p:ext uri="{BB962C8B-B14F-4D97-AF65-F5344CB8AC3E}">
        <p14:creationId xmlns:p14="http://schemas.microsoft.com/office/powerpoint/2010/main" val="2001771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7</a:t>
            </a:fld>
            <a:endParaRPr lang="ko-KR" altLang="en-US"/>
          </a:p>
        </p:txBody>
      </p:sp>
    </p:spTree>
    <p:extLst>
      <p:ext uri="{BB962C8B-B14F-4D97-AF65-F5344CB8AC3E}">
        <p14:creationId xmlns:p14="http://schemas.microsoft.com/office/powerpoint/2010/main" val="183879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8</a:t>
            </a:fld>
            <a:endParaRPr lang="ko-KR" altLang="en-US"/>
          </a:p>
        </p:txBody>
      </p:sp>
    </p:spTree>
    <p:extLst>
      <p:ext uri="{BB962C8B-B14F-4D97-AF65-F5344CB8AC3E}">
        <p14:creationId xmlns:p14="http://schemas.microsoft.com/office/powerpoint/2010/main" val="1951860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9</a:t>
            </a:fld>
            <a:endParaRPr lang="ko-KR" altLang="en-US"/>
          </a:p>
        </p:txBody>
      </p:sp>
    </p:spTree>
    <p:extLst>
      <p:ext uri="{BB962C8B-B14F-4D97-AF65-F5344CB8AC3E}">
        <p14:creationId xmlns:p14="http://schemas.microsoft.com/office/powerpoint/2010/main" val="868579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ext uri="{D42A27DB-BD31-4B8C-83A1-F6EECF244321}">
                <p14:modId xmlns:p14="http://schemas.microsoft.com/office/powerpoint/2010/main" val="3003454232"/>
              </p:ext>
            </p:extLst>
          </p:nvPr>
        </p:nvGraphicFramePr>
        <p:xfrm>
          <a:off x="143339" y="123800"/>
          <a:ext cx="11905322" cy="447680"/>
        </p:xfrm>
        <a:graphic>
          <a:graphicData uri="http://schemas.openxmlformats.org/drawingml/2006/table">
            <a:tbl>
              <a:tblPr/>
              <a:tblGrid>
                <a:gridCol w="1340801">
                  <a:extLst>
                    <a:ext uri="{9D8B030D-6E8A-4147-A177-3AD203B41FA5}">
                      <a16:colId xmlns:a16="http://schemas.microsoft.com/office/drawing/2014/main" val="20000"/>
                    </a:ext>
                  </a:extLst>
                </a:gridCol>
                <a:gridCol w="7396169">
                  <a:extLst>
                    <a:ext uri="{9D8B030D-6E8A-4147-A177-3AD203B41FA5}">
                      <a16:colId xmlns:a16="http://schemas.microsoft.com/office/drawing/2014/main" val="20001"/>
                    </a:ext>
                  </a:extLst>
                </a:gridCol>
                <a:gridCol w="1017303">
                  <a:extLst>
                    <a:ext uri="{9D8B030D-6E8A-4147-A177-3AD203B41FA5}">
                      <a16:colId xmlns:a16="http://schemas.microsoft.com/office/drawing/2014/main" val="20002"/>
                    </a:ext>
                  </a:extLst>
                </a:gridCol>
                <a:gridCol w="2151049">
                  <a:extLst>
                    <a:ext uri="{9D8B030D-6E8A-4147-A177-3AD203B41FA5}">
                      <a16:colId xmlns:a16="http://schemas.microsoft.com/office/drawing/2014/main" val="20003"/>
                    </a:ext>
                  </a:extLst>
                </a:gridCol>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웹</a:t>
                      </a:r>
                      <a:r>
                        <a:rPr kumimoji="1" lang="en-US" altLang="ko-KR" sz="1000" b="1" i="0" u="none" strike="noStrike" cap="none" normalizeH="0" baseline="0" dirty="0">
                          <a:ln>
                            <a:noFill/>
                          </a:ln>
                          <a:solidFill>
                            <a:schemeClr val="tx1"/>
                          </a:solidFill>
                          <a:effectLst/>
                          <a:latin typeface="+mn-ea"/>
                          <a:ea typeface="+mn-ea"/>
                        </a:rPr>
                        <a:t>/</a:t>
                      </a:r>
                      <a:r>
                        <a:rPr kumimoji="1" lang="ko-KR" altLang="en-US" sz="1000" b="1" i="0" u="none" strike="noStrike" cap="none" normalizeH="0" baseline="0" dirty="0" err="1">
                          <a:ln>
                            <a:noFill/>
                          </a:ln>
                          <a:solidFill>
                            <a:schemeClr val="tx1"/>
                          </a:solidFill>
                          <a:effectLst/>
                          <a:latin typeface="+mn-ea"/>
                          <a:ea typeface="+mn-ea"/>
                        </a:rPr>
                        <a:t>모바일</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설명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화면유형</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3" name="표 22"/>
          <p:cNvGraphicFramePr>
            <a:graphicFrameLocks noGrp="1"/>
          </p:cNvGraphicFramePr>
          <p:nvPr userDrawn="1"/>
        </p:nvGraphicFramePr>
        <p:xfrm>
          <a:off x="143339" y="620713"/>
          <a:ext cx="11905324" cy="5975350"/>
        </p:xfrm>
        <a:graphic>
          <a:graphicData uri="http://schemas.openxmlformats.org/drawingml/2006/table">
            <a:tbl>
              <a:tblPr/>
              <a:tblGrid>
                <a:gridCol w="1346659">
                  <a:extLst>
                    <a:ext uri="{9D8B030D-6E8A-4147-A177-3AD203B41FA5}">
                      <a16:colId xmlns:a16="http://schemas.microsoft.com/office/drawing/2014/main" val="20000"/>
                    </a:ext>
                  </a:extLst>
                </a:gridCol>
                <a:gridCol w="3243007">
                  <a:extLst>
                    <a:ext uri="{9D8B030D-6E8A-4147-A177-3AD203B41FA5}">
                      <a16:colId xmlns:a16="http://schemas.microsoft.com/office/drawing/2014/main" val="20001"/>
                    </a:ext>
                  </a:extLst>
                </a:gridCol>
                <a:gridCol w="1335479">
                  <a:extLst>
                    <a:ext uri="{9D8B030D-6E8A-4147-A177-3AD203B41FA5}">
                      <a16:colId xmlns:a16="http://schemas.microsoft.com/office/drawing/2014/main" val="20002"/>
                    </a:ext>
                  </a:extLst>
                </a:gridCol>
                <a:gridCol w="3291880">
                  <a:extLst>
                    <a:ext uri="{9D8B030D-6E8A-4147-A177-3AD203B41FA5}">
                      <a16:colId xmlns:a16="http://schemas.microsoft.com/office/drawing/2014/main" val="20003"/>
                    </a:ext>
                  </a:extLst>
                </a:gridCol>
                <a:gridCol w="905943">
                  <a:extLst>
                    <a:ext uri="{9D8B030D-6E8A-4147-A177-3AD203B41FA5}">
                      <a16:colId xmlns:a16="http://schemas.microsoft.com/office/drawing/2014/main" val="20004"/>
                    </a:ext>
                  </a:extLst>
                </a:gridCol>
                <a:gridCol w="1782356">
                  <a:extLst>
                    <a:ext uri="{9D8B030D-6E8A-4147-A177-3AD203B41FA5}">
                      <a16:colId xmlns:a16="http://schemas.microsoft.com/office/drawing/2014/main" val="20005"/>
                    </a:ext>
                  </a:extLst>
                </a:gridCol>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2624730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a:prstGeom prst="rect">
            <a:avLst/>
          </a:prstGeo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a:xfrm>
            <a:off x="838200" y="6356350"/>
            <a:ext cx="2743200" cy="365125"/>
          </a:xfrm>
          <a:prstGeom prst="rect">
            <a:avLst/>
          </a:prstGeom>
        </p:spPr>
        <p:txBody>
          <a:bodyPr/>
          <a:lstStyle/>
          <a:p>
            <a:fld id="{94933E57-60ED-4B31-B33B-DBD469484AE6}" type="datetimeFigureOut">
              <a:rPr lang="ko-KR" altLang="en-US" smtClean="0"/>
              <a:t>2021-08-24</a:t>
            </a:fld>
            <a:endParaRPr lang="ko-KR" altLang="en-US"/>
          </a:p>
        </p:txBody>
      </p:sp>
      <p:sp>
        <p:nvSpPr>
          <p:cNvPr id="6" name="바닥글 개체 틀 5"/>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610600" y="6356350"/>
            <a:ext cx="2743200" cy="365125"/>
          </a:xfrm>
          <a:prstGeom prst="rect">
            <a:avLst/>
          </a:prstGeom>
        </p:spPr>
        <p:txBody>
          <a:bodyPr/>
          <a:lstStyle/>
          <a:p>
            <a:fld id="{792EC1EF-E823-4C5F-8E9C-2F12836F5325}" type="slidenum">
              <a:rPr lang="ko-KR" altLang="en-US" smtClean="0"/>
              <a:t>‹#›</a:t>
            </a:fld>
            <a:endParaRPr lang="ko-KR" altLang="en-US"/>
          </a:p>
        </p:txBody>
      </p:sp>
    </p:spTree>
    <p:extLst>
      <p:ext uri="{BB962C8B-B14F-4D97-AF65-F5344CB8AC3E}">
        <p14:creationId xmlns:p14="http://schemas.microsoft.com/office/powerpoint/2010/main" val="28041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1325563"/>
          </a:xfrm>
          <a:prstGeom prst="rect">
            <a:avLst/>
          </a:prstGeom>
        </p:spPr>
        <p:txBody>
          <a:bodyPr/>
          <a:lstStyle/>
          <a:p>
            <a:r>
              <a:rPr lang="ko-KR" altLang="en-US"/>
              <a:t>마스터 제목 스타일 편집</a:t>
            </a:r>
          </a:p>
        </p:txBody>
      </p:sp>
      <p:sp>
        <p:nvSpPr>
          <p:cNvPr id="3" name="세로 텍스트 개체 틀 2"/>
          <p:cNvSpPr>
            <a:spLocks noGrp="1"/>
          </p:cNvSpPr>
          <p:nvPr>
            <p:ph type="body" orient="vert" idx="1"/>
          </p:nvPr>
        </p:nvSpPr>
        <p:spPr>
          <a:xfrm>
            <a:off x="838200" y="1825625"/>
            <a:ext cx="10515600" cy="4351338"/>
          </a:xfrm>
          <a:prstGeom prst="rect">
            <a:avLst/>
          </a:prstGeo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838200" y="6356350"/>
            <a:ext cx="2743200" cy="365125"/>
          </a:xfrm>
          <a:prstGeom prst="rect">
            <a:avLst/>
          </a:prstGeom>
        </p:spPr>
        <p:txBody>
          <a:bodyPr/>
          <a:lstStyle/>
          <a:p>
            <a:fld id="{94933E57-60ED-4B31-B33B-DBD469484AE6}" type="datetimeFigureOut">
              <a:rPr lang="ko-KR" altLang="en-US" smtClean="0"/>
              <a:t>2021-08-24</a:t>
            </a:fld>
            <a:endParaRPr lang="ko-KR" altLang="en-US"/>
          </a:p>
        </p:txBody>
      </p:sp>
      <p:sp>
        <p:nvSpPr>
          <p:cNvPr id="5" name="바닥글 개체 틀 4"/>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610600" y="6356350"/>
            <a:ext cx="2743200" cy="365125"/>
          </a:xfrm>
          <a:prstGeom prst="rect">
            <a:avLst/>
          </a:prstGeom>
        </p:spPr>
        <p:txBody>
          <a:bodyPr/>
          <a:lstStyle/>
          <a:p>
            <a:fld id="{792EC1EF-E823-4C5F-8E9C-2F12836F5325}" type="slidenum">
              <a:rPr lang="ko-KR" altLang="en-US" smtClean="0"/>
              <a:t>‹#›</a:t>
            </a:fld>
            <a:endParaRPr lang="ko-KR" altLang="en-US"/>
          </a:p>
        </p:txBody>
      </p:sp>
    </p:spTree>
    <p:extLst>
      <p:ext uri="{BB962C8B-B14F-4D97-AF65-F5344CB8AC3E}">
        <p14:creationId xmlns:p14="http://schemas.microsoft.com/office/powerpoint/2010/main" val="2006055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a:prstGeom prst="rect">
            <a:avLst/>
          </a:prstGeo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a:prstGeom prst="rect">
            <a:avLst/>
          </a:prstGeo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838200" y="6356350"/>
            <a:ext cx="2743200" cy="365125"/>
          </a:xfrm>
          <a:prstGeom prst="rect">
            <a:avLst/>
          </a:prstGeom>
        </p:spPr>
        <p:txBody>
          <a:bodyPr/>
          <a:lstStyle/>
          <a:p>
            <a:fld id="{94933E57-60ED-4B31-B33B-DBD469484AE6}" type="datetimeFigureOut">
              <a:rPr lang="ko-KR" altLang="en-US" smtClean="0"/>
              <a:t>2021-08-24</a:t>
            </a:fld>
            <a:endParaRPr lang="ko-KR" altLang="en-US"/>
          </a:p>
        </p:txBody>
      </p:sp>
      <p:sp>
        <p:nvSpPr>
          <p:cNvPr id="5" name="바닥글 개체 틀 4"/>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610600" y="6356350"/>
            <a:ext cx="2743200" cy="365125"/>
          </a:xfrm>
          <a:prstGeom prst="rect">
            <a:avLst/>
          </a:prstGeom>
        </p:spPr>
        <p:txBody>
          <a:bodyPr/>
          <a:lstStyle/>
          <a:p>
            <a:fld id="{792EC1EF-E823-4C5F-8E9C-2F12836F5325}" type="slidenum">
              <a:rPr lang="ko-KR" altLang="en-US" smtClean="0"/>
              <a:t>‹#›</a:t>
            </a:fld>
            <a:endParaRPr lang="ko-KR" altLang="en-US"/>
          </a:p>
        </p:txBody>
      </p:sp>
    </p:spTree>
    <p:extLst>
      <p:ext uri="{BB962C8B-B14F-4D97-AF65-F5344CB8AC3E}">
        <p14:creationId xmlns:p14="http://schemas.microsoft.com/office/powerpoint/2010/main" val="2559801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144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1325563"/>
          </a:xfrm>
          <a:prstGeom prst="rect">
            <a:avLst/>
          </a:prstGeom>
        </p:spPr>
        <p:txBody>
          <a:bodyPr/>
          <a:lstStyle/>
          <a:p>
            <a:r>
              <a:rPr lang="ko-KR" altLang="en-US"/>
              <a:t>마스터 제목 스타일 편집</a:t>
            </a:r>
          </a:p>
        </p:txBody>
      </p:sp>
      <p:sp>
        <p:nvSpPr>
          <p:cNvPr id="3" name="내용 개체 틀 2"/>
          <p:cNvSpPr>
            <a:spLocks noGrp="1"/>
          </p:cNvSpPr>
          <p:nvPr>
            <p:ph idx="1"/>
          </p:nvPr>
        </p:nvSpPr>
        <p:spPr>
          <a:xfrm>
            <a:off x="838200" y="1825625"/>
            <a:ext cx="10515600" cy="4351338"/>
          </a:xfrm>
          <a:prstGeom prst="rect">
            <a:avLst/>
          </a:prstGeo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838200" y="6356350"/>
            <a:ext cx="2743200" cy="365125"/>
          </a:xfrm>
          <a:prstGeom prst="rect">
            <a:avLst/>
          </a:prstGeom>
        </p:spPr>
        <p:txBody>
          <a:bodyPr/>
          <a:lstStyle/>
          <a:p>
            <a:fld id="{94933E57-60ED-4B31-B33B-DBD469484AE6}" type="datetimeFigureOut">
              <a:rPr lang="ko-KR" altLang="en-US" smtClean="0"/>
              <a:t>2021-08-24</a:t>
            </a:fld>
            <a:endParaRPr lang="ko-KR" altLang="en-US"/>
          </a:p>
        </p:txBody>
      </p:sp>
      <p:sp>
        <p:nvSpPr>
          <p:cNvPr id="5" name="바닥글 개체 틀 4"/>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610600" y="6356350"/>
            <a:ext cx="2743200" cy="365125"/>
          </a:xfrm>
          <a:prstGeom prst="rect">
            <a:avLst/>
          </a:prstGeom>
        </p:spPr>
        <p:txBody>
          <a:bodyPr/>
          <a:lstStyle/>
          <a:p>
            <a:fld id="{792EC1EF-E823-4C5F-8E9C-2F12836F5325}" type="slidenum">
              <a:rPr lang="ko-KR" altLang="en-US" smtClean="0"/>
              <a:t>‹#›</a:t>
            </a:fld>
            <a:endParaRPr lang="ko-KR" altLang="en-US"/>
          </a:p>
        </p:txBody>
      </p:sp>
    </p:spTree>
    <p:extLst>
      <p:ext uri="{BB962C8B-B14F-4D97-AF65-F5344CB8AC3E}">
        <p14:creationId xmlns:p14="http://schemas.microsoft.com/office/powerpoint/2010/main" val="3587098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a:prstGeom prst="rect">
            <a:avLst/>
          </a:prstGeo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a:xfrm>
            <a:off x="838200" y="6356350"/>
            <a:ext cx="2743200" cy="365125"/>
          </a:xfrm>
          <a:prstGeom prst="rect">
            <a:avLst/>
          </a:prstGeom>
        </p:spPr>
        <p:txBody>
          <a:bodyPr/>
          <a:lstStyle/>
          <a:p>
            <a:fld id="{94933E57-60ED-4B31-B33B-DBD469484AE6}" type="datetimeFigureOut">
              <a:rPr lang="ko-KR" altLang="en-US" smtClean="0"/>
              <a:t>2021-08-24</a:t>
            </a:fld>
            <a:endParaRPr lang="ko-KR" altLang="en-US"/>
          </a:p>
        </p:txBody>
      </p:sp>
      <p:sp>
        <p:nvSpPr>
          <p:cNvPr id="5" name="바닥글 개체 틀 4"/>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610600" y="6356350"/>
            <a:ext cx="2743200" cy="365125"/>
          </a:xfrm>
          <a:prstGeom prst="rect">
            <a:avLst/>
          </a:prstGeom>
        </p:spPr>
        <p:txBody>
          <a:bodyPr/>
          <a:lstStyle/>
          <a:p>
            <a:fld id="{792EC1EF-E823-4C5F-8E9C-2F12836F5325}" type="slidenum">
              <a:rPr lang="ko-KR" altLang="en-US" smtClean="0"/>
              <a:t>‹#›</a:t>
            </a:fld>
            <a:endParaRPr lang="ko-KR" altLang="en-US"/>
          </a:p>
        </p:txBody>
      </p:sp>
    </p:spTree>
    <p:extLst>
      <p:ext uri="{BB962C8B-B14F-4D97-AF65-F5344CB8AC3E}">
        <p14:creationId xmlns:p14="http://schemas.microsoft.com/office/powerpoint/2010/main" val="2366055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1325563"/>
          </a:xfrm>
          <a:prstGeom prst="rect">
            <a:avLst/>
          </a:prstGeom>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a:prstGeom prst="rect">
            <a:avLst/>
          </a:prstGeo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a:prstGeom prst="rect">
            <a:avLst/>
          </a:prstGeo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a:xfrm>
            <a:off x="838200" y="6356350"/>
            <a:ext cx="2743200" cy="365125"/>
          </a:xfrm>
          <a:prstGeom prst="rect">
            <a:avLst/>
          </a:prstGeom>
        </p:spPr>
        <p:txBody>
          <a:bodyPr/>
          <a:lstStyle/>
          <a:p>
            <a:fld id="{94933E57-60ED-4B31-B33B-DBD469484AE6}" type="datetimeFigureOut">
              <a:rPr lang="ko-KR" altLang="en-US" smtClean="0"/>
              <a:t>2021-08-24</a:t>
            </a:fld>
            <a:endParaRPr lang="ko-KR" altLang="en-US"/>
          </a:p>
        </p:txBody>
      </p:sp>
      <p:sp>
        <p:nvSpPr>
          <p:cNvPr id="6" name="바닥글 개체 틀 5"/>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610600" y="6356350"/>
            <a:ext cx="2743200" cy="365125"/>
          </a:xfrm>
          <a:prstGeom prst="rect">
            <a:avLst/>
          </a:prstGeom>
        </p:spPr>
        <p:txBody>
          <a:bodyPr/>
          <a:lstStyle/>
          <a:p>
            <a:fld id="{792EC1EF-E823-4C5F-8E9C-2F12836F5325}" type="slidenum">
              <a:rPr lang="ko-KR" altLang="en-US" smtClean="0"/>
              <a:t>‹#›</a:t>
            </a:fld>
            <a:endParaRPr lang="ko-KR" altLang="en-US"/>
          </a:p>
        </p:txBody>
      </p:sp>
    </p:spTree>
    <p:extLst>
      <p:ext uri="{BB962C8B-B14F-4D97-AF65-F5344CB8AC3E}">
        <p14:creationId xmlns:p14="http://schemas.microsoft.com/office/powerpoint/2010/main" val="3028694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a:prstGeom prst="rect">
            <a:avLst/>
          </a:prstGeo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a:prstGeom prst="rect">
            <a:avLst/>
          </a:prstGeo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a:prstGeom prst="rect">
            <a:avLst/>
          </a:prstGeo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a:xfrm>
            <a:off x="838200" y="6356350"/>
            <a:ext cx="2743200" cy="365125"/>
          </a:xfrm>
          <a:prstGeom prst="rect">
            <a:avLst/>
          </a:prstGeom>
        </p:spPr>
        <p:txBody>
          <a:bodyPr/>
          <a:lstStyle/>
          <a:p>
            <a:fld id="{94933E57-60ED-4B31-B33B-DBD469484AE6}" type="datetimeFigureOut">
              <a:rPr lang="ko-KR" altLang="en-US" smtClean="0"/>
              <a:t>2021-08-24</a:t>
            </a:fld>
            <a:endParaRPr lang="ko-KR" altLang="en-US"/>
          </a:p>
        </p:txBody>
      </p:sp>
      <p:sp>
        <p:nvSpPr>
          <p:cNvPr id="8" name="바닥글 개체 틀 7"/>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a:xfrm>
            <a:off x="8610600" y="6356350"/>
            <a:ext cx="2743200" cy="365125"/>
          </a:xfrm>
          <a:prstGeom prst="rect">
            <a:avLst/>
          </a:prstGeom>
        </p:spPr>
        <p:txBody>
          <a:bodyPr/>
          <a:lstStyle/>
          <a:p>
            <a:fld id="{792EC1EF-E823-4C5F-8E9C-2F12836F5325}" type="slidenum">
              <a:rPr lang="ko-KR" altLang="en-US" smtClean="0"/>
              <a:t>‹#›</a:t>
            </a:fld>
            <a:endParaRPr lang="ko-KR" altLang="en-US"/>
          </a:p>
        </p:txBody>
      </p:sp>
    </p:spTree>
    <p:extLst>
      <p:ext uri="{BB962C8B-B14F-4D97-AF65-F5344CB8AC3E}">
        <p14:creationId xmlns:p14="http://schemas.microsoft.com/office/powerpoint/2010/main" val="49214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1325563"/>
          </a:xfrm>
          <a:prstGeom prst="rect">
            <a:avLst/>
          </a:prstGeom>
        </p:spPr>
        <p:txBody>
          <a:bodyPr/>
          <a:lstStyle/>
          <a:p>
            <a:r>
              <a:rPr lang="ko-KR" altLang="en-US"/>
              <a:t>마스터 제목 스타일 편집</a:t>
            </a:r>
          </a:p>
        </p:txBody>
      </p:sp>
      <p:sp>
        <p:nvSpPr>
          <p:cNvPr id="3" name="날짜 개체 틀 2"/>
          <p:cNvSpPr>
            <a:spLocks noGrp="1"/>
          </p:cNvSpPr>
          <p:nvPr>
            <p:ph type="dt" sz="half" idx="10"/>
          </p:nvPr>
        </p:nvSpPr>
        <p:spPr>
          <a:xfrm>
            <a:off x="838200" y="6356350"/>
            <a:ext cx="2743200" cy="365125"/>
          </a:xfrm>
          <a:prstGeom prst="rect">
            <a:avLst/>
          </a:prstGeom>
        </p:spPr>
        <p:txBody>
          <a:bodyPr/>
          <a:lstStyle/>
          <a:p>
            <a:fld id="{94933E57-60ED-4B31-B33B-DBD469484AE6}" type="datetimeFigureOut">
              <a:rPr lang="ko-KR" altLang="en-US" smtClean="0"/>
              <a:t>2021-08-24</a:t>
            </a:fld>
            <a:endParaRPr lang="ko-KR" altLang="en-US"/>
          </a:p>
        </p:txBody>
      </p:sp>
      <p:sp>
        <p:nvSpPr>
          <p:cNvPr id="4" name="바닥글 개체 틀 3"/>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a:xfrm>
            <a:off x="8610600" y="6356350"/>
            <a:ext cx="2743200" cy="365125"/>
          </a:xfrm>
          <a:prstGeom prst="rect">
            <a:avLst/>
          </a:prstGeom>
        </p:spPr>
        <p:txBody>
          <a:bodyPr/>
          <a:lstStyle/>
          <a:p>
            <a:fld id="{792EC1EF-E823-4C5F-8E9C-2F12836F5325}" type="slidenum">
              <a:rPr lang="ko-KR" altLang="en-US" smtClean="0"/>
              <a:t>‹#›</a:t>
            </a:fld>
            <a:endParaRPr lang="ko-KR" altLang="en-US"/>
          </a:p>
        </p:txBody>
      </p:sp>
    </p:spTree>
    <p:extLst>
      <p:ext uri="{BB962C8B-B14F-4D97-AF65-F5344CB8AC3E}">
        <p14:creationId xmlns:p14="http://schemas.microsoft.com/office/powerpoint/2010/main" val="329606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838200" y="6356350"/>
            <a:ext cx="2743200" cy="365125"/>
          </a:xfrm>
          <a:prstGeom prst="rect">
            <a:avLst/>
          </a:prstGeom>
        </p:spPr>
        <p:txBody>
          <a:bodyPr/>
          <a:lstStyle/>
          <a:p>
            <a:fld id="{94933E57-60ED-4B31-B33B-DBD469484AE6}" type="datetimeFigureOut">
              <a:rPr lang="ko-KR" altLang="en-US" smtClean="0"/>
              <a:t>2021-08-24</a:t>
            </a:fld>
            <a:endParaRPr lang="ko-KR" altLang="en-US"/>
          </a:p>
        </p:txBody>
      </p:sp>
      <p:sp>
        <p:nvSpPr>
          <p:cNvPr id="3" name="바닥글 개체 틀 2"/>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a:xfrm>
            <a:off x="8610600" y="6356350"/>
            <a:ext cx="2743200" cy="365125"/>
          </a:xfrm>
          <a:prstGeom prst="rect">
            <a:avLst/>
          </a:prstGeom>
        </p:spPr>
        <p:txBody>
          <a:bodyPr/>
          <a:lstStyle/>
          <a:p>
            <a:fld id="{792EC1EF-E823-4C5F-8E9C-2F12836F5325}" type="slidenum">
              <a:rPr lang="ko-KR" altLang="en-US" smtClean="0"/>
              <a:t>‹#›</a:t>
            </a:fld>
            <a:endParaRPr lang="ko-KR" altLang="en-US"/>
          </a:p>
        </p:txBody>
      </p:sp>
    </p:spTree>
    <p:extLst>
      <p:ext uri="{BB962C8B-B14F-4D97-AF65-F5344CB8AC3E}">
        <p14:creationId xmlns:p14="http://schemas.microsoft.com/office/powerpoint/2010/main" val="3448680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a:prstGeom prst="rect">
            <a:avLst/>
          </a:prstGeo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a:xfrm>
            <a:off x="838200" y="6356350"/>
            <a:ext cx="2743200" cy="365125"/>
          </a:xfrm>
          <a:prstGeom prst="rect">
            <a:avLst/>
          </a:prstGeom>
        </p:spPr>
        <p:txBody>
          <a:bodyPr/>
          <a:lstStyle/>
          <a:p>
            <a:fld id="{94933E57-60ED-4B31-B33B-DBD469484AE6}" type="datetimeFigureOut">
              <a:rPr lang="ko-KR" altLang="en-US" smtClean="0"/>
              <a:t>2021-08-24</a:t>
            </a:fld>
            <a:endParaRPr lang="ko-KR" altLang="en-US"/>
          </a:p>
        </p:txBody>
      </p:sp>
      <p:sp>
        <p:nvSpPr>
          <p:cNvPr id="6" name="바닥글 개체 틀 5"/>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610600" y="6356350"/>
            <a:ext cx="2743200" cy="365125"/>
          </a:xfrm>
          <a:prstGeom prst="rect">
            <a:avLst/>
          </a:prstGeom>
        </p:spPr>
        <p:txBody>
          <a:bodyPr/>
          <a:lstStyle/>
          <a:p>
            <a:fld id="{792EC1EF-E823-4C5F-8E9C-2F12836F5325}" type="slidenum">
              <a:rPr lang="ko-KR" altLang="en-US" smtClean="0"/>
              <a:t>‹#›</a:t>
            </a:fld>
            <a:endParaRPr lang="ko-KR" altLang="en-US"/>
          </a:p>
        </p:txBody>
      </p:sp>
    </p:spTree>
    <p:extLst>
      <p:ext uri="{BB962C8B-B14F-4D97-AF65-F5344CB8AC3E}">
        <p14:creationId xmlns:p14="http://schemas.microsoft.com/office/powerpoint/2010/main" val="2340048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983947"/>
      </p:ext>
    </p:extLst>
  </p:cSld>
  <p:clrMap bg1="lt1" tx1="dk1" bg2="lt2" tx2="dk2" accent1="accent1" accent2="accent2" accent3="accent3" accent4="accent4" accent5="accent5" accent6="accent6" hlink="hlink" folHlink="folHlink"/>
  <p:sldLayoutIdLst>
    <p:sldLayoutId id="2147483662"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직사각형 39"/>
          <p:cNvSpPr/>
          <p:nvPr/>
        </p:nvSpPr>
        <p:spPr>
          <a:xfrm>
            <a:off x="249210" y="1189608"/>
            <a:ext cx="11229428" cy="51669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기타 </a:t>
            </a:r>
            <a:r>
              <a:rPr lang="en-US" altLang="ko-KR" sz="900" dirty="0">
                <a:solidFill>
                  <a:schemeClr val="tx1"/>
                </a:solidFill>
              </a:rPr>
              <a:t>: </a:t>
            </a:r>
          </a:p>
          <a:p>
            <a:endParaRPr lang="en-US" altLang="ko-KR" sz="900" dirty="0">
              <a:solidFill>
                <a:schemeClr val="tx1"/>
              </a:solidFill>
            </a:endParaRPr>
          </a:p>
          <a:p>
            <a:r>
              <a:rPr lang="ko-KR" altLang="en-US" sz="900" dirty="0">
                <a:solidFill>
                  <a:schemeClr val="tx1"/>
                </a:solidFill>
              </a:rPr>
              <a:t>총괄안전관리자</a:t>
            </a:r>
          </a:p>
          <a:p>
            <a:endParaRPr lang="ko-KR" altLang="en-US" sz="900" dirty="0">
              <a:solidFill>
                <a:schemeClr val="tx1"/>
              </a:solidFill>
            </a:endParaRPr>
          </a:p>
          <a:p>
            <a:r>
              <a:rPr lang="en-US" altLang="ko-KR" sz="900" dirty="0" err="1">
                <a:solidFill>
                  <a:schemeClr val="tx1"/>
                </a:solidFill>
              </a:rPr>
              <a:t>wbs</a:t>
            </a:r>
            <a:r>
              <a:rPr lang="ko-KR" altLang="en-US" sz="900" dirty="0">
                <a:solidFill>
                  <a:schemeClr val="tx1"/>
                </a:solidFill>
              </a:rPr>
              <a:t>별 필요 문서  </a:t>
            </a:r>
            <a:r>
              <a:rPr lang="ko-KR" altLang="en-US" sz="900" dirty="0" err="1">
                <a:solidFill>
                  <a:schemeClr val="tx1"/>
                </a:solidFill>
              </a:rPr>
              <a:t>모바일</a:t>
            </a:r>
            <a:r>
              <a:rPr lang="ko-KR" altLang="en-US" sz="900" dirty="0">
                <a:solidFill>
                  <a:schemeClr val="tx1"/>
                </a:solidFill>
              </a:rPr>
              <a:t> 필요</a:t>
            </a:r>
          </a:p>
          <a:p>
            <a:r>
              <a:rPr lang="ko-KR" altLang="en-US" sz="900" dirty="0">
                <a:solidFill>
                  <a:schemeClr val="tx1"/>
                </a:solidFill>
              </a:rPr>
              <a:t>금액 별 문서  </a:t>
            </a:r>
          </a:p>
          <a:p>
            <a:endParaRPr lang="ko-KR" altLang="en-US" sz="900" dirty="0">
              <a:solidFill>
                <a:schemeClr val="tx1"/>
              </a:solidFill>
            </a:endParaRPr>
          </a:p>
          <a:p>
            <a:r>
              <a:rPr lang="ko-KR" altLang="en-US" sz="900" dirty="0">
                <a:solidFill>
                  <a:schemeClr val="tx1"/>
                </a:solidFill>
              </a:rPr>
              <a:t>발주</a:t>
            </a:r>
            <a:r>
              <a:rPr lang="en-US" altLang="ko-KR" sz="900" dirty="0">
                <a:solidFill>
                  <a:schemeClr val="tx1"/>
                </a:solidFill>
              </a:rPr>
              <a:t>/</a:t>
            </a:r>
            <a:r>
              <a:rPr lang="ko-KR" altLang="en-US" sz="900" dirty="0" err="1">
                <a:solidFill>
                  <a:schemeClr val="tx1"/>
                </a:solidFill>
              </a:rPr>
              <a:t>드급</a:t>
            </a:r>
            <a:r>
              <a:rPr lang="ko-KR" altLang="en-US" sz="900" dirty="0">
                <a:solidFill>
                  <a:schemeClr val="tx1"/>
                </a:solidFill>
              </a:rPr>
              <a:t> 에 따라 </a:t>
            </a:r>
          </a:p>
          <a:p>
            <a:endParaRPr lang="ko-KR" altLang="en-US" sz="900" dirty="0">
              <a:solidFill>
                <a:schemeClr val="tx1"/>
              </a:solidFill>
            </a:endParaRPr>
          </a:p>
          <a:p>
            <a:r>
              <a:rPr lang="ko-KR" altLang="en-US" sz="900" dirty="0" err="1">
                <a:solidFill>
                  <a:schemeClr val="tx1"/>
                </a:solidFill>
              </a:rPr>
              <a:t>지사별</a:t>
            </a:r>
            <a:r>
              <a:rPr lang="ko-KR" altLang="en-US" sz="900" dirty="0">
                <a:solidFill>
                  <a:schemeClr val="tx1"/>
                </a:solidFill>
              </a:rPr>
              <a:t> 안정담당 총괄 </a:t>
            </a:r>
            <a:r>
              <a:rPr lang="en-US" altLang="ko-KR" sz="900" dirty="0">
                <a:solidFill>
                  <a:schemeClr val="tx1"/>
                </a:solidFill>
              </a:rPr>
              <a:t>: </a:t>
            </a:r>
            <a:r>
              <a:rPr lang="ko-KR" altLang="en-US" sz="900" dirty="0">
                <a:solidFill>
                  <a:schemeClr val="tx1"/>
                </a:solidFill>
              </a:rPr>
              <a:t>공통</a:t>
            </a:r>
          </a:p>
          <a:p>
            <a:r>
              <a:rPr lang="ko-KR" altLang="en-US" sz="900" dirty="0">
                <a:solidFill>
                  <a:schemeClr val="tx1"/>
                </a:solidFill>
              </a:rPr>
              <a:t>공사관련 </a:t>
            </a:r>
            <a:r>
              <a:rPr lang="en-US" altLang="ko-KR" sz="900" dirty="0">
                <a:solidFill>
                  <a:schemeClr val="tx1"/>
                </a:solidFill>
              </a:rPr>
              <a:t>: cm</a:t>
            </a:r>
            <a:r>
              <a:rPr lang="ko-KR" altLang="en-US" sz="900" dirty="0">
                <a:solidFill>
                  <a:schemeClr val="tx1"/>
                </a:solidFill>
              </a:rPr>
              <a:t>팀</a:t>
            </a:r>
          </a:p>
          <a:p>
            <a:endParaRPr lang="ko-KR" altLang="en-US" sz="900" dirty="0">
              <a:solidFill>
                <a:schemeClr val="tx1"/>
              </a:solidFill>
            </a:endParaRPr>
          </a:p>
          <a:p>
            <a:r>
              <a:rPr lang="en-US" altLang="ko-KR" sz="900" dirty="0">
                <a:solidFill>
                  <a:schemeClr val="tx1"/>
                </a:solidFill>
              </a:rPr>
              <a:t>KT</a:t>
            </a:r>
            <a:r>
              <a:rPr lang="ko-KR" altLang="en-US" sz="900" dirty="0">
                <a:solidFill>
                  <a:schemeClr val="tx1"/>
                </a:solidFill>
              </a:rPr>
              <a:t>지사   </a:t>
            </a:r>
            <a:r>
              <a:rPr lang="en-US" altLang="ko-KR" sz="900" dirty="0">
                <a:solidFill>
                  <a:schemeClr val="tx1"/>
                </a:solidFill>
              </a:rPr>
              <a:t>B2B</a:t>
            </a:r>
          </a:p>
          <a:p>
            <a:endParaRPr lang="en-US" altLang="ko-KR" sz="900" dirty="0">
              <a:solidFill>
                <a:schemeClr val="tx1"/>
              </a:solidFill>
            </a:endParaRPr>
          </a:p>
          <a:p>
            <a:r>
              <a:rPr lang="ko-KR" altLang="en-US" sz="900" b="1" dirty="0" err="1">
                <a:solidFill>
                  <a:schemeClr val="tx1"/>
                </a:solidFill>
              </a:rPr>
              <a:t>점검자와</a:t>
            </a:r>
            <a:r>
              <a:rPr lang="ko-KR" altLang="en-US" sz="900" b="1" dirty="0">
                <a:solidFill>
                  <a:schemeClr val="tx1"/>
                </a:solidFill>
              </a:rPr>
              <a:t> 확인자의 전자서명 필요</a:t>
            </a:r>
            <a:endParaRPr lang="en-US" altLang="ko-KR" sz="900" b="1" dirty="0">
              <a:solidFill>
                <a:schemeClr val="tx1"/>
              </a:solidFill>
            </a:endParaRPr>
          </a:p>
          <a:p>
            <a:endParaRPr lang="en-US" altLang="ko-KR" sz="900" b="1" dirty="0">
              <a:solidFill>
                <a:schemeClr val="tx1"/>
              </a:solidFill>
            </a:endParaRPr>
          </a:p>
          <a:p>
            <a:r>
              <a:rPr lang="ko-KR" altLang="en-US" sz="900" b="1" dirty="0" err="1">
                <a:solidFill>
                  <a:schemeClr val="tx1"/>
                </a:solidFill>
              </a:rPr>
              <a:t>메일링시</a:t>
            </a:r>
            <a:r>
              <a:rPr lang="ko-KR" altLang="en-US" sz="900" b="1" dirty="0">
                <a:solidFill>
                  <a:schemeClr val="tx1"/>
                </a:solidFill>
              </a:rPr>
              <a:t> 첨부파일 필요</a:t>
            </a:r>
            <a:endParaRPr lang="en-US" altLang="ko-KR" sz="900" b="1" dirty="0">
              <a:solidFill>
                <a:schemeClr val="tx1"/>
              </a:solidFill>
            </a:endParaRPr>
          </a:p>
          <a:p>
            <a:endParaRPr lang="en-US" altLang="ko-KR" sz="900" b="1" dirty="0">
              <a:solidFill>
                <a:schemeClr val="tx1"/>
              </a:solidFill>
            </a:endParaRPr>
          </a:p>
          <a:p>
            <a:r>
              <a:rPr lang="ko-KR" altLang="en-US" sz="900" b="1" dirty="0">
                <a:solidFill>
                  <a:schemeClr val="tx1"/>
                </a:solidFill>
              </a:rPr>
              <a:t>작업지시의 결재 경로는 </a:t>
            </a:r>
            <a:r>
              <a:rPr lang="en-US" altLang="ko-KR" sz="900" b="1" dirty="0">
                <a:solidFill>
                  <a:schemeClr val="tx1"/>
                </a:solidFill>
              </a:rPr>
              <a:t>? : </a:t>
            </a:r>
            <a:r>
              <a:rPr lang="ko-KR" altLang="en-US" sz="900" b="1" dirty="0" err="1">
                <a:solidFill>
                  <a:schemeClr val="tx1"/>
                </a:solidFill>
              </a:rPr>
              <a:t>직상사</a:t>
            </a:r>
            <a:endParaRPr lang="en-US" altLang="ko-KR" sz="900" b="1" dirty="0">
              <a:solidFill>
                <a:schemeClr val="tx1"/>
              </a:solidFill>
            </a:endParaRPr>
          </a:p>
          <a:p>
            <a:r>
              <a:rPr lang="ko-KR" altLang="en-US" sz="900" b="1" dirty="0">
                <a:solidFill>
                  <a:schemeClr val="tx1"/>
                </a:solidFill>
              </a:rPr>
              <a:t>점검결과도 승인</a:t>
            </a:r>
            <a:r>
              <a:rPr lang="en-US" altLang="ko-KR" sz="900" b="1" dirty="0">
                <a:solidFill>
                  <a:schemeClr val="tx1"/>
                </a:solidFill>
              </a:rPr>
              <a:t> -&gt; </a:t>
            </a:r>
            <a:r>
              <a:rPr lang="ko-KR" altLang="en-US" sz="900" b="1" dirty="0" err="1">
                <a:solidFill>
                  <a:schemeClr val="tx1"/>
                </a:solidFill>
              </a:rPr>
              <a:t>승인없음</a:t>
            </a:r>
            <a:endParaRPr lang="en-US" altLang="ko-KR" sz="900" b="1" dirty="0">
              <a:solidFill>
                <a:schemeClr val="tx1"/>
              </a:solidFill>
            </a:endParaRPr>
          </a:p>
          <a:p>
            <a:endParaRPr lang="en-US" altLang="ko-KR" sz="900" b="1" dirty="0">
              <a:solidFill>
                <a:schemeClr val="tx1"/>
              </a:solidFill>
            </a:endParaRPr>
          </a:p>
          <a:p>
            <a:endParaRPr lang="en-US" altLang="ko-KR" sz="900" b="1" dirty="0">
              <a:solidFill>
                <a:schemeClr val="tx1"/>
              </a:solidFill>
            </a:endParaRPr>
          </a:p>
          <a:p>
            <a:r>
              <a:rPr lang="ko-KR" altLang="en-US" sz="900" b="1" dirty="0">
                <a:solidFill>
                  <a:schemeClr val="tx1"/>
                </a:solidFill>
              </a:rPr>
              <a:t>작업지시대상 현장의 담당 조직</a:t>
            </a:r>
            <a:r>
              <a:rPr lang="en-US" altLang="ko-KR" sz="900" b="1" dirty="0">
                <a:solidFill>
                  <a:schemeClr val="tx1"/>
                </a:solidFill>
              </a:rPr>
              <a:t>(… </a:t>
            </a:r>
            <a:r>
              <a:rPr lang="ko-KR" altLang="en-US" sz="900" b="1" dirty="0">
                <a:solidFill>
                  <a:schemeClr val="tx1"/>
                </a:solidFill>
              </a:rPr>
              <a:t>지사 등</a:t>
            </a:r>
            <a:r>
              <a:rPr lang="en-US" altLang="ko-KR" sz="900" b="1" dirty="0">
                <a:solidFill>
                  <a:schemeClr val="tx1"/>
                </a:solidFill>
              </a:rPr>
              <a:t>) </a:t>
            </a:r>
            <a:r>
              <a:rPr lang="ko-KR" altLang="en-US" sz="900" b="1" dirty="0">
                <a:solidFill>
                  <a:schemeClr val="tx1"/>
                </a:solidFill>
              </a:rPr>
              <a:t>을 관리할 필요가 있는가</a:t>
            </a:r>
            <a:endParaRPr lang="en-US" altLang="ko-KR" sz="900" b="1" dirty="0">
              <a:solidFill>
                <a:schemeClr val="tx1"/>
              </a:solidFill>
            </a:endParaRPr>
          </a:p>
          <a:p>
            <a:endParaRPr lang="en-US" altLang="ko-KR" sz="900" b="1" dirty="0">
              <a:solidFill>
                <a:schemeClr val="tx1"/>
              </a:solidFill>
            </a:endParaRPr>
          </a:p>
          <a:p>
            <a:r>
              <a:rPr lang="ko-KR" altLang="en-US" sz="900" b="1" dirty="0">
                <a:solidFill>
                  <a:schemeClr val="tx1"/>
                </a:solidFill>
              </a:rPr>
              <a:t>점검결과 레벨은 어떻게 관리하나 </a:t>
            </a:r>
            <a:r>
              <a:rPr lang="en-US" altLang="ko-KR" sz="900" b="1" dirty="0">
                <a:solidFill>
                  <a:schemeClr val="tx1"/>
                </a:solidFill>
              </a:rPr>
              <a:t>:  </a:t>
            </a:r>
            <a:r>
              <a:rPr lang="ko-KR" altLang="en-US" sz="900" b="1" dirty="0">
                <a:solidFill>
                  <a:schemeClr val="tx1"/>
                </a:solidFill>
              </a:rPr>
              <a:t>적합</a:t>
            </a:r>
            <a:r>
              <a:rPr lang="en-US" altLang="ko-KR" sz="900" b="1" dirty="0">
                <a:solidFill>
                  <a:schemeClr val="tx1"/>
                </a:solidFill>
              </a:rPr>
              <a:t>,</a:t>
            </a:r>
            <a:r>
              <a:rPr lang="ko-KR" altLang="en-US" sz="900" b="1" dirty="0">
                <a:solidFill>
                  <a:schemeClr val="tx1"/>
                </a:solidFill>
              </a:rPr>
              <a:t>미비</a:t>
            </a:r>
            <a:r>
              <a:rPr lang="en-US" altLang="ko-KR" sz="900" b="1" dirty="0">
                <a:solidFill>
                  <a:schemeClr val="tx1"/>
                </a:solidFill>
              </a:rPr>
              <a:t>, </a:t>
            </a:r>
            <a:r>
              <a:rPr lang="ko-KR" altLang="en-US" sz="900" b="1" dirty="0">
                <a:solidFill>
                  <a:schemeClr val="tx1"/>
                </a:solidFill>
              </a:rPr>
              <a:t>부적합   뭐 이렇게 </a:t>
            </a:r>
            <a:r>
              <a:rPr lang="en-US" altLang="ko-KR" sz="900" b="1" dirty="0">
                <a:solidFill>
                  <a:schemeClr val="tx1"/>
                </a:solidFill>
              </a:rPr>
              <a:t>???</a:t>
            </a:r>
          </a:p>
          <a:p>
            <a:endParaRPr lang="en-US" altLang="ko-KR" sz="900" b="1" dirty="0">
              <a:solidFill>
                <a:schemeClr val="tx1"/>
              </a:solidFill>
            </a:endParaRPr>
          </a:p>
          <a:p>
            <a:r>
              <a:rPr lang="ko-KR" altLang="en-US" sz="900" b="1" dirty="0">
                <a:solidFill>
                  <a:schemeClr val="tx1"/>
                </a:solidFill>
              </a:rPr>
              <a:t>광역본부 소속 사람도  </a:t>
            </a:r>
            <a:r>
              <a:rPr lang="ko-KR" altLang="en-US" sz="900" b="1" dirty="0" err="1">
                <a:solidFill>
                  <a:schemeClr val="tx1"/>
                </a:solidFill>
              </a:rPr>
              <a:t>점검등록함</a:t>
            </a:r>
            <a:endParaRPr lang="en-US" altLang="ko-KR" sz="900" b="1" dirty="0">
              <a:solidFill>
                <a:schemeClr val="tx1"/>
              </a:solidFill>
            </a:endParaRPr>
          </a:p>
          <a:p>
            <a:endParaRPr lang="en-US" altLang="ko-KR" sz="900" b="1" dirty="0">
              <a:solidFill>
                <a:schemeClr val="tx1"/>
              </a:solidFill>
            </a:endParaRPr>
          </a:p>
          <a:p>
            <a:r>
              <a:rPr lang="ko-KR" altLang="en-US" sz="900" b="1" dirty="0">
                <a:solidFill>
                  <a:schemeClr val="tx1"/>
                </a:solidFill>
              </a:rPr>
              <a:t>필요한 통계 양식 수집 필요</a:t>
            </a:r>
            <a:endParaRPr lang="en-US" altLang="ko-KR" sz="900" b="1" dirty="0">
              <a:solidFill>
                <a:schemeClr val="tx1"/>
              </a:solidFill>
            </a:endParaRPr>
          </a:p>
          <a:p>
            <a:endParaRPr lang="en-US" altLang="ko-KR" sz="900" b="1" dirty="0">
              <a:solidFill>
                <a:schemeClr val="tx1"/>
              </a:solidFill>
            </a:endParaRPr>
          </a:p>
          <a:p>
            <a:r>
              <a:rPr lang="ko-KR" altLang="en-US" sz="900" b="1" dirty="0">
                <a:solidFill>
                  <a:schemeClr val="tx1"/>
                </a:solidFill>
              </a:rPr>
              <a:t>현장 안전점검 체크리스트 </a:t>
            </a:r>
            <a:r>
              <a:rPr lang="en-US" altLang="ko-KR" sz="900" b="1" dirty="0">
                <a:solidFill>
                  <a:schemeClr val="tx1"/>
                </a:solidFill>
              </a:rPr>
              <a:t>: </a:t>
            </a:r>
          </a:p>
          <a:p>
            <a:endParaRPr lang="en-US" altLang="ko-KR" sz="900" b="1" dirty="0">
              <a:solidFill>
                <a:schemeClr val="tx1"/>
              </a:solidFill>
            </a:endParaRPr>
          </a:p>
          <a:p>
            <a:r>
              <a:rPr lang="ko-KR" altLang="en-US" sz="900" b="1" dirty="0">
                <a:solidFill>
                  <a:schemeClr val="tx1"/>
                </a:solidFill>
              </a:rPr>
              <a:t>통계</a:t>
            </a:r>
            <a:r>
              <a:rPr lang="en-US" altLang="ko-KR" sz="900" b="1" dirty="0">
                <a:solidFill>
                  <a:schemeClr val="tx1"/>
                </a:solidFill>
              </a:rPr>
              <a:t>.  </a:t>
            </a:r>
            <a:r>
              <a:rPr lang="ko-KR" altLang="en-US" sz="900" b="1" dirty="0">
                <a:solidFill>
                  <a:schemeClr val="tx1"/>
                </a:solidFill>
              </a:rPr>
              <a:t>결과보고서 </a:t>
            </a:r>
            <a:r>
              <a:rPr lang="en-US" altLang="ko-KR" sz="900" b="1" dirty="0">
                <a:solidFill>
                  <a:schemeClr val="tx1"/>
                </a:solidFill>
              </a:rPr>
              <a:t>, </a:t>
            </a:r>
            <a:r>
              <a:rPr lang="ko-KR" altLang="en-US" sz="900" b="1" dirty="0" err="1">
                <a:solidFill>
                  <a:schemeClr val="tx1"/>
                </a:solidFill>
              </a:rPr>
              <a:t>대시보드</a:t>
            </a:r>
            <a:endParaRPr lang="en-US" altLang="ko-KR" sz="900" b="1" dirty="0">
              <a:solidFill>
                <a:schemeClr val="tx1"/>
              </a:solidFill>
            </a:endParaRPr>
          </a:p>
          <a:p>
            <a:endParaRPr lang="en-US" altLang="ko-KR" sz="900" b="1" dirty="0">
              <a:solidFill>
                <a:schemeClr val="tx1"/>
              </a:solidFill>
            </a:endParaRPr>
          </a:p>
          <a:p>
            <a:r>
              <a:rPr lang="ko-KR" altLang="en-US" sz="900" b="1" dirty="0">
                <a:solidFill>
                  <a:schemeClr val="tx1"/>
                </a:solidFill>
              </a:rPr>
              <a:t>전남</a:t>
            </a:r>
            <a:r>
              <a:rPr lang="en-US" altLang="ko-KR" sz="900" b="1" dirty="0">
                <a:solidFill>
                  <a:schemeClr val="tx1"/>
                </a:solidFill>
              </a:rPr>
              <a:t>/</a:t>
            </a:r>
            <a:r>
              <a:rPr lang="ko-KR" altLang="en-US" sz="900" b="1" dirty="0">
                <a:solidFill>
                  <a:schemeClr val="tx1"/>
                </a:solidFill>
              </a:rPr>
              <a:t>강원은  전남서버 에서 이행 필요</a:t>
            </a:r>
            <a:r>
              <a:rPr lang="en-US" altLang="ko-KR" sz="900" b="1" dirty="0">
                <a:solidFill>
                  <a:schemeClr val="tx1"/>
                </a:solidFill>
              </a:rPr>
              <a:t>:     </a:t>
            </a:r>
            <a:r>
              <a:rPr lang="ko-KR" altLang="en-US" sz="900" b="1" dirty="0">
                <a:solidFill>
                  <a:schemeClr val="tx1"/>
                </a:solidFill>
              </a:rPr>
              <a:t>부산은 자체 개발이 있음</a:t>
            </a:r>
            <a:r>
              <a:rPr lang="en-US" altLang="ko-KR" sz="900" b="1" dirty="0">
                <a:solidFill>
                  <a:schemeClr val="tx1"/>
                </a:solidFill>
              </a:rPr>
              <a:t>: </a:t>
            </a:r>
            <a:endParaRPr lang="ko-KR" altLang="en-US" sz="900" b="1" dirty="0">
              <a:solidFill>
                <a:schemeClr val="tx1"/>
              </a:solidFill>
            </a:endParaRPr>
          </a:p>
        </p:txBody>
      </p:sp>
    </p:spTree>
    <p:extLst>
      <p:ext uri="{BB962C8B-B14F-4D97-AF65-F5344CB8AC3E}">
        <p14:creationId xmlns:p14="http://schemas.microsoft.com/office/powerpoint/2010/main" val="2274274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a:t>
            </a:r>
            <a:endParaRPr lang="ko-KR" altLang="en-US"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9393217" y="5208494"/>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작업허가서인데  문서작성주기가 </a:t>
            </a:r>
            <a:r>
              <a:rPr lang="en-US" altLang="ko-KR" sz="900" dirty="0">
                <a:solidFill>
                  <a:schemeClr val="tx1"/>
                </a:solidFill>
              </a:rPr>
              <a:t>“</a:t>
            </a:r>
            <a:r>
              <a:rPr lang="ko-KR" altLang="en-US" sz="900" dirty="0">
                <a:solidFill>
                  <a:schemeClr val="tx1"/>
                </a:solidFill>
              </a:rPr>
              <a:t>매년</a:t>
            </a:r>
            <a:r>
              <a:rPr lang="en-US" altLang="ko-KR" sz="900" dirty="0">
                <a:solidFill>
                  <a:schemeClr val="tx1"/>
                </a:solidFill>
              </a:rPr>
              <a:t>“ </a:t>
            </a:r>
            <a:r>
              <a:rPr lang="ko-KR" altLang="en-US" sz="900" dirty="0">
                <a:solidFill>
                  <a:schemeClr val="tx1"/>
                </a:solidFill>
              </a:rPr>
              <a:t>으로 되어 있음 </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출입자 명단의 입력형태는</a:t>
            </a:r>
            <a:r>
              <a:rPr lang="en-US" altLang="ko-KR" sz="900" dirty="0">
                <a:solidFill>
                  <a:schemeClr val="tx1"/>
                </a:solidFill>
              </a:rPr>
              <a:t>?</a:t>
            </a:r>
            <a:r>
              <a:rPr lang="ko-KR" altLang="en-US" sz="900" dirty="0">
                <a:solidFill>
                  <a:schemeClr val="tx1"/>
                </a:solidFill>
              </a:rPr>
              <a:t>  </a:t>
            </a:r>
            <a:endParaRPr lang="en-US" altLang="ko-KR" sz="900" dirty="0">
              <a:solidFill>
                <a:schemeClr val="tx1"/>
              </a:solidFill>
            </a:endParaRPr>
          </a:p>
        </p:txBody>
      </p:sp>
      <p:sp>
        <p:nvSpPr>
          <p:cNvPr id="48" name="직사각형 47"/>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9" name="직사각형 48"/>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50" name="직사각형 49"/>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51" name="직사각형 50"/>
          <p:cNvSpPr/>
          <p:nvPr/>
        </p:nvSpPr>
        <p:spPr>
          <a:xfrm>
            <a:off x="1007940" y="1484140"/>
            <a:ext cx="657475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3" name="직사각형 52"/>
          <p:cNvSpPr/>
          <p:nvPr/>
        </p:nvSpPr>
        <p:spPr>
          <a:xfrm>
            <a:off x="3129" y="148414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내용</a:t>
            </a:r>
          </a:p>
        </p:txBody>
      </p:sp>
      <p:sp>
        <p:nvSpPr>
          <p:cNvPr id="55" name="직사각형 54"/>
          <p:cNvSpPr/>
          <p:nvPr/>
        </p:nvSpPr>
        <p:spPr>
          <a:xfrm>
            <a:off x="1007940" y="1718059"/>
            <a:ext cx="1313874" cy="1822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HH~HH</a:t>
            </a:r>
            <a:endParaRPr lang="ko-KR" altLang="en-US" sz="800" dirty="0">
              <a:solidFill>
                <a:schemeClr val="tx1"/>
              </a:solidFill>
            </a:endParaRPr>
          </a:p>
        </p:txBody>
      </p:sp>
      <p:sp>
        <p:nvSpPr>
          <p:cNvPr id="56" name="직사각형 55"/>
          <p:cNvSpPr/>
          <p:nvPr/>
        </p:nvSpPr>
        <p:spPr>
          <a:xfrm>
            <a:off x="3129" y="17180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작업일시</a:t>
            </a:r>
            <a:endParaRPr lang="ko-KR" altLang="en-US" sz="800" dirty="0">
              <a:solidFill>
                <a:schemeClr val="tx1"/>
              </a:solidFill>
            </a:endParaRPr>
          </a:p>
        </p:txBody>
      </p:sp>
      <p:sp>
        <p:nvSpPr>
          <p:cNvPr id="59" name="직사각형 58"/>
          <p:cNvSpPr/>
          <p:nvPr/>
        </p:nvSpPr>
        <p:spPr>
          <a:xfrm>
            <a:off x="-6916" y="197874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 치</a:t>
            </a:r>
          </a:p>
        </p:txBody>
      </p:sp>
      <p:sp>
        <p:nvSpPr>
          <p:cNvPr id="60" name="직사각형 59"/>
          <p:cNvSpPr/>
          <p:nvPr/>
        </p:nvSpPr>
        <p:spPr>
          <a:xfrm>
            <a:off x="992358" y="1959270"/>
            <a:ext cx="656501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주소가 출력됩니다</a:t>
            </a:r>
          </a:p>
        </p:txBody>
      </p:sp>
      <p:sp>
        <p:nvSpPr>
          <p:cNvPr id="66" name="직사각형 65"/>
          <p:cNvSpPr/>
          <p:nvPr/>
        </p:nvSpPr>
        <p:spPr>
          <a:xfrm>
            <a:off x="1013789" y="1221235"/>
            <a:ext cx="3070528"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68" name="직사각형 67"/>
          <p:cNvSpPr/>
          <p:nvPr/>
        </p:nvSpPr>
        <p:spPr>
          <a:xfrm>
            <a:off x="16674" y="1238594"/>
            <a:ext cx="1044059" cy="186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sp>
        <p:nvSpPr>
          <p:cNvPr id="72" name="직사각형 71"/>
          <p:cNvSpPr/>
          <p:nvPr/>
        </p:nvSpPr>
        <p:spPr>
          <a:xfrm>
            <a:off x="2636793" y="980175"/>
            <a:ext cx="741837"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진행상태</a:t>
            </a:r>
          </a:p>
        </p:txBody>
      </p:sp>
      <p:sp>
        <p:nvSpPr>
          <p:cNvPr id="74" name="직사각형 73"/>
          <p:cNvSpPr/>
          <p:nvPr/>
        </p:nvSpPr>
        <p:spPr>
          <a:xfrm>
            <a:off x="9368532" y="883967"/>
            <a:ext cx="270263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밀폐공간 작업일 경우 해당 작업지시에 대해 작업허가서를 등록</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a:t>
            </a:r>
            <a:r>
              <a:rPr lang="ko-KR" altLang="en-US" sz="900" dirty="0">
                <a:solidFill>
                  <a:schemeClr val="tx1"/>
                </a:solidFill>
              </a:rPr>
              <a:t>주로 </a:t>
            </a:r>
            <a:r>
              <a:rPr lang="ko-KR" altLang="en-US" sz="900" dirty="0" err="1">
                <a:solidFill>
                  <a:schemeClr val="tx1"/>
                </a:solidFill>
              </a:rPr>
              <a:t>모바일에서</a:t>
            </a:r>
            <a:r>
              <a:rPr lang="ko-KR" altLang="en-US" sz="900" dirty="0">
                <a:solidFill>
                  <a:schemeClr val="tx1"/>
                </a:solidFill>
              </a:rPr>
              <a:t> 등록</a:t>
            </a:r>
            <a:r>
              <a:rPr lang="en-US" altLang="ko-KR" sz="900" dirty="0">
                <a:solidFill>
                  <a:schemeClr val="tx1"/>
                </a:solidFill>
              </a:rPr>
              <a:t>)</a:t>
            </a:r>
          </a:p>
        </p:txBody>
      </p:sp>
      <p:sp>
        <p:nvSpPr>
          <p:cNvPr id="75" name="직사각형 74"/>
          <p:cNvSpPr/>
          <p:nvPr/>
        </p:nvSpPr>
        <p:spPr>
          <a:xfrm>
            <a:off x="6935169" y="971620"/>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83" name="직사각형 82"/>
          <p:cNvSpPr/>
          <p:nvPr/>
        </p:nvSpPr>
        <p:spPr>
          <a:xfrm>
            <a:off x="373224" y="2318540"/>
            <a:ext cx="704733" cy="2207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작업정보</a:t>
            </a:r>
            <a:endParaRPr lang="ko-KR" altLang="en-US" sz="800" dirty="0"/>
          </a:p>
        </p:txBody>
      </p:sp>
      <p:sp>
        <p:nvSpPr>
          <p:cNvPr id="84" name="직사각형 83"/>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85" name="직사각형 84"/>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산소 및 유해가스 농도 측정</a:t>
            </a:r>
            <a:endParaRPr lang="ko-KR" altLang="en-US" sz="800" dirty="0">
              <a:solidFill>
                <a:schemeClr val="tx1"/>
              </a:solidFill>
            </a:endParaRPr>
          </a:p>
        </p:txBody>
      </p:sp>
      <p:sp>
        <p:nvSpPr>
          <p:cNvPr id="86" name="직사각형 85"/>
          <p:cNvSpPr/>
          <p:nvPr/>
        </p:nvSpPr>
        <p:spPr>
          <a:xfrm>
            <a:off x="1694375" y="3834387"/>
            <a:ext cx="10578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화기작업 필요</a:t>
            </a:r>
            <a:endParaRPr lang="en-US" altLang="ko-KR" sz="900" b="1" u="sng" dirty="0">
              <a:solidFill>
                <a:schemeClr val="tx1"/>
              </a:solidFill>
            </a:endParaRPr>
          </a:p>
        </p:txBody>
      </p:sp>
      <p:sp>
        <p:nvSpPr>
          <p:cNvPr id="87" name="직사각형 86"/>
          <p:cNvSpPr/>
          <p:nvPr/>
        </p:nvSpPr>
        <p:spPr>
          <a:xfrm>
            <a:off x="1785347" y="3181734"/>
            <a:ext cx="91917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출입자 명단</a:t>
            </a:r>
            <a:endParaRPr lang="en-US" altLang="ko-KR" sz="900" b="1" u="sng" dirty="0">
              <a:solidFill>
                <a:schemeClr val="tx1"/>
              </a:solidFill>
            </a:endParaRPr>
          </a:p>
        </p:txBody>
      </p:sp>
      <p:sp>
        <p:nvSpPr>
          <p:cNvPr id="88" name="직사각형 87"/>
          <p:cNvSpPr/>
          <p:nvPr/>
        </p:nvSpPr>
        <p:spPr>
          <a:xfrm>
            <a:off x="2719619" y="3163469"/>
            <a:ext cx="3257635" cy="3965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a:t>
            </a:r>
            <a:endParaRPr lang="ko-KR" altLang="en-US" sz="800" dirty="0">
              <a:solidFill>
                <a:schemeClr val="tx1"/>
              </a:solidFill>
            </a:endParaRPr>
          </a:p>
        </p:txBody>
      </p:sp>
      <p:sp>
        <p:nvSpPr>
          <p:cNvPr id="90" name="직사각형 89"/>
          <p:cNvSpPr/>
          <p:nvPr/>
        </p:nvSpPr>
        <p:spPr>
          <a:xfrm>
            <a:off x="2726385" y="381278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1" name="직사각형 90"/>
          <p:cNvSpPr/>
          <p:nvPr/>
        </p:nvSpPr>
        <p:spPr>
          <a:xfrm>
            <a:off x="1313522" y="4051424"/>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내연기관</a:t>
            </a:r>
            <a:r>
              <a:rPr lang="en-US" altLang="ko-KR" sz="900" dirty="0">
                <a:solidFill>
                  <a:schemeClr val="tx1"/>
                </a:solidFill>
              </a:rPr>
              <a:t>(</a:t>
            </a:r>
            <a:r>
              <a:rPr lang="ko-KR" altLang="en-US" sz="900" dirty="0">
                <a:solidFill>
                  <a:schemeClr val="tx1"/>
                </a:solidFill>
              </a:rPr>
              <a:t>양수기</a:t>
            </a:r>
            <a:r>
              <a:rPr lang="en-US" altLang="ko-KR" sz="900" dirty="0">
                <a:solidFill>
                  <a:schemeClr val="tx1"/>
                </a:solidFill>
              </a:rPr>
              <a:t>) </a:t>
            </a:r>
            <a:r>
              <a:rPr lang="ko-KR" altLang="en-US" sz="900" dirty="0">
                <a:solidFill>
                  <a:schemeClr val="tx1"/>
                </a:solidFill>
              </a:rPr>
              <a:t>사용</a:t>
            </a:r>
            <a:endParaRPr lang="en-US" altLang="ko-KR" sz="900" b="1" u="sng" dirty="0">
              <a:solidFill>
                <a:schemeClr val="tx1"/>
              </a:solidFill>
            </a:endParaRPr>
          </a:p>
        </p:txBody>
      </p:sp>
      <p:sp>
        <p:nvSpPr>
          <p:cNvPr id="92" name="직사각형 91"/>
          <p:cNvSpPr/>
          <p:nvPr/>
        </p:nvSpPr>
        <p:spPr>
          <a:xfrm>
            <a:off x="2726385" y="404780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3" name="직사각형 92"/>
          <p:cNvSpPr/>
          <p:nvPr/>
        </p:nvSpPr>
        <p:spPr>
          <a:xfrm>
            <a:off x="4517653" y="591346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94" name="직사각형 93"/>
          <p:cNvSpPr/>
          <p:nvPr/>
        </p:nvSpPr>
        <p:spPr>
          <a:xfrm>
            <a:off x="2719619" y="4444888"/>
            <a:ext cx="4613780" cy="6659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특별 조치가 필요한 사항이 있으면 여기 입력하세요</a:t>
            </a:r>
          </a:p>
        </p:txBody>
      </p:sp>
      <p:sp>
        <p:nvSpPr>
          <p:cNvPr id="95" name="직사각형 94"/>
          <p:cNvSpPr/>
          <p:nvPr/>
        </p:nvSpPr>
        <p:spPr>
          <a:xfrm>
            <a:off x="1302693" y="4486641"/>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특별 조치 필요사항</a:t>
            </a:r>
            <a:endParaRPr lang="en-US" altLang="ko-KR" sz="900" b="1" u="sng" dirty="0">
              <a:solidFill>
                <a:schemeClr val="tx1"/>
              </a:solidFill>
            </a:endParaRPr>
          </a:p>
        </p:txBody>
      </p:sp>
      <p:graphicFrame>
        <p:nvGraphicFramePr>
          <p:cNvPr id="96" name="표 95"/>
          <p:cNvGraphicFramePr>
            <a:graphicFrameLocks noGrp="1"/>
          </p:cNvGraphicFramePr>
          <p:nvPr>
            <p:extLst>
              <p:ext uri="{D42A27DB-BD31-4B8C-83A1-F6EECF244321}">
                <p14:modId xmlns:p14="http://schemas.microsoft.com/office/powerpoint/2010/main" val="9072414"/>
              </p:ext>
            </p:extLst>
          </p:nvPr>
        </p:nvGraphicFramePr>
        <p:xfrm>
          <a:off x="9409250" y="1765796"/>
          <a:ext cx="2670569" cy="17373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신청자</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등록자</a:t>
                      </a:r>
                      <a:r>
                        <a:rPr lang="en-US" altLang="ko-KR" sz="800" dirty="0">
                          <a:solidFill>
                            <a:schemeClr val="tx1"/>
                          </a:solidFill>
                        </a:rPr>
                        <a:t>, </a:t>
                      </a:r>
                      <a:r>
                        <a:rPr lang="ko-KR" altLang="en-US" sz="800" dirty="0">
                          <a:solidFill>
                            <a:schemeClr val="tx1"/>
                          </a:solidFill>
                        </a:rPr>
                        <a:t>입력 불가</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진행상태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a:t>
                      </a:r>
                      <a:r>
                        <a:rPr lang="en-US" altLang="ko-KR" sz="800" dirty="0">
                          <a:solidFill>
                            <a:schemeClr val="tx1"/>
                          </a:solidFill>
                        </a:rPr>
                        <a:t>, </a:t>
                      </a:r>
                      <a:r>
                        <a:rPr lang="ko-KR" altLang="en-US" sz="800" dirty="0">
                          <a:solidFill>
                            <a:schemeClr val="tx1"/>
                          </a:solidFill>
                        </a:rPr>
                        <a:t>승인요청</a:t>
                      </a:r>
                      <a:r>
                        <a:rPr lang="en-US" altLang="ko-KR" sz="800" dirty="0">
                          <a:solidFill>
                            <a:schemeClr val="tx1"/>
                          </a:solidFill>
                        </a:rPr>
                        <a:t>, </a:t>
                      </a:r>
                      <a:r>
                        <a:rPr lang="ko-KR" altLang="en-US" sz="800" dirty="0">
                          <a:solidFill>
                            <a:schemeClr val="tx1"/>
                          </a:solidFill>
                        </a:rPr>
                        <a:t>승인완료</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승인요청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a:t>
                      </a:r>
                      <a:r>
                        <a:rPr lang="ko-KR" altLang="en-US" sz="800" dirty="0" err="1">
                          <a:solidFill>
                            <a:schemeClr val="tx1"/>
                          </a:solidFill>
                        </a:rPr>
                        <a:t>직상사에게</a:t>
                      </a:r>
                      <a:r>
                        <a:rPr lang="ko-KR" altLang="en-US" sz="800" dirty="0">
                          <a:solidFill>
                            <a:schemeClr val="tx1"/>
                          </a:solidFill>
                        </a:rPr>
                        <a:t> 승인을 요청</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작업허가서 출력</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err="1">
                          <a:solidFill>
                            <a:schemeClr val="tx1"/>
                          </a:solidFill>
                        </a:rPr>
                        <a:t>클릭시</a:t>
                      </a:r>
                      <a:r>
                        <a:rPr lang="ko-KR" altLang="en-US" sz="800" b="1" dirty="0">
                          <a:solidFill>
                            <a:schemeClr val="tx1"/>
                          </a:solidFill>
                        </a:rPr>
                        <a:t> 작업허가서 가 </a:t>
                      </a:r>
                      <a:r>
                        <a:rPr lang="en-US" altLang="ko-KR" sz="800" b="1" dirty="0" err="1">
                          <a:solidFill>
                            <a:schemeClr val="tx1"/>
                          </a:solidFill>
                        </a:rPr>
                        <a:t>donw</a:t>
                      </a:r>
                      <a:r>
                        <a:rPr lang="ko-KR" altLang="en-US" sz="800" b="1" baseline="0" dirty="0">
                          <a:solidFill>
                            <a:schemeClr val="tx1"/>
                          </a:solidFill>
                        </a:rPr>
                        <a:t> 됨</a:t>
                      </a:r>
                      <a:endParaRPr lang="en-US" altLang="ko-KR" sz="800" b="1" dirty="0">
                        <a:solidFill>
                          <a:schemeClr val="tx1"/>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7" name="직사각형 96"/>
          <p:cNvSpPr/>
          <p:nvPr/>
        </p:nvSpPr>
        <p:spPr>
          <a:xfrm>
            <a:off x="7511187" y="965087"/>
            <a:ext cx="647629" cy="18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승인요청</a:t>
            </a:r>
            <a:endParaRPr lang="ko-KR" altLang="en-US" sz="800" dirty="0"/>
          </a:p>
        </p:txBody>
      </p:sp>
      <p:sp>
        <p:nvSpPr>
          <p:cNvPr id="98" name="직사각형 97"/>
          <p:cNvSpPr/>
          <p:nvPr/>
        </p:nvSpPr>
        <p:spPr>
          <a:xfrm>
            <a:off x="8188693" y="965086"/>
            <a:ext cx="936160" cy="189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작업허가서 출력</a:t>
            </a:r>
          </a:p>
        </p:txBody>
      </p:sp>
      <p:sp>
        <p:nvSpPr>
          <p:cNvPr id="99" name="직사각형 98"/>
          <p:cNvSpPr/>
          <p:nvPr/>
        </p:nvSpPr>
        <p:spPr>
          <a:xfrm>
            <a:off x="9545617" y="3907911"/>
            <a:ext cx="270263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신청자 서명 삭제</a:t>
            </a:r>
            <a:endParaRPr lang="en-US" altLang="ko-KR" sz="900" dirty="0">
              <a:solidFill>
                <a:schemeClr val="tx1"/>
              </a:solidFill>
            </a:endParaRPr>
          </a:p>
          <a:p>
            <a:r>
              <a:rPr lang="ko-KR" altLang="en-US" sz="900" dirty="0">
                <a:solidFill>
                  <a:schemeClr val="tx1"/>
                </a:solidFill>
              </a:rPr>
              <a:t>작업관리감독자 서명 삭제  </a:t>
            </a:r>
            <a:r>
              <a:rPr lang="ko-KR" altLang="en-US" sz="900" dirty="0" err="1">
                <a:solidFill>
                  <a:schemeClr val="tx1"/>
                </a:solidFill>
              </a:rPr>
              <a:t>최종허가자로</a:t>
            </a:r>
            <a:r>
              <a:rPr lang="ko-KR" altLang="en-US" sz="900" dirty="0">
                <a:solidFill>
                  <a:schemeClr val="tx1"/>
                </a:solidFill>
              </a:rPr>
              <a:t> 대체</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작업지시의 승인 후 현장에서 </a:t>
            </a:r>
            <a:r>
              <a:rPr lang="ko-KR" altLang="en-US" sz="900" dirty="0" err="1">
                <a:solidFill>
                  <a:schemeClr val="tx1"/>
                </a:solidFill>
              </a:rPr>
              <a:t>모바일로</a:t>
            </a:r>
            <a:r>
              <a:rPr lang="ko-KR" altLang="en-US" sz="900" dirty="0">
                <a:solidFill>
                  <a:schemeClr val="tx1"/>
                </a:solidFill>
              </a:rPr>
              <a:t> 등록 후  최종승인자가 결재 처리 할 것임</a:t>
            </a:r>
            <a:endParaRPr lang="en-US" altLang="ko-KR" sz="900" dirty="0">
              <a:solidFill>
                <a:schemeClr val="tx1"/>
              </a:solidFill>
            </a:endParaRPr>
          </a:p>
        </p:txBody>
      </p:sp>
      <p:sp>
        <p:nvSpPr>
          <p:cNvPr id="36" name="직사각형 35">
            <a:extLst>
              <a:ext uri="{FF2B5EF4-FFF2-40B4-BE49-F238E27FC236}">
                <a16:creationId xmlns:a16="http://schemas.microsoft.com/office/drawing/2014/main" id="{62E2617D-7218-4E85-B1F8-C58CF71E8103}"/>
              </a:ext>
            </a:extLst>
          </p:cNvPr>
          <p:cNvSpPr/>
          <p:nvPr/>
        </p:nvSpPr>
        <p:spPr>
          <a:xfrm>
            <a:off x="7270166" y="-30305"/>
            <a:ext cx="1810789" cy="78711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페이지 </a:t>
            </a:r>
            <a:r>
              <a:rPr lang="en-US" altLang="ko-KR" dirty="0"/>
              <a:t>: 23</a:t>
            </a:r>
            <a:endParaRPr lang="ko-KR" altLang="en-US" dirty="0"/>
          </a:p>
        </p:txBody>
      </p:sp>
    </p:spTree>
    <p:extLst>
      <p:ext uri="{BB962C8B-B14F-4D97-AF65-F5344CB8AC3E}">
        <p14:creationId xmlns:p14="http://schemas.microsoft.com/office/powerpoint/2010/main" val="892015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a:t>
            </a: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작업정보</a:t>
            </a:r>
          </a:p>
        </p:txBody>
      </p:sp>
      <p:sp>
        <p:nvSpPr>
          <p:cNvPr id="38" name="직사각형 37"/>
          <p:cNvSpPr/>
          <p:nvPr/>
        </p:nvSpPr>
        <p:spPr>
          <a:xfrm>
            <a:off x="1101734" y="2312752"/>
            <a:ext cx="1137613"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안전조치 요구사항</a:t>
            </a:r>
            <a:endParaRPr lang="ko-KR" altLang="en-US" sz="800" dirty="0"/>
          </a:p>
        </p:txBody>
      </p:sp>
      <p:sp>
        <p:nvSpPr>
          <p:cNvPr id="39" name="직사각형 38"/>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산소 및 유해가스 농도 측정</a:t>
            </a:r>
            <a:endParaRPr lang="ko-KR" altLang="en-US" sz="800" dirty="0">
              <a:solidFill>
                <a:schemeClr val="tx1"/>
              </a:solidFill>
            </a:endParaRPr>
          </a:p>
        </p:txBody>
      </p:sp>
      <p:graphicFrame>
        <p:nvGraphicFramePr>
          <p:cNvPr id="41" name="표 40"/>
          <p:cNvGraphicFramePr>
            <a:graphicFrameLocks noGrp="1"/>
          </p:cNvGraphicFramePr>
          <p:nvPr>
            <p:extLst>
              <p:ext uri="{D42A27DB-BD31-4B8C-83A1-F6EECF244321}">
                <p14:modId xmlns:p14="http://schemas.microsoft.com/office/powerpoint/2010/main" val="2092999392"/>
              </p:ext>
            </p:extLst>
          </p:nvPr>
        </p:nvGraphicFramePr>
        <p:xfrm>
          <a:off x="1921397" y="2973580"/>
          <a:ext cx="5799988" cy="1692720"/>
        </p:xfrm>
        <a:graphic>
          <a:graphicData uri="http://schemas.openxmlformats.org/drawingml/2006/table">
            <a:tbl>
              <a:tblPr firstRow="1" bandRow="1">
                <a:tableStyleId>{5C22544A-7EE6-4342-B048-85BDC9FD1C3A}</a:tableStyleId>
              </a:tblPr>
              <a:tblGrid>
                <a:gridCol w="2306543">
                  <a:extLst>
                    <a:ext uri="{9D8B030D-6E8A-4147-A177-3AD203B41FA5}">
                      <a16:colId xmlns:a16="http://schemas.microsoft.com/office/drawing/2014/main" val="20001"/>
                    </a:ext>
                  </a:extLst>
                </a:gridCol>
                <a:gridCol w="748695">
                  <a:extLst>
                    <a:ext uri="{9D8B030D-6E8A-4147-A177-3AD203B41FA5}">
                      <a16:colId xmlns:a16="http://schemas.microsoft.com/office/drawing/2014/main" val="20002"/>
                    </a:ext>
                  </a:extLst>
                </a:gridCol>
                <a:gridCol w="2744750">
                  <a:extLst>
                    <a:ext uri="{9D8B030D-6E8A-4147-A177-3AD203B41FA5}">
                      <a16:colId xmlns:a16="http://schemas.microsoft.com/office/drawing/2014/main" val="2000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확인항목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해당여부</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확인 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안전담당자지정 및 감시인 배치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산소농도 및 유해가스농도 </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계속</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측정</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환기시설 설치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전화 및 무선기기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소화기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공기공급식 호흡용보호구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안전장구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안전교육 실시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10" name="직사각형 9">
            <a:extLst>
              <a:ext uri="{FF2B5EF4-FFF2-40B4-BE49-F238E27FC236}">
                <a16:creationId xmlns:a16="http://schemas.microsoft.com/office/drawing/2014/main" id="{4A921D96-0A19-44DD-B676-E0184B5C7F2E}"/>
              </a:ext>
            </a:extLst>
          </p:cNvPr>
          <p:cNvSpPr/>
          <p:nvPr/>
        </p:nvSpPr>
        <p:spPr>
          <a:xfrm>
            <a:off x="7270166" y="-30305"/>
            <a:ext cx="1810789" cy="78711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페이지 </a:t>
            </a:r>
            <a:r>
              <a:rPr lang="en-US" altLang="ko-KR" dirty="0"/>
              <a:t>: 24</a:t>
            </a:r>
            <a:endParaRPr lang="ko-KR" altLang="en-US" dirty="0"/>
          </a:p>
        </p:txBody>
      </p:sp>
    </p:spTree>
    <p:extLst>
      <p:ext uri="{BB962C8B-B14F-4D97-AF65-F5344CB8AC3E}">
        <p14:creationId xmlns:p14="http://schemas.microsoft.com/office/powerpoint/2010/main" val="4164793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a:t>
            </a: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작업정보</a:t>
            </a:r>
            <a:endParaRPr lang="ko-KR" altLang="en-US" sz="800" dirty="0">
              <a:solidFill>
                <a:schemeClr val="tx1"/>
              </a:solidFill>
            </a:endParaRPr>
          </a:p>
        </p:txBody>
      </p:sp>
      <p:sp>
        <p:nvSpPr>
          <p:cNvPr id="38" name="직사각형 37"/>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39" name="직사각형 38"/>
          <p:cNvSpPr/>
          <p:nvPr/>
        </p:nvSpPr>
        <p:spPr>
          <a:xfrm>
            <a:off x="2270081" y="2313444"/>
            <a:ext cx="1574131"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산소 및 유해가스 농도 측정</a:t>
            </a:r>
          </a:p>
        </p:txBody>
      </p:sp>
      <p:graphicFrame>
        <p:nvGraphicFramePr>
          <p:cNvPr id="33" name="표 32"/>
          <p:cNvGraphicFramePr>
            <a:graphicFrameLocks noGrp="1"/>
          </p:cNvGraphicFramePr>
          <p:nvPr>
            <p:extLst>
              <p:ext uri="{D42A27DB-BD31-4B8C-83A1-F6EECF244321}">
                <p14:modId xmlns:p14="http://schemas.microsoft.com/office/powerpoint/2010/main" val="1688087222"/>
              </p:ext>
            </p:extLst>
          </p:nvPr>
        </p:nvGraphicFramePr>
        <p:xfrm>
          <a:off x="1405057" y="3224500"/>
          <a:ext cx="6497972" cy="1190880"/>
        </p:xfrm>
        <a:graphic>
          <a:graphicData uri="http://schemas.openxmlformats.org/drawingml/2006/table">
            <a:tbl>
              <a:tblPr firstRow="1" bandRow="1">
                <a:tableStyleId>{5C22544A-7EE6-4342-B048-85BDC9FD1C3A}</a:tableStyleId>
              </a:tblPr>
              <a:tblGrid>
                <a:gridCol w="1345294">
                  <a:extLst>
                    <a:ext uri="{9D8B030D-6E8A-4147-A177-3AD203B41FA5}">
                      <a16:colId xmlns:a16="http://schemas.microsoft.com/office/drawing/2014/main" val="20001"/>
                    </a:ext>
                  </a:extLst>
                </a:gridCol>
                <a:gridCol w="323433">
                  <a:extLst>
                    <a:ext uri="{9D8B030D-6E8A-4147-A177-3AD203B41FA5}">
                      <a16:colId xmlns:a16="http://schemas.microsoft.com/office/drawing/2014/main" val="20002"/>
                    </a:ext>
                  </a:extLst>
                </a:gridCol>
                <a:gridCol w="323433">
                  <a:extLst>
                    <a:ext uri="{9D8B030D-6E8A-4147-A177-3AD203B41FA5}">
                      <a16:colId xmlns:a16="http://schemas.microsoft.com/office/drawing/2014/main" val="20003"/>
                    </a:ext>
                  </a:extLst>
                </a:gridCol>
                <a:gridCol w="323433">
                  <a:extLst>
                    <a:ext uri="{9D8B030D-6E8A-4147-A177-3AD203B41FA5}">
                      <a16:colId xmlns:a16="http://schemas.microsoft.com/office/drawing/2014/main" val="20004"/>
                    </a:ext>
                  </a:extLst>
                </a:gridCol>
                <a:gridCol w="396137">
                  <a:extLst>
                    <a:ext uri="{9D8B030D-6E8A-4147-A177-3AD203B41FA5}">
                      <a16:colId xmlns:a16="http://schemas.microsoft.com/office/drawing/2014/main" val="20005"/>
                    </a:ext>
                  </a:extLst>
                </a:gridCol>
                <a:gridCol w="340489">
                  <a:extLst>
                    <a:ext uri="{9D8B030D-6E8A-4147-A177-3AD203B41FA5}">
                      <a16:colId xmlns:a16="http://schemas.microsoft.com/office/drawing/2014/main" val="20006"/>
                    </a:ext>
                  </a:extLst>
                </a:gridCol>
                <a:gridCol w="340489">
                  <a:extLst>
                    <a:ext uri="{9D8B030D-6E8A-4147-A177-3AD203B41FA5}">
                      <a16:colId xmlns:a16="http://schemas.microsoft.com/office/drawing/2014/main" val="20007"/>
                    </a:ext>
                  </a:extLst>
                </a:gridCol>
                <a:gridCol w="886896">
                  <a:extLst>
                    <a:ext uri="{9D8B030D-6E8A-4147-A177-3AD203B41FA5}">
                      <a16:colId xmlns:a16="http://schemas.microsoft.com/office/drawing/2014/main" val="20008"/>
                    </a:ext>
                  </a:extLst>
                </a:gridCol>
                <a:gridCol w="650604">
                  <a:extLst>
                    <a:ext uri="{9D8B030D-6E8A-4147-A177-3AD203B41FA5}">
                      <a16:colId xmlns:a16="http://schemas.microsoft.com/office/drawing/2014/main" val="20009"/>
                    </a:ext>
                  </a:extLst>
                </a:gridCol>
                <a:gridCol w="1207462">
                  <a:extLst>
                    <a:ext uri="{9D8B030D-6E8A-4147-A177-3AD203B41FA5}">
                      <a16:colId xmlns:a16="http://schemas.microsoft.com/office/drawing/2014/main" val="20010"/>
                    </a:ext>
                  </a:extLst>
                </a:gridCol>
                <a:gridCol w="360302">
                  <a:extLst>
                    <a:ext uri="{9D8B030D-6E8A-4147-A177-3AD203B41FA5}">
                      <a16:colId xmlns:a16="http://schemas.microsoft.com/office/drawing/2014/main" val="20011"/>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a:t>
                      </a:r>
                      <a:r>
                        <a:rPr lang="ko-KR" altLang="en-US" sz="900" b="0" dirty="0" err="1">
                          <a:solidFill>
                            <a:schemeClr val="tx1"/>
                          </a:solidFill>
                        </a:rPr>
                        <a:t>물질명</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농도</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시간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측정자</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latinLnBrk="1"/>
                      <a:endParaRPr lang="ko-KR" altLang="en-US"/>
                    </a:p>
                  </a:txBody>
                  <a:tcPr/>
                </a:tc>
                <a:extLst>
                  <a:ext uri="{0D108BD9-81ED-4DB2-BD59-A6C34878D82A}">
                    <a16:rowId xmlns:a16="http://schemas.microsoft.com/office/drawing/2014/main"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a:solidFill>
                            <a:schemeClr val="tx1"/>
                          </a:solidFill>
                        </a:rPr>
                        <a:t>중</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a:solidFill>
                            <a:schemeClr val="tx1"/>
                          </a:solidFill>
                        </a:rPr>
                        <a:t>중</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찾기</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159480">
                <a:tc>
                  <a:txBody>
                    <a:bodyPr/>
                    <a:lstStyle/>
                    <a:p>
                      <a:pPr algn="l"/>
                      <a:r>
                        <a:rPr lang="ko-KR" altLang="en-US" sz="900" dirty="0"/>
                        <a:t>산소</a:t>
                      </a:r>
                      <a:r>
                        <a:rPr lang="en-US" altLang="ko-KR" sz="900" dirty="0"/>
                        <a:t>(18~23.5%)</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a:r>
                        <a:rPr lang="en-US" altLang="ko-KR" sz="900" dirty="0"/>
                        <a:t>CO(30ppm</a:t>
                      </a:r>
                      <a:r>
                        <a:rPr lang="ko-KR" altLang="en-US" sz="900" dirty="0"/>
                        <a:t>미만</a:t>
                      </a:r>
                      <a:r>
                        <a:rPr lang="en-US" altLang="ko-KR" sz="900" dirty="0"/>
                        <a:t>)</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a:r>
                        <a:rPr lang="ko-KR" altLang="en-US" sz="900" dirty="0"/>
                        <a:t>탄산가스</a:t>
                      </a:r>
                      <a:r>
                        <a:rPr lang="en-US" altLang="ko-KR" sz="900" dirty="0"/>
                        <a:t>(1.5% </a:t>
                      </a:r>
                      <a:r>
                        <a:rPr lang="ko-KR" altLang="en-US" sz="900" dirty="0"/>
                        <a:t>미만</a:t>
                      </a:r>
                      <a:r>
                        <a:rPr lang="en-US" altLang="ko-KR" sz="900" dirty="0"/>
                        <a:t>)</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dirty="0"/>
                        <a:t>황화수소</a:t>
                      </a:r>
                      <a:r>
                        <a:rPr lang="en-US" altLang="ko-KR" sz="900" dirty="0"/>
                        <a:t>(10ppm </a:t>
                      </a:r>
                      <a:r>
                        <a:rPr lang="ko-KR" altLang="en-US" sz="900" dirty="0"/>
                        <a:t>미만</a:t>
                      </a:r>
                      <a:r>
                        <a:rPr lang="en-US" altLang="ko-KR" sz="900" dirty="0"/>
                        <a:t>)</a:t>
                      </a:r>
                      <a:endParaRPr lang="ko-KR" altLang="en-US" sz="90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35" name="직사각형 34"/>
          <p:cNvSpPr/>
          <p:nvPr/>
        </p:nvSpPr>
        <p:spPr>
          <a:xfrm>
            <a:off x="9367333" y="3445008"/>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감시인 </a:t>
            </a:r>
            <a:r>
              <a:rPr lang="ko-KR" altLang="en-US" sz="900">
                <a:solidFill>
                  <a:schemeClr val="tx1"/>
                </a:solidFill>
              </a:rPr>
              <a:t>확인은   삭제</a:t>
            </a:r>
            <a:endParaRPr lang="en-US" altLang="ko-KR" sz="900" dirty="0">
              <a:solidFill>
                <a:schemeClr val="tx1"/>
              </a:solidFill>
            </a:endParaRPr>
          </a:p>
        </p:txBody>
      </p:sp>
      <p:sp>
        <p:nvSpPr>
          <p:cNvPr id="11" name="직사각형 10">
            <a:extLst>
              <a:ext uri="{FF2B5EF4-FFF2-40B4-BE49-F238E27FC236}">
                <a16:creationId xmlns:a16="http://schemas.microsoft.com/office/drawing/2014/main" id="{53948429-7A05-4AAB-865D-42E5ACDFCCB6}"/>
              </a:ext>
            </a:extLst>
          </p:cNvPr>
          <p:cNvSpPr/>
          <p:nvPr/>
        </p:nvSpPr>
        <p:spPr>
          <a:xfrm>
            <a:off x="7220739" y="0"/>
            <a:ext cx="1810789" cy="78711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페이지 </a:t>
            </a:r>
            <a:r>
              <a:rPr lang="en-US" altLang="ko-KR" dirty="0"/>
              <a:t>: 25</a:t>
            </a:r>
            <a:endParaRPr lang="ko-KR" altLang="en-US" dirty="0"/>
          </a:p>
        </p:txBody>
      </p:sp>
    </p:spTree>
    <p:extLst>
      <p:ext uri="{BB962C8B-B14F-4D97-AF65-F5344CB8AC3E}">
        <p14:creationId xmlns:p14="http://schemas.microsoft.com/office/powerpoint/2010/main" val="2371407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결과 현황 </a:t>
            </a:r>
            <a:r>
              <a:rPr lang="en-US" altLang="ko-KR" sz="800" dirty="0">
                <a:solidFill>
                  <a:schemeClr val="tx1"/>
                </a:solidFill>
              </a:rPr>
              <a:t>(</a:t>
            </a:r>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r>
              <a:rPr lang="en-US" altLang="ko-KR" sz="800" dirty="0">
                <a:solidFill>
                  <a:schemeClr val="tx1"/>
                </a:solidFill>
              </a:rPr>
              <a:t>)</a:t>
            </a:r>
            <a:endParaRPr lang="ko-KR" altLang="en-US" sz="800" dirty="0">
              <a:solidFill>
                <a:schemeClr val="tx1"/>
              </a:solidFill>
            </a:endParaRP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800" dirty="0">
                <a:solidFill>
                  <a:schemeClr val="tx1"/>
                </a:solidFill>
              </a:rPr>
              <a:t>등록된 점검결과가 입력된 결과 리스트 조회</a:t>
            </a:r>
            <a:endParaRPr lang="en-US" altLang="ko-KR" sz="800" dirty="0">
              <a:solidFill>
                <a:schemeClr val="tx1"/>
              </a:solidFill>
            </a:endParaRPr>
          </a:p>
        </p:txBody>
      </p:sp>
      <p:graphicFrame>
        <p:nvGraphicFramePr>
          <p:cNvPr id="4" name="표 3"/>
          <p:cNvGraphicFramePr>
            <a:graphicFrameLocks noGrp="1"/>
          </p:cNvGraphicFramePr>
          <p:nvPr>
            <p:extLst>
              <p:ext uri="{D42A27DB-BD31-4B8C-83A1-F6EECF244321}">
                <p14:modId xmlns:p14="http://schemas.microsoft.com/office/powerpoint/2010/main" val="2452845809"/>
              </p:ext>
            </p:extLst>
          </p:nvPr>
        </p:nvGraphicFramePr>
        <p:xfrm>
          <a:off x="9353294" y="1306730"/>
          <a:ext cx="2670569" cy="2042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점검 결과 등록</a:t>
                      </a:r>
                    </a:p>
                  </a:txBody>
                  <a:tcPr/>
                </a:tc>
                <a:tc>
                  <a:txBody>
                    <a:bodyPr/>
                    <a:lstStyle/>
                    <a:p>
                      <a:pPr latinLnBrk="1"/>
                      <a:r>
                        <a:rPr lang="ko-KR" altLang="en-US" sz="800" dirty="0" err="1"/>
                        <a:t>클릭시</a:t>
                      </a:r>
                      <a:r>
                        <a:rPr lang="ko-KR" altLang="en-US" sz="800" dirty="0"/>
                        <a:t>  점검결과 등록 화면 호출</a:t>
                      </a: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40" name="직사각형 39"/>
          <p:cNvSpPr/>
          <p:nvPr/>
        </p:nvSpPr>
        <p:spPr>
          <a:xfrm>
            <a:off x="9353294" y="4631286"/>
            <a:ext cx="2467745"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en-US" altLang="ko-KR" sz="800" dirty="0">
                <a:solidFill>
                  <a:schemeClr val="tx1"/>
                </a:solidFill>
              </a:rPr>
              <a:t>1 </a:t>
            </a:r>
            <a:r>
              <a:rPr lang="ko-KR" altLang="en-US" sz="800" dirty="0">
                <a:solidFill>
                  <a:schemeClr val="tx1"/>
                </a:solidFill>
              </a:rPr>
              <a:t>지시  </a:t>
            </a:r>
            <a:r>
              <a:rPr lang="en-US" altLang="ko-KR" sz="800" dirty="0">
                <a:solidFill>
                  <a:schemeClr val="tx1"/>
                </a:solidFill>
              </a:rPr>
              <a:t>1 </a:t>
            </a:r>
            <a:r>
              <a:rPr lang="ko-KR" altLang="en-US" sz="800" dirty="0">
                <a:solidFill>
                  <a:schemeClr val="tx1"/>
                </a:solidFill>
              </a:rPr>
              <a:t>결과 인가</a:t>
            </a:r>
            <a:endParaRPr lang="en-US" altLang="ko-KR" sz="800" dirty="0">
              <a:solidFill>
                <a:schemeClr val="tx1"/>
              </a:solidFill>
            </a:endParaRPr>
          </a:p>
          <a:p>
            <a:r>
              <a:rPr lang="en-US" altLang="ko-KR" sz="800" dirty="0">
                <a:solidFill>
                  <a:schemeClr val="tx1"/>
                </a:solidFill>
              </a:rPr>
              <a:t>1 </a:t>
            </a:r>
            <a:r>
              <a:rPr lang="ko-KR" altLang="en-US" sz="800" dirty="0">
                <a:solidFill>
                  <a:schemeClr val="tx1"/>
                </a:solidFill>
              </a:rPr>
              <a:t>지시  </a:t>
            </a:r>
            <a:r>
              <a:rPr lang="en-US" altLang="ko-KR" sz="800" dirty="0">
                <a:solidFill>
                  <a:schemeClr val="tx1"/>
                </a:solidFill>
              </a:rPr>
              <a:t>N </a:t>
            </a:r>
            <a:r>
              <a:rPr lang="ko-KR" altLang="en-US" sz="800" dirty="0">
                <a:solidFill>
                  <a:schemeClr val="tx1"/>
                </a:solidFill>
              </a:rPr>
              <a:t>결과 인가</a:t>
            </a:r>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graphicFrame>
        <p:nvGraphicFramePr>
          <p:cNvPr id="14" name="표 13"/>
          <p:cNvGraphicFramePr>
            <a:graphicFrameLocks noGrp="1"/>
          </p:cNvGraphicFramePr>
          <p:nvPr>
            <p:extLst>
              <p:ext uri="{D42A27DB-BD31-4B8C-83A1-F6EECF244321}">
                <p14:modId xmlns:p14="http://schemas.microsoft.com/office/powerpoint/2010/main" val="99012383"/>
              </p:ext>
            </p:extLst>
          </p:nvPr>
        </p:nvGraphicFramePr>
        <p:xfrm>
          <a:off x="332977" y="2075750"/>
          <a:ext cx="8877624" cy="1161033"/>
        </p:xfrm>
        <a:graphic>
          <a:graphicData uri="http://schemas.openxmlformats.org/drawingml/2006/table">
            <a:tbl>
              <a:tblPr firstRow="1" bandRow="1">
                <a:tableStyleId>{5C22544A-7EE6-4342-B048-85BDC9FD1C3A}</a:tableStyleId>
              </a:tblPr>
              <a:tblGrid>
                <a:gridCol w="187413">
                  <a:extLst>
                    <a:ext uri="{9D8B030D-6E8A-4147-A177-3AD203B41FA5}">
                      <a16:colId xmlns:a16="http://schemas.microsoft.com/office/drawing/2014/main" val="20000"/>
                    </a:ext>
                  </a:extLst>
                </a:gridCol>
                <a:gridCol w="872352">
                  <a:extLst>
                    <a:ext uri="{9D8B030D-6E8A-4147-A177-3AD203B41FA5}">
                      <a16:colId xmlns:a16="http://schemas.microsoft.com/office/drawing/2014/main" val="20003"/>
                    </a:ext>
                  </a:extLst>
                </a:gridCol>
                <a:gridCol w="1470958">
                  <a:extLst>
                    <a:ext uri="{9D8B030D-6E8A-4147-A177-3AD203B41FA5}">
                      <a16:colId xmlns:a16="http://schemas.microsoft.com/office/drawing/2014/main" val="20002"/>
                    </a:ext>
                  </a:extLst>
                </a:gridCol>
                <a:gridCol w="1238248">
                  <a:extLst>
                    <a:ext uri="{9D8B030D-6E8A-4147-A177-3AD203B41FA5}">
                      <a16:colId xmlns:a16="http://schemas.microsoft.com/office/drawing/2014/main" val="20004"/>
                    </a:ext>
                  </a:extLst>
                </a:gridCol>
                <a:gridCol w="628745">
                  <a:extLst>
                    <a:ext uri="{9D8B030D-6E8A-4147-A177-3AD203B41FA5}">
                      <a16:colId xmlns:a16="http://schemas.microsoft.com/office/drawing/2014/main" val="20005"/>
                    </a:ext>
                  </a:extLst>
                </a:gridCol>
                <a:gridCol w="640042">
                  <a:extLst>
                    <a:ext uri="{9D8B030D-6E8A-4147-A177-3AD203B41FA5}">
                      <a16:colId xmlns:a16="http://schemas.microsoft.com/office/drawing/2014/main" val="20006"/>
                    </a:ext>
                  </a:extLst>
                </a:gridCol>
                <a:gridCol w="763441">
                  <a:extLst>
                    <a:ext uri="{9D8B030D-6E8A-4147-A177-3AD203B41FA5}">
                      <a16:colId xmlns:a16="http://schemas.microsoft.com/office/drawing/2014/main" val="20007"/>
                    </a:ext>
                  </a:extLst>
                </a:gridCol>
                <a:gridCol w="591854">
                  <a:extLst>
                    <a:ext uri="{9D8B030D-6E8A-4147-A177-3AD203B41FA5}">
                      <a16:colId xmlns:a16="http://schemas.microsoft.com/office/drawing/2014/main" val="20008"/>
                    </a:ext>
                  </a:extLst>
                </a:gridCol>
                <a:gridCol w="1094239">
                  <a:extLst>
                    <a:ext uri="{9D8B030D-6E8A-4147-A177-3AD203B41FA5}">
                      <a16:colId xmlns:a16="http://schemas.microsoft.com/office/drawing/2014/main" val="20009"/>
                    </a:ext>
                  </a:extLst>
                </a:gridCol>
                <a:gridCol w="583107">
                  <a:extLst>
                    <a:ext uri="{9D8B030D-6E8A-4147-A177-3AD203B41FA5}">
                      <a16:colId xmlns:a16="http://schemas.microsoft.com/office/drawing/2014/main" val="20010"/>
                    </a:ext>
                  </a:extLst>
                </a:gridCol>
                <a:gridCol w="425040">
                  <a:extLst>
                    <a:ext uri="{9D8B030D-6E8A-4147-A177-3AD203B41FA5}">
                      <a16:colId xmlns:a16="http://schemas.microsoft.com/office/drawing/2014/main" val="20011"/>
                    </a:ext>
                  </a:extLst>
                </a:gridCol>
                <a:gridCol w="382185">
                  <a:extLst>
                    <a:ext uri="{9D8B030D-6E8A-4147-A177-3AD203B41FA5}">
                      <a16:colId xmlns:a16="http://schemas.microsoft.com/office/drawing/2014/main" val="20012"/>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작업지시</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점검자</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 유형</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3591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a:t>
                      </a:r>
                      <a:r>
                        <a:rPr lang="ko-KR" altLang="en-US" sz="800" b="0" dirty="0"/>
                        <a:t> 지사</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11010101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ㅇㅇ부문</a:t>
                      </a:r>
                      <a:r>
                        <a:rPr lang="en-US" altLang="ko-KR" sz="900" b="0" dirty="0"/>
                        <a:t>&gt;</a:t>
                      </a:r>
                      <a:r>
                        <a:rPr lang="ko-KR" altLang="en-US" sz="900" b="0" dirty="0" err="1"/>
                        <a:t>ㅁㅁ팀</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양호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15" name="직사각형 14"/>
          <p:cNvSpPr/>
          <p:nvPr/>
        </p:nvSpPr>
        <p:spPr>
          <a:xfrm>
            <a:off x="8468543" y="98940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6" name="직사각형 15"/>
          <p:cNvSpPr/>
          <p:nvPr/>
        </p:nvSpPr>
        <p:spPr>
          <a:xfrm>
            <a:off x="105141" y="1777864"/>
            <a:ext cx="95604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17" name="직사각형 16"/>
          <p:cNvSpPr/>
          <p:nvPr/>
        </p:nvSpPr>
        <p:spPr>
          <a:xfrm>
            <a:off x="1023127" y="174692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18" name="직사각형 17"/>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 </a:t>
            </a:r>
            <a:r>
              <a:rPr lang="en-US" altLang="ko-KR" sz="800" dirty="0">
                <a:solidFill>
                  <a:schemeClr val="tx1"/>
                </a:solidFill>
              </a:rPr>
              <a:t>ID/</a:t>
            </a:r>
            <a:r>
              <a:rPr lang="ko-KR" altLang="en-US" sz="800" dirty="0">
                <a:solidFill>
                  <a:schemeClr val="tx1"/>
                </a:solidFill>
              </a:rPr>
              <a:t>명</a:t>
            </a:r>
          </a:p>
        </p:txBody>
      </p:sp>
      <p:sp>
        <p:nvSpPr>
          <p:cNvPr id="19" name="직사각형 18"/>
          <p:cNvSpPr/>
          <p:nvPr/>
        </p:nvSpPr>
        <p:spPr>
          <a:xfrm>
            <a:off x="1023127" y="988870"/>
            <a:ext cx="562605" cy="216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2" name="직사각형 21"/>
          <p:cNvSpPr/>
          <p:nvPr/>
        </p:nvSpPr>
        <p:spPr>
          <a:xfrm>
            <a:off x="8611688" y="1732133"/>
            <a:ext cx="598913" cy="230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삭제</a:t>
            </a:r>
            <a:endParaRPr lang="ko-KR" altLang="en-US" sz="800" dirty="0"/>
          </a:p>
        </p:txBody>
      </p:sp>
      <p:sp>
        <p:nvSpPr>
          <p:cNvPr id="23" name="직사각형 22"/>
          <p:cNvSpPr/>
          <p:nvPr/>
        </p:nvSpPr>
        <p:spPr>
          <a:xfrm>
            <a:off x="4645018" y="989409"/>
            <a:ext cx="191274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4" name="직사각형 23"/>
          <p:cNvSpPr/>
          <p:nvPr/>
        </p:nvSpPr>
        <p:spPr>
          <a:xfrm>
            <a:off x="2959652" y="98887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25" name="직사각형 24"/>
          <p:cNvSpPr/>
          <p:nvPr/>
        </p:nvSpPr>
        <p:spPr>
          <a:xfrm>
            <a:off x="3608128" y="96145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조직</a:t>
            </a:r>
          </a:p>
        </p:txBody>
      </p:sp>
      <p:sp>
        <p:nvSpPr>
          <p:cNvPr id="26" name="직사각형 25"/>
          <p:cNvSpPr/>
          <p:nvPr/>
        </p:nvSpPr>
        <p:spPr>
          <a:xfrm>
            <a:off x="6602851" y="978398"/>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28" name="직사각형 27"/>
          <p:cNvSpPr/>
          <p:nvPr/>
        </p:nvSpPr>
        <p:spPr>
          <a:xfrm>
            <a:off x="1023126" y="1247783"/>
            <a:ext cx="2015459" cy="223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32" name="직사각형 31"/>
          <p:cNvSpPr/>
          <p:nvPr/>
        </p:nvSpPr>
        <p:spPr>
          <a:xfrm>
            <a:off x="20667" y="1247245"/>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4" name="직사각형 33"/>
          <p:cNvSpPr/>
          <p:nvPr/>
        </p:nvSpPr>
        <p:spPr>
          <a:xfrm>
            <a:off x="-19674" y="12240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유형</a:t>
            </a:r>
          </a:p>
        </p:txBody>
      </p:sp>
      <p:sp>
        <p:nvSpPr>
          <p:cNvPr id="35" name="직사각형 34"/>
          <p:cNvSpPr/>
          <p:nvPr/>
        </p:nvSpPr>
        <p:spPr>
          <a:xfrm>
            <a:off x="3038586" y="1257607"/>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6" name="직사각형 35"/>
          <p:cNvSpPr/>
          <p:nvPr/>
        </p:nvSpPr>
        <p:spPr>
          <a:xfrm>
            <a:off x="4645018" y="1247245"/>
            <a:ext cx="690911" cy="187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7" name="직사각형 36"/>
          <p:cNvSpPr/>
          <p:nvPr/>
        </p:nvSpPr>
        <p:spPr>
          <a:xfrm>
            <a:off x="2959652"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9" name="직사각형 38"/>
          <p:cNvSpPr/>
          <p:nvPr/>
        </p:nvSpPr>
        <p:spPr>
          <a:xfrm>
            <a:off x="3608128"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자</a:t>
            </a:r>
          </a:p>
        </p:txBody>
      </p:sp>
      <p:sp>
        <p:nvSpPr>
          <p:cNvPr id="41" name="직사각형 40"/>
          <p:cNvSpPr/>
          <p:nvPr/>
        </p:nvSpPr>
        <p:spPr>
          <a:xfrm>
            <a:off x="5382017" y="1233082"/>
            <a:ext cx="1912744" cy="216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2" name="직사각형 41"/>
          <p:cNvSpPr/>
          <p:nvPr/>
        </p:nvSpPr>
        <p:spPr>
          <a:xfrm>
            <a:off x="7345865" y="1236234"/>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3" name="직사각형 42"/>
          <p:cNvSpPr/>
          <p:nvPr/>
        </p:nvSpPr>
        <p:spPr>
          <a:xfrm>
            <a:off x="1608882" y="978398"/>
            <a:ext cx="1655179" cy="237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9" name="직사각형 28"/>
          <p:cNvSpPr/>
          <p:nvPr/>
        </p:nvSpPr>
        <p:spPr>
          <a:xfrm>
            <a:off x="7857071" y="1233082"/>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31" name="직사각형 30"/>
          <p:cNvSpPr/>
          <p:nvPr/>
        </p:nvSpPr>
        <p:spPr>
          <a:xfrm>
            <a:off x="7645940" y="1732133"/>
            <a:ext cx="860665" cy="238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점검결과 등록</a:t>
            </a:r>
            <a:endParaRPr lang="ko-KR" altLang="en-US" sz="800" dirty="0"/>
          </a:p>
        </p:txBody>
      </p:sp>
      <p:sp>
        <p:nvSpPr>
          <p:cNvPr id="30" name="직사각형 29">
            <a:extLst>
              <a:ext uri="{FF2B5EF4-FFF2-40B4-BE49-F238E27FC236}">
                <a16:creationId xmlns:a16="http://schemas.microsoft.com/office/drawing/2014/main" id="{560744D4-E466-4F68-8F83-41268486C79D}"/>
              </a:ext>
            </a:extLst>
          </p:cNvPr>
          <p:cNvSpPr/>
          <p:nvPr/>
        </p:nvSpPr>
        <p:spPr>
          <a:xfrm>
            <a:off x="7220739" y="0"/>
            <a:ext cx="1810789" cy="78711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페이지 </a:t>
            </a:r>
            <a:r>
              <a:rPr lang="en-US" altLang="ko-KR" dirty="0"/>
              <a:t>: 26</a:t>
            </a:r>
            <a:endParaRPr lang="ko-KR" altLang="en-US" dirty="0"/>
          </a:p>
        </p:txBody>
      </p:sp>
    </p:spTree>
    <p:extLst>
      <p:ext uri="{BB962C8B-B14F-4D97-AF65-F5344CB8AC3E}">
        <p14:creationId xmlns:p14="http://schemas.microsoft.com/office/powerpoint/2010/main" val="1506922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6555374" y="998627"/>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212" name="직사각형 211"/>
          <p:cNvSpPr/>
          <p:nvPr/>
        </p:nvSpPr>
        <p:spPr>
          <a:xfrm>
            <a:off x="1959041" y="997758"/>
            <a:ext cx="546141"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54" name="직사각형 53"/>
          <p:cNvSpPr/>
          <p:nvPr/>
        </p:nvSpPr>
        <p:spPr>
          <a:xfrm>
            <a:off x="1408702" y="392782"/>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 결과 등록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a:t>
            </a:r>
            <a:endParaRPr lang="ko-KR" altLang="en-US" sz="900" dirty="0">
              <a:solidFill>
                <a:schemeClr val="tx1"/>
              </a:solidFill>
            </a:endParaRPr>
          </a:p>
        </p:txBody>
      </p:sp>
      <p:sp>
        <p:nvSpPr>
          <p:cNvPr id="27" name="직사각형 26"/>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작업지시</a:t>
            </a:r>
            <a:r>
              <a:rPr lang="en-US" altLang="ko-KR" sz="900" dirty="0">
                <a:solidFill>
                  <a:schemeClr val="tx1"/>
                </a:solidFill>
              </a:rPr>
              <a:t>ID</a:t>
            </a:r>
            <a:endParaRPr lang="ko-KR" altLang="en-US" sz="900" dirty="0">
              <a:solidFill>
                <a:schemeClr val="tx1"/>
              </a:solidFill>
            </a:endParaRPr>
          </a:p>
        </p:txBody>
      </p:sp>
      <p:sp>
        <p:nvSpPr>
          <p:cNvPr id="29" name="직사각형 28"/>
          <p:cNvSpPr/>
          <p:nvPr/>
        </p:nvSpPr>
        <p:spPr>
          <a:xfrm>
            <a:off x="1023127" y="989411"/>
            <a:ext cx="898270"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123456789</a:t>
            </a:r>
            <a:endParaRPr lang="ko-KR" altLang="en-US" sz="900" dirty="0">
              <a:solidFill>
                <a:schemeClr val="tx1"/>
              </a:solidFill>
            </a:endParaRPr>
          </a:p>
        </p:txBody>
      </p:sp>
      <p:sp>
        <p:nvSpPr>
          <p:cNvPr id="48" name="직사각형 47"/>
          <p:cNvSpPr/>
          <p:nvPr/>
        </p:nvSpPr>
        <p:spPr>
          <a:xfrm>
            <a:off x="1037783" y="2481732"/>
            <a:ext cx="2523575" cy="2100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선택</a:t>
            </a:r>
            <a:r>
              <a:rPr lang="en-US" altLang="ko-KR" sz="900" dirty="0">
                <a:solidFill>
                  <a:schemeClr val="tx1"/>
                </a:solidFill>
              </a:rPr>
              <a:t>: </a:t>
            </a:r>
            <a:r>
              <a:rPr lang="ko-KR" altLang="en-US" sz="900" dirty="0">
                <a:solidFill>
                  <a:schemeClr val="tx1"/>
                </a:solidFill>
              </a:rPr>
              <a:t>지시상의 점검유형을 </a:t>
            </a:r>
            <a:r>
              <a:rPr lang="en-US" altLang="ko-KR" sz="900" dirty="0">
                <a:solidFill>
                  <a:schemeClr val="tx1"/>
                </a:solidFill>
              </a:rPr>
              <a:t>default  </a:t>
            </a:r>
            <a:r>
              <a:rPr lang="ko-KR" altLang="en-US" sz="900" dirty="0">
                <a:solidFill>
                  <a:schemeClr val="tx1"/>
                </a:solidFill>
              </a:rPr>
              <a:t>수정 가능</a:t>
            </a:r>
          </a:p>
        </p:txBody>
      </p:sp>
      <p:sp>
        <p:nvSpPr>
          <p:cNvPr id="35" name="직사각형 34"/>
          <p:cNvSpPr/>
          <p:nvPr/>
        </p:nvSpPr>
        <p:spPr>
          <a:xfrm>
            <a:off x="3746747" y="6342194"/>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40" name="직사각형 39"/>
          <p:cNvSpPr/>
          <p:nvPr/>
        </p:nvSpPr>
        <p:spPr>
          <a:xfrm>
            <a:off x="1741476" y="5678527"/>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등록자의 사원명</a:t>
            </a:r>
            <a:r>
              <a:rPr lang="en-US" altLang="ko-KR" sz="900" dirty="0">
                <a:solidFill>
                  <a:schemeClr val="tx1"/>
                </a:solidFill>
              </a:rPr>
              <a:t>,</a:t>
            </a:r>
            <a:r>
              <a:rPr lang="ko-KR" altLang="en-US" sz="900" dirty="0">
                <a:solidFill>
                  <a:schemeClr val="tx1"/>
                </a:solidFill>
              </a:rPr>
              <a:t>직책</a:t>
            </a:r>
            <a:r>
              <a:rPr lang="en-US" altLang="ko-KR" sz="900" dirty="0">
                <a:solidFill>
                  <a:schemeClr val="tx1"/>
                </a:solidFill>
              </a:rPr>
              <a:t>/</a:t>
            </a:r>
            <a:r>
              <a:rPr lang="ko-KR" altLang="en-US" sz="900" dirty="0">
                <a:solidFill>
                  <a:schemeClr val="tx1"/>
                </a:solidFill>
              </a:rPr>
              <a:t>호칭</a:t>
            </a:r>
            <a:r>
              <a:rPr lang="en-US" altLang="ko-KR" sz="900" dirty="0">
                <a:solidFill>
                  <a:schemeClr val="tx1"/>
                </a:solidFill>
              </a:rPr>
              <a:t>,</a:t>
            </a:r>
            <a:r>
              <a:rPr lang="ko-KR" altLang="en-US" sz="900" dirty="0">
                <a:solidFill>
                  <a:schemeClr val="tx1"/>
                </a:solidFill>
              </a:rPr>
              <a:t>소속이 출력됩니다</a:t>
            </a:r>
          </a:p>
        </p:txBody>
      </p:sp>
      <p:sp>
        <p:nvSpPr>
          <p:cNvPr id="47" name="직사각형 46"/>
          <p:cNvSpPr/>
          <p:nvPr/>
        </p:nvSpPr>
        <p:spPr>
          <a:xfrm>
            <a:off x="-60175" y="5678519"/>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점검자</a:t>
            </a:r>
            <a:endParaRPr lang="ko-KR" altLang="en-US" sz="900" dirty="0">
              <a:solidFill>
                <a:schemeClr val="tx1"/>
              </a:solidFill>
            </a:endParaRPr>
          </a:p>
        </p:txBody>
      </p:sp>
      <p:sp>
        <p:nvSpPr>
          <p:cNvPr id="50" name="직사각형 49"/>
          <p:cNvSpPr/>
          <p:nvPr/>
        </p:nvSpPr>
        <p:spPr>
          <a:xfrm>
            <a:off x="951014" y="5679521"/>
            <a:ext cx="741837"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82" name="직사각형 81"/>
          <p:cNvSpPr/>
          <p:nvPr/>
        </p:nvSpPr>
        <p:spPr>
          <a:xfrm>
            <a:off x="24298" y="248524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유형</a:t>
            </a:r>
          </a:p>
        </p:txBody>
      </p:sp>
      <p:graphicFrame>
        <p:nvGraphicFramePr>
          <p:cNvPr id="89" name="표 88"/>
          <p:cNvGraphicFramePr>
            <a:graphicFrameLocks noGrp="1"/>
          </p:cNvGraphicFramePr>
          <p:nvPr>
            <p:extLst>
              <p:ext uri="{D42A27DB-BD31-4B8C-83A1-F6EECF244321}">
                <p14:modId xmlns:p14="http://schemas.microsoft.com/office/powerpoint/2010/main" val="3837459309"/>
              </p:ext>
            </p:extLst>
          </p:nvPr>
        </p:nvGraphicFramePr>
        <p:xfrm>
          <a:off x="9386404" y="928054"/>
          <a:ext cx="2670569" cy="31394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163634">
                <a:tc>
                  <a:txBody>
                    <a:bodyPr/>
                    <a:lstStyle/>
                    <a:p>
                      <a:pPr latinLnBrk="1"/>
                      <a:r>
                        <a:rPr lang="ko-KR" altLang="en-US" sz="800" dirty="0"/>
                        <a:t>작업유형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전주 맨홀 전주</a:t>
                      </a:r>
                      <a:r>
                        <a:rPr lang="en-US" altLang="ko-KR" sz="800" dirty="0">
                          <a:solidFill>
                            <a:schemeClr val="tx1"/>
                          </a:solidFill>
                        </a:rPr>
                        <a:t>+</a:t>
                      </a:r>
                      <a:r>
                        <a:rPr lang="ko-KR" altLang="en-US" sz="800" dirty="0">
                          <a:solidFill>
                            <a:schemeClr val="tx1"/>
                          </a:solidFill>
                        </a:rPr>
                        <a:t>맨홀 기타</a:t>
                      </a:r>
                      <a:r>
                        <a:rPr lang="en-US" altLang="ko-KR" sz="800" dirty="0">
                          <a:solidFill>
                            <a:schemeClr val="tx1"/>
                          </a:solidFill>
                        </a:rPr>
                        <a:t>(</a:t>
                      </a:r>
                      <a:r>
                        <a:rPr lang="ko-KR" altLang="en-US" sz="800" dirty="0">
                          <a:solidFill>
                            <a:schemeClr val="tx1"/>
                          </a:solidFill>
                        </a:rPr>
                        <a:t>서류점검 등</a:t>
                      </a:r>
                      <a:r>
                        <a:rPr lang="en-US" altLang="ko-KR" sz="80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지시서상의 점검유형을 출력하고 수정 가능</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체크리스트</a:t>
                      </a:r>
                    </a:p>
                  </a:txBody>
                  <a:tcPr/>
                </a:tc>
                <a:tc>
                  <a:txBody>
                    <a:bodyPr/>
                    <a:lstStyle/>
                    <a:p>
                      <a:pPr latinLnBrk="1"/>
                      <a:r>
                        <a:rPr lang="ko-KR" altLang="en-US" sz="800" dirty="0"/>
                        <a:t>점검유형별로 사전 정해진 체크리스트를 출력</a:t>
                      </a:r>
                      <a:endParaRPr lang="en-US" altLang="ko-KR" sz="800" dirty="0"/>
                    </a:p>
                  </a:txBody>
                  <a:tcPr/>
                </a:tc>
                <a:extLst>
                  <a:ext uri="{0D108BD9-81ED-4DB2-BD59-A6C34878D82A}">
                    <a16:rowId xmlns:a16="http://schemas.microsoft.com/office/drawing/2014/main" val="10002"/>
                  </a:ext>
                </a:extLst>
              </a:tr>
              <a:tr h="129185">
                <a:tc>
                  <a:txBody>
                    <a:bodyPr/>
                    <a:lstStyle/>
                    <a:p>
                      <a:pPr latinLnBrk="1"/>
                      <a:r>
                        <a:rPr lang="ko-KR" altLang="en-US" sz="800" dirty="0"/>
                        <a:t>점검결과</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체크 결과를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적힙</a:t>
                      </a:r>
                      <a:r>
                        <a:rPr lang="en-US" altLang="ko-KR" sz="800" dirty="0">
                          <a:solidFill>
                            <a:schemeClr val="tx1"/>
                          </a:solidFill>
                        </a:rPr>
                        <a:t>/</a:t>
                      </a:r>
                      <a:r>
                        <a:rPr lang="ko-KR" altLang="en-US" sz="800" dirty="0">
                          <a:solidFill>
                            <a:schemeClr val="tx1"/>
                          </a:solidFill>
                        </a:rPr>
                        <a:t>미비</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체크리스트</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점걸결과가</a:t>
                      </a:r>
                      <a:r>
                        <a:rPr lang="ko-KR" altLang="en-US" sz="800" dirty="0">
                          <a:solidFill>
                            <a:schemeClr val="tx1"/>
                          </a:solidFill>
                        </a:rPr>
                        <a:t> 미비 인 경우</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대책 입력</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미흡내역 및 대책</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미흡시</a:t>
                      </a:r>
                      <a:r>
                        <a:rPr lang="ko-KR" altLang="en-US" sz="800" dirty="0">
                          <a:solidFill>
                            <a:schemeClr val="tx1"/>
                          </a:solidFill>
                        </a:rPr>
                        <a:t> 미흡내역을 기재</a:t>
                      </a:r>
                      <a:r>
                        <a:rPr lang="en-US" altLang="ko-KR" sz="800" dirty="0">
                          <a:solidFill>
                            <a:schemeClr val="tx1"/>
                          </a:solidFill>
                        </a:rPr>
                        <a:t> (</a:t>
                      </a:r>
                      <a:r>
                        <a:rPr lang="ko-KR" altLang="en-US" sz="800" dirty="0">
                          <a:solidFill>
                            <a:schemeClr val="tx1"/>
                          </a:solidFill>
                        </a:rPr>
                        <a:t>이미지 포함</a:t>
                      </a:r>
                      <a:r>
                        <a:rPr lang="en-US" altLang="ko-KR" sz="800" dirty="0">
                          <a:solidFill>
                            <a:schemeClr val="tx1"/>
                          </a:solidFill>
                        </a:rPr>
                        <a:t>)</a:t>
                      </a:r>
                    </a:p>
                  </a:txBody>
                  <a:tcPr/>
                </a:tc>
                <a:extLst>
                  <a:ext uri="{0D108BD9-81ED-4DB2-BD59-A6C34878D82A}">
                    <a16:rowId xmlns:a16="http://schemas.microsoft.com/office/drawing/2014/main" val="10005"/>
                  </a:ext>
                </a:extLst>
              </a:tr>
              <a:tr h="0">
                <a:tc>
                  <a:txBody>
                    <a:bodyPr/>
                    <a:lstStyle/>
                    <a:p>
                      <a:pPr latinLnBrk="1"/>
                      <a:r>
                        <a:rPr lang="ko-KR" altLang="en-US" sz="800" dirty="0" err="1"/>
                        <a:t>점검자</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등록자 </a:t>
                      </a:r>
                      <a:r>
                        <a:rPr lang="en-US" altLang="ko-KR" sz="800" dirty="0">
                          <a:solidFill>
                            <a:schemeClr val="tx1"/>
                          </a:solidFill>
                        </a:rPr>
                        <a:t>= </a:t>
                      </a:r>
                      <a:r>
                        <a:rPr lang="ko-KR" altLang="en-US" sz="800" dirty="0" err="1">
                          <a:solidFill>
                            <a:schemeClr val="tx1"/>
                          </a:solidFill>
                        </a:rPr>
                        <a:t>점검자</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err="1"/>
                        <a:t>확인자</a:t>
                      </a:r>
                      <a:endParaRPr lang="ko-KR" altLang="en-US" sz="800" dirty="0"/>
                    </a:p>
                  </a:txBody>
                  <a:tcPr/>
                </a:tc>
                <a:tc>
                  <a:txBody>
                    <a:bodyPr/>
                    <a:lstStyle/>
                    <a:p>
                      <a:r>
                        <a:rPr lang="ko-KR" altLang="en-US" sz="800" dirty="0">
                          <a:solidFill>
                            <a:schemeClr val="tx1"/>
                          </a:solidFill>
                        </a:rPr>
                        <a:t>작업지시상의 </a:t>
                      </a:r>
                      <a:r>
                        <a:rPr lang="ko-KR" altLang="en-US" sz="800" dirty="0" err="1">
                          <a:solidFill>
                            <a:schemeClr val="tx1"/>
                          </a:solidFill>
                        </a:rPr>
                        <a:t>작업조</a:t>
                      </a:r>
                      <a:r>
                        <a:rPr lang="ko-KR" altLang="en-US" sz="800" dirty="0">
                          <a:solidFill>
                            <a:schemeClr val="tx1"/>
                          </a:solidFill>
                        </a:rPr>
                        <a:t> 중 </a:t>
                      </a:r>
                      <a:r>
                        <a:rPr lang="en-US" altLang="ko-KR" sz="800" dirty="0">
                          <a:solidFill>
                            <a:schemeClr val="tx1"/>
                          </a:solidFill>
                        </a:rPr>
                        <a:t>1</a:t>
                      </a:r>
                      <a:r>
                        <a:rPr lang="ko-KR" altLang="en-US" sz="800" dirty="0">
                          <a:solidFill>
                            <a:schemeClr val="tx1"/>
                          </a:solidFill>
                        </a:rPr>
                        <a:t>인이나</a:t>
                      </a:r>
                      <a:endParaRPr lang="en-US" altLang="ko-KR" sz="800" dirty="0">
                        <a:solidFill>
                          <a:schemeClr val="tx1"/>
                        </a:solidFill>
                      </a:endParaRPr>
                    </a:p>
                    <a:p>
                      <a:r>
                        <a:rPr lang="ko-KR" altLang="en-US" sz="800" dirty="0">
                          <a:solidFill>
                            <a:schemeClr val="tx1"/>
                          </a:solidFill>
                        </a:rPr>
                        <a:t>아닌 사람도 있음</a:t>
                      </a: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r>
                        <a:rPr lang="ko-KR" altLang="en-US" sz="800" dirty="0"/>
                        <a:t>최종점검결과</a:t>
                      </a:r>
                    </a:p>
                  </a:txBody>
                  <a:tcPr/>
                </a:tc>
                <a:tc>
                  <a:txBody>
                    <a:bodyPr/>
                    <a:lstStyle/>
                    <a:p>
                      <a:r>
                        <a:rPr lang="ko-KR" altLang="en-US" sz="800" dirty="0">
                          <a:solidFill>
                            <a:schemeClr val="tx1"/>
                          </a:solidFill>
                        </a:rPr>
                        <a:t>하나라도 미흡이 있으면 미흡</a:t>
                      </a: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91" name="직사각형 90"/>
          <p:cNvSpPr/>
          <p:nvPr/>
        </p:nvSpPr>
        <p:spPr>
          <a:xfrm>
            <a:off x="9361851" y="4318263"/>
            <a:ext cx="2651267"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미흡내역과 대책을 별도로 입력할 것인가</a:t>
            </a:r>
            <a:r>
              <a:rPr lang="en-US" altLang="ko-KR" sz="900" dirty="0">
                <a:solidFill>
                  <a:schemeClr val="tx1"/>
                </a:solidFill>
              </a:rPr>
              <a:t>?</a:t>
            </a:r>
          </a:p>
          <a:p>
            <a:endParaRPr lang="en-US" altLang="ko-KR" sz="900" dirty="0">
              <a:solidFill>
                <a:schemeClr val="tx1"/>
              </a:solidFill>
            </a:endParaRPr>
          </a:p>
          <a:p>
            <a:r>
              <a:rPr lang="en-US" altLang="ko-KR" sz="900" dirty="0">
                <a:solidFill>
                  <a:schemeClr val="tx1"/>
                </a:solidFill>
              </a:rPr>
              <a:t>E</a:t>
            </a:r>
            <a:r>
              <a:rPr lang="ko-KR" altLang="en-US" sz="900" dirty="0">
                <a:solidFill>
                  <a:schemeClr val="tx1"/>
                </a:solidFill>
              </a:rPr>
              <a:t>부문은 체크리스트 항목에  </a:t>
            </a:r>
            <a:r>
              <a:rPr lang="en-US" altLang="ko-KR" sz="900" dirty="0">
                <a:solidFill>
                  <a:schemeClr val="tx1"/>
                </a:solidFill>
              </a:rPr>
              <a:t>“</a:t>
            </a:r>
            <a:r>
              <a:rPr lang="ko-KR" altLang="en-US" sz="900" dirty="0">
                <a:solidFill>
                  <a:schemeClr val="tx1"/>
                </a:solidFill>
              </a:rPr>
              <a:t>제외</a:t>
            </a:r>
            <a:r>
              <a:rPr lang="en-US" altLang="ko-KR" sz="900" dirty="0">
                <a:solidFill>
                  <a:schemeClr val="tx1"/>
                </a:solidFill>
              </a:rPr>
              <a:t>” </a:t>
            </a:r>
            <a:r>
              <a:rPr lang="ko-KR" altLang="en-US" sz="900" dirty="0">
                <a:solidFill>
                  <a:schemeClr val="tx1"/>
                </a:solidFill>
              </a:rPr>
              <a:t>있음</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점검방법이 </a:t>
            </a:r>
            <a:r>
              <a:rPr lang="ko-KR" altLang="en-US" sz="900" dirty="0" err="1">
                <a:solidFill>
                  <a:schemeClr val="tx1"/>
                </a:solidFill>
              </a:rPr>
              <a:t>비대면이란</a:t>
            </a:r>
            <a:r>
              <a:rPr lang="ko-KR" altLang="en-US" sz="900" dirty="0">
                <a:solidFill>
                  <a:schemeClr val="tx1"/>
                </a:solidFill>
              </a:rPr>
              <a:t>  현장을 </a:t>
            </a:r>
            <a:r>
              <a:rPr lang="ko-KR" altLang="en-US" sz="900" dirty="0" err="1">
                <a:solidFill>
                  <a:schemeClr val="tx1"/>
                </a:solidFill>
              </a:rPr>
              <a:t>가지않고</a:t>
            </a:r>
            <a:r>
              <a:rPr lang="ko-KR" altLang="en-US" sz="900" dirty="0">
                <a:solidFill>
                  <a:schemeClr val="tx1"/>
                </a:solidFill>
              </a:rPr>
              <a:t> 점검</a:t>
            </a:r>
            <a:r>
              <a:rPr lang="en-US" altLang="ko-KR" sz="900" dirty="0">
                <a:solidFill>
                  <a:schemeClr val="tx1"/>
                </a:solidFill>
              </a:rPr>
              <a:t>??</a:t>
            </a:r>
          </a:p>
          <a:p>
            <a:endParaRPr lang="en-US" altLang="ko-KR" sz="900" dirty="0">
              <a:solidFill>
                <a:schemeClr val="tx1"/>
              </a:solidFill>
            </a:endParaRPr>
          </a:p>
          <a:p>
            <a:r>
              <a:rPr lang="ko-KR" altLang="en-US" sz="900" dirty="0" err="1">
                <a:solidFill>
                  <a:schemeClr val="tx1"/>
                </a:solidFill>
              </a:rPr>
              <a:t>점검자는</a:t>
            </a:r>
            <a:r>
              <a:rPr lang="ko-KR" altLang="en-US" sz="900" dirty="0">
                <a:solidFill>
                  <a:schemeClr val="tx1"/>
                </a:solidFill>
              </a:rPr>
              <a:t> 반드시 등록자 인가 </a:t>
            </a:r>
            <a:r>
              <a:rPr lang="en-US" altLang="ko-KR" sz="900" dirty="0">
                <a:solidFill>
                  <a:schemeClr val="tx1"/>
                </a:solidFill>
              </a:rPr>
              <a:t>?</a:t>
            </a:r>
          </a:p>
          <a:p>
            <a:r>
              <a:rPr lang="ko-KR" altLang="en-US" sz="900" dirty="0" err="1">
                <a:solidFill>
                  <a:schemeClr val="tx1"/>
                </a:solidFill>
              </a:rPr>
              <a:t>확인자</a:t>
            </a:r>
            <a:endParaRPr lang="en-US" altLang="ko-KR" sz="900" dirty="0">
              <a:solidFill>
                <a:schemeClr val="tx1"/>
              </a:solidFill>
            </a:endParaRPr>
          </a:p>
        </p:txBody>
      </p:sp>
      <p:sp>
        <p:nvSpPr>
          <p:cNvPr id="99" name="직사각형 98"/>
          <p:cNvSpPr/>
          <p:nvPr/>
        </p:nvSpPr>
        <p:spPr>
          <a:xfrm>
            <a:off x="3627170" y="2484815"/>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42" name="직사각형 41"/>
          <p:cNvSpPr/>
          <p:nvPr/>
        </p:nvSpPr>
        <p:spPr>
          <a:xfrm>
            <a:off x="8222" y="216188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점검일시</a:t>
            </a:r>
            <a:endParaRPr lang="ko-KR" altLang="en-US" sz="900" dirty="0">
              <a:solidFill>
                <a:schemeClr val="tx1"/>
              </a:solidFill>
            </a:endParaRPr>
          </a:p>
        </p:txBody>
      </p:sp>
      <p:sp>
        <p:nvSpPr>
          <p:cNvPr id="43" name="직사각형 42"/>
          <p:cNvSpPr/>
          <p:nvPr/>
        </p:nvSpPr>
        <p:spPr>
          <a:xfrm>
            <a:off x="1023127" y="2189048"/>
            <a:ext cx="978065" cy="1888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YYYY-MM-DD</a:t>
            </a:r>
            <a:endParaRPr lang="ko-KR" altLang="en-US" sz="900" dirty="0">
              <a:solidFill>
                <a:schemeClr val="tx1"/>
              </a:solidFill>
            </a:endParaRPr>
          </a:p>
        </p:txBody>
      </p:sp>
      <p:sp>
        <p:nvSpPr>
          <p:cNvPr id="44" name="직사각형 43"/>
          <p:cNvSpPr/>
          <p:nvPr/>
        </p:nvSpPr>
        <p:spPr>
          <a:xfrm>
            <a:off x="2057458" y="2200648"/>
            <a:ext cx="553085" cy="159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HH:MI</a:t>
            </a:r>
            <a:endParaRPr lang="ko-KR" altLang="en-US" sz="900" dirty="0">
              <a:solidFill>
                <a:schemeClr val="tx1"/>
              </a:solidFill>
            </a:endParaRPr>
          </a:p>
        </p:txBody>
      </p:sp>
      <p:sp>
        <p:nvSpPr>
          <p:cNvPr id="49" name="직사각형 48"/>
          <p:cNvSpPr/>
          <p:nvPr/>
        </p:nvSpPr>
        <p:spPr>
          <a:xfrm>
            <a:off x="5450678" y="2418204"/>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최종 점검결과</a:t>
            </a:r>
          </a:p>
        </p:txBody>
      </p:sp>
      <p:sp>
        <p:nvSpPr>
          <p:cNvPr id="51" name="직사각형 50"/>
          <p:cNvSpPr/>
          <p:nvPr/>
        </p:nvSpPr>
        <p:spPr>
          <a:xfrm>
            <a:off x="6449143" y="2456920"/>
            <a:ext cx="978065" cy="1888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자동출력</a:t>
            </a:r>
          </a:p>
        </p:txBody>
      </p:sp>
      <p:graphicFrame>
        <p:nvGraphicFramePr>
          <p:cNvPr id="55" name="표 54"/>
          <p:cNvGraphicFramePr>
            <a:graphicFrameLocks noGrp="1"/>
          </p:cNvGraphicFramePr>
          <p:nvPr>
            <p:extLst>
              <p:ext uri="{D42A27DB-BD31-4B8C-83A1-F6EECF244321}">
                <p14:modId xmlns:p14="http://schemas.microsoft.com/office/powerpoint/2010/main" val="4035068972"/>
              </p:ext>
            </p:extLst>
          </p:nvPr>
        </p:nvGraphicFramePr>
        <p:xfrm>
          <a:off x="595881" y="3269633"/>
          <a:ext cx="6777677" cy="599404"/>
        </p:xfrm>
        <a:graphic>
          <a:graphicData uri="http://schemas.openxmlformats.org/drawingml/2006/table">
            <a:tbl>
              <a:tblPr firstRow="1" bandRow="1">
                <a:tableStyleId>{5C22544A-7EE6-4342-B048-85BDC9FD1C3A}</a:tableStyleId>
              </a:tblPr>
              <a:tblGrid>
                <a:gridCol w="5589850">
                  <a:extLst>
                    <a:ext uri="{9D8B030D-6E8A-4147-A177-3AD203B41FA5}">
                      <a16:colId xmlns:a16="http://schemas.microsoft.com/office/drawing/2014/main" val="20000"/>
                    </a:ext>
                  </a:extLst>
                </a:gridCol>
                <a:gridCol w="644886">
                  <a:extLst>
                    <a:ext uri="{9D8B030D-6E8A-4147-A177-3AD203B41FA5}">
                      <a16:colId xmlns:a16="http://schemas.microsoft.com/office/drawing/2014/main" val="20001"/>
                    </a:ext>
                  </a:extLst>
                </a:gridCol>
                <a:gridCol w="542941">
                  <a:extLst>
                    <a:ext uri="{9D8B030D-6E8A-4147-A177-3AD203B41FA5}">
                      <a16:colId xmlns:a16="http://schemas.microsoft.com/office/drawing/2014/main" val="20002"/>
                    </a:ext>
                  </a:extLst>
                </a:gridCol>
              </a:tblGrid>
              <a:tr h="12775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86844">
                <a:tc>
                  <a:txBody>
                    <a:bodyPr/>
                    <a:lstStyle/>
                    <a:p>
                      <a:pPr algn="l"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양호</a:t>
                      </a:r>
                      <a:r>
                        <a:rPr lang="en-US" altLang="ko-KR" sz="800" b="0" dirty="0"/>
                        <a:t>/</a:t>
                      </a: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01723">
                <a:tc>
                  <a:txBody>
                    <a:bodyPr/>
                    <a:lstStyle/>
                    <a:p>
                      <a:pPr algn="l"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7" name="직사각형 36"/>
          <p:cNvSpPr/>
          <p:nvPr/>
        </p:nvSpPr>
        <p:spPr>
          <a:xfrm>
            <a:off x="362175" y="3087503"/>
            <a:ext cx="525264" cy="2090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공통</a:t>
            </a:r>
          </a:p>
        </p:txBody>
      </p:sp>
      <p:graphicFrame>
        <p:nvGraphicFramePr>
          <p:cNvPr id="45" name="표 44"/>
          <p:cNvGraphicFramePr>
            <a:graphicFrameLocks noGrp="1"/>
          </p:cNvGraphicFramePr>
          <p:nvPr>
            <p:extLst>
              <p:ext uri="{D42A27DB-BD31-4B8C-83A1-F6EECF244321}">
                <p14:modId xmlns:p14="http://schemas.microsoft.com/office/powerpoint/2010/main" val="3313707671"/>
              </p:ext>
            </p:extLst>
          </p:nvPr>
        </p:nvGraphicFramePr>
        <p:xfrm>
          <a:off x="609908" y="4390865"/>
          <a:ext cx="6751890" cy="748473"/>
        </p:xfrm>
        <a:graphic>
          <a:graphicData uri="http://schemas.openxmlformats.org/drawingml/2006/table">
            <a:tbl>
              <a:tblPr firstRow="1" bandRow="1">
                <a:tableStyleId>{5C22544A-7EE6-4342-B048-85BDC9FD1C3A}</a:tableStyleId>
              </a:tblPr>
              <a:tblGrid>
                <a:gridCol w="5585500">
                  <a:extLst>
                    <a:ext uri="{9D8B030D-6E8A-4147-A177-3AD203B41FA5}">
                      <a16:colId xmlns:a16="http://schemas.microsoft.com/office/drawing/2014/main" val="20000"/>
                    </a:ext>
                  </a:extLst>
                </a:gridCol>
                <a:gridCol w="575043">
                  <a:extLst>
                    <a:ext uri="{9D8B030D-6E8A-4147-A177-3AD203B41FA5}">
                      <a16:colId xmlns:a16="http://schemas.microsoft.com/office/drawing/2014/main" val="20001"/>
                    </a:ext>
                  </a:extLst>
                </a:gridCol>
                <a:gridCol w="591347">
                  <a:extLst>
                    <a:ext uri="{9D8B030D-6E8A-4147-A177-3AD203B41FA5}">
                      <a16:colId xmlns:a16="http://schemas.microsoft.com/office/drawing/2014/main" val="20002"/>
                    </a:ext>
                  </a:extLst>
                </a:gridCol>
              </a:tblGrid>
              <a:tr h="13977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83489">
                <a:tc>
                  <a:txBody>
                    <a:bodyPr/>
                    <a:lstStyle/>
                    <a:p>
                      <a:pPr algn="ctr" latinLnBrk="1"/>
                      <a:r>
                        <a:rPr lang="ko-KR" altLang="en-US" sz="900" b="0" dirty="0" err="1"/>
                        <a:t>ㅇㅇㅇㅇㅇㅇㅇㅇㅇㅇㅇㅇㅇㅇㅇㅇㅇㅇㅇㅇㅇㅇㅇㅇㅇㅇㅇㅇㅇㅇㅇㅇㅇㅇㅇㅇㅇㅇㅇ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양호</a:t>
                      </a:r>
                      <a:r>
                        <a:rPr lang="en-US" altLang="ko-KR" sz="800" b="0" dirty="0"/>
                        <a:t>/</a:t>
                      </a: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5913">
                <a:tc>
                  <a:txBody>
                    <a:bodyPr/>
                    <a:lstStyle/>
                    <a:p>
                      <a:pPr algn="ctr"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1" name="직사각형 60"/>
          <p:cNvSpPr/>
          <p:nvPr/>
        </p:nvSpPr>
        <p:spPr>
          <a:xfrm>
            <a:off x="362175" y="4120458"/>
            <a:ext cx="794978" cy="27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고공 작업</a:t>
            </a:r>
          </a:p>
        </p:txBody>
      </p:sp>
      <p:sp>
        <p:nvSpPr>
          <p:cNvPr id="63" name="직사각형 62"/>
          <p:cNvSpPr/>
          <p:nvPr/>
        </p:nvSpPr>
        <p:spPr>
          <a:xfrm>
            <a:off x="1023127" y="1277410"/>
            <a:ext cx="5046779" cy="19290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내용 그대로</a:t>
            </a:r>
          </a:p>
        </p:txBody>
      </p:sp>
      <p:sp>
        <p:nvSpPr>
          <p:cNvPr id="64" name="직사각형 63"/>
          <p:cNvSpPr/>
          <p:nvPr/>
        </p:nvSpPr>
        <p:spPr>
          <a:xfrm>
            <a:off x="-559931" y="1542311"/>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작업자</a:t>
            </a:r>
          </a:p>
        </p:txBody>
      </p:sp>
      <p:sp>
        <p:nvSpPr>
          <p:cNvPr id="66" name="직사각형 65"/>
          <p:cNvSpPr/>
          <p:nvPr/>
        </p:nvSpPr>
        <p:spPr>
          <a:xfrm>
            <a:off x="-569007" y="1306598"/>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내용</a:t>
            </a:r>
          </a:p>
        </p:txBody>
      </p:sp>
      <p:sp>
        <p:nvSpPr>
          <p:cNvPr id="2" name="직사각형 1"/>
          <p:cNvSpPr/>
          <p:nvPr/>
        </p:nvSpPr>
        <p:spPr>
          <a:xfrm>
            <a:off x="504233" y="2889921"/>
            <a:ext cx="6922975" cy="26580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p:cNvSpPr/>
          <p:nvPr/>
        </p:nvSpPr>
        <p:spPr>
          <a:xfrm>
            <a:off x="116978" y="2764138"/>
            <a:ext cx="1044059"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체크리스트</a:t>
            </a:r>
          </a:p>
        </p:txBody>
      </p:sp>
      <p:sp>
        <p:nvSpPr>
          <p:cNvPr id="62" name="직사각형 61"/>
          <p:cNvSpPr/>
          <p:nvPr/>
        </p:nvSpPr>
        <p:spPr>
          <a:xfrm>
            <a:off x="3866325" y="2189048"/>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비대면      대면 </a:t>
            </a:r>
          </a:p>
        </p:txBody>
      </p:sp>
      <p:sp>
        <p:nvSpPr>
          <p:cNvPr id="36" name="직사각형 35"/>
          <p:cNvSpPr/>
          <p:nvPr/>
        </p:nvSpPr>
        <p:spPr>
          <a:xfrm>
            <a:off x="1023127" y="1505945"/>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a:t>
            </a:r>
            <a:r>
              <a:rPr lang="ko-KR" altLang="en-US" sz="900" dirty="0" err="1">
                <a:solidFill>
                  <a:schemeClr val="tx1"/>
                </a:solidFill>
              </a:rPr>
              <a:t>작업조</a:t>
            </a:r>
            <a:r>
              <a:rPr lang="ko-KR" altLang="en-US" sz="900" dirty="0">
                <a:solidFill>
                  <a:schemeClr val="tx1"/>
                </a:solidFill>
              </a:rPr>
              <a:t>  이름 들 그대로</a:t>
            </a:r>
          </a:p>
        </p:txBody>
      </p:sp>
      <p:sp>
        <p:nvSpPr>
          <p:cNvPr id="38" name="직사각형 37"/>
          <p:cNvSpPr/>
          <p:nvPr/>
        </p:nvSpPr>
        <p:spPr>
          <a:xfrm>
            <a:off x="2822266" y="21609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점검방법</a:t>
            </a:r>
          </a:p>
        </p:txBody>
      </p:sp>
      <p:sp>
        <p:nvSpPr>
          <p:cNvPr id="3" name="타원 2"/>
          <p:cNvSpPr/>
          <p:nvPr/>
        </p:nvSpPr>
        <p:spPr>
          <a:xfrm>
            <a:off x="3875804" y="2222805"/>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타원 38"/>
          <p:cNvSpPr/>
          <p:nvPr/>
        </p:nvSpPr>
        <p:spPr>
          <a:xfrm>
            <a:off x="4485404" y="2217311"/>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40"/>
          <p:cNvSpPr/>
          <p:nvPr/>
        </p:nvSpPr>
        <p:spPr>
          <a:xfrm>
            <a:off x="-577164" y="1782594"/>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작업장소</a:t>
            </a:r>
          </a:p>
        </p:txBody>
      </p:sp>
      <p:sp>
        <p:nvSpPr>
          <p:cNvPr id="46" name="직사각형 45"/>
          <p:cNvSpPr/>
          <p:nvPr/>
        </p:nvSpPr>
        <p:spPr>
          <a:xfrm>
            <a:off x="1019949" y="1775087"/>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작업장소 그대로</a:t>
            </a:r>
          </a:p>
        </p:txBody>
      </p:sp>
      <p:sp>
        <p:nvSpPr>
          <p:cNvPr id="57" name="직사각형 56"/>
          <p:cNvSpPr/>
          <p:nvPr/>
        </p:nvSpPr>
        <p:spPr>
          <a:xfrm>
            <a:off x="1741476" y="5943665"/>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등록자의 사원명</a:t>
            </a:r>
            <a:r>
              <a:rPr lang="en-US" altLang="ko-KR" sz="900" dirty="0">
                <a:solidFill>
                  <a:schemeClr val="tx1"/>
                </a:solidFill>
              </a:rPr>
              <a:t>,</a:t>
            </a:r>
            <a:r>
              <a:rPr lang="ko-KR" altLang="en-US" sz="900" dirty="0">
                <a:solidFill>
                  <a:schemeClr val="tx1"/>
                </a:solidFill>
              </a:rPr>
              <a:t>직책</a:t>
            </a:r>
            <a:r>
              <a:rPr lang="en-US" altLang="ko-KR" sz="900" dirty="0">
                <a:solidFill>
                  <a:schemeClr val="tx1"/>
                </a:solidFill>
              </a:rPr>
              <a:t>/</a:t>
            </a:r>
            <a:r>
              <a:rPr lang="ko-KR" altLang="en-US" sz="900" dirty="0">
                <a:solidFill>
                  <a:schemeClr val="tx1"/>
                </a:solidFill>
              </a:rPr>
              <a:t>호칭</a:t>
            </a:r>
            <a:r>
              <a:rPr lang="en-US" altLang="ko-KR" sz="900" dirty="0">
                <a:solidFill>
                  <a:schemeClr val="tx1"/>
                </a:solidFill>
              </a:rPr>
              <a:t>,</a:t>
            </a:r>
            <a:r>
              <a:rPr lang="ko-KR" altLang="en-US" sz="900" dirty="0">
                <a:solidFill>
                  <a:schemeClr val="tx1"/>
                </a:solidFill>
              </a:rPr>
              <a:t>소속이 출력됩니다</a:t>
            </a:r>
          </a:p>
        </p:txBody>
      </p:sp>
      <p:sp>
        <p:nvSpPr>
          <p:cNvPr id="58" name="직사각형 57"/>
          <p:cNvSpPr/>
          <p:nvPr/>
        </p:nvSpPr>
        <p:spPr>
          <a:xfrm>
            <a:off x="-60175" y="594365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확인자</a:t>
            </a:r>
            <a:endParaRPr lang="ko-KR" altLang="en-US" sz="900" dirty="0">
              <a:solidFill>
                <a:schemeClr val="tx1"/>
              </a:solidFill>
            </a:endParaRPr>
          </a:p>
        </p:txBody>
      </p:sp>
      <p:sp>
        <p:nvSpPr>
          <p:cNvPr id="59" name="직사각형 58"/>
          <p:cNvSpPr/>
          <p:nvPr/>
        </p:nvSpPr>
        <p:spPr>
          <a:xfrm>
            <a:off x="951014" y="5944659"/>
            <a:ext cx="74183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60" name="직사각형 59"/>
          <p:cNvSpPr/>
          <p:nvPr/>
        </p:nvSpPr>
        <p:spPr>
          <a:xfrm>
            <a:off x="4616532" y="5933185"/>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err="1"/>
              <a:t>찿기</a:t>
            </a:r>
            <a:endParaRPr lang="ko-KR" altLang="en-US" sz="1000" dirty="0"/>
          </a:p>
        </p:txBody>
      </p:sp>
      <p:sp>
        <p:nvSpPr>
          <p:cNvPr id="52" name="직사각형 51">
            <a:extLst>
              <a:ext uri="{FF2B5EF4-FFF2-40B4-BE49-F238E27FC236}">
                <a16:creationId xmlns:a16="http://schemas.microsoft.com/office/drawing/2014/main" id="{64D187B4-A74D-400D-A1CF-D1902ED4EE52}"/>
              </a:ext>
            </a:extLst>
          </p:cNvPr>
          <p:cNvSpPr/>
          <p:nvPr/>
        </p:nvSpPr>
        <p:spPr>
          <a:xfrm>
            <a:off x="7220739" y="0"/>
            <a:ext cx="1810789" cy="78711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페이지 </a:t>
            </a:r>
            <a:r>
              <a:rPr lang="en-US" altLang="ko-KR" dirty="0"/>
              <a:t>: 27</a:t>
            </a:r>
            <a:endParaRPr lang="ko-KR" altLang="en-US" dirty="0"/>
          </a:p>
        </p:txBody>
      </p:sp>
    </p:spTree>
    <p:extLst>
      <p:ext uri="{BB962C8B-B14F-4D97-AF65-F5344CB8AC3E}">
        <p14:creationId xmlns:p14="http://schemas.microsoft.com/office/powerpoint/2010/main" val="38351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08702" y="392782"/>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미흡 내역 등록</a:t>
            </a:r>
          </a:p>
        </p:txBody>
      </p:sp>
      <p:sp>
        <p:nvSpPr>
          <p:cNvPr id="37" name="직사각형 36"/>
          <p:cNvSpPr/>
          <p:nvPr/>
        </p:nvSpPr>
        <p:spPr>
          <a:xfrm>
            <a:off x="804890" y="1653196"/>
            <a:ext cx="6802140" cy="2588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TEXT OR IMAGE</a:t>
            </a:r>
            <a:r>
              <a:rPr lang="ko-KR" altLang="en-US" dirty="0">
                <a:solidFill>
                  <a:schemeClr val="tx1"/>
                </a:solidFill>
              </a:rPr>
              <a:t> </a:t>
            </a:r>
          </a:p>
        </p:txBody>
      </p:sp>
      <p:sp>
        <p:nvSpPr>
          <p:cNvPr id="2" name="직사각형 1"/>
          <p:cNvSpPr/>
          <p:nvPr/>
        </p:nvSpPr>
        <p:spPr>
          <a:xfrm>
            <a:off x="804890" y="1456076"/>
            <a:ext cx="501498" cy="197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텍스트</a:t>
            </a:r>
          </a:p>
        </p:txBody>
      </p:sp>
      <p:sp>
        <p:nvSpPr>
          <p:cNvPr id="6" name="직사각형 5"/>
          <p:cNvSpPr/>
          <p:nvPr/>
        </p:nvSpPr>
        <p:spPr>
          <a:xfrm>
            <a:off x="1325050" y="1456076"/>
            <a:ext cx="501498" cy="197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이미지</a:t>
            </a:r>
          </a:p>
        </p:txBody>
      </p:sp>
      <p:sp>
        <p:nvSpPr>
          <p:cNvPr id="7" name="직사각형 6">
            <a:extLst>
              <a:ext uri="{FF2B5EF4-FFF2-40B4-BE49-F238E27FC236}">
                <a16:creationId xmlns:a16="http://schemas.microsoft.com/office/drawing/2014/main" id="{7D888A4F-2722-41BC-AE98-8E2F89CCB6A2}"/>
              </a:ext>
            </a:extLst>
          </p:cNvPr>
          <p:cNvSpPr/>
          <p:nvPr/>
        </p:nvSpPr>
        <p:spPr>
          <a:xfrm>
            <a:off x="7220739" y="0"/>
            <a:ext cx="1810789" cy="78711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t>모달</a:t>
            </a:r>
            <a:r>
              <a:rPr lang="ko-KR" altLang="en-US" dirty="0"/>
              <a:t> </a:t>
            </a:r>
            <a:r>
              <a:rPr lang="en-US" altLang="ko-KR" dirty="0"/>
              <a:t>: 14</a:t>
            </a:r>
            <a:endParaRPr lang="ko-KR" altLang="en-US" dirty="0"/>
          </a:p>
        </p:txBody>
      </p:sp>
    </p:spTree>
    <p:extLst>
      <p:ext uri="{BB962C8B-B14F-4D97-AF65-F5344CB8AC3E}">
        <p14:creationId xmlns:p14="http://schemas.microsoft.com/office/powerpoint/2010/main" val="838615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08702" y="392782"/>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 결과 확인서명 </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a:t>
            </a:r>
            <a:endParaRPr lang="ko-KR" altLang="en-US" sz="900" dirty="0">
              <a:solidFill>
                <a:schemeClr val="tx1"/>
              </a:solidFill>
            </a:endParaRPr>
          </a:p>
        </p:txBody>
      </p:sp>
      <p:sp>
        <p:nvSpPr>
          <p:cNvPr id="37" name="직사각형 36"/>
          <p:cNvSpPr/>
          <p:nvPr/>
        </p:nvSpPr>
        <p:spPr>
          <a:xfrm>
            <a:off x="1411270" y="1682379"/>
            <a:ext cx="1312475" cy="922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tx1"/>
                </a:solidFill>
              </a:rPr>
              <a:t>사인 </a:t>
            </a:r>
            <a:endParaRPr lang="ko-KR" altLang="en-US" dirty="0">
              <a:solidFill>
                <a:schemeClr val="tx1"/>
              </a:solidFill>
            </a:endParaRPr>
          </a:p>
        </p:txBody>
      </p:sp>
      <p:sp>
        <p:nvSpPr>
          <p:cNvPr id="4" name="직사각형 3"/>
          <p:cNvSpPr/>
          <p:nvPr/>
        </p:nvSpPr>
        <p:spPr>
          <a:xfrm>
            <a:off x="804890" y="1311385"/>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등록자의 사원명</a:t>
            </a:r>
            <a:r>
              <a:rPr lang="en-US" altLang="ko-KR" sz="900" dirty="0">
                <a:solidFill>
                  <a:schemeClr val="tx1"/>
                </a:solidFill>
              </a:rPr>
              <a:t>,</a:t>
            </a:r>
            <a:r>
              <a:rPr lang="ko-KR" altLang="en-US" sz="900" dirty="0">
                <a:solidFill>
                  <a:schemeClr val="tx1"/>
                </a:solidFill>
              </a:rPr>
              <a:t>직책</a:t>
            </a:r>
            <a:r>
              <a:rPr lang="en-US" altLang="ko-KR" sz="900" dirty="0">
                <a:solidFill>
                  <a:schemeClr val="tx1"/>
                </a:solidFill>
              </a:rPr>
              <a:t>/</a:t>
            </a:r>
            <a:r>
              <a:rPr lang="ko-KR" altLang="en-US" sz="900" dirty="0">
                <a:solidFill>
                  <a:schemeClr val="tx1"/>
                </a:solidFill>
              </a:rPr>
              <a:t>호칭</a:t>
            </a:r>
            <a:r>
              <a:rPr lang="en-US" altLang="ko-KR" sz="900" dirty="0">
                <a:solidFill>
                  <a:schemeClr val="tx1"/>
                </a:solidFill>
              </a:rPr>
              <a:t>,</a:t>
            </a:r>
            <a:r>
              <a:rPr lang="ko-KR" altLang="en-US" sz="900" dirty="0">
                <a:solidFill>
                  <a:schemeClr val="tx1"/>
                </a:solidFill>
              </a:rPr>
              <a:t>소속이 출력됩니다</a:t>
            </a:r>
          </a:p>
        </p:txBody>
      </p:sp>
      <p:sp>
        <p:nvSpPr>
          <p:cNvPr id="5" name="직사각형 4"/>
          <p:cNvSpPr/>
          <p:nvPr/>
        </p:nvSpPr>
        <p:spPr>
          <a:xfrm>
            <a:off x="198576" y="1041788"/>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점검자</a:t>
            </a:r>
            <a:endParaRPr lang="ko-KR" altLang="en-US" sz="900" dirty="0">
              <a:solidFill>
                <a:schemeClr val="tx1"/>
              </a:solidFill>
            </a:endParaRPr>
          </a:p>
        </p:txBody>
      </p:sp>
      <p:sp>
        <p:nvSpPr>
          <p:cNvPr id="7" name="직사각형 6"/>
          <p:cNvSpPr/>
          <p:nvPr/>
        </p:nvSpPr>
        <p:spPr>
          <a:xfrm>
            <a:off x="804890" y="2922267"/>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등록자의 사원명</a:t>
            </a:r>
            <a:r>
              <a:rPr lang="en-US" altLang="ko-KR" sz="900" dirty="0">
                <a:solidFill>
                  <a:schemeClr val="tx1"/>
                </a:solidFill>
              </a:rPr>
              <a:t>,</a:t>
            </a:r>
            <a:r>
              <a:rPr lang="ko-KR" altLang="en-US" sz="900" dirty="0">
                <a:solidFill>
                  <a:schemeClr val="tx1"/>
                </a:solidFill>
              </a:rPr>
              <a:t>직책</a:t>
            </a:r>
            <a:r>
              <a:rPr lang="en-US" altLang="ko-KR" sz="900" dirty="0">
                <a:solidFill>
                  <a:schemeClr val="tx1"/>
                </a:solidFill>
              </a:rPr>
              <a:t>/</a:t>
            </a:r>
            <a:r>
              <a:rPr lang="ko-KR" altLang="en-US" sz="900" dirty="0">
                <a:solidFill>
                  <a:schemeClr val="tx1"/>
                </a:solidFill>
              </a:rPr>
              <a:t>호칭</a:t>
            </a:r>
            <a:r>
              <a:rPr lang="en-US" altLang="ko-KR" sz="900" dirty="0">
                <a:solidFill>
                  <a:schemeClr val="tx1"/>
                </a:solidFill>
              </a:rPr>
              <a:t>,</a:t>
            </a:r>
            <a:r>
              <a:rPr lang="ko-KR" altLang="en-US" sz="900" dirty="0">
                <a:solidFill>
                  <a:schemeClr val="tx1"/>
                </a:solidFill>
              </a:rPr>
              <a:t>소속이 출력됩니다</a:t>
            </a:r>
          </a:p>
        </p:txBody>
      </p:sp>
      <p:sp>
        <p:nvSpPr>
          <p:cNvPr id="8" name="직사각형 7"/>
          <p:cNvSpPr/>
          <p:nvPr/>
        </p:nvSpPr>
        <p:spPr>
          <a:xfrm>
            <a:off x="198576" y="2688799"/>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확인자</a:t>
            </a:r>
            <a:endParaRPr lang="ko-KR" altLang="en-US" sz="900" dirty="0">
              <a:solidFill>
                <a:schemeClr val="tx1"/>
              </a:solidFill>
            </a:endParaRPr>
          </a:p>
        </p:txBody>
      </p:sp>
      <p:sp>
        <p:nvSpPr>
          <p:cNvPr id="11" name="직사각형 10"/>
          <p:cNvSpPr/>
          <p:nvPr/>
        </p:nvSpPr>
        <p:spPr>
          <a:xfrm>
            <a:off x="1375043" y="3293261"/>
            <a:ext cx="1312475" cy="922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tx1"/>
                </a:solidFill>
              </a:rPr>
              <a:t>사인 </a:t>
            </a:r>
            <a:endParaRPr lang="ko-KR" altLang="en-US" dirty="0">
              <a:solidFill>
                <a:schemeClr val="tx1"/>
              </a:solidFill>
            </a:endParaRPr>
          </a:p>
        </p:txBody>
      </p:sp>
      <p:sp>
        <p:nvSpPr>
          <p:cNvPr id="9" name="직사각형 8">
            <a:extLst>
              <a:ext uri="{FF2B5EF4-FFF2-40B4-BE49-F238E27FC236}">
                <a16:creationId xmlns:a16="http://schemas.microsoft.com/office/drawing/2014/main" id="{C8D21626-D9A6-4754-9B5F-67F202ABB50C}"/>
              </a:ext>
            </a:extLst>
          </p:cNvPr>
          <p:cNvSpPr/>
          <p:nvPr/>
        </p:nvSpPr>
        <p:spPr>
          <a:xfrm>
            <a:off x="7220739" y="0"/>
            <a:ext cx="1810789" cy="78711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t>모달</a:t>
            </a:r>
            <a:r>
              <a:rPr lang="ko-KR" altLang="en-US" dirty="0"/>
              <a:t> </a:t>
            </a:r>
            <a:r>
              <a:rPr lang="en-US" altLang="ko-KR" dirty="0"/>
              <a:t>: 15</a:t>
            </a:r>
            <a:endParaRPr lang="ko-KR" altLang="en-US" dirty="0"/>
          </a:p>
        </p:txBody>
      </p:sp>
    </p:spTree>
    <p:extLst>
      <p:ext uri="{BB962C8B-B14F-4D97-AF65-F5344CB8AC3E}">
        <p14:creationId xmlns:p14="http://schemas.microsoft.com/office/powerpoint/2010/main" val="3140010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36694" y="187509"/>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작업지시 등록 현황</a:t>
            </a:r>
          </a:p>
        </p:txBody>
      </p:sp>
      <p:sp>
        <p:nvSpPr>
          <p:cNvPr id="9" name="직사각형 8"/>
          <p:cNvSpPr/>
          <p:nvPr/>
        </p:nvSpPr>
        <p:spPr>
          <a:xfrm>
            <a:off x="1436694" y="327162"/>
            <a:ext cx="3405894" cy="208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작업지시 등록 현황을 조회하고  미등록 팀을 파악</a:t>
            </a:r>
          </a:p>
        </p:txBody>
      </p:sp>
      <p:graphicFrame>
        <p:nvGraphicFramePr>
          <p:cNvPr id="10" name="표 9"/>
          <p:cNvGraphicFramePr>
            <a:graphicFrameLocks noGrp="1"/>
          </p:cNvGraphicFramePr>
          <p:nvPr>
            <p:extLst>
              <p:ext uri="{D42A27DB-BD31-4B8C-83A1-F6EECF244321}">
                <p14:modId xmlns:p14="http://schemas.microsoft.com/office/powerpoint/2010/main" val="719341459"/>
              </p:ext>
            </p:extLst>
          </p:nvPr>
        </p:nvGraphicFramePr>
        <p:xfrm>
          <a:off x="778571" y="1752040"/>
          <a:ext cx="3104030" cy="1692720"/>
        </p:xfrm>
        <a:graphic>
          <a:graphicData uri="http://schemas.openxmlformats.org/drawingml/2006/table">
            <a:tbl>
              <a:tblPr firstRow="1" bandRow="1">
                <a:tableStyleId>{5C22544A-7EE6-4342-B048-85BDC9FD1C3A}</a:tableStyleId>
              </a:tblPr>
              <a:tblGrid>
                <a:gridCol w="2306543">
                  <a:extLst>
                    <a:ext uri="{9D8B030D-6E8A-4147-A177-3AD203B41FA5}">
                      <a16:colId xmlns:a16="http://schemas.microsoft.com/office/drawing/2014/main" val="20001"/>
                    </a:ext>
                  </a:extLst>
                </a:gridCol>
                <a:gridCol w="797487">
                  <a:extLst>
                    <a:ext uri="{9D8B030D-6E8A-4147-A177-3AD203B41FA5}">
                      <a16:colId xmlns:a16="http://schemas.microsoft.com/office/drawing/2014/main" val="20002"/>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작업지시건수</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전남광역본부</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&gt;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순천지사</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ㅇㅇㅇㅇ팀</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12" name="직사각형 11"/>
          <p:cNvSpPr/>
          <p:nvPr/>
        </p:nvSpPr>
        <p:spPr>
          <a:xfrm>
            <a:off x="1143234" y="1036062"/>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13" name="직사각형 12"/>
          <p:cNvSpPr/>
          <p:nvPr/>
        </p:nvSpPr>
        <p:spPr>
          <a:xfrm>
            <a:off x="3101067" y="102505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14" name="직사각형 13"/>
          <p:cNvSpPr/>
          <p:nvPr/>
        </p:nvSpPr>
        <p:spPr>
          <a:xfrm>
            <a:off x="591982" y="1036061"/>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조직</a:t>
            </a:r>
          </a:p>
        </p:txBody>
      </p:sp>
      <p:sp>
        <p:nvSpPr>
          <p:cNvPr id="15" name="직사각형 14"/>
          <p:cNvSpPr/>
          <p:nvPr/>
        </p:nvSpPr>
        <p:spPr>
          <a:xfrm>
            <a:off x="1143234" y="1356413"/>
            <a:ext cx="96548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17" name="직사각형 16"/>
          <p:cNvSpPr/>
          <p:nvPr/>
        </p:nvSpPr>
        <p:spPr>
          <a:xfrm>
            <a:off x="591982" y="1356412"/>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일자</a:t>
            </a:r>
          </a:p>
        </p:txBody>
      </p:sp>
      <p:graphicFrame>
        <p:nvGraphicFramePr>
          <p:cNvPr id="18" name="표 17"/>
          <p:cNvGraphicFramePr>
            <a:graphicFrameLocks noGrp="1"/>
          </p:cNvGraphicFramePr>
          <p:nvPr>
            <p:extLst>
              <p:ext uri="{D42A27DB-BD31-4B8C-83A1-F6EECF244321}">
                <p14:modId xmlns:p14="http://schemas.microsoft.com/office/powerpoint/2010/main" val="1344824482"/>
              </p:ext>
            </p:extLst>
          </p:nvPr>
        </p:nvGraphicFramePr>
        <p:xfrm>
          <a:off x="9386404" y="928054"/>
          <a:ext cx="2670569" cy="2042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163634">
                <a:tc>
                  <a:txBody>
                    <a:bodyPr/>
                    <a:lstStyle/>
                    <a:p>
                      <a:pPr latinLnBrk="1"/>
                      <a:r>
                        <a:rPr lang="ko-KR" altLang="en-US" sz="800" dirty="0"/>
                        <a:t>조직</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특정 조직을 선택 시 하위 조직을 모두 포함</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일자</a:t>
                      </a:r>
                    </a:p>
                  </a:txBody>
                  <a:tcPr/>
                </a:tc>
                <a:tc>
                  <a:txBody>
                    <a:bodyPr/>
                    <a:lstStyle/>
                    <a:p>
                      <a:pPr latinLnBrk="1"/>
                      <a:r>
                        <a:rPr lang="en-US" altLang="ko-KR" sz="800" dirty="0"/>
                        <a:t>Default</a:t>
                      </a:r>
                      <a:r>
                        <a:rPr lang="en-US" altLang="ko-KR" sz="800" baseline="0" dirty="0"/>
                        <a:t> </a:t>
                      </a:r>
                      <a:r>
                        <a:rPr lang="ko-KR" altLang="en-US" sz="800" baseline="0" dirty="0"/>
                        <a:t>오늘</a:t>
                      </a:r>
                      <a:endParaRPr lang="en-US" altLang="ko-KR" sz="800" dirty="0"/>
                    </a:p>
                  </a:txBody>
                  <a:tcPr/>
                </a:tc>
                <a:extLst>
                  <a:ext uri="{0D108BD9-81ED-4DB2-BD59-A6C34878D82A}">
                    <a16:rowId xmlns:a16="http://schemas.microsoft.com/office/drawing/2014/main" val="10002"/>
                  </a:ext>
                </a:extLst>
              </a:tr>
              <a:tr h="129185">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19" name="직사각형 18"/>
          <p:cNvSpPr/>
          <p:nvPr/>
        </p:nvSpPr>
        <p:spPr>
          <a:xfrm>
            <a:off x="3356615" y="1351134"/>
            <a:ext cx="20838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0" name="직사각형 19"/>
          <p:cNvSpPr/>
          <p:nvPr/>
        </p:nvSpPr>
        <p:spPr>
          <a:xfrm>
            <a:off x="2469695" y="1356412"/>
            <a:ext cx="991112"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미등록 조직만</a:t>
            </a:r>
          </a:p>
        </p:txBody>
      </p:sp>
      <p:sp>
        <p:nvSpPr>
          <p:cNvPr id="21" name="직사각형 20"/>
          <p:cNvSpPr/>
          <p:nvPr/>
        </p:nvSpPr>
        <p:spPr>
          <a:xfrm>
            <a:off x="9371182" y="3245242"/>
            <a:ext cx="265126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팀 단위로 하루에 </a:t>
            </a:r>
            <a:r>
              <a:rPr lang="ko-KR" altLang="en-US" sz="900" dirty="0" err="1">
                <a:solidFill>
                  <a:schemeClr val="tx1"/>
                </a:solidFill>
              </a:rPr>
              <a:t>한건도</a:t>
            </a:r>
            <a:r>
              <a:rPr lang="ko-KR" altLang="en-US" sz="900" dirty="0">
                <a:solidFill>
                  <a:schemeClr val="tx1"/>
                </a:solidFill>
              </a:rPr>
              <a:t> 등록하지 않은 경우 미등록 </a:t>
            </a:r>
            <a:r>
              <a:rPr lang="ko-KR" altLang="en-US" sz="900" dirty="0" err="1">
                <a:solidFill>
                  <a:schemeClr val="tx1"/>
                </a:solidFill>
              </a:rPr>
              <a:t>으로</a:t>
            </a:r>
            <a:r>
              <a:rPr lang="ko-KR" altLang="en-US" sz="900" dirty="0">
                <a:solidFill>
                  <a:schemeClr val="tx1"/>
                </a:solidFill>
              </a:rPr>
              <a:t> 간주</a:t>
            </a:r>
            <a:endParaRPr lang="en-US" altLang="ko-KR" sz="900" dirty="0">
              <a:solidFill>
                <a:schemeClr val="tx1"/>
              </a:solidFill>
            </a:endParaRPr>
          </a:p>
        </p:txBody>
      </p:sp>
      <p:sp>
        <p:nvSpPr>
          <p:cNvPr id="22" name="직사각형 21"/>
          <p:cNvSpPr/>
          <p:nvPr/>
        </p:nvSpPr>
        <p:spPr>
          <a:xfrm>
            <a:off x="9371182" y="4134760"/>
            <a:ext cx="2651267"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작업지시 등록 대상 팀을 어떻게 파악할 것인가</a:t>
            </a:r>
            <a:endParaRPr lang="en-US" altLang="ko-KR" sz="900" dirty="0">
              <a:solidFill>
                <a:schemeClr val="tx1"/>
              </a:solidFill>
            </a:endParaRPr>
          </a:p>
        </p:txBody>
      </p:sp>
      <p:sp>
        <p:nvSpPr>
          <p:cNvPr id="16" name="직사각형 15">
            <a:extLst>
              <a:ext uri="{FF2B5EF4-FFF2-40B4-BE49-F238E27FC236}">
                <a16:creationId xmlns:a16="http://schemas.microsoft.com/office/drawing/2014/main" id="{08DEE088-DCB6-42EB-88BC-F89A8446B4AD}"/>
              </a:ext>
            </a:extLst>
          </p:cNvPr>
          <p:cNvSpPr/>
          <p:nvPr/>
        </p:nvSpPr>
        <p:spPr>
          <a:xfrm>
            <a:off x="7220739" y="0"/>
            <a:ext cx="1810789" cy="78711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페이지 </a:t>
            </a:r>
            <a:r>
              <a:rPr lang="en-US" altLang="ko-KR" dirty="0"/>
              <a:t>: 28</a:t>
            </a:r>
            <a:endParaRPr lang="ko-KR" altLang="en-US" dirty="0"/>
          </a:p>
        </p:txBody>
      </p:sp>
    </p:spTree>
    <p:extLst>
      <p:ext uri="{BB962C8B-B14F-4D97-AF65-F5344CB8AC3E}">
        <p14:creationId xmlns:p14="http://schemas.microsoft.com/office/powerpoint/2010/main" val="2130712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36694" y="187509"/>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 안전 점검 등록 현황</a:t>
            </a:r>
          </a:p>
        </p:txBody>
      </p:sp>
      <p:sp>
        <p:nvSpPr>
          <p:cNvPr id="9" name="직사각형 8"/>
          <p:cNvSpPr/>
          <p:nvPr/>
        </p:nvSpPr>
        <p:spPr>
          <a:xfrm>
            <a:off x="1436694" y="327162"/>
            <a:ext cx="3405894" cy="208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안전 점검 등록 현황을 조회</a:t>
            </a:r>
          </a:p>
        </p:txBody>
      </p:sp>
      <p:graphicFrame>
        <p:nvGraphicFramePr>
          <p:cNvPr id="10" name="표 9"/>
          <p:cNvGraphicFramePr>
            <a:graphicFrameLocks noGrp="1"/>
          </p:cNvGraphicFramePr>
          <p:nvPr>
            <p:extLst>
              <p:ext uri="{D42A27DB-BD31-4B8C-83A1-F6EECF244321}">
                <p14:modId xmlns:p14="http://schemas.microsoft.com/office/powerpoint/2010/main" val="2753490524"/>
              </p:ext>
            </p:extLst>
          </p:nvPr>
        </p:nvGraphicFramePr>
        <p:xfrm>
          <a:off x="778571" y="1752040"/>
          <a:ext cx="4309683" cy="1692720"/>
        </p:xfrm>
        <a:graphic>
          <a:graphicData uri="http://schemas.openxmlformats.org/drawingml/2006/table">
            <a:tbl>
              <a:tblPr firstRow="1" bandRow="1">
                <a:tableStyleId>{5C22544A-7EE6-4342-B048-85BDC9FD1C3A}</a:tableStyleId>
              </a:tblPr>
              <a:tblGrid>
                <a:gridCol w="2990996">
                  <a:extLst>
                    <a:ext uri="{9D8B030D-6E8A-4147-A177-3AD203B41FA5}">
                      <a16:colId xmlns:a16="http://schemas.microsoft.com/office/drawing/2014/main" val="20001"/>
                    </a:ext>
                  </a:extLst>
                </a:gridCol>
                <a:gridCol w="568887">
                  <a:extLst>
                    <a:ext uri="{9D8B030D-6E8A-4147-A177-3AD203B41FA5}">
                      <a16:colId xmlns:a16="http://schemas.microsoft.com/office/drawing/2014/main" val="20002"/>
                    </a:ext>
                  </a:extLst>
                </a:gridCol>
                <a:gridCol w="374900">
                  <a:extLst>
                    <a:ext uri="{9D8B030D-6E8A-4147-A177-3AD203B41FA5}">
                      <a16:colId xmlns:a16="http://schemas.microsoft.com/office/drawing/2014/main" val="20003"/>
                    </a:ext>
                  </a:extLst>
                </a:gridCol>
                <a:gridCol w="374900">
                  <a:extLst>
                    <a:ext uri="{9D8B030D-6E8A-4147-A177-3AD203B41FA5}">
                      <a16:colId xmlns:a16="http://schemas.microsoft.com/office/drawing/2014/main" val="20004"/>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점검건수</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양호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전남광역본부</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&gt;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순천지사</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10</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9</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12" name="직사각형 11"/>
          <p:cNvSpPr/>
          <p:nvPr/>
        </p:nvSpPr>
        <p:spPr>
          <a:xfrm>
            <a:off x="1143234" y="1036062"/>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13" name="직사각형 12"/>
          <p:cNvSpPr/>
          <p:nvPr/>
        </p:nvSpPr>
        <p:spPr>
          <a:xfrm>
            <a:off x="3101067" y="102505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14" name="직사각형 13"/>
          <p:cNvSpPr/>
          <p:nvPr/>
        </p:nvSpPr>
        <p:spPr>
          <a:xfrm>
            <a:off x="591982" y="1036061"/>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조직</a:t>
            </a:r>
          </a:p>
        </p:txBody>
      </p:sp>
      <p:sp>
        <p:nvSpPr>
          <p:cNvPr id="15" name="직사각형 14"/>
          <p:cNvSpPr/>
          <p:nvPr/>
        </p:nvSpPr>
        <p:spPr>
          <a:xfrm>
            <a:off x="1143234" y="1356413"/>
            <a:ext cx="96548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endParaRPr lang="ko-KR" altLang="en-US" sz="800" dirty="0">
              <a:solidFill>
                <a:schemeClr val="tx1"/>
              </a:solidFill>
            </a:endParaRPr>
          </a:p>
        </p:txBody>
      </p:sp>
      <p:sp>
        <p:nvSpPr>
          <p:cNvPr id="17" name="직사각형 16"/>
          <p:cNvSpPr/>
          <p:nvPr/>
        </p:nvSpPr>
        <p:spPr>
          <a:xfrm>
            <a:off x="591982" y="1356412"/>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년도</a:t>
            </a:r>
          </a:p>
        </p:txBody>
      </p:sp>
      <p:graphicFrame>
        <p:nvGraphicFramePr>
          <p:cNvPr id="18" name="표 17"/>
          <p:cNvGraphicFramePr>
            <a:graphicFrameLocks noGrp="1"/>
          </p:cNvGraphicFramePr>
          <p:nvPr>
            <p:extLst>
              <p:ext uri="{D42A27DB-BD31-4B8C-83A1-F6EECF244321}">
                <p14:modId xmlns:p14="http://schemas.microsoft.com/office/powerpoint/2010/main" val="3663884825"/>
              </p:ext>
            </p:extLst>
          </p:nvPr>
        </p:nvGraphicFramePr>
        <p:xfrm>
          <a:off x="9386404" y="928054"/>
          <a:ext cx="2670569" cy="2042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163634">
                <a:tc>
                  <a:txBody>
                    <a:bodyPr/>
                    <a:lstStyle/>
                    <a:p>
                      <a:pPr latinLnBrk="1"/>
                      <a:r>
                        <a:rPr lang="ko-KR" altLang="en-US" sz="800" dirty="0"/>
                        <a:t>조직</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특정 조직을 선택 시 하위 조직을 모두 포함</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년도</a:t>
                      </a:r>
                    </a:p>
                  </a:txBody>
                  <a:tcPr/>
                </a:tc>
                <a:tc>
                  <a:txBody>
                    <a:bodyPr/>
                    <a:lstStyle/>
                    <a:p>
                      <a:pPr latinLnBrk="1"/>
                      <a:r>
                        <a:rPr lang="en-US" altLang="ko-KR" sz="800" dirty="0"/>
                        <a:t>Default</a:t>
                      </a:r>
                      <a:r>
                        <a:rPr lang="en-US" altLang="ko-KR" sz="800" baseline="0" dirty="0"/>
                        <a:t> </a:t>
                      </a:r>
                      <a:r>
                        <a:rPr lang="ko-KR" altLang="en-US" sz="800" baseline="0" dirty="0"/>
                        <a:t>현재 년도</a:t>
                      </a:r>
                      <a:endParaRPr lang="en-US" altLang="ko-KR" sz="800" dirty="0"/>
                    </a:p>
                  </a:txBody>
                  <a:tcPr/>
                </a:tc>
                <a:extLst>
                  <a:ext uri="{0D108BD9-81ED-4DB2-BD59-A6C34878D82A}">
                    <a16:rowId xmlns:a16="http://schemas.microsoft.com/office/drawing/2014/main" val="10002"/>
                  </a:ext>
                </a:extLst>
              </a:tr>
              <a:tr h="129185">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조직</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지사</a:t>
                      </a:r>
                      <a:r>
                        <a:rPr lang="en-US" altLang="ko-KR" sz="800" dirty="0">
                          <a:solidFill>
                            <a:schemeClr val="tx1"/>
                          </a:solidFill>
                        </a:rPr>
                        <a:t>/</a:t>
                      </a:r>
                      <a:r>
                        <a:rPr lang="ko-KR" altLang="en-US" sz="800" dirty="0">
                          <a:solidFill>
                            <a:schemeClr val="tx1"/>
                          </a:solidFill>
                        </a:rPr>
                        <a:t>지점 기준</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19" name="직사각형 18"/>
          <p:cNvSpPr/>
          <p:nvPr/>
        </p:nvSpPr>
        <p:spPr>
          <a:xfrm>
            <a:off x="3356615" y="1351134"/>
            <a:ext cx="20838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0" name="직사각형 19"/>
          <p:cNvSpPr/>
          <p:nvPr/>
        </p:nvSpPr>
        <p:spPr>
          <a:xfrm>
            <a:off x="2469695" y="1356412"/>
            <a:ext cx="991112"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미등록 조직만</a:t>
            </a:r>
          </a:p>
        </p:txBody>
      </p:sp>
      <p:sp>
        <p:nvSpPr>
          <p:cNvPr id="21" name="직사각형 20"/>
          <p:cNvSpPr/>
          <p:nvPr/>
        </p:nvSpPr>
        <p:spPr>
          <a:xfrm>
            <a:off x="9371182" y="3245242"/>
            <a:ext cx="265126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지사</a:t>
            </a:r>
            <a:r>
              <a:rPr lang="en-US" altLang="ko-KR" sz="900" dirty="0">
                <a:solidFill>
                  <a:schemeClr val="tx1"/>
                </a:solidFill>
              </a:rPr>
              <a:t>/</a:t>
            </a:r>
            <a:r>
              <a:rPr lang="ko-KR" altLang="en-US" sz="900" dirty="0">
                <a:solidFill>
                  <a:schemeClr val="tx1"/>
                </a:solidFill>
              </a:rPr>
              <a:t>지점 단위로 년간 </a:t>
            </a:r>
            <a:r>
              <a:rPr lang="ko-KR" altLang="en-US" sz="900" dirty="0" err="1">
                <a:solidFill>
                  <a:schemeClr val="tx1"/>
                </a:solidFill>
              </a:rPr>
              <a:t>한건도</a:t>
            </a:r>
            <a:r>
              <a:rPr lang="ko-KR" altLang="en-US" sz="900" dirty="0">
                <a:solidFill>
                  <a:schemeClr val="tx1"/>
                </a:solidFill>
              </a:rPr>
              <a:t> 등록하지 않은 경우 미등록 으로 간주</a:t>
            </a:r>
            <a:endParaRPr lang="en-US" altLang="ko-KR" sz="900" dirty="0">
              <a:solidFill>
                <a:schemeClr val="tx1"/>
              </a:solidFill>
            </a:endParaRPr>
          </a:p>
        </p:txBody>
      </p:sp>
      <p:sp>
        <p:nvSpPr>
          <p:cNvPr id="16" name="직사각형 15">
            <a:extLst>
              <a:ext uri="{FF2B5EF4-FFF2-40B4-BE49-F238E27FC236}">
                <a16:creationId xmlns:a16="http://schemas.microsoft.com/office/drawing/2014/main" id="{C3FAE74A-8A96-4934-A992-1DA3557FAA3E}"/>
              </a:ext>
            </a:extLst>
          </p:cNvPr>
          <p:cNvSpPr/>
          <p:nvPr/>
        </p:nvSpPr>
        <p:spPr>
          <a:xfrm>
            <a:off x="7220739" y="0"/>
            <a:ext cx="1810789" cy="78711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페이지 </a:t>
            </a:r>
            <a:r>
              <a:rPr lang="en-US" altLang="ko-KR" dirty="0"/>
              <a:t>: 28</a:t>
            </a:r>
            <a:endParaRPr lang="ko-KR" altLang="en-US" dirty="0"/>
          </a:p>
        </p:txBody>
      </p:sp>
    </p:spTree>
    <p:extLst>
      <p:ext uri="{BB962C8B-B14F-4D97-AF65-F5344CB8AC3E}">
        <p14:creationId xmlns:p14="http://schemas.microsoft.com/office/powerpoint/2010/main" val="3119966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4051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직업지시서 현황</a:t>
            </a: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err="1">
                <a:solidFill>
                  <a:schemeClr val="tx1"/>
                </a:solidFill>
              </a:rPr>
              <a:t>ㅇ</a:t>
            </a:r>
            <a:endParaRPr lang="en-US" altLang="ko-KR" sz="900" dirty="0">
              <a:solidFill>
                <a:schemeClr val="tx1"/>
              </a:solidFill>
            </a:endParaRPr>
          </a:p>
        </p:txBody>
      </p:sp>
      <p:graphicFrame>
        <p:nvGraphicFramePr>
          <p:cNvPr id="4" name="표 3"/>
          <p:cNvGraphicFramePr>
            <a:graphicFrameLocks noGrp="1"/>
          </p:cNvGraphicFramePr>
          <p:nvPr/>
        </p:nvGraphicFramePr>
        <p:xfrm>
          <a:off x="9353294" y="1551376"/>
          <a:ext cx="2670569" cy="18592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조직</a:t>
                      </a:r>
                    </a:p>
                  </a:txBody>
                  <a:tcPr/>
                </a:tc>
                <a:tc>
                  <a:txBody>
                    <a:bodyPr/>
                    <a:lstStyle/>
                    <a:p>
                      <a:pPr latinLnBrk="1"/>
                      <a:r>
                        <a:rPr lang="ko-KR" altLang="en-US" sz="800" dirty="0"/>
                        <a:t>조직을 선택하면 우측에 해당 조직의 하위 조직 기준으로 출력</a:t>
                      </a:r>
                    </a:p>
                  </a:txBody>
                  <a:tcPr/>
                </a:tc>
                <a:extLst>
                  <a:ext uri="{0D108BD9-81ED-4DB2-BD59-A6C34878D82A}">
                    <a16:rowId xmlns:a16="http://schemas.microsoft.com/office/drawing/2014/main" val="10001"/>
                  </a:ext>
                </a:extLst>
              </a:tr>
              <a:tr h="0">
                <a:tc>
                  <a:txBody>
                    <a:bodyPr/>
                    <a:lstStyle/>
                    <a:p>
                      <a:pPr latinLnBrk="1"/>
                      <a:r>
                        <a:rPr lang="ko-KR" altLang="en-US" sz="800" dirty="0"/>
                        <a:t>건수</a:t>
                      </a:r>
                    </a:p>
                  </a:txBody>
                  <a:tcPr/>
                </a:tc>
                <a:tc>
                  <a:txBody>
                    <a:bodyPr/>
                    <a:lstStyle/>
                    <a:p>
                      <a:pPr latinLnBrk="1"/>
                      <a:r>
                        <a:rPr lang="ko-KR" altLang="en-US" sz="800" dirty="0"/>
                        <a:t>숫자를 </a:t>
                      </a:r>
                      <a:r>
                        <a:rPr lang="en-US" altLang="ko-KR" sz="800" dirty="0"/>
                        <a:t>CLICK</a:t>
                      </a:r>
                      <a:r>
                        <a:rPr lang="ko-KR" altLang="en-US" sz="800" dirty="0"/>
                        <a:t>시 해당 숫자에 대한 상세내역을 출력</a:t>
                      </a:r>
                    </a:p>
                  </a:txBody>
                  <a:tcPr/>
                </a:tc>
                <a:extLst>
                  <a:ext uri="{0D108BD9-81ED-4DB2-BD59-A6C34878D82A}">
                    <a16:rowId xmlns:a16="http://schemas.microsoft.com/office/drawing/2014/main" val="10002"/>
                  </a:ext>
                </a:extLst>
              </a:tr>
              <a:tr h="0">
                <a:tc>
                  <a:txBody>
                    <a:bodyPr/>
                    <a:lstStyle/>
                    <a:p>
                      <a:pPr latinLnBrk="1"/>
                      <a:r>
                        <a:rPr lang="ko-KR" altLang="en-US" sz="800" dirty="0"/>
                        <a:t>등록 완료</a:t>
                      </a:r>
                    </a:p>
                  </a:txBody>
                  <a:tcPr/>
                </a:tc>
                <a:tc>
                  <a:txBody>
                    <a:bodyPr/>
                    <a:lstStyle/>
                    <a:p>
                      <a:pPr latinLnBrk="1"/>
                      <a:r>
                        <a:rPr lang="ko-KR" altLang="en-US" sz="800" dirty="0"/>
                        <a:t>입력된 </a:t>
                      </a:r>
                      <a:r>
                        <a:rPr lang="ko-KR" altLang="en-US" sz="800" dirty="0" err="1"/>
                        <a:t>발생기간내에서</a:t>
                      </a:r>
                      <a:r>
                        <a:rPr lang="ko-KR" altLang="en-US" sz="800" dirty="0"/>
                        <a:t>  등록된 건수</a:t>
                      </a:r>
                      <a:endParaRPr lang="en-US" altLang="ko-KR" sz="800" dirty="0"/>
                    </a:p>
                  </a:txBody>
                  <a:tcPr/>
                </a:tc>
                <a:extLst>
                  <a:ext uri="{0D108BD9-81ED-4DB2-BD59-A6C34878D82A}">
                    <a16:rowId xmlns:a16="http://schemas.microsoft.com/office/drawing/2014/main" val="10003"/>
                  </a:ext>
                </a:extLst>
              </a:tr>
              <a:tr h="0">
                <a:tc>
                  <a:txBody>
                    <a:bodyPr/>
                    <a:lstStyle/>
                    <a:p>
                      <a:pPr latinLnBrk="1"/>
                      <a:r>
                        <a:rPr lang="ko-KR" altLang="en-US" sz="800" dirty="0"/>
                        <a:t>승인 완료</a:t>
                      </a:r>
                    </a:p>
                  </a:txBody>
                  <a:tcPr/>
                </a:tc>
                <a:tc>
                  <a:txBody>
                    <a:bodyPr/>
                    <a:lstStyle/>
                    <a:p>
                      <a:pPr latinLnBrk="1"/>
                      <a:r>
                        <a:rPr lang="ko-KR" altLang="en-US" sz="800" dirty="0"/>
                        <a:t>입력된 </a:t>
                      </a:r>
                      <a:r>
                        <a:rPr lang="ko-KR" altLang="en-US" sz="800" dirty="0" err="1"/>
                        <a:t>발생기간내에서</a:t>
                      </a:r>
                      <a:r>
                        <a:rPr lang="ko-KR" altLang="en-US" sz="800" dirty="0"/>
                        <a:t> </a:t>
                      </a:r>
                      <a:r>
                        <a:rPr lang="ko-KR" altLang="en-US" sz="800" dirty="0" err="1"/>
                        <a:t>숭인된</a:t>
                      </a:r>
                      <a:r>
                        <a:rPr lang="ko-KR" altLang="en-US" sz="800" dirty="0"/>
                        <a:t> 건수</a:t>
                      </a:r>
                      <a:endParaRPr lang="en-US" altLang="ko-KR" sz="800" dirty="0"/>
                    </a:p>
                  </a:txBody>
                  <a:tcPr/>
                </a:tc>
                <a:extLst>
                  <a:ext uri="{0D108BD9-81ED-4DB2-BD59-A6C34878D82A}">
                    <a16:rowId xmlns:a16="http://schemas.microsoft.com/office/drawing/2014/main" val="10004"/>
                  </a:ext>
                </a:extLst>
              </a:tr>
              <a:tr h="0">
                <a:tc>
                  <a:txBody>
                    <a:bodyPr/>
                    <a:lstStyle/>
                    <a:p>
                      <a:pPr latinLnBrk="1"/>
                      <a:r>
                        <a:rPr lang="ko-KR" altLang="en-US" sz="800" dirty="0"/>
                        <a:t>엑셀 다운</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선택조건 하에서 발생한</a:t>
                      </a:r>
                      <a:r>
                        <a:rPr lang="ko-KR" altLang="en-US" sz="800" baseline="0" dirty="0">
                          <a:solidFill>
                            <a:schemeClr val="tx1"/>
                          </a:solidFill>
                        </a:rPr>
                        <a:t> </a:t>
                      </a:r>
                      <a:r>
                        <a:rPr lang="ko-KR" altLang="en-US" sz="800" baseline="0" dirty="0" err="1">
                          <a:solidFill>
                            <a:schemeClr val="tx1"/>
                          </a:solidFill>
                        </a:rPr>
                        <a:t>조직별</a:t>
                      </a:r>
                      <a:r>
                        <a:rPr lang="ko-KR" altLang="en-US" sz="800" baseline="0" dirty="0">
                          <a:solidFill>
                            <a:schemeClr val="tx1"/>
                          </a:solidFill>
                        </a:rPr>
                        <a:t> 집계를 </a:t>
                      </a:r>
                      <a:r>
                        <a:rPr lang="en-US" altLang="ko-KR" sz="800" baseline="0" dirty="0">
                          <a:solidFill>
                            <a:schemeClr val="tx1"/>
                          </a:solidFill>
                        </a:rPr>
                        <a:t>TREE </a:t>
                      </a:r>
                      <a:r>
                        <a:rPr lang="ko-KR" altLang="en-US" sz="800" baseline="0" dirty="0">
                          <a:solidFill>
                            <a:schemeClr val="tx1"/>
                          </a:solidFill>
                        </a:rPr>
                        <a:t>형태로 출력</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a:t>발생기간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DEFAULT</a:t>
                      </a:r>
                      <a:r>
                        <a:rPr lang="ko-KR" altLang="en-US" sz="800" dirty="0">
                          <a:solidFill>
                            <a:schemeClr val="tx1"/>
                          </a:solidFill>
                        </a:rPr>
                        <a:t>는 오늘</a:t>
                      </a: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12" name="직사각형 11"/>
          <p:cNvSpPr/>
          <p:nvPr/>
        </p:nvSpPr>
        <p:spPr>
          <a:xfrm>
            <a:off x="9353294" y="4063774"/>
            <a:ext cx="2631804" cy="2032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E </a:t>
            </a:r>
            <a:r>
              <a:rPr lang="ko-KR" altLang="en-US" sz="900" dirty="0">
                <a:solidFill>
                  <a:schemeClr val="tx1"/>
                </a:solidFill>
              </a:rPr>
              <a:t>부문은 </a:t>
            </a:r>
            <a:r>
              <a:rPr lang="en-US" altLang="ko-KR" sz="900" dirty="0">
                <a:solidFill>
                  <a:schemeClr val="tx1"/>
                </a:solidFill>
              </a:rPr>
              <a:t>ERP</a:t>
            </a:r>
            <a:r>
              <a:rPr lang="ko-KR" altLang="en-US" sz="900" dirty="0">
                <a:solidFill>
                  <a:schemeClr val="tx1"/>
                </a:solidFill>
              </a:rPr>
              <a:t>에서 </a:t>
            </a:r>
            <a:r>
              <a:rPr lang="en-US" altLang="ko-KR" sz="900" dirty="0">
                <a:solidFill>
                  <a:schemeClr val="tx1"/>
                </a:solidFill>
              </a:rPr>
              <a:t>WBS</a:t>
            </a:r>
            <a:r>
              <a:rPr lang="ko-KR" altLang="en-US" sz="900" dirty="0">
                <a:solidFill>
                  <a:schemeClr val="tx1"/>
                </a:solidFill>
              </a:rPr>
              <a:t>를 수신 </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 </a:t>
            </a:r>
            <a:r>
              <a:rPr lang="ko-KR" altLang="en-US" sz="900" dirty="0">
                <a:solidFill>
                  <a:schemeClr val="tx1"/>
                </a:solidFill>
              </a:rPr>
              <a:t>금액</a:t>
            </a:r>
            <a:r>
              <a:rPr lang="en-US" altLang="ko-KR" sz="900" dirty="0">
                <a:solidFill>
                  <a:schemeClr val="tx1"/>
                </a:solidFill>
              </a:rPr>
              <a:t>, </a:t>
            </a:r>
            <a:r>
              <a:rPr lang="ko-KR" altLang="en-US" sz="900" dirty="0">
                <a:solidFill>
                  <a:schemeClr val="tx1"/>
                </a:solidFill>
              </a:rPr>
              <a:t>이름만 관리하고 있음</a:t>
            </a:r>
            <a:endParaRPr lang="en-US" altLang="ko-KR" sz="900" dirty="0">
              <a:solidFill>
                <a:schemeClr val="tx1"/>
              </a:solidFill>
            </a:endParaRPr>
          </a:p>
          <a:p>
            <a:r>
              <a:rPr lang="en-US" altLang="ko-KR" sz="900" dirty="0">
                <a:solidFill>
                  <a:schemeClr val="tx1"/>
                </a:solidFill>
              </a:rPr>
              <a:t>: </a:t>
            </a:r>
            <a:r>
              <a:rPr lang="en-US" altLang="ko-KR" sz="900" dirty="0" err="1">
                <a:solidFill>
                  <a:schemeClr val="tx1"/>
                </a:solidFill>
              </a:rPr>
              <a:t>erp</a:t>
            </a:r>
            <a:r>
              <a:rPr lang="ko-KR" altLang="en-US" sz="900" dirty="0">
                <a:solidFill>
                  <a:schemeClr val="tx1"/>
                </a:solidFill>
              </a:rPr>
              <a:t>에 기간이 있나</a:t>
            </a:r>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graphicFrame>
        <p:nvGraphicFramePr>
          <p:cNvPr id="13" name="표 12"/>
          <p:cNvGraphicFramePr>
            <a:graphicFrameLocks noGrp="1"/>
          </p:cNvGraphicFramePr>
          <p:nvPr/>
        </p:nvGraphicFramePr>
        <p:xfrm>
          <a:off x="1995881" y="1474179"/>
          <a:ext cx="6795689" cy="2288160"/>
        </p:xfrm>
        <a:graphic>
          <a:graphicData uri="http://schemas.openxmlformats.org/drawingml/2006/table">
            <a:tbl>
              <a:tblPr firstRow="1" bandRow="1">
                <a:tableStyleId>{5C22544A-7EE6-4342-B048-85BDC9FD1C3A}</a:tableStyleId>
              </a:tblPr>
              <a:tblGrid>
                <a:gridCol w="3962061">
                  <a:extLst>
                    <a:ext uri="{9D8B030D-6E8A-4147-A177-3AD203B41FA5}">
                      <a16:colId xmlns:a16="http://schemas.microsoft.com/office/drawing/2014/main" val="20001"/>
                    </a:ext>
                  </a:extLst>
                </a:gridCol>
                <a:gridCol w="608803">
                  <a:extLst>
                    <a:ext uri="{9D8B030D-6E8A-4147-A177-3AD203B41FA5}">
                      <a16:colId xmlns:a16="http://schemas.microsoft.com/office/drawing/2014/main" val="20002"/>
                    </a:ext>
                  </a:extLst>
                </a:gridCol>
                <a:gridCol w="608803">
                  <a:extLst>
                    <a:ext uri="{9D8B030D-6E8A-4147-A177-3AD203B41FA5}">
                      <a16:colId xmlns:a16="http://schemas.microsoft.com/office/drawing/2014/main" val="20003"/>
                    </a:ext>
                  </a:extLst>
                </a:gridCol>
                <a:gridCol w="608803">
                  <a:extLst>
                    <a:ext uri="{9D8B030D-6E8A-4147-A177-3AD203B41FA5}">
                      <a16:colId xmlns:a16="http://schemas.microsoft.com/office/drawing/2014/main" val="20004"/>
                    </a:ext>
                  </a:extLst>
                </a:gridCol>
                <a:gridCol w="568887">
                  <a:extLst>
                    <a:ext uri="{9D8B030D-6E8A-4147-A177-3AD203B41FA5}">
                      <a16:colId xmlns:a16="http://schemas.microsoft.com/office/drawing/2014/main" val="20005"/>
                    </a:ext>
                  </a:extLst>
                </a:gridCol>
                <a:gridCol w="438332">
                  <a:extLst>
                    <a:ext uri="{9D8B030D-6E8A-4147-A177-3AD203B41FA5}">
                      <a16:colId xmlns:a16="http://schemas.microsoft.com/office/drawing/2014/main" val="20006"/>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등록</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취소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  합 계    </a:t>
                      </a:r>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등록완료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취소신청</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ko-KR" altLang="en-US" sz="1100" b="1" i="0" u="none" strike="noStrike" dirty="0">
                          <a:solidFill>
                            <a:srgbClr val="000000"/>
                          </a:solidFill>
                          <a:effectLst/>
                          <a:latin typeface="맑은 고딕" panose="020B0503020000020004" pitchFamily="50" charset="-127"/>
                          <a:ea typeface="맑은 고딕" panose="020B0503020000020004" pitchFamily="50" charset="-127"/>
                        </a:rPr>
                        <a:t>합계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강북</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강원광역본부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대구</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서부광역본부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부산</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경남광역본부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algn="l" fontAlgn="ct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Enterprise</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부문</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네트워크부문</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14" name="직사각형 13"/>
          <p:cNvSpPr/>
          <p:nvPr/>
        </p:nvSpPr>
        <p:spPr>
          <a:xfrm>
            <a:off x="7016965" y="107614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8" name="직사각형 17"/>
          <p:cNvSpPr/>
          <p:nvPr/>
        </p:nvSpPr>
        <p:spPr>
          <a:xfrm>
            <a:off x="297774" y="1433027"/>
            <a:ext cx="1698106" cy="1558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b="1" u="sng" dirty="0">
                <a:solidFill>
                  <a:schemeClr val="tx1"/>
                </a:solidFill>
              </a:rPr>
              <a:t>+ KT</a:t>
            </a:r>
          </a:p>
          <a:p>
            <a:r>
              <a:rPr lang="en-US" altLang="ko-KR" sz="900" dirty="0">
                <a:solidFill>
                  <a:schemeClr val="tx1"/>
                </a:solidFill>
              </a:rPr>
              <a:t>   + </a:t>
            </a:r>
            <a:r>
              <a:rPr lang="ko-KR" altLang="en-US" sz="900" dirty="0">
                <a:solidFill>
                  <a:schemeClr val="tx1"/>
                </a:solidFill>
              </a:rPr>
              <a:t>강북</a:t>
            </a:r>
            <a:r>
              <a:rPr lang="en-US" altLang="ko-KR" sz="900" dirty="0">
                <a:solidFill>
                  <a:schemeClr val="tx1"/>
                </a:solidFill>
              </a:rPr>
              <a:t>/</a:t>
            </a:r>
            <a:r>
              <a:rPr lang="ko-KR" altLang="en-US" sz="900" dirty="0">
                <a:solidFill>
                  <a:schemeClr val="tx1"/>
                </a:solidFill>
              </a:rPr>
              <a:t>강원광역본부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강남</a:t>
            </a:r>
            <a:r>
              <a:rPr lang="en-US" altLang="ko-KR" sz="900" dirty="0">
                <a:solidFill>
                  <a:schemeClr val="tx1"/>
                </a:solidFill>
              </a:rPr>
              <a:t>/</a:t>
            </a:r>
            <a:r>
              <a:rPr lang="ko-KR" altLang="en-US" sz="900" dirty="0">
                <a:solidFill>
                  <a:schemeClr val="tx1"/>
                </a:solidFill>
              </a:rPr>
              <a:t>서부광역본부</a:t>
            </a:r>
          </a:p>
          <a:p>
            <a:r>
              <a:rPr lang="en-US" altLang="ko-KR" sz="900" dirty="0">
                <a:solidFill>
                  <a:schemeClr val="tx1"/>
                </a:solidFill>
              </a:rPr>
              <a:t>   + </a:t>
            </a:r>
            <a:r>
              <a:rPr lang="ko-KR" altLang="en-US" sz="900" dirty="0">
                <a:solidFill>
                  <a:schemeClr val="tx1"/>
                </a:solidFill>
              </a:rPr>
              <a:t>부산</a:t>
            </a:r>
            <a:r>
              <a:rPr lang="en-US" altLang="ko-KR" sz="900" dirty="0">
                <a:solidFill>
                  <a:schemeClr val="tx1"/>
                </a:solidFill>
              </a:rPr>
              <a:t>/</a:t>
            </a:r>
            <a:r>
              <a:rPr lang="ko-KR" altLang="en-US" sz="900" dirty="0">
                <a:solidFill>
                  <a:schemeClr val="tx1"/>
                </a:solidFill>
              </a:rPr>
              <a:t>경남광역본부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대구</a:t>
            </a:r>
            <a:r>
              <a:rPr lang="en-US" altLang="ko-KR" sz="900" dirty="0">
                <a:solidFill>
                  <a:schemeClr val="tx1"/>
                </a:solidFill>
              </a:rPr>
              <a:t>/</a:t>
            </a:r>
            <a:r>
              <a:rPr lang="ko-KR" altLang="en-US" sz="900" dirty="0">
                <a:solidFill>
                  <a:schemeClr val="tx1"/>
                </a:solidFill>
              </a:rPr>
              <a:t>경북광역본부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충남</a:t>
            </a:r>
            <a:r>
              <a:rPr lang="en-US" altLang="ko-KR" sz="900" dirty="0">
                <a:solidFill>
                  <a:schemeClr val="tx1"/>
                </a:solidFill>
              </a:rPr>
              <a:t>/</a:t>
            </a:r>
            <a:r>
              <a:rPr lang="ko-KR" altLang="en-US" sz="900" dirty="0">
                <a:solidFill>
                  <a:schemeClr val="tx1"/>
                </a:solidFill>
              </a:rPr>
              <a:t>충북광역본부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전남</a:t>
            </a:r>
            <a:r>
              <a:rPr lang="en-US" altLang="ko-KR" sz="900" dirty="0">
                <a:solidFill>
                  <a:schemeClr val="tx1"/>
                </a:solidFill>
              </a:rPr>
              <a:t>/</a:t>
            </a:r>
            <a:r>
              <a:rPr lang="ko-KR" altLang="en-US" sz="900" dirty="0">
                <a:solidFill>
                  <a:schemeClr val="tx1"/>
                </a:solidFill>
              </a:rPr>
              <a:t>전북광역본부</a:t>
            </a:r>
            <a:endParaRPr lang="en-US" altLang="ko-KR" sz="900" dirty="0">
              <a:solidFill>
                <a:schemeClr val="tx1"/>
              </a:solidFill>
            </a:endParaRPr>
          </a:p>
          <a:p>
            <a:r>
              <a:rPr lang="en-US" altLang="ko-KR" sz="900" dirty="0">
                <a:solidFill>
                  <a:schemeClr val="tx1"/>
                </a:solidFill>
              </a:rPr>
              <a:t>   + Enterprise </a:t>
            </a:r>
            <a:r>
              <a:rPr lang="ko-KR" altLang="en-US" sz="900" dirty="0">
                <a:solidFill>
                  <a:schemeClr val="tx1"/>
                </a:solidFill>
              </a:rPr>
              <a:t>부문 </a:t>
            </a:r>
            <a:endParaRPr lang="en-US" altLang="ko-KR" sz="900" dirty="0">
              <a:solidFill>
                <a:schemeClr val="tx1"/>
              </a:solidFill>
            </a:endParaRPr>
          </a:p>
          <a:p>
            <a:r>
              <a:rPr lang="en-US" altLang="ko-KR" sz="900" dirty="0">
                <a:solidFill>
                  <a:schemeClr val="tx1"/>
                </a:solidFill>
              </a:rPr>
              <a:t>   + </a:t>
            </a:r>
            <a:r>
              <a:rPr lang="ko-KR" altLang="en-US" sz="900" dirty="0">
                <a:solidFill>
                  <a:schemeClr val="tx1"/>
                </a:solidFill>
              </a:rPr>
              <a:t>네트워크 부문</a:t>
            </a:r>
          </a:p>
          <a:p>
            <a:endParaRPr lang="ko-KR" altLang="en-US" sz="900" dirty="0">
              <a:solidFill>
                <a:schemeClr val="tx1"/>
              </a:solidFill>
            </a:endParaRPr>
          </a:p>
        </p:txBody>
      </p:sp>
      <p:sp>
        <p:nvSpPr>
          <p:cNvPr id="2" name="직사각형 1"/>
          <p:cNvSpPr/>
          <p:nvPr/>
        </p:nvSpPr>
        <p:spPr>
          <a:xfrm>
            <a:off x="297774" y="1435403"/>
            <a:ext cx="1527858" cy="2499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152135" y="106141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발생기간 </a:t>
            </a:r>
          </a:p>
        </p:txBody>
      </p:sp>
      <p:sp>
        <p:nvSpPr>
          <p:cNvPr id="23" name="직사각형 22"/>
          <p:cNvSpPr/>
          <p:nvPr/>
        </p:nvSpPr>
        <p:spPr>
          <a:xfrm>
            <a:off x="891924"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오늘</a:t>
            </a:r>
          </a:p>
        </p:txBody>
      </p:sp>
      <p:sp>
        <p:nvSpPr>
          <p:cNvPr id="24" name="직사각형 23"/>
          <p:cNvSpPr/>
          <p:nvPr/>
        </p:nvSpPr>
        <p:spPr>
          <a:xfrm>
            <a:off x="1995880"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오늘</a:t>
            </a:r>
          </a:p>
        </p:txBody>
      </p:sp>
      <p:sp>
        <p:nvSpPr>
          <p:cNvPr id="25" name="직사각형 24"/>
          <p:cNvSpPr/>
          <p:nvPr/>
        </p:nvSpPr>
        <p:spPr>
          <a:xfrm>
            <a:off x="1749286" y="1030436"/>
            <a:ext cx="291589" cy="244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a:t>
            </a:r>
            <a:endParaRPr lang="ko-KR" altLang="en-US" sz="900" dirty="0">
              <a:solidFill>
                <a:schemeClr val="tx1"/>
              </a:solidFill>
            </a:endParaRPr>
          </a:p>
        </p:txBody>
      </p:sp>
      <p:sp>
        <p:nvSpPr>
          <p:cNvPr id="15" name="직사각형 14"/>
          <p:cNvSpPr/>
          <p:nvPr/>
        </p:nvSpPr>
        <p:spPr>
          <a:xfrm>
            <a:off x="6458339" y="1061997"/>
            <a:ext cx="254978" cy="213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16" name="직사각형 15"/>
          <p:cNvSpPr/>
          <p:nvPr/>
        </p:nvSpPr>
        <p:spPr>
          <a:xfrm>
            <a:off x="5101755" y="1097411"/>
            <a:ext cx="133728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발생한</a:t>
            </a:r>
            <a:r>
              <a:rPr lang="en-US" altLang="ko-KR" sz="900" dirty="0">
                <a:solidFill>
                  <a:schemeClr val="tx1"/>
                </a:solidFill>
              </a:rPr>
              <a:t> </a:t>
            </a:r>
            <a:r>
              <a:rPr lang="ko-KR" altLang="en-US" sz="900" dirty="0">
                <a:solidFill>
                  <a:schemeClr val="tx1"/>
                </a:solidFill>
              </a:rPr>
              <a:t>조직만 출력 </a:t>
            </a:r>
          </a:p>
        </p:txBody>
      </p:sp>
      <p:sp>
        <p:nvSpPr>
          <p:cNvPr id="17" name="직사각형 16"/>
          <p:cNvSpPr/>
          <p:nvPr/>
        </p:nvSpPr>
        <p:spPr>
          <a:xfrm>
            <a:off x="7877627" y="108686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 다운</a:t>
            </a:r>
          </a:p>
        </p:txBody>
      </p:sp>
      <p:sp>
        <p:nvSpPr>
          <p:cNvPr id="19" name="직사각형 18">
            <a:extLst>
              <a:ext uri="{FF2B5EF4-FFF2-40B4-BE49-F238E27FC236}">
                <a16:creationId xmlns:a16="http://schemas.microsoft.com/office/drawing/2014/main" id="{90264A4D-DDA7-44C4-A5F1-2FB30C7C9F36}"/>
              </a:ext>
            </a:extLst>
          </p:cNvPr>
          <p:cNvSpPr/>
          <p:nvPr/>
        </p:nvSpPr>
        <p:spPr>
          <a:xfrm>
            <a:off x="7095249" y="-165878"/>
            <a:ext cx="1810789" cy="78711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페이지 </a:t>
            </a:r>
            <a:r>
              <a:rPr lang="en-US" altLang="ko-KR" dirty="0"/>
              <a:t>: 29</a:t>
            </a:r>
            <a:endParaRPr lang="ko-KR" altLang="en-US" dirty="0"/>
          </a:p>
        </p:txBody>
      </p:sp>
    </p:spTree>
    <p:extLst>
      <p:ext uri="{BB962C8B-B14F-4D97-AF65-F5344CB8AC3E}">
        <p14:creationId xmlns:p14="http://schemas.microsoft.com/office/powerpoint/2010/main" val="692937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직사각형 97"/>
          <p:cNvSpPr/>
          <p:nvPr/>
        </p:nvSpPr>
        <p:spPr>
          <a:xfrm>
            <a:off x="405195" y="1382311"/>
            <a:ext cx="143217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총 </a:t>
            </a:r>
            <a:r>
              <a:rPr lang="en-US" altLang="ko-KR" sz="900" dirty="0">
                <a:solidFill>
                  <a:schemeClr val="tx1"/>
                </a:solidFill>
              </a:rPr>
              <a:t>NNN </a:t>
            </a:r>
            <a:r>
              <a:rPr lang="ko-KR" altLang="en-US" sz="900" dirty="0">
                <a:solidFill>
                  <a:schemeClr val="tx1"/>
                </a:solidFill>
              </a:rPr>
              <a:t>건</a:t>
            </a:r>
          </a:p>
        </p:txBody>
      </p:sp>
      <p:sp>
        <p:nvSpPr>
          <p:cNvPr id="99" name="직사각형 98"/>
          <p:cNvSpPr/>
          <p:nvPr/>
        </p:nvSpPr>
        <p:spPr>
          <a:xfrm>
            <a:off x="386424" y="105986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공통</a:t>
            </a:r>
          </a:p>
        </p:txBody>
      </p:sp>
      <p:sp>
        <p:nvSpPr>
          <p:cNvPr id="54" name="직사각형 53"/>
          <p:cNvSpPr/>
          <p:nvPr/>
        </p:nvSpPr>
        <p:spPr>
          <a:xfrm>
            <a:off x="1501540" y="4051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 항목 관리</a:t>
            </a:r>
            <a:r>
              <a:rPr lang="en-US" altLang="ko-KR" sz="900" dirty="0">
                <a:solidFill>
                  <a:schemeClr val="tx1"/>
                </a:solidFill>
              </a:rPr>
              <a:t>(</a:t>
            </a:r>
            <a:r>
              <a:rPr lang="ko-KR" altLang="en-US" sz="900" dirty="0">
                <a:solidFill>
                  <a:schemeClr val="tx1"/>
                </a:solidFill>
              </a:rPr>
              <a:t>공통항목</a:t>
            </a:r>
            <a:r>
              <a:rPr lang="en-US" altLang="ko-KR" sz="900" dirty="0">
                <a:solidFill>
                  <a:schemeClr val="tx1"/>
                </a:solidFill>
              </a:rPr>
              <a:t>)</a:t>
            </a:r>
            <a:r>
              <a:rPr lang="ko-KR" altLang="en-US" sz="900" dirty="0">
                <a:solidFill>
                  <a:schemeClr val="tx1"/>
                </a:solidFill>
              </a:rPr>
              <a:t> </a:t>
            </a: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a:solidFill>
                  <a:schemeClr val="tx1"/>
                </a:solidFill>
              </a:rPr>
              <a:t>점검유형에 관계없이 모든 </a:t>
            </a:r>
            <a:r>
              <a:rPr lang="ko-KR" altLang="en-US" sz="900" dirty="0" err="1">
                <a:solidFill>
                  <a:schemeClr val="tx1"/>
                </a:solidFill>
              </a:rPr>
              <a:t>점검시</a:t>
            </a:r>
            <a:r>
              <a:rPr lang="ko-KR" altLang="en-US" sz="900" dirty="0">
                <a:solidFill>
                  <a:schemeClr val="tx1"/>
                </a:solidFill>
              </a:rPr>
              <a:t> 적용하는 공통 점검항목을 등록</a:t>
            </a:r>
            <a:endParaRPr lang="en-US" altLang="ko-KR" sz="900" dirty="0">
              <a:solidFill>
                <a:schemeClr val="tx1"/>
              </a:solidFill>
            </a:endParaRPr>
          </a:p>
        </p:txBody>
      </p:sp>
      <p:graphicFrame>
        <p:nvGraphicFramePr>
          <p:cNvPr id="4" name="표 3"/>
          <p:cNvGraphicFramePr>
            <a:graphicFrameLocks noGrp="1"/>
          </p:cNvGraphicFramePr>
          <p:nvPr>
            <p:extLst>
              <p:ext uri="{D42A27DB-BD31-4B8C-83A1-F6EECF244321}">
                <p14:modId xmlns:p14="http://schemas.microsoft.com/office/powerpoint/2010/main" val="306162028"/>
              </p:ext>
            </p:extLst>
          </p:nvPr>
        </p:nvGraphicFramePr>
        <p:xfrm>
          <a:off x="9333911" y="1209674"/>
          <a:ext cx="2670569" cy="34442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err="1"/>
                        <a:t>액셀다운</a:t>
                      </a:r>
                      <a:endParaRPr lang="ko-KR" altLang="en-US" sz="800" dirty="0"/>
                    </a:p>
                  </a:txBody>
                  <a:tcPr/>
                </a:tc>
                <a:tc>
                  <a:txBody>
                    <a:bodyPr/>
                    <a:lstStyle/>
                    <a:p>
                      <a:pPr latinLnBrk="1"/>
                      <a:r>
                        <a:rPr lang="ko-KR" altLang="en-US" sz="800" dirty="0"/>
                        <a:t>모든 등록된 점검항목을 다운로드</a:t>
                      </a:r>
                      <a:endParaRPr lang="en-US" altLang="ko-KR" sz="800" dirty="0"/>
                    </a:p>
                    <a:p>
                      <a:pPr latinLnBrk="1"/>
                      <a:r>
                        <a:rPr lang="ko-KR" altLang="en-US" sz="800" dirty="0"/>
                        <a:t>단 </a:t>
                      </a:r>
                      <a:r>
                        <a:rPr lang="ko-KR" altLang="en-US" sz="800" dirty="0" err="1"/>
                        <a:t>점금내용은</a:t>
                      </a:r>
                      <a:r>
                        <a:rPr lang="ko-KR" altLang="en-US" sz="800" dirty="0"/>
                        <a:t>  </a:t>
                      </a:r>
                      <a:r>
                        <a:rPr lang="en-US" altLang="ko-KR" sz="800" dirty="0"/>
                        <a:t>TAG</a:t>
                      </a:r>
                      <a:r>
                        <a:rPr lang="ko-KR" altLang="en-US" sz="800" dirty="0"/>
                        <a:t>가 제외된 </a:t>
                      </a:r>
                      <a:r>
                        <a:rPr lang="en-US" altLang="ko-KR" sz="800" dirty="0"/>
                        <a:t>TEXT</a:t>
                      </a:r>
                      <a:r>
                        <a:rPr lang="ko-KR" altLang="en-US" sz="800" dirty="0"/>
                        <a:t>만</a:t>
                      </a:r>
                    </a:p>
                  </a:txBody>
                  <a:tcPr/>
                </a:tc>
                <a:extLst>
                  <a:ext uri="{0D108BD9-81ED-4DB2-BD59-A6C34878D82A}">
                    <a16:rowId xmlns:a16="http://schemas.microsoft.com/office/drawing/2014/main" val="10001"/>
                  </a:ext>
                </a:extLst>
              </a:tr>
              <a:tr h="0">
                <a:tc>
                  <a:txBody>
                    <a:bodyPr/>
                    <a:lstStyle/>
                    <a:p>
                      <a:pPr latinLnBrk="1"/>
                      <a:r>
                        <a:rPr lang="ko-KR" altLang="en-US" sz="800" dirty="0" err="1"/>
                        <a:t>검검내용</a:t>
                      </a:r>
                      <a:endParaRPr lang="ko-KR" altLang="en-US" sz="800" dirty="0"/>
                    </a:p>
                  </a:txBody>
                  <a:tcPr/>
                </a:tc>
                <a:tc>
                  <a:txBody>
                    <a:bodyPr/>
                    <a:lstStyle/>
                    <a:p>
                      <a:pPr latinLnBrk="1"/>
                      <a:r>
                        <a:rPr lang="ko-KR" altLang="en-US" sz="800" dirty="0"/>
                        <a:t>점검내용에는 이미지도 포함될 수 있으나  여기 </a:t>
                      </a:r>
                      <a:r>
                        <a:rPr lang="ko-KR" altLang="en-US" sz="800" dirty="0" err="1"/>
                        <a:t>출력시에는</a:t>
                      </a:r>
                      <a:r>
                        <a:rPr lang="ko-KR" altLang="en-US" sz="800" dirty="0"/>
                        <a:t> </a:t>
                      </a:r>
                      <a:r>
                        <a:rPr lang="en-US" altLang="ko-KR" sz="800" dirty="0"/>
                        <a:t>TEXT</a:t>
                      </a:r>
                      <a:r>
                        <a:rPr lang="ko-KR" altLang="en-US" sz="800" dirty="0"/>
                        <a:t>만 출력</a:t>
                      </a:r>
                      <a:endParaRPr lang="en-US" altLang="ko-KR" sz="800" dirty="0"/>
                    </a:p>
                    <a:p>
                      <a:pPr latinLnBrk="1"/>
                      <a:endParaRPr lang="en-US" altLang="ko-KR" sz="800" dirty="0"/>
                    </a:p>
                    <a:p>
                      <a:r>
                        <a:rPr lang="ko-KR" altLang="en-US" sz="800" dirty="0" err="1">
                          <a:solidFill>
                            <a:schemeClr val="tx1"/>
                          </a:solidFill>
                        </a:rPr>
                        <a:t>작업전</a:t>
                      </a:r>
                      <a:r>
                        <a:rPr lang="en-US" altLang="ko-KR" sz="800" dirty="0">
                          <a:solidFill>
                            <a:schemeClr val="tx1"/>
                          </a:solidFill>
                        </a:rPr>
                        <a:t>,</a:t>
                      </a:r>
                      <a:r>
                        <a:rPr lang="ko-KR" altLang="en-US" sz="800" dirty="0">
                          <a:solidFill>
                            <a:schemeClr val="tx1"/>
                          </a:solidFill>
                        </a:rPr>
                        <a:t>보호구  등 분류는 제외</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편집</a:t>
                      </a:r>
                    </a:p>
                  </a:txBody>
                  <a:tcPr/>
                </a:tc>
                <a:tc>
                  <a:txBody>
                    <a:bodyPr/>
                    <a:lstStyle/>
                    <a:p>
                      <a:pPr latinLnBrk="1"/>
                      <a:r>
                        <a:rPr lang="ko-KR" altLang="en-US" sz="800" dirty="0" err="1"/>
                        <a:t>클릭시</a:t>
                      </a:r>
                      <a:r>
                        <a:rPr lang="ko-KR" altLang="en-US" sz="800" dirty="0"/>
                        <a:t> 편집용 </a:t>
                      </a:r>
                      <a:r>
                        <a:rPr lang="ko-KR" altLang="en-US" sz="800" dirty="0" err="1"/>
                        <a:t>모달</a:t>
                      </a:r>
                      <a:r>
                        <a:rPr lang="ko-KR" altLang="en-US" sz="800" dirty="0"/>
                        <a:t> 팝업 호출하여</a:t>
                      </a:r>
                      <a:endParaRPr lang="en-US" altLang="ko-KR" sz="800" dirty="0"/>
                    </a:p>
                    <a:p>
                      <a:pPr latinLnBrk="1"/>
                      <a:r>
                        <a:rPr lang="ko-KR" altLang="en-US" sz="800" dirty="0"/>
                        <a:t>점검항목을 수정 가능</a:t>
                      </a:r>
                      <a:endParaRPr lang="en-US" altLang="ko-KR" sz="800" dirty="0"/>
                    </a:p>
                  </a:txBody>
                  <a:tcPr/>
                </a:tc>
                <a:extLst>
                  <a:ext uri="{0D108BD9-81ED-4DB2-BD59-A6C34878D82A}">
                    <a16:rowId xmlns:a16="http://schemas.microsoft.com/office/drawing/2014/main" val="10003"/>
                  </a:ext>
                </a:extLst>
              </a:tr>
              <a:tr h="0">
                <a:tc>
                  <a:txBody>
                    <a:bodyPr/>
                    <a:lstStyle/>
                    <a:p>
                      <a:pPr latinLnBrk="1"/>
                      <a:r>
                        <a:rPr lang="ko-KR" altLang="en-US" sz="800" dirty="0"/>
                        <a:t>추가</a:t>
                      </a:r>
                    </a:p>
                  </a:txBody>
                  <a:tcPr/>
                </a:tc>
                <a:tc>
                  <a:txBody>
                    <a:bodyPr/>
                    <a:lstStyle/>
                    <a:p>
                      <a:pPr latinLnBrk="1"/>
                      <a:r>
                        <a:rPr lang="ko-KR" altLang="en-US" sz="800" dirty="0" err="1"/>
                        <a:t>클릭시</a:t>
                      </a:r>
                      <a:r>
                        <a:rPr lang="ko-KR" altLang="en-US" sz="800" dirty="0"/>
                        <a:t> 점검항목을 등록할 수 있는 </a:t>
                      </a:r>
                      <a:r>
                        <a:rPr lang="ko-KR" altLang="en-US" sz="800" dirty="0" err="1"/>
                        <a:t>모달</a:t>
                      </a:r>
                      <a:r>
                        <a:rPr lang="ko-KR" altLang="en-US" sz="800" dirty="0"/>
                        <a:t> 팝업 호출</a:t>
                      </a:r>
                      <a:endParaRPr lang="en-US" altLang="ko-KR" sz="800" dirty="0"/>
                    </a:p>
                  </a:txBody>
                  <a:tcPr/>
                </a:tc>
                <a:extLst>
                  <a:ext uri="{0D108BD9-81ED-4DB2-BD59-A6C34878D82A}">
                    <a16:rowId xmlns:a16="http://schemas.microsoft.com/office/drawing/2014/main" val="10004"/>
                  </a:ext>
                </a:extLst>
              </a:tr>
              <a:tr h="0">
                <a:tc>
                  <a:txBody>
                    <a:bodyPr/>
                    <a:lstStyle/>
                    <a:p>
                      <a:pPr latinLnBrk="1"/>
                      <a:r>
                        <a:rPr lang="ko-KR" altLang="en-US" sz="800" dirty="0"/>
                        <a:t>미사용 처리</a:t>
                      </a:r>
                    </a:p>
                  </a:txBody>
                  <a:tcPr/>
                </a:tc>
                <a:tc>
                  <a:txBody>
                    <a:bodyPr/>
                    <a:lstStyle/>
                    <a:p>
                      <a:pPr latinLnBrk="1"/>
                      <a:r>
                        <a:rPr lang="ko-KR" altLang="en-US" sz="800" dirty="0"/>
                        <a:t>선택된 점검항목을 미사용 처리</a:t>
                      </a:r>
                      <a:endParaRPr lang="en-US" altLang="ko-KR" sz="800" dirty="0"/>
                    </a:p>
                  </a:txBody>
                  <a:tcPr/>
                </a:tc>
                <a:extLst>
                  <a:ext uri="{0D108BD9-81ED-4DB2-BD59-A6C34878D82A}">
                    <a16:rowId xmlns:a16="http://schemas.microsoft.com/office/drawing/2014/main" val="10005"/>
                  </a:ext>
                </a:extLst>
              </a:tr>
              <a:tr h="0">
                <a:tc>
                  <a:txBody>
                    <a:bodyPr/>
                    <a:lstStyle/>
                    <a:p>
                      <a:pPr latinLnBrk="1"/>
                      <a:r>
                        <a:rPr lang="ko-KR" altLang="en-US" sz="800" dirty="0"/>
                        <a:t>사용처리</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t>선택된 점검항목을 사용 처리</a:t>
                      </a:r>
                      <a:endParaRPr lang="en-US" altLang="ko-KR" sz="800" dirty="0"/>
                    </a:p>
                  </a:txBody>
                  <a:tcPr/>
                </a:tc>
                <a:extLst>
                  <a:ext uri="{0D108BD9-81ED-4DB2-BD59-A6C34878D82A}">
                    <a16:rowId xmlns:a16="http://schemas.microsoft.com/office/drawing/2014/main" val="10006"/>
                  </a:ext>
                </a:extLst>
              </a:tr>
              <a:tr h="0">
                <a:tc>
                  <a:txBody>
                    <a:bodyPr/>
                    <a:lstStyle/>
                    <a:p>
                      <a:pPr latinLnBrk="1"/>
                      <a:r>
                        <a:rPr lang="ko-KR" altLang="en-US" sz="800" dirty="0"/>
                        <a:t>삭제</a:t>
                      </a:r>
                    </a:p>
                  </a:txBody>
                  <a:tcPr/>
                </a:tc>
                <a:tc>
                  <a:txBody>
                    <a:bodyPr/>
                    <a:lstStyle/>
                    <a:p>
                      <a:pPr latinLnBrk="1"/>
                      <a:r>
                        <a:rPr lang="ko-KR" altLang="en-US" sz="800" dirty="0"/>
                        <a:t>선택된 점검항목을 삭제</a:t>
                      </a:r>
                      <a:endParaRPr lang="en-US" altLang="ko-KR" sz="800" dirty="0"/>
                    </a:p>
                    <a:p>
                      <a:pPr latinLnBrk="1"/>
                      <a:r>
                        <a:rPr lang="ko-KR" altLang="en-US" sz="800" dirty="0"/>
                        <a:t>단</a:t>
                      </a:r>
                      <a:r>
                        <a:rPr lang="en-US" altLang="ko-KR" sz="800" dirty="0"/>
                        <a:t>,  </a:t>
                      </a:r>
                      <a:r>
                        <a:rPr lang="ko-KR" altLang="en-US" sz="800" dirty="0"/>
                        <a:t>사용된 적이 없는 항목만 삭제 가능</a:t>
                      </a:r>
                      <a:endParaRPr lang="en-US" altLang="ko-KR" sz="800" dirty="0"/>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latinLnBrk="1"/>
                      <a:r>
                        <a:rPr lang="ko-KR" altLang="en-US" sz="800" dirty="0"/>
                        <a:t>특정 항목</a:t>
                      </a:r>
                      <a:r>
                        <a:rPr lang="en-US" altLang="ko-KR" sz="800" dirty="0"/>
                        <a:t>ID</a:t>
                      </a:r>
                      <a:r>
                        <a:rPr lang="ko-KR" altLang="en-US" sz="800" dirty="0"/>
                        <a:t>를 선택한 후 </a:t>
                      </a:r>
                      <a:r>
                        <a:rPr lang="ko-KR" altLang="en-US" sz="800" dirty="0" err="1"/>
                        <a:t>화살료를</a:t>
                      </a:r>
                      <a:r>
                        <a:rPr lang="ko-KR" altLang="en-US" sz="800" dirty="0"/>
                        <a:t> 이용하여 화면상의 순위를 조정</a:t>
                      </a:r>
                      <a:endParaRPr lang="en-US" altLang="ko-KR" sz="800" dirty="0"/>
                    </a:p>
                  </a:txBody>
                  <a:tcPr/>
                </a:tc>
                <a:extLst>
                  <a:ext uri="{0D108BD9-81ED-4DB2-BD59-A6C34878D82A}">
                    <a16:rowId xmlns:a16="http://schemas.microsoft.com/office/drawing/2014/main" val="10008"/>
                  </a:ext>
                </a:extLst>
              </a:tr>
              <a:tr h="0">
                <a:tc>
                  <a:txBody>
                    <a:bodyPr/>
                    <a:lstStyle/>
                    <a:p>
                      <a:pPr latinLnBrk="1"/>
                      <a:r>
                        <a:rPr lang="ko-KR" altLang="en-US" sz="800" dirty="0"/>
                        <a:t>순위 저장</a:t>
                      </a:r>
                    </a:p>
                  </a:txBody>
                  <a:tcPr/>
                </a:tc>
                <a:tc>
                  <a:txBody>
                    <a:bodyPr/>
                    <a:lstStyle/>
                    <a:p>
                      <a:pPr latinLnBrk="1"/>
                      <a:r>
                        <a:rPr lang="ko-KR" altLang="en-US" sz="800" dirty="0"/>
                        <a:t>순위를 조정한 </a:t>
                      </a:r>
                      <a:r>
                        <a:rPr lang="en-US" altLang="ko-KR" sz="800" dirty="0"/>
                        <a:t>1</a:t>
                      </a:r>
                      <a:r>
                        <a:rPr lang="ko-KR" altLang="en-US" sz="800" dirty="0"/>
                        <a:t>후 저장</a:t>
                      </a:r>
                      <a:endParaRPr lang="en-US" altLang="ko-KR" sz="800" dirty="0"/>
                    </a:p>
                  </a:txBody>
                  <a:tcPr/>
                </a:tc>
                <a:extLst>
                  <a:ext uri="{0D108BD9-81ED-4DB2-BD59-A6C34878D82A}">
                    <a16:rowId xmlns:a16="http://schemas.microsoft.com/office/drawing/2014/main" val="10009"/>
                  </a:ext>
                </a:extLst>
              </a:tr>
              <a:tr h="0">
                <a:tc>
                  <a:txBody>
                    <a:bodyPr/>
                    <a:lstStyle/>
                    <a:p>
                      <a:pPr latinLnBrk="1"/>
                      <a:r>
                        <a:rPr lang="ko-KR" altLang="en-US" sz="800" dirty="0"/>
                        <a:t>엑셀다운</a:t>
                      </a:r>
                    </a:p>
                  </a:txBody>
                  <a:tcPr/>
                </a:tc>
                <a:tc>
                  <a:txBody>
                    <a:bodyPr/>
                    <a:lstStyle/>
                    <a:p>
                      <a:pPr latinLnBrk="1"/>
                      <a:r>
                        <a:rPr lang="ko-KR" altLang="en-US" sz="800" dirty="0"/>
                        <a:t>화면에 출력된 내용을 엑셀로 다운</a:t>
                      </a:r>
                      <a:endParaRPr lang="en-US" altLang="ko-KR" sz="800" dirty="0"/>
                    </a:p>
                  </a:txBody>
                  <a:tcPr/>
                </a:tc>
                <a:extLst>
                  <a:ext uri="{0D108BD9-81ED-4DB2-BD59-A6C34878D82A}">
                    <a16:rowId xmlns:a16="http://schemas.microsoft.com/office/drawing/2014/main" val="10010"/>
                  </a:ext>
                </a:extLst>
              </a:tr>
            </a:tbl>
          </a:graphicData>
        </a:graphic>
      </p:graphicFrame>
      <p:graphicFrame>
        <p:nvGraphicFramePr>
          <p:cNvPr id="13" name="표 12"/>
          <p:cNvGraphicFramePr>
            <a:graphicFrameLocks noGrp="1"/>
          </p:cNvGraphicFramePr>
          <p:nvPr>
            <p:extLst>
              <p:ext uri="{D42A27DB-BD31-4B8C-83A1-F6EECF244321}">
                <p14:modId xmlns:p14="http://schemas.microsoft.com/office/powerpoint/2010/main" val="2902240150"/>
              </p:ext>
            </p:extLst>
          </p:nvPr>
        </p:nvGraphicFramePr>
        <p:xfrm>
          <a:off x="505838" y="1729679"/>
          <a:ext cx="8539553" cy="1052640"/>
        </p:xfrm>
        <a:graphic>
          <a:graphicData uri="http://schemas.openxmlformats.org/drawingml/2006/table">
            <a:tbl>
              <a:tblPr firstRow="1" bandRow="1">
                <a:tableStyleId>{5C22544A-7EE6-4342-B048-85BDC9FD1C3A}</a:tableStyleId>
              </a:tblPr>
              <a:tblGrid>
                <a:gridCol w="215554">
                  <a:extLst>
                    <a:ext uri="{9D8B030D-6E8A-4147-A177-3AD203B41FA5}">
                      <a16:colId xmlns:a16="http://schemas.microsoft.com/office/drawing/2014/main" val="20001"/>
                    </a:ext>
                  </a:extLst>
                </a:gridCol>
                <a:gridCol w="797257">
                  <a:extLst>
                    <a:ext uri="{9D8B030D-6E8A-4147-A177-3AD203B41FA5}">
                      <a16:colId xmlns:a16="http://schemas.microsoft.com/office/drawing/2014/main" val="20003"/>
                    </a:ext>
                  </a:extLst>
                </a:gridCol>
                <a:gridCol w="2272055">
                  <a:extLst>
                    <a:ext uri="{9D8B030D-6E8A-4147-A177-3AD203B41FA5}">
                      <a16:colId xmlns:a16="http://schemas.microsoft.com/office/drawing/2014/main" val="20002"/>
                    </a:ext>
                  </a:extLst>
                </a:gridCol>
                <a:gridCol w="3858091">
                  <a:extLst>
                    <a:ext uri="{9D8B030D-6E8A-4147-A177-3AD203B41FA5}">
                      <a16:colId xmlns:a16="http://schemas.microsoft.com/office/drawing/2014/main" val="20004"/>
                    </a:ext>
                  </a:extLst>
                </a:gridCol>
                <a:gridCol w="649781">
                  <a:extLst>
                    <a:ext uri="{9D8B030D-6E8A-4147-A177-3AD203B41FA5}">
                      <a16:colId xmlns:a16="http://schemas.microsoft.com/office/drawing/2014/main" val="20005"/>
                    </a:ext>
                  </a:extLst>
                </a:gridCol>
                <a:gridCol w="746815">
                  <a:extLst>
                    <a:ext uri="{9D8B030D-6E8A-4147-A177-3AD203B41FA5}">
                      <a16:colId xmlns:a16="http://schemas.microsoft.com/office/drawing/2014/main" val="20006"/>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r>
                        <a:rPr lang="en-US" altLang="ko-KR" sz="900" b="0" dirty="0">
                          <a:solidFill>
                            <a:schemeClr val="tx1"/>
                          </a:solidFill>
                        </a:rPr>
                        <a:t>ID </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 항목명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 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작업 전 주변 위험요소 확인 및 조치 여부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latinLnBrk="0"/>
                      <a:r>
                        <a:rPr lang="ko-KR" altLang="en-US" sz="900" b="0" kern="1200" dirty="0" err="1">
                          <a:solidFill>
                            <a:schemeClr val="dk1"/>
                          </a:solidFill>
                          <a:effectLst/>
                          <a:latin typeface="+mn-lt"/>
                          <a:ea typeface="+mn-ea"/>
                          <a:cs typeface="+mn-cs"/>
                        </a:rPr>
                        <a:t>ㅇ</a:t>
                      </a:r>
                      <a:r>
                        <a:rPr lang="ko-KR" altLang="en-US" sz="900" b="0" kern="1200" dirty="0">
                          <a:solidFill>
                            <a:schemeClr val="dk1"/>
                          </a:solidFill>
                          <a:effectLst/>
                          <a:latin typeface="+mn-lt"/>
                          <a:ea typeface="+mn-ea"/>
                          <a:cs typeface="+mn-cs"/>
                        </a:rPr>
                        <a:t> </a:t>
                      </a:r>
                      <a:r>
                        <a:rPr lang="ko-KR" altLang="ko-KR" sz="900" b="0" kern="1200" dirty="0">
                          <a:solidFill>
                            <a:schemeClr val="dk1"/>
                          </a:solidFill>
                          <a:effectLst/>
                          <a:latin typeface="+mn-lt"/>
                          <a:ea typeface="+mn-ea"/>
                          <a:cs typeface="+mn-cs"/>
                        </a:rPr>
                        <a:t>고압선</a:t>
                      </a:r>
                      <a:r>
                        <a:rPr lang="en-US" altLang="ko-KR" sz="900" b="0" kern="1200" dirty="0">
                          <a:solidFill>
                            <a:schemeClr val="dk1"/>
                          </a:solidFill>
                          <a:effectLst/>
                          <a:latin typeface="+mn-lt"/>
                          <a:ea typeface="+mn-ea"/>
                          <a:cs typeface="+mn-cs"/>
                        </a:rPr>
                        <a:t>/</a:t>
                      </a:r>
                      <a:r>
                        <a:rPr lang="ko-KR" altLang="ko-KR" sz="900" b="0" kern="1200" dirty="0">
                          <a:solidFill>
                            <a:schemeClr val="dk1"/>
                          </a:solidFill>
                          <a:effectLst/>
                          <a:latin typeface="+mn-lt"/>
                          <a:ea typeface="+mn-ea"/>
                          <a:cs typeface="+mn-cs"/>
                        </a:rPr>
                        <a:t>저압선 등 감전 발생 요인</a:t>
                      </a:r>
                      <a:endParaRPr lang="en-US" altLang="ko-KR" sz="900" b="0" kern="1200" dirty="0">
                        <a:solidFill>
                          <a:schemeClr val="dk1"/>
                        </a:solidFill>
                        <a:effectLst/>
                        <a:latin typeface="+mn-lt"/>
                        <a:ea typeface="+mn-ea"/>
                        <a:cs typeface="+mn-cs"/>
                      </a:endParaRPr>
                    </a:p>
                    <a:p>
                      <a:pPr latinLnBrk="0"/>
                      <a:r>
                        <a:rPr lang="ko-KR" altLang="en-US" sz="900" b="0" kern="1200" dirty="0" err="1">
                          <a:solidFill>
                            <a:schemeClr val="dk1"/>
                          </a:solidFill>
                          <a:effectLst/>
                          <a:latin typeface="+mn-lt"/>
                          <a:ea typeface="+mn-ea"/>
                          <a:cs typeface="+mn-cs"/>
                        </a:rPr>
                        <a:t>ㅇ</a:t>
                      </a:r>
                      <a:r>
                        <a:rPr lang="ko-KR" altLang="en-US" sz="900" b="0" kern="1200" dirty="0">
                          <a:solidFill>
                            <a:schemeClr val="dk1"/>
                          </a:solidFill>
                          <a:effectLst/>
                          <a:latin typeface="+mn-lt"/>
                          <a:ea typeface="+mn-ea"/>
                          <a:cs typeface="+mn-cs"/>
                        </a:rPr>
                        <a:t> 사</a:t>
                      </a:r>
                      <a:r>
                        <a:rPr lang="ko-KR" altLang="ko-KR" sz="900" b="0" kern="1200" dirty="0">
                          <a:solidFill>
                            <a:schemeClr val="dk1"/>
                          </a:solidFill>
                          <a:effectLst/>
                          <a:latin typeface="+mn-lt"/>
                          <a:ea typeface="+mn-ea"/>
                          <a:cs typeface="+mn-cs"/>
                        </a:rPr>
                        <a:t>다리 작업 진행</a:t>
                      </a:r>
                      <a:r>
                        <a:rPr lang="en-US" altLang="ko-KR" sz="900" b="0" kern="1200" dirty="0">
                          <a:solidFill>
                            <a:schemeClr val="dk1"/>
                          </a:solidFill>
                          <a:effectLst/>
                          <a:latin typeface="+mn-lt"/>
                          <a:ea typeface="+mn-ea"/>
                          <a:cs typeface="+mn-cs"/>
                        </a:rPr>
                        <a:t> </a:t>
                      </a:r>
                      <a:r>
                        <a:rPr lang="ko-KR" altLang="ko-KR" sz="900" b="0" kern="1200" dirty="0">
                          <a:solidFill>
                            <a:schemeClr val="dk1"/>
                          </a:solidFill>
                          <a:effectLst/>
                          <a:latin typeface="+mn-lt"/>
                          <a:ea typeface="+mn-ea"/>
                          <a:cs typeface="+mn-cs"/>
                        </a:rPr>
                        <a:t>시 지면 상태</a:t>
                      </a:r>
                      <a:r>
                        <a:rPr lang="en-US" altLang="ko-KR" sz="900" b="0" kern="1200" dirty="0">
                          <a:solidFill>
                            <a:schemeClr val="dk1"/>
                          </a:solidFill>
                          <a:effectLst/>
                          <a:latin typeface="+mn-lt"/>
                          <a:ea typeface="+mn-ea"/>
                          <a:cs typeface="+mn-cs"/>
                        </a:rPr>
                        <a:t>(</a:t>
                      </a:r>
                      <a:r>
                        <a:rPr lang="ko-KR" altLang="ko-KR" sz="900" b="0" kern="1200" dirty="0">
                          <a:solidFill>
                            <a:schemeClr val="dk1"/>
                          </a:solidFill>
                          <a:effectLst/>
                          <a:latin typeface="+mn-lt"/>
                          <a:ea typeface="+mn-ea"/>
                          <a:cs typeface="+mn-cs"/>
                        </a:rPr>
                        <a:t>물기 등</a:t>
                      </a:r>
                      <a:r>
                        <a:rPr lang="en-US" altLang="ko-KR" sz="900" b="0" kern="1200" dirty="0">
                          <a:solidFill>
                            <a:schemeClr val="dk1"/>
                          </a:solidFill>
                          <a:effectLst/>
                          <a:latin typeface="+mn-lt"/>
                          <a:ea typeface="+mn-ea"/>
                          <a:cs typeface="+mn-cs"/>
                        </a:rPr>
                        <a:t>)</a:t>
                      </a:r>
                      <a:endParaRPr lang="ko-KR" altLang="ko-KR" sz="900" b="0" kern="1200" dirty="0">
                        <a:solidFill>
                          <a:schemeClr val="dk1"/>
                        </a:solidFill>
                        <a:effectLst/>
                        <a:latin typeface="+mn-lt"/>
                        <a:ea typeface="+mn-ea"/>
                        <a:cs typeface="+mn-cs"/>
                      </a:endParaRPr>
                    </a:p>
                    <a:p>
                      <a:r>
                        <a:rPr lang="ko-KR" altLang="en-US" sz="900" b="0" kern="1200" dirty="0" err="1">
                          <a:solidFill>
                            <a:schemeClr val="dk1"/>
                          </a:solidFill>
                          <a:effectLst/>
                          <a:latin typeface="+mn-lt"/>
                          <a:ea typeface="+mn-ea"/>
                          <a:cs typeface="+mn-cs"/>
                        </a:rPr>
                        <a:t>ㅇ</a:t>
                      </a:r>
                      <a:r>
                        <a:rPr lang="ko-KR" altLang="en-US" sz="900" b="0" kern="1200" dirty="0">
                          <a:solidFill>
                            <a:schemeClr val="dk1"/>
                          </a:solidFill>
                          <a:effectLst/>
                          <a:latin typeface="+mn-lt"/>
                          <a:ea typeface="+mn-ea"/>
                          <a:cs typeface="+mn-cs"/>
                        </a:rPr>
                        <a:t> </a:t>
                      </a:r>
                      <a:r>
                        <a:rPr lang="ko-KR" altLang="ko-KR" sz="900" b="0" kern="1200" dirty="0">
                          <a:solidFill>
                            <a:schemeClr val="dk1"/>
                          </a:solidFill>
                          <a:effectLst/>
                          <a:latin typeface="+mn-lt"/>
                          <a:ea typeface="+mn-ea"/>
                          <a:cs typeface="+mn-cs"/>
                        </a:rPr>
                        <a:t>빈번한 차량통행에 대한 통제 등</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작업 전 공사안전표지판 설치 여부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ㅇㅇㅇㅇㅇㅇ</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No</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6" name="직사각형 15"/>
          <p:cNvSpPr/>
          <p:nvPr/>
        </p:nvSpPr>
        <p:spPr>
          <a:xfrm>
            <a:off x="4977475" y="1412478"/>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추가</a:t>
            </a:r>
            <a:endParaRPr lang="ko-KR" altLang="en-US" sz="800" dirty="0"/>
          </a:p>
        </p:txBody>
      </p:sp>
      <p:sp>
        <p:nvSpPr>
          <p:cNvPr id="22" name="직사각형 21"/>
          <p:cNvSpPr/>
          <p:nvPr/>
        </p:nvSpPr>
        <p:spPr>
          <a:xfrm>
            <a:off x="8303334" y="1401767"/>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2" name="직사각형 1"/>
          <p:cNvSpPr/>
          <p:nvPr/>
        </p:nvSpPr>
        <p:spPr>
          <a:xfrm>
            <a:off x="386424" y="1275861"/>
            <a:ext cx="8754087" cy="34465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p:nvSpPr>
        <p:spPr>
          <a:xfrm>
            <a:off x="1130511" y="1061411"/>
            <a:ext cx="742058" cy="216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공사유형별</a:t>
            </a:r>
          </a:p>
        </p:txBody>
      </p:sp>
      <p:sp>
        <p:nvSpPr>
          <p:cNvPr id="21" name="직사각형 20"/>
          <p:cNvSpPr/>
          <p:nvPr/>
        </p:nvSpPr>
        <p:spPr>
          <a:xfrm>
            <a:off x="1184220" y="1401767"/>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 다운</a:t>
            </a:r>
          </a:p>
        </p:txBody>
      </p:sp>
      <p:sp>
        <p:nvSpPr>
          <p:cNvPr id="23" name="직사각형 22"/>
          <p:cNvSpPr/>
          <p:nvPr/>
        </p:nvSpPr>
        <p:spPr>
          <a:xfrm>
            <a:off x="5830922" y="1412478"/>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미사용 처리</a:t>
            </a:r>
            <a:endParaRPr lang="ko-KR" altLang="en-US" sz="800" dirty="0"/>
          </a:p>
        </p:txBody>
      </p:sp>
      <p:sp>
        <p:nvSpPr>
          <p:cNvPr id="24" name="직사각형 23"/>
          <p:cNvSpPr/>
          <p:nvPr/>
        </p:nvSpPr>
        <p:spPr>
          <a:xfrm>
            <a:off x="6610382" y="1412478"/>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사용 처리</a:t>
            </a:r>
          </a:p>
        </p:txBody>
      </p:sp>
      <p:sp>
        <p:nvSpPr>
          <p:cNvPr id="3" name="이등변 삼각형 2"/>
          <p:cNvSpPr/>
          <p:nvPr/>
        </p:nvSpPr>
        <p:spPr>
          <a:xfrm>
            <a:off x="1313234" y="1770438"/>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이등변 삼각형 24"/>
          <p:cNvSpPr/>
          <p:nvPr/>
        </p:nvSpPr>
        <p:spPr>
          <a:xfrm rot="10800000">
            <a:off x="1391055" y="1780167"/>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그룹 4"/>
          <p:cNvGrpSpPr/>
          <p:nvPr/>
        </p:nvGrpSpPr>
        <p:grpSpPr>
          <a:xfrm>
            <a:off x="9452043" y="3975375"/>
            <a:ext cx="168613" cy="126461"/>
            <a:chOff x="1465634" y="3245801"/>
            <a:chExt cx="168613" cy="126461"/>
          </a:xfrm>
        </p:grpSpPr>
        <p:sp>
          <p:nvSpPr>
            <p:cNvPr id="26" name="이등변 삼각형 25"/>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이등변 삼각형 26"/>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8" name="직사각형 27"/>
          <p:cNvSpPr/>
          <p:nvPr/>
        </p:nvSpPr>
        <p:spPr>
          <a:xfrm>
            <a:off x="7454405" y="1412478"/>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순위 저장</a:t>
            </a:r>
            <a:endParaRPr lang="ko-KR" altLang="en-US" sz="800" dirty="0"/>
          </a:p>
        </p:txBody>
      </p:sp>
      <p:sp>
        <p:nvSpPr>
          <p:cNvPr id="29" name="직사각형 28"/>
          <p:cNvSpPr/>
          <p:nvPr/>
        </p:nvSpPr>
        <p:spPr>
          <a:xfrm>
            <a:off x="9353294" y="4722382"/>
            <a:ext cx="2631804" cy="1747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공통은 부문에 관계없이 전체 공통인가 </a:t>
            </a:r>
            <a:r>
              <a:rPr lang="en-US" altLang="ko-KR" sz="900" dirty="0">
                <a:solidFill>
                  <a:schemeClr val="tx1"/>
                </a:solidFill>
              </a:rPr>
              <a:t>?</a:t>
            </a:r>
          </a:p>
          <a:p>
            <a:endParaRPr lang="en-US" altLang="ko-KR" sz="900" dirty="0">
              <a:solidFill>
                <a:schemeClr val="tx1"/>
              </a:solidFill>
            </a:endParaRPr>
          </a:p>
        </p:txBody>
      </p:sp>
      <p:sp>
        <p:nvSpPr>
          <p:cNvPr id="30" name="직사각형 29">
            <a:extLst>
              <a:ext uri="{FF2B5EF4-FFF2-40B4-BE49-F238E27FC236}">
                <a16:creationId xmlns:a16="http://schemas.microsoft.com/office/drawing/2014/main" id="{F5D1AA1D-949D-44B1-816D-36FF22C22C3B}"/>
              </a:ext>
            </a:extLst>
          </p:cNvPr>
          <p:cNvSpPr/>
          <p:nvPr/>
        </p:nvSpPr>
        <p:spPr>
          <a:xfrm>
            <a:off x="7234602" y="163496"/>
            <a:ext cx="1810789" cy="78711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페이지 </a:t>
            </a:r>
            <a:r>
              <a:rPr lang="en-US" altLang="ko-KR" dirty="0"/>
              <a:t>: 5</a:t>
            </a:r>
            <a:endParaRPr lang="ko-KR" altLang="en-US" dirty="0"/>
          </a:p>
        </p:txBody>
      </p:sp>
    </p:spTree>
    <p:extLst>
      <p:ext uri="{BB962C8B-B14F-4D97-AF65-F5344CB8AC3E}">
        <p14:creationId xmlns:p14="http://schemas.microsoft.com/office/powerpoint/2010/main" val="1688543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4051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직업지시서 현황</a:t>
            </a:r>
          </a:p>
        </p:txBody>
      </p:sp>
      <p:sp>
        <p:nvSpPr>
          <p:cNvPr id="14" name="직사각형 13"/>
          <p:cNvSpPr/>
          <p:nvPr/>
        </p:nvSpPr>
        <p:spPr>
          <a:xfrm>
            <a:off x="8069902" y="953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8" name="직사각형 17"/>
          <p:cNvSpPr/>
          <p:nvPr/>
        </p:nvSpPr>
        <p:spPr>
          <a:xfrm>
            <a:off x="297774" y="1313411"/>
            <a:ext cx="1698106" cy="1558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b="1" u="sng" dirty="0">
                <a:solidFill>
                  <a:schemeClr val="tx1"/>
                </a:solidFill>
              </a:rPr>
              <a:t>+ KT</a:t>
            </a:r>
          </a:p>
          <a:p>
            <a:r>
              <a:rPr lang="en-US" altLang="ko-KR" sz="900" dirty="0">
                <a:solidFill>
                  <a:schemeClr val="tx1"/>
                </a:solidFill>
              </a:rPr>
              <a:t>   + </a:t>
            </a:r>
            <a:r>
              <a:rPr lang="ko-KR" altLang="en-US" sz="900" dirty="0">
                <a:solidFill>
                  <a:schemeClr val="tx1"/>
                </a:solidFill>
              </a:rPr>
              <a:t>강북</a:t>
            </a:r>
            <a:r>
              <a:rPr lang="en-US" altLang="ko-KR" sz="900" dirty="0">
                <a:solidFill>
                  <a:schemeClr val="tx1"/>
                </a:solidFill>
              </a:rPr>
              <a:t>/</a:t>
            </a:r>
            <a:r>
              <a:rPr lang="ko-KR" altLang="en-US" sz="900" dirty="0">
                <a:solidFill>
                  <a:schemeClr val="tx1"/>
                </a:solidFill>
              </a:rPr>
              <a:t>강원광역본부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강남</a:t>
            </a:r>
            <a:r>
              <a:rPr lang="en-US" altLang="ko-KR" sz="900" dirty="0">
                <a:solidFill>
                  <a:schemeClr val="tx1"/>
                </a:solidFill>
              </a:rPr>
              <a:t>/</a:t>
            </a:r>
            <a:r>
              <a:rPr lang="ko-KR" altLang="en-US" sz="900" dirty="0">
                <a:solidFill>
                  <a:schemeClr val="tx1"/>
                </a:solidFill>
              </a:rPr>
              <a:t>서부광역본부</a:t>
            </a:r>
          </a:p>
          <a:p>
            <a:r>
              <a:rPr lang="en-US" altLang="ko-KR" sz="900" dirty="0">
                <a:solidFill>
                  <a:schemeClr val="tx1"/>
                </a:solidFill>
              </a:rPr>
              <a:t>   + </a:t>
            </a:r>
            <a:r>
              <a:rPr lang="ko-KR" altLang="en-US" sz="900" dirty="0">
                <a:solidFill>
                  <a:schemeClr val="tx1"/>
                </a:solidFill>
              </a:rPr>
              <a:t>부산</a:t>
            </a:r>
            <a:r>
              <a:rPr lang="en-US" altLang="ko-KR" sz="900" dirty="0">
                <a:solidFill>
                  <a:schemeClr val="tx1"/>
                </a:solidFill>
              </a:rPr>
              <a:t>/</a:t>
            </a:r>
            <a:r>
              <a:rPr lang="ko-KR" altLang="en-US" sz="900" dirty="0">
                <a:solidFill>
                  <a:schemeClr val="tx1"/>
                </a:solidFill>
              </a:rPr>
              <a:t>경남광역본부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대구</a:t>
            </a:r>
            <a:r>
              <a:rPr lang="en-US" altLang="ko-KR" sz="900" dirty="0">
                <a:solidFill>
                  <a:schemeClr val="tx1"/>
                </a:solidFill>
              </a:rPr>
              <a:t>/</a:t>
            </a:r>
            <a:r>
              <a:rPr lang="ko-KR" altLang="en-US" sz="900" dirty="0">
                <a:solidFill>
                  <a:schemeClr val="tx1"/>
                </a:solidFill>
              </a:rPr>
              <a:t>경북광역본부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충남</a:t>
            </a:r>
            <a:r>
              <a:rPr lang="en-US" altLang="ko-KR" sz="900" dirty="0">
                <a:solidFill>
                  <a:schemeClr val="tx1"/>
                </a:solidFill>
              </a:rPr>
              <a:t>/</a:t>
            </a:r>
            <a:r>
              <a:rPr lang="ko-KR" altLang="en-US" sz="900" dirty="0">
                <a:solidFill>
                  <a:schemeClr val="tx1"/>
                </a:solidFill>
              </a:rPr>
              <a:t>충북광역본부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전남</a:t>
            </a:r>
            <a:r>
              <a:rPr lang="en-US" altLang="ko-KR" sz="900" dirty="0">
                <a:solidFill>
                  <a:schemeClr val="tx1"/>
                </a:solidFill>
              </a:rPr>
              <a:t>/</a:t>
            </a:r>
            <a:r>
              <a:rPr lang="ko-KR" altLang="en-US" sz="900" dirty="0">
                <a:solidFill>
                  <a:schemeClr val="tx1"/>
                </a:solidFill>
              </a:rPr>
              <a:t>전북광역본부</a:t>
            </a:r>
          </a:p>
          <a:p>
            <a:endParaRPr lang="ko-KR" altLang="en-US" sz="900" dirty="0">
              <a:solidFill>
                <a:schemeClr val="tx1"/>
              </a:solidFill>
            </a:endParaRPr>
          </a:p>
        </p:txBody>
      </p:sp>
      <p:sp>
        <p:nvSpPr>
          <p:cNvPr id="2" name="직사각형 1"/>
          <p:cNvSpPr/>
          <p:nvPr/>
        </p:nvSpPr>
        <p:spPr>
          <a:xfrm>
            <a:off x="297774" y="1435403"/>
            <a:ext cx="1527858" cy="2499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152135" y="106141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발생기간 </a:t>
            </a:r>
          </a:p>
        </p:txBody>
      </p:sp>
      <p:sp>
        <p:nvSpPr>
          <p:cNvPr id="23" name="직사각형 22"/>
          <p:cNvSpPr/>
          <p:nvPr/>
        </p:nvSpPr>
        <p:spPr>
          <a:xfrm>
            <a:off x="891924"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r>
              <a:rPr lang="en-US" altLang="ko-KR" sz="900" dirty="0" err="1">
                <a:solidFill>
                  <a:schemeClr val="tx1"/>
                </a:solidFill>
              </a:rPr>
              <a:t>yyyy</a:t>
            </a:r>
            <a:r>
              <a:rPr lang="en-US" altLang="ko-KR" sz="900" dirty="0">
                <a:solidFill>
                  <a:schemeClr val="tx1"/>
                </a:solidFill>
              </a:rPr>
              <a:t>-mm-</a:t>
            </a:r>
            <a:r>
              <a:rPr lang="en-US" altLang="ko-KR" sz="900" dirty="0" err="1">
                <a:solidFill>
                  <a:schemeClr val="tx1"/>
                </a:solidFill>
              </a:rPr>
              <a:t>dd</a:t>
            </a:r>
            <a:endParaRPr lang="ko-KR" altLang="en-US" sz="900" dirty="0">
              <a:solidFill>
                <a:schemeClr val="tx1"/>
              </a:solidFill>
            </a:endParaRPr>
          </a:p>
        </p:txBody>
      </p:sp>
      <p:sp>
        <p:nvSpPr>
          <p:cNvPr id="24" name="직사각형 23"/>
          <p:cNvSpPr/>
          <p:nvPr/>
        </p:nvSpPr>
        <p:spPr>
          <a:xfrm>
            <a:off x="1995880"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r>
              <a:rPr lang="en-US" altLang="ko-KR" sz="900" dirty="0" err="1">
                <a:solidFill>
                  <a:schemeClr val="tx1"/>
                </a:solidFill>
              </a:rPr>
              <a:t>yyyy</a:t>
            </a:r>
            <a:r>
              <a:rPr lang="en-US" altLang="ko-KR" sz="900" dirty="0">
                <a:solidFill>
                  <a:schemeClr val="tx1"/>
                </a:solidFill>
              </a:rPr>
              <a:t>-mm-</a:t>
            </a:r>
            <a:r>
              <a:rPr lang="en-US" altLang="ko-KR" sz="900" dirty="0" err="1">
                <a:solidFill>
                  <a:schemeClr val="tx1"/>
                </a:solidFill>
              </a:rPr>
              <a:t>dd</a:t>
            </a:r>
            <a:endParaRPr lang="ko-KR" altLang="en-US" sz="900" dirty="0">
              <a:solidFill>
                <a:schemeClr val="tx1"/>
              </a:solidFill>
            </a:endParaRPr>
          </a:p>
        </p:txBody>
      </p:sp>
      <p:sp>
        <p:nvSpPr>
          <p:cNvPr id="25" name="직사각형 24"/>
          <p:cNvSpPr/>
          <p:nvPr/>
        </p:nvSpPr>
        <p:spPr>
          <a:xfrm>
            <a:off x="1749286" y="1030436"/>
            <a:ext cx="291589" cy="244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a:t>
            </a:r>
            <a:endParaRPr lang="ko-KR" altLang="en-US" sz="900" dirty="0">
              <a:solidFill>
                <a:schemeClr val="tx1"/>
              </a:solidFill>
            </a:endParaRPr>
          </a:p>
        </p:txBody>
      </p:sp>
      <p:sp>
        <p:nvSpPr>
          <p:cNvPr id="15" name="직사각형 14"/>
          <p:cNvSpPr/>
          <p:nvPr/>
        </p:nvSpPr>
        <p:spPr>
          <a:xfrm>
            <a:off x="6458339" y="1061997"/>
            <a:ext cx="254978" cy="213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16" name="직사각형 15"/>
          <p:cNvSpPr/>
          <p:nvPr/>
        </p:nvSpPr>
        <p:spPr>
          <a:xfrm>
            <a:off x="5101755" y="1097411"/>
            <a:ext cx="133728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발생한</a:t>
            </a:r>
            <a:r>
              <a:rPr lang="en-US" altLang="ko-KR" sz="900" dirty="0">
                <a:solidFill>
                  <a:schemeClr val="tx1"/>
                </a:solidFill>
              </a:rPr>
              <a:t> </a:t>
            </a:r>
            <a:r>
              <a:rPr lang="ko-KR" altLang="en-US" sz="900" dirty="0">
                <a:solidFill>
                  <a:schemeClr val="tx1"/>
                </a:solidFill>
              </a:rPr>
              <a:t>조직만 출력 </a:t>
            </a:r>
          </a:p>
        </p:txBody>
      </p:sp>
      <p:graphicFrame>
        <p:nvGraphicFramePr>
          <p:cNvPr id="17" name="표 16"/>
          <p:cNvGraphicFramePr>
            <a:graphicFrameLocks noGrp="1"/>
          </p:cNvGraphicFramePr>
          <p:nvPr/>
        </p:nvGraphicFramePr>
        <p:xfrm>
          <a:off x="1995881" y="1474179"/>
          <a:ext cx="6795689" cy="2288160"/>
        </p:xfrm>
        <a:graphic>
          <a:graphicData uri="http://schemas.openxmlformats.org/drawingml/2006/table">
            <a:tbl>
              <a:tblPr firstRow="1" bandRow="1">
                <a:tableStyleId>{5C22544A-7EE6-4342-B048-85BDC9FD1C3A}</a:tableStyleId>
              </a:tblPr>
              <a:tblGrid>
                <a:gridCol w="3962061">
                  <a:extLst>
                    <a:ext uri="{9D8B030D-6E8A-4147-A177-3AD203B41FA5}">
                      <a16:colId xmlns:a16="http://schemas.microsoft.com/office/drawing/2014/main" val="20001"/>
                    </a:ext>
                  </a:extLst>
                </a:gridCol>
                <a:gridCol w="608803">
                  <a:extLst>
                    <a:ext uri="{9D8B030D-6E8A-4147-A177-3AD203B41FA5}">
                      <a16:colId xmlns:a16="http://schemas.microsoft.com/office/drawing/2014/main" val="20002"/>
                    </a:ext>
                  </a:extLst>
                </a:gridCol>
                <a:gridCol w="608803">
                  <a:extLst>
                    <a:ext uri="{9D8B030D-6E8A-4147-A177-3AD203B41FA5}">
                      <a16:colId xmlns:a16="http://schemas.microsoft.com/office/drawing/2014/main" val="20003"/>
                    </a:ext>
                  </a:extLst>
                </a:gridCol>
                <a:gridCol w="608803">
                  <a:extLst>
                    <a:ext uri="{9D8B030D-6E8A-4147-A177-3AD203B41FA5}">
                      <a16:colId xmlns:a16="http://schemas.microsoft.com/office/drawing/2014/main" val="20004"/>
                    </a:ext>
                  </a:extLst>
                </a:gridCol>
                <a:gridCol w="568887">
                  <a:extLst>
                    <a:ext uri="{9D8B030D-6E8A-4147-A177-3AD203B41FA5}">
                      <a16:colId xmlns:a16="http://schemas.microsoft.com/office/drawing/2014/main" val="20005"/>
                    </a:ext>
                  </a:extLst>
                </a:gridCol>
                <a:gridCol w="438332">
                  <a:extLst>
                    <a:ext uri="{9D8B030D-6E8A-4147-A177-3AD203B41FA5}">
                      <a16:colId xmlns:a16="http://schemas.microsoft.com/office/drawing/2014/main" val="20006"/>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등록</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취소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  합 계    </a:t>
                      </a:r>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등록완료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취소신청</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ko-KR" altLang="en-US" sz="1100" b="1" i="0" u="none" strike="noStrike" dirty="0">
                          <a:solidFill>
                            <a:srgbClr val="000000"/>
                          </a:solidFill>
                          <a:effectLst/>
                          <a:latin typeface="맑은 고딕" panose="020B0503020000020004" pitchFamily="50" charset="-127"/>
                          <a:ea typeface="맑은 고딕" panose="020B0503020000020004" pitchFamily="50" charset="-127"/>
                        </a:rPr>
                        <a:t>합계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강북</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강원광역본부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대구</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서부광역본부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부산</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경남광역본부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algn="l" fontAlgn="ct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Enterprise</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부문</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네트워크부문</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18524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4051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작업지시서 목록 팝업</a:t>
            </a:r>
          </a:p>
        </p:txBody>
      </p:sp>
      <p:sp>
        <p:nvSpPr>
          <p:cNvPr id="33" name="직사각형 32"/>
          <p:cNvSpPr/>
          <p:nvPr/>
        </p:nvSpPr>
        <p:spPr>
          <a:xfrm>
            <a:off x="9353294" y="848618"/>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a:solidFill>
                  <a:schemeClr val="tx1"/>
                </a:solidFill>
              </a:rPr>
              <a:t>작업지시현황에서 선택한 수치에 대한 목록</a:t>
            </a:r>
            <a:endParaRPr lang="en-US" altLang="ko-KR" sz="900" dirty="0">
              <a:solidFill>
                <a:schemeClr val="tx1"/>
              </a:solidFill>
            </a:endParaRPr>
          </a:p>
        </p:txBody>
      </p:sp>
      <p:graphicFrame>
        <p:nvGraphicFramePr>
          <p:cNvPr id="4" name="표 3"/>
          <p:cNvGraphicFramePr>
            <a:graphicFrameLocks noGrp="1"/>
          </p:cNvGraphicFramePr>
          <p:nvPr/>
        </p:nvGraphicFramePr>
        <p:xfrm>
          <a:off x="9353294" y="1551376"/>
          <a:ext cx="2670569" cy="14020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작업일</a:t>
                      </a:r>
                    </a:p>
                  </a:txBody>
                  <a:tcPr/>
                </a:tc>
                <a:tc>
                  <a:txBody>
                    <a:bodyPr/>
                    <a:lstStyle/>
                    <a:p>
                      <a:pPr latinLnBrk="1"/>
                      <a:r>
                        <a:rPr lang="en-US" altLang="ko-KR" sz="800" dirty="0"/>
                        <a:t>E</a:t>
                      </a:r>
                      <a:r>
                        <a:rPr lang="ko-KR" altLang="en-US" sz="800" dirty="0"/>
                        <a:t>부문의 경우  기간</a:t>
                      </a:r>
                    </a:p>
                  </a:txBody>
                  <a:tcPr/>
                </a:tc>
                <a:extLst>
                  <a:ext uri="{0D108BD9-81ED-4DB2-BD59-A6C34878D82A}">
                    <a16:rowId xmlns:a16="http://schemas.microsoft.com/office/drawing/2014/main" val="10001"/>
                  </a:ext>
                </a:extLst>
              </a:tr>
              <a:tr h="0">
                <a:tc>
                  <a:txBody>
                    <a:bodyPr/>
                    <a:lstStyle/>
                    <a:p>
                      <a:pPr latinLnBrk="1"/>
                      <a:r>
                        <a:rPr lang="ko-KR" altLang="en-US" sz="800" dirty="0"/>
                        <a:t>작업시간</a:t>
                      </a:r>
                    </a:p>
                  </a:txBody>
                  <a:tcPr/>
                </a:tc>
                <a:tc>
                  <a:txBody>
                    <a:bodyPr/>
                    <a:lstStyle/>
                    <a:p>
                      <a:pPr latinLnBrk="1"/>
                      <a:r>
                        <a:rPr lang="en-US" altLang="ko-KR" sz="800" dirty="0"/>
                        <a:t>E</a:t>
                      </a:r>
                      <a:r>
                        <a:rPr lang="ko-KR" altLang="en-US" sz="800" dirty="0"/>
                        <a:t>부문의 경우  시간은 없음</a:t>
                      </a:r>
                    </a:p>
                  </a:txBody>
                  <a:tcPr/>
                </a:tc>
                <a:extLst>
                  <a:ext uri="{0D108BD9-81ED-4DB2-BD59-A6C34878D82A}">
                    <a16:rowId xmlns:a16="http://schemas.microsoft.com/office/drawing/2014/main" val="10002"/>
                  </a:ext>
                </a:extLst>
              </a:tr>
              <a:tr h="0">
                <a:tc>
                  <a:txBody>
                    <a:bodyPr/>
                    <a:lstStyle/>
                    <a:p>
                      <a:pPr latinLnBrk="1"/>
                      <a:r>
                        <a:rPr lang="ko-KR" altLang="en-US" sz="800" dirty="0"/>
                        <a:t>보기</a:t>
                      </a:r>
                    </a:p>
                  </a:txBody>
                  <a:tcPr/>
                </a:tc>
                <a:tc>
                  <a:txBody>
                    <a:bodyPr/>
                    <a:lstStyle/>
                    <a:p>
                      <a:pPr latinLnBrk="1"/>
                      <a:r>
                        <a:rPr lang="ko-KR" altLang="en-US" sz="800" dirty="0"/>
                        <a:t>보기 버튼 </a:t>
                      </a:r>
                      <a:r>
                        <a:rPr lang="ko-KR" altLang="en-US" sz="800" dirty="0" err="1"/>
                        <a:t>클릭시</a:t>
                      </a:r>
                      <a:r>
                        <a:rPr lang="ko-KR" altLang="en-US" sz="800" dirty="0"/>
                        <a:t>  상세내역을  </a:t>
                      </a:r>
                      <a:r>
                        <a:rPr lang="ko-KR" altLang="en-US" sz="800" b="1" dirty="0"/>
                        <a:t>별도 페이지에 출력</a:t>
                      </a:r>
                      <a:endParaRPr lang="en-US" altLang="ko-KR" sz="800" b="1" dirty="0"/>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latinLnBrk="1"/>
                      <a:endParaRPr lang="en-US" altLang="ko-KR" sz="800" dirty="0"/>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bl>
          </a:graphicData>
        </a:graphic>
      </p:graphicFrame>
      <p:sp>
        <p:nvSpPr>
          <p:cNvPr id="12" name="직사각형 11"/>
          <p:cNvSpPr/>
          <p:nvPr/>
        </p:nvSpPr>
        <p:spPr>
          <a:xfrm>
            <a:off x="9353294" y="3061559"/>
            <a:ext cx="2631804" cy="1818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 사항 </a:t>
            </a:r>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sp>
        <p:nvSpPr>
          <p:cNvPr id="25" name="직사각형 24"/>
          <p:cNvSpPr/>
          <p:nvPr/>
        </p:nvSpPr>
        <p:spPr>
          <a:xfrm>
            <a:off x="752355" y="1284790"/>
            <a:ext cx="860257" cy="2564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a:solidFill>
                  <a:schemeClr val="tx1"/>
                </a:solidFill>
              </a:rPr>
              <a:t>총 </a:t>
            </a:r>
            <a:r>
              <a:rPr lang="en-US" altLang="ko-KR" sz="900" dirty="0">
                <a:solidFill>
                  <a:schemeClr val="tx1"/>
                </a:solidFill>
              </a:rPr>
              <a:t>NNN </a:t>
            </a:r>
            <a:r>
              <a:rPr lang="ko-KR" altLang="en-US" sz="900" dirty="0">
                <a:solidFill>
                  <a:schemeClr val="tx1"/>
                </a:solidFill>
              </a:rPr>
              <a:t>건</a:t>
            </a:r>
          </a:p>
        </p:txBody>
      </p:sp>
      <p:graphicFrame>
        <p:nvGraphicFramePr>
          <p:cNvPr id="15" name="표 14"/>
          <p:cNvGraphicFramePr>
            <a:graphicFrameLocks noGrp="1"/>
          </p:cNvGraphicFramePr>
          <p:nvPr/>
        </p:nvGraphicFramePr>
        <p:xfrm>
          <a:off x="919435" y="1575977"/>
          <a:ext cx="7095426" cy="1162850"/>
        </p:xfrm>
        <a:graphic>
          <a:graphicData uri="http://schemas.openxmlformats.org/drawingml/2006/table">
            <a:tbl>
              <a:tblPr firstRow="1" bandRow="1">
                <a:tableStyleId>{5C22544A-7EE6-4342-B048-85BDC9FD1C3A}</a:tableStyleId>
              </a:tblPr>
              <a:tblGrid>
                <a:gridCol w="340287">
                  <a:extLst>
                    <a:ext uri="{9D8B030D-6E8A-4147-A177-3AD203B41FA5}">
                      <a16:colId xmlns:a16="http://schemas.microsoft.com/office/drawing/2014/main" val="20001"/>
                    </a:ext>
                  </a:extLst>
                </a:gridCol>
                <a:gridCol w="1759513">
                  <a:extLst>
                    <a:ext uri="{9D8B030D-6E8A-4147-A177-3AD203B41FA5}">
                      <a16:colId xmlns:a16="http://schemas.microsoft.com/office/drawing/2014/main" val="20002"/>
                    </a:ext>
                  </a:extLst>
                </a:gridCol>
                <a:gridCol w="841937">
                  <a:extLst>
                    <a:ext uri="{9D8B030D-6E8A-4147-A177-3AD203B41FA5}">
                      <a16:colId xmlns:a16="http://schemas.microsoft.com/office/drawing/2014/main" val="20003"/>
                    </a:ext>
                  </a:extLst>
                </a:gridCol>
                <a:gridCol w="795900">
                  <a:extLst>
                    <a:ext uri="{9D8B030D-6E8A-4147-A177-3AD203B41FA5}">
                      <a16:colId xmlns:a16="http://schemas.microsoft.com/office/drawing/2014/main" val="20004"/>
                    </a:ext>
                  </a:extLst>
                </a:gridCol>
                <a:gridCol w="2423087">
                  <a:extLst>
                    <a:ext uri="{9D8B030D-6E8A-4147-A177-3AD203B41FA5}">
                      <a16:colId xmlns:a16="http://schemas.microsoft.com/office/drawing/2014/main" val="20005"/>
                    </a:ext>
                  </a:extLst>
                </a:gridCol>
                <a:gridCol w="578413">
                  <a:extLst>
                    <a:ext uri="{9D8B030D-6E8A-4147-A177-3AD203B41FA5}">
                      <a16:colId xmlns:a16="http://schemas.microsoft.com/office/drawing/2014/main" val="20006"/>
                    </a:ext>
                  </a:extLst>
                </a:gridCol>
                <a:gridCol w="356289">
                  <a:extLst>
                    <a:ext uri="{9D8B030D-6E8A-4147-A177-3AD203B41FA5}">
                      <a16:colId xmlns:a16="http://schemas.microsoft.com/office/drawing/2014/main" val="20007"/>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순번</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u="none" dirty="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u="none" dirty="0">
                          <a:solidFill>
                            <a:schemeClr val="tx1"/>
                          </a:solidFill>
                        </a:rPr>
                        <a:t>작업일</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u="none" dirty="0">
                          <a:solidFill>
                            <a:schemeClr val="tx1"/>
                          </a:solidFill>
                        </a:rPr>
                        <a:t>작업시간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u="none" dirty="0" err="1">
                          <a:solidFill>
                            <a:schemeClr val="tx1"/>
                          </a:solidFill>
                        </a:rPr>
                        <a:t>공사명</a:t>
                      </a:r>
                      <a:endParaRPr lang="ko-KR" altLang="en-US" sz="900" b="0" u="none"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u="none" dirty="0">
                          <a:solidFill>
                            <a:schemeClr val="tx1"/>
                          </a:solidFill>
                        </a:rPr>
                        <a:t>  상태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u="none" dirty="0">
                          <a:solidFill>
                            <a:schemeClr val="tx1"/>
                          </a:solidFill>
                        </a:rPr>
                        <a:t>상세</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algn="r" fontAlgn="ct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1</a:t>
                      </a: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DDD&gt;DDDDDDDDDDDDDDDD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HH:MI!HH:MI</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DDDDDDDDDDDDDDDDDDDDDDDDDDDD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작성중</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r"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승인요청</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endParaRPr lang="ko-KR" altLang="en-US" sz="1100" b="0" i="0" u="none" strike="noStrike" dirty="0">
                        <a:solidFill>
                          <a:srgbClr val="000000"/>
                        </a:solidFill>
                        <a:effectLst/>
                        <a:latin typeface="맑은 고딕" panose="020B0503020000020004" pitchFamily="50" charset="-127"/>
                        <a:ea typeface="+mn-ea"/>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승인완료</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취소요청</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취소완료</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16" name="직사각형 15"/>
          <p:cNvSpPr/>
          <p:nvPr/>
        </p:nvSpPr>
        <p:spPr>
          <a:xfrm>
            <a:off x="1612612" y="1325253"/>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Tree>
    <p:extLst>
      <p:ext uri="{BB962C8B-B14F-4D97-AF65-F5344CB8AC3E}">
        <p14:creationId xmlns:p14="http://schemas.microsoft.com/office/powerpoint/2010/main" val="1377331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직사각형 97"/>
          <p:cNvSpPr/>
          <p:nvPr/>
        </p:nvSpPr>
        <p:spPr>
          <a:xfrm>
            <a:off x="436392" y="1837440"/>
            <a:ext cx="1656844"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점검항목그룹  총 </a:t>
            </a:r>
            <a:r>
              <a:rPr lang="en-US" altLang="ko-KR" sz="900" dirty="0">
                <a:solidFill>
                  <a:schemeClr val="tx1"/>
                </a:solidFill>
              </a:rPr>
              <a:t>NNN </a:t>
            </a:r>
            <a:r>
              <a:rPr lang="ko-KR" altLang="en-US" sz="900" dirty="0">
                <a:solidFill>
                  <a:schemeClr val="tx1"/>
                </a:solidFill>
              </a:rPr>
              <a:t>건</a:t>
            </a:r>
          </a:p>
        </p:txBody>
      </p:sp>
      <p:sp>
        <p:nvSpPr>
          <p:cNvPr id="99" name="직사각형 98"/>
          <p:cNvSpPr/>
          <p:nvPr/>
        </p:nvSpPr>
        <p:spPr>
          <a:xfrm>
            <a:off x="1942913" y="184982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54" name="직사각형 53"/>
          <p:cNvSpPr/>
          <p:nvPr/>
        </p:nvSpPr>
        <p:spPr>
          <a:xfrm>
            <a:off x="1501540" y="4051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 항목 관리</a:t>
            </a:r>
            <a:r>
              <a:rPr lang="en-US" altLang="ko-KR" sz="900" dirty="0">
                <a:solidFill>
                  <a:schemeClr val="tx1"/>
                </a:solidFill>
              </a:rPr>
              <a:t>(</a:t>
            </a:r>
            <a:r>
              <a:rPr lang="ko-KR" altLang="en-US" sz="900" dirty="0">
                <a:solidFill>
                  <a:schemeClr val="tx1"/>
                </a:solidFill>
              </a:rPr>
              <a:t>점검유형별</a:t>
            </a:r>
            <a:r>
              <a:rPr lang="en-US" altLang="ko-KR" sz="900" dirty="0">
                <a:solidFill>
                  <a:schemeClr val="tx1"/>
                </a:solidFill>
              </a:rPr>
              <a:t>)</a:t>
            </a:r>
            <a:r>
              <a:rPr lang="ko-KR" altLang="en-US" sz="900" dirty="0">
                <a:solidFill>
                  <a:schemeClr val="tx1"/>
                </a:solidFill>
              </a:rPr>
              <a:t> </a:t>
            </a: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a:solidFill>
                  <a:schemeClr val="tx1"/>
                </a:solidFill>
              </a:rPr>
              <a:t>점검유형별 </a:t>
            </a:r>
            <a:r>
              <a:rPr lang="en-US" altLang="ko-KR" sz="900" dirty="0">
                <a:solidFill>
                  <a:schemeClr val="tx1"/>
                </a:solidFill>
              </a:rPr>
              <a:t>CHECK </a:t>
            </a:r>
            <a:r>
              <a:rPr lang="ko-KR" altLang="en-US" sz="900" dirty="0">
                <a:solidFill>
                  <a:schemeClr val="tx1"/>
                </a:solidFill>
              </a:rPr>
              <a:t>항목을 관리</a:t>
            </a:r>
            <a:endParaRPr lang="en-US" altLang="ko-KR" sz="900" dirty="0">
              <a:solidFill>
                <a:schemeClr val="tx1"/>
              </a:solidFill>
            </a:endParaRPr>
          </a:p>
        </p:txBody>
      </p:sp>
      <p:graphicFrame>
        <p:nvGraphicFramePr>
          <p:cNvPr id="4" name="표 3"/>
          <p:cNvGraphicFramePr>
            <a:graphicFrameLocks noGrp="1"/>
          </p:cNvGraphicFramePr>
          <p:nvPr>
            <p:extLst>
              <p:ext uri="{D42A27DB-BD31-4B8C-83A1-F6EECF244321}">
                <p14:modId xmlns:p14="http://schemas.microsoft.com/office/powerpoint/2010/main" val="1933453403"/>
              </p:ext>
            </p:extLst>
          </p:nvPr>
        </p:nvGraphicFramePr>
        <p:xfrm>
          <a:off x="9333911" y="1209674"/>
          <a:ext cx="2670569" cy="20116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잡업 부문</a:t>
                      </a:r>
                    </a:p>
                  </a:txBody>
                  <a:tcPr/>
                </a:tc>
                <a:tc>
                  <a:txBody>
                    <a:bodyPr/>
                    <a:lstStyle/>
                    <a:p>
                      <a:r>
                        <a:rPr lang="en-US" altLang="ko-KR" sz="800" dirty="0">
                          <a:solidFill>
                            <a:schemeClr val="tx1"/>
                          </a:solidFill>
                        </a:rPr>
                        <a:t>E</a:t>
                      </a:r>
                      <a:r>
                        <a:rPr lang="ko-KR" altLang="en-US" sz="800" dirty="0">
                          <a:solidFill>
                            <a:schemeClr val="tx1"/>
                          </a:solidFill>
                        </a:rPr>
                        <a:t>부문</a:t>
                      </a:r>
                      <a:r>
                        <a:rPr lang="en-US" altLang="ko-KR" sz="800" dirty="0">
                          <a:solidFill>
                            <a:schemeClr val="tx1"/>
                          </a:solidFill>
                        </a:rPr>
                        <a:t>(</a:t>
                      </a:r>
                      <a:r>
                        <a:rPr lang="ko-KR" altLang="en-US" sz="800" dirty="0">
                          <a:solidFill>
                            <a:schemeClr val="tx1"/>
                          </a:solidFill>
                        </a:rPr>
                        <a:t>수주</a:t>
                      </a:r>
                      <a:r>
                        <a:rPr lang="en-US" altLang="ko-KR" sz="800" dirty="0">
                          <a:solidFill>
                            <a:schemeClr val="tx1"/>
                          </a:solidFill>
                        </a:rPr>
                        <a:t>), C</a:t>
                      </a:r>
                      <a:r>
                        <a:rPr lang="ko-KR" altLang="en-US" sz="800" dirty="0">
                          <a:solidFill>
                            <a:schemeClr val="tx1"/>
                          </a:solidFill>
                        </a:rPr>
                        <a:t>부문</a:t>
                      </a:r>
                      <a:r>
                        <a:rPr lang="en-US" altLang="ko-KR" sz="800" dirty="0">
                          <a:solidFill>
                            <a:schemeClr val="tx1"/>
                          </a:solidFill>
                        </a:rPr>
                        <a:t>(</a:t>
                      </a:r>
                      <a:r>
                        <a:rPr lang="ko-KR" altLang="en-US" sz="800" dirty="0">
                          <a:solidFill>
                            <a:schemeClr val="tx1"/>
                          </a:solidFill>
                        </a:rPr>
                        <a:t>선로</a:t>
                      </a:r>
                      <a:r>
                        <a:rPr lang="en-US" altLang="ko-KR" sz="800" dirty="0">
                          <a:solidFill>
                            <a:schemeClr val="tx1"/>
                          </a:solidFill>
                        </a:rPr>
                        <a:t>), N</a:t>
                      </a:r>
                      <a:r>
                        <a:rPr lang="ko-KR" altLang="en-US" sz="800" dirty="0">
                          <a:solidFill>
                            <a:schemeClr val="tx1"/>
                          </a:solidFill>
                        </a:rPr>
                        <a:t>부문</a:t>
                      </a:r>
                      <a:r>
                        <a:rPr lang="en-US" altLang="ko-KR" sz="800" dirty="0">
                          <a:solidFill>
                            <a:schemeClr val="tx1"/>
                          </a:solidFill>
                        </a:rPr>
                        <a:t>(</a:t>
                      </a:r>
                      <a:r>
                        <a:rPr lang="ko-KR" altLang="en-US" sz="800" dirty="0" err="1">
                          <a:solidFill>
                            <a:schemeClr val="tx1"/>
                          </a:solidFill>
                        </a:rPr>
                        <a:t>네트웍</a:t>
                      </a:r>
                      <a:r>
                        <a:rPr lang="en-US" altLang="ko-KR" sz="800" dirty="0">
                          <a:solidFill>
                            <a:schemeClr val="tx1"/>
                          </a:solidFill>
                        </a:rPr>
                        <a:t>)</a:t>
                      </a:r>
                      <a:r>
                        <a:rPr lang="ko-KR" altLang="en-US" sz="800" dirty="0">
                          <a:solidFill>
                            <a:schemeClr val="tx1"/>
                          </a:solidFill>
                        </a:rPr>
                        <a:t>   중 택일</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작업 유형</a:t>
                      </a:r>
                    </a:p>
                  </a:txBody>
                  <a:tcPr/>
                </a:tc>
                <a:tc>
                  <a:txBody>
                    <a:bodyPr/>
                    <a:lstStyle/>
                    <a:p>
                      <a:pPr latinLnBrk="1"/>
                      <a:r>
                        <a:rPr lang="ko-KR" altLang="en-US" sz="800" dirty="0"/>
                        <a:t>선로</a:t>
                      </a:r>
                      <a:r>
                        <a:rPr lang="en-US" altLang="ko-KR" sz="800" dirty="0"/>
                        <a:t>/</a:t>
                      </a:r>
                      <a:r>
                        <a:rPr lang="ko-KR" altLang="en-US" sz="800" dirty="0" err="1"/>
                        <a:t>네트웍의</a:t>
                      </a:r>
                      <a:r>
                        <a:rPr lang="ko-KR" altLang="en-US" sz="800" dirty="0"/>
                        <a:t> 경우 </a:t>
                      </a:r>
                      <a:r>
                        <a:rPr lang="en-US" altLang="ko-KR" sz="800" dirty="0"/>
                        <a:t>: </a:t>
                      </a:r>
                      <a:r>
                        <a:rPr lang="ko-KR" altLang="en-US" sz="800" dirty="0"/>
                        <a:t>맨홀</a:t>
                      </a:r>
                      <a:r>
                        <a:rPr lang="en-US" altLang="ko-KR" sz="800" dirty="0"/>
                        <a:t>, </a:t>
                      </a:r>
                      <a:r>
                        <a:rPr lang="ko-KR" altLang="en-US" sz="800" dirty="0"/>
                        <a:t>전주</a:t>
                      </a:r>
                      <a:r>
                        <a:rPr lang="en-US" altLang="ko-KR" sz="800" dirty="0"/>
                        <a:t>, </a:t>
                      </a:r>
                      <a:r>
                        <a:rPr lang="ko-KR" altLang="en-US" sz="800" dirty="0"/>
                        <a:t>맨홀</a:t>
                      </a:r>
                      <a:r>
                        <a:rPr lang="en-US" altLang="ko-KR" sz="800" dirty="0"/>
                        <a:t>+</a:t>
                      </a:r>
                      <a:r>
                        <a:rPr lang="ko-KR" altLang="en-US" sz="800" dirty="0"/>
                        <a:t>전주</a:t>
                      </a:r>
                      <a:r>
                        <a:rPr lang="en-US" altLang="ko-KR" sz="800" dirty="0"/>
                        <a:t>, </a:t>
                      </a:r>
                      <a:r>
                        <a:rPr lang="ko-KR" altLang="en-US" sz="800" dirty="0"/>
                        <a:t>기타 중</a:t>
                      </a:r>
                      <a:r>
                        <a:rPr lang="ko-KR" altLang="en-US" sz="800" baseline="0" dirty="0"/>
                        <a:t> 택일</a:t>
                      </a:r>
                      <a:endParaRPr lang="en-US" altLang="ko-KR" sz="800" dirty="0"/>
                    </a:p>
                    <a:p>
                      <a:pPr latinLnBrk="1"/>
                      <a:r>
                        <a:rPr lang="ko-KR" altLang="en-US" sz="800" dirty="0"/>
                        <a:t>수주의 경우 </a:t>
                      </a:r>
                      <a:r>
                        <a:rPr lang="en-US" altLang="ko-KR" sz="800" dirty="0"/>
                        <a:t>:  </a:t>
                      </a:r>
                      <a:r>
                        <a:rPr lang="ko-KR" altLang="en-US" sz="800" dirty="0" err="1"/>
                        <a:t>미확정</a:t>
                      </a:r>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점검분류</a:t>
                      </a:r>
                    </a:p>
                  </a:txBody>
                  <a:tcPr/>
                </a:tc>
                <a:tc>
                  <a:txBody>
                    <a:bodyPr/>
                    <a:lstStyle/>
                    <a:p>
                      <a:pPr latinLnBrk="1"/>
                      <a:r>
                        <a:rPr lang="ko-KR" altLang="en-US" sz="800" dirty="0"/>
                        <a:t>특정 분류내역 </a:t>
                      </a:r>
                      <a:r>
                        <a:rPr lang="en-US" altLang="ko-KR" sz="800" dirty="0"/>
                        <a:t>ROW</a:t>
                      </a:r>
                      <a:r>
                        <a:rPr lang="ko-KR" altLang="en-US" sz="800" dirty="0"/>
                        <a:t>를 클릭하면 항목리스트가 출력</a:t>
                      </a:r>
                    </a:p>
                  </a:txBody>
                  <a:tcPr/>
                </a:tc>
                <a:extLst>
                  <a:ext uri="{0D108BD9-81ED-4DB2-BD59-A6C34878D82A}">
                    <a16:rowId xmlns:a16="http://schemas.microsoft.com/office/drawing/2014/main" val="10003"/>
                  </a:ext>
                </a:extLst>
              </a:tr>
              <a:tr h="0">
                <a:tc>
                  <a:txBody>
                    <a:bodyPr/>
                    <a:lstStyle/>
                    <a:p>
                      <a:pPr latinLnBrk="1"/>
                      <a:r>
                        <a:rPr lang="ko-KR" altLang="en-US" sz="800" dirty="0"/>
                        <a:t>엑셀다운</a:t>
                      </a:r>
                    </a:p>
                  </a:txBody>
                  <a:tcPr/>
                </a:tc>
                <a:tc>
                  <a:txBody>
                    <a:bodyPr/>
                    <a:lstStyle/>
                    <a:p>
                      <a:pPr latinLnBrk="1"/>
                      <a:r>
                        <a:rPr lang="ko-KR" altLang="en-US" sz="800" dirty="0"/>
                        <a:t>검색조건에 해당하는 분류와 항목을 다운</a:t>
                      </a:r>
                    </a:p>
                  </a:txBody>
                  <a:tcPr/>
                </a:tc>
                <a:extLst>
                  <a:ext uri="{0D108BD9-81ED-4DB2-BD59-A6C34878D82A}">
                    <a16:rowId xmlns:a16="http://schemas.microsoft.com/office/drawing/2014/main" val="10004"/>
                  </a:ext>
                </a:extLst>
              </a:tr>
              <a:tr h="0">
                <a:tc>
                  <a:txBody>
                    <a:bodyPr/>
                    <a:lstStyle/>
                    <a:p>
                      <a:pPr latinLnBrk="1"/>
                      <a:r>
                        <a:rPr lang="ko-KR" altLang="en-US" sz="800" dirty="0" err="1"/>
                        <a:t>미사용처리</a:t>
                      </a:r>
                      <a:endParaRPr lang="ko-KR" altLang="en-US" sz="800" dirty="0"/>
                    </a:p>
                  </a:txBody>
                  <a:tcPr/>
                </a:tc>
                <a:tc>
                  <a:txBody>
                    <a:bodyPr/>
                    <a:lstStyle/>
                    <a:p>
                      <a:pPr latinLnBrk="1"/>
                      <a:r>
                        <a:rPr lang="ko-KR" altLang="en-US" sz="800" dirty="0"/>
                        <a:t>특정 분류를 </a:t>
                      </a:r>
                      <a:r>
                        <a:rPr lang="ko-KR" altLang="en-US" sz="800" dirty="0" err="1"/>
                        <a:t>미사용처리하면</a:t>
                      </a:r>
                      <a:r>
                        <a:rPr lang="ko-KR" altLang="en-US" sz="800" dirty="0"/>
                        <a:t> 분류에 해당하는 항목전체가 </a:t>
                      </a:r>
                      <a:r>
                        <a:rPr lang="ko-KR" altLang="en-US" sz="800" dirty="0" err="1"/>
                        <a:t>미사용처리됨</a:t>
                      </a:r>
                      <a:endParaRPr lang="ko-KR" altLang="en-US" sz="800" dirty="0"/>
                    </a:p>
                  </a:txBody>
                  <a:tcPr/>
                </a:tc>
                <a:extLst>
                  <a:ext uri="{0D108BD9-81ED-4DB2-BD59-A6C34878D82A}">
                    <a16:rowId xmlns:a16="http://schemas.microsoft.com/office/drawing/2014/main" val="10005"/>
                  </a:ext>
                </a:extLst>
              </a:tr>
            </a:tbl>
          </a:graphicData>
        </a:graphic>
      </p:graphicFrame>
      <p:sp>
        <p:nvSpPr>
          <p:cNvPr id="17" name="직사각형 16"/>
          <p:cNvSpPr/>
          <p:nvPr/>
        </p:nvSpPr>
        <p:spPr>
          <a:xfrm>
            <a:off x="271179" y="1470969"/>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부문</a:t>
            </a:r>
          </a:p>
        </p:txBody>
      </p:sp>
      <p:sp>
        <p:nvSpPr>
          <p:cNvPr id="19" name="직사각형 18"/>
          <p:cNvSpPr/>
          <p:nvPr/>
        </p:nvSpPr>
        <p:spPr>
          <a:xfrm>
            <a:off x="1044059" y="1470969"/>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20" name="직사각형 19"/>
          <p:cNvSpPr/>
          <p:nvPr/>
        </p:nvSpPr>
        <p:spPr>
          <a:xfrm>
            <a:off x="2950746" y="1470968"/>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12" name="직사각형 11"/>
          <p:cNvSpPr/>
          <p:nvPr/>
        </p:nvSpPr>
        <p:spPr>
          <a:xfrm>
            <a:off x="9353294" y="3632853"/>
            <a:ext cx="2631804" cy="1747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작업지시 </a:t>
            </a:r>
            <a:r>
              <a:rPr lang="ko-KR" altLang="en-US" sz="900" dirty="0" err="1">
                <a:solidFill>
                  <a:schemeClr val="tx1"/>
                </a:solidFill>
              </a:rPr>
              <a:t>등록시</a:t>
            </a:r>
            <a:r>
              <a:rPr lang="ko-KR" altLang="en-US" sz="900" dirty="0">
                <a:solidFill>
                  <a:schemeClr val="tx1"/>
                </a:solidFill>
              </a:rPr>
              <a:t>  부문은  조직에 따라 결정되는 값인가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공통은 부문에 관계없이 전체 공통인가 </a:t>
            </a:r>
            <a:r>
              <a:rPr lang="en-US" altLang="ko-KR" sz="900" dirty="0">
                <a:solidFill>
                  <a:schemeClr val="tx1"/>
                </a:solidFill>
              </a:rPr>
              <a:t>?</a:t>
            </a:r>
          </a:p>
          <a:p>
            <a:endParaRPr lang="en-US" altLang="ko-KR" sz="900" dirty="0">
              <a:solidFill>
                <a:schemeClr val="tx1"/>
              </a:solidFill>
            </a:endParaRPr>
          </a:p>
        </p:txBody>
      </p:sp>
      <p:graphicFrame>
        <p:nvGraphicFramePr>
          <p:cNvPr id="13" name="표 12"/>
          <p:cNvGraphicFramePr>
            <a:graphicFrameLocks noGrp="1"/>
          </p:cNvGraphicFramePr>
          <p:nvPr>
            <p:extLst>
              <p:ext uri="{D42A27DB-BD31-4B8C-83A1-F6EECF244321}">
                <p14:modId xmlns:p14="http://schemas.microsoft.com/office/powerpoint/2010/main" val="1717951643"/>
              </p:ext>
            </p:extLst>
          </p:nvPr>
        </p:nvGraphicFramePr>
        <p:xfrm>
          <a:off x="449079" y="2112567"/>
          <a:ext cx="8635226" cy="797090"/>
        </p:xfrm>
        <a:graphic>
          <a:graphicData uri="http://schemas.openxmlformats.org/drawingml/2006/table">
            <a:tbl>
              <a:tblPr firstRow="1" bandRow="1">
                <a:tableStyleId>{5C22544A-7EE6-4342-B048-85BDC9FD1C3A}</a:tableStyleId>
              </a:tblPr>
              <a:tblGrid>
                <a:gridCol w="183115">
                  <a:extLst>
                    <a:ext uri="{9D8B030D-6E8A-4147-A177-3AD203B41FA5}">
                      <a16:colId xmlns:a16="http://schemas.microsoft.com/office/drawing/2014/main" val="20001"/>
                    </a:ext>
                  </a:extLst>
                </a:gridCol>
                <a:gridCol w="677277">
                  <a:extLst>
                    <a:ext uri="{9D8B030D-6E8A-4147-A177-3AD203B41FA5}">
                      <a16:colId xmlns:a16="http://schemas.microsoft.com/office/drawing/2014/main" val="20003"/>
                    </a:ext>
                  </a:extLst>
                </a:gridCol>
                <a:gridCol w="6365652">
                  <a:extLst>
                    <a:ext uri="{9D8B030D-6E8A-4147-A177-3AD203B41FA5}">
                      <a16:colId xmlns:a16="http://schemas.microsoft.com/office/drawing/2014/main" val="20002"/>
                    </a:ext>
                  </a:extLst>
                </a:gridCol>
                <a:gridCol w="773168">
                  <a:extLst>
                    <a:ext uri="{9D8B030D-6E8A-4147-A177-3AD203B41FA5}">
                      <a16:colId xmlns:a16="http://schemas.microsoft.com/office/drawing/2014/main" val="20004"/>
                    </a:ext>
                  </a:extLst>
                </a:gridCol>
                <a:gridCol w="636014">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분류</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분류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none" dirty="0">
                          <a:solidFill>
                            <a:schemeClr val="tx1"/>
                          </a:solidFill>
                        </a:rPr>
                        <a:t>고공작업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사다리</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4" name="직사각형 13"/>
          <p:cNvSpPr/>
          <p:nvPr/>
        </p:nvSpPr>
        <p:spPr>
          <a:xfrm>
            <a:off x="8367030" y="145384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6" name="직사각형 15"/>
          <p:cNvSpPr/>
          <p:nvPr/>
        </p:nvSpPr>
        <p:spPr>
          <a:xfrm>
            <a:off x="664918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그룹 추가</a:t>
            </a:r>
          </a:p>
        </p:txBody>
      </p:sp>
      <p:sp>
        <p:nvSpPr>
          <p:cNvPr id="22" name="직사각형 21"/>
          <p:cNvSpPr/>
          <p:nvPr/>
        </p:nvSpPr>
        <p:spPr>
          <a:xfrm>
            <a:off x="833582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18" name="직사각형 17"/>
          <p:cNvSpPr/>
          <p:nvPr/>
        </p:nvSpPr>
        <p:spPr>
          <a:xfrm>
            <a:off x="387752" y="1286252"/>
            <a:ext cx="8754087" cy="34465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386424" y="1059861"/>
            <a:ext cx="742058" cy="216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공통</a:t>
            </a:r>
          </a:p>
        </p:txBody>
      </p:sp>
      <p:sp>
        <p:nvSpPr>
          <p:cNvPr id="23" name="직사각형 22"/>
          <p:cNvSpPr/>
          <p:nvPr/>
        </p:nvSpPr>
        <p:spPr>
          <a:xfrm>
            <a:off x="1130511" y="1061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공사유형별</a:t>
            </a:r>
          </a:p>
        </p:txBody>
      </p:sp>
      <p:sp>
        <p:nvSpPr>
          <p:cNvPr id="24" name="직사각형 23"/>
          <p:cNvSpPr/>
          <p:nvPr/>
        </p:nvSpPr>
        <p:spPr>
          <a:xfrm>
            <a:off x="3745881" y="1470968"/>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유형</a:t>
            </a:r>
          </a:p>
        </p:txBody>
      </p:sp>
      <p:sp>
        <p:nvSpPr>
          <p:cNvPr id="25" name="직사각형 24"/>
          <p:cNvSpPr/>
          <p:nvPr/>
        </p:nvSpPr>
        <p:spPr>
          <a:xfrm>
            <a:off x="4518761" y="1470968"/>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26" name="직사각형 25"/>
          <p:cNvSpPr/>
          <p:nvPr/>
        </p:nvSpPr>
        <p:spPr>
          <a:xfrm>
            <a:off x="6425448" y="1470967"/>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27" name="직사각형 26"/>
          <p:cNvSpPr/>
          <p:nvPr/>
        </p:nvSpPr>
        <p:spPr>
          <a:xfrm>
            <a:off x="444107" y="3191659"/>
            <a:ext cx="143217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점검항목  총 </a:t>
            </a:r>
            <a:r>
              <a:rPr lang="en-US" altLang="ko-KR" sz="900" dirty="0">
                <a:solidFill>
                  <a:schemeClr val="tx1"/>
                </a:solidFill>
              </a:rPr>
              <a:t>NNN </a:t>
            </a:r>
            <a:r>
              <a:rPr lang="ko-KR" altLang="en-US" sz="900" dirty="0">
                <a:solidFill>
                  <a:schemeClr val="tx1"/>
                </a:solidFill>
              </a:rPr>
              <a:t>건</a:t>
            </a:r>
          </a:p>
        </p:txBody>
      </p:sp>
      <p:graphicFrame>
        <p:nvGraphicFramePr>
          <p:cNvPr id="28" name="표 27"/>
          <p:cNvGraphicFramePr>
            <a:graphicFrameLocks noGrp="1"/>
          </p:cNvGraphicFramePr>
          <p:nvPr>
            <p:extLst>
              <p:ext uri="{D42A27DB-BD31-4B8C-83A1-F6EECF244321}">
                <p14:modId xmlns:p14="http://schemas.microsoft.com/office/powerpoint/2010/main" val="3235511868"/>
              </p:ext>
            </p:extLst>
          </p:nvPr>
        </p:nvGraphicFramePr>
        <p:xfrm>
          <a:off x="425336" y="3539027"/>
          <a:ext cx="8658968" cy="1052640"/>
        </p:xfrm>
        <a:graphic>
          <a:graphicData uri="http://schemas.openxmlformats.org/drawingml/2006/table">
            <a:tbl>
              <a:tblPr firstRow="1" bandRow="1">
                <a:tableStyleId>{5C22544A-7EE6-4342-B048-85BDC9FD1C3A}</a:tableStyleId>
              </a:tblPr>
              <a:tblGrid>
                <a:gridCol w="218568">
                  <a:extLst>
                    <a:ext uri="{9D8B030D-6E8A-4147-A177-3AD203B41FA5}">
                      <a16:colId xmlns:a16="http://schemas.microsoft.com/office/drawing/2014/main" val="20001"/>
                    </a:ext>
                  </a:extLst>
                </a:gridCol>
                <a:gridCol w="808405">
                  <a:extLst>
                    <a:ext uri="{9D8B030D-6E8A-4147-A177-3AD203B41FA5}">
                      <a16:colId xmlns:a16="http://schemas.microsoft.com/office/drawing/2014/main" val="20003"/>
                    </a:ext>
                  </a:extLst>
                </a:gridCol>
                <a:gridCol w="2303827">
                  <a:extLst>
                    <a:ext uri="{9D8B030D-6E8A-4147-A177-3AD203B41FA5}">
                      <a16:colId xmlns:a16="http://schemas.microsoft.com/office/drawing/2014/main" val="20002"/>
                    </a:ext>
                  </a:extLst>
                </a:gridCol>
                <a:gridCol w="3912042">
                  <a:extLst>
                    <a:ext uri="{9D8B030D-6E8A-4147-A177-3AD203B41FA5}">
                      <a16:colId xmlns:a16="http://schemas.microsoft.com/office/drawing/2014/main" val="20004"/>
                    </a:ext>
                  </a:extLst>
                </a:gridCol>
                <a:gridCol w="658867">
                  <a:extLst>
                    <a:ext uri="{9D8B030D-6E8A-4147-A177-3AD203B41FA5}">
                      <a16:colId xmlns:a16="http://schemas.microsoft.com/office/drawing/2014/main" val="20005"/>
                    </a:ext>
                  </a:extLst>
                </a:gridCol>
                <a:gridCol w="757259">
                  <a:extLst>
                    <a:ext uri="{9D8B030D-6E8A-4147-A177-3AD203B41FA5}">
                      <a16:colId xmlns:a16="http://schemas.microsoft.com/office/drawing/2014/main" val="20006"/>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 항목명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 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a:solidFill>
                            <a:schemeClr val="dk1"/>
                          </a:solidFill>
                          <a:effectLst/>
                          <a:latin typeface="+mn-lt"/>
                          <a:ea typeface="+mn-ea"/>
                          <a:cs typeface="+mn-cs"/>
                        </a:rPr>
                        <a:t>도로 인접한 </a:t>
                      </a:r>
                      <a:r>
                        <a:rPr lang="ko-KR" altLang="ko-KR" sz="900" kern="1200" dirty="0" err="1">
                          <a:solidFill>
                            <a:schemeClr val="dk1"/>
                          </a:solidFill>
                          <a:effectLst/>
                          <a:latin typeface="+mn-lt"/>
                          <a:ea typeface="+mn-ea"/>
                          <a:cs typeface="+mn-cs"/>
                        </a:rPr>
                        <a:t>통신주</a:t>
                      </a:r>
                      <a:r>
                        <a:rPr lang="ko-KR" altLang="ko-KR" sz="900" kern="1200" dirty="0">
                          <a:solidFill>
                            <a:schemeClr val="dk1"/>
                          </a:solidFill>
                          <a:effectLst/>
                          <a:latin typeface="+mn-lt"/>
                          <a:ea typeface="+mn-ea"/>
                          <a:cs typeface="+mn-cs"/>
                        </a:rPr>
                        <a:t> 작업 시 신호수 배치 여부</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latinLnBrk="0"/>
                      <a:r>
                        <a:rPr lang="ko-KR" altLang="ko-KR" sz="900" kern="1200" dirty="0">
                          <a:solidFill>
                            <a:schemeClr val="dk1"/>
                          </a:solidFill>
                          <a:effectLst/>
                          <a:latin typeface="+mn-lt"/>
                          <a:ea typeface="+mn-ea"/>
                          <a:cs typeface="+mn-cs"/>
                        </a:rPr>
                        <a:t>작업 시</a:t>
                      </a:r>
                      <a:r>
                        <a:rPr lang="en-US" altLang="ko-KR" sz="900" kern="1200" dirty="0">
                          <a:solidFill>
                            <a:schemeClr val="dk1"/>
                          </a:solidFill>
                          <a:effectLst/>
                          <a:latin typeface="+mn-lt"/>
                          <a:ea typeface="+mn-ea"/>
                          <a:cs typeface="+mn-cs"/>
                        </a:rPr>
                        <a:t>&amp;</a:t>
                      </a:r>
                      <a:r>
                        <a:rPr lang="ko-KR" altLang="ko-KR" sz="900" kern="1200" dirty="0">
                          <a:solidFill>
                            <a:schemeClr val="dk1"/>
                          </a:solidFill>
                          <a:effectLst/>
                          <a:latin typeface="+mn-lt"/>
                          <a:ea typeface="+mn-ea"/>
                          <a:cs typeface="+mn-cs"/>
                        </a:rPr>
                        <a:t>작업 종료 시까지 신호수를 배치하고 있는가</a:t>
                      </a:r>
                      <a:r>
                        <a:rPr lang="en-US" altLang="ko-KR" sz="900" kern="1200" dirty="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err="1">
                          <a:solidFill>
                            <a:schemeClr val="dk1"/>
                          </a:solidFill>
                          <a:effectLst/>
                          <a:latin typeface="+mn-lt"/>
                          <a:ea typeface="+mn-ea"/>
                          <a:cs typeface="+mn-cs"/>
                        </a:rPr>
                        <a:t>등주</a:t>
                      </a:r>
                      <a:r>
                        <a:rPr lang="ko-KR" altLang="ko-KR" sz="900" kern="1200" dirty="0">
                          <a:solidFill>
                            <a:schemeClr val="dk1"/>
                          </a:solidFill>
                          <a:effectLst/>
                          <a:latin typeface="+mn-lt"/>
                          <a:ea typeface="+mn-ea"/>
                          <a:cs typeface="+mn-cs"/>
                        </a:rPr>
                        <a:t> 전 통신주의 안전상태 확인여부</a:t>
                      </a:r>
                      <a:r>
                        <a:rPr lang="en-US" altLang="ko-KR" sz="900" kern="1200" dirty="0">
                          <a:solidFill>
                            <a:schemeClr val="dk1"/>
                          </a:solidFill>
                          <a:effectLst/>
                          <a:latin typeface="+mn-lt"/>
                          <a:ea typeface="+mn-ea"/>
                          <a:cs typeface="+mn-cs"/>
                        </a:rPr>
                        <a:t>(</a:t>
                      </a:r>
                      <a:r>
                        <a:rPr lang="ko-KR" altLang="ko-KR" sz="900" kern="1200" dirty="0">
                          <a:solidFill>
                            <a:schemeClr val="dk1"/>
                          </a:solidFill>
                          <a:effectLst/>
                          <a:latin typeface="+mn-lt"/>
                          <a:ea typeface="+mn-ea"/>
                          <a:cs typeface="+mn-cs"/>
                        </a:rPr>
                        <a:t>육안확인</a:t>
                      </a:r>
                      <a:r>
                        <a:rPr lang="en-US" altLang="ko-KR" sz="900" kern="1200" dirty="0">
                          <a:solidFill>
                            <a:schemeClr val="dk1"/>
                          </a:solidFill>
                          <a:effectLst/>
                          <a:latin typeface="+mn-lt"/>
                          <a:ea typeface="+mn-ea"/>
                          <a:cs typeface="+mn-cs"/>
                        </a:rPr>
                        <a:t>, </a:t>
                      </a:r>
                      <a:r>
                        <a:rPr lang="ko-KR" altLang="ko-KR" sz="900" kern="1200" dirty="0">
                          <a:solidFill>
                            <a:schemeClr val="dk1"/>
                          </a:solidFill>
                          <a:effectLst/>
                          <a:latin typeface="+mn-lt"/>
                          <a:ea typeface="+mn-ea"/>
                          <a:cs typeface="+mn-cs"/>
                        </a:rPr>
                        <a:t>밀어보기 등</a:t>
                      </a:r>
                      <a:r>
                        <a:rPr lang="en-US" altLang="ko-KR" sz="900" kern="1200" dirty="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ㅇㅇㅇㅇㅇㅇ</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No</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9" name="직사각형 28"/>
          <p:cNvSpPr/>
          <p:nvPr/>
        </p:nvSpPr>
        <p:spPr>
          <a:xfrm>
            <a:off x="6649182"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항목 추가</a:t>
            </a:r>
          </a:p>
        </p:txBody>
      </p:sp>
      <p:sp>
        <p:nvSpPr>
          <p:cNvPr id="30" name="직사각형 29"/>
          <p:cNvSpPr/>
          <p:nvPr/>
        </p:nvSpPr>
        <p:spPr>
          <a:xfrm>
            <a:off x="8342246"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grpSp>
        <p:nvGrpSpPr>
          <p:cNvPr id="35" name="그룹 34"/>
          <p:cNvGrpSpPr/>
          <p:nvPr/>
        </p:nvGrpSpPr>
        <p:grpSpPr>
          <a:xfrm>
            <a:off x="1223132" y="3632853"/>
            <a:ext cx="168613" cy="126461"/>
            <a:chOff x="1465634" y="3245801"/>
            <a:chExt cx="168613" cy="126461"/>
          </a:xfrm>
        </p:grpSpPr>
        <p:sp>
          <p:nvSpPr>
            <p:cNvPr id="36" name="이등변 삼각형 35"/>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이등변 삼각형 36"/>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 name="그룹 40"/>
          <p:cNvGrpSpPr/>
          <p:nvPr/>
        </p:nvGrpSpPr>
        <p:grpSpPr>
          <a:xfrm>
            <a:off x="1132340" y="2160361"/>
            <a:ext cx="168613" cy="126461"/>
            <a:chOff x="1465634" y="3245801"/>
            <a:chExt cx="168613" cy="126461"/>
          </a:xfrm>
        </p:grpSpPr>
        <p:sp>
          <p:nvSpPr>
            <p:cNvPr id="42" name="이등변 삼각형 41"/>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이등변 삼각형 42"/>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4" name="직사각형 43"/>
          <p:cNvSpPr/>
          <p:nvPr/>
        </p:nvSpPr>
        <p:spPr>
          <a:xfrm>
            <a:off x="7564198"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순위 저장</a:t>
            </a:r>
            <a:endParaRPr lang="ko-KR" altLang="en-US" sz="800" dirty="0"/>
          </a:p>
        </p:txBody>
      </p:sp>
      <p:sp>
        <p:nvSpPr>
          <p:cNvPr id="45" name="직사각형 44"/>
          <p:cNvSpPr/>
          <p:nvPr/>
        </p:nvSpPr>
        <p:spPr>
          <a:xfrm>
            <a:off x="7580634"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순위 저장</a:t>
            </a:r>
            <a:endParaRPr lang="ko-KR" altLang="en-US" sz="800" dirty="0"/>
          </a:p>
        </p:txBody>
      </p:sp>
      <p:sp>
        <p:nvSpPr>
          <p:cNvPr id="34" name="직사각형 33">
            <a:extLst>
              <a:ext uri="{FF2B5EF4-FFF2-40B4-BE49-F238E27FC236}">
                <a16:creationId xmlns:a16="http://schemas.microsoft.com/office/drawing/2014/main" id="{4EDB7F36-6ACE-4151-9CBE-E3010F4F5990}"/>
              </a:ext>
            </a:extLst>
          </p:cNvPr>
          <p:cNvSpPr/>
          <p:nvPr/>
        </p:nvSpPr>
        <p:spPr>
          <a:xfrm>
            <a:off x="7234602" y="163496"/>
            <a:ext cx="1810789" cy="78711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페이지 </a:t>
            </a:r>
            <a:r>
              <a:rPr lang="en-US" altLang="ko-KR" dirty="0"/>
              <a:t>: 5</a:t>
            </a:r>
            <a:endParaRPr lang="ko-KR" altLang="en-US" dirty="0"/>
          </a:p>
        </p:txBody>
      </p:sp>
    </p:spTree>
    <p:extLst>
      <p:ext uri="{BB962C8B-B14F-4D97-AF65-F5344CB8AC3E}">
        <p14:creationId xmlns:p14="http://schemas.microsoft.com/office/powerpoint/2010/main" val="61764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4051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 항목 등록</a:t>
            </a:r>
            <a:r>
              <a:rPr lang="en-US" altLang="ko-KR" sz="900" dirty="0">
                <a:solidFill>
                  <a:schemeClr val="tx1"/>
                </a:solidFill>
              </a:rPr>
              <a:t>/</a:t>
            </a:r>
            <a:r>
              <a:rPr lang="ko-KR" altLang="en-US" sz="900" dirty="0">
                <a:solidFill>
                  <a:schemeClr val="tx1"/>
                </a:solidFill>
              </a:rPr>
              <a:t>수정  팝업</a:t>
            </a:r>
            <a:r>
              <a:rPr lang="en-US" altLang="ko-KR" sz="900" dirty="0">
                <a:solidFill>
                  <a:schemeClr val="tx1"/>
                </a:solidFill>
              </a:rPr>
              <a:t>(</a:t>
            </a:r>
            <a:r>
              <a:rPr lang="ko-KR" altLang="en-US" sz="900" dirty="0" err="1">
                <a:solidFill>
                  <a:schemeClr val="tx1"/>
                </a:solidFill>
              </a:rPr>
              <a:t>모달</a:t>
            </a:r>
            <a:r>
              <a:rPr lang="en-US" altLang="ko-KR" sz="900" dirty="0">
                <a:solidFill>
                  <a:schemeClr val="tx1"/>
                </a:solidFill>
              </a:rPr>
              <a:t>)</a:t>
            </a:r>
            <a:endParaRPr lang="ko-KR" altLang="en-US" sz="900" dirty="0">
              <a:solidFill>
                <a:schemeClr val="tx1"/>
              </a:solidFill>
            </a:endParaRP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a:solidFill>
                  <a:schemeClr val="tx1"/>
                </a:solidFill>
              </a:rPr>
              <a:t>점검유형별 </a:t>
            </a:r>
            <a:r>
              <a:rPr lang="en-US" altLang="ko-KR" sz="900" dirty="0">
                <a:solidFill>
                  <a:schemeClr val="tx1"/>
                </a:solidFill>
              </a:rPr>
              <a:t>CHECK </a:t>
            </a:r>
            <a:r>
              <a:rPr lang="ko-KR" altLang="en-US" sz="900" dirty="0">
                <a:solidFill>
                  <a:schemeClr val="tx1"/>
                </a:solidFill>
              </a:rPr>
              <a:t>항목을 등록</a:t>
            </a:r>
            <a:endParaRPr lang="en-US" altLang="ko-KR" sz="900" dirty="0">
              <a:solidFill>
                <a:schemeClr val="tx1"/>
              </a:solidFill>
            </a:endParaRPr>
          </a:p>
          <a:p>
            <a:r>
              <a:rPr lang="ko-KR" altLang="en-US" sz="900" dirty="0">
                <a:solidFill>
                  <a:schemeClr val="tx1"/>
                </a:solidFill>
              </a:rPr>
              <a:t>공통의 경우도 동일</a:t>
            </a:r>
            <a:endParaRPr lang="en-US" altLang="ko-KR" sz="900" dirty="0">
              <a:solidFill>
                <a:schemeClr val="tx1"/>
              </a:solidFill>
            </a:endParaRPr>
          </a:p>
        </p:txBody>
      </p:sp>
      <p:graphicFrame>
        <p:nvGraphicFramePr>
          <p:cNvPr id="4" name="표 3"/>
          <p:cNvGraphicFramePr>
            <a:graphicFrameLocks noGrp="1"/>
          </p:cNvGraphicFramePr>
          <p:nvPr>
            <p:extLst>
              <p:ext uri="{D42A27DB-BD31-4B8C-83A1-F6EECF244321}">
                <p14:modId xmlns:p14="http://schemas.microsoft.com/office/powerpoint/2010/main" val="2615688417"/>
              </p:ext>
            </p:extLst>
          </p:nvPr>
        </p:nvGraphicFramePr>
        <p:xfrm>
          <a:off x="9353294" y="1286252"/>
          <a:ext cx="2670569" cy="11887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부문</a:t>
                      </a:r>
                    </a:p>
                  </a:txBody>
                  <a:tcPr/>
                </a:tc>
                <a:tc>
                  <a:txBody>
                    <a:bodyPr/>
                    <a:lstStyle/>
                    <a:p>
                      <a:r>
                        <a:rPr lang="en-US" altLang="ko-KR" sz="800" dirty="0">
                          <a:solidFill>
                            <a:schemeClr val="tx1"/>
                          </a:solidFill>
                        </a:rPr>
                        <a:t>(N</a:t>
                      </a:r>
                      <a:r>
                        <a:rPr lang="ko-KR" altLang="en-US" sz="800" dirty="0">
                          <a:solidFill>
                            <a:schemeClr val="tx1"/>
                          </a:solidFill>
                        </a:rPr>
                        <a:t>부문</a:t>
                      </a:r>
                      <a:r>
                        <a:rPr lang="en-US" altLang="ko-KR" sz="800" dirty="0">
                          <a:solidFill>
                            <a:schemeClr val="tx1"/>
                          </a:solidFill>
                        </a:rPr>
                        <a:t>, C</a:t>
                      </a:r>
                      <a:r>
                        <a:rPr lang="ko-KR" altLang="en-US" sz="800" dirty="0">
                          <a:solidFill>
                            <a:schemeClr val="tx1"/>
                          </a:solidFill>
                        </a:rPr>
                        <a:t>부문</a:t>
                      </a:r>
                      <a:r>
                        <a:rPr lang="en-US" altLang="ko-KR" sz="800" dirty="0">
                          <a:solidFill>
                            <a:schemeClr val="tx1"/>
                          </a:solidFill>
                        </a:rPr>
                        <a:t>, E</a:t>
                      </a:r>
                      <a:r>
                        <a:rPr lang="ko-KR" altLang="en-US" sz="800" dirty="0">
                          <a:solidFill>
                            <a:schemeClr val="tx1"/>
                          </a:solidFill>
                        </a:rPr>
                        <a:t>부문</a:t>
                      </a:r>
                      <a:r>
                        <a:rPr lang="en-US" altLang="ko-KR" sz="800" dirty="0">
                          <a:solidFill>
                            <a:schemeClr val="tx1"/>
                          </a:solidFill>
                        </a:rPr>
                        <a:t>) </a:t>
                      </a:r>
                      <a:r>
                        <a:rPr lang="ko-KR" altLang="en-US" sz="800" dirty="0">
                          <a:solidFill>
                            <a:schemeClr val="tx1"/>
                          </a:solidFill>
                        </a:rPr>
                        <a:t>중 택일</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공사 유형</a:t>
                      </a:r>
                    </a:p>
                  </a:txBody>
                  <a:tcPr/>
                </a:tc>
                <a:tc>
                  <a:txBody>
                    <a:bodyPr/>
                    <a:lstStyle/>
                    <a:p>
                      <a:pPr latinLnBrk="1"/>
                      <a:r>
                        <a:rPr lang="ko-KR" altLang="en-US" sz="800" dirty="0"/>
                        <a:t>맨홀</a:t>
                      </a:r>
                      <a:r>
                        <a:rPr lang="en-US" altLang="ko-KR" sz="800" dirty="0"/>
                        <a:t>, </a:t>
                      </a:r>
                      <a:r>
                        <a:rPr lang="ko-KR" altLang="en-US" sz="800" dirty="0"/>
                        <a:t>전주</a:t>
                      </a:r>
                      <a:r>
                        <a:rPr lang="en-US" altLang="ko-KR" sz="800" dirty="0"/>
                        <a:t>, </a:t>
                      </a:r>
                      <a:r>
                        <a:rPr lang="ko-KR" altLang="en-US" sz="800" dirty="0"/>
                        <a:t>맨홀</a:t>
                      </a:r>
                      <a:r>
                        <a:rPr lang="en-US" altLang="ko-KR" sz="800" dirty="0"/>
                        <a:t>+</a:t>
                      </a:r>
                      <a:r>
                        <a:rPr lang="ko-KR" altLang="en-US" sz="800" dirty="0"/>
                        <a:t>전주</a:t>
                      </a:r>
                      <a:r>
                        <a:rPr lang="en-US" altLang="ko-KR" sz="800" dirty="0"/>
                        <a:t>, </a:t>
                      </a:r>
                      <a:r>
                        <a:rPr lang="ko-KR" altLang="en-US" sz="800" dirty="0"/>
                        <a:t>기타  중 택일</a:t>
                      </a:r>
                    </a:p>
                  </a:txBody>
                  <a:tcPr/>
                </a:tc>
                <a:extLst>
                  <a:ext uri="{0D108BD9-81ED-4DB2-BD59-A6C34878D82A}">
                    <a16:rowId xmlns:a16="http://schemas.microsoft.com/office/drawing/2014/main" val="10002"/>
                  </a:ext>
                </a:extLst>
              </a:tr>
              <a:tr h="0">
                <a:tc>
                  <a:txBody>
                    <a:bodyPr/>
                    <a:lstStyle/>
                    <a:p>
                      <a:pPr latinLnBrk="1"/>
                      <a:r>
                        <a:rPr lang="ko-KR" altLang="en-US" sz="800" dirty="0"/>
                        <a:t>점검내용</a:t>
                      </a:r>
                    </a:p>
                  </a:txBody>
                  <a:tcPr/>
                </a:tc>
                <a:tc>
                  <a:txBody>
                    <a:bodyPr/>
                    <a:lstStyle/>
                    <a:p>
                      <a:pPr latinLnBrk="1"/>
                      <a:r>
                        <a:rPr lang="en-US" altLang="ko-KR" sz="800" dirty="0"/>
                        <a:t>TEXT</a:t>
                      </a:r>
                      <a:r>
                        <a:rPr lang="ko-KR" altLang="en-US" sz="800" dirty="0"/>
                        <a:t>와 이미지를 혼재하여 등록</a:t>
                      </a:r>
                    </a:p>
                  </a:txBody>
                  <a:tcPr/>
                </a:tc>
                <a:extLst>
                  <a:ext uri="{0D108BD9-81ED-4DB2-BD59-A6C34878D82A}">
                    <a16:rowId xmlns:a16="http://schemas.microsoft.com/office/drawing/2014/main" val="10003"/>
                  </a:ext>
                </a:extLst>
              </a:tr>
              <a:tr h="0">
                <a:tc>
                  <a:txBody>
                    <a:bodyPr/>
                    <a:lstStyle/>
                    <a:p>
                      <a:pPr latinLnBrk="1"/>
                      <a:r>
                        <a:rPr lang="ko-KR" altLang="en-US" sz="800" dirty="0"/>
                        <a:t>사용</a:t>
                      </a:r>
                      <a:r>
                        <a:rPr lang="en-US" altLang="ko-KR" sz="800" dirty="0"/>
                        <a:t>/</a:t>
                      </a:r>
                      <a:r>
                        <a:rPr lang="ko-KR" altLang="en-US" sz="800" dirty="0"/>
                        <a:t>미사용</a:t>
                      </a:r>
                    </a:p>
                  </a:txBody>
                  <a:tcPr/>
                </a:tc>
                <a:tc>
                  <a:txBody>
                    <a:bodyPr/>
                    <a:lstStyle/>
                    <a:p>
                      <a:pPr latinLnBrk="1"/>
                      <a:r>
                        <a:rPr lang="ko-KR" altLang="en-US" sz="800" dirty="0"/>
                        <a:t>특정 분류를 </a:t>
                      </a:r>
                      <a:r>
                        <a:rPr lang="ko-KR" altLang="en-US" sz="800" dirty="0" err="1"/>
                        <a:t>미사용처리하면</a:t>
                      </a:r>
                      <a:r>
                        <a:rPr lang="ko-KR" altLang="en-US" sz="800" dirty="0"/>
                        <a:t> 분류에 해당하는 항목전체가 </a:t>
                      </a:r>
                      <a:r>
                        <a:rPr lang="ko-KR" altLang="en-US" sz="800" dirty="0" err="1"/>
                        <a:t>미사용처리됨</a:t>
                      </a:r>
                      <a:endParaRPr lang="ko-KR" altLang="en-US" sz="800" dirty="0"/>
                    </a:p>
                  </a:txBody>
                  <a:tcPr/>
                </a:tc>
                <a:extLst>
                  <a:ext uri="{0D108BD9-81ED-4DB2-BD59-A6C34878D82A}">
                    <a16:rowId xmlns:a16="http://schemas.microsoft.com/office/drawing/2014/main" val="10004"/>
                  </a:ext>
                </a:extLst>
              </a:tr>
            </a:tbl>
          </a:graphicData>
        </a:graphic>
      </p:graphicFrame>
      <p:sp>
        <p:nvSpPr>
          <p:cNvPr id="17" name="직사각형 16"/>
          <p:cNvSpPr/>
          <p:nvPr/>
        </p:nvSpPr>
        <p:spPr>
          <a:xfrm>
            <a:off x="534675" y="1736948"/>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부문 </a:t>
            </a:r>
          </a:p>
        </p:txBody>
      </p:sp>
      <p:sp>
        <p:nvSpPr>
          <p:cNvPr id="19" name="직사각형 18"/>
          <p:cNvSpPr/>
          <p:nvPr/>
        </p:nvSpPr>
        <p:spPr>
          <a:xfrm>
            <a:off x="1316433" y="1736948"/>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20" name="직사각형 19"/>
          <p:cNvSpPr/>
          <p:nvPr/>
        </p:nvSpPr>
        <p:spPr>
          <a:xfrm>
            <a:off x="3223120" y="1736948"/>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18" name="직사각형 17"/>
          <p:cNvSpPr/>
          <p:nvPr/>
        </p:nvSpPr>
        <p:spPr>
          <a:xfrm>
            <a:off x="387753" y="1286252"/>
            <a:ext cx="6645346" cy="44919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a:off x="3446854" y="1736948"/>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공사 유형</a:t>
            </a:r>
          </a:p>
        </p:txBody>
      </p:sp>
      <p:sp>
        <p:nvSpPr>
          <p:cNvPr id="25" name="직사각형 24"/>
          <p:cNvSpPr/>
          <p:nvPr/>
        </p:nvSpPr>
        <p:spPr>
          <a:xfrm>
            <a:off x="4219734" y="1736948"/>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26" name="직사각형 25"/>
          <p:cNvSpPr/>
          <p:nvPr/>
        </p:nvSpPr>
        <p:spPr>
          <a:xfrm>
            <a:off x="6126421" y="1736948"/>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31" name="직사각형 30"/>
          <p:cNvSpPr/>
          <p:nvPr/>
        </p:nvSpPr>
        <p:spPr>
          <a:xfrm>
            <a:off x="3587594" y="4827004"/>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저장</a:t>
            </a:r>
            <a:endParaRPr lang="ko-KR" altLang="en-US" sz="800" dirty="0"/>
          </a:p>
        </p:txBody>
      </p:sp>
      <p:sp>
        <p:nvSpPr>
          <p:cNvPr id="35" name="직사각형 34"/>
          <p:cNvSpPr/>
          <p:nvPr/>
        </p:nvSpPr>
        <p:spPr>
          <a:xfrm>
            <a:off x="543553" y="2380464"/>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항목 명</a:t>
            </a:r>
          </a:p>
        </p:txBody>
      </p:sp>
      <p:sp>
        <p:nvSpPr>
          <p:cNvPr id="36" name="직사각형 35"/>
          <p:cNvSpPr/>
          <p:nvPr/>
        </p:nvSpPr>
        <p:spPr>
          <a:xfrm>
            <a:off x="1316433" y="2380464"/>
            <a:ext cx="5288943" cy="215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38" name="직사각형 37"/>
          <p:cNvSpPr/>
          <p:nvPr/>
        </p:nvSpPr>
        <p:spPr>
          <a:xfrm>
            <a:off x="543553" y="2680793"/>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 내용</a:t>
            </a:r>
          </a:p>
        </p:txBody>
      </p:sp>
      <p:sp>
        <p:nvSpPr>
          <p:cNvPr id="39" name="직사각형 38"/>
          <p:cNvSpPr/>
          <p:nvPr/>
        </p:nvSpPr>
        <p:spPr>
          <a:xfrm>
            <a:off x="1314152" y="2942029"/>
            <a:ext cx="5288943" cy="1748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40" name="직사각형 39"/>
          <p:cNvSpPr/>
          <p:nvPr/>
        </p:nvSpPr>
        <p:spPr>
          <a:xfrm>
            <a:off x="1314152" y="2716303"/>
            <a:ext cx="5288943" cy="1804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Edit </a:t>
            </a:r>
            <a:r>
              <a:rPr lang="ko-KR" altLang="en-US" sz="900" dirty="0">
                <a:solidFill>
                  <a:schemeClr val="tx1"/>
                </a:solidFill>
              </a:rPr>
              <a:t>도구</a:t>
            </a:r>
          </a:p>
        </p:txBody>
      </p:sp>
      <p:sp>
        <p:nvSpPr>
          <p:cNvPr id="41" name="직사각형 40"/>
          <p:cNvSpPr/>
          <p:nvPr/>
        </p:nvSpPr>
        <p:spPr>
          <a:xfrm>
            <a:off x="543553" y="1421422"/>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항목 </a:t>
            </a:r>
            <a:r>
              <a:rPr lang="en-US" altLang="ko-KR" sz="900" dirty="0">
                <a:solidFill>
                  <a:schemeClr val="tx1"/>
                </a:solidFill>
              </a:rPr>
              <a:t>ID</a:t>
            </a:r>
            <a:endParaRPr lang="ko-KR" altLang="en-US" sz="900" dirty="0">
              <a:solidFill>
                <a:schemeClr val="tx1"/>
              </a:solidFill>
            </a:endParaRPr>
          </a:p>
        </p:txBody>
      </p:sp>
      <p:sp>
        <p:nvSpPr>
          <p:cNvPr id="42" name="직사각형 41"/>
          <p:cNvSpPr/>
          <p:nvPr/>
        </p:nvSpPr>
        <p:spPr>
          <a:xfrm>
            <a:off x="1316434" y="1458751"/>
            <a:ext cx="766974" cy="17838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43" name="직사각형 42"/>
          <p:cNvSpPr/>
          <p:nvPr/>
        </p:nvSpPr>
        <p:spPr>
          <a:xfrm>
            <a:off x="5861037" y="4797072"/>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닫기</a:t>
            </a:r>
          </a:p>
        </p:txBody>
      </p:sp>
      <p:sp>
        <p:nvSpPr>
          <p:cNvPr id="44" name="직사각형 43"/>
          <p:cNvSpPr/>
          <p:nvPr/>
        </p:nvSpPr>
        <p:spPr>
          <a:xfrm>
            <a:off x="1047197" y="2093130"/>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사용</a:t>
            </a:r>
          </a:p>
        </p:txBody>
      </p:sp>
      <p:sp>
        <p:nvSpPr>
          <p:cNvPr id="2" name="타원 1"/>
          <p:cNvSpPr/>
          <p:nvPr/>
        </p:nvSpPr>
        <p:spPr>
          <a:xfrm>
            <a:off x="1324031" y="2093130"/>
            <a:ext cx="109606" cy="133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직사각형 44"/>
          <p:cNvSpPr/>
          <p:nvPr/>
        </p:nvSpPr>
        <p:spPr>
          <a:xfrm>
            <a:off x="1677741" y="2093130"/>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a:solidFill>
                  <a:schemeClr val="tx1"/>
                </a:solidFill>
              </a:rPr>
              <a:t>미사용</a:t>
            </a:r>
            <a:endParaRPr lang="ko-KR" altLang="en-US" sz="900" dirty="0">
              <a:solidFill>
                <a:schemeClr val="tx1"/>
              </a:solidFill>
            </a:endParaRPr>
          </a:p>
        </p:txBody>
      </p:sp>
      <p:sp>
        <p:nvSpPr>
          <p:cNvPr id="46" name="타원 45"/>
          <p:cNvSpPr/>
          <p:nvPr/>
        </p:nvSpPr>
        <p:spPr>
          <a:xfrm>
            <a:off x="1837842" y="2093130"/>
            <a:ext cx="109606" cy="1337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46CA7289-9C66-4D68-B997-8316E78025DA}"/>
              </a:ext>
            </a:extLst>
          </p:cNvPr>
          <p:cNvSpPr/>
          <p:nvPr/>
        </p:nvSpPr>
        <p:spPr>
          <a:xfrm>
            <a:off x="7234602" y="163496"/>
            <a:ext cx="1810789" cy="78711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t>모달</a:t>
            </a:r>
            <a:r>
              <a:rPr lang="ko-KR" altLang="en-US" dirty="0"/>
              <a:t> </a:t>
            </a:r>
            <a:r>
              <a:rPr lang="en-US" altLang="ko-KR" dirty="0"/>
              <a:t>: 11</a:t>
            </a:r>
            <a:endParaRPr lang="ko-KR" altLang="en-US" dirty="0"/>
          </a:p>
        </p:txBody>
      </p:sp>
    </p:spTree>
    <p:extLst>
      <p:ext uri="{BB962C8B-B14F-4D97-AF65-F5344CB8AC3E}">
        <p14:creationId xmlns:p14="http://schemas.microsoft.com/office/powerpoint/2010/main" val="3930848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8338898" y="1523903"/>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98" name="직사각형 97"/>
          <p:cNvSpPr/>
          <p:nvPr/>
        </p:nvSpPr>
        <p:spPr>
          <a:xfrm>
            <a:off x="105141" y="1955419"/>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99" name="직사각형 98"/>
          <p:cNvSpPr/>
          <p:nvPr/>
        </p:nvSpPr>
        <p:spPr>
          <a:xfrm>
            <a:off x="947682" y="1955419"/>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54" name="직사각형 53"/>
          <p:cNvSpPr/>
          <p:nvPr/>
        </p:nvSpPr>
        <p:spPr>
          <a:xfrm>
            <a:off x="1234405" y="36325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a:solidFill>
                  <a:schemeClr val="tx1"/>
                </a:solidFill>
              </a:rPr>
              <a:t>작업 지시 관리 </a:t>
            </a:r>
            <a:r>
              <a:rPr lang="en-US" altLang="ko-KR" sz="800" dirty="0">
                <a:solidFill>
                  <a:schemeClr val="tx1"/>
                </a:solidFill>
              </a:rPr>
              <a:t>(</a:t>
            </a:r>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r>
              <a:rPr lang="en-US" altLang="ko-KR" sz="800" dirty="0">
                <a:solidFill>
                  <a:schemeClr val="tx1"/>
                </a:solidFill>
              </a:rPr>
              <a:t>)</a:t>
            </a:r>
            <a:endParaRPr lang="ko-KR" altLang="en-US" sz="800" dirty="0">
              <a:solidFill>
                <a:schemeClr val="tx1"/>
              </a:solidFill>
            </a:endParaRP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a:t>
            </a:r>
            <a:r>
              <a:rPr lang="en-US" altLang="ko-KR" sz="800" dirty="0">
                <a:solidFill>
                  <a:schemeClr val="tx1"/>
                </a:solidFill>
              </a:rPr>
              <a:t>ID/</a:t>
            </a:r>
            <a:r>
              <a:rPr lang="ko-KR" altLang="en-US" sz="800" dirty="0">
                <a:solidFill>
                  <a:schemeClr val="tx1"/>
                </a:solidFill>
              </a:rPr>
              <a:t>명</a:t>
            </a:r>
          </a:p>
        </p:txBody>
      </p:sp>
      <p:sp>
        <p:nvSpPr>
          <p:cNvPr id="29" name="직사각형 28"/>
          <p:cNvSpPr/>
          <p:nvPr/>
        </p:nvSpPr>
        <p:spPr>
          <a:xfrm>
            <a:off x="1023127" y="989409"/>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31" name="직사각형 30"/>
          <p:cNvSpPr/>
          <p:nvPr/>
        </p:nvSpPr>
        <p:spPr>
          <a:xfrm>
            <a:off x="6670140"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작업 등록</a:t>
            </a: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4" name="직사각형 33"/>
          <p:cNvSpPr/>
          <p:nvPr/>
        </p:nvSpPr>
        <p:spPr>
          <a:xfrm>
            <a:off x="8338898"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취소 요청</a:t>
            </a:r>
          </a:p>
        </p:txBody>
      </p:sp>
      <p:sp>
        <p:nvSpPr>
          <p:cNvPr id="19" name="직사각형 18"/>
          <p:cNvSpPr/>
          <p:nvPr/>
        </p:nvSpPr>
        <p:spPr>
          <a:xfrm>
            <a:off x="1023127" y="1294279"/>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20" name="직사각형 19"/>
          <p:cNvSpPr/>
          <p:nvPr/>
        </p:nvSpPr>
        <p:spPr>
          <a:xfrm>
            <a:off x="3223432" y="9871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21" name="직사각형 20"/>
          <p:cNvSpPr/>
          <p:nvPr/>
        </p:nvSpPr>
        <p:spPr>
          <a:xfrm>
            <a:off x="0" y="126289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조직</a:t>
            </a:r>
          </a:p>
        </p:txBody>
      </p:sp>
      <p:sp>
        <p:nvSpPr>
          <p:cNvPr id="22" name="직사각형 21"/>
          <p:cNvSpPr/>
          <p:nvPr/>
        </p:nvSpPr>
        <p:spPr>
          <a:xfrm>
            <a:off x="2990623" y="1294252"/>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36" name="직사각형 35"/>
          <p:cNvSpPr/>
          <p:nvPr/>
        </p:nvSpPr>
        <p:spPr>
          <a:xfrm>
            <a:off x="4225934" y="1001322"/>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0" name="직사각형 39"/>
          <p:cNvSpPr/>
          <p:nvPr/>
        </p:nvSpPr>
        <p:spPr>
          <a:xfrm>
            <a:off x="3223474" y="100078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41" name="직사각형 40"/>
          <p:cNvSpPr/>
          <p:nvPr/>
        </p:nvSpPr>
        <p:spPr>
          <a:xfrm>
            <a:off x="3183133" y="97763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등록 자</a:t>
            </a:r>
          </a:p>
        </p:txBody>
      </p:sp>
      <p:sp>
        <p:nvSpPr>
          <p:cNvPr id="43" name="직사각형 42"/>
          <p:cNvSpPr/>
          <p:nvPr/>
        </p:nvSpPr>
        <p:spPr>
          <a:xfrm>
            <a:off x="4962933" y="987159"/>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4" name="직사각형 43"/>
          <p:cNvSpPr/>
          <p:nvPr/>
        </p:nvSpPr>
        <p:spPr>
          <a:xfrm>
            <a:off x="6926781" y="99031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5" name="직사각형 44"/>
          <p:cNvSpPr/>
          <p:nvPr/>
        </p:nvSpPr>
        <p:spPr>
          <a:xfrm>
            <a:off x="1765183" y="989410"/>
            <a:ext cx="190668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4" name="직사각형 23"/>
          <p:cNvSpPr/>
          <p:nvPr/>
        </p:nvSpPr>
        <p:spPr>
          <a:xfrm>
            <a:off x="7487979"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 요청</a:t>
            </a:r>
          </a:p>
        </p:txBody>
      </p:sp>
      <p:graphicFrame>
        <p:nvGraphicFramePr>
          <p:cNvPr id="28" name="표 27"/>
          <p:cNvGraphicFramePr>
            <a:graphicFrameLocks noGrp="1"/>
          </p:cNvGraphicFramePr>
          <p:nvPr>
            <p:extLst>
              <p:ext uri="{D42A27DB-BD31-4B8C-83A1-F6EECF244321}">
                <p14:modId xmlns:p14="http://schemas.microsoft.com/office/powerpoint/2010/main" val="3163882120"/>
              </p:ext>
            </p:extLst>
          </p:nvPr>
        </p:nvGraphicFramePr>
        <p:xfrm>
          <a:off x="9387969" y="803712"/>
          <a:ext cx="2670569" cy="30784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승인요청</a:t>
                      </a:r>
                    </a:p>
                  </a:txBody>
                  <a:tcPr/>
                </a:tc>
                <a:tc>
                  <a:txBody>
                    <a:bodyPr/>
                    <a:lstStyle/>
                    <a:p>
                      <a:pPr latinLnBrk="1"/>
                      <a:r>
                        <a:rPr lang="ko-KR" altLang="en-US" sz="800" dirty="0"/>
                        <a:t>승인자에게 문자</a:t>
                      </a:r>
                      <a:r>
                        <a:rPr lang="en-US" altLang="ko-KR" sz="800" dirty="0"/>
                        <a:t>/</a:t>
                      </a:r>
                      <a:r>
                        <a:rPr lang="ko-KR" altLang="en-US" sz="800" dirty="0"/>
                        <a:t>메일 전송</a:t>
                      </a:r>
                      <a:endParaRPr lang="en-US" altLang="ko-KR" sz="800" dirty="0"/>
                    </a:p>
                    <a:p>
                      <a:pPr latinLnBrk="1"/>
                      <a:r>
                        <a:rPr lang="ko-KR" altLang="en-US" sz="800" dirty="0"/>
                        <a:t>승인자는 등록자의 </a:t>
                      </a:r>
                      <a:r>
                        <a:rPr lang="ko-KR" altLang="en-US" sz="800" dirty="0" err="1"/>
                        <a:t>직상사</a:t>
                      </a:r>
                      <a:endParaRPr lang="ko-KR" altLang="en-US" sz="800" dirty="0"/>
                    </a:p>
                  </a:txBody>
                  <a:tcPr/>
                </a:tc>
                <a:extLst>
                  <a:ext uri="{0D108BD9-81ED-4DB2-BD59-A6C34878D82A}">
                    <a16:rowId xmlns:a16="http://schemas.microsoft.com/office/drawing/2014/main" val="10001"/>
                  </a:ext>
                </a:extLst>
              </a:tr>
              <a:tr h="0">
                <a:tc>
                  <a:txBody>
                    <a:bodyPr/>
                    <a:lstStyle/>
                    <a:p>
                      <a:pPr latinLnBrk="1"/>
                      <a:r>
                        <a:rPr lang="ko-KR" altLang="en-US" sz="800" dirty="0"/>
                        <a:t>삭제</a:t>
                      </a:r>
                    </a:p>
                  </a:txBody>
                  <a:tcPr/>
                </a:tc>
                <a:tc>
                  <a:txBody>
                    <a:bodyPr/>
                    <a:lstStyle/>
                    <a:p>
                      <a:pPr latinLnBrk="1"/>
                      <a:r>
                        <a:rPr lang="ko-KR" altLang="en-US" sz="800" dirty="0"/>
                        <a:t>승인요청 되지 않은 작업은 삭제 가능</a:t>
                      </a:r>
                    </a:p>
                  </a:txBody>
                  <a:tcPr/>
                </a:tc>
                <a:extLst>
                  <a:ext uri="{0D108BD9-81ED-4DB2-BD59-A6C34878D82A}">
                    <a16:rowId xmlns:a16="http://schemas.microsoft.com/office/drawing/2014/main" val="10002"/>
                  </a:ext>
                </a:extLst>
              </a:tr>
              <a:tr h="0">
                <a:tc>
                  <a:txBody>
                    <a:bodyPr/>
                    <a:lstStyle/>
                    <a:p>
                      <a:pPr latinLnBrk="1"/>
                      <a:r>
                        <a:rPr lang="ko-KR" altLang="en-US" sz="800" dirty="0"/>
                        <a:t>취소요청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사유를 등록</a:t>
                      </a:r>
                      <a:r>
                        <a:rPr lang="en-US" altLang="ko-KR" sz="800" dirty="0">
                          <a:solidFill>
                            <a:schemeClr val="tx1"/>
                          </a:solidFill>
                        </a:rPr>
                        <a:t>: default : </a:t>
                      </a:r>
                      <a:r>
                        <a:rPr lang="ko-KR" altLang="en-US" sz="800" dirty="0">
                          <a:solidFill>
                            <a:schemeClr val="tx1"/>
                          </a:solidFill>
                        </a:rPr>
                        <a:t>작업변경</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t>승인자에게 문자</a:t>
                      </a:r>
                      <a:r>
                        <a:rPr lang="en-US" altLang="ko-KR" sz="800" dirty="0"/>
                        <a:t>/</a:t>
                      </a:r>
                      <a:r>
                        <a:rPr lang="ko-KR" altLang="en-US" sz="800" dirty="0"/>
                        <a:t>메일 전송 </a:t>
                      </a:r>
                    </a:p>
                  </a:txBody>
                  <a:tcPr/>
                </a:tc>
                <a:extLst>
                  <a:ext uri="{0D108BD9-81ED-4DB2-BD59-A6C34878D82A}">
                    <a16:rowId xmlns:a16="http://schemas.microsoft.com/office/drawing/2014/main" val="10003"/>
                  </a:ext>
                </a:extLst>
              </a:tr>
              <a:tr h="0">
                <a:tc>
                  <a:txBody>
                    <a:bodyPr/>
                    <a:lstStyle/>
                    <a:p>
                      <a:pPr latinLnBrk="1"/>
                      <a:r>
                        <a:rPr lang="ko-KR" altLang="en-US" sz="800" dirty="0"/>
                        <a:t>보기</a:t>
                      </a:r>
                    </a:p>
                  </a:txBody>
                  <a:tcPr/>
                </a:tc>
                <a:tc>
                  <a:txBody>
                    <a:bodyPr/>
                    <a:lstStyle/>
                    <a:p>
                      <a:pPr latinLnBrk="1"/>
                      <a:r>
                        <a:rPr lang="ko-KR" altLang="en-US" sz="800" dirty="0"/>
                        <a:t>보기 버튼 </a:t>
                      </a:r>
                      <a:r>
                        <a:rPr lang="ko-KR" altLang="en-US" sz="800" dirty="0" err="1"/>
                        <a:t>클릭시</a:t>
                      </a:r>
                      <a:r>
                        <a:rPr lang="ko-KR" altLang="en-US" sz="800" dirty="0"/>
                        <a:t>  상세내역을  </a:t>
                      </a:r>
                      <a:r>
                        <a:rPr lang="ko-KR" altLang="en-US" sz="800" b="1" dirty="0"/>
                        <a:t>별도 페이지에 출력</a:t>
                      </a:r>
                      <a:endParaRPr lang="en-US" altLang="ko-KR" sz="800" b="1" dirty="0"/>
                    </a:p>
                  </a:txBody>
                  <a:tcPr/>
                </a:tc>
                <a:extLst>
                  <a:ext uri="{0D108BD9-81ED-4DB2-BD59-A6C34878D82A}">
                    <a16:rowId xmlns:a16="http://schemas.microsoft.com/office/drawing/2014/main" val="10004"/>
                  </a:ext>
                </a:extLst>
              </a:tr>
              <a:tr h="0">
                <a:tc>
                  <a:txBody>
                    <a:bodyPr/>
                    <a:lstStyle/>
                    <a:p>
                      <a:pPr latinLnBrk="1"/>
                      <a:r>
                        <a:rPr lang="ko-KR" altLang="en-US" sz="800" dirty="0"/>
                        <a:t>점검일</a:t>
                      </a:r>
                    </a:p>
                  </a:txBody>
                  <a:tcPr/>
                </a:tc>
                <a:tc>
                  <a:txBody>
                    <a:bodyPr/>
                    <a:lstStyle/>
                    <a:p>
                      <a:pPr latinLnBrk="1"/>
                      <a:r>
                        <a:rPr lang="ko-KR" altLang="en-US" sz="800" b="1" dirty="0"/>
                        <a:t>해당 작업지시를 점검한 경우 </a:t>
                      </a:r>
                      <a:endParaRPr lang="en-US" altLang="ko-KR" sz="800" b="1" dirty="0"/>
                    </a:p>
                  </a:txBody>
                  <a:tcPr/>
                </a:tc>
                <a:extLst>
                  <a:ext uri="{0D108BD9-81ED-4DB2-BD59-A6C34878D82A}">
                    <a16:rowId xmlns:a16="http://schemas.microsoft.com/office/drawing/2014/main" val="10005"/>
                  </a:ext>
                </a:extLst>
              </a:tr>
              <a:tr h="0">
                <a:tc>
                  <a:txBody>
                    <a:bodyPr/>
                    <a:lstStyle/>
                    <a:p>
                      <a:pPr latinLnBrk="1"/>
                      <a:r>
                        <a:rPr lang="ko-KR" altLang="en-US" sz="800" dirty="0"/>
                        <a:t>작업조직</a:t>
                      </a:r>
                    </a:p>
                  </a:txBody>
                  <a:tcPr/>
                </a:tc>
                <a:tc>
                  <a:txBody>
                    <a:bodyPr/>
                    <a:lstStyle/>
                    <a:p>
                      <a:pPr latinLnBrk="1"/>
                      <a:r>
                        <a:rPr lang="ko-KR" altLang="en-US" sz="800" b="1" dirty="0"/>
                        <a:t>지점</a:t>
                      </a:r>
                      <a:r>
                        <a:rPr lang="en-US" altLang="ko-KR" sz="800" b="1" dirty="0"/>
                        <a:t>.</a:t>
                      </a:r>
                      <a:r>
                        <a:rPr lang="ko-KR" altLang="en-US" sz="800" b="1" dirty="0"/>
                        <a:t>지사</a:t>
                      </a:r>
                      <a:r>
                        <a:rPr lang="en-US" altLang="ko-KR" sz="800" b="1" dirty="0"/>
                        <a:t>,</a:t>
                      </a:r>
                      <a:r>
                        <a:rPr lang="ko-KR" altLang="en-US" sz="800" b="1" dirty="0"/>
                        <a:t>센터</a:t>
                      </a:r>
                      <a:endParaRPr lang="en-US" altLang="ko-KR" sz="800" b="1" dirty="0"/>
                    </a:p>
                  </a:txBody>
                  <a:tcPr/>
                </a:tc>
                <a:extLst>
                  <a:ext uri="{0D108BD9-81ED-4DB2-BD59-A6C34878D82A}">
                    <a16:rowId xmlns:a16="http://schemas.microsoft.com/office/drawing/2014/main" val="10006"/>
                  </a:ext>
                </a:extLst>
              </a:tr>
              <a:tr h="0">
                <a:tc>
                  <a:txBody>
                    <a:bodyPr/>
                    <a:lstStyle/>
                    <a:p>
                      <a:pPr latinLnBrk="1"/>
                      <a:r>
                        <a:rPr lang="ko-KR" altLang="en-US" sz="800" dirty="0"/>
                        <a:t>승인요청</a:t>
                      </a:r>
                    </a:p>
                  </a:txBody>
                  <a:tcPr/>
                </a:tc>
                <a:tc>
                  <a:txBody>
                    <a:bodyPr/>
                    <a:lstStyle/>
                    <a:p>
                      <a:pPr latinLnBrk="1"/>
                      <a:r>
                        <a:rPr lang="ko-KR" altLang="en-US" sz="800" b="1" dirty="0"/>
                        <a:t>클릭 시  통합결재로 이관</a:t>
                      </a:r>
                      <a:endParaRPr lang="en-US" altLang="ko-KR" sz="800" b="1" dirty="0"/>
                    </a:p>
                  </a:txBody>
                  <a:tcPr/>
                </a:tc>
                <a:extLst>
                  <a:ext uri="{0D108BD9-81ED-4DB2-BD59-A6C34878D82A}">
                    <a16:rowId xmlns:a16="http://schemas.microsoft.com/office/drawing/2014/main" val="10007"/>
                  </a:ext>
                </a:extLst>
              </a:tr>
              <a:tr h="0">
                <a:tc>
                  <a:txBody>
                    <a:bodyPr/>
                    <a:lstStyle/>
                    <a:p>
                      <a:pPr latinLnBrk="1"/>
                      <a:r>
                        <a:rPr lang="ko-KR" altLang="en-US" sz="800" dirty="0"/>
                        <a:t>취소요청</a:t>
                      </a:r>
                    </a:p>
                  </a:txBody>
                  <a:tcPr/>
                </a:tc>
                <a:tc>
                  <a:txBody>
                    <a:bodyPr/>
                    <a:lstStyle/>
                    <a:p>
                      <a:pPr latinLnBrk="1"/>
                      <a:r>
                        <a:rPr lang="ko-KR" altLang="en-US" sz="800" b="1" dirty="0"/>
                        <a:t>클릭 시 통합결재로 이관</a:t>
                      </a:r>
                      <a:endParaRPr lang="en-US" altLang="ko-KR" sz="800" b="1" dirty="0"/>
                    </a:p>
                  </a:txBody>
                  <a:tcPr/>
                </a:tc>
                <a:extLst>
                  <a:ext uri="{0D108BD9-81ED-4DB2-BD59-A6C34878D82A}">
                    <a16:rowId xmlns:a16="http://schemas.microsoft.com/office/drawing/2014/main" val="10008"/>
                  </a:ext>
                </a:extLst>
              </a:tr>
              <a:tr h="0">
                <a:tc>
                  <a:txBody>
                    <a:bodyPr/>
                    <a:lstStyle/>
                    <a:p>
                      <a:pPr latinLnBrk="1"/>
                      <a:r>
                        <a:rPr lang="ko-KR" altLang="en-US" sz="800" dirty="0"/>
                        <a:t>허가서 </a:t>
                      </a:r>
                    </a:p>
                  </a:txBody>
                  <a:tcPr/>
                </a:tc>
                <a:tc>
                  <a:txBody>
                    <a:bodyPr/>
                    <a:lstStyle/>
                    <a:p>
                      <a:pPr latinLnBrk="1"/>
                      <a:r>
                        <a:rPr lang="ko-KR" altLang="en-US" sz="800" b="1" dirty="0"/>
                        <a:t>등록 </a:t>
                      </a:r>
                      <a:r>
                        <a:rPr lang="ko-KR" altLang="en-US" sz="800" b="1" dirty="0" err="1"/>
                        <a:t>클릭시</a:t>
                      </a:r>
                      <a:r>
                        <a:rPr lang="ko-KR" altLang="en-US" sz="800" b="1" dirty="0"/>
                        <a:t> 허가서 등록</a:t>
                      </a:r>
                      <a:r>
                        <a:rPr lang="en-US" altLang="ko-KR" sz="800" b="1" dirty="0"/>
                        <a:t>/</a:t>
                      </a:r>
                      <a:r>
                        <a:rPr lang="ko-KR" altLang="en-US" sz="800" b="1" dirty="0"/>
                        <a:t>수정 화면으로  이동</a:t>
                      </a:r>
                      <a:endParaRPr lang="en-US" altLang="ko-KR" sz="800" b="1" dirty="0"/>
                    </a:p>
                  </a:txBody>
                  <a:tcPr/>
                </a:tc>
                <a:extLst>
                  <a:ext uri="{0D108BD9-81ED-4DB2-BD59-A6C34878D82A}">
                    <a16:rowId xmlns:a16="http://schemas.microsoft.com/office/drawing/2014/main" val="10009"/>
                  </a:ext>
                </a:extLst>
              </a:tr>
              <a:tr h="0">
                <a:tc>
                  <a:txBody>
                    <a:bodyPr/>
                    <a:lstStyle/>
                    <a:p>
                      <a:pPr latinLnBrk="1"/>
                      <a:r>
                        <a:rPr lang="ko-KR" altLang="en-US" sz="800" dirty="0"/>
                        <a:t>점검결과</a:t>
                      </a:r>
                    </a:p>
                  </a:txBody>
                  <a:tcPr/>
                </a:tc>
                <a:tc>
                  <a:txBody>
                    <a:bodyPr/>
                    <a:lstStyle/>
                    <a:p>
                      <a:pPr latinLnBrk="1"/>
                      <a:r>
                        <a:rPr lang="ko-KR" altLang="en-US" sz="800" b="1" dirty="0"/>
                        <a:t>점검결과</a:t>
                      </a:r>
                      <a:endParaRPr lang="en-US" altLang="ko-KR" sz="800" b="1" dirty="0"/>
                    </a:p>
                    <a:p>
                      <a:pPr latinLnBrk="1"/>
                      <a:r>
                        <a:rPr lang="ko-KR" altLang="en-US" sz="800" b="1" dirty="0" err="1"/>
                        <a:t>클릭시</a:t>
                      </a:r>
                      <a:r>
                        <a:rPr lang="ko-KR" altLang="en-US" sz="800" b="1" dirty="0"/>
                        <a:t> </a:t>
                      </a:r>
                      <a:r>
                        <a:rPr lang="ko-KR" altLang="en-US" sz="800" b="1" dirty="0" err="1"/>
                        <a:t>점금결과</a:t>
                      </a:r>
                      <a:r>
                        <a:rPr lang="ko-KR" altLang="en-US" sz="800" b="1" dirty="0"/>
                        <a:t> 등록</a:t>
                      </a:r>
                      <a:r>
                        <a:rPr lang="en-US" altLang="ko-KR" sz="800" b="1" dirty="0"/>
                        <a:t>/</a:t>
                      </a:r>
                      <a:r>
                        <a:rPr lang="ko-KR" altLang="en-US" sz="800" b="1" dirty="0"/>
                        <a:t>수정 화면으로 이동</a:t>
                      </a:r>
                      <a:endParaRPr lang="en-US" altLang="ko-KR" sz="800" b="1" dirty="0"/>
                    </a:p>
                  </a:txBody>
                  <a:tcPr/>
                </a:tc>
                <a:extLst>
                  <a:ext uri="{0D108BD9-81ED-4DB2-BD59-A6C34878D82A}">
                    <a16:rowId xmlns:a16="http://schemas.microsoft.com/office/drawing/2014/main" val="10010"/>
                  </a:ext>
                </a:extLst>
              </a:tr>
            </a:tbl>
          </a:graphicData>
        </a:graphic>
      </p:graphicFrame>
      <p:sp>
        <p:nvSpPr>
          <p:cNvPr id="32" name="직사각형 31"/>
          <p:cNvSpPr/>
          <p:nvPr/>
        </p:nvSpPr>
        <p:spPr>
          <a:xfrm>
            <a:off x="9445359" y="3973632"/>
            <a:ext cx="2210098" cy="1060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허가서를 작성해야 하는 밀폐작업의 경우  밀폐작업여부를 작업지시서 </a:t>
            </a:r>
            <a:r>
              <a:rPr lang="ko-KR" altLang="en-US" sz="800" dirty="0" err="1">
                <a:solidFill>
                  <a:schemeClr val="tx1"/>
                </a:solidFill>
              </a:rPr>
              <a:t>등록시</a:t>
            </a:r>
            <a:r>
              <a:rPr lang="ko-KR" altLang="en-US" sz="800" dirty="0">
                <a:solidFill>
                  <a:schemeClr val="tx1"/>
                </a:solidFill>
              </a:rPr>
              <a:t> 등록할 것인가</a:t>
            </a:r>
            <a:r>
              <a:rPr lang="en-US" altLang="ko-KR" sz="800" dirty="0">
                <a:solidFill>
                  <a:schemeClr val="tx1"/>
                </a:solidFill>
              </a:rPr>
              <a:t>.</a:t>
            </a:r>
          </a:p>
        </p:txBody>
      </p:sp>
      <p:sp>
        <p:nvSpPr>
          <p:cNvPr id="30" name="직사각형 29"/>
          <p:cNvSpPr/>
          <p:nvPr/>
        </p:nvSpPr>
        <p:spPr>
          <a:xfrm>
            <a:off x="7446448" y="99031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35" name="직사각형 34"/>
          <p:cNvSpPr/>
          <p:nvPr/>
        </p:nvSpPr>
        <p:spPr>
          <a:xfrm>
            <a:off x="4224934" y="1247804"/>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3184675" y="12031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승인 자</a:t>
            </a:r>
          </a:p>
        </p:txBody>
      </p:sp>
      <p:sp>
        <p:nvSpPr>
          <p:cNvPr id="42" name="직사각형 41"/>
          <p:cNvSpPr/>
          <p:nvPr/>
        </p:nvSpPr>
        <p:spPr>
          <a:xfrm>
            <a:off x="4961933" y="1233641"/>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6" name="직사각형 45"/>
          <p:cNvSpPr/>
          <p:nvPr/>
        </p:nvSpPr>
        <p:spPr>
          <a:xfrm>
            <a:off x="6925781" y="1236793"/>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7" name="직사각형 46"/>
          <p:cNvSpPr/>
          <p:nvPr/>
        </p:nvSpPr>
        <p:spPr>
          <a:xfrm>
            <a:off x="7445448" y="1236793"/>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48" name="직사각형 47"/>
          <p:cNvSpPr/>
          <p:nvPr/>
        </p:nvSpPr>
        <p:spPr>
          <a:xfrm>
            <a:off x="4224934" y="1524442"/>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9" name="직사각형 48"/>
          <p:cNvSpPr/>
          <p:nvPr/>
        </p:nvSpPr>
        <p:spPr>
          <a:xfrm>
            <a:off x="3184675" y="1479797"/>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자</a:t>
            </a:r>
          </a:p>
        </p:txBody>
      </p:sp>
      <p:sp>
        <p:nvSpPr>
          <p:cNvPr id="50" name="직사각형 49"/>
          <p:cNvSpPr/>
          <p:nvPr/>
        </p:nvSpPr>
        <p:spPr>
          <a:xfrm>
            <a:off x="4961933" y="1510279"/>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51" name="직사각형 50"/>
          <p:cNvSpPr/>
          <p:nvPr/>
        </p:nvSpPr>
        <p:spPr>
          <a:xfrm>
            <a:off x="6925781" y="151343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52" name="직사각형 51"/>
          <p:cNvSpPr/>
          <p:nvPr/>
        </p:nvSpPr>
        <p:spPr>
          <a:xfrm>
            <a:off x="7445448" y="151343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53" name="직사각형 52"/>
          <p:cNvSpPr/>
          <p:nvPr/>
        </p:nvSpPr>
        <p:spPr>
          <a:xfrm>
            <a:off x="7746" y="154201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상태</a:t>
            </a:r>
          </a:p>
        </p:txBody>
      </p:sp>
      <p:sp>
        <p:nvSpPr>
          <p:cNvPr id="55" name="직사각형 54"/>
          <p:cNvSpPr/>
          <p:nvPr/>
        </p:nvSpPr>
        <p:spPr>
          <a:xfrm>
            <a:off x="1023775" y="1568300"/>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56" name="직사각형 55"/>
          <p:cNvSpPr/>
          <p:nvPr/>
        </p:nvSpPr>
        <p:spPr>
          <a:xfrm>
            <a:off x="2702058" y="1568300"/>
            <a:ext cx="23381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graphicFrame>
        <p:nvGraphicFramePr>
          <p:cNvPr id="58" name="표 57"/>
          <p:cNvGraphicFramePr>
            <a:graphicFrameLocks noGrp="1"/>
          </p:cNvGraphicFramePr>
          <p:nvPr>
            <p:extLst>
              <p:ext uri="{D42A27DB-BD31-4B8C-83A1-F6EECF244321}">
                <p14:modId xmlns:p14="http://schemas.microsoft.com/office/powerpoint/2010/main" val="3836419196"/>
              </p:ext>
            </p:extLst>
          </p:nvPr>
        </p:nvGraphicFramePr>
        <p:xfrm>
          <a:off x="356263" y="2347186"/>
          <a:ext cx="8724692" cy="1631760"/>
        </p:xfrm>
        <a:graphic>
          <a:graphicData uri="http://schemas.openxmlformats.org/drawingml/2006/table">
            <a:tbl>
              <a:tblPr firstRow="1" bandRow="1">
                <a:tableStyleId>{5C22544A-7EE6-4342-B048-85BDC9FD1C3A}</a:tableStyleId>
              </a:tblPr>
              <a:tblGrid>
                <a:gridCol w="237155">
                  <a:extLst>
                    <a:ext uri="{9D8B030D-6E8A-4147-A177-3AD203B41FA5}">
                      <a16:colId xmlns:a16="http://schemas.microsoft.com/office/drawing/2014/main" val="20000"/>
                    </a:ext>
                  </a:extLst>
                </a:gridCol>
                <a:gridCol w="768405">
                  <a:extLst>
                    <a:ext uri="{9D8B030D-6E8A-4147-A177-3AD203B41FA5}">
                      <a16:colId xmlns:a16="http://schemas.microsoft.com/office/drawing/2014/main" val="20003"/>
                    </a:ext>
                  </a:extLst>
                </a:gridCol>
                <a:gridCol w="1208430">
                  <a:extLst>
                    <a:ext uri="{9D8B030D-6E8A-4147-A177-3AD203B41FA5}">
                      <a16:colId xmlns:a16="http://schemas.microsoft.com/office/drawing/2014/main" val="20002"/>
                    </a:ext>
                  </a:extLst>
                </a:gridCol>
                <a:gridCol w="1238476">
                  <a:extLst>
                    <a:ext uri="{9D8B030D-6E8A-4147-A177-3AD203B41FA5}">
                      <a16:colId xmlns:a16="http://schemas.microsoft.com/office/drawing/2014/main" val="20004"/>
                    </a:ext>
                  </a:extLst>
                </a:gridCol>
                <a:gridCol w="767588">
                  <a:extLst>
                    <a:ext uri="{9D8B030D-6E8A-4147-A177-3AD203B41FA5}">
                      <a16:colId xmlns:a16="http://schemas.microsoft.com/office/drawing/2014/main" val="20005"/>
                    </a:ext>
                  </a:extLst>
                </a:gridCol>
                <a:gridCol w="782901">
                  <a:extLst>
                    <a:ext uri="{9D8B030D-6E8A-4147-A177-3AD203B41FA5}">
                      <a16:colId xmlns:a16="http://schemas.microsoft.com/office/drawing/2014/main" val="20006"/>
                    </a:ext>
                  </a:extLst>
                </a:gridCol>
                <a:gridCol w="902805">
                  <a:extLst>
                    <a:ext uri="{9D8B030D-6E8A-4147-A177-3AD203B41FA5}">
                      <a16:colId xmlns:a16="http://schemas.microsoft.com/office/drawing/2014/main" val="20007"/>
                    </a:ext>
                  </a:extLst>
                </a:gridCol>
                <a:gridCol w="576958">
                  <a:extLst>
                    <a:ext uri="{9D8B030D-6E8A-4147-A177-3AD203B41FA5}">
                      <a16:colId xmlns:a16="http://schemas.microsoft.com/office/drawing/2014/main" val="20008"/>
                    </a:ext>
                  </a:extLst>
                </a:gridCol>
                <a:gridCol w="576958">
                  <a:extLst>
                    <a:ext uri="{9D8B030D-6E8A-4147-A177-3AD203B41FA5}">
                      <a16:colId xmlns:a16="http://schemas.microsoft.com/office/drawing/2014/main" val="20009"/>
                    </a:ext>
                  </a:extLst>
                </a:gridCol>
                <a:gridCol w="576958">
                  <a:extLst>
                    <a:ext uri="{9D8B030D-6E8A-4147-A177-3AD203B41FA5}">
                      <a16:colId xmlns:a16="http://schemas.microsoft.com/office/drawing/2014/main" val="20010"/>
                    </a:ext>
                  </a:extLst>
                </a:gridCol>
                <a:gridCol w="389512">
                  <a:extLst>
                    <a:ext uri="{9D8B030D-6E8A-4147-A177-3AD203B41FA5}">
                      <a16:colId xmlns:a16="http://schemas.microsoft.com/office/drawing/2014/main" val="20011"/>
                    </a:ext>
                  </a:extLst>
                </a:gridCol>
                <a:gridCol w="349273">
                  <a:extLst>
                    <a:ext uri="{9D8B030D-6E8A-4147-A177-3AD203B41FA5}">
                      <a16:colId xmlns:a16="http://schemas.microsoft.com/office/drawing/2014/main" val="20012"/>
                    </a:ext>
                  </a:extLst>
                </a:gridCol>
                <a:gridCol w="349273">
                  <a:extLst>
                    <a:ext uri="{9D8B030D-6E8A-4147-A177-3AD203B41FA5}">
                      <a16:colId xmlns:a16="http://schemas.microsoft.com/office/drawing/2014/main" val="2001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rPr>
                        <a:t>V</a:t>
                      </a:r>
                      <a:endParaRPr lang="ko-KR" altLang="en-US" sz="800" b="0" dirty="0">
                        <a:solidFill>
                          <a:schemeClr val="tx1"/>
                        </a:solidFill>
                      </a:endParaRPr>
                    </a:p>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작업지시</a:t>
                      </a:r>
                      <a:r>
                        <a:rPr lang="en-US" altLang="ko-KR" sz="800" b="0" dirty="0">
                          <a:solidFill>
                            <a:schemeClr val="tx1"/>
                          </a:solidFill>
                        </a:rPr>
                        <a:t>ID</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허가서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8292">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123456789</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이름</a:t>
                      </a:r>
                      <a:r>
                        <a:rPr lang="en-US" altLang="ko-KR" sz="800" b="0" dirty="0"/>
                        <a:t>/</a:t>
                      </a:r>
                      <a:r>
                        <a:rPr lang="ko-KR" altLang="en-US" sz="800" b="0" dirty="0"/>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a:t>
                      </a:r>
                      <a:r>
                        <a:rPr lang="ko-KR" altLang="en-US" sz="800" b="0" dirty="0"/>
                        <a:t> 지사</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작성중</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삭재</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승인요청</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양호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취소요청</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취소완료</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미등록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57" name="직사각형 56">
            <a:extLst>
              <a:ext uri="{FF2B5EF4-FFF2-40B4-BE49-F238E27FC236}">
                <a16:creationId xmlns:a16="http://schemas.microsoft.com/office/drawing/2014/main" id="{1EFA0C30-E139-4054-9DBC-CCED558BB0C2}"/>
              </a:ext>
            </a:extLst>
          </p:cNvPr>
          <p:cNvSpPr/>
          <p:nvPr/>
        </p:nvSpPr>
        <p:spPr>
          <a:xfrm>
            <a:off x="7270166" y="-30305"/>
            <a:ext cx="1810789" cy="78711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페이지 </a:t>
            </a:r>
            <a:r>
              <a:rPr lang="en-US" altLang="ko-KR" dirty="0"/>
              <a:t>: 20</a:t>
            </a:r>
            <a:endParaRPr lang="ko-KR" altLang="en-US" dirty="0"/>
          </a:p>
        </p:txBody>
      </p:sp>
    </p:spTree>
    <p:extLst>
      <p:ext uri="{BB962C8B-B14F-4D97-AF65-F5344CB8AC3E}">
        <p14:creationId xmlns:p14="http://schemas.microsoft.com/office/powerpoint/2010/main" val="2332818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직사각형 27"/>
          <p:cNvSpPr/>
          <p:nvPr/>
        </p:nvSpPr>
        <p:spPr>
          <a:xfrm>
            <a:off x="1008264" y="2632436"/>
            <a:ext cx="657475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5" name="직사각형 44"/>
          <p:cNvSpPr/>
          <p:nvPr/>
        </p:nvSpPr>
        <p:spPr>
          <a:xfrm>
            <a:off x="1001323" y="2396785"/>
            <a:ext cx="12151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a:t>
            </a:r>
            <a:r>
              <a:rPr lang="ko-KR" altLang="en-US" sz="800" dirty="0">
                <a:solidFill>
                  <a:schemeClr val="tx1"/>
                </a:solidFill>
              </a:rPr>
              <a:t> 국사</a:t>
            </a:r>
          </a:p>
        </p:txBody>
      </p:sp>
      <p:sp>
        <p:nvSpPr>
          <p:cNvPr id="124" name="직사각형 123"/>
          <p:cNvSpPr/>
          <p:nvPr/>
        </p:nvSpPr>
        <p:spPr>
          <a:xfrm>
            <a:off x="7727602" y="998575"/>
            <a:ext cx="62437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1408702" y="392782"/>
            <a:ext cx="5111902" cy="186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지시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   NETWORK/CUSTOMER </a:t>
            </a:r>
            <a:r>
              <a:rPr lang="ko-KR" altLang="en-US" sz="900" dirty="0">
                <a:solidFill>
                  <a:schemeClr val="tx1"/>
                </a:solidFill>
              </a:rPr>
              <a:t>부문 용</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5" name="직사각형 34"/>
          <p:cNvSpPr/>
          <p:nvPr/>
        </p:nvSpPr>
        <p:spPr>
          <a:xfrm>
            <a:off x="4684211" y="5880116"/>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7" name="직사각형 36"/>
          <p:cNvSpPr/>
          <p:nvPr/>
        </p:nvSpPr>
        <p:spPr>
          <a:xfrm>
            <a:off x="3453" y="2632436"/>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내용</a:t>
            </a:r>
          </a:p>
        </p:txBody>
      </p:sp>
      <p:sp>
        <p:nvSpPr>
          <p:cNvPr id="39" name="직사각형 38"/>
          <p:cNvSpPr/>
          <p:nvPr/>
        </p:nvSpPr>
        <p:spPr>
          <a:xfrm>
            <a:off x="1015124" y="1368210"/>
            <a:ext cx="118755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HH:MI</a:t>
            </a:r>
            <a:endParaRPr lang="ko-KR" altLang="en-US" sz="800" dirty="0">
              <a:solidFill>
                <a:schemeClr val="tx1"/>
              </a:solidFill>
            </a:endParaRPr>
          </a:p>
        </p:txBody>
      </p:sp>
      <p:sp>
        <p:nvSpPr>
          <p:cNvPr id="40" name="직사각형 39"/>
          <p:cNvSpPr/>
          <p:nvPr/>
        </p:nvSpPr>
        <p:spPr>
          <a:xfrm>
            <a:off x="1003312" y="1591681"/>
            <a:ext cx="307052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46" name="직사각형 45"/>
          <p:cNvSpPr/>
          <p:nvPr/>
        </p:nvSpPr>
        <p:spPr>
          <a:xfrm>
            <a:off x="19794" y="136821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endParaRPr lang="ko-KR" altLang="en-US" sz="800" dirty="0">
              <a:solidFill>
                <a:schemeClr val="tx1"/>
              </a:solidFill>
            </a:endParaRPr>
          </a:p>
        </p:txBody>
      </p:sp>
      <p:sp>
        <p:nvSpPr>
          <p:cNvPr id="47" name="직사각형 46"/>
          <p:cNvSpPr/>
          <p:nvPr/>
        </p:nvSpPr>
        <p:spPr>
          <a:xfrm>
            <a:off x="5633" y="163945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graphicFrame>
        <p:nvGraphicFramePr>
          <p:cNvPr id="89" name="표 88"/>
          <p:cNvGraphicFramePr>
            <a:graphicFrameLocks noGrp="1"/>
          </p:cNvGraphicFramePr>
          <p:nvPr>
            <p:extLst>
              <p:ext uri="{D42A27DB-BD31-4B8C-83A1-F6EECF244321}">
                <p14:modId xmlns:p14="http://schemas.microsoft.com/office/powerpoint/2010/main" val="1140261383"/>
              </p:ext>
            </p:extLst>
          </p:nvPr>
        </p:nvGraphicFramePr>
        <p:xfrm>
          <a:off x="9433740" y="905811"/>
          <a:ext cx="2670569" cy="3126258"/>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찾기</a:t>
                      </a:r>
                    </a:p>
                  </a:txBody>
                  <a:tcPr/>
                </a:tc>
                <a:tc>
                  <a:txBody>
                    <a:bodyPr/>
                    <a:lstStyle/>
                    <a:p>
                      <a:pPr latinLnBrk="1"/>
                      <a:r>
                        <a:rPr lang="ko-KR" altLang="en-US" sz="800" dirty="0"/>
                        <a:t>작업지시 내역들을 검색하여 작업지시를 선택</a:t>
                      </a:r>
                      <a:endParaRPr lang="en-US" altLang="ko-KR" sz="800" dirty="0"/>
                    </a:p>
                  </a:txBody>
                  <a:tcPr/>
                </a:tc>
                <a:extLst>
                  <a:ext uri="{0D108BD9-81ED-4DB2-BD59-A6C34878D82A}">
                    <a16:rowId xmlns:a16="http://schemas.microsoft.com/office/drawing/2014/main" val="10001"/>
                  </a:ext>
                </a:extLst>
              </a:tr>
              <a:tr h="0">
                <a:tc>
                  <a:txBody>
                    <a:bodyPr/>
                    <a:lstStyle/>
                    <a:p>
                      <a:pPr latinLnBrk="1"/>
                      <a:r>
                        <a:rPr lang="ko-KR" altLang="en-US" sz="800" dirty="0"/>
                        <a:t>진행상태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작성중</a:t>
                      </a:r>
                      <a:r>
                        <a:rPr lang="en-US" altLang="ko-KR" sz="800" dirty="0">
                          <a:solidFill>
                            <a:schemeClr val="tx1"/>
                          </a:solidFill>
                        </a:rPr>
                        <a:t>,</a:t>
                      </a:r>
                      <a:r>
                        <a:rPr lang="ko-KR" altLang="en-US" sz="800" dirty="0">
                          <a:solidFill>
                            <a:schemeClr val="tx1"/>
                          </a:solidFill>
                        </a:rPr>
                        <a:t>승인요청</a:t>
                      </a:r>
                      <a:r>
                        <a:rPr lang="en-US" altLang="ko-KR" sz="800" dirty="0">
                          <a:solidFill>
                            <a:schemeClr val="tx1"/>
                          </a:solidFill>
                        </a:rPr>
                        <a:t>,</a:t>
                      </a:r>
                      <a:r>
                        <a:rPr lang="ko-KR" altLang="en-US" sz="800" dirty="0">
                          <a:solidFill>
                            <a:schemeClr val="tx1"/>
                          </a:solidFill>
                        </a:rPr>
                        <a:t>승인완료</a:t>
                      </a:r>
                      <a:r>
                        <a:rPr lang="en-US" altLang="ko-KR" sz="800" dirty="0">
                          <a:solidFill>
                            <a:schemeClr val="tx1"/>
                          </a:solidFill>
                        </a:rPr>
                        <a:t>,</a:t>
                      </a:r>
                      <a:r>
                        <a:rPr lang="ko-KR" altLang="en-US" sz="800" dirty="0">
                          <a:solidFill>
                            <a:schemeClr val="tx1"/>
                          </a:solidFill>
                        </a:rPr>
                        <a:t>취소요청</a:t>
                      </a:r>
                      <a:r>
                        <a:rPr lang="en-US" altLang="ko-KR" sz="800" dirty="0">
                          <a:solidFill>
                            <a:schemeClr val="tx1"/>
                          </a:solidFill>
                        </a:rPr>
                        <a:t>,</a:t>
                      </a:r>
                      <a:r>
                        <a:rPr lang="ko-KR" altLang="en-US" sz="800" dirty="0">
                          <a:solidFill>
                            <a:schemeClr val="tx1"/>
                          </a:solidFill>
                        </a:rPr>
                        <a:t>취소완료</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이력보기</a:t>
                      </a:r>
                    </a:p>
                  </a:txBody>
                  <a:tcPr/>
                </a:tc>
                <a:tc>
                  <a:txBody>
                    <a:bodyPr/>
                    <a:lstStyle/>
                    <a:p>
                      <a:r>
                        <a:rPr lang="ko-KR" altLang="en-US" sz="800" dirty="0">
                          <a:solidFill>
                            <a:schemeClr val="tx1"/>
                          </a:solidFill>
                        </a:rPr>
                        <a:t>현재의 상태를 보여주고  이력버튼 </a:t>
                      </a:r>
                      <a:r>
                        <a:rPr lang="ko-KR" altLang="en-US" sz="800" dirty="0" err="1">
                          <a:solidFill>
                            <a:schemeClr val="tx1"/>
                          </a:solidFill>
                        </a:rPr>
                        <a:t>클릭시</a:t>
                      </a:r>
                      <a:r>
                        <a:rPr lang="ko-KR" altLang="en-US" sz="800" dirty="0">
                          <a:solidFill>
                            <a:schemeClr val="tx1"/>
                          </a:solidFill>
                        </a:rPr>
                        <a:t>  등록</a:t>
                      </a:r>
                      <a:r>
                        <a:rPr lang="en-US" altLang="ko-KR" sz="800" dirty="0">
                          <a:solidFill>
                            <a:schemeClr val="tx1"/>
                          </a:solidFill>
                        </a:rPr>
                        <a:t>,</a:t>
                      </a:r>
                      <a:r>
                        <a:rPr lang="ko-KR" altLang="en-US" sz="800" dirty="0">
                          <a:solidFill>
                            <a:schemeClr val="tx1"/>
                          </a:solidFill>
                        </a:rPr>
                        <a:t>신청</a:t>
                      </a:r>
                      <a:r>
                        <a:rPr lang="en-US" altLang="ko-KR" sz="800" dirty="0">
                          <a:solidFill>
                            <a:schemeClr val="tx1"/>
                          </a:solidFill>
                        </a:rPr>
                        <a:t>,</a:t>
                      </a:r>
                      <a:r>
                        <a:rPr lang="ko-KR" altLang="en-US" sz="800" dirty="0">
                          <a:solidFill>
                            <a:schemeClr val="tx1"/>
                          </a:solidFill>
                        </a:rPr>
                        <a:t>승인</a:t>
                      </a:r>
                      <a:r>
                        <a:rPr lang="en-US" altLang="ko-KR" sz="800" dirty="0">
                          <a:solidFill>
                            <a:schemeClr val="tx1"/>
                          </a:solidFill>
                        </a:rPr>
                        <a:t>,</a:t>
                      </a:r>
                      <a:r>
                        <a:rPr lang="ko-KR" altLang="en-US" sz="800" baseline="0" dirty="0">
                          <a:solidFill>
                            <a:schemeClr val="tx1"/>
                          </a:solidFill>
                        </a:rPr>
                        <a:t> 취소 등의 상태변경이력을 팝업</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작업 유형</a:t>
                      </a:r>
                    </a:p>
                  </a:txBody>
                  <a:tcPr/>
                </a:tc>
                <a:tc>
                  <a:txBody>
                    <a:bodyPr/>
                    <a:lstStyle/>
                    <a:p>
                      <a:r>
                        <a:rPr lang="ko-KR" altLang="en-US" sz="800" dirty="0">
                          <a:solidFill>
                            <a:schemeClr val="tx1"/>
                          </a:solidFill>
                        </a:rPr>
                        <a:t>맨홀</a:t>
                      </a:r>
                      <a:r>
                        <a:rPr lang="en-US" altLang="ko-KR" sz="800" dirty="0">
                          <a:solidFill>
                            <a:schemeClr val="tx1"/>
                          </a:solidFill>
                        </a:rPr>
                        <a:t>, </a:t>
                      </a:r>
                      <a:r>
                        <a:rPr lang="ko-KR" altLang="en-US" sz="800" dirty="0">
                          <a:solidFill>
                            <a:schemeClr val="tx1"/>
                          </a:solidFill>
                        </a:rPr>
                        <a:t>전주</a:t>
                      </a:r>
                      <a:r>
                        <a:rPr lang="en-US" altLang="ko-KR" sz="800" dirty="0">
                          <a:solidFill>
                            <a:schemeClr val="tx1"/>
                          </a:solidFill>
                        </a:rPr>
                        <a:t>, </a:t>
                      </a:r>
                      <a:r>
                        <a:rPr lang="ko-KR" altLang="en-US" sz="800" dirty="0">
                          <a:solidFill>
                            <a:schemeClr val="tx1"/>
                          </a:solidFill>
                        </a:rPr>
                        <a:t>맨홀</a:t>
                      </a:r>
                      <a:r>
                        <a:rPr lang="en-US" altLang="ko-KR" sz="800" dirty="0">
                          <a:solidFill>
                            <a:schemeClr val="tx1"/>
                          </a:solidFill>
                        </a:rPr>
                        <a:t>+</a:t>
                      </a:r>
                      <a:r>
                        <a:rPr lang="ko-KR" altLang="en-US" sz="800" dirty="0">
                          <a:solidFill>
                            <a:schemeClr val="tx1"/>
                          </a:solidFill>
                        </a:rPr>
                        <a:t>전주</a:t>
                      </a:r>
                      <a:r>
                        <a:rPr lang="en-US" altLang="ko-KR" sz="800" dirty="0">
                          <a:solidFill>
                            <a:schemeClr val="tx1"/>
                          </a:solidFill>
                        </a:rPr>
                        <a:t>, </a:t>
                      </a:r>
                      <a:r>
                        <a:rPr lang="ko-KR" altLang="en-US" sz="800" dirty="0">
                          <a:solidFill>
                            <a:schemeClr val="tx1"/>
                          </a:solidFill>
                        </a:rPr>
                        <a:t>기타</a:t>
                      </a:r>
                      <a:endParaRPr lang="en-US" altLang="ko-KR" sz="800" dirty="0">
                        <a:solidFill>
                          <a:schemeClr val="tx1"/>
                        </a:solidFill>
                      </a:endParaRPr>
                    </a:p>
                  </a:txBody>
                  <a:tcPr/>
                </a:tc>
                <a:extLst>
                  <a:ext uri="{0D108BD9-81ED-4DB2-BD59-A6C34878D82A}">
                    <a16:rowId xmlns:a16="http://schemas.microsoft.com/office/drawing/2014/main" val="10004"/>
                  </a:ext>
                </a:extLst>
              </a:tr>
              <a:tr h="413538">
                <a:tc>
                  <a:txBody>
                    <a:bodyPr/>
                    <a:lstStyle/>
                    <a:p>
                      <a:pPr latinLnBrk="1"/>
                      <a:r>
                        <a:rPr lang="ko-KR" altLang="en-US" sz="800" dirty="0"/>
                        <a:t>작업내용</a:t>
                      </a:r>
                    </a:p>
                  </a:txBody>
                  <a:tcPr/>
                </a:tc>
                <a:tc>
                  <a:txBody>
                    <a:bodyPr/>
                    <a:lstStyle/>
                    <a:p>
                      <a:r>
                        <a:rPr lang="ko-KR" altLang="en-US" sz="800" dirty="0">
                          <a:solidFill>
                            <a:schemeClr val="tx1"/>
                          </a:solidFill>
                        </a:rPr>
                        <a:t>작업내용을 입력 </a:t>
                      </a:r>
                      <a:r>
                        <a:rPr lang="en-US" altLang="ko-KR" sz="800" dirty="0">
                          <a:solidFill>
                            <a:schemeClr val="tx1"/>
                          </a:solidFill>
                        </a:rPr>
                        <a:t>, </a:t>
                      </a:r>
                      <a:r>
                        <a:rPr lang="ko-KR" altLang="en-US" sz="800" dirty="0">
                          <a:solidFill>
                            <a:schemeClr val="tx1"/>
                          </a:solidFill>
                        </a:rPr>
                        <a:t>별도의 </a:t>
                      </a:r>
                      <a:r>
                        <a:rPr lang="ko-KR" altLang="en-US" sz="800" dirty="0" err="1">
                          <a:solidFill>
                            <a:schemeClr val="tx1"/>
                          </a:solidFill>
                        </a:rPr>
                        <a:t>작업명은</a:t>
                      </a:r>
                      <a:r>
                        <a:rPr lang="ko-KR" altLang="en-US" sz="800" dirty="0">
                          <a:solidFill>
                            <a:schemeClr val="tx1"/>
                          </a:solidFill>
                        </a:rPr>
                        <a:t> 관리하지 않음</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err="1"/>
                        <a:t>중량물</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하나라도 선택되면  안전서류에서 작업계획서를 작성해야 함</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err="1"/>
                        <a:t>가져오가</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작업지시 검색 팝업을 호출하여 특정 작업지시를 선택한 후 해당 작업지시내역을 복사</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a:t>
                      </a:r>
                      <a:r>
                        <a:rPr lang="ko-KR" altLang="en-US" sz="800" dirty="0">
                          <a:solidFill>
                            <a:schemeClr val="tx1"/>
                          </a:solidFill>
                        </a:rPr>
                        <a:t>작업취소 후 재 </a:t>
                      </a:r>
                      <a:r>
                        <a:rPr lang="ko-KR" altLang="en-US" sz="800" dirty="0" err="1">
                          <a:solidFill>
                            <a:schemeClr val="tx1"/>
                          </a:solidFill>
                        </a:rPr>
                        <a:t>등록시</a:t>
                      </a:r>
                      <a:r>
                        <a:rPr lang="ko-KR" altLang="en-US" sz="800" dirty="0">
                          <a:solidFill>
                            <a:schemeClr val="tx1"/>
                          </a:solidFill>
                        </a:rPr>
                        <a:t> 입력의 용이를 위해 취소된 작업지시를 가져오기</a:t>
                      </a:r>
                      <a:r>
                        <a:rPr lang="en-US" altLang="ko-KR" sz="800" dirty="0">
                          <a:solidFill>
                            <a:schemeClr val="tx1"/>
                          </a:solidFill>
                        </a:rPr>
                        <a:t>)</a:t>
                      </a:r>
                    </a:p>
                  </a:txBody>
                  <a:tcPr/>
                </a:tc>
                <a:extLst>
                  <a:ext uri="{0D108BD9-81ED-4DB2-BD59-A6C34878D82A}">
                    <a16:rowId xmlns:a16="http://schemas.microsoft.com/office/drawing/2014/main" val="10007"/>
                  </a:ext>
                </a:extLst>
              </a:tr>
            </a:tbl>
          </a:graphicData>
        </a:graphic>
      </p:graphicFrame>
      <p:sp>
        <p:nvSpPr>
          <p:cNvPr id="63" name="직사각형 62"/>
          <p:cNvSpPr/>
          <p:nvPr/>
        </p:nvSpPr>
        <p:spPr>
          <a:xfrm>
            <a:off x="1008264" y="2903679"/>
            <a:ext cx="92331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a:t>
            </a:r>
            <a:endParaRPr lang="ko-KR" altLang="en-US" sz="800" dirty="0">
              <a:solidFill>
                <a:schemeClr val="tx1"/>
              </a:solidFill>
            </a:endParaRPr>
          </a:p>
        </p:txBody>
      </p:sp>
      <p:sp>
        <p:nvSpPr>
          <p:cNvPr id="64" name="직사각형 63"/>
          <p:cNvSpPr/>
          <p:nvPr/>
        </p:nvSpPr>
        <p:spPr>
          <a:xfrm>
            <a:off x="3453" y="290367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일시</a:t>
            </a:r>
          </a:p>
        </p:txBody>
      </p:sp>
      <p:sp>
        <p:nvSpPr>
          <p:cNvPr id="67" name="직사각형 66"/>
          <p:cNvSpPr/>
          <p:nvPr/>
        </p:nvSpPr>
        <p:spPr>
          <a:xfrm>
            <a:off x="2114853" y="2904692"/>
            <a:ext cx="52921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HH:MI</a:t>
            </a:r>
            <a:endParaRPr lang="ko-KR" altLang="en-US" sz="800" dirty="0">
              <a:solidFill>
                <a:schemeClr val="tx1"/>
              </a:solidFill>
            </a:endParaRPr>
          </a:p>
        </p:txBody>
      </p:sp>
      <p:sp>
        <p:nvSpPr>
          <p:cNvPr id="98" name="직사각형 97"/>
          <p:cNvSpPr/>
          <p:nvPr/>
        </p:nvSpPr>
        <p:spPr>
          <a:xfrm>
            <a:off x="2615535" y="2903679"/>
            <a:ext cx="19290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rPr>
              <a:t>~</a:t>
            </a:r>
            <a:endParaRPr lang="ko-KR" altLang="en-US" sz="800" dirty="0">
              <a:solidFill>
                <a:schemeClr val="tx1"/>
              </a:solidFill>
            </a:endParaRPr>
          </a:p>
        </p:txBody>
      </p:sp>
      <p:sp>
        <p:nvSpPr>
          <p:cNvPr id="108" name="직사각형 107"/>
          <p:cNvSpPr/>
          <p:nvPr/>
        </p:nvSpPr>
        <p:spPr>
          <a:xfrm>
            <a:off x="-3850" y="322519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 치</a:t>
            </a:r>
          </a:p>
        </p:txBody>
      </p:sp>
      <p:sp>
        <p:nvSpPr>
          <p:cNvPr id="109" name="직사각형 108"/>
          <p:cNvSpPr/>
          <p:nvPr/>
        </p:nvSpPr>
        <p:spPr>
          <a:xfrm>
            <a:off x="1018003" y="3228952"/>
            <a:ext cx="656501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주소가 출력됩니다</a:t>
            </a:r>
          </a:p>
        </p:txBody>
      </p:sp>
      <p:sp>
        <p:nvSpPr>
          <p:cNvPr id="110" name="직사각형 109"/>
          <p:cNvSpPr/>
          <p:nvPr/>
        </p:nvSpPr>
        <p:spPr>
          <a:xfrm>
            <a:off x="7636040" y="3225191"/>
            <a:ext cx="793775" cy="179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지도 찾기</a:t>
            </a:r>
          </a:p>
        </p:txBody>
      </p:sp>
      <p:sp>
        <p:nvSpPr>
          <p:cNvPr id="111" name="직사각형 110"/>
          <p:cNvSpPr/>
          <p:nvPr/>
        </p:nvSpPr>
        <p:spPr>
          <a:xfrm>
            <a:off x="8472009" y="3208045"/>
            <a:ext cx="460683" cy="19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30" name="직사각형 29"/>
          <p:cNvSpPr/>
          <p:nvPr/>
        </p:nvSpPr>
        <p:spPr>
          <a:xfrm>
            <a:off x="9453857" y="4328571"/>
            <a:ext cx="2321136" cy="1758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국사명은</a:t>
            </a:r>
            <a:r>
              <a:rPr lang="ko-KR" altLang="en-US" sz="800" dirty="0">
                <a:solidFill>
                  <a:schemeClr val="tx1"/>
                </a:solidFill>
              </a:rPr>
              <a:t> 필수 인가</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선택대상 작업계획서는  모두 동일한가</a:t>
            </a:r>
            <a:r>
              <a:rPr lang="en-US" altLang="ko-KR" sz="800" dirty="0">
                <a:solidFill>
                  <a:schemeClr val="tx1"/>
                </a:solidFill>
              </a:rPr>
              <a:t>?</a:t>
            </a:r>
          </a:p>
          <a:p>
            <a:r>
              <a:rPr lang="ko-KR" altLang="en-US" sz="800" dirty="0">
                <a:solidFill>
                  <a:schemeClr val="tx1"/>
                </a:solidFill>
              </a:rPr>
              <a:t>원칙은</a:t>
            </a:r>
            <a:endParaRPr lang="en-US" altLang="ko-KR" sz="800" dirty="0">
              <a:solidFill>
                <a:schemeClr val="tx1"/>
              </a:solidFill>
            </a:endParaRPr>
          </a:p>
          <a:p>
            <a:r>
              <a:rPr lang="en-US" altLang="ko-KR" sz="800" dirty="0">
                <a:solidFill>
                  <a:schemeClr val="tx1"/>
                </a:solidFill>
              </a:rPr>
              <a:t>n/c/ : </a:t>
            </a:r>
            <a:r>
              <a:rPr lang="ko-KR" altLang="en-US" sz="800" dirty="0">
                <a:solidFill>
                  <a:schemeClr val="tx1"/>
                </a:solidFill>
              </a:rPr>
              <a:t>작업조직을 판단</a:t>
            </a:r>
            <a:endParaRPr lang="en-US" altLang="ko-KR" sz="800" dirty="0">
              <a:solidFill>
                <a:schemeClr val="tx1"/>
              </a:solidFill>
            </a:endParaRPr>
          </a:p>
          <a:p>
            <a:r>
              <a:rPr lang="en-US" altLang="ko-KR" sz="800" dirty="0">
                <a:solidFill>
                  <a:schemeClr val="tx1"/>
                </a:solidFill>
              </a:rPr>
              <a:t>E: </a:t>
            </a:r>
            <a:r>
              <a:rPr lang="ko-KR" altLang="en-US" sz="800" dirty="0">
                <a:solidFill>
                  <a:schemeClr val="tx1"/>
                </a:solidFill>
              </a:rPr>
              <a:t>점검유형 없음</a:t>
            </a:r>
            <a:r>
              <a:rPr lang="en-US" altLang="ko-KR" sz="800" dirty="0">
                <a:solidFill>
                  <a:schemeClr val="tx1"/>
                </a:solidFill>
              </a:rPr>
              <a:t>, </a:t>
            </a:r>
            <a:r>
              <a:rPr lang="ko-KR" altLang="en-US" sz="800" dirty="0">
                <a:solidFill>
                  <a:schemeClr val="tx1"/>
                </a:solidFill>
              </a:rPr>
              <a:t>점검항목은 점검자가 판단</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작업계획서 </a:t>
            </a:r>
            <a:r>
              <a:rPr lang="en-US" altLang="ko-KR" sz="800" dirty="0">
                <a:solidFill>
                  <a:schemeClr val="tx1"/>
                </a:solidFill>
              </a:rPr>
              <a:t>: </a:t>
            </a:r>
            <a:r>
              <a:rPr lang="ko-KR" altLang="en-US" sz="800" dirty="0">
                <a:solidFill>
                  <a:schemeClr val="tx1"/>
                </a:solidFill>
              </a:rPr>
              <a:t>검토 필요</a:t>
            </a:r>
            <a:endParaRPr lang="en-US" altLang="ko-KR" sz="800" dirty="0">
              <a:solidFill>
                <a:schemeClr val="tx1"/>
              </a:solidFill>
            </a:endParaRPr>
          </a:p>
          <a:p>
            <a:r>
              <a:rPr lang="ko-KR" altLang="en-US" sz="800" dirty="0">
                <a:solidFill>
                  <a:schemeClr val="tx1"/>
                </a:solidFill>
              </a:rPr>
              <a:t>작업지시데이터가 서류관리의 작업계획서인가 </a:t>
            </a:r>
            <a:r>
              <a:rPr lang="en-US" altLang="ko-KR" sz="800" dirty="0">
                <a:solidFill>
                  <a:schemeClr val="tx1"/>
                </a:solidFill>
              </a:rPr>
              <a:t>?</a:t>
            </a:r>
          </a:p>
          <a:p>
            <a:r>
              <a:rPr lang="ko-KR" altLang="en-US" sz="800" dirty="0">
                <a:solidFill>
                  <a:schemeClr val="tx1"/>
                </a:solidFill>
              </a:rPr>
              <a:t>작업계획서의 작업내역이 목차 다음인데  이러면 출력이 안됨</a:t>
            </a:r>
            <a:endParaRPr lang="en-US" altLang="ko-KR" sz="800" dirty="0">
              <a:solidFill>
                <a:schemeClr val="tx1"/>
              </a:solidFill>
            </a:endParaRPr>
          </a:p>
        </p:txBody>
      </p:sp>
      <p:sp>
        <p:nvSpPr>
          <p:cNvPr id="31" name="직사각형 30"/>
          <p:cNvSpPr/>
          <p:nvPr/>
        </p:nvSpPr>
        <p:spPr>
          <a:xfrm>
            <a:off x="2827344" y="2906773"/>
            <a:ext cx="52921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HH:MI</a:t>
            </a:r>
            <a:endParaRPr lang="ko-KR" altLang="en-US" sz="800" dirty="0">
              <a:solidFill>
                <a:schemeClr val="tx1"/>
              </a:solidFill>
            </a:endParaRPr>
          </a:p>
        </p:txBody>
      </p:sp>
      <p:sp>
        <p:nvSpPr>
          <p:cNvPr id="42" name="직사각형 41"/>
          <p:cNvSpPr/>
          <p:nvPr/>
        </p:nvSpPr>
        <p:spPr>
          <a:xfrm>
            <a:off x="2702628" y="975846"/>
            <a:ext cx="741837"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진행상태</a:t>
            </a:r>
            <a:endParaRPr lang="ko-KR" altLang="en-US" sz="800" dirty="0">
              <a:solidFill>
                <a:schemeClr val="tx1"/>
              </a:solidFill>
            </a:endParaRPr>
          </a:p>
        </p:txBody>
      </p:sp>
      <p:sp>
        <p:nvSpPr>
          <p:cNvPr id="43" name="직사각형 42"/>
          <p:cNvSpPr/>
          <p:nvPr/>
        </p:nvSpPr>
        <p:spPr>
          <a:xfrm>
            <a:off x="8411459" y="1368211"/>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이력</a:t>
            </a:r>
            <a:endParaRPr lang="ko-KR" altLang="en-US" sz="800" dirty="0"/>
          </a:p>
        </p:txBody>
      </p:sp>
      <p:sp>
        <p:nvSpPr>
          <p:cNvPr id="55" name="직사각형 54"/>
          <p:cNvSpPr/>
          <p:nvPr/>
        </p:nvSpPr>
        <p:spPr>
          <a:xfrm>
            <a:off x="-21593" y="367834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유형</a:t>
            </a:r>
          </a:p>
        </p:txBody>
      </p:sp>
      <p:sp>
        <p:nvSpPr>
          <p:cNvPr id="56" name="직사각형 55"/>
          <p:cNvSpPr/>
          <p:nvPr/>
        </p:nvSpPr>
        <p:spPr>
          <a:xfrm>
            <a:off x="1008263" y="3674235"/>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57" name="직사각형 56"/>
          <p:cNvSpPr/>
          <p:nvPr/>
        </p:nvSpPr>
        <p:spPr>
          <a:xfrm>
            <a:off x="1909689" y="3672948"/>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59" name="직사각형 58"/>
          <p:cNvSpPr/>
          <p:nvPr/>
        </p:nvSpPr>
        <p:spPr>
          <a:xfrm>
            <a:off x="490760" y="2406698"/>
            <a:ext cx="5105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국사</a:t>
            </a:r>
          </a:p>
        </p:txBody>
      </p:sp>
      <p:sp>
        <p:nvSpPr>
          <p:cNvPr id="48" name="직사각형 47"/>
          <p:cNvSpPr/>
          <p:nvPr/>
        </p:nvSpPr>
        <p:spPr>
          <a:xfrm>
            <a:off x="34736" y="351379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44" name="직사각형 43"/>
          <p:cNvSpPr/>
          <p:nvPr/>
        </p:nvSpPr>
        <p:spPr>
          <a:xfrm>
            <a:off x="8396940" y="987459"/>
            <a:ext cx="63331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가져오기</a:t>
            </a:r>
          </a:p>
        </p:txBody>
      </p:sp>
      <p:sp>
        <p:nvSpPr>
          <p:cNvPr id="51" name="직사각형 50"/>
          <p:cNvSpPr/>
          <p:nvPr/>
        </p:nvSpPr>
        <p:spPr>
          <a:xfrm>
            <a:off x="-6729" y="401749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작업계획서</a:t>
            </a:r>
          </a:p>
        </p:txBody>
      </p:sp>
      <p:sp>
        <p:nvSpPr>
          <p:cNvPr id="53" name="직사각형 52"/>
          <p:cNvSpPr/>
          <p:nvPr/>
        </p:nvSpPr>
        <p:spPr>
          <a:xfrm>
            <a:off x="2119713" y="4016062"/>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65" name="직사각형 64"/>
          <p:cNvSpPr/>
          <p:nvPr/>
        </p:nvSpPr>
        <p:spPr>
          <a:xfrm>
            <a:off x="49600" y="385294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66" name="직사각형 65"/>
          <p:cNvSpPr/>
          <p:nvPr/>
        </p:nvSpPr>
        <p:spPr>
          <a:xfrm>
            <a:off x="322136" y="2159476"/>
            <a:ext cx="8859185" cy="418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8" name="직사각형 67"/>
          <p:cNvSpPr/>
          <p:nvPr/>
        </p:nvSpPr>
        <p:spPr>
          <a:xfrm>
            <a:off x="322136" y="1933563"/>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작업정보</a:t>
            </a:r>
            <a:endParaRPr lang="ko-KR" altLang="en-US" sz="800" dirty="0"/>
          </a:p>
        </p:txBody>
      </p:sp>
      <p:sp>
        <p:nvSpPr>
          <p:cNvPr id="69" name="직사각형 68"/>
          <p:cNvSpPr/>
          <p:nvPr/>
        </p:nvSpPr>
        <p:spPr>
          <a:xfrm>
            <a:off x="990109" y="1926717"/>
            <a:ext cx="618794"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작업조</a:t>
            </a:r>
            <a:endParaRPr lang="ko-KR" altLang="en-US" sz="800" dirty="0">
              <a:solidFill>
                <a:schemeClr val="tx1"/>
              </a:solidFill>
            </a:endParaRPr>
          </a:p>
        </p:txBody>
      </p:sp>
      <p:sp>
        <p:nvSpPr>
          <p:cNvPr id="70" name="직사각형 69"/>
          <p:cNvSpPr/>
          <p:nvPr/>
        </p:nvSpPr>
        <p:spPr>
          <a:xfrm>
            <a:off x="3524975" y="981431"/>
            <a:ext cx="589825" cy="173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승인신청</a:t>
            </a:r>
          </a:p>
        </p:txBody>
      </p:sp>
      <p:sp>
        <p:nvSpPr>
          <p:cNvPr id="71" name="직사각형 70"/>
          <p:cNvSpPr/>
          <p:nvPr/>
        </p:nvSpPr>
        <p:spPr>
          <a:xfrm>
            <a:off x="960643" y="4024128"/>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오거크레인</a:t>
            </a:r>
            <a:r>
              <a:rPr lang="ko-KR" altLang="en-US" sz="800" dirty="0">
                <a:solidFill>
                  <a:schemeClr val="tx1"/>
                </a:solidFill>
              </a:rPr>
              <a:t> </a:t>
            </a:r>
            <a:r>
              <a:rPr lang="ko-KR" altLang="en-US" sz="800" dirty="0" err="1">
                <a:solidFill>
                  <a:schemeClr val="tx1"/>
                </a:solidFill>
              </a:rPr>
              <a:t>카고트럭</a:t>
            </a:r>
            <a:endParaRPr lang="ko-KR" altLang="en-US" sz="800" dirty="0">
              <a:solidFill>
                <a:schemeClr val="tx1"/>
              </a:solidFill>
            </a:endParaRPr>
          </a:p>
        </p:txBody>
      </p:sp>
      <p:sp>
        <p:nvSpPr>
          <p:cNvPr id="72" name="직사각형 71"/>
          <p:cNvSpPr/>
          <p:nvPr/>
        </p:nvSpPr>
        <p:spPr>
          <a:xfrm>
            <a:off x="960643" y="4235898"/>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고소작업차</a:t>
            </a:r>
            <a:endParaRPr lang="ko-KR" altLang="en-US" sz="800" dirty="0">
              <a:solidFill>
                <a:schemeClr val="tx1"/>
              </a:solidFill>
            </a:endParaRPr>
          </a:p>
        </p:txBody>
      </p:sp>
      <p:sp>
        <p:nvSpPr>
          <p:cNvPr id="73" name="직사각형 72"/>
          <p:cNvSpPr/>
          <p:nvPr/>
        </p:nvSpPr>
        <p:spPr>
          <a:xfrm>
            <a:off x="2129074" y="4248818"/>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74" name="직사각형 73"/>
          <p:cNvSpPr/>
          <p:nvPr/>
        </p:nvSpPr>
        <p:spPr>
          <a:xfrm>
            <a:off x="970004" y="4452006"/>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운반용 화물트럭</a:t>
            </a:r>
          </a:p>
        </p:txBody>
      </p:sp>
      <p:sp>
        <p:nvSpPr>
          <p:cNvPr id="75" name="직사각형 74"/>
          <p:cNvSpPr/>
          <p:nvPr/>
        </p:nvSpPr>
        <p:spPr>
          <a:xfrm>
            <a:off x="2138435" y="4464926"/>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9" name="직사각형 48"/>
          <p:cNvSpPr/>
          <p:nvPr/>
        </p:nvSpPr>
        <p:spPr>
          <a:xfrm>
            <a:off x="4157464" y="981430"/>
            <a:ext cx="589825" cy="173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이력보기</a:t>
            </a:r>
          </a:p>
        </p:txBody>
      </p:sp>
      <p:sp>
        <p:nvSpPr>
          <p:cNvPr id="50" name="직사각형 49">
            <a:extLst>
              <a:ext uri="{FF2B5EF4-FFF2-40B4-BE49-F238E27FC236}">
                <a16:creationId xmlns:a16="http://schemas.microsoft.com/office/drawing/2014/main" id="{D8BF1851-2C11-4BEB-B1BA-8267047752FB}"/>
              </a:ext>
            </a:extLst>
          </p:cNvPr>
          <p:cNvSpPr/>
          <p:nvPr/>
        </p:nvSpPr>
        <p:spPr>
          <a:xfrm>
            <a:off x="7270166" y="-30305"/>
            <a:ext cx="1810789" cy="78711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페이지 </a:t>
            </a:r>
            <a:r>
              <a:rPr lang="en-US" altLang="ko-KR" dirty="0"/>
              <a:t>: 21</a:t>
            </a:r>
            <a:endParaRPr lang="ko-KR" altLang="en-US" dirty="0"/>
          </a:p>
        </p:txBody>
      </p:sp>
    </p:spTree>
    <p:extLst>
      <p:ext uri="{BB962C8B-B14F-4D97-AF65-F5344CB8AC3E}">
        <p14:creationId xmlns:p14="http://schemas.microsoft.com/office/powerpoint/2010/main" val="298012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7727602" y="998575"/>
            <a:ext cx="62437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1408702" y="392782"/>
            <a:ext cx="5111902" cy="186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지시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   NETWORK/CUSTOMER </a:t>
            </a:r>
            <a:r>
              <a:rPr lang="ko-KR" altLang="en-US" sz="900" dirty="0">
                <a:solidFill>
                  <a:schemeClr val="tx1"/>
                </a:solidFill>
              </a:rPr>
              <a:t>부문 용</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5" name="직사각형 34"/>
          <p:cNvSpPr/>
          <p:nvPr/>
        </p:nvSpPr>
        <p:spPr>
          <a:xfrm>
            <a:off x="3530364" y="536693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9" name="직사각형 38"/>
          <p:cNvSpPr/>
          <p:nvPr/>
        </p:nvSpPr>
        <p:spPr>
          <a:xfrm>
            <a:off x="1015124" y="1368210"/>
            <a:ext cx="118755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HH:MI</a:t>
            </a:r>
            <a:endParaRPr lang="ko-KR" altLang="en-US" sz="800" dirty="0">
              <a:solidFill>
                <a:schemeClr val="tx1"/>
              </a:solidFill>
            </a:endParaRPr>
          </a:p>
        </p:txBody>
      </p:sp>
      <p:sp>
        <p:nvSpPr>
          <p:cNvPr id="40" name="직사각형 39"/>
          <p:cNvSpPr/>
          <p:nvPr/>
        </p:nvSpPr>
        <p:spPr>
          <a:xfrm>
            <a:off x="1018001" y="1601844"/>
            <a:ext cx="307052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46" name="직사각형 45"/>
          <p:cNvSpPr/>
          <p:nvPr/>
        </p:nvSpPr>
        <p:spPr>
          <a:xfrm>
            <a:off x="19794" y="136821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endParaRPr lang="ko-KR" altLang="en-US" sz="800" dirty="0">
              <a:solidFill>
                <a:schemeClr val="tx1"/>
              </a:solidFill>
            </a:endParaRPr>
          </a:p>
        </p:txBody>
      </p:sp>
      <p:sp>
        <p:nvSpPr>
          <p:cNvPr id="47" name="직사각형 46"/>
          <p:cNvSpPr/>
          <p:nvPr/>
        </p:nvSpPr>
        <p:spPr>
          <a:xfrm>
            <a:off x="5633" y="163945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graphicFrame>
        <p:nvGraphicFramePr>
          <p:cNvPr id="34" name="표 33"/>
          <p:cNvGraphicFramePr>
            <a:graphicFrameLocks noGrp="1"/>
          </p:cNvGraphicFramePr>
          <p:nvPr>
            <p:extLst>
              <p:ext uri="{D42A27DB-BD31-4B8C-83A1-F6EECF244321}">
                <p14:modId xmlns:p14="http://schemas.microsoft.com/office/powerpoint/2010/main" val="3580259338"/>
              </p:ext>
            </p:extLst>
          </p:nvPr>
        </p:nvGraphicFramePr>
        <p:xfrm>
          <a:off x="4072263" y="2669350"/>
          <a:ext cx="2832958" cy="1692720"/>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20003"/>
                    </a:ext>
                  </a:extLst>
                </a:gridCol>
                <a:gridCol w="454587">
                  <a:extLst>
                    <a:ext uri="{9D8B030D-6E8A-4147-A177-3AD203B41FA5}">
                      <a16:colId xmlns:a16="http://schemas.microsoft.com/office/drawing/2014/main" val="20001"/>
                    </a:ext>
                  </a:extLst>
                </a:gridCol>
                <a:gridCol w="1528753">
                  <a:extLst>
                    <a:ext uri="{9D8B030D-6E8A-4147-A177-3AD203B41FA5}">
                      <a16:colId xmlns:a16="http://schemas.microsoft.com/office/drawing/2014/main" val="20002"/>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직책</a:t>
                      </a:r>
                      <a:r>
                        <a:rPr lang="en-US" altLang="ko-KR" sz="900" b="0" dirty="0">
                          <a:solidFill>
                            <a:schemeClr val="tx1"/>
                          </a:solidFill>
                        </a:rPr>
                        <a:t>/</a:t>
                      </a:r>
                      <a:r>
                        <a:rPr lang="ko-KR" altLang="en-US" sz="900" b="0" dirty="0">
                          <a:solidFill>
                            <a:schemeClr val="tx1"/>
                          </a:solidFill>
                        </a:rPr>
                        <a:t>호칭</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algn="ctr" latinLnBrk="1"/>
                      <a:r>
                        <a:rPr lang="en-US" altLang="ko-KR" sz="900" b="0" dirty="0"/>
                        <a:t>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latinLnBrk="1"/>
                      <a:r>
                        <a:rPr lang="en-US" altLang="ko-KR" sz="900" b="0" dirty="0"/>
                        <a:t>11111112</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42" name="직사각형 41"/>
          <p:cNvSpPr/>
          <p:nvPr/>
        </p:nvSpPr>
        <p:spPr>
          <a:xfrm>
            <a:off x="3327537" y="976424"/>
            <a:ext cx="741837"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진행상태</a:t>
            </a:r>
            <a:endParaRPr lang="ko-KR" altLang="en-US" sz="800" dirty="0">
              <a:solidFill>
                <a:schemeClr val="tx1"/>
              </a:solidFill>
            </a:endParaRPr>
          </a:p>
        </p:txBody>
      </p:sp>
      <p:sp>
        <p:nvSpPr>
          <p:cNvPr id="43" name="직사각형 42"/>
          <p:cNvSpPr/>
          <p:nvPr/>
        </p:nvSpPr>
        <p:spPr>
          <a:xfrm>
            <a:off x="8411459" y="1368211"/>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이력</a:t>
            </a:r>
            <a:endParaRPr lang="ko-KR" altLang="en-US" sz="800" dirty="0"/>
          </a:p>
        </p:txBody>
      </p:sp>
      <p:graphicFrame>
        <p:nvGraphicFramePr>
          <p:cNvPr id="49" name="표 48"/>
          <p:cNvGraphicFramePr>
            <a:graphicFrameLocks noGrp="1"/>
          </p:cNvGraphicFramePr>
          <p:nvPr>
            <p:extLst>
              <p:ext uri="{D42A27DB-BD31-4B8C-83A1-F6EECF244321}">
                <p14:modId xmlns:p14="http://schemas.microsoft.com/office/powerpoint/2010/main" val="3796168802"/>
              </p:ext>
            </p:extLst>
          </p:nvPr>
        </p:nvGraphicFramePr>
        <p:xfrm>
          <a:off x="678657" y="2669350"/>
          <a:ext cx="2832958" cy="1728230"/>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20003"/>
                    </a:ext>
                  </a:extLst>
                </a:gridCol>
                <a:gridCol w="454587">
                  <a:extLst>
                    <a:ext uri="{9D8B030D-6E8A-4147-A177-3AD203B41FA5}">
                      <a16:colId xmlns:a16="http://schemas.microsoft.com/office/drawing/2014/main" val="20001"/>
                    </a:ext>
                  </a:extLst>
                </a:gridCol>
                <a:gridCol w="1528753">
                  <a:extLst>
                    <a:ext uri="{9D8B030D-6E8A-4147-A177-3AD203B41FA5}">
                      <a16:colId xmlns:a16="http://schemas.microsoft.com/office/drawing/2014/main" val="20002"/>
                    </a:ext>
                  </a:extLst>
                </a:gridCol>
              </a:tblGrid>
              <a:tr h="26519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직책</a:t>
                      </a:r>
                      <a:r>
                        <a:rPr lang="en-US" altLang="ko-KR" sz="900" b="0" dirty="0">
                          <a:solidFill>
                            <a:schemeClr val="tx1"/>
                          </a:solidFill>
                        </a:rPr>
                        <a:t>/</a:t>
                      </a:r>
                      <a:r>
                        <a:rPr lang="ko-KR" altLang="en-US" sz="900" b="0" dirty="0">
                          <a:solidFill>
                            <a:schemeClr val="tx1"/>
                          </a:solidFill>
                        </a:rPr>
                        <a:t>호칭</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algn="ctr" latinLnBrk="1"/>
                      <a:r>
                        <a:rPr lang="en-US" altLang="ko-KR" sz="900" b="0" dirty="0"/>
                        <a:t>11111113</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latinLnBrk="1"/>
                      <a:r>
                        <a:rPr lang="en-US" altLang="ko-KR" sz="900" b="0" dirty="0"/>
                        <a:t>11111114</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latinLnBrk="1"/>
                      <a:r>
                        <a:rPr lang="en-US" altLang="ko-KR" sz="900" b="0" dirty="0"/>
                        <a:t>11111115</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latinLnBrk="1"/>
                      <a:r>
                        <a:rPr lang="en-US" altLang="ko-KR" sz="900" b="0" dirty="0"/>
                        <a:t>11111116</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60" name="오른쪽 화살표 59"/>
          <p:cNvSpPr/>
          <p:nvPr/>
        </p:nvSpPr>
        <p:spPr>
          <a:xfrm>
            <a:off x="3546259" y="2920034"/>
            <a:ext cx="523115" cy="346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선택</a:t>
            </a:r>
          </a:p>
        </p:txBody>
      </p:sp>
      <p:sp>
        <p:nvSpPr>
          <p:cNvPr id="44" name="직사각형 43"/>
          <p:cNvSpPr/>
          <p:nvPr/>
        </p:nvSpPr>
        <p:spPr>
          <a:xfrm>
            <a:off x="8396940" y="987459"/>
            <a:ext cx="63331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가져오기</a:t>
            </a:r>
          </a:p>
        </p:txBody>
      </p:sp>
      <p:sp>
        <p:nvSpPr>
          <p:cNvPr id="66" name="직사각형 65"/>
          <p:cNvSpPr/>
          <p:nvPr/>
        </p:nvSpPr>
        <p:spPr>
          <a:xfrm>
            <a:off x="322136" y="2159476"/>
            <a:ext cx="8859185" cy="418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8" name="직사각형 67"/>
          <p:cNvSpPr/>
          <p:nvPr/>
        </p:nvSpPr>
        <p:spPr>
          <a:xfrm>
            <a:off x="322136" y="1933563"/>
            <a:ext cx="618794"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작업정보</a:t>
            </a:r>
          </a:p>
        </p:txBody>
      </p:sp>
      <p:sp>
        <p:nvSpPr>
          <p:cNvPr id="58" name="직사각형 57"/>
          <p:cNvSpPr/>
          <p:nvPr/>
        </p:nvSpPr>
        <p:spPr>
          <a:xfrm>
            <a:off x="990109" y="1926717"/>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작업조</a:t>
            </a:r>
            <a:endParaRPr lang="ko-KR" altLang="en-US" sz="800" dirty="0"/>
          </a:p>
        </p:txBody>
      </p:sp>
      <p:sp>
        <p:nvSpPr>
          <p:cNvPr id="3" name="왼쪽 화살표 2"/>
          <p:cNvSpPr/>
          <p:nvPr/>
        </p:nvSpPr>
        <p:spPr>
          <a:xfrm>
            <a:off x="3530364" y="3244024"/>
            <a:ext cx="503854" cy="377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제외</a:t>
            </a:r>
          </a:p>
        </p:txBody>
      </p:sp>
      <p:sp>
        <p:nvSpPr>
          <p:cNvPr id="22" name="직사각형 21">
            <a:extLst>
              <a:ext uri="{FF2B5EF4-FFF2-40B4-BE49-F238E27FC236}">
                <a16:creationId xmlns:a16="http://schemas.microsoft.com/office/drawing/2014/main" id="{3DB34E6D-4B1B-4F3E-A3F6-95840328190F}"/>
              </a:ext>
            </a:extLst>
          </p:cNvPr>
          <p:cNvSpPr/>
          <p:nvPr/>
        </p:nvSpPr>
        <p:spPr>
          <a:xfrm>
            <a:off x="7270166" y="-30305"/>
            <a:ext cx="1810789" cy="78711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페이지 </a:t>
            </a:r>
            <a:r>
              <a:rPr lang="en-US" altLang="ko-KR" dirty="0"/>
              <a:t>: 22</a:t>
            </a:r>
            <a:endParaRPr lang="ko-KR" altLang="en-US" dirty="0"/>
          </a:p>
        </p:txBody>
      </p:sp>
    </p:spTree>
    <p:extLst>
      <p:ext uri="{BB962C8B-B14F-4D97-AF65-F5344CB8AC3E}">
        <p14:creationId xmlns:p14="http://schemas.microsoft.com/office/powerpoint/2010/main" val="306337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8191264" y="998857"/>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98" name="직사각형 97"/>
          <p:cNvSpPr/>
          <p:nvPr/>
        </p:nvSpPr>
        <p:spPr>
          <a:xfrm>
            <a:off x="105141" y="1777864"/>
            <a:ext cx="95604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54" name="직사각형 53"/>
          <p:cNvSpPr/>
          <p:nvPr/>
        </p:nvSpPr>
        <p:spPr>
          <a:xfrm>
            <a:off x="1368582" y="40301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지시 승인 </a:t>
            </a:r>
            <a:r>
              <a:rPr lang="en-US" altLang="ko-KR" sz="800" dirty="0">
                <a:solidFill>
                  <a:schemeClr val="tx1"/>
                </a:solidFill>
              </a:rPr>
              <a:t>(</a:t>
            </a:r>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r>
              <a:rPr lang="en-US" altLang="ko-KR" sz="800" dirty="0">
                <a:solidFill>
                  <a:schemeClr val="tx1"/>
                </a:solidFill>
              </a:rPr>
              <a:t>)</a:t>
            </a:r>
            <a:endParaRPr lang="ko-KR" altLang="en-US" sz="800" dirty="0">
              <a:solidFill>
                <a:schemeClr val="tx1"/>
              </a:solidFill>
            </a:endParaRP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3" name="직사각형 32"/>
          <p:cNvSpPr/>
          <p:nvPr/>
        </p:nvSpPr>
        <p:spPr>
          <a:xfrm>
            <a:off x="9374600" y="874659"/>
            <a:ext cx="2631804" cy="56339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pPr marL="171450" indent="-171450">
              <a:buFont typeface="Arial" panose="020B0604020202020204" pitchFamily="34" charset="0"/>
              <a:buChar char="•"/>
            </a:pPr>
            <a:endParaRPr lang="en-US" altLang="ko-KR" sz="800" dirty="0">
              <a:solidFill>
                <a:schemeClr val="tx1"/>
              </a:solidFill>
            </a:endParaRPr>
          </a:p>
          <a:p>
            <a:pPr marL="171450" indent="-171450">
              <a:buFont typeface="Arial" panose="020B0604020202020204" pitchFamily="34" charset="0"/>
              <a:buChar char="•"/>
            </a:pP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r>
              <a:rPr lang="en-US" altLang="ko-KR" sz="800" dirty="0">
                <a:solidFill>
                  <a:schemeClr val="tx1"/>
                </a:solidFill>
              </a:rPr>
              <a:t> </a:t>
            </a:r>
            <a:endParaRPr lang="ko-KR" altLang="en-US" sz="800" dirty="0">
              <a:solidFill>
                <a:schemeClr val="tx1"/>
              </a:solidFill>
            </a:endParaRPr>
          </a:p>
          <a:p>
            <a:pPr algn="ctr"/>
            <a:endParaRPr lang="ko-KR" altLang="en-US" sz="800" dirty="0"/>
          </a:p>
        </p:txBody>
      </p:sp>
      <p:sp>
        <p:nvSpPr>
          <p:cNvPr id="34" name="직사각형 33"/>
          <p:cNvSpPr/>
          <p:nvPr/>
        </p:nvSpPr>
        <p:spPr>
          <a:xfrm>
            <a:off x="6531764" y="1777864"/>
            <a:ext cx="720000"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작업 반려</a:t>
            </a:r>
          </a:p>
        </p:txBody>
      </p:sp>
      <p:sp>
        <p:nvSpPr>
          <p:cNvPr id="18" name="직사각형 17"/>
          <p:cNvSpPr/>
          <p:nvPr/>
        </p:nvSpPr>
        <p:spPr>
          <a:xfrm>
            <a:off x="8213322" y="1763068"/>
            <a:ext cx="720000" cy="230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취소 반려</a:t>
            </a:r>
          </a:p>
        </p:txBody>
      </p:sp>
      <p:sp>
        <p:nvSpPr>
          <p:cNvPr id="25" name="직사각형 24"/>
          <p:cNvSpPr/>
          <p:nvPr/>
        </p:nvSpPr>
        <p:spPr>
          <a:xfrm>
            <a:off x="5712171" y="1777864"/>
            <a:ext cx="720000"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작업 승인</a:t>
            </a:r>
          </a:p>
        </p:txBody>
      </p:sp>
      <p:sp>
        <p:nvSpPr>
          <p:cNvPr id="26" name="직사각형 25"/>
          <p:cNvSpPr/>
          <p:nvPr/>
        </p:nvSpPr>
        <p:spPr>
          <a:xfrm>
            <a:off x="7327927" y="1777864"/>
            <a:ext cx="720000"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취소 승인</a:t>
            </a:r>
          </a:p>
        </p:txBody>
      </p:sp>
      <p:graphicFrame>
        <p:nvGraphicFramePr>
          <p:cNvPr id="28" name="표 27"/>
          <p:cNvGraphicFramePr>
            <a:graphicFrameLocks noGrp="1"/>
          </p:cNvGraphicFramePr>
          <p:nvPr>
            <p:extLst>
              <p:ext uri="{D42A27DB-BD31-4B8C-83A1-F6EECF244321}">
                <p14:modId xmlns:p14="http://schemas.microsoft.com/office/powerpoint/2010/main" val="813693604"/>
              </p:ext>
            </p:extLst>
          </p:nvPr>
        </p:nvGraphicFramePr>
        <p:xfrm>
          <a:off x="9407289" y="1179684"/>
          <a:ext cx="2670569" cy="13411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승인</a:t>
                      </a:r>
                    </a:p>
                  </a:txBody>
                  <a:tcPr/>
                </a:tc>
                <a:tc>
                  <a:txBody>
                    <a:bodyPr/>
                    <a:lstStyle/>
                    <a:p>
                      <a:pPr latinLnBrk="1"/>
                      <a:r>
                        <a:rPr lang="ko-KR" altLang="en-US" sz="800" dirty="0"/>
                        <a:t>통합결제를 통하지 않고 자체 승인</a:t>
                      </a:r>
                      <a:endParaRPr lang="en-US" altLang="ko-KR" sz="800" dirty="0"/>
                    </a:p>
                    <a:p>
                      <a:pPr latinLnBrk="1"/>
                      <a:r>
                        <a:rPr lang="ko-KR" altLang="en-US" sz="800" dirty="0"/>
                        <a:t>승인자는 등록자의 </a:t>
                      </a:r>
                      <a:r>
                        <a:rPr lang="ko-KR" altLang="en-US" sz="800" dirty="0" err="1"/>
                        <a:t>직상사</a:t>
                      </a:r>
                      <a:endParaRPr lang="ko-KR" altLang="en-US" sz="800" dirty="0"/>
                    </a:p>
                  </a:txBody>
                  <a:tcPr/>
                </a:tc>
                <a:extLst>
                  <a:ext uri="{0D108BD9-81ED-4DB2-BD59-A6C34878D82A}">
                    <a16:rowId xmlns:a16="http://schemas.microsoft.com/office/drawing/2014/main" val="10001"/>
                  </a:ext>
                </a:extLst>
              </a:tr>
              <a:tr h="0">
                <a:tc>
                  <a:txBody>
                    <a:bodyPr/>
                    <a:lstStyle/>
                    <a:p>
                      <a:pPr latinLnBrk="1"/>
                      <a:r>
                        <a:rPr lang="ko-KR" altLang="en-US" sz="800" dirty="0"/>
                        <a:t>반려</a:t>
                      </a:r>
                    </a:p>
                  </a:txBody>
                  <a:tcPr/>
                </a:tc>
                <a:tc>
                  <a:txBody>
                    <a:bodyPr/>
                    <a:lstStyle/>
                    <a:p>
                      <a:pPr latinLnBrk="1"/>
                      <a:r>
                        <a:rPr lang="ko-KR" altLang="en-US" sz="800" dirty="0"/>
                        <a:t>반려사유 등록</a:t>
                      </a:r>
                      <a:endParaRPr lang="en-US" altLang="ko-KR" sz="800" dirty="0"/>
                    </a:p>
                    <a:p>
                      <a:pPr latinLnBrk="1"/>
                      <a:r>
                        <a:rPr lang="ko-KR" altLang="en-US" sz="800" dirty="0"/>
                        <a:t>반려된 지시에 대해서는 등록자가 </a:t>
                      </a:r>
                      <a:r>
                        <a:rPr lang="ko-KR" altLang="en-US" sz="800" dirty="0" err="1"/>
                        <a:t>수정후</a:t>
                      </a:r>
                      <a:r>
                        <a:rPr lang="ko-KR" altLang="en-US" sz="800" dirty="0"/>
                        <a:t> </a:t>
                      </a:r>
                      <a:r>
                        <a:rPr lang="ko-KR" altLang="en-US" sz="800" dirty="0" err="1"/>
                        <a:t>재요청</a:t>
                      </a:r>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보기</a:t>
                      </a:r>
                    </a:p>
                  </a:txBody>
                  <a:tcPr/>
                </a:tc>
                <a:tc>
                  <a:txBody>
                    <a:bodyPr/>
                    <a:lstStyle/>
                    <a:p>
                      <a:pPr latinLnBrk="1"/>
                      <a:r>
                        <a:rPr lang="ko-KR" altLang="en-US" sz="800" dirty="0"/>
                        <a:t>보기 버튼 </a:t>
                      </a:r>
                      <a:r>
                        <a:rPr lang="ko-KR" altLang="en-US" sz="800" dirty="0" err="1"/>
                        <a:t>클릭시</a:t>
                      </a:r>
                      <a:r>
                        <a:rPr lang="ko-KR" altLang="en-US" sz="800" dirty="0"/>
                        <a:t>  상세내역을  </a:t>
                      </a:r>
                      <a:r>
                        <a:rPr lang="ko-KR" altLang="en-US" sz="800" b="1" dirty="0"/>
                        <a:t>별도 페이지에 출력</a:t>
                      </a:r>
                      <a:endParaRPr lang="en-US" altLang="ko-KR" sz="800" b="1" dirty="0"/>
                    </a:p>
                  </a:txBody>
                  <a:tcPr/>
                </a:tc>
                <a:extLst>
                  <a:ext uri="{0D108BD9-81ED-4DB2-BD59-A6C34878D82A}">
                    <a16:rowId xmlns:a16="http://schemas.microsoft.com/office/drawing/2014/main" val="10003"/>
                  </a:ext>
                </a:extLst>
              </a:tr>
            </a:tbl>
          </a:graphicData>
        </a:graphic>
      </p:graphicFrame>
      <p:graphicFrame>
        <p:nvGraphicFramePr>
          <p:cNvPr id="30" name="표 29"/>
          <p:cNvGraphicFramePr>
            <a:graphicFrameLocks noGrp="1"/>
          </p:cNvGraphicFramePr>
          <p:nvPr>
            <p:extLst>
              <p:ext uri="{D42A27DB-BD31-4B8C-83A1-F6EECF244321}">
                <p14:modId xmlns:p14="http://schemas.microsoft.com/office/powerpoint/2010/main" val="1208382896"/>
              </p:ext>
            </p:extLst>
          </p:nvPr>
        </p:nvGraphicFramePr>
        <p:xfrm>
          <a:off x="332978" y="2075750"/>
          <a:ext cx="8600344" cy="748473"/>
        </p:xfrm>
        <a:graphic>
          <a:graphicData uri="http://schemas.openxmlformats.org/drawingml/2006/table">
            <a:tbl>
              <a:tblPr firstRow="1" bandRow="1">
                <a:tableStyleId>{5C22544A-7EE6-4342-B048-85BDC9FD1C3A}</a:tableStyleId>
              </a:tblPr>
              <a:tblGrid>
                <a:gridCol w="445841">
                  <a:extLst>
                    <a:ext uri="{9D8B030D-6E8A-4147-A177-3AD203B41FA5}">
                      <a16:colId xmlns:a16="http://schemas.microsoft.com/office/drawing/2014/main" val="20000"/>
                    </a:ext>
                  </a:extLst>
                </a:gridCol>
                <a:gridCol w="752944">
                  <a:extLst>
                    <a:ext uri="{9D8B030D-6E8A-4147-A177-3AD203B41FA5}">
                      <a16:colId xmlns:a16="http://schemas.microsoft.com/office/drawing/2014/main" val="20003"/>
                    </a:ext>
                  </a:extLst>
                </a:gridCol>
                <a:gridCol w="1330310">
                  <a:extLst>
                    <a:ext uri="{9D8B030D-6E8A-4147-A177-3AD203B41FA5}">
                      <a16:colId xmlns:a16="http://schemas.microsoft.com/office/drawing/2014/main" val="20002"/>
                    </a:ext>
                  </a:extLst>
                </a:gridCol>
                <a:gridCol w="1609916">
                  <a:extLst>
                    <a:ext uri="{9D8B030D-6E8A-4147-A177-3AD203B41FA5}">
                      <a16:colId xmlns:a16="http://schemas.microsoft.com/office/drawing/2014/main" val="20004"/>
                    </a:ext>
                  </a:extLst>
                </a:gridCol>
                <a:gridCol w="696961">
                  <a:extLst>
                    <a:ext uri="{9D8B030D-6E8A-4147-A177-3AD203B41FA5}">
                      <a16:colId xmlns:a16="http://schemas.microsoft.com/office/drawing/2014/main" val="20005"/>
                    </a:ext>
                  </a:extLst>
                </a:gridCol>
                <a:gridCol w="2647108">
                  <a:extLst>
                    <a:ext uri="{9D8B030D-6E8A-4147-A177-3AD203B41FA5}">
                      <a16:colId xmlns:a16="http://schemas.microsoft.com/office/drawing/2014/main" val="20006"/>
                    </a:ext>
                  </a:extLst>
                </a:gridCol>
                <a:gridCol w="607162">
                  <a:extLst>
                    <a:ext uri="{9D8B030D-6E8A-4147-A177-3AD203B41FA5}">
                      <a16:colId xmlns:a16="http://schemas.microsoft.com/office/drawing/2014/main" val="20007"/>
                    </a:ext>
                  </a:extLst>
                </a:gridCol>
                <a:gridCol w="510102">
                  <a:extLst>
                    <a:ext uri="{9D8B030D-6E8A-4147-A177-3AD203B41FA5}">
                      <a16:colId xmlns:a16="http://schemas.microsoft.com/office/drawing/2014/main" val="20008"/>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작업지시</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등록일시</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신청자</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834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YYYY-MM-DD HH:MI</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a:t>
                      </a:r>
                      <a:r>
                        <a:rPr lang="ko-KR" altLang="en-US" sz="800" b="0" dirty="0"/>
                        <a:t> 지사</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a:t>
                      </a:r>
                      <a:r>
                        <a:rPr lang="en-US" altLang="ko-KR" sz="900" b="0" baseline="0" dirty="0"/>
                        <a:t> </a:t>
                      </a:r>
                      <a:r>
                        <a:rPr lang="ko-KR" altLang="en-US" sz="900" b="0" dirty="0"/>
                        <a:t>홍길동 차장</a:t>
                      </a:r>
                      <a:r>
                        <a:rPr lang="en-US" altLang="ko-KR" sz="900" b="0" dirty="0"/>
                        <a:t>/</a:t>
                      </a:r>
                      <a:r>
                        <a:rPr lang="ko-KR" altLang="en-US" sz="900" b="0" dirty="0"/>
                        <a:t>팀장</a:t>
                      </a:r>
                      <a:r>
                        <a:rPr lang="en-US" altLang="ko-KR" sz="900" b="0" dirty="0"/>
                        <a:t> </a:t>
                      </a:r>
                      <a:r>
                        <a:rPr lang="ko-KR" altLang="en-US" sz="900" b="0" dirty="0" err="1"/>
                        <a:t>ㅇㅇ부문</a:t>
                      </a:r>
                      <a:r>
                        <a:rPr lang="en-US" altLang="ko-KR" sz="900" b="0" dirty="0"/>
                        <a:t>&gt;</a:t>
                      </a:r>
                      <a:r>
                        <a:rPr lang="ko-KR" altLang="en-US" sz="900" b="0" dirty="0" err="1"/>
                        <a:t>ㅌㅌ팀</a:t>
                      </a:r>
                      <a:r>
                        <a:rPr lang="en-US" altLang="ko-KR" sz="900" b="0" dirty="0"/>
                        <a:t>&gt;</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승인요청</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5913">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a:t>
                      </a:r>
                      <a:r>
                        <a:rPr lang="en-US" altLang="ko-KR" sz="900" b="0" baseline="0" dirty="0"/>
                        <a:t> </a:t>
                      </a:r>
                      <a:r>
                        <a:rPr lang="ko-KR" altLang="en-US" sz="900" b="0" dirty="0"/>
                        <a:t>홍길동 차장</a:t>
                      </a:r>
                      <a:r>
                        <a:rPr lang="en-US" altLang="ko-KR" sz="900" b="0" dirty="0"/>
                        <a:t>/</a:t>
                      </a:r>
                      <a:r>
                        <a:rPr lang="ko-KR" altLang="en-US" sz="900" b="0" dirty="0"/>
                        <a:t>팀장</a:t>
                      </a:r>
                      <a:r>
                        <a:rPr lang="en-US" altLang="ko-KR" sz="900" b="0" dirty="0"/>
                        <a:t> </a:t>
                      </a:r>
                      <a:r>
                        <a:rPr lang="ko-KR" altLang="en-US" sz="900" b="0" dirty="0" err="1"/>
                        <a:t>ㅇㅇ부문</a:t>
                      </a:r>
                      <a:r>
                        <a:rPr lang="en-US" altLang="ko-KR" sz="900" b="0" dirty="0"/>
                        <a:t>&gt;</a:t>
                      </a:r>
                      <a:r>
                        <a:rPr lang="ko-KR" altLang="en-US" sz="900" b="0" dirty="0" err="1"/>
                        <a:t>ㅌㅌ팀</a:t>
                      </a:r>
                      <a:r>
                        <a:rPr lang="en-US" altLang="ko-KR" sz="900" b="0" dirty="0"/>
                        <a:t>&gt;</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취소요청</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5" name="직사각형 34"/>
          <p:cNvSpPr/>
          <p:nvPr/>
        </p:nvSpPr>
        <p:spPr>
          <a:xfrm>
            <a:off x="1061189" y="998857"/>
            <a:ext cx="690911" cy="187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7" name="직사각형 36"/>
          <p:cNvSpPr/>
          <p:nvPr/>
        </p:nvSpPr>
        <p:spPr>
          <a:xfrm>
            <a:off x="4070625" y="127714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9" name="직사각형 38"/>
          <p:cNvSpPr/>
          <p:nvPr/>
        </p:nvSpPr>
        <p:spPr>
          <a:xfrm>
            <a:off x="-50970" y="97053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승인 자</a:t>
            </a:r>
          </a:p>
        </p:txBody>
      </p:sp>
      <p:sp>
        <p:nvSpPr>
          <p:cNvPr id="42" name="직사각형 41"/>
          <p:cNvSpPr/>
          <p:nvPr/>
        </p:nvSpPr>
        <p:spPr>
          <a:xfrm>
            <a:off x="1798188" y="984694"/>
            <a:ext cx="1912744" cy="216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6" name="직사각형 45"/>
          <p:cNvSpPr/>
          <p:nvPr/>
        </p:nvSpPr>
        <p:spPr>
          <a:xfrm>
            <a:off x="3762036" y="987846"/>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8" name="직사각형 47"/>
          <p:cNvSpPr/>
          <p:nvPr/>
        </p:nvSpPr>
        <p:spPr>
          <a:xfrm>
            <a:off x="4277071" y="978937"/>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19" name="직사각형 18">
            <a:extLst>
              <a:ext uri="{FF2B5EF4-FFF2-40B4-BE49-F238E27FC236}">
                <a16:creationId xmlns:a16="http://schemas.microsoft.com/office/drawing/2014/main" id="{26D32742-1F1F-4352-A39B-20BAA0F23720}"/>
              </a:ext>
            </a:extLst>
          </p:cNvPr>
          <p:cNvSpPr/>
          <p:nvPr/>
        </p:nvSpPr>
        <p:spPr>
          <a:xfrm>
            <a:off x="7270166" y="-30305"/>
            <a:ext cx="1810789" cy="78711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페이지 </a:t>
            </a:r>
            <a:r>
              <a:rPr lang="en-US" altLang="ko-KR" dirty="0"/>
              <a:t>: 20</a:t>
            </a:r>
            <a:endParaRPr lang="ko-KR" altLang="en-US" dirty="0"/>
          </a:p>
        </p:txBody>
      </p:sp>
    </p:spTree>
    <p:extLst>
      <p:ext uri="{BB962C8B-B14F-4D97-AF65-F5344CB8AC3E}">
        <p14:creationId xmlns:p14="http://schemas.microsoft.com/office/powerpoint/2010/main" val="2725516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4686468" y="1001508"/>
            <a:ext cx="742058" cy="195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지시 상세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a:t>
            </a:r>
            <a:endParaRPr lang="ko-KR" altLang="en-US" sz="900" dirty="0">
              <a:solidFill>
                <a:schemeClr val="tx1"/>
              </a:solidFill>
            </a:endParaRP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작업지시</a:t>
            </a:r>
            <a:r>
              <a:rPr lang="en-US" altLang="ko-KR" sz="900" dirty="0">
                <a:solidFill>
                  <a:schemeClr val="tx1"/>
                </a:solidFill>
              </a:rPr>
              <a:t>ID</a:t>
            </a:r>
            <a:endParaRPr lang="ko-KR" altLang="en-US" sz="900" dirty="0">
              <a:solidFill>
                <a:schemeClr val="tx1"/>
              </a:solidFill>
            </a:endParaRPr>
          </a:p>
        </p:txBody>
      </p:sp>
      <p:sp>
        <p:nvSpPr>
          <p:cNvPr id="29" name="직사각형 28"/>
          <p:cNvSpPr/>
          <p:nvPr/>
        </p:nvSpPr>
        <p:spPr>
          <a:xfrm>
            <a:off x="1023127" y="989411"/>
            <a:ext cx="898270" cy="165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123456789</a:t>
            </a:r>
            <a:endParaRPr lang="ko-KR" altLang="en-US" sz="900" dirty="0">
              <a:solidFill>
                <a:schemeClr val="tx1"/>
              </a:solidFill>
            </a:endParaRPr>
          </a:p>
        </p:txBody>
      </p:sp>
      <p:sp>
        <p:nvSpPr>
          <p:cNvPr id="35" name="직사각형 34"/>
          <p:cNvSpPr/>
          <p:nvPr/>
        </p:nvSpPr>
        <p:spPr>
          <a:xfrm>
            <a:off x="2706925" y="6244158"/>
            <a:ext cx="732303" cy="204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a:t>닫기</a:t>
            </a:r>
            <a:endParaRPr lang="ko-KR" altLang="en-US" sz="1000" dirty="0"/>
          </a:p>
        </p:txBody>
      </p:sp>
      <p:sp>
        <p:nvSpPr>
          <p:cNvPr id="2" name="직사각형 1"/>
          <p:cNvSpPr/>
          <p:nvPr/>
        </p:nvSpPr>
        <p:spPr>
          <a:xfrm>
            <a:off x="717629" y="1655181"/>
            <a:ext cx="4710897" cy="2141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수정 화면과 동일하게 구성</a:t>
            </a:r>
            <a:endParaRPr lang="en-US" altLang="ko-KR" dirty="0"/>
          </a:p>
          <a:p>
            <a:pPr algn="ctr"/>
            <a:r>
              <a:rPr lang="ko-KR" altLang="en-US" dirty="0"/>
              <a:t>단 조회 만 가능</a:t>
            </a:r>
            <a:endParaRPr lang="en-US" altLang="ko-KR" dirty="0"/>
          </a:p>
          <a:p>
            <a:pPr algn="ctr"/>
            <a:endParaRPr lang="en-US" altLang="ko-KR" dirty="0"/>
          </a:p>
          <a:p>
            <a:pPr algn="ctr"/>
            <a:r>
              <a:rPr lang="ko-KR" altLang="en-US" dirty="0"/>
              <a:t> </a:t>
            </a:r>
          </a:p>
        </p:txBody>
      </p:sp>
      <p:sp>
        <p:nvSpPr>
          <p:cNvPr id="9" name="직사각형 8">
            <a:extLst>
              <a:ext uri="{FF2B5EF4-FFF2-40B4-BE49-F238E27FC236}">
                <a16:creationId xmlns:a16="http://schemas.microsoft.com/office/drawing/2014/main" id="{384CEDF5-97BF-4078-BF3A-F1F58B9217B4}"/>
              </a:ext>
            </a:extLst>
          </p:cNvPr>
          <p:cNvSpPr/>
          <p:nvPr/>
        </p:nvSpPr>
        <p:spPr>
          <a:xfrm>
            <a:off x="7270166" y="-30305"/>
            <a:ext cx="1810789" cy="78711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페이지 </a:t>
            </a:r>
            <a:r>
              <a:rPr lang="en-US" altLang="ko-KR" dirty="0"/>
              <a:t>: 21, 22</a:t>
            </a:r>
            <a:endParaRPr lang="ko-KR" altLang="en-US" dirty="0"/>
          </a:p>
        </p:txBody>
      </p:sp>
    </p:spTree>
    <p:extLst>
      <p:ext uri="{BB962C8B-B14F-4D97-AF65-F5344CB8AC3E}">
        <p14:creationId xmlns:p14="http://schemas.microsoft.com/office/powerpoint/2010/main" val="280972436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73007</TotalTime>
  <Words>2315</Words>
  <Application>Microsoft Office PowerPoint</Application>
  <PresentationFormat>와이드스크린</PresentationFormat>
  <Paragraphs>1037</Paragraphs>
  <Slides>21</Slides>
  <Notes>21</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21</vt:i4>
      </vt:variant>
    </vt:vector>
  </HeadingPairs>
  <TitlesOfParts>
    <vt:vector size="24" baseType="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sqi</dc:creator>
  <cp:lastModifiedBy>Cindy Robinson</cp:lastModifiedBy>
  <cp:revision>801</cp:revision>
  <dcterms:created xsi:type="dcterms:W3CDTF">2020-06-25T09:47:30Z</dcterms:created>
  <dcterms:modified xsi:type="dcterms:W3CDTF">2021-08-24T08:43:16Z</dcterms:modified>
</cp:coreProperties>
</file>