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8" r:id="rId2"/>
    <p:sldId id="396" r:id="rId3"/>
    <p:sldId id="395" r:id="rId4"/>
    <p:sldId id="431" r:id="rId5"/>
    <p:sldId id="392" r:id="rId6"/>
    <p:sldId id="381" r:id="rId7"/>
    <p:sldId id="386" r:id="rId8"/>
    <p:sldId id="428" r:id="rId9"/>
    <p:sldId id="429" r:id="rId10"/>
    <p:sldId id="430" r:id="rId11"/>
    <p:sldId id="393" r:id="rId12"/>
    <p:sldId id="411" r:id="rId13"/>
    <p:sldId id="43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D283-24E8-43BF-8699-4850E5B0C77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3FE6E-F9FE-49BE-B901-A5FE3BA3F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44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3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5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3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7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0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8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5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20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17A07-8F34-4A19-809E-7981317B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2CCF0-58AC-4B4C-82B4-98BB786BC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7079-531B-4C89-A8C6-0E4CC2A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8595F-320C-464F-8D1B-8E483574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B8B20-27DA-41BA-9E79-7EBBA793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9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2001C-5A77-4ABA-8DA1-63ED819A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86169-8386-43E2-BF83-D536490FC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4C2F6-67FA-47A9-9D9B-9EF98543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4C9E2-1BC5-4CAA-8F15-4E4D8022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E1320-27FB-4C91-B94B-1F4A7AAE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9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0F1F83-6FBF-4080-ABC6-5FEC92B2F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D671E-715D-4A12-8B1A-9C9754333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3D9B0-E109-4ADB-B312-C1140A71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25E13-D9F1-4864-9BB9-E1A96A78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3F1DF-CB84-4704-BEE5-AA970777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2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62655021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50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38587215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유형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9914467" y="115889"/>
            <a:ext cx="2133600" cy="217487"/>
          </a:xfrm>
          <a:prstGeom prst="rect">
            <a:avLst/>
          </a:prstGeom>
        </p:spPr>
        <p:txBody>
          <a:bodyPr lIns="54000" tIns="54000" rIns="54000" bIns="54000" anchor="ctr" anchorCtr="0"/>
          <a:lstStyle>
            <a:lvl1pPr marL="0" indent="0">
              <a:buFontTx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65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FCF2F-13DD-4013-8756-61C35C0A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75BFB-084C-4EC6-AE97-DC77448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5BD6B-BEC3-4F3F-A4BD-BF3075A1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59ED8-3478-4332-9EC5-7592C899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9836C-FA0E-4F3C-A3F1-707D0546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30D04-C4AA-430D-8AFD-1157CDD4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94F84-DF3B-4DA7-A872-322C1F98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DE96D-F422-4BB1-9C40-7B2FA4E6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49845-5D27-400D-8136-9D2F2808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42AB0-8C8C-4E7B-BB05-8E8063C8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1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A06A2-9FAE-4D47-BE41-D3816BD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8B128-41DE-46F0-AB48-A99F9D67C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62161-0DA1-46DC-94B0-C70DC4CCD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2DE83-3616-4506-A3FE-1307CC81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E878A-C34B-434A-A2D1-7F410A31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6163E-41A3-4180-B106-12D97DF7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5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FB115-0A32-4B58-873F-808EED3C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4819D-A604-432B-BF60-3267331E4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CD7948-95E8-4CFA-B105-FEB95ABF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A4E6B-658A-44B5-B4A8-E9407464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B8CF74-DF5A-4D35-A2B7-49CAB176D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7BD1-BEA3-4F99-A01F-D1FCAF84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B39D7C-A3B5-42B8-B825-2BE1DF45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69B7C-AC6E-4017-848A-551F94EA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098B0-BF3C-4CCC-A149-BB0DA5FF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FC9DDB-C572-453F-B430-6AD53470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29AE02-D040-422C-AF90-3724565A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F393E-73CA-44F6-8B09-54CFF539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A9AE71-C0A2-4BCA-BED7-A31F4723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20FF56-C148-4607-9058-6B639A2A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AC851-83FA-4B64-9FB1-906F7648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7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896F2-FF61-4063-B927-BD2D8709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B117F-6A71-4EED-A73F-759F13FDD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038C4-F743-4106-B512-198565F74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C1C09-BAEA-4873-8F6B-E4C80174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BC49A-DA84-4A87-A24C-A77D91BB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AB1DD-8A82-4F2C-B3BE-B8F45696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9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FDFD9-354F-4491-99CC-392CC5FE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03AA27-0AF4-4F74-AB05-1AE296AFE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C130A-D61F-4041-895B-810BC7C3E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76426-FB3C-4D0E-8C2A-37977951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817D5-018B-4519-8D96-364F281A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97705-30F5-4642-AE31-150AD18D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5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75B517-61B2-4CF3-9FD1-59106537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897D8-6DCF-4ED9-BB5F-3A89B295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48544-A5AC-4EB3-AB10-5D8B394FF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04DD-73CD-47E6-A613-3FD5CC73BA8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781B8-9942-4F02-88A3-26AB458B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66DCA-2744-4A1C-9A86-0151616AC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8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40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ㅌㅌㅌㅌ</a:t>
            </a:r>
            <a:r>
              <a:rPr lang="ko-KR" altLang="en-US" sz="800" dirty="0">
                <a:solidFill>
                  <a:schemeClr val="tx1"/>
                </a:solidFill>
              </a:rPr>
              <a:t> 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태스크팀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26287"/>
            <a:ext cx="652598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SUB </a:t>
            </a:r>
            <a:r>
              <a:rPr lang="ko-KR" altLang="en-US" sz="8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>
                <a:solidFill>
                  <a:schemeClr val="tx1"/>
                </a:solidFill>
              </a:rPr>
              <a:t>ㅇㅇㅇㅇ부분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1357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77648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>
                <a:solidFill>
                  <a:schemeClr val="tx1"/>
                </a:solidFill>
              </a:rPr>
              <a:t>전납</a:t>
            </a:r>
            <a:r>
              <a:rPr lang="en-US" altLang="ko-KR" sz="800" b="1" u="sng" dirty="0">
                <a:solidFill>
                  <a:schemeClr val="tx1"/>
                </a:solidFill>
              </a:rPr>
              <a:t>/</a:t>
            </a:r>
            <a:r>
              <a:rPr lang="ko-KR" altLang="en-US" sz="800" b="1" u="sng" dirty="0">
                <a:solidFill>
                  <a:schemeClr val="tx1"/>
                </a:solidFill>
              </a:rPr>
              <a:t>전북 광영본부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370227" y="1006005"/>
          <a:ext cx="267056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하위 조직을 아래에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말단 조직인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화면 우측에 해당 조직의 하위조직들을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조직명으로</a:t>
                      </a:r>
                      <a:r>
                        <a:rPr lang="ko-KR" altLang="en-US" sz="800" dirty="0"/>
                        <a:t> 직접 검색할 경우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특정조직을 선택하고 확인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조직을 </a:t>
                      </a:r>
                      <a:r>
                        <a:rPr lang="en-US" altLang="ko-KR" sz="800" dirty="0"/>
                        <a:t>return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특정조직을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동일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u="sng" dirty="0">
                <a:solidFill>
                  <a:schemeClr val="tx1"/>
                </a:solidFill>
              </a:rPr>
              <a:t>KT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>
                <a:solidFill>
                  <a:schemeClr val="tx1"/>
                </a:solidFill>
              </a:rPr>
              <a:t>파트너사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모바일은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en-US" sz="900" dirty="0">
                <a:solidFill>
                  <a:schemeClr val="tx1"/>
                </a:solidFill>
              </a:rPr>
              <a:t>제외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조직을 계층으로 조회하고 특정 조직을 선택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405467" y="1505550"/>
          <a:ext cx="3919064" cy="302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2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순천지사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 명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직사각형 43"/>
          <p:cNvSpPr/>
          <p:nvPr/>
        </p:nvSpPr>
        <p:spPr>
          <a:xfrm>
            <a:off x="6633987" y="1096745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3432" y="1268387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46" name="직사각형 4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6C381D1C-A1F8-4D65-A6B9-FF7E92A30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9" y="4234649"/>
            <a:ext cx="5259486" cy="32530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4197DF-ACF0-4279-A6D6-AAA439336A90}"/>
              </a:ext>
            </a:extLst>
          </p:cNvPr>
          <p:cNvSpPr/>
          <p:nvPr/>
        </p:nvSpPr>
        <p:spPr>
          <a:xfrm>
            <a:off x="-1404730" y="4818720"/>
            <a:ext cx="6226083" cy="1270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모바일에서는 트리 </a:t>
            </a:r>
            <a:r>
              <a:rPr lang="ko-KR" altLang="en-US" sz="1200" dirty="0" err="1"/>
              <a:t>숨겨짐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우측에 사진의 테이블의 첫번째 숫자는 무시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 err="1"/>
              <a:t>모달</a:t>
            </a:r>
            <a:r>
              <a:rPr lang="ko-KR" altLang="en-US" sz="1200" dirty="0"/>
              <a:t> 사이즈는 모바일에서는 풀 팝업</a:t>
            </a:r>
            <a:r>
              <a:rPr lang="en-US" altLang="ko-KR" sz="1200" dirty="0"/>
              <a:t>, </a:t>
            </a:r>
            <a:r>
              <a:rPr lang="ko-KR" altLang="en-US" sz="1200" dirty="0"/>
              <a:t>데스크탑에서는 중간 풀 </a:t>
            </a:r>
            <a:r>
              <a:rPr lang="ko-KR" altLang="en-US" sz="1200" dirty="0" err="1"/>
              <a:t>모달</a:t>
            </a:r>
            <a:endParaRPr lang="en-US" altLang="ko-KR" sz="1200" dirty="0"/>
          </a:p>
          <a:p>
            <a:r>
              <a:rPr lang="en-US" altLang="ko-KR" sz="1200" dirty="0"/>
              <a:t>4.</a:t>
            </a:r>
            <a:r>
              <a:rPr lang="ko-KR" altLang="en-US" sz="1200" dirty="0"/>
              <a:t>좌측 트리는 </a:t>
            </a:r>
            <a:r>
              <a:rPr lang="en-US" altLang="ko-KR" sz="1200" dirty="0" err="1"/>
              <a:t>antd</a:t>
            </a:r>
            <a:r>
              <a:rPr lang="en-US" altLang="ko-KR" sz="1200" dirty="0"/>
              <a:t> tree </a:t>
            </a:r>
            <a:r>
              <a:rPr lang="ko-KR" altLang="en-US" sz="1200" dirty="0"/>
              <a:t>사용할 예정</a:t>
            </a:r>
            <a:endParaRPr lang="en-US" altLang="ko-KR" sz="1200" dirty="0"/>
          </a:p>
          <a:p>
            <a:r>
              <a:rPr lang="en-US" altLang="ko-KR" sz="1200" dirty="0"/>
              <a:t>5.</a:t>
            </a:r>
            <a:r>
              <a:rPr lang="ko-KR" altLang="en-US" sz="1200" dirty="0"/>
              <a:t>검색 필드는 좌측에 </a:t>
            </a:r>
            <a:r>
              <a:rPr lang="ko-KR" altLang="en-US" sz="1200" b="1" dirty="0">
                <a:solidFill>
                  <a:srgbClr val="FF0000"/>
                </a:solidFill>
              </a:rPr>
              <a:t>검색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내용이 존재하는 경우 필드 우측에 </a:t>
            </a:r>
            <a:r>
              <a:rPr lang="en-US" altLang="ko-KR" sz="1200" dirty="0"/>
              <a:t>x </a:t>
            </a:r>
            <a:r>
              <a:rPr lang="ko-KR" altLang="en-US" sz="1200" dirty="0"/>
              <a:t>버튼</a:t>
            </a:r>
            <a:endParaRPr lang="en-US" altLang="ko-KR" sz="1200" dirty="0"/>
          </a:p>
          <a:p>
            <a:r>
              <a:rPr lang="en-US" altLang="ko-KR" sz="1200" dirty="0"/>
              <a:t>6.</a:t>
            </a:r>
            <a:r>
              <a:rPr lang="ko-KR" altLang="en-US" sz="1200" dirty="0" err="1"/>
              <a:t>페이징</a:t>
            </a:r>
            <a:r>
              <a:rPr lang="ko-KR" altLang="en-US" sz="1200" dirty="0"/>
              <a:t> 처리하므로 </a:t>
            </a:r>
            <a:r>
              <a:rPr lang="en-US" altLang="ko-KR" sz="1200" dirty="0"/>
              <a:t>“</a:t>
            </a:r>
            <a:r>
              <a:rPr lang="ko-KR" altLang="en-US" sz="1200" dirty="0"/>
              <a:t>최대 </a:t>
            </a:r>
            <a:r>
              <a:rPr lang="en-US" altLang="ko-KR" sz="1200" dirty="0"/>
              <a:t>100</a:t>
            </a:r>
            <a:r>
              <a:rPr lang="ko-KR" altLang="en-US" sz="1200" dirty="0" err="1"/>
              <a:t>명까지만</a:t>
            </a:r>
            <a:r>
              <a:rPr lang="ko-KR" altLang="en-US" sz="1200" dirty="0"/>
              <a:t> 출력됩니다</a:t>
            </a:r>
            <a:r>
              <a:rPr lang="en-US" altLang="ko-KR" sz="1200" dirty="0"/>
              <a:t>” </a:t>
            </a:r>
            <a:r>
              <a:rPr lang="ko-KR" altLang="en-US" sz="1200" dirty="0"/>
              <a:t>라벨은 무시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8854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CB7990-13B9-406D-8618-269741DC2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7B737C-DC42-4C57-BD35-26CA53D63244}"/>
              </a:ext>
            </a:extLst>
          </p:cNvPr>
          <p:cNvSpPr/>
          <p:nvPr/>
        </p:nvSpPr>
        <p:spPr>
          <a:xfrm>
            <a:off x="4166822" y="3759844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20039F-73E1-4DF7-B345-4F436921FF7E}"/>
              </a:ext>
            </a:extLst>
          </p:cNvPr>
          <p:cNvSpPr/>
          <p:nvPr/>
        </p:nvSpPr>
        <p:spPr>
          <a:xfrm>
            <a:off x="3813786" y="3041336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1C7662-A525-4F40-9C8A-44066889A2DA}"/>
              </a:ext>
            </a:extLst>
          </p:cNvPr>
          <p:cNvSpPr/>
          <p:nvPr/>
        </p:nvSpPr>
        <p:spPr>
          <a:xfrm>
            <a:off x="3329531" y="3040551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C11375-B069-460C-94C8-940453CF352C}"/>
              </a:ext>
            </a:extLst>
          </p:cNvPr>
          <p:cNvSpPr/>
          <p:nvPr/>
        </p:nvSpPr>
        <p:spPr>
          <a:xfrm>
            <a:off x="2556620" y="3026936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5B9C45-DEF6-425C-A0A0-B189402EEE00}"/>
              </a:ext>
            </a:extLst>
          </p:cNvPr>
          <p:cNvSpPr/>
          <p:nvPr/>
        </p:nvSpPr>
        <p:spPr>
          <a:xfrm>
            <a:off x="5649370" y="3040551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8EFCED-7E47-450B-B9D5-E87DCCCE36CC}"/>
              </a:ext>
            </a:extLst>
          </p:cNvPr>
          <p:cNvSpPr/>
          <p:nvPr/>
        </p:nvSpPr>
        <p:spPr>
          <a:xfrm>
            <a:off x="1664068" y="1805405"/>
            <a:ext cx="4601718" cy="233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7EFC7B-F595-4F9E-91E2-3B8BADBB5280}"/>
              </a:ext>
            </a:extLst>
          </p:cNvPr>
          <p:cNvSpPr/>
          <p:nvPr/>
        </p:nvSpPr>
        <p:spPr>
          <a:xfrm>
            <a:off x="2017938" y="2052893"/>
            <a:ext cx="531341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지급일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C6078E-4B08-4736-85FF-93BA5BC02C06}"/>
              </a:ext>
            </a:extLst>
          </p:cNvPr>
          <p:cNvSpPr/>
          <p:nvPr/>
        </p:nvSpPr>
        <p:spPr>
          <a:xfrm>
            <a:off x="2566347" y="2050093"/>
            <a:ext cx="883693" cy="176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6C93AC-BCDE-4A83-9A7F-9E03BDFCF0EF}"/>
              </a:ext>
            </a:extLst>
          </p:cNvPr>
          <p:cNvSpPr/>
          <p:nvPr/>
        </p:nvSpPr>
        <p:spPr>
          <a:xfrm>
            <a:off x="1839498" y="2269273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보호구명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255332-7E40-469E-9FA6-2C1C561F4B94}"/>
              </a:ext>
            </a:extLst>
          </p:cNvPr>
          <p:cNvSpPr/>
          <p:nvPr/>
        </p:nvSpPr>
        <p:spPr>
          <a:xfrm>
            <a:off x="2566347" y="2266473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9740CC-AF64-4814-AC2A-FC33EB87CBCD}"/>
              </a:ext>
            </a:extLst>
          </p:cNvPr>
          <p:cNvSpPr/>
          <p:nvPr/>
        </p:nvSpPr>
        <p:spPr>
          <a:xfrm>
            <a:off x="1839498" y="2784893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수량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493B14-1EBB-4164-A2E6-F18BCE4E4FE8}"/>
              </a:ext>
            </a:extLst>
          </p:cNvPr>
          <p:cNvSpPr/>
          <p:nvPr/>
        </p:nvSpPr>
        <p:spPr>
          <a:xfrm>
            <a:off x="2566347" y="2782093"/>
            <a:ext cx="433835" cy="17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01E1D2-E8A3-43DF-9ABD-ED1C88885B28}"/>
              </a:ext>
            </a:extLst>
          </p:cNvPr>
          <p:cNvSpPr/>
          <p:nvPr/>
        </p:nvSpPr>
        <p:spPr>
          <a:xfrm>
            <a:off x="1846839" y="3061079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수령인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CB5045-0139-4BDF-9BBC-50B97213FF05}"/>
              </a:ext>
            </a:extLst>
          </p:cNvPr>
          <p:cNvSpPr/>
          <p:nvPr/>
        </p:nvSpPr>
        <p:spPr>
          <a:xfrm>
            <a:off x="3813786" y="3320382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9EECA4-7BEA-4ECF-8745-225C32019EDC}"/>
              </a:ext>
            </a:extLst>
          </p:cNvPr>
          <p:cNvSpPr/>
          <p:nvPr/>
        </p:nvSpPr>
        <p:spPr>
          <a:xfrm>
            <a:off x="3329531" y="3319597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C30FF1-4FF6-4173-B9EA-D2AF5BA40626}"/>
              </a:ext>
            </a:extLst>
          </p:cNvPr>
          <p:cNvSpPr/>
          <p:nvPr/>
        </p:nvSpPr>
        <p:spPr>
          <a:xfrm>
            <a:off x="2556620" y="3305982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009C6-A3DC-4C2F-9587-02EB8214CE5C}"/>
              </a:ext>
            </a:extLst>
          </p:cNvPr>
          <p:cNvSpPr/>
          <p:nvPr/>
        </p:nvSpPr>
        <p:spPr>
          <a:xfrm>
            <a:off x="5649370" y="3319597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4D4DD3-0F4E-4C57-B5C5-DECCA56E6902}"/>
              </a:ext>
            </a:extLst>
          </p:cNvPr>
          <p:cNvSpPr/>
          <p:nvPr/>
        </p:nvSpPr>
        <p:spPr>
          <a:xfrm>
            <a:off x="1846839" y="3340125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지급담당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C72838-7DDB-4D58-B515-AB2A9F7EE5DF}"/>
              </a:ext>
            </a:extLst>
          </p:cNvPr>
          <p:cNvSpPr/>
          <p:nvPr/>
        </p:nvSpPr>
        <p:spPr>
          <a:xfrm>
            <a:off x="1636637" y="2522261"/>
            <a:ext cx="902916" cy="174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안전인증번호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725CDD-1536-4139-8DE2-B94B9F80F51A}"/>
              </a:ext>
            </a:extLst>
          </p:cNvPr>
          <p:cNvSpPr/>
          <p:nvPr/>
        </p:nvSpPr>
        <p:spPr>
          <a:xfrm>
            <a:off x="2556620" y="2522261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5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405113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 항목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 팝업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53294" y="858346"/>
            <a:ext cx="2631804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점검유형별 </a:t>
            </a:r>
            <a:r>
              <a:rPr lang="en-US" altLang="ko-KR" sz="900" dirty="0">
                <a:solidFill>
                  <a:schemeClr val="tx1"/>
                </a:solidFill>
              </a:rPr>
              <a:t>CHECK </a:t>
            </a:r>
            <a:r>
              <a:rPr lang="ko-KR" altLang="en-US" sz="900" dirty="0">
                <a:solidFill>
                  <a:schemeClr val="tx1"/>
                </a:solidFill>
              </a:rPr>
              <a:t>항목을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공통의 경우도 동일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286252"/>
          <a:ext cx="267056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C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맨홀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전주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맨홀</a:t>
                      </a:r>
                      <a:r>
                        <a:rPr lang="en-US" altLang="ko-KR" sz="800" dirty="0"/>
                        <a:t>+</a:t>
                      </a:r>
                      <a:r>
                        <a:rPr lang="ko-KR" altLang="en-US" sz="800" dirty="0"/>
                        <a:t>전주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기타  중 택일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점검내용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TEXT</a:t>
                      </a:r>
                      <a:r>
                        <a:rPr lang="ko-KR" altLang="en-US" sz="800" dirty="0"/>
                        <a:t>와 이미지를 혼재하여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미사용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 분류를 </a:t>
                      </a:r>
                      <a:r>
                        <a:rPr lang="ko-KR" altLang="en-US" sz="800" dirty="0" err="1"/>
                        <a:t>미사용처리하면</a:t>
                      </a:r>
                      <a:r>
                        <a:rPr lang="ko-KR" altLang="en-US" sz="800" dirty="0"/>
                        <a:t> 분류에 해당하는 항목전체가 </a:t>
                      </a:r>
                      <a:r>
                        <a:rPr lang="ko-KR" altLang="en-US" sz="800" dirty="0" err="1"/>
                        <a:t>미사용처리됨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34675" y="1736948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 부문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316433" y="1736948"/>
            <a:ext cx="1906687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23120" y="1736948"/>
            <a:ext cx="223734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753" y="1286252"/>
            <a:ext cx="6645346" cy="4491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46854" y="1736948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공사 유형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19734" y="1736948"/>
            <a:ext cx="1906687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26421" y="1736948"/>
            <a:ext cx="223734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87594" y="4827004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저장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543553" y="2380464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항목 명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316433" y="2380464"/>
            <a:ext cx="5288943" cy="215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3553" y="2680793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 내용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314152" y="2942029"/>
            <a:ext cx="5288943" cy="1748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14152" y="2716303"/>
            <a:ext cx="5288943" cy="180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Edit </a:t>
            </a:r>
            <a:r>
              <a:rPr lang="ko-KR" altLang="en-US" sz="900" dirty="0">
                <a:solidFill>
                  <a:schemeClr val="tx1"/>
                </a:solidFill>
              </a:rPr>
              <a:t>도구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3553" y="1421422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항목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16434" y="1458751"/>
            <a:ext cx="766974" cy="178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61037" y="4797072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7197" y="2093130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2" name="타원 1"/>
          <p:cNvSpPr/>
          <p:nvPr/>
        </p:nvSpPr>
        <p:spPr>
          <a:xfrm>
            <a:off x="1324031" y="2093130"/>
            <a:ext cx="109606" cy="133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677741" y="2093130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미사용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837842" y="2093130"/>
            <a:ext cx="109606" cy="133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4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405113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작업지시서 목록 팝업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353294" y="848618"/>
            <a:ext cx="2631804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작업지시현황에서 선택한 수치에 대한 목록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551376"/>
          <a:ext cx="267056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작업일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</a:t>
                      </a:r>
                      <a:r>
                        <a:rPr lang="ko-KR" altLang="en-US" sz="800" dirty="0"/>
                        <a:t>부문의 경우  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작업시간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</a:t>
                      </a:r>
                      <a:r>
                        <a:rPr lang="ko-KR" altLang="en-US" sz="800" dirty="0"/>
                        <a:t>부문의 경우  시간은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보기 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 상세내역을  </a:t>
                      </a:r>
                      <a:r>
                        <a:rPr lang="ko-KR" altLang="en-US" sz="800" b="1" dirty="0"/>
                        <a:t>별도 페이지에 출력</a:t>
                      </a:r>
                      <a:endParaRPr lang="en-US" altLang="ko-KR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353294" y="3061559"/>
            <a:ext cx="2631804" cy="181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2355" y="1284790"/>
            <a:ext cx="860257" cy="256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19435" y="1575977"/>
          <a:ext cx="7095426" cy="116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3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8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6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조직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작업일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작업시간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공사명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  상태    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상세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DDD&gt;DDDDDDDDDDDDDDDD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HH:MI!HH:MI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DDDDDDDDDDDDDDDDDDDDDDDDDDDD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작성중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승인요청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승인완료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취소요청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취소완료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612612" y="1325253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엑셀다운</a:t>
            </a:r>
          </a:p>
        </p:txBody>
      </p:sp>
    </p:spTree>
    <p:extLst>
      <p:ext uri="{BB962C8B-B14F-4D97-AF65-F5344CB8AC3E}">
        <p14:creationId xmlns:p14="http://schemas.microsoft.com/office/powerpoint/2010/main" val="137733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76"/>
              </p:ext>
            </p:extLst>
          </p:nvPr>
        </p:nvGraphicFramePr>
        <p:xfrm>
          <a:off x="332980" y="3238487"/>
          <a:ext cx="7519807" cy="11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4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서류유형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등록자사번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등록자 명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ㅇㅇㅇㅇㅇ</a:t>
                      </a:r>
                      <a:r>
                        <a:rPr lang="en-US" altLang="ko-KR" sz="900" b="0" dirty="0"/>
                        <a:t>&gt;</a:t>
                      </a:r>
                      <a:r>
                        <a:rPr lang="ko-KR" altLang="en-US" sz="900" b="0" dirty="0" err="1"/>
                        <a:t>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작성중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승인신청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완료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-223575" y="1539610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등록자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2957" y="1231227"/>
            <a:ext cx="3801451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직영시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조직명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년도  공사는 </a:t>
            </a:r>
            <a:r>
              <a:rPr lang="ko-KR" altLang="en-US" sz="900" dirty="0" err="1">
                <a:solidFill>
                  <a:schemeClr val="tx1"/>
                </a:solidFill>
              </a:rPr>
              <a:t>공사명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+ </a:t>
            </a:r>
            <a:r>
              <a:rPr lang="ko-KR" altLang="en-US" sz="9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7694" y="1235023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공사번호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7110729" y="293069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772957" y="1509093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656196" y="1509093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5141" y="294060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964585" y="952286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36460" y="958844"/>
            <a:ext cx="69245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진행상태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669170" y="371486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등록 서류 검색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223575" y="922844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서류유형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72957" y="922844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서류분류 전체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595181" y="1518763"/>
            <a:ext cx="74918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61134" y="4592650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PAGER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656196" y="1229257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353946"/>
          <a:ext cx="26705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선택하고 확인 클릭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시 해당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도 동일하게 처리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517353" y="2854687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41736" y="922844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서류 유형 전체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61450" y="919048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46314" y="919048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64738" y="952286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91433" y="1503610"/>
            <a:ext cx="221769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529432" y="593515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확인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4315412" y="593515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311021" y="857279"/>
            <a:ext cx="246774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등록한 혹은 등록중인 서류를 찾기 검색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CA5ED6-110F-45A7-A738-91FD27CA2EAC}"/>
              </a:ext>
            </a:extLst>
          </p:cNvPr>
          <p:cNvSpPr/>
          <p:nvPr/>
        </p:nvSpPr>
        <p:spPr>
          <a:xfrm>
            <a:off x="-247611" y="1770550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</a:t>
            </a:r>
            <a:r>
              <a:rPr lang="en-US" altLang="ko-KR" sz="900" dirty="0">
                <a:solidFill>
                  <a:schemeClr val="tx1"/>
                </a:solidFill>
              </a:rPr>
              <a:t> 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20A123-E65D-4C48-B67E-D936E0A1A0C8}"/>
              </a:ext>
            </a:extLst>
          </p:cNvPr>
          <p:cNvSpPr/>
          <p:nvPr/>
        </p:nvSpPr>
        <p:spPr>
          <a:xfrm>
            <a:off x="764076" y="1775245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859955-84F2-403A-8543-8DB7634614C8}"/>
              </a:ext>
            </a:extLst>
          </p:cNvPr>
          <p:cNvSpPr/>
          <p:nvPr/>
        </p:nvSpPr>
        <p:spPr>
          <a:xfrm>
            <a:off x="2297452" y="1784771"/>
            <a:ext cx="2377005" cy="170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F1B857-719D-4B9A-B7A7-AF69B51C5191}"/>
              </a:ext>
            </a:extLst>
          </p:cNvPr>
          <p:cNvSpPr/>
          <p:nvPr/>
        </p:nvSpPr>
        <p:spPr>
          <a:xfrm>
            <a:off x="1286105" y="178477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53025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사원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32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ㅌㅌㅌㅌ</a:t>
            </a:r>
            <a:r>
              <a:rPr lang="ko-KR" altLang="en-US" sz="900" dirty="0">
                <a:solidFill>
                  <a:schemeClr val="tx1"/>
                </a:solidFill>
              </a:rPr>
              <a:t> 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태스크팀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18593"/>
            <a:ext cx="65259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</a:rPr>
              <a:t>SUB </a:t>
            </a:r>
            <a:r>
              <a:rPr lang="ko-KR" altLang="en-US" sz="9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>
                <a:solidFill>
                  <a:schemeClr val="tx1"/>
                </a:solidFill>
              </a:rPr>
              <a:t>ㅇㅇㅇㅇ부분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59676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13049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>
                <a:solidFill>
                  <a:schemeClr val="tx1"/>
                </a:solidFill>
              </a:rPr>
              <a:t>전남</a:t>
            </a:r>
            <a:r>
              <a:rPr lang="en-US" altLang="ko-KR" sz="900" b="1" u="sng" dirty="0">
                <a:solidFill>
                  <a:schemeClr val="tx1"/>
                </a:solidFill>
              </a:rPr>
              <a:t>/</a:t>
            </a:r>
            <a:r>
              <a:rPr lang="ko-KR" altLang="en-US" sz="900" b="1" u="sng" dirty="0">
                <a:solidFill>
                  <a:schemeClr val="tx1"/>
                </a:solidFill>
              </a:rPr>
              <a:t>전북 광역본부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370227" y="1006005"/>
          <a:ext cx="26705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하위 조직을 아래에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말단 조직인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화면 우측에 해당 조직의 소속직원들을 출력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하위조직 직원들도 포함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사원그리드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이름으로 직접 검색할 경우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사원리스트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특정사원을 선택하고 확인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조직을 </a:t>
                      </a:r>
                      <a:r>
                        <a:rPr lang="en-US" altLang="ko-KR" sz="800" dirty="0"/>
                        <a:t>return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특정조직을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동일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u="sng" dirty="0">
                <a:solidFill>
                  <a:schemeClr val="tx1"/>
                </a:solidFill>
              </a:rPr>
              <a:t>KT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>
                <a:solidFill>
                  <a:schemeClr val="tx1"/>
                </a:solidFill>
              </a:rPr>
              <a:t>파트너사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모바일은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en-US" sz="900" dirty="0">
                <a:solidFill>
                  <a:schemeClr val="tx1"/>
                </a:solidFill>
              </a:rPr>
              <a:t>제외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특정 사원을 선택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2" name="직사각형 41"/>
          <p:cNvSpPr/>
          <p:nvPr/>
        </p:nvSpPr>
        <p:spPr>
          <a:xfrm>
            <a:off x="6834647" y="1083656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3366560" y="1644641"/>
          <a:ext cx="4068108" cy="27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직책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호칭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순천지점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팀장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과장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059455" y="4941034"/>
            <a:ext cx="6472623" cy="31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i="1" dirty="0">
                <a:solidFill>
                  <a:schemeClr val="tx1"/>
                </a:solidFill>
              </a:rPr>
              <a:t>* </a:t>
            </a:r>
            <a:r>
              <a:rPr lang="ko-KR" altLang="en-US" sz="900" i="1" dirty="0">
                <a:solidFill>
                  <a:schemeClr val="tx1"/>
                </a:solidFill>
              </a:rPr>
              <a:t>최대 </a:t>
            </a:r>
            <a:r>
              <a:rPr lang="en-US" altLang="ko-KR" sz="900" i="1" dirty="0">
                <a:solidFill>
                  <a:schemeClr val="tx1"/>
                </a:solidFill>
              </a:rPr>
              <a:t>100</a:t>
            </a:r>
            <a:r>
              <a:rPr lang="ko-KR" altLang="en-US" sz="900" i="1" dirty="0">
                <a:solidFill>
                  <a:schemeClr val="tx1"/>
                </a:solidFill>
              </a:rPr>
              <a:t>명까지만 출력됩니다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19797" y="140955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50" name="직사각형 49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7024FF-637C-41C6-B0A4-7F09AC35AC30}"/>
              </a:ext>
            </a:extLst>
          </p:cNvPr>
          <p:cNvSpPr/>
          <p:nvPr/>
        </p:nvSpPr>
        <p:spPr>
          <a:xfrm>
            <a:off x="-90248" y="5637319"/>
            <a:ext cx="6226083" cy="6352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 </a:t>
            </a:r>
            <a:r>
              <a:rPr lang="ko-KR" altLang="en-US" sz="1200" dirty="0"/>
              <a:t>페이지의 </a:t>
            </a:r>
            <a:r>
              <a:rPr lang="en-US" altLang="ko-KR" sz="1200" dirty="0"/>
              <a:t>“</a:t>
            </a:r>
            <a:r>
              <a:rPr lang="ko-KR" altLang="en-US" sz="1200" dirty="0"/>
              <a:t>조직선택</a:t>
            </a:r>
            <a:r>
              <a:rPr lang="en-US" altLang="ko-KR" sz="1200" dirty="0"/>
              <a:t>“ </a:t>
            </a:r>
            <a:r>
              <a:rPr lang="ko-KR" altLang="en-US" sz="1200" dirty="0"/>
              <a:t>팝업과 동일한 패턴임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 err="1"/>
              <a:t>페이징</a:t>
            </a:r>
            <a:r>
              <a:rPr lang="ko-KR" altLang="en-US" sz="1200" dirty="0"/>
              <a:t> 처리하므로 </a:t>
            </a:r>
            <a:r>
              <a:rPr lang="en-US" altLang="ko-KR" sz="1200" dirty="0"/>
              <a:t>“</a:t>
            </a:r>
            <a:r>
              <a:rPr lang="ko-KR" altLang="en-US" sz="1200" dirty="0"/>
              <a:t>최대 </a:t>
            </a:r>
            <a:r>
              <a:rPr lang="en-US" altLang="ko-KR" sz="1200" dirty="0"/>
              <a:t>100</a:t>
            </a:r>
            <a:r>
              <a:rPr lang="ko-KR" altLang="en-US" sz="1200" dirty="0" err="1"/>
              <a:t>명까지만</a:t>
            </a:r>
            <a:r>
              <a:rPr lang="ko-KR" altLang="en-US" sz="1200" dirty="0"/>
              <a:t> 출력됩니다</a:t>
            </a:r>
            <a:r>
              <a:rPr lang="en-US" altLang="ko-KR" sz="1200" dirty="0"/>
              <a:t>” </a:t>
            </a:r>
            <a:r>
              <a:rPr lang="ko-KR" altLang="en-US" sz="1200" dirty="0"/>
              <a:t>라벨은 무시 </a:t>
            </a:r>
            <a:endParaRPr lang="en-US" altLang="ko-KR" sz="1200" dirty="0"/>
          </a:p>
        </p:txBody>
      </p:sp>
      <p:pic>
        <p:nvPicPr>
          <p:cNvPr id="3" name="그림 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40F7CCDB-3772-4137-B2C9-754306883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86" y="3551069"/>
            <a:ext cx="5327794" cy="31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4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2403" y="19344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사외 조직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사원 등록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8311" y="4902993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9361761" y="965135"/>
          <a:ext cx="267056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조직을 </a:t>
                      </a:r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 조직을 클릭하면 우측에 사원들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326566" y="3463619"/>
            <a:ext cx="2543701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보건 관리자 등  사외 인력을 관리해야 하는 경우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52403" y="415703"/>
            <a:ext cx="3720730" cy="187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자체적으로 관리하는 사외 조직 및 사원을 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14430" y="2307379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3358" y="2268374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코드</a:t>
            </a:r>
            <a:endParaRPr lang="en-US" altLang="ko-KR" sz="900" dirty="0"/>
          </a:p>
        </p:txBody>
      </p:sp>
      <p:sp>
        <p:nvSpPr>
          <p:cNvPr id="20" name="직사각형 19"/>
          <p:cNvSpPr/>
          <p:nvPr/>
        </p:nvSpPr>
        <p:spPr>
          <a:xfrm>
            <a:off x="1614430" y="2577216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3358" y="2538211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명</a:t>
            </a:r>
            <a:endParaRPr lang="en-US" altLang="ko-KR" sz="900" dirty="0"/>
          </a:p>
        </p:txBody>
      </p:sp>
      <p:sp>
        <p:nvSpPr>
          <p:cNvPr id="2" name="직사각형 1"/>
          <p:cNvSpPr/>
          <p:nvPr/>
        </p:nvSpPr>
        <p:spPr>
          <a:xfrm>
            <a:off x="653358" y="2052389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96165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저장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896817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311" y="957639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명</a:t>
            </a:r>
            <a:endParaRPr lang="en-US" altLang="ko-KR" sz="900" dirty="0"/>
          </a:p>
        </p:txBody>
      </p:sp>
      <p:sp>
        <p:nvSpPr>
          <p:cNvPr id="27" name="직사각형 26"/>
          <p:cNvSpPr/>
          <p:nvPr/>
        </p:nvSpPr>
        <p:spPr>
          <a:xfrm>
            <a:off x="6023482" y="2499206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62410" y="2442509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성 명</a:t>
            </a:r>
            <a:endParaRPr lang="en-US" altLang="ko-KR" sz="900" dirty="0"/>
          </a:p>
        </p:txBody>
      </p:sp>
      <p:sp>
        <p:nvSpPr>
          <p:cNvPr id="32" name="직사각형 31"/>
          <p:cNvSpPr/>
          <p:nvPr/>
        </p:nvSpPr>
        <p:spPr>
          <a:xfrm>
            <a:off x="6023482" y="2769043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62410" y="2712346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호 칭</a:t>
            </a:r>
            <a:endParaRPr lang="en-US" altLang="ko-KR" sz="900" dirty="0"/>
          </a:p>
        </p:txBody>
      </p:sp>
      <p:sp>
        <p:nvSpPr>
          <p:cNvPr id="34" name="직사각형 33"/>
          <p:cNvSpPr/>
          <p:nvPr/>
        </p:nvSpPr>
        <p:spPr>
          <a:xfrm>
            <a:off x="5062410" y="2052389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605217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저장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305869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23482" y="2259528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62410" y="2202831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err="1"/>
              <a:t>사번</a:t>
            </a:r>
            <a:r>
              <a:rPr lang="en-US" altLang="ko-KR" sz="900" dirty="0"/>
              <a:t>(</a:t>
            </a:r>
            <a:r>
              <a:rPr lang="ko-KR" altLang="en-US" sz="900" dirty="0" err="1"/>
              <a:t>이메일</a:t>
            </a:r>
            <a:r>
              <a:rPr lang="en-US" altLang="ko-KR" sz="900" dirty="0"/>
              <a:t>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6BB174-1FEC-4906-A0EE-432A0F9F32C4}"/>
              </a:ext>
            </a:extLst>
          </p:cNvPr>
          <p:cNvSpPr/>
          <p:nvPr/>
        </p:nvSpPr>
        <p:spPr>
          <a:xfrm>
            <a:off x="1578471" y="4438617"/>
            <a:ext cx="6226083" cy="928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기획서에 표기된 것 처럼 라벨을 왼쪽에 넣을지 아니면 </a:t>
            </a:r>
            <a:r>
              <a:rPr lang="en-US" altLang="ko-KR" sz="1200" dirty="0">
                <a:solidFill>
                  <a:schemeClr val="tx1"/>
                </a:solidFill>
              </a:rPr>
              <a:t>placeholder</a:t>
            </a:r>
            <a:r>
              <a:rPr lang="ko-KR" altLang="en-US" sz="1200" dirty="0">
                <a:solidFill>
                  <a:schemeClr val="tx1"/>
                </a:solidFill>
              </a:rPr>
              <a:t>로 처리할지 결정 필요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왼쪽 라벨을 표기하면 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rgbClr val="0070C0"/>
                </a:solidFill>
              </a:rPr>
              <a:t>2. </a:t>
            </a:r>
            <a:r>
              <a:rPr lang="ko-KR" altLang="en-US" sz="1200" b="1" dirty="0">
                <a:solidFill>
                  <a:srgbClr val="0070C0"/>
                </a:solidFill>
              </a:rPr>
              <a:t>화면에 캡쳐는 </a:t>
            </a:r>
            <a:r>
              <a:rPr lang="ko-KR" altLang="en-US" sz="1200" b="1" dirty="0" err="1">
                <a:solidFill>
                  <a:srgbClr val="0070C0"/>
                </a:solidFill>
              </a:rPr>
              <a:t>않되있지만</a:t>
            </a:r>
            <a:r>
              <a:rPr lang="ko-KR" altLang="en-US" sz="1200" b="1" dirty="0">
                <a:solidFill>
                  <a:srgbClr val="0070C0"/>
                </a:solidFill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input </a:t>
            </a:r>
            <a:r>
              <a:rPr lang="ko-KR" altLang="en-US" sz="1200" b="1" dirty="0">
                <a:solidFill>
                  <a:srgbClr val="0070C0"/>
                </a:solidFill>
              </a:rPr>
              <a:t>필드에 </a:t>
            </a:r>
            <a:r>
              <a:rPr lang="ko-KR" altLang="en-US" sz="1200" b="1" dirty="0" err="1">
                <a:solidFill>
                  <a:srgbClr val="0070C0"/>
                </a:solidFill>
              </a:rPr>
              <a:t>포커싱이</a:t>
            </a:r>
            <a:r>
              <a:rPr lang="ko-KR" altLang="en-US" sz="1200" b="1" dirty="0">
                <a:solidFill>
                  <a:srgbClr val="0070C0"/>
                </a:solidFill>
              </a:rPr>
              <a:t> 되면 인풋 상단에 </a:t>
            </a:r>
            <a:r>
              <a:rPr lang="en-US" altLang="ko-KR" sz="1200" b="1" dirty="0" err="1">
                <a:solidFill>
                  <a:srgbClr val="0070C0"/>
                </a:solidFill>
              </a:rPr>
              <a:t>fieldset</a:t>
            </a:r>
            <a:r>
              <a:rPr lang="ko-KR" altLang="en-US" sz="1200" b="1" dirty="0">
                <a:solidFill>
                  <a:srgbClr val="0070C0"/>
                </a:solidFill>
              </a:rPr>
              <a:t>처럼 라벨이 표기됨</a:t>
            </a:r>
            <a:r>
              <a:rPr lang="en-US" altLang="ko-KR" sz="1200" b="1" dirty="0">
                <a:solidFill>
                  <a:srgbClr val="0070C0"/>
                </a:solidFill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</a:rPr>
              <a:t>용성에게 문의</a:t>
            </a:r>
            <a:r>
              <a:rPr lang="en-US" altLang="ko-KR" sz="1200" b="1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7" name="그림 6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93F5F94C-A839-4340-BC51-F1CB8077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77" y="3657600"/>
            <a:ext cx="5697870" cy="43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2403" y="19344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권한 부여 팝업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pic>
        <p:nvPicPr>
          <p:cNvPr id="6" name="그림 5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D5AB8A02-ED91-43CD-A5C4-A4EFE7D2E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" y="1161288"/>
            <a:ext cx="5846508" cy="3429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D73BD9-8B21-4866-8698-3E0832AD3099}"/>
              </a:ext>
            </a:extLst>
          </p:cNvPr>
          <p:cNvSpPr/>
          <p:nvPr/>
        </p:nvSpPr>
        <p:spPr>
          <a:xfrm>
            <a:off x="4788015" y="3867912"/>
            <a:ext cx="6226083" cy="8868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b="1" dirty="0" err="1">
                <a:solidFill>
                  <a:schemeClr val="tx1"/>
                </a:solidFill>
              </a:rPr>
              <a:t>캡쳐된</a:t>
            </a:r>
            <a:r>
              <a:rPr lang="ko-KR" altLang="en-US" sz="1200" b="1" dirty="0">
                <a:solidFill>
                  <a:schemeClr val="tx1"/>
                </a:solidFill>
              </a:rPr>
              <a:t> 화면은 권한이 한 개이지만 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</a:rPr>
              <a:t>개 정도 존재합니다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스위치 스타일로 반영해주시면 됩니다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137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4864" y="230538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답글</a:t>
            </a:r>
            <a:r>
              <a:rPr lang="ko-KR" altLang="en-US" sz="900" dirty="0">
                <a:solidFill>
                  <a:schemeClr val="tx1"/>
                </a:solidFill>
              </a:rPr>
              <a:t> 쓰기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53294" y="3842794"/>
            <a:ext cx="2631804" cy="14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49393" y="430745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501539" y="1321568"/>
          <a:ext cx="6637768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501539" y="2396911"/>
            <a:ext cx="86888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댓글</a:t>
            </a:r>
            <a:r>
              <a:rPr lang="en-US" altLang="ko-KR" sz="800" dirty="0"/>
              <a:t>/</a:t>
            </a:r>
            <a:r>
              <a:rPr lang="ko-KR" altLang="en-US" sz="800" dirty="0" err="1"/>
              <a:t>답글</a:t>
            </a:r>
            <a:r>
              <a:rPr lang="ko-KR" altLang="en-US" sz="800" dirty="0"/>
              <a:t> 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01539" y="2681483"/>
            <a:ext cx="6637767" cy="143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13953" y="100463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답글</a:t>
            </a:r>
            <a:r>
              <a:rPr lang="ko-KR" altLang="en-US" sz="900" dirty="0">
                <a:solidFill>
                  <a:schemeClr val="tx1"/>
                </a:solidFill>
              </a:rPr>
              <a:t> 내역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397248" y="429910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423646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삭제하기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9389909" y="883163"/>
          <a:ext cx="26705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답변내역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상단에서  특정 </a:t>
                      </a:r>
                      <a:r>
                        <a:rPr lang="en-US" altLang="ko-KR" sz="800" dirty="0" err="1"/>
                        <a:t>fow</a:t>
                      </a:r>
                      <a:r>
                        <a:rPr lang="ko-KR" altLang="en-US" sz="800" dirty="0"/>
                        <a:t>를 클릭하면 하단에 내용이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댓글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답글달기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 아래 </a:t>
                      </a:r>
                      <a:r>
                        <a:rPr lang="ko-KR" altLang="en-US" sz="800" dirty="0" err="1"/>
                        <a:t>댓글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답글란이</a:t>
                      </a:r>
                      <a:r>
                        <a:rPr lang="ko-KR" altLang="en-US" sz="800" dirty="0"/>
                        <a:t> 빈칸으로 활성화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수정하기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상단에서 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클릭하면 하단에 내용이 출력된 후 </a:t>
                      </a: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수정하기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내용이 </a:t>
                      </a:r>
                      <a:r>
                        <a:rPr lang="ko-KR" altLang="en-US" sz="800" dirty="0" err="1"/>
                        <a:t>수정가능하게</a:t>
                      </a:r>
                      <a:r>
                        <a:rPr lang="ko-KR" altLang="en-US" sz="800" dirty="0"/>
                        <a:t> 활성화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수정하기는 등록자 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삭제하기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상단에서 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클릭하면 하단에 내용이 출력된 후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삭제하기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ALERT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메시지 후 학제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삭제하기는 등록자 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459249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수정하기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44863" y="368350"/>
            <a:ext cx="6458166" cy="17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포털에서</a:t>
            </a:r>
            <a:r>
              <a:rPr lang="ko-KR" altLang="en-US" sz="900" dirty="0">
                <a:solidFill>
                  <a:schemeClr val="tx1"/>
                </a:solidFill>
              </a:rPr>
              <a:t> 들어온 질문에 대해 </a:t>
            </a:r>
            <a:r>
              <a:rPr lang="ko-KR" altLang="en-US" sz="900" dirty="0" err="1">
                <a:solidFill>
                  <a:schemeClr val="tx1"/>
                </a:solidFill>
              </a:rPr>
              <a:t>어드민</a:t>
            </a:r>
            <a:r>
              <a:rPr lang="ko-KR" altLang="en-US" sz="900" dirty="0">
                <a:solidFill>
                  <a:schemeClr val="tx1"/>
                </a:solidFill>
              </a:rPr>
              <a:t> 담당자가 </a:t>
            </a:r>
            <a:r>
              <a:rPr lang="ko-KR" altLang="en-US" sz="900" dirty="0" err="1">
                <a:solidFill>
                  <a:schemeClr val="tx1"/>
                </a:solidFill>
              </a:rPr>
              <a:t>답글을</a:t>
            </a:r>
            <a:r>
              <a:rPr lang="ko-KR" altLang="en-US" sz="900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799306-E19E-4E1B-818E-B8D2B8E89DB4}"/>
              </a:ext>
            </a:extLst>
          </p:cNvPr>
          <p:cNvSpPr/>
          <p:nvPr/>
        </p:nvSpPr>
        <p:spPr>
          <a:xfrm>
            <a:off x="310605" y="4714166"/>
            <a:ext cx="5113652" cy="5291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2060"/>
                </a:solidFill>
              </a:rPr>
              <a:t>해당 화면은 팝업화면임</a:t>
            </a:r>
            <a:endParaRPr lang="en-US" altLang="ko-KR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060322" y="3028820"/>
            <a:ext cx="518732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 회의결과 공지 </a:t>
            </a:r>
            <a:r>
              <a:rPr lang="ko-KR" altLang="en-US" sz="800" dirty="0" err="1">
                <a:solidFill>
                  <a:schemeClr val="tx1"/>
                </a:solidFill>
              </a:rPr>
              <a:t>증빙자료사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10593" y="369672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 서류 템플릿 을 등록 혹은 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99258" y="133848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95790" y="1338482"/>
            <a:ext cx="898270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123456789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04984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55512" y="306529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명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052318" y="3356795"/>
            <a:ext cx="5195327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 등으로 공지하였음을 입증할 자료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047509" y="339327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설명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9384763" y="933175"/>
          <a:ext cx="267056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서류분류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관리책임자 등 선입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산업안정보건위원회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서류명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안전보건관리책임자 선임 서류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작성주기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반기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분기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매일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수시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템플릿이 적용되는 프로젝트 유형을 선택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직영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도급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수주 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서류를 통합결재를 거칠 경우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각 단계별 결재자유형을 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안전담당자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직상사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안전책임자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협조 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URL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서류를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이동하는 등록화면의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보전연한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~ 5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052319" y="2718158"/>
            <a:ext cx="363422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047509" y="275463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분류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673492" y="2718422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059325" y="2488338"/>
            <a:ext cx="327033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16264" y="3990868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보존연한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년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996216" y="431359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양식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063098" y="4313596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xxxxxxxxxxxxxxxxxxxxx.ppt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363532" y="3776446"/>
            <a:ext cx="2631804" cy="292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비상안전</a:t>
            </a:r>
            <a:r>
              <a:rPr lang="en-US" altLang="ko-KR" sz="900" dirty="0">
                <a:solidFill>
                  <a:schemeClr val="tx1"/>
                </a:solidFill>
              </a:rPr>
              <a:t>TF</a:t>
            </a:r>
            <a:r>
              <a:rPr lang="ko-KR" altLang="en-US" sz="900" dirty="0">
                <a:solidFill>
                  <a:schemeClr val="tx1"/>
                </a:solidFill>
              </a:rPr>
              <a:t>의 작성서류는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122448" y="4313596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7528" y="4313596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줄무늬가 있는 오른쪽 화살표 1"/>
          <p:cNvSpPr/>
          <p:nvPr/>
        </p:nvSpPr>
        <p:spPr>
          <a:xfrm rot="5400000">
            <a:off x="5752293" y="4337511"/>
            <a:ext cx="227829" cy="18000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0" name="직사각형 59"/>
          <p:cNvSpPr/>
          <p:nvPr/>
        </p:nvSpPr>
        <p:spPr>
          <a:xfrm>
            <a:off x="1015266" y="463744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연결 </a:t>
            </a:r>
            <a:r>
              <a:rPr lang="en-US" altLang="ko-KR" sz="800" dirty="0">
                <a:solidFill>
                  <a:schemeClr val="tx1"/>
                </a:solidFill>
              </a:rPr>
              <a:t>URL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82148" y="4637446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83364" y="157361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등록자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일시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091568" y="1563360"/>
            <a:ext cx="380541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등록일시</a:t>
            </a:r>
            <a:r>
              <a:rPr lang="ko-KR" altLang="en-US" sz="800" dirty="0">
                <a:solidFill>
                  <a:schemeClr val="tx1"/>
                </a:solidFill>
              </a:rPr>
              <a:t> 이름 소속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팝업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</a:rPr>
              <a:t>모달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37806" y="1338482"/>
            <a:ext cx="894489" cy="178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510592" y="150893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 서류 템플릿 등록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059325" y="4008907"/>
            <a:ext cx="71901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1480" y="2495948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서류 번호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762565" y="4008907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06998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99258" y="1231045"/>
            <a:ext cx="6295074" cy="4809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C04B9A-0FA9-42CD-9F3A-75338E8A4DE8}"/>
              </a:ext>
            </a:extLst>
          </p:cNvPr>
          <p:cNvSpPr/>
          <p:nvPr/>
        </p:nvSpPr>
        <p:spPr>
          <a:xfrm>
            <a:off x="6365176" y="4436947"/>
            <a:ext cx="4288028" cy="11900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2060"/>
                </a:solidFill>
              </a:rPr>
              <a:t>해당 화면은 팝업화면임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2060"/>
                </a:solidFill>
              </a:rPr>
              <a:t>템플릿 분류는 </a:t>
            </a:r>
            <a:r>
              <a:rPr lang="en-US" altLang="ko-KR" sz="1200" b="1" dirty="0" err="1">
                <a:solidFill>
                  <a:srgbClr val="002060"/>
                </a:solidFill>
              </a:rPr>
              <a:t>selectbox</a:t>
            </a:r>
            <a:r>
              <a:rPr lang="en-US" altLang="ko-KR" sz="1200" b="1" dirty="0">
                <a:solidFill>
                  <a:srgbClr val="002060"/>
                </a:solidFill>
              </a:rPr>
              <a:t> </a:t>
            </a:r>
            <a:r>
              <a:rPr lang="ko-KR" altLang="en-US" sz="1200" b="1" dirty="0">
                <a:solidFill>
                  <a:srgbClr val="002060"/>
                </a:solidFill>
              </a:rPr>
              <a:t>입니다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2060"/>
                </a:solidFill>
              </a:rPr>
              <a:t>설명은 </a:t>
            </a:r>
            <a:r>
              <a:rPr lang="en-US" altLang="ko-KR" sz="1200" b="1" dirty="0" err="1">
                <a:solidFill>
                  <a:srgbClr val="002060"/>
                </a:solidFill>
              </a:rPr>
              <a:t>textarea</a:t>
            </a:r>
            <a:r>
              <a:rPr lang="ko-KR" altLang="en-US" sz="1200" b="1" dirty="0">
                <a:solidFill>
                  <a:srgbClr val="002060"/>
                </a:solidFill>
              </a:rPr>
              <a:t>로 구성되면 됩니다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FF0000"/>
                </a:solidFill>
              </a:rPr>
              <a:t>[?] </a:t>
            </a:r>
            <a:r>
              <a:rPr lang="ko-KR" altLang="en-US" sz="1200" b="1" dirty="0">
                <a:solidFill>
                  <a:srgbClr val="FF0000"/>
                </a:solidFill>
              </a:rPr>
              <a:t>아이콘 필요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4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6518344" cy="212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조직유형 </a:t>
            </a:r>
            <a:r>
              <a:rPr lang="en-US" altLang="ko-KR" sz="800" dirty="0">
                <a:solidFill>
                  <a:schemeClr val="tx1"/>
                </a:solidFill>
              </a:rPr>
              <a:t>/ </a:t>
            </a:r>
            <a:r>
              <a:rPr lang="ko-KR" altLang="en-US" sz="800" dirty="0">
                <a:solidFill>
                  <a:schemeClr val="tx1"/>
                </a:solidFill>
              </a:rPr>
              <a:t>공사유형별로  적용할  안전서류 템플릿을 지정  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400320" y="885634"/>
          <a:ext cx="2670569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항목명고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직영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도급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8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수주공사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작업지시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도급공사의 경우  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천만원미만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억 미간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분리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수주의 경우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법인담당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,OPS,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고객컬설팅담당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서류템플릿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해당 조직유형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공사유형에 적용할 템플릿을 선택 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반기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분기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일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수시 중 택일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</a:t>
                      </a:r>
                      <a:r>
                        <a:rPr lang="ko-KR" altLang="en-US" sz="800" dirty="0"/>
                        <a:t>개의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등록 </a:t>
                      </a:r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담당</a:t>
                      </a:r>
                      <a:r>
                        <a:rPr lang="en-US" altLang="ko-KR" sz="800" dirty="0"/>
                        <a:t>.</a:t>
                      </a:r>
                      <a:r>
                        <a:rPr lang="ko-KR" altLang="en-US" sz="800" dirty="0"/>
                        <a:t>팀장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부장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지사장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검토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협조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안전보건총괄책임자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바로 아래에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등록할 수 있는 </a:t>
                      </a:r>
                      <a:r>
                        <a:rPr lang="ko-KR" altLang="en-US" sz="800" dirty="0" err="1"/>
                        <a:t>콤보를</a:t>
                      </a:r>
                      <a:r>
                        <a:rPr lang="ko-KR" altLang="en-US" sz="800" dirty="0"/>
                        <a:t> 생성 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해당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제거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49956" y="4318555"/>
            <a:ext cx="2631804" cy="1226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참고사항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>
                <a:solidFill>
                  <a:schemeClr val="tx1"/>
                </a:solidFill>
              </a:rPr>
              <a:t>중량물작업계획서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동일한 템플릿을  공사유형에 따라 메타정보를 분리하여 관리</a:t>
            </a:r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지사지점과 센터는 서류를 동일하게 관리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같은 수주라도 법인담당과 </a:t>
            </a:r>
            <a:r>
              <a:rPr lang="en-US" altLang="ko-KR" sz="800" dirty="0">
                <a:solidFill>
                  <a:srgbClr val="FF0000"/>
                </a:solidFill>
              </a:rPr>
              <a:t>E</a:t>
            </a:r>
            <a:r>
              <a:rPr lang="ko-KR" altLang="en-US" sz="800" dirty="0">
                <a:solidFill>
                  <a:srgbClr val="FF0000"/>
                </a:solidFill>
              </a:rPr>
              <a:t>부분은 다르게 관리</a:t>
            </a:r>
            <a:endParaRPr lang="ko-KR" altLang="en-US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1645" y="416151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0916" y="1955091"/>
            <a:ext cx="4471806" cy="277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34975" y="2202947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90916" y="220294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서류 템플릿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122591" y="2202947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834975" y="2498972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90916" y="249897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작성 주기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122591" y="2498972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34975" y="2915786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90916" y="291578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결재선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122591" y="2915786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834975" y="3120319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122591" y="3120319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834975" y="3324712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22591" y="3324712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78783" y="416151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501540" y="17295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템플릿 적용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12315" y="2915786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412315" y="3120319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5412315" y="3324712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5645419" y="2915786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5645419" y="3120319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5645419" y="3324712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9349956" y="5545033"/>
            <a:ext cx="2631804" cy="111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즉 적용대상 조직유형별로 서류메타정보를 관리할 필요가 있는가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>
                <a:solidFill>
                  <a:schemeClr val="tx1"/>
                </a:solidFill>
              </a:rPr>
              <a:t>중량물작업계획서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29B109B-0CFC-46C9-ADBC-9ECFFA6C02B9}"/>
              </a:ext>
            </a:extLst>
          </p:cNvPr>
          <p:cNvSpPr/>
          <p:nvPr/>
        </p:nvSpPr>
        <p:spPr>
          <a:xfrm>
            <a:off x="6539512" y="3535443"/>
            <a:ext cx="4288028" cy="11900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FF0000"/>
                </a:solidFill>
              </a:rPr>
              <a:t>[+], [-] </a:t>
            </a:r>
            <a:r>
              <a:rPr lang="ko-KR" altLang="en-US" sz="1200" b="1" dirty="0">
                <a:solidFill>
                  <a:srgbClr val="FF0000"/>
                </a:solidFill>
              </a:rPr>
              <a:t>아이콘 필요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2060"/>
                </a:solidFill>
              </a:rPr>
              <a:t>안의 </a:t>
            </a:r>
            <a:r>
              <a:rPr lang="en-US" altLang="ko-KR" sz="1200" b="1" dirty="0">
                <a:solidFill>
                  <a:srgbClr val="002060"/>
                </a:solidFill>
              </a:rPr>
              <a:t>input </a:t>
            </a:r>
            <a:r>
              <a:rPr lang="ko-KR" altLang="en-US" sz="1200" b="1" dirty="0">
                <a:solidFill>
                  <a:srgbClr val="002060"/>
                </a:solidFill>
              </a:rPr>
              <a:t>필드는 모두 </a:t>
            </a:r>
            <a:r>
              <a:rPr lang="en-US" altLang="ko-KR" sz="1200" b="1" dirty="0" err="1">
                <a:solidFill>
                  <a:srgbClr val="002060"/>
                </a:solidFill>
              </a:rPr>
              <a:t>selectbox</a:t>
            </a:r>
            <a:r>
              <a:rPr lang="en-US" altLang="ko-KR" sz="1200" b="1" dirty="0">
                <a:solidFill>
                  <a:srgbClr val="002060"/>
                </a:solidFill>
              </a:rPr>
              <a:t> </a:t>
            </a:r>
            <a:r>
              <a:rPr lang="ko-KR" altLang="en-US" sz="1200" b="1" dirty="0">
                <a:solidFill>
                  <a:srgbClr val="002060"/>
                </a:solidFill>
              </a:rPr>
              <a:t>입니다</a:t>
            </a:r>
            <a:endParaRPr lang="en-US" altLang="ko-KR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4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32659" y="171449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공사 관리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75720" y="843488"/>
          <a:ext cx="258695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공사조직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찾기 버튼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조직 선택화</a:t>
                      </a:r>
                      <a:r>
                        <a:rPr lang="ko-KR" altLang="en-US" sz="800" dirty="0"/>
                        <a:t>면 팝업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Default : </a:t>
                      </a:r>
                      <a:r>
                        <a:rPr lang="ko-KR" altLang="en-US" sz="800" dirty="0" err="1"/>
                        <a:t>로그인회원의</a:t>
                      </a:r>
                      <a:r>
                        <a:rPr lang="ko-KR" altLang="en-US" sz="800" dirty="0"/>
                        <a:t> 소속 조직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KT</a:t>
                      </a:r>
                      <a:r>
                        <a:rPr lang="ko-KR" altLang="en-US" sz="800" dirty="0"/>
                        <a:t>를 선택할 경우 </a:t>
                      </a:r>
                      <a:r>
                        <a:rPr lang="en-US" altLang="ko-KR" sz="800" dirty="0"/>
                        <a:t>KT </a:t>
                      </a:r>
                      <a:r>
                        <a:rPr lang="ko-KR" altLang="en-US" sz="800" dirty="0"/>
                        <a:t>내의 모든 조직을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완료 포함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시  기 완료된 공사도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안전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보건 관리자 및 담당자 상세를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협의체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구성된 도급협의체의 수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연계번호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SRM, ERP,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안전작업에서 수신된 공사의 경우  해당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새스템에서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관리하는 번호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년도 직영공사 편성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직영공사편성 팝업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공사조직은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로그인회원의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소속 지사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편성하기 버튼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해당 조직의 직영공사와  직영에서 요구하는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안전서류별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작성일정 자료를 생성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 편성되어 있는 경우 오류처리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349389" y="5466489"/>
            <a:ext cx="246774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완료된 공사의 서류는 진행관리에서 제외해야 함 </a:t>
            </a:r>
            <a:r>
              <a:rPr lang="en-US" altLang="ko-KR" sz="800" dirty="0">
                <a:solidFill>
                  <a:srgbClr val="FF0000"/>
                </a:solidFill>
              </a:rPr>
              <a:t>=&gt; </a:t>
            </a:r>
            <a:r>
              <a:rPr lang="ko-KR" altLang="en-US" sz="800" dirty="0" err="1">
                <a:solidFill>
                  <a:srgbClr val="FF0000"/>
                </a:solidFill>
              </a:rPr>
              <a:t>공사별로</a:t>
            </a:r>
            <a:r>
              <a:rPr lang="ko-KR" altLang="en-US" sz="800" dirty="0">
                <a:solidFill>
                  <a:srgbClr val="FF0000"/>
                </a:solidFill>
              </a:rPr>
              <a:t> 완료를 별도 등록할 것인가 아니면 공사기간이 지나면 자동 완료 처리할 것인가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6204572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조직</a:t>
            </a:r>
            <a:r>
              <a:rPr lang="en-US" altLang="ko-KR" sz="800" b="1" dirty="0">
                <a:solidFill>
                  <a:srgbClr val="FF0000"/>
                </a:solidFill>
              </a:rPr>
              <a:t>/</a:t>
            </a:r>
            <a:r>
              <a:rPr lang="ko-KR" altLang="en-US" sz="800" b="1" dirty="0" err="1">
                <a:solidFill>
                  <a:srgbClr val="FF0000"/>
                </a:solidFill>
              </a:rPr>
              <a:t>년도기준의</a:t>
            </a:r>
            <a:r>
              <a:rPr lang="ko-KR" altLang="en-US" sz="800" b="1" dirty="0">
                <a:solidFill>
                  <a:srgbClr val="FF0000"/>
                </a:solidFill>
              </a:rPr>
              <a:t> 직영</a:t>
            </a:r>
            <a:r>
              <a:rPr lang="en-US" altLang="ko-KR" sz="800" b="1" dirty="0">
                <a:solidFill>
                  <a:srgbClr val="FF0000"/>
                </a:solidFill>
              </a:rPr>
              <a:t>/</a:t>
            </a:r>
            <a:r>
              <a:rPr lang="ko-KR" altLang="en-US" sz="800" b="1" dirty="0">
                <a:solidFill>
                  <a:srgbClr val="FF0000"/>
                </a:solidFill>
              </a:rPr>
              <a:t>도급과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SRM</a:t>
            </a:r>
            <a:r>
              <a:rPr lang="ko-KR" altLang="en-US" sz="800" dirty="0">
                <a:solidFill>
                  <a:schemeClr val="tx1"/>
                </a:solidFill>
              </a:rPr>
              <a:t>과 </a:t>
            </a:r>
            <a:r>
              <a:rPr lang="en-US" altLang="ko-KR" sz="800" dirty="0">
                <a:solidFill>
                  <a:schemeClr val="tx1"/>
                </a:solidFill>
              </a:rPr>
              <a:t>ERP</a:t>
            </a:r>
            <a:r>
              <a:rPr lang="ko-KR" altLang="en-US" sz="800" dirty="0">
                <a:solidFill>
                  <a:schemeClr val="tx1"/>
                </a:solidFill>
              </a:rPr>
              <a:t>로 부터 수신된 공사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중량물</a:t>
            </a:r>
            <a:r>
              <a:rPr lang="ko-KR" altLang="en-US" sz="800" dirty="0">
                <a:solidFill>
                  <a:schemeClr val="tx1"/>
                </a:solidFill>
              </a:rPr>
              <a:t> 작업지사 등  안전서류 작성대상 공사를 관리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349389" y="4295560"/>
            <a:ext cx="246774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참고 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작업지시는 </a:t>
            </a:r>
            <a:r>
              <a:rPr lang="ko-KR" altLang="en-US" sz="800" dirty="0" err="1">
                <a:solidFill>
                  <a:schemeClr val="tx1"/>
                </a:solidFill>
              </a:rPr>
              <a:t>중량물</a:t>
            </a:r>
            <a:r>
              <a:rPr lang="ko-KR" altLang="en-US" sz="800" dirty="0">
                <a:solidFill>
                  <a:schemeClr val="tx1"/>
                </a:solidFill>
              </a:rPr>
              <a:t> 작업지시만 관리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작업계획서 때문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책임자는 작업지시 등록자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22569" y="2359946"/>
            <a:ext cx="3155431" cy="183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6080" y="3117325"/>
            <a:ext cx="640852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31504" y="3088919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년도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16080" y="2584264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전남광역본부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</a:rPr>
              <a:t>순천지점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117218" y="2555858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조직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56932" y="3117325"/>
            <a:ext cx="124801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34977" y="3678792"/>
            <a:ext cx="643909" cy="21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편성하기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16080" y="2822896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직영  혹은 도급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117218" y="2794490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유형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2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8A12083-B599-4879-BEFB-B2B47EF596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9A9192-08B2-475B-8EC2-13FFFEA8FADB}"/>
              </a:ext>
            </a:extLst>
          </p:cNvPr>
          <p:cNvSpPr/>
          <p:nvPr/>
        </p:nvSpPr>
        <p:spPr>
          <a:xfrm>
            <a:off x="1889737" y="1811159"/>
            <a:ext cx="2227152" cy="1552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CEDA19-1C37-44C1-A682-FD6F3E5EC36D}"/>
              </a:ext>
            </a:extLst>
          </p:cNvPr>
          <p:cNvSpPr/>
          <p:nvPr/>
        </p:nvSpPr>
        <p:spPr>
          <a:xfrm>
            <a:off x="1803837" y="1950068"/>
            <a:ext cx="76427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유예 사유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7E65E6-A254-4B30-B424-770DC74EF885}"/>
              </a:ext>
            </a:extLst>
          </p:cNvPr>
          <p:cNvSpPr/>
          <p:nvPr/>
        </p:nvSpPr>
        <p:spPr>
          <a:xfrm>
            <a:off x="2043008" y="2143228"/>
            <a:ext cx="1918630" cy="763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FC53D3-2754-46C5-BD99-3E521360A5AF}"/>
              </a:ext>
            </a:extLst>
          </p:cNvPr>
          <p:cNvSpPr/>
          <p:nvPr/>
        </p:nvSpPr>
        <p:spPr>
          <a:xfrm>
            <a:off x="2475039" y="3022121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저장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319EC9-5E4F-40FF-B112-F8DA28555666}"/>
              </a:ext>
            </a:extLst>
          </p:cNvPr>
          <p:cNvSpPr/>
          <p:nvPr/>
        </p:nvSpPr>
        <p:spPr>
          <a:xfrm>
            <a:off x="3060341" y="3022121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95434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1360</Words>
  <Application>Microsoft Office PowerPoint</Application>
  <PresentationFormat>와이드스크린</PresentationFormat>
  <Paragraphs>519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Cindy Robinson</dc:creator>
  <cp:lastModifiedBy>Cindy Robinson</cp:lastModifiedBy>
  <cp:revision>19</cp:revision>
  <dcterms:created xsi:type="dcterms:W3CDTF">2021-08-19T23:33:36Z</dcterms:created>
  <dcterms:modified xsi:type="dcterms:W3CDTF">2021-08-23T09:37:29Z</dcterms:modified>
</cp:coreProperties>
</file>