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430" r:id="rId2"/>
    <p:sldId id="395" r:id="rId3"/>
    <p:sldId id="390" r:id="rId4"/>
    <p:sldId id="435" r:id="rId5"/>
    <p:sldId id="437" r:id="rId6"/>
    <p:sldId id="391" r:id="rId7"/>
    <p:sldId id="393" r:id="rId8"/>
    <p:sldId id="431" r:id="rId9"/>
    <p:sldId id="432" r:id="rId10"/>
    <p:sldId id="376" r:id="rId11"/>
    <p:sldId id="392" r:id="rId12"/>
    <p:sldId id="426" r:id="rId13"/>
    <p:sldId id="421" r:id="rId14"/>
    <p:sldId id="406" r:id="rId15"/>
    <p:sldId id="417" r:id="rId16"/>
    <p:sldId id="408" r:id="rId17"/>
    <p:sldId id="420" r:id="rId18"/>
    <p:sldId id="418" r:id="rId19"/>
    <p:sldId id="422" r:id="rId20"/>
    <p:sldId id="385" r:id="rId21"/>
    <p:sldId id="405" r:id="rId22"/>
    <p:sldId id="438" r:id="rId23"/>
    <p:sldId id="402" r:id="rId24"/>
    <p:sldId id="403" r:id="rId25"/>
    <p:sldId id="404" r:id="rId26"/>
    <p:sldId id="382" r:id="rId27"/>
    <p:sldId id="386" r:id="rId28"/>
    <p:sldId id="439" r:id="rId29"/>
    <p:sldId id="409" r:id="rId3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p:restoredTop sz="91969"/>
  </p:normalViewPr>
  <p:slideViewPr>
    <p:cSldViewPr snapToGrid="0">
      <p:cViewPr varScale="1">
        <p:scale>
          <a:sx n="133" d="100"/>
          <a:sy n="133" d="100"/>
        </p:scale>
        <p:origin x="208"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A9FCE-9FE4-4390-A0B2-A5F5D39CA9AC}" type="datetimeFigureOut">
              <a:rPr lang="ko-KR" altLang="en-US" smtClean="0"/>
              <a:t>2021. 8. 24.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5040D2-74A0-493B-ABF1-EC85013D2446}" type="slidenum">
              <a:rPr lang="ko-KR" altLang="en-US" smtClean="0"/>
              <a:t>‹#›</a:t>
            </a:fld>
            <a:endParaRPr lang="ko-KR" altLang="en-US"/>
          </a:p>
        </p:txBody>
      </p:sp>
    </p:spTree>
    <p:extLst>
      <p:ext uri="{BB962C8B-B14F-4D97-AF65-F5344CB8AC3E}">
        <p14:creationId xmlns:p14="http://schemas.microsoft.com/office/powerpoint/2010/main" val="13544226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a:t>
            </a:fld>
            <a:endParaRPr lang="ko-KR" altLang="en-US"/>
          </a:p>
        </p:txBody>
      </p:sp>
    </p:spTree>
    <p:extLst>
      <p:ext uri="{BB962C8B-B14F-4D97-AF65-F5344CB8AC3E}">
        <p14:creationId xmlns:p14="http://schemas.microsoft.com/office/powerpoint/2010/main" val="3282364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10</a:t>
            </a:fld>
            <a:endParaRPr lang="ko-KR" altLang="en-US"/>
          </a:p>
        </p:txBody>
      </p:sp>
    </p:spTree>
    <p:extLst>
      <p:ext uri="{BB962C8B-B14F-4D97-AF65-F5344CB8AC3E}">
        <p14:creationId xmlns:p14="http://schemas.microsoft.com/office/powerpoint/2010/main" val="3139601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11</a:t>
            </a:fld>
            <a:endParaRPr lang="ko-KR" altLang="en-US"/>
          </a:p>
        </p:txBody>
      </p:sp>
    </p:spTree>
    <p:extLst>
      <p:ext uri="{BB962C8B-B14F-4D97-AF65-F5344CB8AC3E}">
        <p14:creationId xmlns:p14="http://schemas.microsoft.com/office/powerpoint/2010/main" val="218719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12</a:t>
            </a:fld>
            <a:endParaRPr lang="ko-KR" altLang="en-US"/>
          </a:p>
        </p:txBody>
      </p:sp>
    </p:spTree>
    <p:extLst>
      <p:ext uri="{BB962C8B-B14F-4D97-AF65-F5344CB8AC3E}">
        <p14:creationId xmlns:p14="http://schemas.microsoft.com/office/powerpoint/2010/main" val="1293625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13</a:t>
            </a:fld>
            <a:endParaRPr lang="ko-KR" altLang="en-US"/>
          </a:p>
        </p:txBody>
      </p:sp>
    </p:spTree>
    <p:extLst>
      <p:ext uri="{BB962C8B-B14F-4D97-AF65-F5344CB8AC3E}">
        <p14:creationId xmlns:p14="http://schemas.microsoft.com/office/powerpoint/2010/main" val="3398029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14</a:t>
            </a:fld>
            <a:endParaRPr lang="ko-KR" altLang="en-US"/>
          </a:p>
        </p:txBody>
      </p:sp>
    </p:spTree>
    <p:extLst>
      <p:ext uri="{BB962C8B-B14F-4D97-AF65-F5344CB8AC3E}">
        <p14:creationId xmlns:p14="http://schemas.microsoft.com/office/powerpoint/2010/main" val="2695069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15</a:t>
            </a:fld>
            <a:endParaRPr lang="ko-KR" altLang="en-US"/>
          </a:p>
        </p:txBody>
      </p:sp>
    </p:spTree>
    <p:extLst>
      <p:ext uri="{BB962C8B-B14F-4D97-AF65-F5344CB8AC3E}">
        <p14:creationId xmlns:p14="http://schemas.microsoft.com/office/powerpoint/2010/main" val="3481802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16</a:t>
            </a:fld>
            <a:endParaRPr lang="ko-KR" altLang="en-US"/>
          </a:p>
        </p:txBody>
      </p:sp>
    </p:spTree>
    <p:extLst>
      <p:ext uri="{BB962C8B-B14F-4D97-AF65-F5344CB8AC3E}">
        <p14:creationId xmlns:p14="http://schemas.microsoft.com/office/powerpoint/2010/main" val="3483985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17</a:t>
            </a:fld>
            <a:endParaRPr lang="ko-KR" altLang="en-US"/>
          </a:p>
        </p:txBody>
      </p:sp>
    </p:spTree>
    <p:extLst>
      <p:ext uri="{BB962C8B-B14F-4D97-AF65-F5344CB8AC3E}">
        <p14:creationId xmlns:p14="http://schemas.microsoft.com/office/powerpoint/2010/main" val="1493705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18</a:t>
            </a:fld>
            <a:endParaRPr lang="ko-KR" altLang="en-US"/>
          </a:p>
        </p:txBody>
      </p:sp>
    </p:spTree>
    <p:extLst>
      <p:ext uri="{BB962C8B-B14F-4D97-AF65-F5344CB8AC3E}">
        <p14:creationId xmlns:p14="http://schemas.microsoft.com/office/powerpoint/2010/main" val="3428619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19</a:t>
            </a:fld>
            <a:endParaRPr lang="ko-KR" altLang="en-US"/>
          </a:p>
        </p:txBody>
      </p:sp>
    </p:spTree>
    <p:extLst>
      <p:ext uri="{BB962C8B-B14F-4D97-AF65-F5344CB8AC3E}">
        <p14:creationId xmlns:p14="http://schemas.microsoft.com/office/powerpoint/2010/main" val="2318075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a:t>
            </a:fld>
            <a:endParaRPr lang="ko-KR" altLang="en-US"/>
          </a:p>
        </p:txBody>
      </p:sp>
    </p:spTree>
    <p:extLst>
      <p:ext uri="{BB962C8B-B14F-4D97-AF65-F5344CB8AC3E}">
        <p14:creationId xmlns:p14="http://schemas.microsoft.com/office/powerpoint/2010/main" val="2699030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20</a:t>
            </a:fld>
            <a:endParaRPr lang="ko-KR" altLang="en-US"/>
          </a:p>
        </p:txBody>
      </p:sp>
    </p:spTree>
    <p:extLst>
      <p:ext uri="{BB962C8B-B14F-4D97-AF65-F5344CB8AC3E}">
        <p14:creationId xmlns:p14="http://schemas.microsoft.com/office/powerpoint/2010/main" val="2156269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21</a:t>
            </a:fld>
            <a:endParaRPr lang="ko-KR" altLang="en-US"/>
          </a:p>
        </p:txBody>
      </p:sp>
    </p:spTree>
    <p:extLst>
      <p:ext uri="{BB962C8B-B14F-4D97-AF65-F5344CB8AC3E}">
        <p14:creationId xmlns:p14="http://schemas.microsoft.com/office/powerpoint/2010/main" val="2001771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22</a:t>
            </a:fld>
            <a:endParaRPr lang="ko-KR" altLang="en-US"/>
          </a:p>
        </p:txBody>
      </p:sp>
    </p:spTree>
    <p:extLst>
      <p:ext uri="{BB962C8B-B14F-4D97-AF65-F5344CB8AC3E}">
        <p14:creationId xmlns:p14="http://schemas.microsoft.com/office/powerpoint/2010/main" val="183879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23</a:t>
            </a:fld>
            <a:endParaRPr lang="ko-KR" altLang="en-US"/>
          </a:p>
        </p:txBody>
      </p:sp>
    </p:spTree>
    <p:extLst>
      <p:ext uri="{BB962C8B-B14F-4D97-AF65-F5344CB8AC3E}">
        <p14:creationId xmlns:p14="http://schemas.microsoft.com/office/powerpoint/2010/main" val="736470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24</a:t>
            </a:fld>
            <a:endParaRPr lang="ko-KR" altLang="en-US"/>
          </a:p>
        </p:txBody>
      </p:sp>
    </p:spTree>
    <p:extLst>
      <p:ext uri="{BB962C8B-B14F-4D97-AF65-F5344CB8AC3E}">
        <p14:creationId xmlns:p14="http://schemas.microsoft.com/office/powerpoint/2010/main" val="1287843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25</a:t>
            </a:fld>
            <a:endParaRPr lang="ko-KR" altLang="en-US"/>
          </a:p>
        </p:txBody>
      </p:sp>
    </p:spTree>
    <p:extLst>
      <p:ext uri="{BB962C8B-B14F-4D97-AF65-F5344CB8AC3E}">
        <p14:creationId xmlns:p14="http://schemas.microsoft.com/office/powerpoint/2010/main" val="2138719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26</a:t>
            </a:fld>
            <a:endParaRPr lang="ko-KR" altLang="en-US"/>
          </a:p>
        </p:txBody>
      </p:sp>
    </p:spTree>
    <p:extLst>
      <p:ext uri="{BB962C8B-B14F-4D97-AF65-F5344CB8AC3E}">
        <p14:creationId xmlns:p14="http://schemas.microsoft.com/office/powerpoint/2010/main" val="3973138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27</a:t>
            </a:fld>
            <a:endParaRPr lang="ko-KR" altLang="en-US"/>
          </a:p>
        </p:txBody>
      </p:sp>
    </p:spTree>
    <p:extLst>
      <p:ext uri="{BB962C8B-B14F-4D97-AF65-F5344CB8AC3E}">
        <p14:creationId xmlns:p14="http://schemas.microsoft.com/office/powerpoint/2010/main" val="4154054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28</a:t>
            </a:fld>
            <a:endParaRPr lang="ko-KR" altLang="en-US"/>
          </a:p>
        </p:txBody>
      </p:sp>
    </p:spTree>
    <p:extLst>
      <p:ext uri="{BB962C8B-B14F-4D97-AF65-F5344CB8AC3E}">
        <p14:creationId xmlns:p14="http://schemas.microsoft.com/office/powerpoint/2010/main" val="1205373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29</a:t>
            </a:fld>
            <a:endParaRPr lang="ko-KR" altLang="en-US"/>
          </a:p>
        </p:txBody>
      </p:sp>
    </p:spTree>
    <p:extLst>
      <p:ext uri="{BB962C8B-B14F-4D97-AF65-F5344CB8AC3E}">
        <p14:creationId xmlns:p14="http://schemas.microsoft.com/office/powerpoint/2010/main" val="4052486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3</a:t>
            </a:fld>
            <a:endParaRPr lang="ko-KR" altLang="en-US"/>
          </a:p>
        </p:txBody>
      </p:sp>
    </p:spTree>
    <p:extLst>
      <p:ext uri="{BB962C8B-B14F-4D97-AF65-F5344CB8AC3E}">
        <p14:creationId xmlns:p14="http://schemas.microsoft.com/office/powerpoint/2010/main" val="805557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solidFill>
                  <a:srgbClr val="FF0000"/>
                </a:solidFill>
              </a:rPr>
              <a:t>																											</a:t>
            </a: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4</a:t>
            </a:fld>
            <a:endParaRPr lang="ko-KR" altLang="en-US"/>
          </a:p>
        </p:txBody>
      </p:sp>
    </p:spTree>
    <p:extLst>
      <p:ext uri="{BB962C8B-B14F-4D97-AF65-F5344CB8AC3E}">
        <p14:creationId xmlns:p14="http://schemas.microsoft.com/office/powerpoint/2010/main" val="249830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5</a:t>
            </a:fld>
            <a:endParaRPr lang="ko-KR" altLang="en-US"/>
          </a:p>
        </p:txBody>
      </p:sp>
    </p:spTree>
    <p:extLst>
      <p:ext uri="{BB962C8B-B14F-4D97-AF65-F5344CB8AC3E}">
        <p14:creationId xmlns:p14="http://schemas.microsoft.com/office/powerpoint/2010/main" val="24478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6</a:t>
            </a:fld>
            <a:endParaRPr lang="ko-KR" altLang="en-US"/>
          </a:p>
        </p:txBody>
      </p:sp>
    </p:spTree>
    <p:extLst>
      <p:ext uri="{BB962C8B-B14F-4D97-AF65-F5344CB8AC3E}">
        <p14:creationId xmlns:p14="http://schemas.microsoft.com/office/powerpoint/2010/main" val="2884133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7</a:t>
            </a:fld>
            <a:endParaRPr lang="ko-KR" altLang="en-US"/>
          </a:p>
        </p:txBody>
      </p:sp>
    </p:spTree>
    <p:extLst>
      <p:ext uri="{BB962C8B-B14F-4D97-AF65-F5344CB8AC3E}">
        <p14:creationId xmlns:p14="http://schemas.microsoft.com/office/powerpoint/2010/main" val="4129450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8</a:t>
            </a:fld>
            <a:endParaRPr lang="ko-KR" altLang="en-US"/>
          </a:p>
        </p:txBody>
      </p:sp>
    </p:spTree>
    <p:extLst>
      <p:ext uri="{BB962C8B-B14F-4D97-AF65-F5344CB8AC3E}">
        <p14:creationId xmlns:p14="http://schemas.microsoft.com/office/powerpoint/2010/main" val="1909420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sz="1200" dirty="0">
              <a:solidFill>
                <a:srgbClr val="FF0000"/>
              </a:solidFill>
            </a:endParaRPr>
          </a:p>
        </p:txBody>
      </p:sp>
      <p:sp>
        <p:nvSpPr>
          <p:cNvPr id="4" name="슬라이드 번호 개체 틀 3"/>
          <p:cNvSpPr>
            <a:spLocks noGrp="1"/>
          </p:cNvSpPr>
          <p:nvPr>
            <p:ph type="sldNum" sz="quarter" idx="10"/>
          </p:nvPr>
        </p:nvSpPr>
        <p:spPr/>
        <p:txBody>
          <a:bodyPr/>
          <a:lstStyle/>
          <a:p>
            <a:fld id="{7DB34C37-C895-434E-BBE2-9A61276AE486}" type="slidenum">
              <a:rPr lang="ko-KR" altLang="en-US" smtClean="0"/>
              <a:t>9</a:t>
            </a:fld>
            <a:endParaRPr lang="ko-KR" altLang="en-US"/>
          </a:p>
        </p:txBody>
      </p:sp>
    </p:spTree>
    <p:extLst>
      <p:ext uri="{BB962C8B-B14F-4D97-AF65-F5344CB8AC3E}">
        <p14:creationId xmlns:p14="http://schemas.microsoft.com/office/powerpoint/2010/main" val="308498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351069-0FE5-46EE-98B6-7B835FC9915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86C5485-42E2-4E52-996D-BE378BF2E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152D5B4-A68D-43ED-B852-B81C91CAC977}"/>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5" name="바닥글 개체 틀 4">
            <a:extLst>
              <a:ext uri="{FF2B5EF4-FFF2-40B4-BE49-F238E27FC236}">
                <a16:creationId xmlns:a16="http://schemas.microsoft.com/office/drawing/2014/main" id="{BB4C22BB-3DFA-49E4-8322-9E6934B3BD1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83B0CF6-241A-4FB9-A626-2493212C342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5113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8DEE81-024B-4902-AE73-D8939BE4E81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9513481-070E-4F34-810F-E1E0730B578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956862F-A482-41DE-B5B0-C645C89AC3AF}"/>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5" name="바닥글 개체 틀 4">
            <a:extLst>
              <a:ext uri="{FF2B5EF4-FFF2-40B4-BE49-F238E27FC236}">
                <a16:creationId xmlns:a16="http://schemas.microsoft.com/office/drawing/2014/main" id="{918FC179-F4D2-449D-AF78-3185568A0C2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2B3F227-A889-498C-889F-725243BDE2D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24459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6F9445B-155D-4A96-8207-3A4014B6A63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8175600-4A85-4031-B18E-37054A30749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1A0737-B9B9-454E-8C77-6890D37E54A8}"/>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5" name="바닥글 개체 틀 4">
            <a:extLst>
              <a:ext uri="{FF2B5EF4-FFF2-40B4-BE49-F238E27FC236}">
                <a16:creationId xmlns:a16="http://schemas.microsoft.com/office/drawing/2014/main" id="{4BF680C3-1E50-4113-9906-827CDDCC9FD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B5CD098-545E-4637-8269-1BF393559B0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35876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236538559"/>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687791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제목 슬라이드">
    <p:spTree>
      <p:nvGrpSpPr>
        <p:cNvPr id="1" name=""/>
        <p:cNvGrpSpPr/>
        <p:nvPr/>
      </p:nvGrpSpPr>
      <p:grpSpPr>
        <a:xfrm>
          <a:off x="0" y="0"/>
          <a:ext cx="0" cy="0"/>
          <a:chOff x="0" y="0"/>
          <a:chExt cx="0" cy="0"/>
        </a:xfrm>
      </p:grpSpPr>
      <p:graphicFrame>
        <p:nvGraphicFramePr>
          <p:cNvPr id="5" name="Group 8"/>
          <p:cNvGraphicFramePr>
            <a:graphicFrameLocks/>
          </p:cNvGraphicFramePr>
          <p:nvPr userDrawn="1">
            <p:extLst>
              <p:ext uri="{D42A27DB-BD31-4B8C-83A1-F6EECF244321}">
                <p14:modId xmlns:p14="http://schemas.microsoft.com/office/powerpoint/2010/main" val="2928324301"/>
              </p:ext>
            </p:extLst>
          </p:nvPr>
        </p:nvGraphicFramePr>
        <p:xfrm>
          <a:off x="143339" y="123800"/>
          <a:ext cx="11905322" cy="447680"/>
        </p:xfrm>
        <a:graphic>
          <a:graphicData uri="http://schemas.openxmlformats.org/drawingml/2006/table">
            <a:tbl>
              <a:tblPr/>
              <a:tblGrid>
                <a:gridCol w="1340801">
                  <a:extLst>
                    <a:ext uri="{9D8B030D-6E8A-4147-A177-3AD203B41FA5}">
                      <a16:colId xmlns:a16="http://schemas.microsoft.com/office/drawing/2014/main" val="20000"/>
                    </a:ext>
                  </a:extLst>
                </a:gridCol>
                <a:gridCol w="7396169">
                  <a:extLst>
                    <a:ext uri="{9D8B030D-6E8A-4147-A177-3AD203B41FA5}">
                      <a16:colId xmlns:a16="http://schemas.microsoft.com/office/drawing/2014/main" val="20001"/>
                    </a:ext>
                  </a:extLst>
                </a:gridCol>
                <a:gridCol w="1017303">
                  <a:extLst>
                    <a:ext uri="{9D8B030D-6E8A-4147-A177-3AD203B41FA5}">
                      <a16:colId xmlns:a16="http://schemas.microsoft.com/office/drawing/2014/main" val="20002"/>
                    </a:ext>
                  </a:extLst>
                </a:gridCol>
                <a:gridCol w="2151049">
                  <a:extLst>
                    <a:ext uri="{9D8B030D-6E8A-4147-A177-3AD203B41FA5}">
                      <a16:colId xmlns:a16="http://schemas.microsoft.com/office/drawing/2014/main" val="20003"/>
                    </a:ext>
                  </a:extLst>
                </a:gridCol>
              </a:tblGrid>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err="1">
                          <a:ln>
                            <a:noFill/>
                          </a:ln>
                          <a:solidFill>
                            <a:schemeClr val="tx1"/>
                          </a:solidFill>
                          <a:effectLst/>
                          <a:latin typeface="+mn-ea"/>
                          <a:ea typeface="+mn-ea"/>
                        </a:rPr>
                        <a:t>화면명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웹</a:t>
                      </a:r>
                      <a:r>
                        <a:rPr kumimoji="1" lang="en-US" altLang="ko-KR" sz="1000" b="1" i="0" u="none" strike="noStrike" cap="none" normalizeH="0" baseline="0" dirty="0">
                          <a:ln>
                            <a:noFill/>
                          </a:ln>
                          <a:solidFill>
                            <a:schemeClr val="tx1"/>
                          </a:solidFill>
                          <a:effectLst/>
                          <a:latin typeface="+mn-ea"/>
                          <a:ea typeface="+mn-ea"/>
                        </a:rPr>
                        <a:t>/</a:t>
                      </a:r>
                      <a:r>
                        <a:rPr kumimoji="1" lang="ko-KR" altLang="en-US" sz="1000" b="1" i="0" u="none" strike="noStrike" cap="none" normalizeH="0" baseline="0" dirty="0" err="1">
                          <a:ln>
                            <a:noFill/>
                          </a:ln>
                          <a:solidFill>
                            <a:schemeClr val="tx1"/>
                          </a:solidFill>
                          <a:effectLst/>
                          <a:latin typeface="+mn-ea"/>
                          <a:ea typeface="+mn-ea"/>
                        </a:rPr>
                        <a:t>모바일</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en-US"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화면설명</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1000" b="0"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ko-KR" altLang="en-US" sz="1000" b="1" i="0" u="none" strike="noStrike" cap="none" normalizeH="0" baseline="0" dirty="0">
                          <a:ln>
                            <a:noFill/>
                          </a:ln>
                          <a:solidFill>
                            <a:schemeClr val="tx1"/>
                          </a:solidFill>
                          <a:effectLst/>
                          <a:latin typeface="+mn-ea"/>
                          <a:ea typeface="+mn-ea"/>
                        </a:rPr>
                        <a:t>화면 유형</a:t>
                      </a:r>
                      <a:endParaRPr kumimoji="1" lang="en-US" altLang="ko-KR" sz="1000" b="1" i="0" u="none" strike="noStrike" cap="none" normalizeH="0" baseline="0" dirty="0">
                        <a:ln>
                          <a:noFill/>
                        </a:ln>
                        <a:solidFill>
                          <a:schemeClr val="tx1"/>
                        </a:solidFill>
                        <a:effectLst/>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algn="l"/>
                      <a:endParaRPr lang="ko-KR" altLang="en-US" sz="1000" dirty="0">
                        <a:latin typeface="+mn-ea"/>
                        <a:ea typeface="+mn-ea"/>
                      </a:endParaRPr>
                    </a:p>
                  </a:txBody>
                  <a:tcPr marL="130011" marR="130011" marT="35720" marB="35720"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 name="텍스트 개체 틀 16"/>
          <p:cNvSpPr>
            <a:spLocks noGrp="1"/>
          </p:cNvSpPr>
          <p:nvPr>
            <p:ph type="body" sz="quarter" idx="12"/>
          </p:nvPr>
        </p:nvSpPr>
        <p:spPr>
          <a:xfrm>
            <a:off x="9914467" y="115889"/>
            <a:ext cx="2133600" cy="217487"/>
          </a:xfrm>
          <a:prstGeom prst="rect">
            <a:avLst/>
          </a:prstGeom>
        </p:spPr>
        <p:txBody>
          <a:bodyPr lIns="54000" tIns="54000" rIns="54000" bIns="54000" anchor="ctr" anchorCtr="0"/>
          <a:lstStyle>
            <a:lvl1pPr marL="0" indent="0">
              <a:buFontTx/>
              <a:buNone/>
              <a:defRPr sz="800"/>
            </a:lvl1pPr>
            <a:lvl2pPr>
              <a:defRPr sz="800"/>
            </a:lvl2pPr>
            <a:lvl3pPr>
              <a:defRPr sz="800"/>
            </a:lvl3pPr>
            <a:lvl4pPr>
              <a:defRPr sz="800"/>
            </a:lvl4pPr>
            <a:lvl5pPr>
              <a:defRPr sz="800"/>
            </a:lvl5pPr>
          </a:lstStyle>
          <a:p>
            <a:pPr lvl="0"/>
            <a:endParaRPr lang="ko-KR" altLang="en-US" dirty="0"/>
          </a:p>
        </p:txBody>
      </p:sp>
      <p:graphicFrame>
        <p:nvGraphicFramePr>
          <p:cNvPr id="23" name="표 22"/>
          <p:cNvGraphicFramePr>
            <a:graphicFrameLocks noGrp="1"/>
          </p:cNvGraphicFramePr>
          <p:nvPr userDrawn="1"/>
        </p:nvGraphicFramePr>
        <p:xfrm>
          <a:off x="143339" y="620713"/>
          <a:ext cx="11905324" cy="5975350"/>
        </p:xfrm>
        <a:graphic>
          <a:graphicData uri="http://schemas.openxmlformats.org/drawingml/2006/table">
            <a:tbl>
              <a:tblPr/>
              <a:tblGrid>
                <a:gridCol w="1346659">
                  <a:extLst>
                    <a:ext uri="{9D8B030D-6E8A-4147-A177-3AD203B41FA5}">
                      <a16:colId xmlns:a16="http://schemas.microsoft.com/office/drawing/2014/main" val="20000"/>
                    </a:ext>
                  </a:extLst>
                </a:gridCol>
                <a:gridCol w="3243007">
                  <a:extLst>
                    <a:ext uri="{9D8B030D-6E8A-4147-A177-3AD203B41FA5}">
                      <a16:colId xmlns:a16="http://schemas.microsoft.com/office/drawing/2014/main" val="20001"/>
                    </a:ext>
                  </a:extLst>
                </a:gridCol>
                <a:gridCol w="1335479">
                  <a:extLst>
                    <a:ext uri="{9D8B030D-6E8A-4147-A177-3AD203B41FA5}">
                      <a16:colId xmlns:a16="http://schemas.microsoft.com/office/drawing/2014/main" val="20002"/>
                    </a:ext>
                  </a:extLst>
                </a:gridCol>
                <a:gridCol w="3291880">
                  <a:extLst>
                    <a:ext uri="{9D8B030D-6E8A-4147-A177-3AD203B41FA5}">
                      <a16:colId xmlns:a16="http://schemas.microsoft.com/office/drawing/2014/main" val="20003"/>
                    </a:ext>
                  </a:extLst>
                </a:gridCol>
                <a:gridCol w="905943">
                  <a:extLst>
                    <a:ext uri="{9D8B030D-6E8A-4147-A177-3AD203B41FA5}">
                      <a16:colId xmlns:a16="http://schemas.microsoft.com/office/drawing/2014/main" val="20004"/>
                    </a:ext>
                  </a:extLst>
                </a:gridCol>
                <a:gridCol w="1782356">
                  <a:extLst>
                    <a:ext uri="{9D8B030D-6E8A-4147-A177-3AD203B41FA5}">
                      <a16:colId xmlns:a16="http://schemas.microsoft.com/office/drawing/2014/main" val="20005"/>
                    </a:ext>
                  </a:extLst>
                </a:gridCol>
              </a:tblGrid>
              <a:tr h="228708">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Screen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000" b="1" i="0" u="none" strike="noStrike" cap="none" normalizeH="0" baseline="0" dirty="0">
                          <a:ln>
                            <a:noFill/>
                          </a:ln>
                          <a:solidFill>
                            <a:schemeClr val="tx1"/>
                          </a:solidFill>
                          <a:effectLst/>
                          <a:latin typeface="+mn-lt"/>
                          <a:ea typeface="굴림" pitchFamily="50" charset="-127"/>
                        </a:rPr>
                        <a:t>Description</a:t>
                      </a: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46642">
                <a:tc gridSpan="4">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en-US" altLang="ko-KR" sz="1000" b="0" i="0" u="none" strike="noStrike" cap="none" normalizeH="0" baseline="0" dirty="0">
                        <a:ln>
                          <a:noFill/>
                        </a:ln>
                        <a:solidFill>
                          <a:schemeClr val="bg1"/>
                        </a:solidFill>
                        <a:effectLst/>
                        <a:latin typeface="+mn-lt"/>
                        <a:ea typeface="굴림" pitchFamily="50" charset="-127"/>
                      </a:endParaRPr>
                    </a:p>
                  </a:txBody>
                  <a:tcPr marL="130011" marR="130011" marT="35997" marB="35997" horzOverflow="overflow">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1" hangingPunct="1">
                        <a:lnSpc>
                          <a:spcPct val="100000"/>
                        </a:lnSpc>
                        <a:spcBef>
                          <a:spcPct val="20000"/>
                        </a:spcBef>
                        <a:spcAft>
                          <a:spcPct val="0"/>
                        </a:spcAft>
                        <a:buClrTx/>
                        <a:buSzTx/>
                        <a:buFontTx/>
                        <a:buNone/>
                        <a:tabLst/>
                      </a:pPr>
                      <a:endParaRPr kumimoji="1" lang="ko-KR" altLang="ko-KR" sz="700" b="0" i="0" u="none" strike="noStrike" cap="none" normalizeH="0" baseline="0" dirty="0">
                        <a:ln>
                          <a:noFill/>
                        </a:ln>
                        <a:solidFill>
                          <a:schemeClr val="tx1"/>
                        </a:solidFill>
                        <a:effectLst/>
                        <a:latin typeface="굴림" pitchFamily="50" charset="-127"/>
                        <a:ea typeface="굴림" pitchFamily="50" charset="-127"/>
                      </a:endParaRPr>
                    </a:p>
                  </a:txBody>
                  <a:tcPr marL="90000" marR="90000" marT="36000" marB="36000"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4" name="바닥글 개체 틀 3"/>
          <p:cNvSpPr txBox="1">
            <a:spLocks/>
          </p:cNvSpPr>
          <p:nvPr userDrawn="1"/>
        </p:nvSpPr>
        <p:spPr bwMode="auto">
          <a:xfrm>
            <a:off x="8208235" y="6596063"/>
            <a:ext cx="341206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r" eaLnBrk="1" hangingPunct="1">
              <a:defRPr/>
            </a:pPr>
            <a:fld id="{D88DE2CC-46C9-4BB4-BD10-F21D4DE0FDA2}" type="slidenum">
              <a:rPr kumimoji="0" lang="ko-KR" altLang="en-US" sz="900" smtClean="0">
                <a:solidFill>
                  <a:srgbClr val="595959"/>
                </a:solidFill>
                <a:latin typeface="맑은 고딕" pitchFamily="50" charset="-127"/>
                <a:ea typeface="맑은 고딕" pitchFamily="50" charset="-127"/>
              </a:rPr>
              <a:pPr algn="r" eaLnBrk="1" hangingPunct="1">
                <a:defRPr/>
              </a:pPr>
              <a:t>‹#›</a:t>
            </a:fld>
            <a:endParaRPr kumimoji="0" lang="ko-KR" altLang="en-US" sz="900" dirty="0">
              <a:solidFill>
                <a:srgbClr val="595959"/>
              </a:solidFill>
              <a:latin typeface="맑은 고딕" pitchFamily="50" charset="-127"/>
              <a:ea typeface="맑은 고딕" pitchFamily="50" charset="-127"/>
            </a:endParaRPr>
          </a:p>
        </p:txBody>
      </p:sp>
    </p:spTree>
    <p:extLst>
      <p:ext uri="{BB962C8B-B14F-4D97-AF65-F5344CB8AC3E}">
        <p14:creationId xmlns:p14="http://schemas.microsoft.com/office/powerpoint/2010/main" val="120797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36563F-4C7F-479B-B132-1B0BFCEB319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F9C1281-8D9E-4746-B529-4020CBE7D29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D24CE49-5166-4E20-AB1A-EF9BC8D1E877}"/>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5" name="바닥글 개체 틀 4">
            <a:extLst>
              <a:ext uri="{FF2B5EF4-FFF2-40B4-BE49-F238E27FC236}">
                <a16:creationId xmlns:a16="http://schemas.microsoft.com/office/drawing/2014/main" id="{341EC859-2D2A-46CA-AD40-D07F041FEB7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223DFD4-34D8-49C6-8AA7-96423654A735}"/>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386469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243349-9421-4359-BBDE-29DD9D6A118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ECA5EF5-8561-471E-9941-7D84312F8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105DEA-7F72-4F10-B620-9069F7B7B474}"/>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5" name="바닥글 개체 틀 4">
            <a:extLst>
              <a:ext uri="{FF2B5EF4-FFF2-40B4-BE49-F238E27FC236}">
                <a16:creationId xmlns:a16="http://schemas.microsoft.com/office/drawing/2014/main" id="{ACA18DA0-2119-45E0-B706-3E2E2F7FA18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D630879-C635-4F3C-8C3B-EC7924D23A33}"/>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9562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4C7581C-9195-4A50-A03F-187C3179E6B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D351C76-D04B-470C-9376-6051B749341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381C685-950C-4900-B088-D2F56E16450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B4A991B-AF2D-44FF-A81E-EC2133E7F4F3}"/>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6" name="바닥글 개체 틀 5">
            <a:extLst>
              <a:ext uri="{FF2B5EF4-FFF2-40B4-BE49-F238E27FC236}">
                <a16:creationId xmlns:a16="http://schemas.microsoft.com/office/drawing/2014/main" id="{6D618A27-B73D-426B-9237-8D3553A18E3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DB7141F-3E84-4DB2-AC51-7E7AFDBB83C8}"/>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317855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F08E50-0F3A-4FCA-90B8-6D9B5FDDD62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59C2465-2EAA-4FDD-88E0-BC846125B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7EC7783-B135-4B98-9644-E6B5777F186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0B880F0C-542B-4EE4-942F-1BB2DBF8C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955025D-6F61-48EE-89FF-3FE6A22D61F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09FF5F0-A770-48FF-AF99-921AA58A8652}"/>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8" name="바닥글 개체 틀 7">
            <a:extLst>
              <a:ext uri="{FF2B5EF4-FFF2-40B4-BE49-F238E27FC236}">
                <a16:creationId xmlns:a16="http://schemas.microsoft.com/office/drawing/2014/main" id="{E1B3E08C-F3E3-458F-85E2-B12C0DD28CD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1624E21-3539-43F6-AAE0-EF7C924D7A2C}"/>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40332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30ABC4-2959-4EEB-8641-65782B942FA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75A44D5-AFC2-4922-BE8B-025E78653D16}"/>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4" name="바닥글 개체 틀 3">
            <a:extLst>
              <a:ext uri="{FF2B5EF4-FFF2-40B4-BE49-F238E27FC236}">
                <a16:creationId xmlns:a16="http://schemas.microsoft.com/office/drawing/2014/main" id="{24CB066D-B0D3-4D46-B37B-130BB14D572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37B19234-DC4D-4FF8-B1AB-CA866D7E58D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0208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F4D8E7E-AFA8-438F-AB4F-97D02136E6CE}"/>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3" name="바닥글 개체 틀 2">
            <a:extLst>
              <a:ext uri="{FF2B5EF4-FFF2-40B4-BE49-F238E27FC236}">
                <a16:creationId xmlns:a16="http://schemas.microsoft.com/office/drawing/2014/main" id="{930BD7EE-6A72-417C-BCC8-AADCDC2741F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33F0402-D91E-4D02-91C6-B0E58D17AFE2}"/>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424823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E8E7EE-38FC-4A64-9710-47FF582953F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56AC1C2-C23D-440D-8729-692B58B3C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E039B8F-8B3D-4C41-98D5-E42DB5AE0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5A994F-F1F1-4497-8413-0E865159ED0E}"/>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6" name="바닥글 개체 틀 5">
            <a:extLst>
              <a:ext uri="{FF2B5EF4-FFF2-40B4-BE49-F238E27FC236}">
                <a16:creationId xmlns:a16="http://schemas.microsoft.com/office/drawing/2014/main" id="{522570C7-38BC-4A70-9E08-393483AAC50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0E79FB4-78CC-4C06-B149-2C031546953F}"/>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65876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DCB2CC-FE90-4284-8EDC-D71E8208E28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CD588E0A-DBA5-4E3F-9649-223ED55AAA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DD79BB8-81A8-426C-99C2-0D51B25BE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02AEAB6-7D13-4325-963F-8D7B9FD57043}"/>
              </a:ext>
            </a:extLst>
          </p:cNvPr>
          <p:cNvSpPr>
            <a:spLocks noGrp="1"/>
          </p:cNvSpPr>
          <p:nvPr>
            <p:ph type="dt" sz="half" idx="10"/>
          </p:nvPr>
        </p:nvSpPr>
        <p:spPr/>
        <p:txBody>
          <a:bodyPr/>
          <a:lstStyle/>
          <a:p>
            <a:fld id="{407806C8-6AB9-4228-8965-989D771AA3D4}" type="datetimeFigureOut">
              <a:rPr lang="ko-KR" altLang="en-US" smtClean="0"/>
              <a:t>2021. 8. 24.</a:t>
            </a:fld>
            <a:endParaRPr lang="ko-KR" altLang="en-US"/>
          </a:p>
        </p:txBody>
      </p:sp>
      <p:sp>
        <p:nvSpPr>
          <p:cNvPr id="6" name="바닥글 개체 틀 5">
            <a:extLst>
              <a:ext uri="{FF2B5EF4-FFF2-40B4-BE49-F238E27FC236}">
                <a16:creationId xmlns:a16="http://schemas.microsoft.com/office/drawing/2014/main" id="{8CD07EBD-AC22-4A35-85FA-3CD0EFE01C7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4992D93-FD53-40F3-A15F-47F930788A4E}"/>
              </a:ext>
            </a:extLst>
          </p:cNvPr>
          <p:cNvSpPr>
            <a:spLocks noGrp="1"/>
          </p:cNvSpPr>
          <p:nvPr>
            <p:ph type="sldNum" sz="quarter" idx="12"/>
          </p:nvPr>
        </p:nvSpPr>
        <p:spPr/>
        <p:txBody>
          <a:body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288228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6E4FBA2-8E88-41AF-872D-18D91E6D01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C39274B1-607A-4C9A-A928-CE1FE0433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5E55187-4073-4C0E-8906-54D201D85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806C8-6AB9-4228-8965-989D771AA3D4}" type="datetimeFigureOut">
              <a:rPr lang="ko-KR" altLang="en-US" smtClean="0"/>
              <a:t>2021. 8. 24.</a:t>
            </a:fld>
            <a:endParaRPr lang="ko-KR" altLang="en-US"/>
          </a:p>
        </p:txBody>
      </p:sp>
      <p:sp>
        <p:nvSpPr>
          <p:cNvPr id="5" name="바닥글 개체 틀 4">
            <a:extLst>
              <a:ext uri="{FF2B5EF4-FFF2-40B4-BE49-F238E27FC236}">
                <a16:creationId xmlns:a16="http://schemas.microsoft.com/office/drawing/2014/main" id="{7EA15435-5161-4E06-A04E-A93BF8771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916F76E-A6B5-44FF-B875-3608B6680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ECD5C-12C9-484B-9E08-60CD5F9097EB}" type="slidenum">
              <a:rPr lang="ko-KR" altLang="en-US" smtClean="0"/>
              <a:t>‹#›</a:t>
            </a:fld>
            <a:endParaRPr lang="ko-KR" altLang="en-US"/>
          </a:p>
        </p:txBody>
      </p:sp>
    </p:spTree>
    <p:extLst>
      <p:ext uri="{BB962C8B-B14F-4D97-AF65-F5344CB8AC3E}">
        <p14:creationId xmlns:p14="http://schemas.microsoft.com/office/powerpoint/2010/main" val="1122270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그림 13">
            <a:extLst>
              <a:ext uri="{FF2B5EF4-FFF2-40B4-BE49-F238E27FC236}">
                <a16:creationId xmlns:a16="http://schemas.microsoft.com/office/drawing/2014/main" id="{60F50C5F-0519-4DC3-AF82-EA66C6B80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048" y="352452"/>
            <a:ext cx="4784239" cy="2756952"/>
          </a:xfrm>
          <a:prstGeom prst="rect">
            <a:avLst/>
          </a:prstGeom>
        </p:spPr>
      </p:pic>
      <p:pic>
        <p:nvPicPr>
          <p:cNvPr id="7" name="그림 6" descr="테이블이(가) 표시된 사진&#10;&#10;자동 생성된 설명">
            <a:extLst>
              <a:ext uri="{FF2B5EF4-FFF2-40B4-BE49-F238E27FC236}">
                <a16:creationId xmlns:a16="http://schemas.microsoft.com/office/drawing/2014/main" id="{2E1191C1-2BF3-488D-B5F9-10F73B6EE3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0042" y="3249643"/>
            <a:ext cx="4494245" cy="3446186"/>
          </a:xfrm>
          <a:prstGeom prst="rect">
            <a:avLst/>
          </a:prstGeom>
        </p:spPr>
      </p:pic>
      <p:sp>
        <p:nvSpPr>
          <p:cNvPr id="2" name="타원 1">
            <a:extLst>
              <a:ext uri="{FF2B5EF4-FFF2-40B4-BE49-F238E27FC236}">
                <a16:creationId xmlns:a16="http://schemas.microsoft.com/office/drawing/2014/main" id="{4952C147-0DBD-4256-A9ED-7268B30E6AD3}"/>
              </a:ext>
            </a:extLst>
          </p:cNvPr>
          <p:cNvSpPr/>
          <p:nvPr/>
        </p:nvSpPr>
        <p:spPr>
          <a:xfrm>
            <a:off x="-260277" y="-187251"/>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a:t>
            </a:r>
            <a:endParaRPr lang="ko-KR" altLang="en-US" b="1" dirty="0">
              <a:solidFill>
                <a:schemeClr val="tx1"/>
              </a:solidFill>
              <a:highlight>
                <a:srgbClr val="FFFF00"/>
              </a:highlight>
            </a:endParaRPr>
          </a:p>
        </p:txBody>
      </p:sp>
      <p:sp>
        <p:nvSpPr>
          <p:cNvPr id="8" name="직사각형 7">
            <a:extLst>
              <a:ext uri="{FF2B5EF4-FFF2-40B4-BE49-F238E27FC236}">
                <a16:creationId xmlns:a16="http://schemas.microsoft.com/office/drawing/2014/main" id="{F94D7062-C34E-4989-91A3-09E0E9FCFD8E}"/>
              </a:ext>
            </a:extLst>
          </p:cNvPr>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레이아웃 샘플</a:t>
            </a:r>
          </a:p>
        </p:txBody>
      </p:sp>
    </p:spTree>
    <p:extLst>
      <p:ext uri="{BB962C8B-B14F-4D97-AF65-F5344CB8AC3E}">
        <p14:creationId xmlns:p14="http://schemas.microsoft.com/office/powerpoint/2010/main" val="154807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22316" y="1749636"/>
            <a:ext cx="187155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템플릿 선택</a:t>
            </a:r>
          </a:p>
        </p:txBody>
      </p:sp>
      <p:sp>
        <p:nvSpPr>
          <p:cNvPr id="124" name="직사각형 123"/>
          <p:cNvSpPr/>
          <p:nvPr/>
        </p:nvSpPr>
        <p:spPr>
          <a:xfrm>
            <a:off x="8017325"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454698"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안전서류 등록</a:t>
            </a:r>
            <a:r>
              <a:rPr lang="en-US" altLang="ko-KR" sz="800" dirty="0">
                <a:solidFill>
                  <a:schemeClr val="tx1"/>
                </a:solidFill>
              </a:rPr>
              <a:t>/</a:t>
            </a:r>
            <a:r>
              <a:rPr lang="ko-KR" altLang="en-US" sz="800" dirty="0">
                <a:solidFill>
                  <a:schemeClr val="tx1"/>
                </a:solidFill>
              </a:rPr>
              <a:t>수정</a:t>
            </a:r>
          </a:p>
        </p:txBody>
      </p:sp>
      <p:sp>
        <p:nvSpPr>
          <p:cNvPr id="27" name="직사각형 26"/>
          <p:cNvSpPr/>
          <p:nvPr/>
        </p:nvSpPr>
        <p:spPr>
          <a:xfrm>
            <a:off x="16024" y="104272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서류</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12556" y="1042723"/>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7" name="직사각형 36"/>
          <p:cNvSpPr/>
          <p:nvPr/>
        </p:nvSpPr>
        <p:spPr>
          <a:xfrm>
            <a:off x="-45378" y="175788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53" name="직사각형 52"/>
          <p:cNvSpPr/>
          <p:nvPr/>
        </p:nvSpPr>
        <p:spPr>
          <a:xfrm>
            <a:off x="6354394" y="1042604"/>
            <a:ext cx="786602"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서류상태</a:t>
            </a:r>
          </a:p>
        </p:txBody>
      </p:sp>
      <p:graphicFrame>
        <p:nvGraphicFramePr>
          <p:cNvPr id="89" name="표 88"/>
          <p:cNvGraphicFramePr>
            <a:graphicFrameLocks noGrp="1"/>
          </p:cNvGraphicFramePr>
          <p:nvPr/>
        </p:nvGraphicFramePr>
        <p:xfrm>
          <a:off x="9403000" y="915669"/>
          <a:ext cx="2670569" cy="3566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등록</a:t>
                      </a:r>
                      <a:r>
                        <a:rPr lang="en-US" altLang="ko-KR" sz="800" dirty="0"/>
                        <a:t>ID</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안전 서류 등록 시 시스템에서 부여하는 등록번호</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클릭 시 기 등록된 안전서류를 선택하는 화면 팝업</a:t>
                      </a:r>
                      <a:r>
                        <a:rPr lang="en-US" altLang="ko-KR" sz="800" dirty="0">
                          <a:solidFill>
                            <a:schemeClr val="tx1"/>
                          </a:solidFill>
                        </a:rPr>
                        <a:t>,  </a:t>
                      </a:r>
                      <a:r>
                        <a:rPr lang="ko-KR" altLang="en-US" sz="800" dirty="0">
                          <a:solidFill>
                            <a:schemeClr val="tx1"/>
                          </a:solidFill>
                        </a:rPr>
                        <a:t>수정 시 사용</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서류상태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 </a:t>
                      </a:r>
                      <a:r>
                        <a:rPr lang="ko-KR" altLang="en-US" sz="800" dirty="0" err="1">
                          <a:solidFill>
                            <a:schemeClr val="tx1"/>
                          </a:solidFill>
                        </a:rPr>
                        <a:t>미도래</a:t>
                      </a:r>
                      <a:r>
                        <a:rPr lang="en-US" altLang="ko-KR" sz="800" dirty="0">
                          <a:solidFill>
                            <a:schemeClr val="tx1"/>
                          </a:solidFill>
                        </a:rPr>
                        <a:t>, </a:t>
                      </a:r>
                      <a:r>
                        <a:rPr lang="ko-KR" altLang="en-US" sz="800" dirty="0" err="1">
                          <a:solidFill>
                            <a:schemeClr val="tx1"/>
                          </a:solidFill>
                        </a:rPr>
                        <a:t>작성중</a:t>
                      </a:r>
                      <a:r>
                        <a:rPr lang="en-US" altLang="ko-KR" sz="800" dirty="0">
                          <a:solidFill>
                            <a:schemeClr val="tx1"/>
                          </a:solidFill>
                        </a:rPr>
                        <a:t>, </a:t>
                      </a:r>
                      <a:r>
                        <a:rPr lang="ko-KR" altLang="en-US" sz="800" dirty="0" err="1">
                          <a:solidFill>
                            <a:schemeClr val="tx1"/>
                          </a:solidFill>
                        </a:rPr>
                        <a:t>미작성</a:t>
                      </a:r>
                      <a:r>
                        <a:rPr lang="en-US" altLang="ko-KR" sz="800" dirty="0">
                          <a:solidFill>
                            <a:schemeClr val="tx1"/>
                          </a:solidFill>
                        </a:rPr>
                        <a:t>, </a:t>
                      </a:r>
                      <a:r>
                        <a:rPr lang="ko-KR" altLang="en-US" sz="800" dirty="0">
                          <a:solidFill>
                            <a:schemeClr val="tx1"/>
                          </a:solidFill>
                        </a:rPr>
                        <a:t>작성완료</a:t>
                      </a:r>
                      <a:r>
                        <a:rPr lang="en-US" altLang="ko-KR" sz="800" dirty="0">
                          <a:solidFill>
                            <a:schemeClr val="tx1"/>
                          </a:solidFill>
                        </a:rPr>
                        <a:t>, </a:t>
                      </a:r>
                      <a:r>
                        <a:rPr lang="ko-KR" altLang="en-US" sz="800" dirty="0">
                          <a:solidFill>
                            <a:schemeClr val="tx1"/>
                          </a:solidFill>
                        </a:rPr>
                        <a:t>작성유예</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공사번호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직접 입력 가능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공사</a:t>
                      </a:r>
                      <a:r>
                        <a:rPr lang="en-US" altLang="ko-KR" sz="800" dirty="0">
                          <a:solidFill>
                            <a:schemeClr val="tx1"/>
                          </a:solidFill>
                        </a:rPr>
                        <a:t>(</a:t>
                      </a:r>
                      <a:r>
                        <a:rPr lang="ko-KR" altLang="en-US" sz="800" dirty="0">
                          <a:solidFill>
                            <a:schemeClr val="tx1"/>
                          </a:solidFill>
                        </a:rPr>
                        <a:t>직영</a:t>
                      </a:r>
                      <a:r>
                        <a:rPr lang="en-US" altLang="ko-KR" sz="800" dirty="0">
                          <a:solidFill>
                            <a:schemeClr val="tx1"/>
                          </a:solidFill>
                        </a:rPr>
                        <a:t>,</a:t>
                      </a:r>
                      <a:r>
                        <a:rPr lang="ko-KR" altLang="en-US" sz="800" dirty="0">
                          <a:solidFill>
                            <a:schemeClr val="tx1"/>
                          </a:solidFill>
                        </a:rPr>
                        <a:t>도급</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a:t>
                      </a:r>
                      <a:r>
                        <a:rPr lang="ko-KR" altLang="en-US" sz="800" dirty="0">
                          <a:solidFill>
                            <a:schemeClr val="tx1"/>
                          </a:solidFill>
                        </a:rPr>
                        <a:t>를 선택하는 팝업을 호출</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템플릿</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분류와 유형을 입력</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a:t>작성일정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등록하고자 하는 일정을 선택</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진행상태가 </a:t>
                      </a:r>
                      <a:r>
                        <a:rPr lang="en-US" altLang="ko-KR" sz="800" dirty="0">
                          <a:solidFill>
                            <a:schemeClr val="tx1"/>
                          </a:solidFill>
                        </a:rPr>
                        <a:t>“</a:t>
                      </a:r>
                      <a:r>
                        <a:rPr lang="ko-KR" altLang="en-US" sz="800" dirty="0">
                          <a:solidFill>
                            <a:schemeClr val="tx1"/>
                          </a:solidFill>
                        </a:rPr>
                        <a:t>미등록</a:t>
                      </a:r>
                      <a:r>
                        <a:rPr lang="en-US" altLang="ko-KR" sz="800" dirty="0">
                          <a:solidFill>
                            <a:schemeClr val="tx1"/>
                          </a:solidFill>
                        </a:rPr>
                        <a:t>“ </a:t>
                      </a:r>
                      <a:r>
                        <a:rPr lang="ko-KR" altLang="en-US" sz="800" dirty="0">
                          <a:solidFill>
                            <a:schemeClr val="tx1"/>
                          </a:solidFill>
                        </a:rPr>
                        <a:t>인 일정만 선택가능</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en-US" altLang="ko-KR" sz="800" dirty="0"/>
                        <a:t>TASK</a:t>
                      </a:r>
                      <a:r>
                        <a:rPr lang="en-US" altLang="ko-KR" sz="800" baseline="0" dirty="0"/>
                        <a:t> </a:t>
                      </a:r>
                      <a:r>
                        <a:rPr lang="ko-KR" altLang="en-US" sz="800" baseline="0" dirty="0"/>
                        <a:t>리스트</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입력된 서류유형에 따라 사전 </a:t>
                      </a:r>
                      <a:r>
                        <a:rPr lang="en-US" altLang="ko-KR" sz="800" dirty="0">
                          <a:solidFill>
                            <a:schemeClr val="tx1"/>
                          </a:solidFill>
                        </a:rPr>
                        <a:t>DEFINE</a:t>
                      </a:r>
                      <a:r>
                        <a:rPr lang="ko-KR" altLang="en-US" sz="800" dirty="0">
                          <a:solidFill>
                            <a:schemeClr val="tx1"/>
                          </a:solidFill>
                        </a:rPr>
                        <a:t>된 </a:t>
                      </a:r>
                      <a:r>
                        <a:rPr lang="en-US" altLang="ko-KR" sz="800" dirty="0">
                          <a:solidFill>
                            <a:schemeClr val="tx1"/>
                          </a:solidFill>
                        </a:rPr>
                        <a:t>TASK </a:t>
                      </a:r>
                      <a:r>
                        <a:rPr lang="ko-KR" altLang="en-US" sz="800" dirty="0">
                          <a:solidFill>
                            <a:schemeClr val="tx1"/>
                          </a:solidFill>
                        </a:rPr>
                        <a:t>리스트가 출력</a:t>
                      </a:r>
                      <a:endParaRPr lang="en-US" altLang="ko-KR" sz="800" dirty="0">
                        <a:solidFill>
                          <a:schemeClr val="tx1"/>
                        </a:solidFill>
                      </a:endParaRPr>
                    </a:p>
                  </a:txBody>
                  <a:tcPr/>
                </a:tc>
                <a:extLst>
                  <a:ext uri="{0D108BD9-81ED-4DB2-BD59-A6C34878D82A}">
                    <a16:rowId xmlns:a16="http://schemas.microsoft.com/office/drawing/2014/main" val="10008"/>
                  </a:ext>
                </a:extLst>
              </a:tr>
              <a:tr h="0">
                <a:tc>
                  <a:txBody>
                    <a:bodyPr/>
                    <a:lstStyle/>
                    <a:p>
                      <a:pPr latinLnBrk="1"/>
                      <a:r>
                        <a:rPr lang="ko-KR" altLang="en-US" sz="800" dirty="0"/>
                        <a:t>양식다운로드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 서류의 작성양식을 </a:t>
                      </a:r>
                      <a:r>
                        <a:rPr lang="en-US" altLang="ko-KR" sz="800" dirty="0">
                          <a:solidFill>
                            <a:schemeClr val="tx1"/>
                          </a:solidFill>
                        </a:rPr>
                        <a:t>down</a:t>
                      </a:r>
                    </a:p>
                  </a:txBody>
                  <a:tcPr/>
                </a:tc>
                <a:extLst>
                  <a:ext uri="{0D108BD9-81ED-4DB2-BD59-A6C34878D82A}">
                    <a16:rowId xmlns:a16="http://schemas.microsoft.com/office/drawing/2014/main" val="10009"/>
                  </a:ext>
                </a:extLst>
              </a:tr>
              <a:tr h="0">
                <a:tc>
                  <a:txBody>
                    <a:bodyPr/>
                    <a:lstStyle/>
                    <a:p>
                      <a:pPr latinLnBrk="1"/>
                      <a:r>
                        <a:rPr lang="ko-KR" altLang="en-US" sz="800" dirty="0"/>
                        <a:t>작성이력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해당조직</a:t>
                      </a:r>
                      <a:r>
                        <a:rPr lang="en-US" altLang="ko-KR" sz="800" dirty="0">
                          <a:solidFill>
                            <a:schemeClr val="tx1"/>
                          </a:solidFill>
                        </a:rPr>
                        <a:t>/</a:t>
                      </a:r>
                      <a:r>
                        <a:rPr lang="ko-KR" altLang="en-US" sz="800" dirty="0">
                          <a:solidFill>
                            <a:schemeClr val="tx1"/>
                          </a:solidFill>
                        </a:rPr>
                        <a:t>공사의 서류유형에 대해 </a:t>
                      </a:r>
                      <a:r>
                        <a:rPr lang="ko-KR" altLang="en-US" sz="800" baseline="0" dirty="0">
                          <a:solidFill>
                            <a:schemeClr val="tx1"/>
                          </a:solidFill>
                        </a:rPr>
                        <a:t> 작성일정과 </a:t>
                      </a:r>
                      <a:r>
                        <a:rPr lang="ko-KR" altLang="en-US" sz="800" dirty="0">
                          <a:solidFill>
                            <a:schemeClr val="tx1"/>
                          </a:solidFill>
                        </a:rPr>
                        <a:t>작성된 서류들을 출력</a:t>
                      </a:r>
                      <a:endParaRPr lang="en-US" altLang="ko-KR" sz="800" dirty="0">
                        <a:solidFill>
                          <a:schemeClr val="tx1"/>
                        </a:solidFill>
                      </a:endParaRPr>
                    </a:p>
                  </a:txBody>
                  <a:tcPr/>
                </a:tc>
                <a:extLst>
                  <a:ext uri="{0D108BD9-81ED-4DB2-BD59-A6C34878D82A}">
                    <a16:rowId xmlns:a16="http://schemas.microsoft.com/office/drawing/2014/main" val="10010"/>
                  </a:ext>
                </a:extLst>
              </a:tr>
            </a:tbl>
          </a:graphicData>
        </a:graphic>
      </p:graphicFrame>
      <p:sp>
        <p:nvSpPr>
          <p:cNvPr id="90" name="직사각형 89"/>
          <p:cNvSpPr/>
          <p:nvPr/>
        </p:nvSpPr>
        <p:spPr>
          <a:xfrm>
            <a:off x="2893869" y="1749636"/>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9449754" y="4549676"/>
            <a:ext cx="2702636" cy="23083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28600" indent="-228600">
              <a:buFont typeface="+mj-lt"/>
              <a:buAutoNum type="arabicPeriod"/>
            </a:pPr>
            <a:r>
              <a:rPr lang="ko-KR" altLang="en-US" sz="800" dirty="0">
                <a:solidFill>
                  <a:schemeClr val="tx1"/>
                </a:solidFill>
              </a:rPr>
              <a:t>직영작업지시관련 서류는 여기서 등록하지 않고</a:t>
            </a:r>
            <a:r>
              <a:rPr lang="en-US" altLang="ko-KR" sz="800" dirty="0">
                <a:solidFill>
                  <a:schemeClr val="tx1"/>
                </a:solidFill>
              </a:rPr>
              <a:t>, </a:t>
            </a:r>
            <a:r>
              <a:rPr lang="ko-KR" altLang="en-US" sz="800" dirty="0">
                <a:solidFill>
                  <a:schemeClr val="tx1"/>
                </a:solidFill>
              </a:rPr>
              <a:t>작업지시 시스템에서 등록</a:t>
            </a:r>
            <a:r>
              <a:rPr lang="en-US" altLang="ko-KR" sz="800" dirty="0">
                <a:solidFill>
                  <a:schemeClr val="tx1"/>
                </a:solidFill>
              </a:rPr>
              <a:t>. </a:t>
            </a:r>
            <a:r>
              <a:rPr lang="ko-KR" altLang="en-US" sz="800" dirty="0">
                <a:solidFill>
                  <a:schemeClr val="tx1"/>
                </a:solidFill>
              </a:rPr>
              <a:t>작업지시시스템은 작업지시 등록 시 필요한 서류</a:t>
            </a:r>
            <a:r>
              <a:rPr lang="en-US" altLang="ko-KR" sz="800" dirty="0">
                <a:solidFill>
                  <a:schemeClr val="tx1"/>
                </a:solidFill>
              </a:rPr>
              <a:t>(</a:t>
            </a:r>
            <a:r>
              <a:rPr lang="ko-KR" altLang="en-US" sz="800" dirty="0">
                <a:solidFill>
                  <a:schemeClr val="tx1"/>
                </a:solidFill>
              </a:rPr>
              <a:t>작업허가서</a:t>
            </a:r>
            <a:r>
              <a:rPr lang="en-US" altLang="ko-KR" sz="800" dirty="0">
                <a:solidFill>
                  <a:schemeClr val="tx1"/>
                </a:solidFill>
              </a:rPr>
              <a:t>, </a:t>
            </a:r>
            <a:r>
              <a:rPr lang="ko-KR" altLang="en-US" sz="800" dirty="0">
                <a:solidFill>
                  <a:schemeClr val="tx1"/>
                </a:solidFill>
              </a:rPr>
              <a:t>작업계획서</a:t>
            </a:r>
            <a:r>
              <a:rPr lang="en-US" altLang="ko-KR" sz="800" dirty="0">
                <a:solidFill>
                  <a:schemeClr val="tx1"/>
                </a:solidFill>
              </a:rPr>
              <a:t>)</a:t>
            </a:r>
            <a:r>
              <a:rPr lang="ko-KR" altLang="en-US" sz="800" dirty="0">
                <a:solidFill>
                  <a:schemeClr val="tx1"/>
                </a:solidFill>
              </a:rPr>
              <a:t>을 반드시 작성을 해야 등록이 가능토록 개발 </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pPr marL="228600" indent="-228600">
              <a:buFont typeface="+mj-lt"/>
              <a:buAutoNum type="arabicPeriod"/>
            </a:pPr>
            <a:r>
              <a:rPr lang="ko-KR" altLang="en-US" sz="800" dirty="0">
                <a:solidFill>
                  <a:schemeClr val="tx1"/>
                </a:solidFill>
              </a:rPr>
              <a:t>도급은 </a:t>
            </a:r>
            <a:r>
              <a:rPr lang="en-US" altLang="ko-KR" sz="800" dirty="0">
                <a:solidFill>
                  <a:schemeClr val="tx1"/>
                </a:solidFill>
              </a:rPr>
              <a:t>SRM</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계약</a:t>
            </a:r>
            <a:r>
              <a:rPr lang="en-US" altLang="ko-KR" sz="800" dirty="0">
                <a:solidFill>
                  <a:schemeClr val="tx1"/>
                </a:solidFill>
              </a:rPr>
              <a:t>ID, </a:t>
            </a:r>
            <a:r>
              <a:rPr lang="ko-KR" altLang="en-US" sz="800" dirty="0" err="1">
                <a:solidFill>
                  <a:schemeClr val="tx1"/>
                </a:solidFill>
              </a:rPr>
              <a:t>공사명</a:t>
            </a:r>
            <a:r>
              <a:rPr lang="en-US" altLang="ko-KR" sz="800" dirty="0">
                <a:solidFill>
                  <a:schemeClr val="tx1"/>
                </a:solidFill>
              </a:rPr>
              <a:t>, </a:t>
            </a:r>
            <a:r>
              <a:rPr lang="ko-KR" altLang="en-US" sz="800" dirty="0">
                <a:solidFill>
                  <a:schemeClr val="tx1"/>
                </a:solidFill>
              </a:rPr>
              <a:t>기간</a:t>
            </a:r>
            <a:r>
              <a:rPr lang="en-US" altLang="ko-KR" sz="800" dirty="0">
                <a:solidFill>
                  <a:schemeClr val="tx1"/>
                </a:solidFill>
              </a:rPr>
              <a:t>, </a:t>
            </a:r>
            <a:r>
              <a:rPr lang="ko-KR" altLang="en-US" sz="800" dirty="0">
                <a:solidFill>
                  <a:schemeClr val="tx1"/>
                </a:solidFill>
              </a:rPr>
              <a:t>금액</a:t>
            </a:r>
            <a:endParaRPr lang="en-US" altLang="ko-KR" sz="800" dirty="0">
              <a:solidFill>
                <a:schemeClr val="tx1"/>
              </a:solidFill>
            </a:endParaRPr>
          </a:p>
          <a:p>
            <a:pPr marL="360363" lvl="1" indent="-184150">
              <a:buFont typeface="Arial" panose="020B0604020202020204" pitchFamily="34" charset="0"/>
              <a:buChar char="•"/>
            </a:pPr>
            <a:r>
              <a:rPr lang="ko-KR" altLang="en-US" sz="800" dirty="0">
                <a:solidFill>
                  <a:schemeClr val="tx1"/>
                </a:solidFill>
              </a:rPr>
              <a:t>건설공사발주자</a:t>
            </a:r>
            <a:r>
              <a:rPr lang="en-US" altLang="ko-KR" sz="800" dirty="0">
                <a:solidFill>
                  <a:schemeClr val="tx1"/>
                </a:solidFill>
              </a:rPr>
              <a:t>/</a:t>
            </a:r>
            <a:r>
              <a:rPr lang="ko-KR" altLang="en-US" sz="800" dirty="0">
                <a:solidFill>
                  <a:schemeClr val="tx1"/>
                </a:solidFill>
              </a:rPr>
              <a:t>도급 구분 </a:t>
            </a:r>
            <a:r>
              <a:rPr lang="en-US" altLang="ko-KR" sz="800" dirty="0">
                <a:solidFill>
                  <a:schemeClr val="tx1"/>
                </a:solidFill>
              </a:rPr>
              <a:t>SRM </a:t>
            </a:r>
            <a:r>
              <a:rPr lang="ko-KR" altLang="en-US" sz="800" dirty="0">
                <a:solidFill>
                  <a:schemeClr val="tx1"/>
                </a:solidFill>
              </a:rPr>
              <a:t>에 추가예정</a:t>
            </a:r>
            <a:endParaRPr lang="en-US" altLang="ko-KR" sz="800" dirty="0">
              <a:solidFill>
                <a:schemeClr val="tx1"/>
              </a:solidFill>
            </a:endParaRPr>
          </a:p>
          <a:p>
            <a:endParaRPr lang="en-US" altLang="ko-KR" sz="800" dirty="0">
              <a:solidFill>
                <a:schemeClr val="tx1"/>
              </a:solidFill>
            </a:endParaRPr>
          </a:p>
          <a:p>
            <a:pPr marL="228600" indent="-228600">
              <a:buFont typeface="+mj-lt"/>
              <a:buAutoNum type="arabicPeriod"/>
            </a:pPr>
            <a:r>
              <a:rPr lang="en-US" altLang="ko-KR" sz="800" dirty="0">
                <a:solidFill>
                  <a:schemeClr val="tx1"/>
                </a:solidFill>
              </a:rPr>
              <a:t>E </a:t>
            </a:r>
            <a:r>
              <a:rPr lang="ko-KR" altLang="en-US" sz="800" dirty="0">
                <a:solidFill>
                  <a:schemeClr val="tx1"/>
                </a:solidFill>
              </a:rPr>
              <a:t>부문수주는 </a:t>
            </a:r>
            <a:r>
              <a:rPr lang="en-US" altLang="ko-KR" sz="800" dirty="0">
                <a:solidFill>
                  <a:schemeClr val="tx1"/>
                </a:solidFill>
              </a:rPr>
              <a:t>ERP</a:t>
            </a:r>
            <a:r>
              <a:rPr lang="ko-KR" altLang="en-US" sz="800" dirty="0">
                <a:solidFill>
                  <a:schemeClr val="tx1"/>
                </a:solidFill>
              </a:rPr>
              <a:t>에서 </a:t>
            </a:r>
            <a:r>
              <a:rPr lang="en-US" altLang="ko-KR" sz="800" dirty="0">
                <a:solidFill>
                  <a:schemeClr val="tx1"/>
                </a:solidFill>
              </a:rPr>
              <a:t>WBT(</a:t>
            </a:r>
            <a:r>
              <a:rPr lang="ko-KR" altLang="en-US" sz="800" dirty="0">
                <a:solidFill>
                  <a:schemeClr val="tx1"/>
                </a:solidFill>
              </a:rPr>
              <a:t>작업</a:t>
            </a:r>
            <a:r>
              <a:rPr lang="en-US" altLang="ko-KR" sz="800" dirty="0">
                <a:solidFill>
                  <a:schemeClr val="tx1"/>
                </a:solidFill>
              </a:rPr>
              <a:t>)</a:t>
            </a:r>
            <a:r>
              <a:rPr lang="ko-KR" altLang="en-US" sz="800" dirty="0">
                <a:solidFill>
                  <a:schemeClr val="tx1"/>
                </a:solidFill>
              </a:rPr>
              <a:t>를 수신한 후 해당 </a:t>
            </a:r>
            <a:r>
              <a:rPr lang="en-US" altLang="ko-KR" sz="800" dirty="0">
                <a:solidFill>
                  <a:schemeClr val="tx1"/>
                </a:solidFill>
              </a:rPr>
              <a:t>WBT</a:t>
            </a:r>
            <a:r>
              <a:rPr lang="ko-KR" altLang="en-US" sz="800" dirty="0">
                <a:solidFill>
                  <a:schemeClr val="tx1"/>
                </a:solidFill>
              </a:rPr>
              <a:t>에 대해 서류를 등록</a:t>
            </a:r>
            <a:endParaRPr lang="en-US" altLang="ko-KR" sz="800" dirty="0">
              <a:solidFill>
                <a:schemeClr val="tx1"/>
              </a:solidFill>
            </a:endParaRPr>
          </a:p>
          <a:p>
            <a:pPr marL="228600" indent="-228600">
              <a:buFont typeface="+mj-lt"/>
              <a:buAutoNum type="arabicPeriod"/>
            </a:pPr>
            <a:endParaRPr lang="en-US" altLang="ko-KR" sz="800" dirty="0">
              <a:solidFill>
                <a:schemeClr val="tx1"/>
              </a:solidFill>
            </a:endParaRPr>
          </a:p>
          <a:p>
            <a:r>
              <a:rPr lang="ko-KR" altLang="en-US" sz="800" dirty="0">
                <a:solidFill>
                  <a:schemeClr val="tx1"/>
                </a:solidFill>
              </a:rPr>
              <a:t>질의사항</a:t>
            </a:r>
            <a:endParaRPr lang="en-US" altLang="ko-KR" sz="800" dirty="0">
              <a:solidFill>
                <a:schemeClr val="tx1"/>
              </a:solidFill>
            </a:endParaRPr>
          </a:p>
          <a:p>
            <a:r>
              <a:rPr lang="ko-KR" altLang="en-US" sz="800" dirty="0">
                <a:solidFill>
                  <a:schemeClr val="tx1"/>
                </a:solidFill>
              </a:rPr>
              <a:t>도급과 </a:t>
            </a:r>
            <a:r>
              <a:rPr lang="en-US" altLang="ko-KR" sz="800" dirty="0">
                <a:solidFill>
                  <a:schemeClr val="tx1"/>
                </a:solidFill>
              </a:rPr>
              <a:t>E</a:t>
            </a:r>
            <a:r>
              <a:rPr lang="ko-KR" altLang="en-US" sz="800" dirty="0">
                <a:solidFill>
                  <a:schemeClr val="tx1"/>
                </a:solidFill>
              </a:rPr>
              <a:t>부문수주 수신은 동일 시스템에서 수신하나</a:t>
            </a:r>
            <a:r>
              <a:rPr lang="en-US" altLang="ko-KR" sz="800" dirty="0">
                <a:solidFill>
                  <a:schemeClr val="tx1"/>
                </a:solidFill>
              </a:rPr>
              <a:t>?</a:t>
            </a:r>
          </a:p>
          <a:p>
            <a:endParaRPr lang="en-US" altLang="ko-KR" sz="800" dirty="0">
              <a:solidFill>
                <a:schemeClr val="tx1"/>
              </a:solidFill>
            </a:endParaRPr>
          </a:p>
          <a:p>
            <a:r>
              <a:rPr lang="ko-KR" altLang="en-US" sz="800" dirty="0">
                <a:solidFill>
                  <a:schemeClr val="tx1"/>
                </a:solidFill>
              </a:rPr>
              <a:t>서류에 대해서 미리 보기 기능을 둘 것인가</a:t>
            </a:r>
            <a:endParaRPr lang="en-US" altLang="ko-KR" sz="800" dirty="0">
              <a:solidFill>
                <a:schemeClr val="tx1"/>
              </a:solidFill>
            </a:endParaRPr>
          </a:p>
          <a:p>
            <a:r>
              <a:rPr lang="ko-KR" altLang="en-US" sz="800" dirty="0">
                <a:solidFill>
                  <a:schemeClr val="tx1"/>
                </a:solidFill>
              </a:rPr>
              <a:t>주의 경우 </a:t>
            </a:r>
            <a:r>
              <a:rPr lang="ko-KR" altLang="en-US" sz="800" dirty="0" err="1">
                <a:solidFill>
                  <a:schemeClr val="tx1"/>
                </a:solidFill>
              </a:rPr>
              <a:t>년기준인가</a:t>
            </a:r>
            <a:r>
              <a:rPr lang="ko-KR" altLang="en-US" sz="800" dirty="0">
                <a:solidFill>
                  <a:schemeClr val="tx1"/>
                </a:solidFill>
              </a:rPr>
              <a:t> </a:t>
            </a:r>
            <a:r>
              <a:rPr lang="ko-KR" altLang="en-US" sz="800" dirty="0" err="1">
                <a:solidFill>
                  <a:schemeClr val="tx1"/>
                </a:solidFill>
              </a:rPr>
              <a:t>월기준인가</a:t>
            </a:r>
            <a:endParaRPr lang="en-US" altLang="ko-KR" sz="800" dirty="0">
              <a:solidFill>
                <a:schemeClr val="tx1"/>
              </a:solidFill>
            </a:endParaRPr>
          </a:p>
        </p:txBody>
      </p:sp>
      <p:sp>
        <p:nvSpPr>
          <p:cNvPr id="135" name="직사각형 134"/>
          <p:cNvSpPr/>
          <p:nvPr/>
        </p:nvSpPr>
        <p:spPr>
          <a:xfrm>
            <a:off x="1942429" y="1042723"/>
            <a:ext cx="4735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찾기</a:t>
            </a:r>
            <a:endParaRPr lang="ko-KR" altLang="en-US" sz="800" dirty="0"/>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08" name="직사각형 107"/>
          <p:cNvSpPr/>
          <p:nvPr/>
        </p:nvSpPr>
        <p:spPr>
          <a:xfrm>
            <a:off x="1906859" y="2668505"/>
            <a:ext cx="7281103" cy="33701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138" name="직사각형 137"/>
          <p:cNvSpPr/>
          <p:nvPr/>
        </p:nvSpPr>
        <p:spPr>
          <a:xfrm>
            <a:off x="2459091" y="1042604"/>
            <a:ext cx="3834209"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등록일시</a:t>
            </a:r>
            <a:r>
              <a:rPr lang="ko-KR" altLang="en-US" sz="800" dirty="0">
                <a:solidFill>
                  <a:schemeClr val="tx1"/>
                </a:solidFill>
              </a:rPr>
              <a:t>    등록자 소속 이름</a:t>
            </a:r>
          </a:p>
        </p:txBody>
      </p:sp>
      <p:sp>
        <p:nvSpPr>
          <p:cNvPr id="139" name="직사각형 138"/>
          <p:cNvSpPr/>
          <p:nvPr/>
        </p:nvSpPr>
        <p:spPr>
          <a:xfrm>
            <a:off x="468027" y="2660859"/>
            <a:ext cx="1327508" cy="2590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140" name="직사각형 139"/>
          <p:cNvSpPr/>
          <p:nvPr/>
        </p:nvSpPr>
        <p:spPr>
          <a:xfrm>
            <a:off x="450577" y="2914383"/>
            <a:ext cx="1257461" cy="1406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서류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첨부파일 업로드</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전자서명 요청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결재선 지정</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직상사</a:t>
            </a:r>
            <a:r>
              <a:rPr lang="ko-KR" altLang="en-US" sz="800" dirty="0">
                <a:solidFill>
                  <a:schemeClr val="tx1"/>
                </a:solidFill>
              </a:rPr>
              <a:t> 확인 요청 </a:t>
            </a:r>
          </a:p>
        </p:txBody>
      </p:sp>
      <p:sp>
        <p:nvSpPr>
          <p:cNvPr id="141" name="직사각형 140"/>
          <p:cNvSpPr/>
          <p:nvPr/>
        </p:nvSpPr>
        <p:spPr>
          <a:xfrm>
            <a:off x="446511" y="242868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i="1" dirty="0">
                <a:solidFill>
                  <a:schemeClr val="tx1"/>
                </a:solidFill>
              </a:rPr>
              <a:t>업로드 형 의 경우  </a:t>
            </a:r>
            <a:r>
              <a:rPr lang="en-US" altLang="ko-KR" sz="800" i="1" dirty="0">
                <a:solidFill>
                  <a:schemeClr val="tx1"/>
                </a:solidFill>
              </a:rPr>
              <a:t>TASK</a:t>
            </a:r>
            <a:endParaRPr lang="ko-KR" altLang="en-US" sz="800" i="1" dirty="0">
              <a:solidFill>
                <a:schemeClr val="tx1"/>
              </a:solidFill>
            </a:endParaRPr>
          </a:p>
        </p:txBody>
      </p:sp>
      <p:sp>
        <p:nvSpPr>
          <p:cNvPr id="142" name="직사각형 141"/>
          <p:cNvSpPr/>
          <p:nvPr/>
        </p:nvSpPr>
        <p:spPr>
          <a:xfrm>
            <a:off x="613387" y="54754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양식 다운로드</a:t>
            </a:r>
            <a:endParaRPr lang="en-US" altLang="ko-KR" sz="800" dirty="0">
              <a:solidFill>
                <a:schemeClr val="tx1"/>
              </a:solidFill>
            </a:endParaRPr>
          </a:p>
          <a:p>
            <a:r>
              <a:rPr lang="ko-KR" altLang="en-US" sz="800" dirty="0">
                <a:solidFill>
                  <a:schemeClr val="tx1"/>
                </a:solidFill>
              </a:rPr>
              <a:t>서류 다운로드</a:t>
            </a:r>
            <a:endParaRPr lang="en-US" altLang="ko-KR" sz="800" dirty="0">
              <a:solidFill>
                <a:schemeClr val="tx1"/>
              </a:solidFill>
            </a:endParaRPr>
          </a:p>
          <a:p>
            <a:r>
              <a:rPr lang="ko-KR" altLang="en-US" sz="800" dirty="0">
                <a:solidFill>
                  <a:schemeClr val="tx1"/>
                </a:solidFill>
              </a:rPr>
              <a:t>작성이력 보기</a:t>
            </a:r>
            <a:endParaRPr lang="en-US" altLang="ko-KR" sz="800" dirty="0">
              <a:solidFill>
                <a:schemeClr val="tx1"/>
              </a:solidFill>
            </a:endParaRPr>
          </a:p>
        </p:txBody>
      </p:sp>
      <p:sp>
        <p:nvSpPr>
          <p:cNvPr id="147" name="직사각형 146"/>
          <p:cNvSpPr/>
          <p:nvPr/>
        </p:nvSpPr>
        <p:spPr>
          <a:xfrm>
            <a:off x="468027" y="981909"/>
            <a:ext cx="8719935" cy="323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66" name="직사각형 65"/>
          <p:cNvSpPr/>
          <p:nvPr/>
        </p:nvSpPr>
        <p:spPr>
          <a:xfrm>
            <a:off x="4844374" y="3971846"/>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Task </a:t>
            </a:r>
            <a:r>
              <a:rPr lang="ko-KR" altLang="en-US" sz="800" dirty="0">
                <a:solidFill>
                  <a:schemeClr val="tx1"/>
                </a:solidFill>
              </a:rPr>
              <a:t>별 입력 포맷</a:t>
            </a:r>
            <a:endParaRPr lang="en-US" altLang="ko-KR" sz="800" dirty="0">
              <a:solidFill>
                <a:schemeClr val="tx1"/>
              </a:solidFill>
            </a:endParaRPr>
          </a:p>
        </p:txBody>
      </p:sp>
      <p:sp>
        <p:nvSpPr>
          <p:cNvPr id="67" name="직사각형 66"/>
          <p:cNvSpPr/>
          <p:nvPr/>
        </p:nvSpPr>
        <p:spPr>
          <a:xfrm>
            <a:off x="465473" y="5350213"/>
            <a:ext cx="1327508" cy="688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p>
        </p:txBody>
      </p:sp>
      <p:sp>
        <p:nvSpPr>
          <p:cNvPr id="68" name="직사각형 67"/>
          <p:cNvSpPr/>
          <p:nvPr/>
        </p:nvSpPr>
        <p:spPr>
          <a:xfrm>
            <a:off x="1007367" y="1990201"/>
            <a:ext cx="184734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다음 페이지 참조</a:t>
            </a:r>
          </a:p>
        </p:txBody>
      </p:sp>
      <p:sp>
        <p:nvSpPr>
          <p:cNvPr id="69" name="직사각형 68"/>
          <p:cNvSpPr/>
          <p:nvPr/>
        </p:nvSpPr>
        <p:spPr>
          <a:xfrm>
            <a:off x="-40959" y="199020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작성일정</a:t>
            </a:r>
          </a:p>
        </p:txBody>
      </p:sp>
      <p:sp>
        <p:nvSpPr>
          <p:cNvPr id="33" name="직사각형 32"/>
          <p:cNvSpPr/>
          <p:nvPr/>
        </p:nvSpPr>
        <p:spPr>
          <a:xfrm>
            <a:off x="273475" y="1468504"/>
            <a:ext cx="73908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a:t>
            </a:r>
          </a:p>
        </p:txBody>
      </p:sp>
      <p:sp>
        <p:nvSpPr>
          <p:cNvPr id="34" name="직사각형 33"/>
          <p:cNvSpPr/>
          <p:nvPr/>
        </p:nvSpPr>
        <p:spPr>
          <a:xfrm>
            <a:off x="1012556" y="1490443"/>
            <a:ext cx="89706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공사아이디</a:t>
            </a:r>
          </a:p>
        </p:txBody>
      </p:sp>
      <p:sp>
        <p:nvSpPr>
          <p:cNvPr id="43" name="직사각형 42"/>
          <p:cNvSpPr/>
          <p:nvPr/>
        </p:nvSpPr>
        <p:spPr>
          <a:xfrm>
            <a:off x="4895470" y="14880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4" name="직사각형 43"/>
          <p:cNvSpPr/>
          <p:nvPr/>
        </p:nvSpPr>
        <p:spPr>
          <a:xfrm>
            <a:off x="1936140" y="1483452"/>
            <a:ext cx="2932807"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a:t>
            </a:r>
            <a:r>
              <a:rPr lang="ko-KR" altLang="en-US" sz="800" dirty="0">
                <a:solidFill>
                  <a:schemeClr val="tx1"/>
                </a:solidFill>
              </a:rPr>
              <a:t>공사기간 포함</a:t>
            </a:r>
            <a:r>
              <a:rPr lang="en-US" altLang="ko-KR" sz="800" dirty="0">
                <a:solidFill>
                  <a:schemeClr val="tx1"/>
                </a:solidFill>
              </a:rPr>
              <a:t>)</a:t>
            </a:r>
            <a:endParaRPr lang="ko-KR" altLang="en-US" sz="800" dirty="0">
              <a:solidFill>
                <a:schemeClr val="tx1"/>
              </a:solidFill>
            </a:endParaRPr>
          </a:p>
        </p:txBody>
      </p:sp>
      <p:sp>
        <p:nvSpPr>
          <p:cNvPr id="38" name="직사각형 37"/>
          <p:cNvSpPr/>
          <p:nvPr/>
        </p:nvSpPr>
        <p:spPr>
          <a:xfrm>
            <a:off x="2864768" y="1979135"/>
            <a:ext cx="16489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2" name="직사각형 41"/>
          <p:cNvSpPr/>
          <p:nvPr/>
        </p:nvSpPr>
        <p:spPr>
          <a:xfrm>
            <a:off x="477179" y="1394687"/>
            <a:ext cx="8719935" cy="998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49" name="직사각형 48"/>
          <p:cNvSpPr/>
          <p:nvPr/>
        </p:nvSpPr>
        <p:spPr>
          <a:xfrm>
            <a:off x="5683194" y="2049193"/>
            <a:ext cx="2555459" cy="12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i="1" dirty="0">
                <a:solidFill>
                  <a:schemeClr val="tx1"/>
                </a:solidFill>
              </a:rPr>
              <a:t>신규일 경우에만 입력</a:t>
            </a:r>
            <a:r>
              <a:rPr lang="en-US" altLang="ko-KR" sz="800" i="1" dirty="0">
                <a:solidFill>
                  <a:schemeClr val="tx1"/>
                </a:solidFill>
              </a:rPr>
              <a:t>,    </a:t>
            </a:r>
            <a:r>
              <a:rPr lang="ko-KR" altLang="en-US" sz="800" i="1" dirty="0">
                <a:solidFill>
                  <a:schemeClr val="tx1"/>
                </a:solidFill>
              </a:rPr>
              <a:t>수정 불가</a:t>
            </a:r>
          </a:p>
        </p:txBody>
      </p:sp>
      <p:sp>
        <p:nvSpPr>
          <p:cNvPr id="51" name="직사각형 50"/>
          <p:cNvSpPr/>
          <p:nvPr/>
        </p:nvSpPr>
        <p:spPr>
          <a:xfrm>
            <a:off x="8582350" y="1036830"/>
            <a:ext cx="546637" cy="165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초기화</a:t>
            </a:r>
          </a:p>
        </p:txBody>
      </p:sp>
      <p:sp>
        <p:nvSpPr>
          <p:cNvPr id="52" name="직사각형 51"/>
          <p:cNvSpPr/>
          <p:nvPr/>
        </p:nvSpPr>
        <p:spPr>
          <a:xfrm>
            <a:off x="9845751" y="19716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56" name="직사각형 55"/>
          <p:cNvSpPr/>
          <p:nvPr/>
        </p:nvSpPr>
        <p:spPr>
          <a:xfrm>
            <a:off x="9845751" y="421991"/>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페이지</a:t>
            </a:r>
          </a:p>
        </p:txBody>
      </p:sp>
      <p:sp>
        <p:nvSpPr>
          <p:cNvPr id="36" name="직사각형 35">
            <a:extLst>
              <a:ext uri="{FF2B5EF4-FFF2-40B4-BE49-F238E27FC236}">
                <a16:creationId xmlns:a16="http://schemas.microsoft.com/office/drawing/2014/main" id="{30ECBE2F-FFD3-4C36-AD1F-ED7156593C1A}"/>
              </a:ext>
            </a:extLst>
          </p:cNvPr>
          <p:cNvSpPr/>
          <p:nvPr/>
        </p:nvSpPr>
        <p:spPr>
          <a:xfrm>
            <a:off x="2841727" y="3129235"/>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39" name="직사각형 38">
            <a:extLst>
              <a:ext uri="{FF2B5EF4-FFF2-40B4-BE49-F238E27FC236}">
                <a16:creationId xmlns:a16="http://schemas.microsoft.com/office/drawing/2014/main" id="{24AEE4EE-E703-4E3E-A4D2-74FB5CFA7040}"/>
              </a:ext>
            </a:extLst>
          </p:cNvPr>
          <p:cNvSpPr/>
          <p:nvPr/>
        </p:nvSpPr>
        <p:spPr>
          <a:xfrm>
            <a:off x="7656027" y="3140020"/>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X</a:t>
            </a:r>
            <a:endParaRPr lang="ko-KR" altLang="en-US" sz="900" dirty="0">
              <a:solidFill>
                <a:schemeClr val="tx1"/>
              </a:solidFill>
            </a:endParaRPr>
          </a:p>
        </p:txBody>
      </p:sp>
      <p:sp>
        <p:nvSpPr>
          <p:cNvPr id="40" name="직사각형 39">
            <a:extLst>
              <a:ext uri="{FF2B5EF4-FFF2-40B4-BE49-F238E27FC236}">
                <a16:creationId xmlns:a16="http://schemas.microsoft.com/office/drawing/2014/main" id="{BCB30CD5-ACCD-4675-843D-721090A0781C}"/>
              </a:ext>
            </a:extLst>
          </p:cNvPr>
          <p:cNvSpPr/>
          <p:nvPr/>
        </p:nvSpPr>
        <p:spPr>
          <a:xfrm>
            <a:off x="7362322" y="3143098"/>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1" name="직사각형 40">
            <a:extLst>
              <a:ext uri="{FF2B5EF4-FFF2-40B4-BE49-F238E27FC236}">
                <a16:creationId xmlns:a16="http://schemas.microsoft.com/office/drawing/2014/main" id="{57739680-9978-4A00-ABFA-01BBCC4164C6}"/>
              </a:ext>
            </a:extLst>
          </p:cNvPr>
          <p:cNvSpPr/>
          <p:nvPr/>
        </p:nvSpPr>
        <p:spPr>
          <a:xfrm>
            <a:off x="2841727" y="3440459"/>
            <a:ext cx="4473841" cy="2382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업로드할</a:t>
            </a:r>
            <a:r>
              <a:rPr lang="ko-KR" altLang="en-US" sz="900" dirty="0">
                <a:solidFill>
                  <a:schemeClr val="tx1"/>
                </a:solidFill>
              </a:rPr>
              <a:t> 부가서류 명</a:t>
            </a:r>
            <a:r>
              <a:rPr lang="en-US" altLang="ko-KR" sz="900" dirty="0">
                <a:solidFill>
                  <a:schemeClr val="tx1"/>
                </a:solidFill>
              </a:rPr>
              <a:t>, N </a:t>
            </a:r>
            <a:r>
              <a:rPr lang="ko-KR" altLang="en-US" sz="900" dirty="0">
                <a:solidFill>
                  <a:schemeClr val="tx1"/>
                </a:solidFill>
              </a:rPr>
              <a:t>건</a:t>
            </a:r>
          </a:p>
        </p:txBody>
      </p:sp>
      <p:sp>
        <p:nvSpPr>
          <p:cNvPr id="46" name="직사각형 45">
            <a:extLst>
              <a:ext uri="{FF2B5EF4-FFF2-40B4-BE49-F238E27FC236}">
                <a16:creationId xmlns:a16="http://schemas.microsoft.com/office/drawing/2014/main" id="{8CAD6CDC-9F2E-4922-BA30-2EB05C0F46F8}"/>
              </a:ext>
            </a:extLst>
          </p:cNvPr>
          <p:cNvSpPr/>
          <p:nvPr/>
        </p:nvSpPr>
        <p:spPr>
          <a:xfrm>
            <a:off x="7362322" y="3454322"/>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47" name="직사각형 46">
            <a:extLst>
              <a:ext uri="{FF2B5EF4-FFF2-40B4-BE49-F238E27FC236}">
                <a16:creationId xmlns:a16="http://schemas.microsoft.com/office/drawing/2014/main" id="{493C24BA-2B94-4B36-B443-285FCDE85B62}"/>
              </a:ext>
            </a:extLst>
          </p:cNvPr>
          <p:cNvSpPr/>
          <p:nvPr/>
        </p:nvSpPr>
        <p:spPr>
          <a:xfrm>
            <a:off x="7679273" y="3440459"/>
            <a:ext cx="234751"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55" name="타원 54">
            <a:extLst>
              <a:ext uri="{FF2B5EF4-FFF2-40B4-BE49-F238E27FC236}">
                <a16:creationId xmlns:a16="http://schemas.microsoft.com/office/drawing/2014/main" id="{3342EFBC-93B9-6F4F-9CE8-C05B0923D334}"/>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10</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01693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a:t>
            </a:r>
          </a:p>
        </p:txBody>
      </p:sp>
      <p:graphicFrame>
        <p:nvGraphicFramePr>
          <p:cNvPr id="89" name="표 88"/>
          <p:cNvGraphicFramePr>
            <a:graphicFrameLocks noGrp="1"/>
          </p:cNvGraphicFramePr>
          <p:nvPr/>
        </p:nvGraphicFramePr>
        <p:xfrm>
          <a:off x="9403000" y="915669"/>
          <a:ext cx="2670569" cy="16764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결재선</a:t>
                      </a:r>
                    </a:p>
                  </a:txBody>
                  <a:tcPr/>
                </a:tc>
                <a:tc>
                  <a:txBody>
                    <a:bodyPr/>
                    <a:lstStyle/>
                    <a:p>
                      <a:r>
                        <a:rPr lang="ko-KR" altLang="en-US" sz="800" dirty="0">
                          <a:solidFill>
                            <a:schemeClr val="tx1"/>
                          </a:solidFill>
                        </a:rPr>
                        <a:t>사전 </a:t>
                      </a:r>
                      <a:r>
                        <a:rPr lang="ko-KR" altLang="en-US" sz="800" dirty="0" err="1">
                          <a:solidFill>
                            <a:schemeClr val="tx1"/>
                          </a:solidFill>
                        </a:rPr>
                        <a:t>어드민에서</a:t>
                      </a:r>
                      <a:r>
                        <a:rPr lang="ko-KR" altLang="en-US" sz="800" dirty="0">
                          <a:solidFill>
                            <a:schemeClr val="tx1"/>
                          </a:solidFill>
                        </a:rPr>
                        <a:t> 등록된 </a:t>
                      </a:r>
                      <a:r>
                        <a:rPr lang="ko-KR" altLang="en-US" sz="800" dirty="0" err="1">
                          <a:solidFill>
                            <a:schemeClr val="tx1"/>
                          </a:solidFill>
                        </a:rPr>
                        <a:t>결재선이</a:t>
                      </a:r>
                      <a:r>
                        <a:rPr lang="ko-KR" altLang="en-US" sz="800" dirty="0">
                          <a:solidFill>
                            <a:schemeClr val="tx1"/>
                          </a:solidFill>
                        </a:rPr>
                        <a:t> 출력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결재선 </a:t>
                      </a:r>
                      <a:r>
                        <a:rPr lang="ko-KR" altLang="en-US" sz="800" dirty="0" err="1"/>
                        <a:t>사번</a:t>
                      </a:r>
                      <a:endParaRPr lang="ko-KR" altLang="en-US" sz="800" dirty="0"/>
                    </a:p>
                  </a:txBody>
                  <a:tcPr/>
                </a:tc>
                <a:tc>
                  <a:txBody>
                    <a:bodyPr/>
                    <a:lstStyle/>
                    <a:p>
                      <a:r>
                        <a:rPr lang="en-US" altLang="ko-KR" sz="800" dirty="0">
                          <a:solidFill>
                            <a:schemeClr val="tx1"/>
                          </a:solidFill>
                        </a:rPr>
                        <a:t>default</a:t>
                      </a:r>
                      <a:r>
                        <a:rPr lang="ko-KR" altLang="en-US" sz="800" dirty="0">
                          <a:solidFill>
                            <a:schemeClr val="tx1"/>
                          </a:solidFill>
                        </a:rPr>
                        <a:t>를 출력하고 수정 가능</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미신청</a:t>
                      </a:r>
                      <a:r>
                        <a:rPr lang="en-US" altLang="ko-KR" sz="800" dirty="0">
                          <a:solidFill>
                            <a:schemeClr val="tx1"/>
                          </a:solidFill>
                        </a:rPr>
                        <a:t>, </a:t>
                      </a:r>
                      <a:r>
                        <a:rPr lang="ko-KR" altLang="en-US" sz="800" dirty="0">
                          <a:solidFill>
                            <a:schemeClr val="tx1"/>
                          </a:solidFill>
                        </a:rPr>
                        <a:t>결재신청</a:t>
                      </a:r>
                      <a:r>
                        <a:rPr lang="en-US" altLang="ko-KR" sz="800" dirty="0">
                          <a:solidFill>
                            <a:schemeClr val="tx1"/>
                          </a:solidFill>
                        </a:rPr>
                        <a:t>, </a:t>
                      </a:r>
                      <a:r>
                        <a:rPr lang="ko-KR" altLang="en-US" sz="800" dirty="0">
                          <a:solidFill>
                            <a:schemeClr val="tx1"/>
                          </a:solidFill>
                        </a:rPr>
                        <a:t>승인</a:t>
                      </a:r>
                      <a:r>
                        <a:rPr lang="en-US" altLang="ko-KR" sz="800" dirty="0">
                          <a:solidFill>
                            <a:schemeClr val="tx1"/>
                          </a:solidFill>
                        </a:rPr>
                        <a:t>, </a:t>
                      </a:r>
                      <a:r>
                        <a:rPr lang="ko-KR" altLang="en-US" sz="800" dirty="0">
                          <a:solidFill>
                            <a:schemeClr val="tx1"/>
                          </a:solidFill>
                        </a:rPr>
                        <a:t>반려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결재 순서대로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 시스템으로 </a:t>
                      </a:r>
                      <a:r>
                        <a:rPr lang="ko-KR" altLang="en-US" sz="800" dirty="0" err="1">
                          <a:solidFill>
                            <a:schemeClr val="tx1"/>
                          </a:solidFill>
                        </a:rPr>
                        <a:t>부터</a:t>
                      </a:r>
                      <a:r>
                        <a:rPr lang="ko-KR" altLang="en-US" sz="800" dirty="0">
                          <a:solidFill>
                            <a:schemeClr val="tx1"/>
                          </a:solidFill>
                        </a:rPr>
                        <a:t> 결재완료가 수신되면  다음 순번이 자동으로 신청  </a:t>
                      </a:r>
                      <a:r>
                        <a:rPr lang="ko-KR" altLang="en-US" sz="800" dirty="0" err="1">
                          <a:solidFill>
                            <a:schemeClr val="tx1"/>
                          </a:solidFill>
                        </a:rPr>
                        <a:t>으로</a:t>
                      </a:r>
                      <a:r>
                        <a:rPr lang="ko-KR" altLang="en-US" sz="800" dirty="0">
                          <a:solidFill>
                            <a:schemeClr val="tx1"/>
                          </a:solidFill>
                        </a:rPr>
                        <a:t> 변경됨</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결재요청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통합결재로 송신</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91" name="직사각형 90"/>
          <p:cNvSpPr/>
          <p:nvPr/>
        </p:nvSpPr>
        <p:spPr>
          <a:xfrm>
            <a:off x="9424322" y="3172582"/>
            <a:ext cx="2467745"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질의사항 </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통합결제 시스템에서 제공하는 </a:t>
            </a:r>
            <a:r>
              <a:rPr lang="en-US" altLang="ko-KR" sz="900" dirty="0">
                <a:solidFill>
                  <a:schemeClr val="tx1"/>
                </a:solidFill>
              </a:rPr>
              <a:t>API </a:t>
            </a:r>
            <a:r>
              <a:rPr lang="ko-KR" altLang="en-US" sz="900" dirty="0">
                <a:solidFill>
                  <a:schemeClr val="tx1"/>
                </a:solidFill>
              </a:rPr>
              <a:t>정의서 필요</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결재에서   </a:t>
            </a:r>
            <a:r>
              <a:rPr lang="en-US" altLang="ko-KR" sz="900" dirty="0">
                <a:solidFill>
                  <a:schemeClr val="tx1"/>
                </a:solidFill>
              </a:rPr>
              <a:t>DEFAULT </a:t>
            </a:r>
            <a:r>
              <a:rPr lang="ko-KR" altLang="en-US" sz="900" dirty="0">
                <a:solidFill>
                  <a:schemeClr val="tx1"/>
                </a:solidFill>
              </a:rPr>
              <a:t> 결재자 출력 기준은 </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742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직사각형 107"/>
          <p:cNvSpPr/>
          <p:nvPr/>
        </p:nvSpPr>
        <p:spPr>
          <a:xfrm>
            <a:off x="1906859" y="2660859"/>
            <a:ext cx="7281103" cy="3754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직사각형 112"/>
          <p:cNvSpPr/>
          <p:nvPr/>
        </p:nvSpPr>
        <p:spPr>
          <a:xfrm>
            <a:off x="468027" y="2660859"/>
            <a:ext cx="1327508" cy="2822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직사각형 115"/>
          <p:cNvSpPr/>
          <p:nvPr/>
        </p:nvSpPr>
        <p:spPr>
          <a:xfrm>
            <a:off x="468027" y="1059814"/>
            <a:ext cx="8719935" cy="1514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직사각형 116"/>
          <p:cNvSpPr/>
          <p:nvPr/>
        </p:nvSpPr>
        <p:spPr>
          <a:xfrm>
            <a:off x="4292269" y="1608342"/>
            <a:ext cx="1257461" cy="464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공통 영역</a:t>
            </a:r>
            <a:endParaRPr lang="en-US" altLang="ko-KR" sz="900" dirty="0">
              <a:solidFill>
                <a:schemeClr val="tx1"/>
              </a:solidFill>
            </a:endParaRPr>
          </a:p>
        </p:txBody>
      </p:sp>
      <p:sp>
        <p:nvSpPr>
          <p:cNvPr id="141" name="직사각형 140"/>
          <p:cNvSpPr/>
          <p:nvPr/>
        </p:nvSpPr>
        <p:spPr>
          <a:xfrm>
            <a:off x="565789" y="2719604"/>
            <a:ext cx="1257461" cy="15353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서류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첨부파일 업로드</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전자서명 요청</a:t>
            </a:r>
            <a:endParaRPr lang="en-US" altLang="ko-KR" sz="900" dirty="0">
              <a:solidFill>
                <a:schemeClr val="tx1"/>
              </a:solidFill>
            </a:endParaRPr>
          </a:p>
          <a:p>
            <a:endParaRPr lang="en-US" altLang="ko-KR" sz="900" dirty="0">
              <a:solidFill>
                <a:schemeClr val="tx1"/>
              </a:solidFill>
            </a:endParaRPr>
          </a:p>
          <a:p>
            <a:r>
              <a:rPr lang="ko-KR" altLang="en-US" sz="900" b="1" u="sng" dirty="0">
                <a:solidFill>
                  <a:schemeClr val="tx1"/>
                </a:solidFill>
              </a:rPr>
              <a:t>결재선 지정</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 </a:t>
            </a:r>
          </a:p>
        </p:txBody>
      </p:sp>
      <p:sp>
        <p:nvSpPr>
          <p:cNvPr id="142" name="직사각형 141"/>
          <p:cNvSpPr/>
          <p:nvPr/>
        </p:nvSpPr>
        <p:spPr>
          <a:xfrm>
            <a:off x="4713174" y="5375273"/>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143" name="직사각형 142"/>
          <p:cNvSpPr/>
          <p:nvPr/>
        </p:nvSpPr>
        <p:spPr>
          <a:xfrm>
            <a:off x="5709178" y="5375273"/>
            <a:ext cx="85510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결재 요청</a:t>
            </a:r>
          </a:p>
        </p:txBody>
      </p:sp>
      <p:sp>
        <p:nvSpPr>
          <p:cNvPr id="34" name="직사각형 3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35" name="표 34"/>
          <p:cNvGraphicFramePr>
            <a:graphicFrameLocks noGrp="1"/>
          </p:cNvGraphicFramePr>
          <p:nvPr/>
        </p:nvGraphicFramePr>
        <p:xfrm>
          <a:off x="3142088" y="3369967"/>
          <a:ext cx="5570223" cy="1387920"/>
        </p:xfrm>
        <a:graphic>
          <a:graphicData uri="http://schemas.openxmlformats.org/drawingml/2006/table">
            <a:tbl>
              <a:tblPr firstRow="1" bandRow="1">
                <a:tableStyleId>{5C22544A-7EE6-4342-B048-85BDC9FD1C3A}</a:tableStyleId>
              </a:tblPr>
              <a:tblGrid>
                <a:gridCol w="1059425">
                  <a:extLst>
                    <a:ext uri="{9D8B030D-6E8A-4147-A177-3AD203B41FA5}">
                      <a16:colId xmlns:a16="http://schemas.microsoft.com/office/drawing/2014/main" val="20001"/>
                    </a:ext>
                  </a:extLst>
                </a:gridCol>
                <a:gridCol w="553012">
                  <a:extLst>
                    <a:ext uri="{9D8B030D-6E8A-4147-A177-3AD203B41FA5}">
                      <a16:colId xmlns:a16="http://schemas.microsoft.com/office/drawing/2014/main" val="20004"/>
                    </a:ext>
                  </a:extLst>
                </a:gridCol>
                <a:gridCol w="791042">
                  <a:extLst>
                    <a:ext uri="{9D8B030D-6E8A-4147-A177-3AD203B41FA5}">
                      <a16:colId xmlns:a16="http://schemas.microsoft.com/office/drawing/2014/main" val="20002"/>
                    </a:ext>
                  </a:extLst>
                </a:gridCol>
                <a:gridCol w="1230549">
                  <a:extLst>
                    <a:ext uri="{9D8B030D-6E8A-4147-A177-3AD203B41FA5}">
                      <a16:colId xmlns:a16="http://schemas.microsoft.com/office/drawing/2014/main" val="20003"/>
                    </a:ext>
                  </a:extLst>
                </a:gridCol>
                <a:gridCol w="615275">
                  <a:extLst>
                    <a:ext uri="{9D8B030D-6E8A-4147-A177-3AD203B41FA5}">
                      <a16:colId xmlns:a16="http://schemas.microsoft.com/office/drawing/2014/main" val="20005"/>
                    </a:ext>
                  </a:extLst>
                </a:gridCol>
                <a:gridCol w="718112">
                  <a:extLst>
                    <a:ext uri="{9D8B030D-6E8A-4147-A177-3AD203B41FA5}">
                      <a16:colId xmlns:a16="http://schemas.microsoft.com/office/drawing/2014/main" val="20006"/>
                    </a:ext>
                  </a:extLst>
                </a:gridCol>
                <a:gridCol w="301404">
                  <a:extLst>
                    <a:ext uri="{9D8B030D-6E8A-4147-A177-3AD203B41FA5}">
                      <a16:colId xmlns:a16="http://schemas.microsoft.com/office/drawing/2014/main" val="20007"/>
                    </a:ext>
                  </a:extLst>
                </a:gridCol>
                <a:gridCol w="301404">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결재선</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사번</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성명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소속</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최종처리일시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변경</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담당</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지사장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11111111</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검토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11111112</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협조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안전보건 총괄책임자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t>11111113</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err="1">
                          <a:solidFill>
                            <a:schemeClr val="tx1"/>
                          </a:solidFill>
                        </a:rPr>
                        <a:t>ㅇㅇ</a:t>
                      </a:r>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미신청</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변경</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15" name="타원 14">
            <a:extLst>
              <a:ext uri="{FF2B5EF4-FFF2-40B4-BE49-F238E27FC236}">
                <a16:creationId xmlns:a16="http://schemas.microsoft.com/office/drawing/2014/main" id="{5FB0D0B9-3C07-5E47-B889-9B595963271E}"/>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11</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16667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46042" y="147159"/>
            <a:ext cx="5994636" cy="1860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안전관리자</a:t>
            </a:r>
            <a:r>
              <a:rPr lang="en-US" altLang="ko-KR" sz="900" dirty="0">
                <a:solidFill>
                  <a:schemeClr val="tx1"/>
                </a:solidFill>
              </a:rPr>
              <a:t>/</a:t>
            </a:r>
            <a:r>
              <a:rPr lang="ko-KR" altLang="en-US" sz="900" dirty="0">
                <a:solidFill>
                  <a:schemeClr val="tx1"/>
                </a:solidFill>
              </a:rPr>
              <a:t>보건관리자</a:t>
            </a:r>
            <a:endParaRPr lang="en-US" altLang="ko-KR" sz="900" dirty="0">
              <a:solidFill>
                <a:schemeClr val="tx1"/>
              </a:solidFill>
            </a:endParaRPr>
          </a:p>
        </p:txBody>
      </p:sp>
      <p:graphicFrame>
        <p:nvGraphicFramePr>
          <p:cNvPr id="89" name="표 88"/>
          <p:cNvGraphicFramePr>
            <a:graphicFrameLocks noGrp="1"/>
          </p:cNvGraphicFramePr>
          <p:nvPr/>
        </p:nvGraphicFramePr>
        <p:xfrm>
          <a:off x="9403000" y="915669"/>
          <a:ext cx="2670569" cy="10058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err="1"/>
                        <a:t>사내외</a:t>
                      </a:r>
                      <a:r>
                        <a:rPr lang="ko-KR" altLang="en-US" sz="800" dirty="0"/>
                        <a:t> 구분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사내</a:t>
                      </a:r>
                      <a:r>
                        <a:rPr lang="en-US" altLang="ko-KR" sz="800" dirty="0">
                          <a:solidFill>
                            <a:schemeClr val="tx1"/>
                          </a:solidFill>
                        </a:rPr>
                        <a:t>, </a:t>
                      </a:r>
                      <a:r>
                        <a:rPr lang="ko-KR" altLang="en-US" sz="800" dirty="0">
                          <a:solidFill>
                            <a:schemeClr val="tx1"/>
                          </a:solidFill>
                        </a:rPr>
                        <a:t>사외 선택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등록</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사외의 경우 등록 버튼을 통해 사외조직과  사원을 등록할 수 있음 </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등록은 공통 참조</a:t>
                      </a:r>
                      <a:endParaRPr lang="en-US" altLang="ko-KR" sz="800" dirty="0">
                        <a:solidFill>
                          <a:schemeClr val="tx1"/>
                        </a:solidFill>
                      </a:endParaRPr>
                    </a:p>
                  </a:txBody>
                  <a:tcPr/>
                </a:tc>
                <a:extLst>
                  <a:ext uri="{0D108BD9-81ED-4DB2-BD59-A6C34878D82A}">
                    <a16:rowId xmlns:a16="http://schemas.microsoft.com/office/drawing/2014/main" val="10002"/>
                  </a:ext>
                </a:extLst>
              </a:tr>
            </a:tbl>
          </a:graphicData>
        </a:graphic>
      </p:graphicFrame>
      <p:sp>
        <p:nvSpPr>
          <p:cNvPr id="91" name="직사각형 90"/>
          <p:cNvSpPr/>
          <p:nvPr/>
        </p:nvSpPr>
        <p:spPr>
          <a:xfrm>
            <a:off x="9360997" y="4102204"/>
            <a:ext cx="270263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안전관리자 등록</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계약서 업로드</a:t>
            </a:r>
            <a:endParaRPr lang="en-US" altLang="ko-KR" sz="900" b="1" u="sng" dirty="0">
              <a:solidFill>
                <a:schemeClr val="tx1"/>
              </a:solidFill>
            </a:endParaRPr>
          </a:p>
          <a:p>
            <a:endParaRPr lang="en-US" altLang="ko-KR" sz="900" dirty="0">
              <a:solidFill>
                <a:schemeClr val="tx1"/>
              </a:solidFill>
            </a:endParaRPr>
          </a:p>
          <a:p>
            <a:r>
              <a:rPr lang="ko-KR" altLang="en-US" sz="900" dirty="0" err="1">
                <a:solidFill>
                  <a:schemeClr val="tx1"/>
                </a:solidFill>
              </a:rPr>
              <a:t>직상사</a:t>
            </a:r>
            <a:r>
              <a:rPr lang="ko-KR" altLang="en-US" sz="900" dirty="0">
                <a:solidFill>
                  <a:schemeClr val="tx1"/>
                </a:solidFill>
              </a:rPr>
              <a:t> 확인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a:t>
            </a:r>
            <a:endParaRPr lang="ko-KR" altLang="en-US" sz="900" i="1" dirty="0">
              <a:solidFill>
                <a:schemeClr val="tx1"/>
              </a:solidFill>
            </a:endParaRPr>
          </a:p>
        </p:txBody>
      </p:sp>
      <p:sp>
        <p:nvSpPr>
          <p:cNvPr id="31" name="직사각형 30"/>
          <p:cNvSpPr/>
          <p:nvPr/>
        </p:nvSpPr>
        <p:spPr>
          <a:xfrm>
            <a:off x="3588138" y="2990701"/>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달력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2733458" y="2476262"/>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사번</a:t>
            </a:r>
            <a:endParaRPr lang="ko-KR" altLang="en-US" sz="800" dirty="0">
              <a:solidFill>
                <a:schemeClr val="tx1"/>
              </a:solidFill>
            </a:endParaRPr>
          </a:p>
        </p:txBody>
      </p:sp>
      <p:sp>
        <p:nvSpPr>
          <p:cNvPr id="59" name="직사각형 58"/>
          <p:cNvSpPr/>
          <p:nvPr/>
        </p:nvSpPr>
        <p:spPr>
          <a:xfrm>
            <a:off x="3578853" y="2476262"/>
            <a:ext cx="799897"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이름</a:t>
            </a:r>
            <a:endParaRPr lang="ko-KR" altLang="en-US" sz="800" dirty="0">
              <a:solidFill>
                <a:schemeClr val="tx1"/>
              </a:solidFill>
            </a:endParaRPr>
          </a:p>
        </p:txBody>
      </p:sp>
      <p:sp>
        <p:nvSpPr>
          <p:cNvPr id="60" name="직사각형 59"/>
          <p:cNvSpPr/>
          <p:nvPr/>
        </p:nvSpPr>
        <p:spPr>
          <a:xfrm>
            <a:off x="4424248" y="2462111"/>
            <a:ext cx="3077993"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61" name="직사각형 60"/>
          <p:cNvSpPr/>
          <p:nvPr/>
        </p:nvSpPr>
        <p:spPr>
          <a:xfrm>
            <a:off x="7547739" y="2471247"/>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1996395" y="2503943"/>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 관리자</a:t>
            </a:r>
          </a:p>
        </p:txBody>
      </p:sp>
      <p:sp>
        <p:nvSpPr>
          <p:cNvPr id="21" name="직사각형 20"/>
          <p:cNvSpPr/>
          <p:nvPr/>
        </p:nvSpPr>
        <p:spPr>
          <a:xfrm>
            <a:off x="9366977" y="28622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안전관리자의 등록은 관리목적으로 등록하는 것이며</a:t>
            </a:r>
            <a:r>
              <a:rPr lang="en-US" altLang="ko-KR" sz="900" dirty="0">
                <a:solidFill>
                  <a:schemeClr val="tx1"/>
                </a:solidFill>
              </a:rPr>
              <a:t>,  </a:t>
            </a:r>
            <a:r>
              <a:rPr lang="ko-KR" altLang="en-US" sz="900" dirty="0">
                <a:solidFill>
                  <a:schemeClr val="tx1"/>
                </a:solidFill>
              </a:rPr>
              <a:t>서류와는 무관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보건관리자는 </a:t>
            </a:r>
            <a:r>
              <a:rPr lang="ko-KR" altLang="en-US" sz="900" dirty="0" err="1">
                <a:solidFill>
                  <a:schemeClr val="tx1"/>
                </a:solidFill>
              </a:rPr>
              <a:t>조직별로</a:t>
            </a:r>
            <a:r>
              <a:rPr lang="ko-KR" altLang="en-US" sz="900" dirty="0">
                <a:solidFill>
                  <a:schemeClr val="tx1"/>
                </a:solidFill>
              </a:rPr>
              <a:t> </a:t>
            </a:r>
            <a:r>
              <a:rPr lang="en-US" altLang="ko-KR" sz="900" dirty="0">
                <a:solidFill>
                  <a:schemeClr val="tx1"/>
                </a:solidFill>
              </a:rPr>
              <a:t>1 </a:t>
            </a:r>
            <a:r>
              <a:rPr lang="ko-KR" altLang="en-US" sz="900" dirty="0">
                <a:solidFill>
                  <a:schemeClr val="tx1"/>
                </a:solidFill>
              </a:rPr>
              <a:t>인만 등록</a:t>
            </a:r>
            <a:endParaRPr lang="en-US" altLang="ko-KR" sz="900" dirty="0">
              <a:solidFill>
                <a:schemeClr val="tx1"/>
              </a:solidFill>
            </a:endParaRPr>
          </a:p>
        </p:txBody>
      </p:sp>
      <p:sp>
        <p:nvSpPr>
          <p:cNvPr id="22" name="직사각형 21"/>
          <p:cNvSpPr/>
          <p:nvPr/>
        </p:nvSpPr>
        <p:spPr>
          <a:xfrm>
            <a:off x="2742743" y="2995716"/>
            <a:ext cx="799897" cy="2342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23" name="직사각형 22"/>
          <p:cNvSpPr/>
          <p:nvPr/>
        </p:nvSpPr>
        <p:spPr>
          <a:xfrm>
            <a:off x="2005680" y="3023397"/>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선임일</a:t>
            </a:r>
          </a:p>
        </p:txBody>
      </p:sp>
      <p:sp>
        <p:nvSpPr>
          <p:cNvPr id="24" name="직사각형 23"/>
          <p:cNvSpPr/>
          <p:nvPr/>
        </p:nvSpPr>
        <p:spPr>
          <a:xfrm>
            <a:off x="4912235" y="5664599"/>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27" name="직사각형 26"/>
          <p:cNvSpPr/>
          <p:nvPr/>
        </p:nvSpPr>
        <p:spPr>
          <a:xfrm>
            <a:off x="9370087" y="2133572"/>
            <a:ext cx="2585435" cy="570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적용대상 서류</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 </a:t>
            </a:r>
            <a:r>
              <a:rPr lang="ko-KR" altLang="en-US" sz="900" dirty="0">
                <a:solidFill>
                  <a:schemeClr val="tx1"/>
                </a:solidFill>
              </a:rPr>
              <a:t>안전관리자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p>
          <a:p>
            <a:r>
              <a:rPr lang="en-US" altLang="ko-KR" sz="900" dirty="0">
                <a:solidFill>
                  <a:schemeClr val="tx1"/>
                </a:solidFill>
              </a:rPr>
              <a:t>4. </a:t>
            </a:r>
            <a:r>
              <a:rPr lang="ko-KR" altLang="en-US" sz="900" dirty="0">
                <a:solidFill>
                  <a:schemeClr val="tx1"/>
                </a:solidFill>
              </a:rPr>
              <a:t>보건관리자 선임서류</a:t>
            </a:r>
            <a:r>
              <a:rPr lang="en-US" altLang="ko-KR" sz="900" dirty="0">
                <a:solidFill>
                  <a:schemeClr val="tx1"/>
                </a:solidFill>
              </a:rPr>
              <a:t>(</a:t>
            </a:r>
            <a:r>
              <a:rPr lang="ko-KR" altLang="en-US" sz="900" dirty="0">
                <a:solidFill>
                  <a:schemeClr val="tx1"/>
                </a:solidFill>
              </a:rPr>
              <a:t>대행계약서</a:t>
            </a:r>
            <a:r>
              <a:rPr lang="en-US" altLang="ko-KR" sz="900" dirty="0">
                <a:solidFill>
                  <a:schemeClr val="tx1"/>
                </a:solidFill>
              </a:rPr>
              <a:t>)</a:t>
            </a:r>
            <a:endParaRPr lang="ko-KR" altLang="en-US" sz="900" dirty="0">
              <a:solidFill>
                <a:schemeClr val="tx1"/>
              </a:solidFill>
            </a:endParaRPr>
          </a:p>
        </p:txBody>
      </p:sp>
      <p:sp>
        <p:nvSpPr>
          <p:cNvPr id="26" name="직사각형 25"/>
          <p:cNvSpPr/>
          <p:nvPr/>
        </p:nvSpPr>
        <p:spPr>
          <a:xfrm>
            <a:off x="1996395" y="2179645"/>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사내</a:t>
            </a:r>
            <a:r>
              <a:rPr lang="en-US" altLang="ko-KR" sz="800" dirty="0">
                <a:solidFill>
                  <a:schemeClr val="tx1"/>
                </a:solidFill>
              </a:rPr>
              <a:t>/</a:t>
            </a:r>
            <a:r>
              <a:rPr lang="ko-KR" altLang="en-US" sz="800" dirty="0">
                <a:solidFill>
                  <a:schemeClr val="tx1"/>
                </a:solidFill>
              </a:rPr>
              <a:t>외</a:t>
            </a:r>
          </a:p>
        </p:txBody>
      </p:sp>
      <p:sp>
        <p:nvSpPr>
          <p:cNvPr id="28" name="직사각형 27"/>
          <p:cNvSpPr/>
          <p:nvPr/>
        </p:nvSpPr>
        <p:spPr>
          <a:xfrm>
            <a:off x="2614787" y="2172270"/>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사내 </a:t>
            </a:r>
          </a:p>
        </p:txBody>
      </p:sp>
      <p:sp>
        <p:nvSpPr>
          <p:cNvPr id="29" name="직사각형 28"/>
          <p:cNvSpPr/>
          <p:nvPr/>
        </p:nvSpPr>
        <p:spPr>
          <a:xfrm>
            <a:off x="3578853" y="2173839"/>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 </a:t>
            </a:r>
            <a:r>
              <a:rPr lang="ko-KR" altLang="en-US" sz="800" dirty="0">
                <a:solidFill>
                  <a:schemeClr val="tx1"/>
                </a:solidFill>
              </a:rPr>
              <a:t>사외 </a:t>
            </a:r>
          </a:p>
        </p:txBody>
      </p:sp>
      <p:sp>
        <p:nvSpPr>
          <p:cNvPr id="2" name="타원 1"/>
          <p:cNvSpPr/>
          <p:nvPr/>
        </p:nvSpPr>
        <p:spPr>
          <a:xfrm>
            <a:off x="3015569" y="2179645"/>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3978801" y="2162766"/>
            <a:ext cx="117837" cy="136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8331030" y="2462111"/>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등록</a:t>
            </a:r>
          </a:p>
        </p:txBody>
      </p:sp>
      <p:sp>
        <p:nvSpPr>
          <p:cNvPr id="41" name="타원 40">
            <a:extLst>
              <a:ext uri="{FF2B5EF4-FFF2-40B4-BE49-F238E27FC236}">
                <a16:creationId xmlns:a16="http://schemas.microsoft.com/office/drawing/2014/main" id="{034819B9-FE4E-4C43-82A0-740022445F3D}"/>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12</a:t>
            </a:r>
            <a:endParaRPr lang="ko-KR" altLang="en-US" b="1" dirty="0">
              <a:solidFill>
                <a:schemeClr val="tx1"/>
              </a:solidFill>
              <a:highlight>
                <a:srgbClr val="FFFF00"/>
              </a:highlight>
            </a:endParaRPr>
          </a:p>
        </p:txBody>
      </p:sp>
      <p:sp>
        <p:nvSpPr>
          <p:cNvPr id="37" name="직사각형 36">
            <a:extLst>
              <a:ext uri="{FF2B5EF4-FFF2-40B4-BE49-F238E27FC236}">
                <a16:creationId xmlns:a16="http://schemas.microsoft.com/office/drawing/2014/main" id="{B0E07191-2729-824A-B655-047877AE8E40}"/>
              </a:ext>
            </a:extLst>
          </p:cNvPr>
          <p:cNvSpPr/>
          <p:nvPr/>
        </p:nvSpPr>
        <p:spPr>
          <a:xfrm>
            <a:off x="2742744" y="2719019"/>
            <a:ext cx="4763846" cy="23427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안용성</a:t>
            </a:r>
            <a:r>
              <a:rPr lang="ko-KR" altLang="en-US" sz="800" dirty="0">
                <a:solidFill>
                  <a:schemeClr val="tx1"/>
                </a:solidFill>
              </a:rPr>
              <a:t> 과장 </a:t>
            </a:r>
            <a:r>
              <a:rPr lang="en-US" altLang="ko-KR" sz="800" dirty="0">
                <a:solidFill>
                  <a:schemeClr val="tx1"/>
                </a:solidFill>
              </a:rPr>
              <a:t>(1113123)</a:t>
            </a:r>
            <a:r>
              <a:rPr lang="ko-KR" altLang="en-US" sz="800" dirty="0">
                <a:solidFill>
                  <a:schemeClr val="tx1"/>
                </a:solidFill>
              </a:rPr>
              <a:t> </a:t>
            </a:r>
            <a:r>
              <a:rPr lang="en-US" altLang="ko-KR" sz="800" dirty="0">
                <a:solidFill>
                  <a:schemeClr val="tx1"/>
                </a:solidFill>
              </a:rPr>
              <a:t>/</a:t>
            </a:r>
            <a:r>
              <a:rPr lang="ko-KR" altLang="en-US" sz="800" dirty="0">
                <a:solidFill>
                  <a:schemeClr val="tx1"/>
                </a:solidFill>
              </a:rPr>
              <a:t> </a:t>
            </a:r>
            <a:r>
              <a:rPr lang="ko-KR" altLang="en-US" sz="800" dirty="0" err="1">
                <a:solidFill>
                  <a:schemeClr val="tx1"/>
                </a:solidFill>
              </a:rPr>
              <a:t>구살림</a:t>
            </a:r>
            <a:r>
              <a:rPr lang="ko-KR" altLang="en-US" sz="800" dirty="0">
                <a:solidFill>
                  <a:schemeClr val="tx1"/>
                </a:solidFill>
              </a:rPr>
              <a:t> 팀</a:t>
            </a:r>
          </a:p>
        </p:txBody>
      </p:sp>
      <p:sp>
        <p:nvSpPr>
          <p:cNvPr id="38" name="직사각형 37">
            <a:extLst>
              <a:ext uri="{FF2B5EF4-FFF2-40B4-BE49-F238E27FC236}">
                <a16:creationId xmlns:a16="http://schemas.microsoft.com/office/drawing/2014/main" id="{B5FC23C2-D05D-B64F-A2E9-455775D289CE}"/>
              </a:ext>
            </a:extLst>
          </p:cNvPr>
          <p:cNvSpPr/>
          <p:nvPr/>
        </p:nvSpPr>
        <p:spPr>
          <a:xfrm>
            <a:off x="7552087" y="2728155"/>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39" name="직사각형 38">
            <a:extLst>
              <a:ext uri="{FF2B5EF4-FFF2-40B4-BE49-F238E27FC236}">
                <a16:creationId xmlns:a16="http://schemas.microsoft.com/office/drawing/2014/main" id="{00BC0BF4-8287-2740-8FC2-DBCBFEE98397}"/>
              </a:ext>
            </a:extLst>
          </p:cNvPr>
          <p:cNvSpPr/>
          <p:nvPr/>
        </p:nvSpPr>
        <p:spPr>
          <a:xfrm>
            <a:off x="1957198" y="2760851"/>
            <a:ext cx="836110" cy="150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안전 관리자</a:t>
            </a:r>
            <a:r>
              <a:rPr lang="en-US" altLang="ko-KR" sz="800" dirty="0">
                <a:solidFill>
                  <a:schemeClr val="tx1"/>
                </a:solidFill>
              </a:rPr>
              <a:t>2</a:t>
            </a:r>
            <a:endParaRPr lang="ko-KR" altLang="en-US" sz="800" dirty="0">
              <a:solidFill>
                <a:schemeClr val="tx1"/>
              </a:solidFill>
            </a:endParaRPr>
          </a:p>
        </p:txBody>
      </p:sp>
      <p:sp>
        <p:nvSpPr>
          <p:cNvPr id="40" name="직사각형 39">
            <a:extLst>
              <a:ext uri="{FF2B5EF4-FFF2-40B4-BE49-F238E27FC236}">
                <a16:creationId xmlns:a16="http://schemas.microsoft.com/office/drawing/2014/main" id="{F379AB30-BA9F-1941-8CF4-F1E46508D372}"/>
              </a:ext>
            </a:extLst>
          </p:cNvPr>
          <p:cNvSpPr/>
          <p:nvPr/>
        </p:nvSpPr>
        <p:spPr>
          <a:xfrm>
            <a:off x="8335378" y="2719019"/>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등록</a:t>
            </a:r>
          </a:p>
        </p:txBody>
      </p:sp>
    </p:spTree>
    <p:extLst>
      <p:ext uri="{BB962C8B-B14F-4D97-AF65-F5344CB8AC3E}">
        <p14:creationId xmlns:p14="http://schemas.microsoft.com/office/powerpoint/2010/main" val="47443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(9 </a:t>
            </a:r>
            <a:r>
              <a:rPr lang="ko-KR" altLang="en-US" sz="900" dirty="0">
                <a:solidFill>
                  <a:schemeClr val="tx1"/>
                </a:solidFill>
              </a:rPr>
              <a:t>산업안전보건위원회 위원 명단</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1887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직원 검색 팝업</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사측위원</a:t>
                      </a:r>
                      <a:r>
                        <a:rPr lang="en-US" altLang="ko-KR" sz="800" dirty="0"/>
                        <a:t>/</a:t>
                      </a:r>
                      <a:r>
                        <a:rPr lang="ko-KR" altLang="en-US" sz="800" dirty="0" err="1"/>
                        <a:t>근로자측</a:t>
                      </a:r>
                      <a:r>
                        <a:rPr lang="ko-KR" altLang="en-US" sz="800" dirty="0"/>
                        <a:t> 위원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a:solidFill>
                            <a:srgbClr val="FF0000"/>
                          </a:solidFill>
                        </a:rPr>
                        <a:t>등록된 위원들은 자동으로 전사서명 대상자로 등록됨</a:t>
                      </a: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r>
              <a:rPr lang="ko-KR" altLang="en-US" sz="900" i="1" dirty="0">
                <a:solidFill>
                  <a:schemeClr val="tx1"/>
                </a:solidFill>
              </a:rPr>
              <a:t>분기</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4813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0"/>
            <a:ext cx="1327508" cy="8913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직사각형 36"/>
          <p:cNvSpPr/>
          <p:nvPr/>
        </p:nvSpPr>
        <p:spPr>
          <a:xfrm>
            <a:off x="9413164" y="3879773"/>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사측과  </a:t>
            </a:r>
            <a:r>
              <a:rPr lang="ko-KR" altLang="en-US" sz="900" dirty="0" err="1">
                <a:solidFill>
                  <a:schemeClr val="tx1"/>
                </a:solidFill>
              </a:rPr>
              <a:t>근로자측을</a:t>
            </a:r>
            <a:r>
              <a:rPr lang="ko-KR" altLang="en-US" sz="900" dirty="0">
                <a:solidFill>
                  <a:schemeClr val="tx1"/>
                </a:solidFill>
              </a:rPr>
              <a:t> 프로세스를 분리할 것인가</a:t>
            </a:r>
            <a:r>
              <a:rPr lang="en-US" altLang="ko-KR" sz="900" dirty="0">
                <a:solidFill>
                  <a:schemeClr val="tx1"/>
                </a:solidFill>
              </a:rPr>
              <a:t>?</a:t>
            </a:r>
          </a:p>
        </p:txBody>
      </p:sp>
      <p:sp>
        <p:nvSpPr>
          <p:cNvPr id="38" name="직사각형 37"/>
          <p:cNvSpPr/>
          <p:nvPr/>
        </p:nvSpPr>
        <p:spPr>
          <a:xfrm>
            <a:off x="3059541" y="2422818"/>
            <a:ext cx="452921" cy="1855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대표 </a:t>
            </a:r>
          </a:p>
        </p:txBody>
      </p:sp>
      <p:sp>
        <p:nvSpPr>
          <p:cNvPr id="39" name="직사각형 38"/>
          <p:cNvSpPr/>
          <p:nvPr/>
        </p:nvSpPr>
        <p:spPr>
          <a:xfrm>
            <a:off x="4739906" y="3501764"/>
            <a:ext cx="1788793"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0" name="직사각형 39"/>
          <p:cNvSpPr/>
          <p:nvPr/>
        </p:nvSpPr>
        <p:spPr>
          <a:xfrm>
            <a:off x="3054767" y="2718354"/>
            <a:ext cx="457695" cy="2457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위원 </a:t>
            </a:r>
          </a:p>
        </p:txBody>
      </p:sp>
      <p:sp>
        <p:nvSpPr>
          <p:cNvPr id="41" name="직사각형 40"/>
          <p:cNvSpPr/>
          <p:nvPr/>
        </p:nvSpPr>
        <p:spPr>
          <a:xfrm>
            <a:off x="4255651" y="3500979"/>
            <a:ext cx="467186"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이름</a:t>
            </a:r>
          </a:p>
        </p:txBody>
      </p:sp>
      <p:sp>
        <p:nvSpPr>
          <p:cNvPr id="42" name="직사각형 41"/>
          <p:cNvSpPr/>
          <p:nvPr/>
        </p:nvSpPr>
        <p:spPr>
          <a:xfrm>
            <a:off x="3512462" y="3500979"/>
            <a:ext cx="72612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graphicFrame>
        <p:nvGraphicFramePr>
          <p:cNvPr id="43" name="표 42"/>
          <p:cNvGraphicFramePr>
            <a:graphicFrameLocks noGrp="1"/>
          </p:cNvGraphicFramePr>
          <p:nvPr/>
        </p:nvGraphicFramePr>
        <p:xfrm>
          <a:off x="3532114" y="2726264"/>
          <a:ext cx="3535472" cy="54864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3575">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123456789</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홍길동</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chemeClr val="tx1"/>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이순신</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r>
                        <a:rPr lang="en-US" altLang="ko-KR" sz="900" b="0" dirty="0">
                          <a:solidFill>
                            <a:schemeClr val="tx1"/>
                          </a:solidFill>
                        </a:rPr>
                        <a:t>111111111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임꺽정</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44" name="표 43"/>
          <p:cNvGraphicFramePr>
            <a:graphicFrameLocks noGrp="1"/>
          </p:cNvGraphicFramePr>
          <p:nvPr/>
        </p:nvGraphicFramePr>
        <p:xfrm>
          <a:off x="3529008" y="2421447"/>
          <a:ext cx="3538578" cy="182880"/>
        </p:xfrm>
        <a:graphic>
          <a:graphicData uri="http://schemas.openxmlformats.org/drawingml/2006/table">
            <a:tbl>
              <a:tblPr firstRow="1" bandRow="1">
                <a:tableStyleId>{5C22544A-7EE6-4342-B048-85BDC9FD1C3A}</a:tableStyleId>
              </a:tblPr>
              <a:tblGrid>
                <a:gridCol w="683187">
                  <a:extLst>
                    <a:ext uri="{9D8B030D-6E8A-4147-A177-3AD203B41FA5}">
                      <a16:colId xmlns:a16="http://schemas.microsoft.com/office/drawing/2014/main" val="20003"/>
                    </a:ext>
                  </a:extLst>
                </a:gridCol>
                <a:gridCol w="466681">
                  <a:extLst>
                    <a:ext uri="{9D8B030D-6E8A-4147-A177-3AD203B41FA5}">
                      <a16:colId xmlns:a16="http://schemas.microsoft.com/office/drawing/2014/main" val="20001"/>
                    </a:ext>
                  </a:extLst>
                </a:gridCol>
                <a:gridCol w="1925638">
                  <a:extLst>
                    <a:ext uri="{9D8B030D-6E8A-4147-A177-3AD203B41FA5}">
                      <a16:colId xmlns:a16="http://schemas.microsoft.com/office/drawing/2014/main" val="20002"/>
                    </a:ext>
                  </a:extLst>
                </a:gridCol>
                <a:gridCol w="463072">
                  <a:extLst>
                    <a:ext uri="{9D8B030D-6E8A-4147-A177-3AD203B41FA5}">
                      <a16:colId xmlns:a16="http://schemas.microsoft.com/office/drawing/2014/main" val="20004"/>
                    </a:ext>
                  </a:extLst>
                </a:gridCol>
              </a:tblGrid>
              <a:tr h="83489">
                <a:tc>
                  <a:txBody>
                    <a:bodyPr/>
                    <a:lstStyle/>
                    <a:p>
                      <a:pPr algn="ctr" latinLnBrk="1"/>
                      <a:r>
                        <a:rPr lang="en-US" altLang="ko-KR" sz="900" b="0" dirty="0">
                          <a:solidFill>
                            <a:schemeClr val="tx1"/>
                          </a:solidFill>
                        </a:rPr>
                        <a:t>123456781</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홍대표</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ㅇㅇㅇ광역본부</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ㅇㅇㅇ지사</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&gt;</a:t>
                      </a:r>
                      <a:r>
                        <a:rPr lang="ko-KR" altLang="en-US" sz="800" b="0" i="0" u="none" strike="noStrike" dirty="0" err="1">
                          <a:solidFill>
                            <a:schemeClr val="tx1"/>
                          </a:solidFill>
                          <a:effectLst/>
                          <a:latin typeface="맑은 고딕" panose="020B0503020000020004" pitchFamily="50" charset="-127"/>
                          <a:ea typeface="맑은 고딕" panose="020B0503020000020004" pitchFamily="50" charset="-127"/>
                        </a:rPr>
                        <a:t>ㅇㅇㅇ지점</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45" name="직사각형 44"/>
          <p:cNvSpPr/>
          <p:nvPr/>
        </p:nvSpPr>
        <p:spPr>
          <a:xfrm>
            <a:off x="6575490" y="3500979"/>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5112392" y="3743047"/>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47" name="직사각형 46"/>
          <p:cNvSpPr/>
          <p:nvPr/>
        </p:nvSpPr>
        <p:spPr>
          <a:xfrm>
            <a:off x="6607618" y="242281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8" name="직사각형 47"/>
          <p:cNvSpPr/>
          <p:nvPr/>
        </p:nvSpPr>
        <p:spPr>
          <a:xfrm>
            <a:off x="5144827" y="4778238"/>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50" name="직사각형 4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사측 위원 등록</a:t>
            </a:r>
            <a:endParaRPr lang="en-US" altLang="ko-KR" sz="900" dirty="0">
              <a:solidFill>
                <a:schemeClr val="tx1"/>
              </a:solidFill>
            </a:endParaRPr>
          </a:p>
          <a:p>
            <a:endParaRPr lang="en-US" altLang="ko-KR" sz="900" dirty="0">
              <a:solidFill>
                <a:schemeClr val="tx1"/>
              </a:solidFill>
            </a:endParaRPr>
          </a:p>
          <a:p>
            <a:r>
              <a:rPr lang="ko-KR" altLang="en-US" sz="900" b="1" u="sng" dirty="0" err="1">
                <a:solidFill>
                  <a:schemeClr val="tx1"/>
                </a:solidFill>
              </a:rPr>
              <a:t>근로자측</a:t>
            </a:r>
            <a:r>
              <a:rPr lang="ko-KR" altLang="en-US" sz="900" b="1" u="sng" dirty="0">
                <a:solidFill>
                  <a:schemeClr val="tx1"/>
                </a:solidFill>
              </a:rPr>
              <a:t> 위원 등록</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23" name="타원 22">
            <a:extLst>
              <a:ext uri="{FF2B5EF4-FFF2-40B4-BE49-F238E27FC236}">
                <a16:creationId xmlns:a16="http://schemas.microsoft.com/office/drawing/2014/main" id="{A677D919-B9F1-2046-9E94-EC13D5907849}"/>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13</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312294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err="1">
                <a:solidFill>
                  <a:schemeClr val="tx1"/>
                </a:solidFill>
              </a:rPr>
              <a:t>직무전환자</a:t>
            </a:r>
            <a:r>
              <a:rPr lang="ko-KR" altLang="en-US" sz="900" dirty="0">
                <a:solidFill>
                  <a:schemeClr val="tx1"/>
                </a:solidFill>
              </a:rPr>
              <a:t> 안전보건교육 증빙자료</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en-US" altLang="ko-KR" sz="800" dirty="0"/>
                    </a:p>
                    <a:p>
                      <a:pPr latinLnBrk="1"/>
                      <a:r>
                        <a:rPr lang="ko-KR" altLang="en-US" sz="800" dirty="0"/>
                        <a:t>교육유형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정기교육</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채용시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작업내용변경시</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특별교육</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79707" y="3522924"/>
            <a:ext cx="2702636" cy="2862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서류위의</a:t>
            </a:r>
            <a:r>
              <a:rPr lang="ko-KR" altLang="en-US" sz="900" dirty="0">
                <a:solidFill>
                  <a:schemeClr val="tx1"/>
                </a:solidFill>
              </a:rPr>
              <a:t> 결재란 처리는 </a:t>
            </a:r>
            <a:r>
              <a:rPr lang="en-US" altLang="ko-KR" sz="900" dirty="0">
                <a:solidFill>
                  <a:schemeClr val="tx1"/>
                </a:solidFill>
              </a:rPr>
              <a:t>: </a:t>
            </a:r>
            <a:r>
              <a:rPr lang="ko-KR" altLang="en-US" sz="900" dirty="0">
                <a:solidFill>
                  <a:schemeClr val="tx1"/>
                </a:solidFill>
              </a:rPr>
              <a:t>입력 후 </a:t>
            </a:r>
            <a:r>
              <a:rPr lang="ko-KR" altLang="en-US" sz="900" dirty="0" err="1">
                <a:solidFill>
                  <a:schemeClr val="tx1"/>
                </a:solidFill>
              </a:rPr>
              <a:t>스캔해서</a:t>
            </a:r>
            <a:r>
              <a:rPr lang="ko-KR" altLang="en-US" sz="900" dirty="0">
                <a:solidFill>
                  <a:schemeClr val="tx1"/>
                </a:solidFill>
              </a:rPr>
              <a:t> 수기 결재 받고    업로드 처리 할 것인가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37 </a:t>
            </a:r>
            <a:r>
              <a:rPr lang="ko-KR" altLang="en-US" sz="900" dirty="0">
                <a:solidFill>
                  <a:schemeClr val="tx1"/>
                </a:solidFill>
              </a:rPr>
              <a:t>위험성평가 교육시행 입증자료에서  교육내용은    </a:t>
            </a:r>
            <a:r>
              <a:rPr lang="en-US" altLang="ko-KR" sz="900" dirty="0">
                <a:solidFill>
                  <a:schemeClr val="tx1"/>
                </a:solidFill>
              </a:rPr>
              <a:t>6</a:t>
            </a:r>
            <a:r>
              <a:rPr lang="ko-KR" altLang="en-US" sz="900" dirty="0">
                <a:solidFill>
                  <a:schemeClr val="tx1"/>
                </a:solidFill>
              </a:rPr>
              <a:t>가지로 항상 일정하나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MSDS </a:t>
            </a:r>
            <a:r>
              <a:rPr lang="ko-KR" altLang="en-US" sz="900" dirty="0">
                <a:solidFill>
                  <a:schemeClr val="tx1"/>
                </a:solidFill>
              </a:rPr>
              <a:t>교육일지의 경우 교육내용이 </a:t>
            </a:r>
            <a:r>
              <a:rPr lang="ko-KR" altLang="en-US" sz="900" dirty="0" err="1">
                <a:solidFill>
                  <a:schemeClr val="tx1"/>
                </a:solidFill>
              </a:rPr>
              <a:t>할상</a:t>
            </a:r>
            <a:r>
              <a:rPr lang="ko-KR" altLang="en-US" sz="900" dirty="0">
                <a:solidFill>
                  <a:schemeClr val="tx1"/>
                </a:solidFill>
              </a:rPr>
              <a:t> 동일함</a:t>
            </a:r>
            <a:endParaRPr lang="en-US" altLang="ko-KR" sz="900" dirty="0">
              <a:solidFill>
                <a:schemeClr val="tx1"/>
              </a:solidFill>
            </a:endParaRPr>
          </a:p>
          <a:p>
            <a:pPr marL="171450" indent="-171450">
              <a:buFont typeface="Symbol" panose="05050102010706020507" pitchFamily="18" charset="2"/>
              <a:buChar char="Þ"/>
            </a:pPr>
            <a:r>
              <a:rPr lang="ko-KR" altLang="en-US" sz="900" dirty="0" err="1">
                <a:solidFill>
                  <a:schemeClr val="tx1"/>
                </a:solidFill>
              </a:rPr>
              <a:t>정적정보로</a:t>
            </a:r>
            <a:r>
              <a:rPr lang="ko-KR" altLang="en-US" sz="900" dirty="0">
                <a:solidFill>
                  <a:schemeClr val="tx1"/>
                </a:solidFill>
              </a:rPr>
              <a:t> 관리</a:t>
            </a:r>
            <a:r>
              <a:rPr lang="en-US" altLang="ko-KR" sz="900" dirty="0">
                <a:solidFill>
                  <a:schemeClr val="tx1"/>
                </a:solidFill>
              </a:rPr>
              <a:t>??</a:t>
            </a:r>
          </a:p>
          <a:p>
            <a:pPr marL="171450" indent="-171450">
              <a:buFont typeface="Symbol" panose="05050102010706020507" pitchFamily="18" charset="2"/>
              <a:buChar char="Þ"/>
            </a:pP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a:solidFill>
                  <a:schemeClr val="tx1"/>
                </a:solidFill>
              </a:rPr>
              <a:t>교육대상자</a:t>
            </a:r>
            <a:r>
              <a:rPr lang="en-US" altLang="ko-KR" sz="900" dirty="0">
                <a:solidFill>
                  <a:schemeClr val="tx1"/>
                </a:solidFill>
              </a:rPr>
              <a:t>/</a:t>
            </a:r>
            <a:r>
              <a:rPr lang="ko-KR" altLang="en-US" sz="900" dirty="0">
                <a:solidFill>
                  <a:schemeClr val="tx1"/>
                </a:solidFill>
              </a:rPr>
              <a:t>실시자  에서  남</a:t>
            </a:r>
            <a:r>
              <a:rPr lang="en-US" altLang="ko-KR" sz="900" dirty="0">
                <a:solidFill>
                  <a:schemeClr val="tx1"/>
                </a:solidFill>
              </a:rPr>
              <a:t>/</a:t>
            </a:r>
            <a:r>
              <a:rPr lang="ko-KR" altLang="en-US" sz="900" dirty="0">
                <a:solidFill>
                  <a:schemeClr val="tx1"/>
                </a:solidFill>
              </a:rPr>
              <a:t>녀  이거 구분해야 하나</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600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교육 실시</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교육 참석자</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4915105" y="620855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직사각형 64"/>
          <p:cNvSpPr/>
          <p:nvPr/>
        </p:nvSpPr>
        <p:spPr>
          <a:xfrm>
            <a:off x="2216768" y="2314780"/>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교육유형 </a:t>
            </a:r>
            <a:endParaRPr lang="ko-KR" altLang="en-US" sz="800" dirty="0">
              <a:solidFill>
                <a:schemeClr val="tx1"/>
              </a:solidFill>
            </a:endParaRPr>
          </a:p>
        </p:txBody>
      </p:sp>
      <p:sp>
        <p:nvSpPr>
          <p:cNvPr id="19" name="직사각형 18"/>
          <p:cNvSpPr/>
          <p:nvPr/>
        </p:nvSpPr>
        <p:spPr>
          <a:xfrm>
            <a:off x="1373591" y="277786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교육대상자 수 </a:t>
            </a:r>
          </a:p>
        </p:txBody>
      </p:sp>
      <p:sp>
        <p:nvSpPr>
          <p:cNvPr id="20" name="직사각형 19"/>
          <p:cNvSpPr/>
          <p:nvPr/>
        </p:nvSpPr>
        <p:spPr>
          <a:xfrm>
            <a:off x="2837537" y="2800491"/>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25" name="직사각형 24"/>
          <p:cNvSpPr/>
          <p:nvPr/>
        </p:nvSpPr>
        <p:spPr>
          <a:xfrm>
            <a:off x="3777656" y="2310899"/>
            <a:ext cx="296551" cy="185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7" name="직사각형 26"/>
          <p:cNvSpPr/>
          <p:nvPr/>
        </p:nvSpPr>
        <p:spPr>
          <a:xfrm>
            <a:off x="2801902" y="2304796"/>
            <a:ext cx="1264260" cy="189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8" name="직사각형 57"/>
          <p:cNvSpPr/>
          <p:nvPr/>
        </p:nvSpPr>
        <p:spPr>
          <a:xfrm>
            <a:off x="2981495" y="2599024"/>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a:solidFill>
                  <a:schemeClr val="tx1"/>
                </a:solidFill>
              </a:rPr>
              <a:t>남</a:t>
            </a:r>
            <a:endParaRPr lang="ko-KR" altLang="en-US" sz="800" dirty="0">
              <a:solidFill>
                <a:schemeClr val="tx1"/>
              </a:solidFill>
            </a:endParaRPr>
          </a:p>
        </p:txBody>
      </p:sp>
      <p:sp>
        <p:nvSpPr>
          <p:cNvPr id="77" name="직사각형 76"/>
          <p:cNvSpPr/>
          <p:nvPr/>
        </p:nvSpPr>
        <p:spPr>
          <a:xfrm>
            <a:off x="3408233" y="279724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78" name="직사각형 77"/>
          <p:cNvSpPr/>
          <p:nvPr/>
        </p:nvSpPr>
        <p:spPr>
          <a:xfrm>
            <a:off x="3552191" y="2595776"/>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여</a:t>
            </a:r>
          </a:p>
        </p:txBody>
      </p:sp>
      <p:sp>
        <p:nvSpPr>
          <p:cNvPr id="79" name="직사각형 78"/>
          <p:cNvSpPr/>
          <p:nvPr/>
        </p:nvSpPr>
        <p:spPr>
          <a:xfrm>
            <a:off x="3978923" y="2794000"/>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80" name="직사각형 79"/>
          <p:cNvSpPr/>
          <p:nvPr/>
        </p:nvSpPr>
        <p:spPr>
          <a:xfrm>
            <a:off x="4122881" y="2592533"/>
            <a:ext cx="320437" cy="170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계</a:t>
            </a:r>
          </a:p>
        </p:txBody>
      </p:sp>
      <p:sp>
        <p:nvSpPr>
          <p:cNvPr id="87" name="직사각형 86"/>
          <p:cNvSpPr/>
          <p:nvPr/>
        </p:nvSpPr>
        <p:spPr>
          <a:xfrm>
            <a:off x="1380076" y="300809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교육실시자 수 </a:t>
            </a:r>
          </a:p>
        </p:txBody>
      </p:sp>
      <p:sp>
        <p:nvSpPr>
          <p:cNvPr id="88" name="직사각형 87"/>
          <p:cNvSpPr/>
          <p:nvPr/>
        </p:nvSpPr>
        <p:spPr>
          <a:xfrm>
            <a:off x="2844022" y="3030713"/>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0" name="직사각형 89"/>
          <p:cNvSpPr/>
          <p:nvPr/>
        </p:nvSpPr>
        <p:spPr>
          <a:xfrm>
            <a:off x="3414718" y="3027465"/>
            <a:ext cx="487274" cy="164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2" name="직사각형 91"/>
          <p:cNvSpPr/>
          <p:nvPr/>
        </p:nvSpPr>
        <p:spPr>
          <a:xfrm>
            <a:off x="3985408" y="3024222"/>
            <a:ext cx="487274" cy="16490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NN</a:t>
            </a:r>
            <a:endParaRPr lang="ko-KR" altLang="en-US" sz="800" dirty="0">
              <a:solidFill>
                <a:schemeClr val="tx1"/>
              </a:solidFill>
            </a:endParaRPr>
          </a:p>
        </p:txBody>
      </p:sp>
      <p:sp>
        <p:nvSpPr>
          <p:cNvPr id="93" name="직사각형 92"/>
          <p:cNvSpPr/>
          <p:nvPr/>
        </p:nvSpPr>
        <p:spPr>
          <a:xfrm>
            <a:off x="2247306" y="3324473"/>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교육내용 </a:t>
            </a:r>
          </a:p>
        </p:txBody>
      </p:sp>
      <p:sp>
        <p:nvSpPr>
          <p:cNvPr id="95" name="직사각형 94"/>
          <p:cNvSpPr/>
          <p:nvPr/>
        </p:nvSpPr>
        <p:spPr>
          <a:xfrm>
            <a:off x="2832440" y="3314488"/>
            <a:ext cx="4884632" cy="892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endParaRPr lang="ko-KR" altLang="en-US" sz="800" dirty="0">
              <a:solidFill>
                <a:schemeClr val="tx1"/>
              </a:solidFill>
            </a:endParaRPr>
          </a:p>
        </p:txBody>
      </p:sp>
      <p:sp>
        <p:nvSpPr>
          <p:cNvPr id="96" name="직사각형 95"/>
          <p:cNvSpPr/>
          <p:nvPr/>
        </p:nvSpPr>
        <p:spPr>
          <a:xfrm>
            <a:off x="2251047" y="4300589"/>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교육일자 </a:t>
            </a:r>
          </a:p>
        </p:txBody>
      </p:sp>
      <p:sp>
        <p:nvSpPr>
          <p:cNvPr id="97" name="직사각형 96"/>
          <p:cNvSpPr/>
          <p:nvPr/>
        </p:nvSpPr>
        <p:spPr>
          <a:xfrm>
            <a:off x="2247306" y="4558904"/>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교육시간 </a:t>
            </a:r>
          </a:p>
        </p:txBody>
      </p:sp>
      <p:sp>
        <p:nvSpPr>
          <p:cNvPr id="98" name="직사각형 97"/>
          <p:cNvSpPr/>
          <p:nvPr/>
        </p:nvSpPr>
        <p:spPr>
          <a:xfrm>
            <a:off x="2832440" y="4326769"/>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99" name="직사각형 98"/>
          <p:cNvSpPr/>
          <p:nvPr/>
        </p:nvSpPr>
        <p:spPr>
          <a:xfrm>
            <a:off x="2841735" y="4546341"/>
            <a:ext cx="12642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100" name="직사각형 99"/>
          <p:cNvSpPr/>
          <p:nvPr/>
        </p:nvSpPr>
        <p:spPr>
          <a:xfrm>
            <a:off x="2186632" y="502672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교육실시자 </a:t>
            </a:r>
          </a:p>
        </p:txBody>
      </p:sp>
      <p:sp>
        <p:nvSpPr>
          <p:cNvPr id="101" name="직사각형 100"/>
          <p:cNvSpPr/>
          <p:nvPr/>
        </p:nvSpPr>
        <p:spPr>
          <a:xfrm>
            <a:off x="2832440" y="5041403"/>
            <a:ext cx="81304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사번</a:t>
            </a:r>
            <a:endParaRPr lang="ko-KR" altLang="en-US" sz="800" dirty="0">
              <a:solidFill>
                <a:schemeClr val="tx1"/>
              </a:solidFill>
            </a:endParaRPr>
          </a:p>
        </p:txBody>
      </p:sp>
      <p:sp>
        <p:nvSpPr>
          <p:cNvPr id="102" name="직사각형 101"/>
          <p:cNvSpPr/>
          <p:nvPr/>
        </p:nvSpPr>
        <p:spPr>
          <a:xfrm>
            <a:off x="3682134" y="5041301"/>
            <a:ext cx="81304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103" name="직사각형 102"/>
          <p:cNvSpPr/>
          <p:nvPr/>
        </p:nvSpPr>
        <p:spPr>
          <a:xfrm>
            <a:off x="4534106" y="5048990"/>
            <a:ext cx="2751601"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104" name="직사각형 103"/>
          <p:cNvSpPr/>
          <p:nvPr/>
        </p:nvSpPr>
        <p:spPr>
          <a:xfrm>
            <a:off x="7324638" y="5048990"/>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105" name="직사각형 104"/>
          <p:cNvSpPr/>
          <p:nvPr/>
        </p:nvSpPr>
        <p:spPr>
          <a:xfrm>
            <a:off x="2167851" y="5333371"/>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교육장소 </a:t>
            </a:r>
          </a:p>
        </p:txBody>
      </p:sp>
      <p:sp>
        <p:nvSpPr>
          <p:cNvPr id="106" name="직사각형 105"/>
          <p:cNvSpPr/>
          <p:nvPr/>
        </p:nvSpPr>
        <p:spPr>
          <a:xfrm>
            <a:off x="2824395" y="5312376"/>
            <a:ext cx="4500243" cy="2429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107" name="직사각형 106"/>
          <p:cNvSpPr/>
          <p:nvPr/>
        </p:nvSpPr>
        <p:spPr>
          <a:xfrm>
            <a:off x="1309884" y="5486255"/>
            <a:ext cx="145884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비고 </a:t>
            </a:r>
          </a:p>
        </p:txBody>
      </p:sp>
      <p:sp>
        <p:nvSpPr>
          <p:cNvPr id="108" name="직사각형 107"/>
          <p:cNvSpPr/>
          <p:nvPr/>
        </p:nvSpPr>
        <p:spPr>
          <a:xfrm>
            <a:off x="2824395" y="5638717"/>
            <a:ext cx="4500243" cy="211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ㅇㅇ</a:t>
            </a:r>
            <a:endParaRPr lang="ko-KR" altLang="en-US" sz="800" dirty="0">
              <a:solidFill>
                <a:schemeClr val="tx1"/>
              </a:solidFill>
            </a:endParaRPr>
          </a:p>
        </p:txBody>
      </p:sp>
      <p:sp>
        <p:nvSpPr>
          <p:cNvPr id="42" name="직사각형 41"/>
          <p:cNvSpPr/>
          <p:nvPr/>
        </p:nvSpPr>
        <p:spPr>
          <a:xfrm>
            <a:off x="1926529" y="5990323"/>
            <a:ext cx="856734" cy="154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교육실시사진 </a:t>
            </a:r>
          </a:p>
        </p:txBody>
      </p:sp>
      <p:sp>
        <p:nvSpPr>
          <p:cNvPr id="43" name="직사각형 42"/>
          <p:cNvSpPr/>
          <p:nvPr/>
        </p:nvSpPr>
        <p:spPr>
          <a:xfrm>
            <a:off x="2838925" y="5947475"/>
            <a:ext cx="4485713" cy="222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4" name="직사각형 43"/>
          <p:cNvSpPr/>
          <p:nvPr/>
        </p:nvSpPr>
        <p:spPr>
          <a:xfrm>
            <a:off x="7380300" y="5968899"/>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5" name="직사각형 44"/>
          <p:cNvSpPr/>
          <p:nvPr/>
        </p:nvSpPr>
        <p:spPr>
          <a:xfrm>
            <a:off x="8168265" y="5964552"/>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최기화</a:t>
            </a:r>
            <a:endParaRPr lang="ko-KR" altLang="en-US" sz="800" dirty="0"/>
          </a:p>
        </p:txBody>
      </p:sp>
      <p:graphicFrame>
        <p:nvGraphicFramePr>
          <p:cNvPr id="2" name="표 1"/>
          <p:cNvGraphicFramePr>
            <a:graphicFrameLocks noGrp="1"/>
          </p:cNvGraphicFramePr>
          <p:nvPr/>
        </p:nvGraphicFramePr>
        <p:xfrm>
          <a:off x="5555599" y="1096353"/>
          <a:ext cx="3818817" cy="1152525"/>
        </p:xfrm>
        <a:graphic>
          <a:graphicData uri="http://schemas.openxmlformats.org/drawingml/2006/table">
            <a:tbl>
              <a:tblPr>
                <a:tableStyleId>{5C22544A-7EE6-4342-B048-85BDC9FD1C3A}</a:tableStyleId>
              </a:tblPr>
              <a:tblGrid>
                <a:gridCol w="3818817">
                  <a:extLst>
                    <a:ext uri="{9D8B030D-6E8A-4147-A177-3AD203B41FA5}">
                      <a16:colId xmlns:a16="http://schemas.microsoft.com/office/drawing/2014/main" val="20000"/>
                    </a:ext>
                  </a:extLst>
                </a:gridCol>
              </a:tblGrid>
              <a:tr h="209550">
                <a:tc>
                  <a:txBody>
                    <a:bodyPr/>
                    <a:lstStyle/>
                    <a:p>
                      <a:pPr algn="l" fontAlgn="ctr"/>
                      <a:r>
                        <a:rPr lang="ko-KR" altLang="en-US" sz="1000" u="none" strike="noStrike" dirty="0" err="1">
                          <a:effectLst/>
                        </a:rPr>
                        <a:t>직무전환자</a:t>
                      </a:r>
                      <a:r>
                        <a:rPr lang="ko-KR" altLang="en-US" sz="1000" u="none" strike="noStrike" dirty="0">
                          <a:effectLst/>
                        </a:rPr>
                        <a:t> 안전보건교육 증빙자료</a:t>
                      </a:r>
                      <a:r>
                        <a:rPr lang="en-US" altLang="ko-KR" sz="1000" u="none" strike="noStrike" dirty="0">
                          <a:effectLst/>
                        </a:rPr>
                        <a:t>(</a:t>
                      </a:r>
                      <a:r>
                        <a:rPr lang="ko-KR" altLang="en-US" sz="1000" u="none" strike="noStrike" dirty="0" err="1">
                          <a:effectLst/>
                        </a:rPr>
                        <a:t>투입전</a:t>
                      </a:r>
                      <a:r>
                        <a:rPr lang="ko-KR" altLang="en-US" sz="1000" u="none" strike="noStrike" dirty="0">
                          <a:effectLst/>
                        </a:rPr>
                        <a:t> </a:t>
                      </a:r>
                      <a:r>
                        <a:rPr lang="en-US" altLang="ko-KR" sz="1000" u="none" strike="noStrike" dirty="0">
                          <a:effectLst/>
                        </a:rPr>
                        <a:t>4</a:t>
                      </a:r>
                      <a:r>
                        <a:rPr lang="ko-KR" altLang="en-US" sz="1000" u="none" strike="noStrike" dirty="0">
                          <a:effectLst/>
                        </a:rPr>
                        <a:t>시간</a:t>
                      </a:r>
                      <a:r>
                        <a:rPr lang="en-US" altLang="ko-KR" sz="1000" u="none" strike="noStrike" dirty="0">
                          <a:effectLst/>
                        </a:rPr>
                        <a:t>, </a:t>
                      </a:r>
                      <a:r>
                        <a:rPr lang="ko-KR" altLang="en-US" sz="1000" u="none" strike="noStrike" dirty="0">
                          <a:effectLst/>
                        </a:rPr>
                        <a:t>투입 후 </a:t>
                      </a:r>
                      <a:r>
                        <a:rPr lang="en-US" altLang="ko-KR" sz="1000" u="none" strike="noStrike" dirty="0">
                          <a:effectLst/>
                        </a:rPr>
                        <a:t>12</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0"/>
                  </a:ext>
                </a:extLst>
              </a:tr>
              <a:tr h="209550">
                <a:tc>
                  <a:txBody>
                    <a:bodyPr/>
                    <a:lstStyle/>
                    <a:p>
                      <a:pPr algn="l" fontAlgn="ctr"/>
                      <a:r>
                        <a:rPr lang="ko-KR" altLang="en-US" sz="1000" u="none" strike="noStrike" dirty="0">
                          <a:effectLst/>
                        </a:rPr>
                        <a:t>특별 안전보건교육 증빙자료</a:t>
                      </a:r>
                      <a:r>
                        <a:rPr lang="en-US" altLang="ko-KR" sz="1000" u="none" strike="noStrike" dirty="0">
                          <a:effectLst/>
                        </a:rPr>
                        <a:t>(16</a:t>
                      </a:r>
                      <a:r>
                        <a:rPr lang="ko-KR" altLang="en-US" sz="1000" u="none" strike="noStrike" dirty="0">
                          <a:effectLst/>
                        </a:rPr>
                        <a:t>시간</a:t>
                      </a:r>
                      <a:r>
                        <a:rPr lang="en-US" altLang="ko-KR" sz="1000" u="none" strike="noStrike" dirty="0">
                          <a:effectLst/>
                        </a:rPr>
                        <a:t>)</a:t>
                      </a:r>
                      <a:endParaRPr lang="en-US" altLang="ko-KR"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1"/>
                  </a:ext>
                </a:extLst>
              </a:tr>
              <a:tr h="209550">
                <a:tc>
                  <a:txBody>
                    <a:bodyPr/>
                    <a:lstStyle/>
                    <a:p>
                      <a:pPr algn="l" fontAlgn="ctr"/>
                      <a:r>
                        <a:rPr lang="ko-KR" altLang="en-US" sz="1000" u="none" strike="noStrike" dirty="0" err="1">
                          <a:effectLst/>
                        </a:rPr>
                        <a:t>버켓차량</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2"/>
                  </a:ext>
                </a:extLst>
              </a:tr>
              <a:tr h="209550">
                <a:tc>
                  <a:txBody>
                    <a:bodyPr/>
                    <a:lstStyle/>
                    <a:p>
                      <a:pPr algn="l" fontAlgn="ctr"/>
                      <a:r>
                        <a:rPr lang="ko-KR" altLang="en-US" sz="1000" u="none" strike="noStrike" dirty="0" err="1">
                          <a:effectLst/>
                        </a:rPr>
                        <a:t>오거크레인</a:t>
                      </a:r>
                      <a:r>
                        <a:rPr lang="ko-KR" altLang="en-US" sz="1000" u="none" strike="noStrike" dirty="0">
                          <a:effectLst/>
                        </a:rPr>
                        <a:t> 특별 안전교육 증빙자료</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3"/>
                  </a:ext>
                </a:extLst>
              </a:tr>
              <a:tr h="209550">
                <a:tc>
                  <a:txBody>
                    <a:bodyPr/>
                    <a:lstStyle/>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37: </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위험성평가 교육시행 입증자료 </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dirty="0">
                          <a:solidFill>
                            <a:srgbClr val="000000"/>
                          </a:solidFill>
                          <a:effectLst/>
                          <a:latin typeface="맑은 고딕" panose="020B0503020000020004" pitchFamily="50" charset="-127"/>
                          <a:ea typeface="맑은 고딕" panose="020B0503020000020004" pitchFamily="50" charset="-127"/>
                        </a:rPr>
                        <a:t>매년</a:t>
                      </a: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a:t>
                      </a:r>
                    </a:p>
                    <a:p>
                      <a:pPr algn="l"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65. MSDS</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 </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교육일지 주기</a:t>
                      </a:r>
                      <a:r>
                        <a:rPr lang="en-US" altLang="ko-KR" sz="1000" b="0" i="0" u="none" strike="noStrike" baseline="0" dirty="0">
                          <a:solidFill>
                            <a:srgbClr val="000000"/>
                          </a:solidFill>
                          <a:effectLst/>
                          <a:latin typeface="맑은 고딕" panose="020B0503020000020004" pitchFamily="50" charset="-127"/>
                          <a:ea typeface="맑은 고딕" panose="020B0503020000020004" pitchFamily="50" charset="-127"/>
                        </a:rPr>
                        <a:t>=</a:t>
                      </a:r>
                      <a:r>
                        <a:rPr lang="ko-KR" altLang="en-US" sz="1000" b="0" i="0" u="none" strike="noStrike" baseline="0" dirty="0">
                          <a:solidFill>
                            <a:srgbClr val="000000"/>
                          </a:solidFill>
                          <a:effectLst/>
                          <a:latin typeface="맑은 고딕" panose="020B0503020000020004" pitchFamily="50" charset="-127"/>
                          <a:ea typeface="맑은 고딕" panose="020B0503020000020004" pitchFamily="50" charset="-127"/>
                        </a:rPr>
                        <a:t>해당물질 </a:t>
                      </a:r>
                      <a:r>
                        <a:rPr lang="ko-KR" altLang="en-US" sz="1000" b="0" i="0" u="none" strike="noStrike" baseline="0" dirty="0" err="1">
                          <a:solidFill>
                            <a:srgbClr val="000000"/>
                          </a:solidFill>
                          <a:effectLst/>
                          <a:latin typeface="맑은 고딕" panose="020B0503020000020004" pitchFamily="50" charset="-127"/>
                          <a:ea typeface="맑은 고딕" panose="020B0503020000020004" pitchFamily="50" charset="-127"/>
                        </a:rPr>
                        <a:t>취급시</a:t>
                      </a: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004"/>
                  </a:ext>
                </a:extLst>
              </a:tr>
            </a:tbl>
          </a:graphicData>
        </a:graphic>
      </p:graphicFrame>
      <p:sp>
        <p:nvSpPr>
          <p:cNvPr id="60" name="직사각형 59">
            <a:extLst>
              <a:ext uri="{FF2B5EF4-FFF2-40B4-BE49-F238E27FC236}">
                <a16:creationId xmlns:a16="http://schemas.microsoft.com/office/drawing/2014/main" id="{93021347-DC31-4880-BF6A-94D228E47C99}"/>
              </a:ext>
            </a:extLst>
          </p:cNvPr>
          <p:cNvSpPr/>
          <p:nvPr/>
        </p:nvSpPr>
        <p:spPr>
          <a:xfrm>
            <a:off x="2818159" y="4790021"/>
            <a:ext cx="180831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61" name="직사각형 60">
            <a:extLst>
              <a:ext uri="{FF2B5EF4-FFF2-40B4-BE49-F238E27FC236}">
                <a16:creationId xmlns:a16="http://schemas.microsoft.com/office/drawing/2014/main" id="{7EA7516C-BC61-4A06-B6C0-39D63C5E58AC}"/>
              </a:ext>
            </a:extLst>
          </p:cNvPr>
          <p:cNvSpPr/>
          <p:nvPr/>
        </p:nvSpPr>
        <p:spPr>
          <a:xfrm>
            <a:off x="1948985" y="4790020"/>
            <a:ext cx="8577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신호방법</a:t>
            </a:r>
            <a:endParaRPr lang="en-US" altLang="ko-KR" sz="900" b="1" u="sng" dirty="0">
              <a:solidFill>
                <a:schemeClr val="tx1"/>
              </a:solidFill>
            </a:endParaRPr>
          </a:p>
        </p:txBody>
      </p:sp>
      <p:sp>
        <p:nvSpPr>
          <p:cNvPr id="62" name="직사각형 61">
            <a:extLst>
              <a:ext uri="{FF2B5EF4-FFF2-40B4-BE49-F238E27FC236}">
                <a16:creationId xmlns:a16="http://schemas.microsoft.com/office/drawing/2014/main" id="{3B91DF6A-2233-4C34-B1C2-F155AC21CF7A}"/>
              </a:ext>
            </a:extLst>
          </p:cNvPr>
          <p:cNvSpPr/>
          <p:nvPr/>
        </p:nvSpPr>
        <p:spPr>
          <a:xfrm>
            <a:off x="4615074" y="4790021"/>
            <a:ext cx="2003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V</a:t>
            </a:r>
            <a:endParaRPr lang="ko-KR" altLang="en-US" sz="800" dirty="0">
              <a:solidFill>
                <a:schemeClr val="tx1"/>
              </a:solidFill>
            </a:endParaRPr>
          </a:p>
        </p:txBody>
      </p:sp>
      <p:sp>
        <p:nvSpPr>
          <p:cNvPr id="50" name="타원 49">
            <a:extLst>
              <a:ext uri="{FF2B5EF4-FFF2-40B4-BE49-F238E27FC236}">
                <a16:creationId xmlns:a16="http://schemas.microsoft.com/office/drawing/2014/main" id="{E9BC63A0-3778-584E-97DF-DB9A17AF3A50}"/>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14</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6722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06680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a:t>결재선</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담당</a:t>
                      </a:r>
                      <a:r>
                        <a:rPr lang="en-US" altLang="ko-KR" sz="800" dirty="0">
                          <a:solidFill>
                            <a:schemeClr val="tx1"/>
                          </a:solidFill>
                        </a:rPr>
                        <a:t>, </a:t>
                      </a:r>
                      <a:r>
                        <a:rPr lang="ko-KR" altLang="en-US" sz="800" dirty="0">
                          <a:solidFill>
                            <a:schemeClr val="tx1"/>
                          </a:solidFill>
                        </a:rPr>
                        <a:t>검토 </a:t>
                      </a:r>
                      <a:r>
                        <a:rPr lang="en-US" altLang="ko-KR" sz="800" dirty="0">
                          <a:solidFill>
                            <a:schemeClr val="tx1"/>
                          </a:solidFill>
                        </a:rPr>
                        <a:t>,</a:t>
                      </a:r>
                      <a:r>
                        <a:rPr lang="ko-KR" altLang="en-US" sz="800" dirty="0">
                          <a:solidFill>
                            <a:schemeClr val="tx1"/>
                          </a:solidFill>
                        </a:rPr>
                        <a:t>안전보건 총괄책임자</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dirty="0">
                <a:solidFill>
                  <a:schemeClr val="tx1"/>
                </a:solidFill>
              </a:rPr>
              <a:t>기본 정보</a:t>
            </a:r>
            <a:endParaRPr lang="en-US" altLang="ko-KR" sz="900" b="1" dirty="0">
              <a:solidFill>
                <a:schemeClr val="tx1"/>
              </a:solidFill>
            </a:endParaRPr>
          </a:p>
          <a:p>
            <a:endParaRPr lang="en-US" altLang="ko-KR" sz="900" b="1" dirty="0">
              <a:solidFill>
                <a:schemeClr val="tx1"/>
              </a:solidFill>
            </a:endParaRPr>
          </a:p>
          <a:p>
            <a:r>
              <a:rPr lang="ko-KR" altLang="en-US" sz="900" dirty="0">
                <a:solidFill>
                  <a:schemeClr val="tx1"/>
                </a:solidFill>
              </a:rPr>
              <a:t>점검 사항</a:t>
            </a:r>
            <a:endParaRPr lang="en-US" altLang="ko-KR" sz="900" dirty="0">
              <a:solidFill>
                <a:schemeClr val="tx1"/>
              </a:solidFill>
            </a:endParaRPr>
          </a:p>
          <a:p>
            <a:endParaRPr lang="en-US" altLang="ko-KR" sz="900" u="sng" dirty="0">
              <a:solidFill>
                <a:schemeClr val="tx1"/>
              </a:solidFill>
            </a:endParaRPr>
          </a:p>
          <a:p>
            <a:r>
              <a:rPr lang="ko-KR" altLang="en-US" sz="900" dirty="0">
                <a:solidFill>
                  <a:schemeClr val="tx1"/>
                </a:solidFill>
              </a:rPr>
              <a:t>전자서명</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err="1">
                <a:solidFill>
                  <a:schemeClr val="tx1"/>
                </a:solidFill>
              </a:rPr>
              <a:t>수급인이</a:t>
            </a:r>
            <a:r>
              <a:rPr lang="ko-KR" altLang="en-US" sz="900" dirty="0">
                <a:solidFill>
                  <a:schemeClr val="tx1"/>
                </a:solidFill>
              </a:rPr>
              <a:t>  서명해야 한다면  업로드로 대체</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합동 안전</a:t>
            </a:r>
            <a:r>
              <a:rPr lang="en-US" altLang="ko-KR" sz="900" dirty="0">
                <a:solidFill>
                  <a:schemeClr val="tx1"/>
                </a:solidFill>
              </a:rPr>
              <a:t>/</a:t>
            </a:r>
            <a:r>
              <a:rPr lang="ko-KR" altLang="en-US" sz="900" dirty="0">
                <a:solidFill>
                  <a:schemeClr val="tx1"/>
                </a:solidFill>
              </a:rPr>
              <a:t>보건 점검일지  격월</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3164180" y="2398205"/>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18" name="직사각형 17"/>
          <p:cNvSpPr/>
          <p:nvPr/>
        </p:nvSpPr>
        <p:spPr>
          <a:xfrm>
            <a:off x="2149561" y="239820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점검일</a:t>
            </a:r>
            <a:endParaRPr lang="en-US" altLang="ko-KR" sz="900" b="1" u="sng" dirty="0">
              <a:solidFill>
                <a:schemeClr val="tx1"/>
              </a:solidFill>
            </a:endParaRPr>
          </a:p>
        </p:txBody>
      </p:sp>
      <p:sp>
        <p:nvSpPr>
          <p:cNvPr id="19" name="직사각형 18"/>
          <p:cNvSpPr/>
          <p:nvPr/>
        </p:nvSpPr>
        <p:spPr>
          <a:xfrm>
            <a:off x="4032077" y="2398698"/>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2" name="직사각형 21"/>
          <p:cNvSpPr/>
          <p:nvPr/>
        </p:nvSpPr>
        <p:spPr>
          <a:xfrm>
            <a:off x="2166630" y="277497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도급인</a:t>
            </a:r>
            <a:r>
              <a:rPr lang="en-US" altLang="ko-KR" sz="900" dirty="0">
                <a:solidFill>
                  <a:schemeClr val="tx1"/>
                </a:solidFill>
              </a:rPr>
              <a:t>(KT)</a:t>
            </a:r>
            <a:endParaRPr lang="en-US" altLang="ko-KR" sz="900" b="1" u="sng" dirty="0">
              <a:solidFill>
                <a:schemeClr val="tx1"/>
              </a:solidFill>
            </a:endParaRPr>
          </a:p>
        </p:txBody>
      </p:sp>
      <p:sp>
        <p:nvSpPr>
          <p:cNvPr id="39" name="직사각형 38"/>
          <p:cNvSpPr/>
          <p:nvPr/>
        </p:nvSpPr>
        <p:spPr>
          <a:xfrm>
            <a:off x="3189799" y="277497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3" name="직사각형 42"/>
          <p:cNvSpPr/>
          <p:nvPr/>
        </p:nvSpPr>
        <p:spPr>
          <a:xfrm>
            <a:off x="4066246" y="2777926"/>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4" name="직사각형 43"/>
          <p:cNvSpPr/>
          <p:nvPr/>
        </p:nvSpPr>
        <p:spPr>
          <a:xfrm>
            <a:off x="4930358" y="2774973"/>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5" name="직사각형 44"/>
          <p:cNvSpPr/>
          <p:nvPr/>
        </p:nvSpPr>
        <p:spPr>
          <a:xfrm>
            <a:off x="7597661" y="277440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6" name="직사각형 45"/>
          <p:cNvSpPr/>
          <p:nvPr/>
        </p:nvSpPr>
        <p:spPr>
          <a:xfrm>
            <a:off x="3207217" y="2989794"/>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7" name="직사각형 46"/>
          <p:cNvSpPr/>
          <p:nvPr/>
        </p:nvSpPr>
        <p:spPr>
          <a:xfrm>
            <a:off x="4083664" y="2992746"/>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성명</a:t>
            </a:r>
            <a:endParaRPr lang="ko-KR" altLang="en-US" sz="800" dirty="0">
              <a:solidFill>
                <a:schemeClr val="tx1"/>
              </a:solidFill>
            </a:endParaRPr>
          </a:p>
        </p:txBody>
      </p:sp>
      <p:sp>
        <p:nvSpPr>
          <p:cNvPr id="48" name="직사각형 47"/>
          <p:cNvSpPr/>
          <p:nvPr/>
        </p:nvSpPr>
        <p:spPr>
          <a:xfrm>
            <a:off x="4947776" y="2989793"/>
            <a:ext cx="2649885" cy="183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소속</a:t>
            </a:r>
          </a:p>
        </p:txBody>
      </p:sp>
      <p:sp>
        <p:nvSpPr>
          <p:cNvPr id="49" name="직사각형 48"/>
          <p:cNvSpPr/>
          <p:nvPr/>
        </p:nvSpPr>
        <p:spPr>
          <a:xfrm>
            <a:off x="7615079" y="2989226"/>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3" name="직사각형 52"/>
          <p:cNvSpPr/>
          <p:nvPr/>
        </p:nvSpPr>
        <p:spPr>
          <a:xfrm>
            <a:off x="7632497" y="3223935"/>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81" name="직사각형 80">
            <a:extLst>
              <a:ext uri="{FF2B5EF4-FFF2-40B4-BE49-F238E27FC236}">
                <a16:creationId xmlns:a16="http://schemas.microsoft.com/office/drawing/2014/main" id="{61025B39-8238-4E3C-BC26-C881D8D6EB22}"/>
              </a:ext>
            </a:extLst>
          </p:cNvPr>
          <p:cNvSpPr/>
          <p:nvPr/>
        </p:nvSpPr>
        <p:spPr>
          <a:xfrm>
            <a:off x="3308061" y="3840593"/>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2" name="직사각형 81">
            <a:extLst>
              <a:ext uri="{FF2B5EF4-FFF2-40B4-BE49-F238E27FC236}">
                <a16:creationId xmlns:a16="http://schemas.microsoft.com/office/drawing/2014/main" id="{0E242E33-B76F-47F2-A2F3-9E3D92DE03B2}"/>
              </a:ext>
            </a:extLst>
          </p:cNvPr>
          <p:cNvSpPr/>
          <p:nvPr/>
        </p:nvSpPr>
        <p:spPr>
          <a:xfrm>
            <a:off x="2149561" y="387759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a:t>
            </a:r>
            <a:r>
              <a:rPr lang="ko-KR" altLang="en-US" sz="900" dirty="0" err="1">
                <a:solidFill>
                  <a:schemeClr val="tx1"/>
                </a:solidFill>
              </a:rPr>
              <a:t>공정명</a:t>
            </a:r>
            <a:endParaRPr lang="en-US" altLang="ko-KR" sz="900" dirty="0">
              <a:solidFill>
                <a:schemeClr val="tx1"/>
              </a:solidFill>
            </a:endParaRPr>
          </a:p>
        </p:txBody>
      </p:sp>
      <p:sp>
        <p:nvSpPr>
          <p:cNvPr id="83" name="직사각형 82">
            <a:extLst>
              <a:ext uri="{FF2B5EF4-FFF2-40B4-BE49-F238E27FC236}">
                <a16:creationId xmlns:a16="http://schemas.microsoft.com/office/drawing/2014/main" id="{FC6FFA1A-F880-4393-A0FA-4D47F26D8492}"/>
              </a:ext>
            </a:extLst>
          </p:cNvPr>
          <p:cNvSpPr/>
          <p:nvPr/>
        </p:nvSpPr>
        <p:spPr>
          <a:xfrm>
            <a:off x="3316307" y="4066897"/>
            <a:ext cx="4160356" cy="180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ㅇㅇㅇㅇ</a:t>
            </a:r>
            <a:endParaRPr lang="ko-KR" altLang="en-US" sz="800" dirty="0">
              <a:solidFill>
                <a:schemeClr val="tx1"/>
              </a:solidFill>
            </a:endParaRPr>
          </a:p>
        </p:txBody>
      </p:sp>
      <p:sp>
        <p:nvSpPr>
          <p:cNvPr id="84" name="직사각형 83">
            <a:extLst>
              <a:ext uri="{FF2B5EF4-FFF2-40B4-BE49-F238E27FC236}">
                <a16:creationId xmlns:a16="http://schemas.microsoft.com/office/drawing/2014/main" id="{891A15C0-B33D-4F86-A577-D36AD54D9CF6}"/>
              </a:ext>
            </a:extLst>
          </p:cNvPr>
          <p:cNvSpPr/>
          <p:nvPr/>
        </p:nvSpPr>
        <p:spPr>
          <a:xfrm>
            <a:off x="2157807" y="410390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명</a:t>
            </a:r>
            <a:endParaRPr lang="en-US" altLang="ko-KR" sz="900" dirty="0">
              <a:solidFill>
                <a:schemeClr val="tx1"/>
              </a:solidFill>
            </a:endParaRPr>
          </a:p>
        </p:txBody>
      </p:sp>
      <p:sp>
        <p:nvSpPr>
          <p:cNvPr id="33" name="타원 32">
            <a:extLst>
              <a:ext uri="{FF2B5EF4-FFF2-40B4-BE49-F238E27FC236}">
                <a16:creationId xmlns:a16="http://schemas.microsoft.com/office/drawing/2014/main" id="{CD2B817E-33EA-F44D-AC51-D1D97FA5AC9A}"/>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15</a:t>
            </a:r>
            <a:endParaRPr lang="ko-KR" altLang="en-US" b="1" dirty="0">
              <a:solidFill>
                <a:schemeClr val="tx1"/>
              </a:solidFill>
              <a:highlight>
                <a:srgbClr val="FFFF00"/>
              </a:highlight>
            </a:endParaRPr>
          </a:p>
        </p:txBody>
      </p:sp>
      <p:sp>
        <p:nvSpPr>
          <p:cNvPr id="42" name="직사각형 41">
            <a:extLst>
              <a:ext uri="{FF2B5EF4-FFF2-40B4-BE49-F238E27FC236}">
                <a16:creationId xmlns:a16="http://schemas.microsoft.com/office/drawing/2014/main" id="{65270046-60E6-473E-9E20-B227D9AF24D1}"/>
              </a:ext>
            </a:extLst>
          </p:cNvPr>
          <p:cNvSpPr/>
          <p:nvPr/>
        </p:nvSpPr>
        <p:spPr>
          <a:xfrm>
            <a:off x="2686205" y="4596860"/>
            <a:ext cx="78300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50" name="직사각형 49">
            <a:extLst>
              <a:ext uri="{FF2B5EF4-FFF2-40B4-BE49-F238E27FC236}">
                <a16:creationId xmlns:a16="http://schemas.microsoft.com/office/drawing/2014/main" id="{76406105-03D2-49AE-B010-709FC1921090}"/>
              </a:ext>
            </a:extLst>
          </p:cNvPr>
          <p:cNvSpPr/>
          <p:nvPr/>
        </p:nvSpPr>
        <p:spPr>
          <a:xfrm>
            <a:off x="3513561" y="4596860"/>
            <a:ext cx="839383"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이름</a:t>
            </a:r>
          </a:p>
        </p:txBody>
      </p:sp>
      <p:sp>
        <p:nvSpPr>
          <p:cNvPr id="51" name="직사각형 50">
            <a:extLst>
              <a:ext uri="{FF2B5EF4-FFF2-40B4-BE49-F238E27FC236}">
                <a16:creationId xmlns:a16="http://schemas.microsoft.com/office/drawing/2014/main" id="{3F1D1784-E960-4968-88A4-577B695DEA72}"/>
              </a:ext>
            </a:extLst>
          </p:cNvPr>
          <p:cNvSpPr/>
          <p:nvPr/>
        </p:nvSpPr>
        <p:spPr>
          <a:xfrm>
            <a:off x="7050172" y="4609783"/>
            <a:ext cx="58232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초기화</a:t>
            </a:r>
          </a:p>
        </p:txBody>
      </p:sp>
      <p:sp>
        <p:nvSpPr>
          <p:cNvPr id="52" name="직사각형 51">
            <a:extLst>
              <a:ext uri="{FF2B5EF4-FFF2-40B4-BE49-F238E27FC236}">
                <a16:creationId xmlns:a16="http://schemas.microsoft.com/office/drawing/2014/main" id="{1C48E5D5-2D17-43BA-9931-190608F257CE}"/>
              </a:ext>
            </a:extLst>
          </p:cNvPr>
          <p:cNvSpPr/>
          <p:nvPr/>
        </p:nvSpPr>
        <p:spPr>
          <a:xfrm>
            <a:off x="6814365" y="4609783"/>
            <a:ext cx="234751" cy="1710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t>
            </a:r>
            <a:endParaRPr lang="ko-KR" altLang="en-US" sz="900" dirty="0">
              <a:solidFill>
                <a:schemeClr val="tx1"/>
              </a:solidFill>
            </a:endParaRPr>
          </a:p>
        </p:txBody>
      </p:sp>
      <p:sp>
        <p:nvSpPr>
          <p:cNvPr id="54" name="직사각형 53">
            <a:extLst>
              <a:ext uri="{FF2B5EF4-FFF2-40B4-BE49-F238E27FC236}">
                <a16:creationId xmlns:a16="http://schemas.microsoft.com/office/drawing/2014/main" id="{8CE98B1F-C14F-428D-B838-BA9E8CBC8995}"/>
              </a:ext>
            </a:extLst>
          </p:cNvPr>
          <p:cNvSpPr/>
          <p:nvPr/>
        </p:nvSpPr>
        <p:spPr>
          <a:xfrm>
            <a:off x="4404580" y="4596860"/>
            <a:ext cx="1766070"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
        <p:nvSpPr>
          <p:cNvPr id="55" name="직사각형 54">
            <a:extLst>
              <a:ext uri="{FF2B5EF4-FFF2-40B4-BE49-F238E27FC236}">
                <a16:creationId xmlns:a16="http://schemas.microsoft.com/office/drawing/2014/main" id="{830F6506-8D3A-4FA5-B76E-7CD25ECAF4E6}"/>
              </a:ext>
            </a:extLst>
          </p:cNvPr>
          <p:cNvSpPr/>
          <p:nvPr/>
        </p:nvSpPr>
        <p:spPr>
          <a:xfrm>
            <a:off x="2111753" y="4596860"/>
            <a:ext cx="54863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58" name="직사각형 57">
            <a:extLst>
              <a:ext uri="{FF2B5EF4-FFF2-40B4-BE49-F238E27FC236}">
                <a16:creationId xmlns:a16="http://schemas.microsoft.com/office/drawing/2014/main" id="{A98B53C0-5B52-42CC-8630-DAFD349356B0}"/>
              </a:ext>
            </a:extLst>
          </p:cNvPr>
          <p:cNvSpPr/>
          <p:nvPr/>
        </p:nvSpPr>
        <p:spPr>
          <a:xfrm>
            <a:off x="6170650" y="4596860"/>
            <a:ext cx="610035" cy="183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9" name="직사각형 58">
            <a:extLst>
              <a:ext uri="{FF2B5EF4-FFF2-40B4-BE49-F238E27FC236}">
                <a16:creationId xmlns:a16="http://schemas.microsoft.com/office/drawing/2014/main" id="{8A189BBE-205D-4B05-9B87-145A3FE817CA}"/>
              </a:ext>
            </a:extLst>
          </p:cNvPr>
          <p:cNvSpPr/>
          <p:nvPr/>
        </p:nvSpPr>
        <p:spPr>
          <a:xfrm>
            <a:off x="3347818" y="2149166"/>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60" name="직사각형 59">
            <a:extLst>
              <a:ext uri="{FF2B5EF4-FFF2-40B4-BE49-F238E27FC236}">
                <a16:creationId xmlns:a16="http://schemas.microsoft.com/office/drawing/2014/main" id="{3AF42B0A-8668-42B8-B815-C0D5930D954B}"/>
              </a:ext>
            </a:extLst>
          </p:cNvPr>
          <p:cNvSpPr/>
          <p:nvPr/>
        </p:nvSpPr>
        <p:spPr>
          <a:xfrm>
            <a:off x="2189318" y="218617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조사 사유</a:t>
            </a:r>
            <a:endParaRPr lang="en-US" altLang="ko-KR" sz="900" b="1" u="sng" dirty="0">
              <a:solidFill>
                <a:schemeClr val="tx1"/>
              </a:solidFill>
            </a:endParaRPr>
          </a:p>
        </p:txBody>
      </p:sp>
      <p:sp>
        <p:nvSpPr>
          <p:cNvPr id="61" name="직사각형 60">
            <a:extLst>
              <a:ext uri="{FF2B5EF4-FFF2-40B4-BE49-F238E27FC236}">
                <a16:creationId xmlns:a16="http://schemas.microsoft.com/office/drawing/2014/main" id="{7C6EC1D7-65DE-4B99-ABFF-BE741B245B08}"/>
              </a:ext>
            </a:extLst>
          </p:cNvPr>
          <p:cNvSpPr/>
          <p:nvPr/>
        </p:nvSpPr>
        <p:spPr>
          <a:xfrm>
            <a:off x="4221594" y="2148854"/>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62" name="직사각형 61">
            <a:extLst>
              <a:ext uri="{FF2B5EF4-FFF2-40B4-BE49-F238E27FC236}">
                <a16:creationId xmlns:a16="http://schemas.microsoft.com/office/drawing/2014/main" id="{E3877A34-B8D4-AD42-A81C-36D2D23BFB15}"/>
              </a:ext>
            </a:extLst>
          </p:cNvPr>
          <p:cNvSpPr/>
          <p:nvPr/>
        </p:nvSpPr>
        <p:spPr>
          <a:xfrm>
            <a:off x="2188849" y="4854606"/>
            <a:ext cx="412505" cy="22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상태</a:t>
            </a:r>
          </a:p>
        </p:txBody>
      </p:sp>
      <p:sp>
        <p:nvSpPr>
          <p:cNvPr id="63" name="직사각형 62">
            <a:extLst>
              <a:ext uri="{FF2B5EF4-FFF2-40B4-BE49-F238E27FC236}">
                <a16:creationId xmlns:a16="http://schemas.microsoft.com/office/drawing/2014/main" id="{081759DB-ACFB-0D43-B3D1-C87E7D9F2F9A}"/>
              </a:ext>
            </a:extLst>
          </p:cNvPr>
          <p:cNvSpPr/>
          <p:nvPr/>
        </p:nvSpPr>
        <p:spPr>
          <a:xfrm>
            <a:off x="1703135" y="5137225"/>
            <a:ext cx="945201" cy="22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최종 </a:t>
            </a:r>
            <a:r>
              <a:rPr lang="ko-KR" altLang="en-US" sz="900" dirty="0" err="1">
                <a:solidFill>
                  <a:schemeClr val="tx1"/>
                </a:solidFill>
              </a:rPr>
              <a:t>처리일시</a:t>
            </a:r>
            <a:endParaRPr lang="ko-KR" altLang="en-US" sz="900" dirty="0">
              <a:solidFill>
                <a:schemeClr val="tx1"/>
              </a:solidFill>
            </a:endParaRPr>
          </a:p>
        </p:txBody>
      </p:sp>
      <p:sp>
        <p:nvSpPr>
          <p:cNvPr id="65" name="직사각형 64">
            <a:extLst>
              <a:ext uri="{FF2B5EF4-FFF2-40B4-BE49-F238E27FC236}">
                <a16:creationId xmlns:a16="http://schemas.microsoft.com/office/drawing/2014/main" id="{648D671D-F8EB-AA4C-8874-83883C49B2D0}"/>
              </a:ext>
            </a:extLst>
          </p:cNvPr>
          <p:cNvSpPr/>
          <p:nvPr/>
        </p:nvSpPr>
        <p:spPr>
          <a:xfrm>
            <a:off x="2508679" y="5158994"/>
            <a:ext cx="1200591" cy="22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2021</a:t>
            </a:r>
            <a:r>
              <a:rPr lang="ko-KR" altLang="en-US" sz="900" dirty="0">
                <a:solidFill>
                  <a:schemeClr val="tx1"/>
                </a:solidFill>
              </a:rPr>
              <a:t>년 </a:t>
            </a:r>
            <a:r>
              <a:rPr lang="en-US" altLang="ko-KR" sz="900" dirty="0">
                <a:solidFill>
                  <a:schemeClr val="tx1"/>
                </a:solidFill>
              </a:rPr>
              <a:t>10</a:t>
            </a:r>
            <a:r>
              <a:rPr lang="ko-KR" altLang="en-US" sz="900" dirty="0">
                <a:solidFill>
                  <a:schemeClr val="tx1"/>
                </a:solidFill>
              </a:rPr>
              <a:t>월 </a:t>
            </a:r>
            <a:r>
              <a:rPr lang="en-US" altLang="ko-KR" sz="900" dirty="0">
                <a:solidFill>
                  <a:schemeClr val="tx1"/>
                </a:solidFill>
              </a:rPr>
              <a:t>1</a:t>
            </a:r>
            <a:r>
              <a:rPr lang="ko-KR" altLang="en-US" sz="900" dirty="0">
                <a:solidFill>
                  <a:schemeClr val="tx1"/>
                </a:solidFill>
              </a:rPr>
              <a:t>일</a:t>
            </a:r>
          </a:p>
        </p:txBody>
      </p:sp>
      <p:sp>
        <p:nvSpPr>
          <p:cNvPr id="66" name="직사각형 65">
            <a:extLst>
              <a:ext uri="{FF2B5EF4-FFF2-40B4-BE49-F238E27FC236}">
                <a16:creationId xmlns:a16="http://schemas.microsoft.com/office/drawing/2014/main" id="{183BCBE8-04FF-1D45-A52F-2D483016C905}"/>
              </a:ext>
            </a:extLst>
          </p:cNvPr>
          <p:cNvSpPr/>
          <p:nvPr/>
        </p:nvSpPr>
        <p:spPr>
          <a:xfrm>
            <a:off x="2652372" y="4884671"/>
            <a:ext cx="1200591" cy="2227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미완료</a:t>
            </a:r>
          </a:p>
        </p:txBody>
      </p:sp>
    </p:spTree>
    <p:extLst>
      <p:ext uri="{BB962C8B-B14F-4D97-AF65-F5344CB8AC3E}">
        <p14:creationId xmlns:p14="http://schemas.microsoft.com/office/powerpoint/2010/main" val="94879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보호구 지급대장</a:t>
            </a:r>
            <a:r>
              <a:rPr lang="en-US" altLang="ko-KR" sz="900" dirty="0">
                <a:solidFill>
                  <a:schemeClr val="tx1"/>
                </a:solidFill>
              </a:rPr>
              <a:t>,  </a:t>
            </a:r>
            <a:r>
              <a:rPr lang="ko-KR" altLang="en-US" sz="900" dirty="0">
                <a:solidFill>
                  <a:schemeClr val="tx1"/>
                </a:solidFill>
              </a:rPr>
              <a:t>수시</a:t>
            </a:r>
            <a:r>
              <a:rPr lang="en-US" altLang="ko-KR" sz="900" dirty="0">
                <a:solidFill>
                  <a:schemeClr val="tx1"/>
                </a:solidFill>
              </a:rPr>
              <a:t>)</a:t>
            </a:r>
            <a:endParaRPr lang="ko-KR" altLang="en-US" sz="900" dirty="0">
              <a:solidFill>
                <a:schemeClr val="tx1"/>
              </a:solidFill>
            </a:endParaRPr>
          </a:p>
        </p:txBody>
      </p:sp>
      <p:graphicFrame>
        <p:nvGraphicFramePr>
          <p:cNvPr id="89" name="표 88"/>
          <p:cNvGraphicFramePr>
            <a:graphicFrameLocks noGrp="1"/>
          </p:cNvGraphicFramePr>
          <p:nvPr/>
        </p:nvGraphicFramePr>
        <p:xfrm>
          <a:off x="9403000" y="915669"/>
          <a:ext cx="2670569" cy="14935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1" name="직사각형 90"/>
          <p:cNvSpPr/>
          <p:nvPr/>
        </p:nvSpPr>
        <p:spPr>
          <a:xfrm>
            <a:off x="9368805" y="2682024"/>
            <a:ext cx="2702636" cy="30008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수령인과 지급담당 모두에게 전자서명을 받을 것인가</a:t>
            </a:r>
            <a:r>
              <a:rPr lang="en-US" altLang="ko-KR" sz="900" dirty="0">
                <a:solidFill>
                  <a:schemeClr val="tx1"/>
                </a:solidFill>
              </a:rPr>
              <a:t>?</a:t>
            </a: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지급이 </a:t>
            </a:r>
            <a:r>
              <a:rPr lang="ko-KR" altLang="en-US" sz="900" dirty="0" err="1">
                <a:solidFill>
                  <a:schemeClr val="tx1"/>
                </a:solidFill>
              </a:rPr>
              <a:t>발생할때마다</a:t>
            </a:r>
            <a:r>
              <a:rPr lang="ko-KR" altLang="en-US" sz="900" dirty="0">
                <a:solidFill>
                  <a:schemeClr val="tx1"/>
                </a:solidFill>
              </a:rPr>
              <a:t> 대장을 등록하는데</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출력조건 </a:t>
            </a:r>
            <a:r>
              <a:rPr lang="en-US" altLang="ko-KR" sz="900" dirty="0">
                <a:solidFill>
                  <a:schemeClr val="tx1"/>
                </a:solidFill>
              </a:rPr>
              <a:t>: 3</a:t>
            </a:r>
            <a:r>
              <a:rPr lang="ko-KR" altLang="en-US" sz="900" dirty="0">
                <a:solidFill>
                  <a:schemeClr val="tx1"/>
                </a:solidFill>
              </a:rPr>
              <a:t>년치 모두 출력하나</a:t>
            </a:r>
            <a:r>
              <a:rPr lang="en-US" altLang="ko-KR" sz="900" dirty="0">
                <a:solidFill>
                  <a:schemeClr val="tx1"/>
                </a:solidFill>
              </a:rPr>
              <a:t>?</a:t>
            </a:r>
          </a:p>
          <a:p>
            <a:pPr marL="171450" indent="-171450">
              <a:buFont typeface="Symbol" panose="05050102010706020507" pitchFamily="18" charset="2"/>
              <a:buChar char="Þ"/>
            </a:pPr>
            <a:r>
              <a:rPr lang="ko-KR" altLang="en-US" sz="900" dirty="0">
                <a:solidFill>
                  <a:schemeClr val="tx1"/>
                </a:solidFill>
              </a:rPr>
              <a:t>입력단위로만 출력하고</a:t>
            </a:r>
            <a:r>
              <a:rPr lang="en-US" altLang="ko-KR" sz="900" dirty="0">
                <a:solidFill>
                  <a:schemeClr val="tx1"/>
                </a:solidFill>
              </a:rPr>
              <a:t>(</a:t>
            </a:r>
            <a:r>
              <a:rPr lang="ko-KR" altLang="en-US" sz="900" dirty="0">
                <a:solidFill>
                  <a:schemeClr val="tx1"/>
                </a:solidFill>
              </a:rPr>
              <a:t>전자서명 등의 이유로</a:t>
            </a:r>
            <a:r>
              <a:rPr lang="en-US" altLang="ko-KR" sz="900" dirty="0">
                <a:solidFill>
                  <a:schemeClr val="tx1"/>
                </a:solidFill>
              </a:rPr>
              <a:t>). </a:t>
            </a:r>
            <a:r>
              <a:rPr lang="ko-KR" altLang="en-US" sz="900" dirty="0">
                <a:solidFill>
                  <a:schemeClr val="tx1"/>
                </a:solidFill>
              </a:rPr>
              <a:t>지점별 보호구대장을 별도로 관리해야 함</a:t>
            </a:r>
            <a:endParaRPr lang="en-US" altLang="ko-KR" sz="900" dirty="0">
              <a:solidFill>
                <a:schemeClr val="tx1"/>
              </a:solidFill>
            </a:endParaRPr>
          </a:p>
          <a:p>
            <a:pPr marL="171450" indent="-171450">
              <a:buFont typeface="Symbol" panose="05050102010706020507" pitchFamily="18" charset="2"/>
              <a:buChar char="Þ"/>
            </a:pPr>
            <a:endParaRPr lang="en-US" altLang="ko-KR" sz="900" dirty="0">
              <a:solidFill>
                <a:schemeClr val="tx1"/>
              </a:solidFill>
            </a:endParaRPr>
          </a:p>
          <a:p>
            <a:r>
              <a:rPr lang="ko-KR" altLang="en-US" sz="900" dirty="0" err="1">
                <a:solidFill>
                  <a:schemeClr val="tx1"/>
                </a:solidFill>
              </a:rPr>
              <a:t>전자서명된</a:t>
            </a:r>
            <a:r>
              <a:rPr lang="ko-KR" altLang="en-US" sz="900" dirty="0">
                <a:solidFill>
                  <a:schemeClr val="tx1"/>
                </a:solidFill>
              </a:rPr>
              <a:t> 서류의 출력은 어떻게</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폐기를 관리하여 재고를 관리할 것인가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지급담당자가 필요한가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현장 서명 할 것인가</a:t>
            </a:r>
            <a:endParaRPr lang="en-US" altLang="ko-KR" sz="900" dirty="0">
              <a:solidFill>
                <a:schemeClr val="tx1"/>
              </a:solidFill>
            </a:endParaRPr>
          </a:p>
          <a:p>
            <a:r>
              <a:rPr lang="ko-KR" altLang="en-US" sz="900" dirty="0">
                <a:solidFill>
                  <a:schemeClr val="tx1"/>
                </a:solidFill>
              </a:rPr>
              <a:t>전자 서명 할 것인가</a:t>
            </a:r>
            <a:endParaRPr lang="en-US" altLang="ko-KR" sz="900" dirty="0">
              <a:solidFill>
                <a:schemeClr val="tx1"/>
              </a:solidFill>
            </a:endParaRPr>
          </a:p>
          <a:p>
            <a:endParaRPr lang="en-US" altLang="ko-KR"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47359" y="2162766"/>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b="1" u="sng" dirty="0">
                <a:solidFill>
                  <a:schemeClr val="tx1"/>
                </a:solidFill>
              </a:rPr>
              <a:t>보호구 지급대장 </a:t>
            </a:r>
            <a:endParaRPr lang="en-US" altLang="ko-KR" sz="900" b="1" u="sng" dirty="0">
              <a:solidFill>
                <a:schemeClr val="tx1"/>
              </a:solidFill>
            </a:endParaRPr>
          </a:p>
          <a:p>
            <a:endParaRPr lang="en-US" altLang="ko-KR" sz="900" b="1" u="sng" dirty="0">
              <a:solidFill>
                <a:schemeClr val="tx1"/>
              </a:solidFill>
            </a:endParaRPr>
          </a:p>
          <a:p>
            <a:r>
              <a:rPr lang="ko-KR" altLang="en-US" sz="900" dirty="0">
                <a:solidFill>
                  <a:schemeClr val="tx1"/>
                </a:solidFill>
              </a:rPr>
              <a:t>전자서명</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2" name="직사각형 31"/>
          <p:cNvSpPr/>
          <p:nvPr/>
        </p:nvSpPr>
        <p:spPr>
          <a:xfrm>
            <a:off x="1906859" y="2026480"/>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aphicFrame>
        <p:nvGraphicFramePr>
          <p:cNvPr id="21" name="표 20"/>
          <p:cNvGraphicFramePr>
            <a:graphicFrameLocks noGrp="1"/>
          </p:cNvGraphicFramePr>
          <p:nvPr/>
        </p:nvGraphicFramePr>
        <p:xfrm>
          <a:off x="2003019" y="2390780"/>
          <a:ext cx="7069045" cy="548640"/>
        </p:xfrm>
        <a:graphic>
          <a:graphicData uri="http://schemas.openxmlformats.org/drawingml/2006/table">
            <a:tbl>
              <a:tblPr firstRow="1" bandRow="1">
                <a:tableStyleId>{5C22544A-7EE6-4342-B048-85BDC9FD1C3A}</a:tableStyleId>
              </a:tblPr>
              <a:tblGrid>
                <a:gridCol w="814861">
                  <a:extLst>
                    <a:ext uri="{9D8B030D-6E8A-4147-A177-3AD203B41FA5}">
                      <a16:colId xmlns:a16="http://schemas.microsoft.com/office/drawing/2014/main" val="20003"/>
                    </a:ext>
                  </a:extLst>
                </a:gridCol>
                <a:gridCol w="842504">
                  <a:extLst>
                    <a:ext uri="{9D8B030D-6E8A-4147-A177-3AD203B41FA5}">
                      <a16:colId xmlns:a16="http://schemas.microsoft.com/office/drawing/2014/main" val="20001"/>
                    </a:ext>
                  </a:extLst>
                </a:gridCol>
                <a:gridCol w="699138">
                  <a:extLst>
                    <a:ext uri="{9D8B030D-6E8A-4147-A177-3AD203B41FA5}">
                      <a16:colId xmlns:a16="http://schemas.microsoft.com/office/drawing/2014/main" val="20002"/>
                    </a:ext>
                  </a:extLst>
                </a:gridCol>
                <a:gridCol w="272726">
                  <a:extLst>
                    <a:ext uri="{9D8B030D-6E8A-4147-A177-3AD203B41FA5}">
                      <a16:colId xmlns:a16="http://schemas.microsoft.com/office/drawing/2014/main" val="20004"/>
                    </a:ext>
                  </a:extLst>
                </a:gridCol>
                <a:gridCol w="653126">
                  <a:extLst>
                    <a:ext uri="{9D8B030D-6E8A-4147-A177-3AD203B41FA5}">
                      <a16:colId xmlns:a16="http://schemas.microsoft.com/office/drawing/2014/main" val="20005"/>
                    </a:ext>
                  </a:extLst>
                </a:gridCol>
                <a:gridCol w="479116">
                  <a:extLst>
                    <a:ext uri="{9D8B030D-6E8A-4147-A177-3AD203B41FA5}">
                      <a16:colId xmlns:a16="http://schemas.microsoft.com/office/drawing/2014/main" val="20006"/>
                    </a:ext>
                  </a:extLst>
                </a:gridCol>
                <a:gridCol w="699989">
                  <a:extLst>
                    <a:ext uri="{9D8B030D-6E8A-4147-A177-3AD203B41FA5}">
                      <a16:colId xmlns:a16="http://schemas.microsoft.com/office/drawing/2014/main" val="20007"/>
                    </a:ext>
                  </a:extLst>
                </a:gridCol>
                <a:gridCol w="653126">
                  <a:extLst>
                    <a:ext uri="{9D8B030D-6E8A-4147-A177-3AD203B41FA5}">
                      <a16:colId xmlns:a16="http://schemas.microsoft.com/office/drawing/2014/main" val="20008"/>
                    </a:ext>
                  </a:extLst>
                </a:gridCol>
                <a:gridCol w="479116">
                  <a:extLst>
                    <a:ext uri="{9D8B030D-6E8A-4147-A177-3AD203B41FA5}">
                      <a16:colId xmlns:a16="http://schemas.microsoft.com/office/drawing/2014/main" val="20009"/>
                    </a:ext>
                  </a:extLst>
                </a:gridCol>
                <a:gridCol w="699989">
                  <a:extLst>
                    <a:ext uri="{9D8B030D-6E8A-4147-A177-3AD203B41FA5}">
                      <a16:colId xmlns:a16="http://schemas.microsoft.com/office/drawing/2014/main" val="20010"/>
                    </a:ext>
                  </a:extLst>
                </a:gridCol>
                <a:gridCol w="387677">
                  <a:extLst>
                    <a:ext uri="{9D8B030D-6E8A-4147-A177-3AD203B41FA5}">
                      <a16:colId xmlns:a16="http://schemas.microsoft.com/office/drawing/2014/main" val="20011"/>
                    </a:ext>
                  </a:extLst>
                </a:gridCol>
                <a:gridCol w="387677">
                  <a:extLst>
                    <a:ext uri="{9D8B030D-6E8A-4147-A177-3AD203B41FA5}">
                      <a16:colId xmlns:a16="http://schemas.microsoft.com/office/drawing/2014/main" val="20012"/>
                    </a:ext>
                  </a:extLst>
                </a:gridCol>
              </a:tblGrid>
              <a:tr h="0">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지급일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보호구 명</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안전인증번호</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수량</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gridSpan="3">
                  <a:txBody>
                    <a:bodyPr/>
                    <a:lstStyle/>
                    <a:p>
                      <a:pPr algn="ctr" latinLnBrk="1"/>
                      <a:r>
                        <a:rPr lang="ko-KR" altLang="en-US" sz="900" b="0" dirty="0">
                          <a:solidFill>
                            <a:schemeClr val="tx1"/>
                          </a:solidFill>
                        </a:rPr>
                        <a:t>수령인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ko-KR" altLang="en-US" sz="900" b="0" dirty="0">
                          <a:solidFill>
                            <a:schemeClr val="tx1"/>
                          </a:solidFill>
                        </a:rPr>
                        <a:t>지급담당</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lvl="1"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hMerge="1">
                  <a:txBody>
                    <a:bodyPr/>
                    <a:lstStyle/>
                    <a:p>
                      <a:pPr algn="ctr" latinLnBrk="1"/>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수정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rowSpan="2">
                  <a:txBody>
                    <a:bodyPr/>
                    <a:lstStyle/>
                    <a:p>
                      <a:pPr marL="0" algn="ctr" defTabSz="914400" rtl="0" eaLnBrk="1" fontAlgn="ctr" latinLnBrk="1" hangingPunct="1"/>
                      <a:r>
                        <a:rPr lang="ko-KR" altLang="en-US" sz="800" b="0" i="0" u="none" strike="noStrike" kern="1200" dirty="0">
                          <a:solidFill>
                            <a:schemeClr val="tx1"/>
                          </a:solidFill>
                          <a:effectLst/>
                          <a:latin typeface="맑은 고딕" panose="020B0503020000020004" pitchFamily="50" charset="-127"/>
                          <a:ea typeface="맑은 고딕" panose="020B0503020000020004" pitchFamily="50" charset="-127"/>
                          <a:cs typeface="+mn-cs"/>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0">
                <a:tc vMerge="1">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err="1">
                          <a:solidFill>
                            <a:schemeClr val="tx1"/>
                          </a:solidFill>
                        </a:rPr>
                        <a:t>사번</a:t>
                      </a:r>
                      <a:endParaRPr lang="ko-KR" altLang="en-US" sz="9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이름</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dirty="0">
                          <a:solidFill>
                            <a:schemeClr val="tx1"/>
                          </a:solidFill>
                        </a:rPr>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algn="ctr" latinLnBrk="1"/>
                      <a:endParaRPr lang="ko-KR" altLang="en-US" sz="800" b="0" dirty="0">
                        <a:solidFill>
                          <a:schemeClr val="tx1"/>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latinLnBrk="1"/>
                      <a:endParaRPr lang="ko-KR" altLang="en-US"/>
                    </a:p>
                  </a:txBody>
                  <a:tcPr/>
                </a:tc>
                <a:extLst>
                  <a:ext uri="{0D108BD9-81ED-4DB2-BD59-A6C34878D82A}">
                    <a16:rowId xmlns:a16="http://schemas.microsoft.com/office/drawing/2014/main" val="10002"/>
                  </a:ext>
                </a:extLst>
              </a:tr>
              <a:tr h="0">
                <a:tc>
                  <a:txBody>
                    <a:bodyPr/>
                    <a:lstStyle/>
                    <a:p>
                      <a:pPr algn="ctr" latinLnBrk="1"/>
                      <a:r>
                        <a:rPr lang="en-US" altLang="ko-KR" sz="900" b="0" dirty="0" err="1">
                          <a:solidFill>
                            <a:schemeClr val="tx1"/>
                          </a:solidFill>
                        </a:rPr>
                        <a:t>Yyyy</a:t>
                      </a:r>
                      <a:r>
                        <a:rPr lang="en-US" altLang="ko-KR" sz="900" b="0" dirty="0">
                          <a:solidFill>
                            <a:schemeClr val="tx1"/>
                          </a:solidFill>
                        </a:rPr>
                        <a:t>-mm-</a:t>
                      </a:r>
                      <a:r>
                        <a:rPr lang="en-US" altLang="ko-KR" sz="900" b="0" dirty="0" err="1">
                          <a:solidFill>
                            <a:schemeClr val="tx1"/>
                          </a:solidFill>
                        </a:rPr>
                        <a:t>dd</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ㅇㅇㅇㅇㅇㅇㅇ</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1</a:t>
                      </a: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t>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삭제</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4" name="직사각형 23"/>
          <p:cNvSpPr/>
          <p:nvPr/>
        </p:nvSpPr>
        <p:spPr>
          <a:xfrm>
            <a:off x="8637047" y="2178915"/>
            <a:ext cx="435018" cy="175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cxnSp>
        <p:nvCxnSpPr>
          <p:cNvPr id="3" name="직선 화살표 연결선 2"/>
          <p:cNvCxnSpPr>
            <a:stCxn id="24" idx="2"/>
          </p:cNvCxnSpPr>
          <p:nvPr/>
        </p:nvCxnSpPr>
        <p:spPr>
          <a:xfrm flipH="1">
            <a:off x="6038850" y="2354242"/>
            <a:ext cx="2815706" cy="1170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직사각형 44"/>
          <p:cNvSpPr/>
          <p:nvPr/>
        </p:nvSpPr>
        <p:spPr>
          <a:xfrm>
            <a:off x="6714702" y="3250348"/>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i="1" dirty="0">
                <a:solidFill>
                  <a:schemeClr val="tx1"/>
                </a:solidFill>
              </a:rPr>
              <a:t>Pop-up </a:t>
            </a:r>
            <a:r>
              <a:rPr lang="ko-KR" altLang="en-US" sz="900" i="1" dirty="0">
                <a:solidFill>
                  <a:schemeClr val="tx1"/>
                </a:solidFill>
              </a:rPr>
              <a:t>호출</a:t>
            </a:r>
          </a:p>
        </p:txBody>
      </p:sp>
      <p:cxnSp>
        <p:nvCxnSpPr>
          <p:cNvPr id="6" name="직선 화살표 연결선 5"/>
          <p:cNvCxnSpPr/>
          <p:nvPr/>
        </p:nvCxnSpPr>
        <p:spPr>
          <a:xfrm flipH="1">
            <a:off x="6038850" y="2876550"/>
            <a:ext cx="2390775" cy="64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타원 16">
            <a:extLst>
              <a:ext uri="{FF2B5EF4-FFF2-40B4-BE49-F238E27FC236}">
                <a16:creationId xmlns:a16="http://schemas.microsoft.com/office/drawing/2014/main" id="{B7E510F3-1DD5-934E-A2E6-6AE87C1C4E4B}"/>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16</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87452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3106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변화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ko-KR" altLang="en-US" sz="800" dirty="0">
                          <a:solidFill>
                            <a:schemeClr val="tx1"/>
                          </a:solidFill>
                        </a:rPr>
                        <a:t>변화가 발생한 경우  발생일자를 등록</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변화 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변화가 발생한 경우 유형</a:t>
                      </a:r>
                      <a:endParaRPr lang="en-US" altLang="ko-KR" sz="8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줄음</a:t>
                      </a:r>
                      <a:r>
                        <a:rPr lang="en-US" altLang="ko-KR" sz="800" b="0" dirty="0">
                          <a:solidFill>
                            <a:schemeClr val="tx1"/>
                          </a:solidFill>
                        </a:rPr>
                        <a:t>, </a:t>
                      </a:r>
                      <a:r>
                        <a:rPr lang="ko-KR" altLang="en-US" sz="800" b="0" dirty="0">
                          <a:solidFill>
                            <a:schemeClr val="tx1"/>
                          </a:solidFill>
                        </a:rPr>
                        <a:t>늘어남</a:t>
                      </a:r>
                      <a:r>
                        <a:rPr lang="en-US" altLang="ko-KR" sz="800" b="0" dirty="0">
                          <a:solidFill>
                            <a:schemeClr val="tx1"/>
                          </a:solidFill>
                        </a:rPr>
                        <a:t>, </a:t>
                      </a:r>
                      <a:r>
                        <a:rPr lang="ko-KR" altLang="en-US" sz="800" b="0" dirty="0">
                          <a:solidFill>
                            <a:schemeClr val="tx1"/>
                          </a:solidFill>
                        </a:rPr>
                        <a:t>기타</a:t>
                      </a:r>
                      <a:endParaRPr lang="en-US" altLang="ko-KR" sz="800" b="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변화 유형 발생일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기타의 경우  </a:t>
                      </a:r>
                      <a:r>
                        <a:rPr lang="en-US" altLang="ko-KR" sz="800" dirty="0">
                          <a:solidFill>
                            <a:schemeClr val="tx1"/>
                          </a:solidFill>
                        </a:rPr>
                        <a:t>text</a:t>
                      </a:r>
                      <a:r>
                        <a:rPr lang="ko-KR" altLang="en-US" sz="800" dirty="0">
                          <a:solidFill>
                            <a:schemeClr val="tx1"/>
                          </a:solidFill>
                        </a:rPr>
                        <a:t>로 입력</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b="1" dirty="0">
              <a:solidFill>
                <a:schemeClr val="tx1"/>
              </a:solidFill>
            </a:endParaRPr>
          </a:p>
          <a:p>
            <a:r>
              <a:rPr lang="ko-KR" altLang="en-US" sz="900" b="1" u="sng" dirty="0">
                <a:solidFill>
                  <a:schemeClr val="tx1"/>
                </a:solidFill>
              </a:rPr>
              <a:t>작업장 상황 조사</a:t>
            </a:r>
            <a:endParaRPr lang="en-US" altLang="ko-KR" sz="900" b="1" u="sng" dirty="0">
              <a:solidFill>
                <a:schemeClr val="tx1"/>
              </a:solidFill>
            </a:endParaRPr>
          </a:p>
          <a:p>
            <a:endParaRPr lang="en-US" altLang="ko-KR" sz="900" u="sng" dirty="0">
              <a:solidFill>
                <a:schemeClr val="tx1"/>
              </a:solidFill>
            </a:endParaRPr>
          </a:p>
          <a:p>
            <a:r>
              <a:rPr lang="ko-KR" altLang="en-US" sz="900" dirty="0" err="1">
                <a:solidFill>
                  <a:schemeClr val="tx1"/>
                </a:solidFill>
              </a:rPr>
              <a:t>직상사</a:t>
            </a:r>
            <a:r>
              <a:rPr lang="ko-KR" altLang="en-US" sz="900" dirty="0">
                <a:solidFill>
                  <a:schemeClr val="tx1"/>
                </a:solidFill>
              </a:rPr>
              <a:t> 확인</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주기가 발생시인가 </a:t>
            </a:r>
            <a:r>
              <a:rPr lang="en-US" altLang="ko-KR" sz="900" dirty="0">
                <a:solidFill>
                  <a:schemeClr val="tx1"/>
                </a:solidFill>
              </a:rPr>
              <a:t>3</a:t>
            </a:r>
            <a:r>
              <a:rPr lang="ko-KR" altLang="en-US" sz="900" dirty="0">
                <a:solidFill>
                  <a:schemeClr val="tx1"/>
                </a:solidFill>
              </a:rPr>
              <a:t>년인가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정기조사와 수시조사 가 별도로 있다면  서류템플릿코드를 나누어야 하는데</a:t>
            </a:r>
            <a:r>
              <a:rPr lang="en-US" altLang="ko-KR" sz="900" dirty="0">
                <a:solidFill>
                  <a:schemeClr val="tx1"/>
                </a:solidFill>
              </a:rPr>
              <a:t>….</a:t>
            </a: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(62 </a:t>
            </a:r>
            <a:r>
              <a:rPr lang="ko-KR" altLang="en-US" sz="900" dirty="0" err="1">
                <a:solidFill>
                  <a:schemeClr val="tx1"/>
                </a:solidFill>
              </a:rPr>
              <a:t>근골격계</a:t>
            </a:r>
            <a:r>
              <a:rPr lang="ko-KR" altLang="en-US" sz="900" dirty="0">
                <a:solidFill>
                  <a:schemeClr val="tx1"/>
                </a:solidFill>
              </a:rPr>
              <a:t> 유해요인 기본 조사표  발생시</a:t>
            </a:r>
            <a:r>
              <a:rPr lang="en-US" altLang="ko-KR" sz="900" dirty="0">
                <a:solidFill>
                  <a:schemeClr val="tx1"/>
                </a:solidFill>
              </a:rPr>
              <a:t>, 3</a:t>
            </a:r>
            <a:r>
              <a:rPr lang="ko-KR" altLang="en-US" sz="900" dirty="0">
                <a:solidFill>
                  <a:schemeClr val="tx1"/>
                </a:solidFill>
              </a:rPr>
              <a:t>년</a:t>
            </a:r>
            <a:r>
              <a:rPr lang="en-US" altLang="ko-KR" sz="900" dirty="0">
                <a:solidFill>
                  <a:schemeClr val="tx1"/>
                </a:solidFill>
              </a:rPr>
              <a:t>)</a:t>
            </a:r>
            <a:endParaRPr lang="ko-KR" altLang="en-US" sz="900" dirty="0">
              <a:solidFill>
                <a:schemeClr val="tx1"/>
              </a:solidFill>
            </a:endParaRPr>
          </a:p>
        </p:txBody>
      </p:sp>
      <p:sp>
        <p:nvSpPr>
          <p:cNvPr id="17" name="직사각형 16"/>
          <p:cNvSpPr/>
          <p:nvPr/>
        </p:nvSpPr>
        <p:spPr>
          <a:xfrm>
            <a:off x="4247983" y="2292703"/>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18" name="직사각형 17"/>
          <p:cNvSpPr/>
          <p:nvPr/>
        </p:nvSpPr>
        <p:spPr>
          <a:xfrm>
            <a:off x="2327319" y="231838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설비 변화</a:t>
            </a:r>
            <a:endParaRPr lang="en-US" altLang="ko-KR" sz="900" b="1" u="sng" dirty="0">
              <a:solidFill>
                <a:schemeClr val="tx1"/>
              </a:solidFill>
            </a:endParaRPr>
          </a:p>
        </p:txBody>
      </p:sp>
      <p:sp>
        <p:nvSpPr>
          <p:cNvPr id="77" name="직사각형 76"/>
          <p:cNvSpPr/>
          <p:nvPr/>
        </p:nvSpPr>
        <p:spPr>
          <a:xfrm>
            <a:off x="2189317" y="2306307"/>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8" name="직사각형 77"/>
          <p:cNvSpPr/>
          <p:nvPr/>
        </p:nvSpPr>
        <p:spPr>
          <a:xfrm>
            <a:off x="4265157" y="255650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81" name="직사각형 80"/>
          <p:cNvSpPr/>
          <p:nvPr/>
        </p:nvSpPr>
        <p:spPr>
          <a:xfrm>
            <a:off x="5171710" y="228270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28" name="직사각형 27"/>
          <p:cNvSpPr/>
          <p:nvPr/>
        </p:nvSpPr>
        <p:spPr>
          <a:xfrm>
            <a:off x="2309422" y="25932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량 변화</a:t>
            </a:r>
            <a:endParaRPr lang="en-US" altLang="ko-KR" sz="900" b="1" u="sng" dirty="0">
              <a:solidFill>
                <a:schemeClr val="tx1"/>
              </a:solidFill>
            </a:endParaRPr>
          </a:p>
        </p:txBody>
      </p:sp>
      <p:sp>
        <p:nvSpPr>
          <p:cNvPr id="29" name="직사각형 28"/>
          <p:cNvSpPr/>
          <p:nvPr/>
        </p:nvSpPr>
        <p:spPr>
          <a:xfrm>
            <a:off x="2189317" y="257012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3" name="직사각형 32"/>
          <p:cNvSpPr/>
          <p:nvPr/>
        </p:nvSpPr>
        <p:spPr>
          <a:xfrm>
            <a:off x="2327319" y="2853760"/>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속도 변화</a:t>
            </a:r>
            <a:endParaRPr lang="en-US" altLang="ko-KR" sz="900" b="1" u="sng" dirty="0">
              <a:solidFill>
                <a:schemeClr val="tx1"/>
              </a:solidFill>
            </a:endParaRPr>
          </a:p>
        </p:txBody>
      </p:sp>
      <p:sp>
        <p:nvSpPr>
          <p:cNvPr id="34" name="직사각형 33"/>
          <p:cNvSpPr/>
          <p:nvPr/>
        </p:nvSpPr>
        <p:spPr>
          <a:xfrm>
            <a:off x="2189317" y="2841683"/>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5" name="직사각형 34"/>
          <p:cNvSpPr/>
          <p:nvPr/>
        </p:nvSpPr>
        <p:spPr>
          <a:xfrm>
            <a:off x="2327319" y="3126031"/>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업무 변화</a:t>
            </a:r>
            <a:endParaRPr lang="en-US" altLang="ko-KR" sz="900" b="1" u="sng" dirty="0">
              <a:solidFill>
                <a:schemeClr val="tx1"/>
              </a:solidFill>
            </a:endParaRPr>
          </a:p>
        </p:txBody>
      </p:sp>
      <p:sp>
        <p:nvSpPr>
          <p:cNvPr id="36" name="직사각형 35"/>
          <p:cNvSpPr/>
          <p:nvPr/>
        </p:nvSpPr>
        <p:spPr>
          <a:xfrm>
            <a:off x="2189317" y="3113954"/>
            <a:ext cx="138002" cy="1841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7" name="직사각형 36"/>
          <p:cNvSpPr/>
          <p:nvPr/>
        </p:nvSpPr>
        <p:spPr>
          <a:xfrm>
            <a:off x="3287651" y="231153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38" name="직사각형 37"/>
          <p:cNvSpPr/>
          <p:nvPr/>
        </p:nvSpPr>
        <p:spPr>
          <a:xfrm>
            <a:off x="3314746" y="258548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39" name="직사각형 38"/>
          <p:cNvSpPr/>
          <p:nvPr/>
        </p:nvSpPr>
        <p:spPr>
          <a:xfrm>
            <a:off x="5128356" y="256422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0" name="직사각형 39"/>
          <p:cNvSpPr/>
          <p:nvPr/>
        </p:nvSpPr>
        <p:spPr>
          <a:xfrm>
            <a:off x="5989074" y="253767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1" name="직사각형 40"/>
          <p:cNvSpPr/>
          <p:nvPr/>
        </p:nvSpPr>
        <p:spPr>
          <a:xfrm>
            <a:off x="6912801" y="252767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2" name="직사각형 41"/>
          <p:cNvSpPr/>
          <p:nvPr/>
        </p:nvSpPr>
        <p:spPr>
          <a:xfrm>
            <a:off x="5028742" y="255650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3" name="직사각형 42"/>
          <p:cNvSpPr/>
          <p:nvPr/>
        </p:nvSpPr>
        <p:spPr>
          <a:xfrm>
            <a:off x="4277528" y="285664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44" name="직사각형 43"/>
          <p:cNvSpPr/>
          <p:nvPr/>
        </p:nvSpPr>
        <p:spPr>
          <a:xfrm>
            <a:off x="3327117" y="2885625"/>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45" name="직사각형 44"/>
          <p:cNvSpPr/>
          <p:nvPr/>
        </p:nvSpPr>
        <p:spPr>
          <a:xfrm>
            <a:off x="5140727" y="2864363"/>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6" name="직사각형 45"/>
          <p:cNvSpPr/>
          <p:nvPr/>
        </p:nvSpPr>
        <p:spPr>
          <a:xfrm>
            <a:off x="6001445" y="2837819"/>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47" name="직사각형 46"/>
          <p:cNvSpPr/>
          <p:nvPr/>
        </p:nvSpPr>
        <p:spPr>
          <a:xfrm>
            <a:off x="6925172" y="282781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48" name="직사각형 47"/>
          <p:cNvSpPr/>
          <p:nvPr/>
        </p:nvSpPr>
        <p:spPr>
          <a:xfrm>
            <a:off x="5041113" y="2856649"/>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49" name="직사각형 48"/>
          <p:cNvSpPr/>
          <p:nvPr/>
        </p:nvSpPr>
        <p:spPr>
          <a:xfrm>
            <a:off x="4289899" y="313846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선택</a:t>
            </a:r>
            <a:endParaRPr lang="ko-KR" altLang="en-US" sz="800" dirty="0">
              <a:solidFill>
                <a:schemeClr val="tx1"/>
              </a:solidFill>
            </a:endParaRPr>
          </a:p>
        </p:txBody>
      </p:sp>
      <p:sp>
        <p:nvSpPr>
          <p:cNvPr id="50" name="직사각형 49"/>
          <p:cNvSpPr/>
          <p:nvPr/>
        </p:nvSpPr>
        <p:spPr>
          <a:xfrm>
            <a:off x="3339488" y="3167443"/>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endParaRPr lang="en-US" altLang="ko-KR" sz="900" b="1" u="sng" dirty="0">
              <a:solidFill>
                <a:schemeClr val="tx1"/>
              </a:solidFill>
            </a:endParaRPr>
          </a:p>
        </p:txBody>
      </p:sp>
      <p:sp>
        <p:nvSpPr>
          <p:cNvPr id="51" name="직사각형 50"/>
          <p:cNvSpPr/>
          <p:nvPr/>
        </p:nvSpPr>
        <p:spPr>
          <a:xfrm>
            <a:off x="5153098" y="3146181"/>
            <a:ext cx="196273" cy="190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2" name="직사각형 51"/>
          <p:cNvSpPr/>
          <p:nvPr/>
        </p:nvSpPr>
        <p:spPr>
          <a:xfrm>
            <a:off x="6013816" y="3119637"/>
            <a:ext cx="850828" cy="1837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r>
              <a:rPr lang="en-US" altLang="ko-KR" sz="800" dirty="0">
                <a:solidFill>
                  <a:schemeClr val="tx1"/>
                </a:solidFill>
              </a:rPr>
              <a:t>-mm-</a:t>
            </a:r>
            <a:r>
              <a:rPr lang="en-US" altLang="ko-KR" sz="800" dirty="0" err="1">
                <a:solidFill>
                  <a:schemeClr val="tx1"/>
                </a:solidFill>
              </a:rPr>
              <a:t>dd</a:t>
            </a:r>
            <a:endParaRPr lang="ko-KR" altLang="en-US" sz="800" dirty="0">
              <a:solidFill>
                <a:schemeClr val="tx1"/>
              </a:solidFill>
            </a:endParaRPr>
          </a:p>
        </p:txBody>
      </p:sp>
      <p:sp>
        <p:nvSpPr>
          <p:cNvPr id="53" name="직사각형 52"/>
          <p:cNvSpPr/>
          <p:nvPr/>
        </p:nvSpPr>
        <p:spPr>
          <a:xfrm>
            <a:off x="6937543" y="310963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달력</a:t>
            </a:r>
          </a:p>
        </p:txBody>
      </p:sp>
      <p:sp>
        <p:nvSpPr>
          <p:cNvPr id="54" name="직사각형 53"/>
          <p:cNvSpPr/>
          <p:nvPr/>
        </p:nvSpPr>
        <p:spPr>
          <a:xfrm>
            <a:off x="5053484" y="313846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발생일</a:t>
            </a:r>
            <a:endParaRPr lang="en-US" altLang="ko-KR" sz="900" b="1" u="sng" dirty="0">
              <a:solidFill>
                <a:schemeClr val="tx1"/>
              </a:solidFill>
            </a:endParaRPr>
          </a:p>
        </p:txBody>
      </p:sp>
      <p:sp>
        <p:nvSpPr>
          <p:cNvPr id="55" name="타원 54">
            <a:extLst>
              <a:ext uri="{FF2B5EF4-FFF2-40B4-BE49-F238E27FC236}">
                <a16:creationId xmlns:a16="http://schemas.microsoft.com/office/drawing/2014/main" id="{BF926C95-D71E-0D46-BF18-4F72E5B32615}"/>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17</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547209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403000" y="915669"/>
          <a:ext cx="2670569" cy="1615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점검사항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N </a:t>
                      </a:r>
                      <a:r>
                        <a:rPr lang="ko-KR" altLang="en-US" sz="800" dirty="0">
                          <a:solidFill>
                            <a:schemeClr val="tx1"/>
                          </a:solidFill>
                        </a:rPr>
                        <a:t>건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err="1"/>
                        <a:t>개산방안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점검사항에 대한 개선방안</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453790" y="2502489"/>
            <a:ext cx="1257461" cy="1038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기본 정보</a:t>
            </a:r>
            <a:endParaRPr lang="en-US" altLang="ko-KR" sz="900" dirty="0">
              <a:solidFill>
                <a:schemeClr val="tx1"/>
              </a:solidFill>
            </a:endParaRPr>
          </a:p>
          <a:p>
            <a:endParaRPr lang="en-US" altLang="ko-KR" sz="900" dirty="0">
              <a:solidFill>
                <a:schemeClr val="tx1"/>
              </a:solidFill>
            </a:endParaRPr>
          </a:p>
          <a:p>
            <a:r>
              <a:rPr lang="ko-KR" altLang="en-US" sz="900" b="1" dirty="0">
                <a:solidFill>
                  <a:schemeClr val="tx1"/>
                </a:solidFill>
              </a:rPr>
              <a:t>점검 사항</a:t>
            </a:r>
            <a:endParaRPr lang="en-US" altLang="ko-KR" sz="900" b="1" dirty="0">
              <a:solidFill>
                <a:schemeClr val="tx1"/>
              </a:solidFill>
            </a:endParaRPr>
          </a:p>
          <a:p>
            <a:endParaRPr lang="en-US" altLang="ko-KR" sz="900" u="sng"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 </a:t>
            </a:r>
            <a:r>
              <a:rPr lang="ko-KR" altLang="en-US" sz="900" i="1" dirty="0">
                <a:solidFill>
                  <a:schemeClr val="tx1"/>
                </a:solidFill>
              </a:rPr>
              <a:t>매년</a:t>
            </a:r>
            <a:r>
              <a:rPr lang="en-US" altLang="ko-KR" sz="900" i="1" dirty="0">
                <a:solidFill>
                  <a:schemeClr val="tx1"/>
                </a:solidFill>
              </a:rPr>
              <a:t>)</a:t>
            </a:r>
            <a:endParaRPr lang="ko-KR" altLang="en-US" sz="900" i="1" dirty="0">
              <a:solidFill>
                <a:schemeClr val="tx1"/>
              </a:solidFill>
            </a:endParaRPr>
          </a:p>
        </p:txBody>
      </p:sp>
      <p:sp>
        <p:nvSpPr>
          <p:cNvPr id="31" name="직사각형 30"/>
          <p:cNvSpPr/>
          <p:nvPr/>
        </p:nvSpPr>
        <p:spPr>
          <a:xfrm>
            <a:off x="5144722" y="601610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481529" y="2905017"/>
            <a:ext cx="2702636" cy="1754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도급에  해당하는 서류인가</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안전점검시스템에서 관리하는 </a:t>
            </a:r>
            <a:r>
              <a:rPr lang="ko-KR" altLang="en-US" sz="900" dirty="0" err="1">
                <a:solidFill>
                  <a:schemeClr val="tx1"/>
                </a:solidFill>
              </a:rPr>
              <a:t>작업지시별로</a:t>
            </a:r>
            <a:r>
              <a:rPr lang="ko-KR" altLang="en-US" sz="900" dirty="0">
                <a:solidFill>
                  <a:schemeClr val="tx1"/>
                </a:solidFill>
              </a:rPr>
              <a:t> 입력하나  </a:t>
            </a:r>
            <a:endParaRPr lang="en-US" altLang="ko-KR" sz="900" dirty="0">
              <a:solidFill>
                <a:schemeClr val="tx1"/>
              </a:solidFill>
            </a:endParaRPr>
          </a:p>
          <a:p>
            <a:r>
              <a:rPr lang="ko-KR" altLang="en-US" sz="900" dirty="0">
                <a:solidFill>
                  <a:schemeClr val="tx1"/>
                </a:solidFill>
              </a:rPr>
              <a:t>아니면 </a:t>
            </a:r>
            <a:r>
              <a:rPr lang="en-US" altLang="ko-KR" sz="900" dirty="0">
                <a:solidFill>
                  <a:schemeClr val="tx1"/>
                </a:solidFill>
              </a:rPr>
              <a:t>SRM</a:t>
            </a:r>
            <a:r>
              <a:rPr lang="ko-KR" altLang="en-US" sz="900" dirty="0">
                <a:solidFill>
                  <a:schemeClr val="tx1"/>
                </a:solidFill>
              </a:rPr>
              <a:t>으로 부터 수신하는 </a:t>
            </a:r>
            <a:r>
              <a:rPr lang="ko-KR" altLang="en-US" sz="900" dirty="0" err="1">
                <a:solidFill>
                  <a:schemeClr val="tx1"/>
                </a:solidFill>
              </a:rPr>
              <a:t>도급공사별</a:t>
            </a:r>
            <a:r>
              <a:rPr lang="ko-KR" altLang="en-US" sz="900" dirty="0">
                <a:solidFill>
                  <a:schemeClr val="tx1"/>
                </a:solidFill>
              </a:rPr>
              <a:t> 입력인가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점검장소는 </a:t>
            </a:r>
            <a:r>
              <a:rPr lang="en-US" altLang="ko-KR" sz="900" dirty="0">
                <a:solidFill>
                  <a:schemeClr val="tx1"/>
                </a:solidFill>
              </a:rPr>
              <a:t>SRM</a:t>
            </a:r>
            <a:r>
              <a:rPr lang="ko-KR" altLang="en-US" sz="900" dirty="0">
                <a:solidFill>
                  <a:schemeClr val="tx1"/>
                </a:solidFill>
              </a:rPr>
              <a:t>으로 부터 오는 것인가</a:t>
            </a:r>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도급</a:t>
            </a:r>
            <a:r>
              <a:rPr lang="en-US" altLang="ko-KR" sz="900" dirty="0">
                <a:solidFill>
                  <a:schemeClr val="tx1"/>
                </a:solidFill>
              </a:rPr>
              <a:t>_</a:t>
            </a:r>
            <a:r>
              <a:rPr lang="ko-KR" altLang="en-US" sz="900" dirty="0">
                <a:solidFill>
                  <a:schemeClr val="tx1"/>
                </a:solidFill>
              </a:rPr>
              <a:t>작업장 순회점검일지  격일</a:t>
            </a:r>
            <a:r>
              <a:rPr lang="en-US" altLang="ko-KR" sz="900" dirty="0">
                <a:solidFill>
                  <a:schemeClr val="tx1"/>
                </a:solidFill>
              </a:rPr>
              <a:t>)</a:t>
            </a:r>
            <a:endParaRPr lang="ko-KR" altLang="en-US" sz="900" dirty="0">
              <a:solidFill>
                <a:schemeClr val="tx1"/>
              </a:solidFill>
            </a:endParaRPr>
          </a:p>
        </p:txBody>
      </p:sp>
      <p:sp>
        <p:nvSpPr>
          <p:cNvPr id="28" name="직사각형 27"/>
          <p:cNvSpPr/>
          <p:nvPr/>
        </p:nvSpPr>
        <p:spPr>
          <a:xfrm>
            <a:off x="3399264" y="247395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점검사항</a:t>
            </a:r>
            <a:endParaRPr lang="en-US" altLang="ko-KR" sz="900" b="1" u="sng" dirty="0">
              <a:solidFill>
                <a:schemeClr val="tx1"/>
              </a:solidFill>
            </a:endParaRPr>
          </a:p>
        </p:txBody>
      </p:sp>
      <p:sp>
        <p:nvSpPr>
          <p:cNvPr id="29" name="직사각형 28"/>
          <p:cNvSpPr/>
          <p:nvPr/>
        </p:nvSpPr>
        <p:spPr>
          <a:xfrm>
            <a:off x="2916694" y="2714951"/>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33" name="직사각형 32"/>
          <p:cNvSpPr/>
          <p:nvPr/>
        </p:nvSpPr>
        <p:spPr>
          <a:xfrm>
            <a:off x="5876753" y="2453864"/>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개선방안</a:t>
            </a:r>
            <a:endParaRPr lang="en-US" altLang="ko-KR" sz="900" b="1" u="sng" dirty="0">
              <a:solidFill>
                <a:schemeClr val="tx1"/>
              </a:solidFill>
            </a:endParaRPr>
          </a:p>
        </p:txBody>
      </p:sp>
      <p:sp>
        <p:nvSpPr>
          <p:cNvPr id="34" name="직사각형 33"/>
          <p:cNvSpPr/>
          <p:nvPr/>
        </p:nvSpPr>
        <p:spPr>
          <a:xfrm>
            <a:off x="5352915" y="2704307"/>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5" name="직사각형 34"/>
          <p:cNvSpPr/>
          <p:nvPr/>
        </p:nvSpPr>
        <p:spPr>
          <a:xfrm>
            <a:off x="2916694" y="3206959"/>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6" name="직사각형 35"/>
          <p:cNvSpPr/>
          <p:nvPr/>
        </p:nvSpPr>
        <p:spPr>
          <a:xfrm>
            <a:off x="5352915" y="3196315"/>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37" name="직사각형 36"/>
          <p:cNvSpPr/>
          <p:nvPr/>
        </p:nvSpPr>
        <p:spPr>
          <a:xfrm>
            <a:off x="1890940" y="2869347"/>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1</a:t>
            </a:r>
            <a:endParaRPr lang="en-US" altLang="ko-KR" sz="900" b="1" u="sng" dirty="0">
              <a:solidFill>
                <a:schemeClr val="tx1"/>
              </a:solidFill>
            </a:endParaRPr>
          </a:p>
        </p:txBody>
      </p:sp>
      <p:sp>
        <p:nvSpPr>
          <p:cNvPr id="38" name="직사각형 37"/>
          <p:cNvSpPr/>
          <p:nvPr/>
        </p:nvSpPr>
        <p:spPr>
          <a:xfrm>
            <a:off x="1900176" y="3319936"/>
            <a:ext cx="997550" cy="18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2</a:t>
            </a:r>
          </a:p>
        </p:txBody>
      </p:sp>
      <p:sp>
        <p:nvSpPr>
          <p:cNvPr id="40" name="직사각형 39"/>
          <p:cNvSpPr/>
          <p:nvPr/>
        </p:nvSpPr>
        <p:spPr>
          <a:xfrm>
            <a:off x="2916694" y="3729558"/>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1" name="직사각형 40"/>
          <p:cNvSpPr/>
          <p:nvPr/>
        </p:nvSpPr>
        <p:spPr>
          <a:xfrm>
            <a:off x="5352915" y="3718914"/>
            <a:ext cx="2340380" cy="452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11111111</a:t>
            </a:r>
            <a:endParaRPr lang="ko-KR" altLang="en-US" sz="800" dirty="0">
              <a:solidFill>
                <a:schemeClr val="tx1"/>
              </a:solidFill>
            </a:endParaRPr>
          </a:p>
        </p:txBody>
      </p:sp>
      <p:sp>
        <p:nvSpPr>
          <p:cNvPr id="42" name="직사각형 41"/>
          <p:cNvSpPr/>
          <p:nvPr/>
        </p:nvSpPr>
        <p:spPr>
          <a:xfrm>
            <a:off x="1895558" y="3694337"/>
            <a:ext cx="997550" cy="401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b="1" u="sng" dirty="0">
                <a:solidFill>
                  <a:schemeClr val="tx1"/>
                </a:solidFill>
              </a:rPr>
              <a:t>N</a:t>
            </a:r>
          </a:p>
        </p:txBody>
      </p:sp>
      <p:sp>
        <p:nvSpPr>
          <p:cNvPr id="24" name="직사각형 23">
            <a:extLst>
              <a:ext uri="{FF2B5EF4-FFF2-40B4-BE49-F238E27FC236}">
                <a16:creationId xmlns:a16="http://schemas.microsoft.com/office/drawing/2014/main" id="{0D22BEA9-DEAD-4B0B-AB05-3E9B8CE7A555}"/>
              </a:ext>
            </a:extLst>
          </p:cNvPr>
          <p:cNvSpPr/>
          <p:nvPr/>
        </p:nvSpPr>
        <p:spPr>
          <a:xfrm>
            <a:off x="7818778" y="225496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추가</a:t>
            </a:r>
          </a:p>
        </p:txBody>
      </p:sp>
      <p:sp>
        <p:nvSpPr>
          <p:cNvPr id="25" name="직사각형 24">
            <a:extLst>
              <a:ext uri="{FF2B5EF4-FFF2-40B4-BE49-F238E27FC236}">
                <a16:creationId xmlns:a16="http://schemas.microsoft.com/office/drawing/2014/main" id="{79253725-1FE5-4119-B554-03AE094A9EAE}"/>
              </a:ext>
            </a:extLst>
          </p:cNvPr>
          <p:cNvSpPr/>
          <p:nvPr/>
        </p:nvSpPr>
        <p:spPr>
          <a:xfrm>
            <a:off x="7747150" y="2704307"/>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6" name="직사각형 25">
            <a:extLst>
              <a:ext uri="{FF2B5EF4-FFF2-40B4-BE49-F238E27FC236}">
                <a16:creationId xmlns:a16="http://schemas.microsoft.com/office/drawing/2014/main" id="{92FBA1AB-77A5-4D43-BB0F-864466AB940A}"/>
              </a:ext>
            </a:extLst>
          </p:cNvPr>
          <p:cNvSpPr/>
          <p:nvPr/>
        </p:nvSpPr>
        <p:spPr>
          <a:xfrm>
            <a:off x="7747150" y="3196315"/>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27" name="직사각형 26">
            <a:extLst>
              <a:ext uri="{FF2B5EF4-FFF2-40B4-BE49-F238E27FC236}">
                <a16:creationId xmlns:a16="http://schemas.microsoft.com/office/drawing/2014/main" id="{CBB9F359-A3CA-4015-BDC9-36842A0EA1D3}"/>
              </a:ext>
            </a:extLst>
          </p:cNvPr>
          <p:cNvSpPr/>
          <p:nvPr/>
        </p:nvSpPr>
        <p:spPr>
          <a:xfrm>
            <a:off x="7767581" y="3701226"/>
            <a:ext cx="766535" cy="452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39" name="타원 38">
            <a:extLst>
              <a:ext uri="{FF2B5EF4-FFF2-40B4-BE49-F238E27FC236}">
                <a16:creationId xmlns:a16="http://schemas.microsoft.com/office/drawing/2014/main" id="{D50FAB8C-1692-4C4B-A102-D18D91B6B1DF}"/>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18</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73806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표 88"/>
          <p:cNvGraphicFramePr>
            <a:graphicFrameLocks noGrp="1"/>
          </p:cNvGraphicFramePr>
          <p:nvPr/>
        </p:nvGraphicFramePr>
        <p:xfrm>
          <a:off x="9354791" y="1268622"/>
          <a:ext cx="2670569" cy="149352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b="1" dirty="0">
                        <a:solidFill>
                          <a:srgbClr val="FF0000"/>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p:cNvSpPr/>
          <p:nvPr/>
        </p:nvSpPr>
        <p:spPr>
          <a:xfrm>
            <a:off x="468027" y="2026481"/>
            <a:ext cx="1327508" cy="3518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0" name="직사각형 139"/>
          <p:cNvSpPr/>
          <p:nvPr/>
        </p:nvSpPr>
        <p:spPr>
          <a:xfrm>
            <a:off x="556188" y="2129719"/>
            <a:ext cx="1257461" cy="1913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작업 정보</a:t>
            </a:r>
            <a:endParaRPr lang="en-US" altLang="ko-KR" sz="900" dirty="0">
              <a:solidFill>
                <a:schemeClr val="tx1"/>
              </a:solidFill>
            </a:endParaRPr>
          </a:p>
          <a:p>
            <a:endParaRPr lang="en-US" altLang="ko-KR" sz="900" dirty="0">
              <a:solidFill>
                <a:schemeClr val="tx1"/>
              </a:solidFill>
            </a:endParaRPr>
          </a:p>
          <a:p>
            <a:r>
              <a:rPr lang="ko-KR" altLang="en-US" sz="900" b="1" u="sng" dirty="0" err="1">
                <a:solidFill>
                  <a:schemeClr val="tx1"/>
                </a:solidFill>
              </a:rPr>
              <a:t>중량물</a:t>
            </a:r>
            <a:r>
              <a:rPr lang="ko-KR" altLang="en-US" sz="900" b="1" u="sng" dirty="0">
                <a:solidFill>
                  <a:schemeClr val="tx1"/>
                </a:solidFill>
              </a:rPr>
              <a:t> 점검 결과</a:t>
            </a:r>
            <a:endParaRPr lang="en-US" altLang="ko-KR" sz="900" b="1" u="sng" dirty="0">
              <a:solidFill>
                <a:schemeClr val="tx1"/>
              </a:solidFill>
            </a:endParaRPr>
          </a:p>
          <a:p>
            <a:endParaRPr lang="en-US" altLang="ko-KR" sz="900" dirty="0">
              <a:solidFill>
                <a:schemeClr val="tx1"/>
              </a:solidFill>
            </a:endParaRPr>
          </a:p>
          <a:p>
            <a:r>
              <a:rPr lang="ko-KR" altLang="en-US" sz="900" dirty="0">
                <a:solidFill>
                  <a:schemeClr val="tx1"/>
                </a:solidFill>
              </a:rPr>
              <a:t>작업자 안전교육</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작업계획서 생성</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첨부파일 업로드</a:t>
            </a:r>
            <a:endParaRPr lang="en-US" altLang="ko-KR" sz="900" dirty="0">
              <a:solidFill>
                <a:schemeClr val="tx1"/>
              </a:solidFill>
            </a:endParaRPr>
          </a:p>
          <a:p>
            <a:endParaRPr lang="en-US" altLang="ko-KR" sz="900" b="1" u="sng" dirty="0">
              <a:solidFill>
                <a:schemeClr val="tx1"/>
              </a:solidFill>
            </a:endParaRPr>
          </a:p>
          <a:p>
            <a:r>
              <a:rPr lang="ko-KR" altLang="en-US" sz="900" dirty="0">
                <a:solidFill>
                  <a:schemeClr val="tx1"/>
                </a:solidFill>
              </a:rPr>
              <a:t>결재 요청</a:t>
            </a:r>
            <a:endParaRPr lang="en-US" altLang="ko-KR" sz="900" dirty="0">
              <a:solidFill>
                <a:schemeClr val="tx1"/>
              </a:solidFill>
            </a:endParaRPr>
          </a:p>
        </p:txBody>
      </p:sp>
      <p:sp>
        <p:nvSpPr>
          <p:cNvPr id="147" name="직사각형 146"/>
          <p:cNvSpPr/>
          <p:nvPr/>
        </p:nvSpPr>
        <p:spPr>
          <a:xfrm>
            <a:off x="468027" y="981910"/>
            <a:ext cx="8719935" cy="960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4221594" y="1327146"/>
            <a:ext cx="1632494" cy="26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i="1" dirty="0">
                <a:solidFill>
                  <a:schemeClr val="tx1"/>
                </a:solidFill>
              </a:rPr>
              <a:t>공통 </a:t>
            </a:r>
            <a:r>
              <a:rPr lang="en-US" altLang="ko-KR" sz="900" i="1" dirty="0">
                <a:solidFill>
                  <a:schemeClr val="tx1"/>
                </a:solidFill>
              </a:rPr>
              <a:t>HEAD </a:t>
            </a:r>
            <a:endParaRPr lang="ko-KR" altLang="en-US" sz="900" i="1" dirty="0">
              <a:solidFill>
                <a:schemeClr val="tx1"/>
              </a:solidFill>
            </a:endParaRPr>
          </a:p>
        </p:txBody>
      </p:sp>
      <p:sp>
        <p:nvSpPr>
          <p:cNvPr id="31" name="직사각형 30"/>
          <p:cNvSpPr/>
          <p:nvPr/>
        </p:nvSpPr>
        <p:spPr>
          <a:xfrm>
            <a:off x="4636129" y="5867471"/>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1984509" y="2033821"/>
            <a:ext cx="7281103" cy="4384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448357" y="5616501"/>
            <a:ext cx="1327508" cy="7992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p:cNvSpPr/>
          <p:nvPr/>
        </p:nvSpPr>
        <p:spPr>
          <a:xfrm>
            <a:off x="9316077" y="2762142"/>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21" name="직사각형 20"/>
          <p:cNvSpPr/>
          <p:nvPr/>
        </p:nvSpPr>
        <p:spPr>
          <a:xfrm>
            <a:off x="1621185" y="426994"/>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안전서류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(39 </a:t>
            </a:r>
            <a:r>
              <a:rPr lang="ko-KR" altLang="en-US" sz="900" dirty="0" err="1">
                <a:solidFill>
                  <a:schemeClr val="tx1"/>
                </a:solidFill>
              </a:rPr>
              <a:t>중량물</a:t>
            </a:r>
            <a:r>
              <a:rPr lang="en-US" altLang="ko-KR" sz="900" dirty="0">
                <a:solidFill>
                  <a:schemeClr val="tx1"/>
                </a:solidFill>
              </a:rPr>
              <a:t>/</a:t>
            </a:r>
            <a:r>
              <a:rPr lang="ko-KR" altLang="en-US" sz="900" dirty="0" err="1">
                <a:solidFill>
                  <a:schemeClr val="tx1"/>
                </a:solidFill>
              </a:rPr>
              <a:t>오거크레인</a:t>
            </a:r>
            <a:r>
              <a:rPr lang="en-US" altLang="ko-KR" sz="900" dirty="0">
                <a:solidFill>
                  <a:schemeClr val="tx1"/>
                </a:solidFill>
              </a:rPr>
              <a:t>/</a:t>
            </a:r>
            <a:r>
              <a:rPr lang="ko-KR" altLang="en-US" sz="900" dirty="0">
                <a:solidFill>
                  <a:schemeClr val="tx1"/>
                </a:solidFill>
              </a:rPr>
              <a:t>고소작업자 작업계획서   발생시</a:t>
            </a:r>
            <a:r>
              <a:rPr lang="en-US" altLang="ko-KR" sz="900" dirty="0">
                <a:solidFill>
                  <a:schemeClr val="tx1"/>
                </a:solidFill>
              </a:rPr>
              <a:t>)</a:t>
            </a:r>
            <a:endParaRPr lang="ko-KR" altLang="en-US" sz="900" dirty="0">
              <a:solidFill>
                <a:schemeClr val="tx1"/>
              </a:solidFill>
            </a:endParaRPr>
          </a:p>
        </p:txBody>
      </p:sp>
      <p:sp>
        <p:nvSpPr>
          <p:cNvPr id="14" name="직사각형 13"/>
          <p:cNvSpPr/>
          <p:nvPr/>
        </p:nvSpPr>
        <p:spPr>
          <a:xfrm>
            <a:off x="9329351" y="4517497"/>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sp>
        <p:nvSpPr>
          <p:cNvPr id="65" name="직사각형 64"/>
          <p:cNvSpPr/>
          <p:nvPr/>
        </p:nvSpPr>
        <p:spPr>
          <a:xfrm>
            <a:off x="2778435" y="2318993"/>
            <a:ext cx="1897194" cy="215444"/>
          </a:xfrm>
          <a:prstGeom prst="rect">
            <a:avLst/>
          </a:prstGeom>
        </p:spPr>
        <p:txBody>
          <a:bodyPr wrap="square">
            <a:spAutoFit/>
          </a:bodyPr>
          <a:lstStyle/>
          <a:p>
            <a:r>
              <a:rPr lang="ko-KR" altLang="en-US" sz="800" dirty="0"/>
              <a:t>중량물의 상태</a:t>
            </a:r>
          </a:p>
        </p:txBody>
      </p:sp>
      <p:sp>
        <p:nvSpPr>
          <p:cNvPr id="2" name="직사각형 1"/>
          <p:cNvSpPr/>
          <p:nvPr/>
        </p:nvSpPr>
        <p:spPr>
          <a:xfrm>
            <a:off x="2945300" y="2548980"/>
            <a:ext cx="2262158" cy="215444"/>
          </a:xfrm>
          <a:prstGeom prst="rect">
            <a:avLst/>
          </a:prstGeom>
        </p:spPr>
        <p:txBody>
          <a:bodyPr wrap="none">
            <a:spAutoFit/>
          </a:bodyPr>
          <a:lstStyle/>
          <a:p>
            <a:r>
              <a:rPr lang="ko-KR" altLang="ko-KR" sz="800" dirty="0">
                <a:solidFill>
                  <a:srgbClr val="000000"/>
                </a:solidFill>
                <a:cs typeface="Times New Roman" panose="02020603050405020304" pitchFamily="18" charset="0"/>
              </a:rPr>
              <a:t>운반물의 중량은 장비의 정격하중 이내인가</a:t>
            </a:r>
            <a:r>
              <a:rPr lang="en-US" altLang="ko-KR" sz="800" dirty="0">
                <a:solidFill>
                  <a:srgbClr val="000000"/>
                </a:solidFill>
                <a:cs typeface="Times New Roman" panose="02020603050405020304" pitchFamily="18" charset="0"/>
              </a:rPr>
              <a:t> ?</a:t>
            </a:r>
            <a:endParaRPr lang="ko-KR" altLang="en-US" sz="800" dirty="0"/>
          </a:p>
        </p:txBody>
      </p:sp>
      <p:sp>
        <p:nvSpPr>
          <p:cNvPr id="68" name="직사각형 67"/>
          <p:cNvSpPr/>
          <p:nvPr/>
        </p:nvSpPr>
        <p:spPr>
          <a:xfrm>
            <a:off x="5812097" y="2548980"/>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69" name="직사각형 68"/>
          <p:cNvSpPr/>
          <p:nvPr/>
        </p:nvSpPr>
        <p:spPr>
          <a:xfrm>
            <a:off x="2945300" y="2736490"/>
            <a:ext cx="2666114" cy="215444"/>
          </a:xfrm>
          <a:prstGeom prst="rect">
            <a:avLst/>
          </a:prstGeom>
        </p:spPr>
        <p:txBody>
          <a:bodyPr wrap="none">
            <a:spAutoFit/>
          </a:bodyPr>
          <a:lstStyle/>
          <a:p>
            <a:r>
              <a:rPr lang="ko-KR" altLang="ko-KR" sz="800" dirty="0"/>
              <a:t>붕괴</a:t>
            </a:r>
            <a:r>
              <a:rPr lang="en-US" altLang="ko-KR" sz="800" dirty="0"/>
              <a:t>, </a:t>
            </a:r>
            <a:r>
              <a:rPr lang="ko-KR" altLang="ko-KR" sz="800" dirty="0"/>
              <a:t>낙하 위험이 있는 </a:t>
            </a:r>
            <a:r>
              <a:rPr lang="ko-KR" altLang="ko-KR" sz="800" dirty="0" err="1"/>
              <a:t>운반물은</a:t>
            </a:r>
            <a:r>
              <a:rPr lang="ko-KR" altLang="ko-KR" sz="800" dirty="0"/>
              <a:t> 견고하게 묶었는가</a:t>
            </a:r>
            <a:r>
              <a:rPr lang="en-US" altLang="ko-KR" sz="800" dirty="0"/>
              <a:t> ?</a:t>
            </a:r>
            <a:endParaRPr lang="ko-KR" altLang="en-US" sz="800" dirty="0"/>
          </a:p>
        </p:txBody>
      </p:sp>
      <p:sp>
        <p:nvSpPr>
          <p:cNvPr id="70" name="직사각형 69"/>
          <p:cNvSpPr/>
          <p:nvPr/>
        </p:nvSpPr>
        <p:spPr>
          <a:xfrm>
            <a:off x="5812097" y="2736490"/>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72" name="직사각형 71"/>
          <p:cNvSpPr/>
          <p:nvPr/>
        </p:nvSpPr>
        <p:spPr>
          <a:xfrm>
            <a:off x="2769662" y="3030445"/>
            <a:ext cx="1897194" cy="215444"/>
          </a:xfrm>
          <a:prstGeom prst="rect">
            <a:avLst/>
          </a:prstGeom>
        </p:spPr>
        <p:txBody>
          <a:bodyPr wrap="square">
            <a:spAutoFit/>
          </a:bodyPr>
          <a:lstStyle/>
          <a:p>
            <a:r>
              <a:rPr lang="ko-KR" altLang="en-US" sz="800" dirty="0" err="1"/>
              <a:t>중량물</a:t>
            </a:r>
            <a:r>
              <a:rPr lang="ko-KR" altLang="en-US" sz="800" dirty="0"/>
              <a:t> 취급방법</a:t>
            </a:r>
          </a:p>
        </p:txBody>
      </p:sp>
      <p:sp>
        <p:nvSpPr>
          <p:cNvPr id="73" name="직사각형 72"/>
          <p:cNvSpPr/>
          <p:nvPr/>
        </p:nvSpPr>
        <p:spPr>
          <a:xfrm>
            <a:off x="2936527" y="3260432"/>
            <a:ext cx="2768707" cy="215444"/>
          </a:xfrm>
          <a:prstGeom prst="rect">
            <a:avLst/>
          </a:prstGeom>
        </p:spPr>
        <p:txBody>
          <a:bodyPr wrap="none">
            <a:spAutoFit/>
          </a:bodyPr>
          <a:lstStyle/>
          <a:p>
            <a:r>
              <a:rPr lang="ko-KR" altLang="ko-KR" sz="800" dirty="0" err="1"/>
              <a:t>운반물</a:t>
            </a:r>
            <a:r>
              <a:rPr lang="ko-KR" altLang="ko-KR" sz="800" dirty="0"/>
              <a:t> 취급방법</a:t>
            </a:r>
            <a:r>
              <a:rPr lang="en-US" altLang="ko-KR" sz="800" dirty="0"/>
              <a:t>, </a:t>
            </a:r>
            <a:r>
              <a:rPr lang="ko-KR" altLang="ko-KR" sz="800" dirty="0"/>
              <a:t>순서 등을 작업자가 숙지하고 있는가</a:t>
            </a:r>
            <a:r>
              <a:rPr lang="en-US" altLang="ko-KR" sz="800" dirty="0"/>
              <a:t> ?</a:t>
            </a:r>
            <a:endParaRPr lang="ko-KR" altLang="en-US" sz="800" dirty="0"/>
          </a:p>
        </p:txBody>
      </p:sp>
      <p:sp>
        <p:nvSpPr>
          <p:cNvPr id="74" name="직사각형 73"/>
          <p:cNvSpPr/>
          <p:nvPr/>
        </p:nvSpPr>
        <p:spPr>
          <a:xfrm>
            <a:off x="5803324" y="3260432"/>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75" name="직사각형 74"/>
          <p:cNvSpPr/>
          <p:nvPr/>
        </p:nvSpPr>
        <p:spPr>
          <a:xfrm>
            <a:off x="2936527" y="3483312"/>
            <a:ext cx="2674887" cy="338554"/>
          </a:xfrm>
          <a:prstGeom prst="rect">
            <a:avLst/>
          </a:prstGeom>
        </p:spPr>
        <p:txBody>
          <a:bodyPr wrap="square">
            <a:spAutoFit/>
          </a:bodyPr>
          <a:lstStyle/>
          <a:p>
            <a:r>
              <a:rPr lang="ko-KR" altLang="ko-KR" sz="800" dirty="0" err="1"/>
              <a:t>운반물</a:t>
            </a:r>
            <a:r>
              <a:rPr lang="ko-KR" altLang="ko-KR" sz="800" dirty="0"/>
              <a:t> 형상 및 중량에 적합한 </a:t>
            </a:r>
            <a:r>
              <a:rPr lang="ko-KR" altLang="ko-KR" sz="800" dirty="0" err="1"/>
              <a:t>운반지그</a:t>
            </a:r>
            <a:r>
              <a:rPr lang="ko-KR" altLang="ko-KR" sz="800" dirty="0"/>
              <a:t> 또는 보조</a:t>
            </a:r>
            <a:r>
              <a:rPr lang="en-US" altLang="ko-KR" sz="800" dirty="0"/>
              <a:t> </a:t>
            </a:r>
            <a:r>
              <a:rPr lang="ko-KR" altLang="ko-KR" sz="800" dirty="0"/>
              <a:t>로프를 사용하고 그 상태는 적정한가</a:t>
            </a:r>
            <a:r>
              <a:rPr lang="en-US" altLang="ko-KR" sz="800" dirty="0"/>
              <a:t> ?</a:t>
            </a:r>
            <a:endParaRPr lang="ko-KR" altLang="ko-KR" sz="800" dirty="0"/>
          </a:p>
        </p:txBody>
      </p:sp>
      <p:sp>
        <p:nvSpPr>
          <p:cNvPr id="76" name="직사각형 75"/>
          <p:cNvSpPr/>
          <p:nvPr/>
        </p:nvSpPr>
        <p:spPr>
          <a:xfrm>
            <a:off x="5803324" y="3505500"/>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77" name="직사각형 76"/>
          <p:cNvSpPr/>
          <p:nvPr/>
        </p:nvSpPr>
        <p:spPr>
          <a:xfrm>
            <a:off x="2738935" y="4200739"/>
            <a:ext cx="1897194" cy="215444"/>
          </a:xfrm>
          <a:prstGeom prst="rect">
            <a:avLst/>
          </a:prstGeom>
        </p:spPr>
        <p:txBody>
          <a:bodyPr wrap="square">
            <a:spAutoFit/>
          </a:bodyPr>
          <a:lstStyle/>
          <a:p>
            <a:r>
              <a:rPr lang="ko-KR" altLang="en-US" sz="800" dirty="0"/>
              <a:t>운반 경로 상태</a:t>
            </a:r>
          </a:p>
        </p:txBody>
      </p:sp>
      <p:sp>
        <p:nvSpPr>
          <p:cNvPr id="78" name="직사각형 77"/>
          <p:cNvSpPr/>
          <p:nvPr/>
        </p:nvSpPr>
        <p:spPr>
          <a:xfrm>
            <a:off x="2738935" y="5867471"/>
            <a:ext cx="2674887" cy="215444"/>
          </a:xfrm>
          <a:prstGeom prst="rect">
            <a:avLst/>
          </a:prstGeom>
        </p:spPr>
        <p:txBody>
          <a:bodyPr wrap="square">
            <a:spAutoFit/>
          </a:bodyPr>
          <a:lstStyle/>
          <a:p>
            <a:r>
              <a:rPr lang="en-US" altLang="ko-KR" sz="800" dirty="0"/>
              <a:t>…….</a:t>
            </a:r>
            <a:endParaRPr lang="ko-KR" altLang="ko-KR" sz="800" dirty="0"/>
          </a:p>
        </p:txBody>
      </p:sp>
      <p:sp>
        <p:nvSpPr>
          <p:cNvPr id="79" name="직사각형 78"/>
          <p:cNvSpPr/>
          <p:nvPr/>
        </p:nvSpPr>
        <p:spPr>
          <a:xfrm>
            <a:off x="2936527" y="3805459"/>
            <a:ext cx="2674887" cy="338554"/>
          </a:xfrm>
          <a:prstGeom prst="rect">
            <a:avLst/>
          </a:prstGeom>
        </p:spPr>
        <p:txBody>
          <a:bodyPr wrap="square">
            <a:spAutoFit/>
          </a:bodyPr>
          <a:lstStyle/>
          <a:p>
            <a:r>
              <a:rPr lang="ko-KR" altLang="ko-KR" sz="800" dirty="0"/>
              <a:t>작업자가 </a:t>
            </a:r>
            <a:r>
              <a:rPr lang="ko-KR" altLang="ko-KR" sz="800" dirty="0" err="1"/>
              <a:t>운반물을</a:t>
            </a:r>
            <a:r>
              <a:rPr lang="ko-KR" altLang="ko-KR" sz="800" dirty="0"/>
              <a:t> 들어 올릴 때 </a:t>
            </a:r>
            <a:r>
              <a:rPr lang="ko-KR" altLang="ko-KR" sz="800" dirty="0" err="1"/>
              <a:t>편하중이</a:t>
            </a:r>
            <a:r>
              <a:rPr lang="ko-KR" altLang="ko-KR" sz="800" dirty="0"/>
              <a:t> 생기지</a:t>
            </a:r>
          </a:p>
          <a:p>
            <a:r>
              <a:rPr lang="ko-KR" altLang="ko-KR" sz="800" dirty="0"/>
              <a:t>않는 위치 및 </a:t>
            </a:r>
            <a:r>
              <a:rPr lang="ko-KR" altLang="ko-KR" sz="800" dirty="0" err="1"/>
              <a:t>줄걸이</a:t>
            </a:r>
            <a:r>
              <a:rPr lang="ko-KR" altLang="ko-KR" sz="800" dirty="0"/>
              <a:t> 방법을 알고 있는가</a:t>
            </a:r>
            <a:r>
              <a:rPr lang="en-US" altLang="ko-KR" sz="800" dirty="0"/>
              <a:t> ?</a:t>
            </a:r>
            <a:endParaRPr lang="ko-KR" altLang="ko-KR" sz="800" dirty="0"/>
          </a:p>
        </p:txBody>
      </p:sp>
      <p:sp>
        <p:nvSpPr>
          <p:cNvPr id="80" name="직사각형 79"/>
          <p:cNvSpPr/>
          <p:nvPr/>
        </p:nvSpPr>
        <p:spPr>
          <a:xfrm>
            <a:off x="5803324" y="3827647"/>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81" name="직사각형 80"/>
          <p:cNvSpPr/>
          <p:nvPr/>
        </p:nvSpPr>
        <p:spPr>
          <a:xfrm>
            <a:off x="2936527" y="4364686"/>
            <a:ext cx="2674887" cy="215444"/>
          </a:xfrm>
          <a:prstGeom prst="rect">
            <a:avLst/>
          </a:prstGeom>
        </p:spPr>
        <p:txBody>
          <a:bodyPr wrap="square">
            <a:spAutoFit/>
          </a:bodyPr>
          <a:lstStyle/>
          <a:p>
            <a:r>
              <a:rPr lang="ko-KR" altLang="ko-KR" sz="800" dirty="0"/>
              <a:t>운반이 용이하도록 통로는 안전하게 확보 되었는가</a:t>
            </a:r>
            <a:r>
              <a:rPr lang="en-US" altLang="ko-KR" sz="800" dirty="0"/>
              <a:t> ?</a:t>
            </a:r>
            <a:endParaRPr lang="ko-KR" altLang="ko-KR" sz="800" dirty="0"/>
          </a:p>
        </p:txBody>
      </p:sp>
      <p:sp>
        <p:nvSpPr>
          <p:cNvPr id="82" name="직사각형 81"/>
          <p:cNvSpPr/>
          <p:nvPr/>
        </p:nvSpPr>
        <p:spPr>
          <a:xfrm>
            <a:off x="2738935" y="4630887"/>
            <a:ext cx="1897194" cy="215444"/>
          </a:xfrm>
          <a:prstGeom prst="rect">
            <a:avLst/>
          </a:prstGeom>
        </p:spPr>
        <p:txBody>
          <a:bodyPr wrap="square">
            <a:spAutoFit/>
          </a:bodyPr>
          <a:lstStyle/>
          <a:p>
            <a:r>
              <a:rPr lang="ko-KR" altLang="ko-KR" sz="800" dirty="0"/>
              <a:t>장비작동</a:t>
            </a:r>
            <a:r>
              <a:rPr lang="en-US" altLang="ko-KR" sz="800" dirty="0"/>
              <a:t> </a:t>
            </a:r>
            <a:r>
              <a:rPr lang="ko-KR" altLang="ko-KR" sz="800" dirty="0"/>
              <a:t>상태점검</a:t>
            </a:r>
            <a:endParaRPr lang="ko-KR" altLang="en-US" sz="800" dirty="0"/>
          </a:p>
        </p:txBody>
      </p:sp>
      <p:sp>
        <p:nvSpPr>
          <p:cNvPr id="83" name="직사각형 82"/>
          <p:cNvSpPr/>
          <p:nvPr/>
        </p:nvSpPr>
        <p:spPr>
          <a:xfrm>
            <a:off x="2936527" y="4794834"/>
            <a:ext cx="2674887" cy="215444"/>
          </a:xfrm>
          <a:prstGeom prst="rect">
            <a:avLst/>
          </a:prstGeom>
        </p:spPr>
        <p:txBody>
          <a:bodyPr wrap="square">
            <a:spAutoFit/>
          </a:bodyPr>
          <a:lstStyle/>
          <a:p>
            <a:r>
              <a:rPr lang="ko-KR" altLang="ko-KR" sz="800" dirty="0"/>
              <a:t>작업시작 전 장비를 점검한 결과</a:t>
            </a:r>
            <a:r>
              <a:rPr lang="en-US" altLang="ko-KR" sz="800" dirty="0"/>
              <a:t>, </a:t>
            </a:r>
            <a:r>
              <a:rPr lang="ko-KR" altLang="ko-KR" sz="800" dirty="0"/>
              <a:t>문제점이 없는가</a:t>
            </a:r>
            <a:r>
              <a:rPr lang="en-US" altLang="ko-KR" sz="800" dirty="0"/>
              <a:t> ?</a:t>
            </a:r>
            <a:endParaRPr lang="ko-KR" altLang="ko-KR" sz="800" dirty="0"/>
          </a:p>
        </p:txBody>
      </p:sp>
      <p:sp>
        <p:nvSpPr>
          <p:cNvPr id="84" name="직사각형 83"/>
          <p:cNvSpPr/>
          <p:nvPr/>
        </p:nvSpPr>
        <p:spPr>
          <a:xfrm>
            <a:off x="2936527" y="5022549"/>
            <a:ext cx="2674887" cy="338554"/>
          </a:xfrm>
          <a:prstGeom prst="rect">
            <a:avLst/>
          </a:prstGeom>
        </p:spPr>
        <p:txBody>
          <a:bodyPr wrap="square">
            <a:spAutoFit/>
          </a:bodyPr>
          <a:lstStyle/>
          <a:p>
            <a:r>
              <a:rPr lang="ko-KR" altLang="ko-KR" sz="800" dirty="0"/>
              <a:t>월</a:t>
            </a:r>
            <a:r>
              <a:rPr lang="en-US" altLang="ko-KR" sz="800" dirty="0"/>
              <a:t>1</a:t>
            </a:r>
            <a:r>
              <a:rPr lang="ko-KR" altLang="ko-KR" sz="800" dirty="0"/>
              <a:t>회 정기점검을 실시하고</a:t>
            </a:r>
            <a:r>
              <a:rPr lang="en-US" altLang="ko-KR" sz="800" dirty="0"/>
              <a:t>, </a:t>
            </a:r>
            <a:r>
              <a:rPr lang="ko-KR" altLang="ko-KR" sz="800" dirty="0"/>
              <a:t>문제점 </a:t>
            </a:r>
            <a:r>
              <a:rPr lang="ko-KR" altLang="ko-KR" sz="800" dirty="0" err="1"/>
              <a:t>발견시</a:t>
            </a:r>
            <a:r>
              <a:rPr lang="ko-KR" altLang="ko-KR" sz="800" dirty="0"/>
              <a:t> 개선하였는가</a:t>
            </a:r>
            <a:r>
              <a:rPr lang="en-US" altLang="ko-KR" sz="800" dirty="0"/>
              <a:t> ?</a:t>
            </a:r>
            <a:endParaRPr lang="ko-KR" altLang="ko-KR" sz="800" dirty="0"/>
          </a:p>
        </p:txBody>
      </p:sp>
      <p:sp>
        <p:nvSpPr>
          <p:cNvPr id="85" name="직사각형 84"/>
          <p:cNvSpPr/>
          <p:nvPr/>
        </p:nvSpPr>
        <p:spPr>
          <a:xfrm>
            <a:off x="5800388" y="4340099"/>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86" name="직사각형 85"/>
          <p:cNvSpPr/>
          <p:nvPr/>
        </p:nvSpPr>
        <p:spPr>
          <a:xfrm>
            <a:off x="5800388" y="4758810"/>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
        <p:nvSpPr>
          <p:cNvPr id="87" name="직사각형 86"/>
          <p:cNvSpPr/>
          <p:nvPr/>
        </p:nvSpPr>
        <p:spPr>
          <a:xfrm>
            <a:off x="5820058" y="5015036"/>
            <a:ext cx="635110" cy="215444"/>
          </a:xfrm>
          <a:prstGeom prst="rect">
            <a:avLst/>
          </a:prstGeom>
        </p:spPr>
        <p:txBody>
          <a:bodyPr wrap="none">
            <a:spAutoFit/>
          </a:bodyPr>
          <a:lstStyle/>
          <a:p>
            <a:r>
              <a:rPr lang="ko-KR" altLang="en-US" sz="800" dirty="0">
                <a:solidFill>
                  <a:srgbClr val="000000"/>
                </a:solidFill>
                <a:cs typeface="Times New Roman" panose="02020603050405020304" pitchFamily="18" charset="0"/>
              </a:rPr>
              <a:t>양호</a:t>
            </a:r>
            <a:r>
              <a:rPr lang="en-US" altLang="ko-KR" sz="800" dirty="0">
                <a:solidFill>
                  <a:srgbClr val="000000"/>
                </a:solidFill>
                <a:cs typeface="Times New Roman" panose="02020603050405020304" pitchFamily="18" charset="0"/>
              </a:rPr>
              <a:t>/</a:t>
            </a:r>
            <a:r>
              <a:rPr lang="ko-KR" altLang="en-US" sz="800" dirty="0">
                <a:solidFill>
                  <a:srgbClr val="000000"/>
                </a:solidFill>
                <a:cs typeface="Times New Roman" panose="02020603050405020304" pitchFamily="18" charset="0"/>
              </a:rPr>
              <a:t>불량</a:t>
            </a:r>
            <a:endParaRPr lang="ko-KR" altLang="en-US" sz="800" dirty="0"/>
          </a:p>
        </p:txBody>
      </p:sp>
    </p:spTree>
    <p:extLst>
      <p:ext uri="{BB962C8B-B14F-4D97-AF65-F5344CB8AC3E}">
        <p14:creationId xmlns:p14="http://schemas.microsoft.com/office/powerpoint/2010/main" val="2149520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52403" y="193446"/>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사외 조직</a:t>
            </a:r>
            <a:r>
              <a:rPr lang="en-US" altLang="ko-KR" sz="900" dirty="0">
                <a:solidFill>
                  <a:schemeClr val="tx1"/>
                </a:solidFill>
              </a:rPr>
              <a:t>/</a:t>
            </a:r>
            <a:r>
              <a:rPr lang="ko-KR" altLang="en-US" sz="900" dirty="0">
                <a:solidFill>
                  <a:schemeClr val="tx1"/>
                </a:solidFill>
              </a:rPr>
              <a:t>사원 등록</a:t>
            </a:r>
          </a:p>
        </p:txBody>
      </p:sp>
      <p:sp>
        <p:nvSpPr>
          <p:cNvPr id="17" name="직사각형 16"/>
          <p:cNvSpPr/>
          <p:nvPr/>
        </p:nvSpPr>
        <p:spPr>
          <a:xfrm>
            <a:off x="5210456" y="1416456"/>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graphicFrame>
        <p:nvGraphicFramePr>
          <p:cNvPr id="28" name="표 27"/>
          <p:cNvGraphicFramePr>
            <a:graphicFrameLocks noGrp="1"/>
          </p:cNvGraphicFramePr>
          <p:nvPr/>
        </p:nvGraphicFramePr>
        <p:xfrm>
          <a:off x="529432" y="1670887"/>
          <a:ext cx="5358358" cy="3254430"/>
        </p:xfrm>
        <a:graphic>
          <a:graphicData uri="http://schemas.openxmlformats.org/drawingml/2006/table">
            <a:tbl>
              <a:tblPr firstRow="1" bandRow="1">
                <a:tableStyleId>{5C22544A-7EE6-4342-B048-85BDC9FD1C3A}</a:tableStyleId>
              </a:tblPr>
              <a:tblGrid>
                <a:gridCol w="1332053">
                  <a:extLst>
                    <a:ext uri="{9D8B030D-6E8A-4147-A177-3AD203B41FA5}">
                      <a16:colId xmlns:a16="http://schemas.microsoft.com/office/drawing/2014/main" val="20001"/>
                    </a:ext>
                  </a:extLst>
                </a:gridCol>
                <a:gridCol w="3158384">
                  <a:extLst>
                    <a:ext uri="{9D8B030D-6E8A-4147-A177-3AD203B41FA5}">
                      <a16:colId xmlns:a16="http://schemas.microsoft.com/office/drawing/2014/main" val="20002"/>
                    </a:ext>
                  </a:extLst>
                </a:gridCol>
                <a:gridCol w="401217">
                  <a:extLst>
                    <a:ext uri="{9D8B030D-6E8A-4147-A177-3AD203B41FA5}">
                      <a16:colId xmlns:a16="http://schemas.microsoft.com/office/drawing/2014/main" val="20003"/>
                    </a:ext>
                  </a:extLst>
                </a:gridCol>
                <a:gridCol w="466704">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조직코드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solidFill>
                            <a:srgbClr val="00B0F0"/>
                          </a:solidFill>
                        </a:rPr>
                        <a:t>한성유통㈜</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삼성물산㈜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30" name="직사각형 29"/>
          <p:cNvSpPr/>
          <p:nvPr/>
        </p:nvSpPr>
        <p:spPr>
          <a:xfrm>
            <a:off x="3351536" y="976037"/>
            <a:ext cx="622786" cy="194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49" name="TextBox 48"/>
          <p:cNvSpPr txBox="1"/>
          <p:nvPr/>
        </p:nvSpPr>
        <p:spPr>
          <a:xfrm>
            <a:off x="172791" y="141758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graphicFrame>
        <p:nvGraphicFramePr>
          <p:cNvPr id="52" name="표 51"/>
          <p:cNvGraphicFramePr>
            <a:graphicFrameLocks noGrp="1"/>
          </p:cNvGraphicFramePr>
          <p:nvPr/>
        </p:nvGraphicFramePr>
        <p:xfrm>
          <a:off x="9361761" y="965135"/>
          <a:ext cx="2670569" cy="14325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 명</a:t>
                      </a:r>
                    </a:p>
                  </a:txBody>
                  <a:tcPr/>
                </a:tc>
                <a:tc>
                  <a:txBody>
                    <a:bodyPr/>
                    <a:lstStyle/>
                    <a:p>
                      <a:pPr latinLnBrk="1"/>
                      <a:r>
                        <a:rPr lang="ko-KR" altLang="en-US" sz="800" dirty="0"/>
                        <a:t>조직을 </a:t>
                      </a:r>
                      <a:r>
                        <a:rPr lang="en-US" altLang="ko-KR" sz="800" dirty="0"/>
                        <a:t>LIKE </a:t>
                      </a:r>
                      <a:r>
                        <a:rPr lang="ko-KR" altLang="en-US" sz="800" dirty="0"/>
                        <a:t>검색</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조직</a:t>
                      </a:r>
                    </a:p>
                  </a:txBody>
                  <a:tcPr/>
                </a:tc>
                <a:tc>
                  <a:txBody>
                    <a:bodyPr/>
                    <a:lstStyle/>
                    <a:p>
                      <a:pPr latinLnBrk="1"/>
                      <a:r>
                        <a:rPr lang="ko-KR" altLang="en-US" sz="800" dirty="0"/>
                        <a:t>특정 조직을 클릭하면 우측에 사원들 출력</a:t>
                      </a:r>
                      <a:endParaRPr lang="en-US" altLang="ko-KR" sz="800" dirty="0"/>
                    </a:p>
                  </a:txBody>
                  <a:tcPr/>
                </a:tc>
                <a:extLst>
                  <a:ext uri="{0D108BD9-81ED-4DB2-BD59-A6C34878D82A}">
                    <a16:rowId xmlns:a16="http://schemas.microsoft.com/office/drawing/2014/main" val="10002"/>
                  </a:ext>
                </a:extLst>
              </a:tr>
              <a:tr h="0">
                <a:tc>
                  <a:txBody>
                    <a:bodyPr/>
                    <a:lstStyle/>
                    <a:p>
                      <a:pPr latinLnBrk="1"/>
                      <a:r>
                        <a:rPr lang="ko-KR" altLang="en-US" sz="800" dirty="0"/>
                        <a:t>조직코드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수정 불가</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err="1"/>
                        <a:t>사번</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추가시</a:t>
                      </a:r>
                      <a:r>
                        <a:rPr lang="ko-KR" altLang="en-US" sz="800" dirty="0">
                          <a:solidFill>
                            <a:schemeClr val="tx1"/>
                          </a:solidFill>
                        </a:rPr>
                        <a:t>  직접 입력</a:t>
                      </a:r>
                      <a:endParaRPr lang="en-US" altLang="ko-KR" sz="80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a:solidFill>
                            <a:schemeClr val="tx1"/>
                          </a:solidFill>
                        </a:rPr>
                        <a:t>수정불가</a:t>
                      </a:r>
                      <a:endParaRPr lang="en-US" altLang="ko-KR" sz="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12" name="직사각형 11"/>
          <p:cNvSpPr/>
          <p:nvPr/>
        </p:nvSpPr>
        <p:spPr>
          <a:xfrm>
            <a:off x="9326566" y="3463619"/>
            <a:ext cx="2543701" cy="617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안전</a:t>
            </a:r>
            <a:r>
              <a:rPr lang="en-US" altLang="ko-KR" sz="900" dirty="0">
                <a:solidFill>
                  <a:schemeClr val="tx1"/>
                </a:solidFill>
              </a:rPr>
              <a:t>/</a:t>
            </a:r>
            <a:r>
              <a:rPr lang="ko-KR" altLang="en-US" sz="900" dirty="0">
                <a:solidFill>
                  <a:schemeClr val="tx1"/>
                </a:solidFill>
              </a:rPr>
              <a:t>보건 관리자 등  사외 인력을 관리해야 하는 경우</a:t>
            </a:r>
          </a:p>
        </p:txBody>
      </p:sp>
      <p:sp>
        <p:nvSpPr>
          <p:cNvPr id="13" name="직사각형 12"/>
          <p:cNvSpPr/>
          <p:nvPr/>
        </p:nvSpPr>
        <p:spPr>
          <a:xfrm>
            <a:off x="1452403" y="415703"/>
            <a:ext cx="3720730" cy="187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자체적으로 관리하는 사외 조직 및 사원을 등록</a:t>
            </a:r>
          </a:p>
        </p:txBody>
      </p:sp>
      <p:graphicFrame>
        <p:nvGraphicFramePr>
          <p:cNvPr id="16" name="표 15"/>
          <p:cNvGraphicFramePr>
            <a:graphicFrameLocks noGrp="1"/>
          </p:cNvGraphicFramePr>
          <p:nvPr/>
        </p:nvGraphicFramePr>
        <p:xfrm>
          <a:off x="5988418" y="1673679"/>
          <a:ext cx="3141820" cy="3254430"/>
        </p:xfrm>
        <a:graphic>
          <a:graphicData uri="http://schemas.openxmlformats.org/drawingml/2006/table">
            <a:tbl>
              <a:tblPr firstRow="1" bandRow="1">
                <a:tableStyleId>{5C22544A-7EE6-4342-B048-85BDC9FD1C3A}</a:tableStyleId>
              </a:tblPr>
              <a:tblGrid>
                <a:gridCol w="1210237">
                  <a:extLst>
                    <a:ext uri="{9D8B030D-6E8A-4147-A177-3AD203B41FA5}">
                      <a16:colId xmlns:a16="http://schemas.microsoft.com/office/drawing/2014/main" val="20001"/>
                    </a:ext>
                  </a:extLst>
                </a:gridCol>
                <a:gridCol w="832808">
                  <a:extLst>
                    <a:ext uri="{9D8B030D-6E8A-4147-A177-3AD203B41FA5}">
                      <a16:colId xmlns:a16="http://schemas.microsoft.com/office/drawing/2014/main" val="20002"/>
                    </a:ext>
                  </a:extLst>
                </a:gridCol>
                <a:gridCol w="366558">
                  <a:extLst>
                    <a:ext uri="{9D8B030D-6E8A-4147-A177-3AD203B41FA5}">
                      <a16:colId xmlns:a16="http://schemas.microsoft.com/office/drawing/2014/main" val="20003"/>
                    </a:ext>
                  </a:extLst>
                </a:gridCol>
                <a:gridCol w="371517">
                  <a:extLst>
                    <a:ext uri="{9D8B030D-6E8A-4147-A177-3AD203B41FA5}">
                      <a16:colId xmlns:a16="http://schemas.microsoft.com/office/drawing/2014/main" val="20004"/>
                    </a:ext>
                  </a:extLst>
                </a:gridCol>
                <a:gridCol w="360700">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성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호칭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algn="ctr" latinLnBrk="1"/>
                      <a:r>
                        <a:rPr lang="en-US" altLang="ko-KR" sz="900" b="0" dirty="0"/>
                        <a:t>Leehs@hansung.com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이한성</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165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900" b="0" dirty="0"/>
                        <a:t>hong@hansung.com</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부장</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0165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bl>
          </a:graphicData>
        </a:graphic>
      </p:graphicFrame>
      <p:sp>
        <p:nvSpPr>
          <p:cNvPr id="18" name="TextBox 17"/>
          <p:cNvSpPr txBox="1"/>
          <p:nvPr/>
        </p:nvSpPr>
        <p:spPr>
          <a:xfrm>
            <a:off x="5988418" y="1428496"/>
            <a:ext cx="961072" cy="230832"/>
          </a:xfrm>
          <a:prstGeom prst="rect">
            <a:avLst/>
          </a:prstGeom>
          <a:noFill/>
        </p:spPr>
        <p:txBody>
          <a:bodyPr wrap="square" rtlCol="0">
            <a:spAutoFit/>
          </a:bodyPr>
          <a:lstStyle/>
          <a:p>
            <a:pPr algn="r"/>
            <a:r>
              <a:rPr lang="ko-KR" altLang="en-US" sz="900" dirty="0"/>
              <a:t>총</a:t>
            </a:r>
            <a:r>
              <a:rPr lang="en-US" altLang="ko-KR" sz="900" dirty="0"/>
              <a:t> </a:t>
            </a:r>
            <a:r>
              <a:rPr lang="en-US" altLang="ko-KR" sz="900" dirty="0" err="1"/>
              <a:t>nnn</a:t>
            </a:r>
            <a:r>
              <a:rPr lang="en-US" altLang="ko-KR" sz="900" dirty="0"/>
              <a:t> </a:t>
            </a:r>
            <a:r>
              <a:rPr lang="ko-KR" altLang="en-US" sz="900" dirty="0"/>
              <a:t>건</a:t>
            </a:r>
            <a:endParaRPr lang="en-US" altLang="ko-KR" sz="900" dirty="0"/>
          </a:p>
        </p:txBody>
      </p:sp>
      <p:cxnSp>
        <p:nvCxnSpPr>
          <p:cNvPr id="4" name="직선 화살표 연결선 3"/>
          <p:cNvCxnSpPr/>
          <p:nvPr/>
        </p:nvCxnSpPr>
        <p:spPr>
          <a:xfrm flipH="1">
            <a:off x="3152849" y="1543912"/>
            <a:ext cx="2230915" cy="3638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8554527" y="1380763"/>
            <a:ext cx="622786" cy="194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추가</a:t>
            </a:r>
          </a:p>
        </p:txBody>
      </p:sp>
      <p:sp>
        <p:nvSpPr>
          <p:cNvPr id="25" name="TextBox 24"/>
          <p:cNvSpPr txBox="1"/>
          <p:nvPr/>
        </p:nvSpPr>
        <p:spPr>
          <a:xfrm>
            <a:off x="196311" y="957639"/>
            <a:ext cx="961072" cy="230832"/>
          </a:xfrm>
          <a:prstGeom prst="rect">
            <a:avLst/>
          </a:prstGeom>
          <a:noFill/>
        </p:spPr>
        <p:txBody>
          <a:bodyPr wrap="square" rtlCol="0">
            <a:spAutoFit/>
          </a:bodyPr>
          <a:lstStyle/>
          <a:p>
            <a:pPr algn="r"/>
            <a:r>
              <a:rPr lang="ko-KR" altLang="en-US" sz="900" dirty="0"/>
              <a:t>조직 명</a:t>
            </a:r>
            <a:endParaRPr lang="en-US" altLang="ko-KR" sz="900" dirty="0"/>
          </a:p>
        </p:txBody>
      </p:sp>
      <p:sp>
        <p:nvSpPr>
          <p:cNvPr id="26" name="직사각형 25"/>
          <p:cNvSpPr/>
          <p:nvPr/>
        </p:nvSpPr>
        <p:spPr>
          <a:xfrm>
            <a:off x="1177653" y="978679"/>
            <a:ext cx="2103860" cy="1918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p:cNvCxnSpPr/>
          <p:nvPr/>
        </p:nvCxnSpPr>
        <p:spPr>
          <a:xfrm flipH="1">
            <a:off x="7399176" y="2146041"/>
            <a:ext cx="984198" cy="3036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a:stCxn id="24" idx="2"/>
          </p:cNvCxnSpPr>
          <p:nvPr/>
        </p:nvCxnSpPr>
        <p:spPr>
          <a:xfrm flipH="1">
            <a:off x="7402750" y="1575278"/>
            <a:ext cx="1463170" cy="3607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flipH="1">
            <a:off x="3152849" y="2230016"/>
            <a:ext cx="2057607" cy="295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직사각형 41"/>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3" name="직사각형 4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pic>
        <p:nvPicPr>
          <p:cNvPr id="5" name="그림 4" descr="텍스트, 스크린샷, 모니터, 여러개이(가) 표시된 사진&#10;&#10;자동 생성된 설명">
            <a:extLst>
              <a:ext uri="{FF2B5EF4-FFF2-40B4-BE49-F238E27FC236}">
                <a16:creationId xmlns:a16="http://schemas.microsoft.com/office/drawing/2014/main" id="{192ED3BF-F680-4198-A7B4-AB8E68C4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391193"/>
            <a:ext cx="6015249" cy="3651929"/>
          </a:xfrm>
          <a:prstGeom prst="rect">
            <a:avLst/>
          </a:prstGeom>
        </p:spPr>
      </p:pic>
      <p:sp>
        <p:nvSpPr>
          <p:cNvPr id="40" name="타원 39">
            <a:extLst>
              <a:ext uri="{FF2B5EF4-FFF2-40B4-BE49-F238E27FC236}">
                <a16:creationId xmlns:a16="http://schemas.microsoft.com/office/drawing/2014/main" id="{F4ED78EE-DEC7-4326-93FD-524AA689448F}"/>
              </a:ext>
            </a:extLst>
          </p:cNvPr>
          <p:cNvSpPr/>
          <p:nvPr/>
        </p:nvSpPr>
        <p:spPr>
          <a:xfrm>
            <a:off x="-260277" y="-236253"/>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2</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2652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8338898" y="1523903"/>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98" name="직사각형 97"/>
          <p:cNvSpPr/>
          <p:nvPr/>
        </p:nvSpPr>
        <p:spPr>
          <a:xfrm>
            <a:off x="105141" y="1955419"/>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99" name="직사각형 98"/>
          <p:cNvSpPr/>
          <p:nvPr/>
        </p:nvSpPr>
        <p:spPr>
          <a:xfrm>
            <a:off x="947682" y="1955419"/>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54" name="직사각형 53"/>
          <p:cNvSpPr/>
          <p:nvPr/>
        </p:nvSpPr>
        <p:spPr>
          <a:xfrm>
            <a:off x="1234405" y="36325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지시 관리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a:t>
            </a:r>
            <a:r>
              <a:rPr lang="en-US" altLang="ko-KR" sz="800" dirty="0">
                <a:solidFill>
                  <a:schemeClr val="tx1"/>
                </a:solidFill>
              </a:rPr>
              <a:t>ID/</a:t>
            </a:r>
            <a:r>
              <a:rPr lang="ko-KR" altLang="en-US" sz="800" dirty="0">
                <a:solidFill>
                  <a:schemeClr val="tx1"/>
                </a:solidFill>
              </a:rPr>
              <a:t>명</a:t>
            </a:r>
          </a:p>
        </p:txBody>
      </p:sp>
      <p:sp>
        <p:nvSpPr>
          <p:cNvPr id="29" name="직사각형 28"/>
          <p:cNvSpPr/>
          <p:nvPr/>
        </p:nvSpPr>
        <p:spPr>
          <a:xfrm>
            <a:off x="1023127" y="989409"/>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31" name="직사각형 30"/>
          <p:cNvSpPr/>
          <p:nvPr/>
        </p:nvSpPr>
        <p:spPr>
          <a:xfrm>
            <a:off x="6670140"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 등록</a:t>
            </a: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4" name="직사각형 33"/>
          <p:cNvSpPr/>
          <p:nvPr/>
        </p:nvSpPr>
        <p:spPr>
          <a:xfrm>
            <a:off x="8338898"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취소 요청</a:t>
            </a:r>
          </a:p>
        </p:txBody>
      </p:sp>
      <p:sp>
        <p:nvSpPr>
          <p:cNvPr id="19" name="직사각형 18"/>
          <p:cNvSpPr/>
          <p:nvPr/>
        </p:nvSpPr>
        <p:spPr>
          <a:xfrm>
            <a:off x="1023127" y="129427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0" name="직사각형 19"/>
          <p:cNvSpPr/>
          <p:nvPr/>
        </p:nvSpPr>
        <p:spPr>
          <a:xfrm>
            <a:off x="3223432" y="987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1" name="직사각형 20"/>
          <p:cNvSpPr/>
          <p:nvPr/>
        </p:nvSpPr>
        <p:spPr>
          <a:xfrm>
            <a:off x="0" y="12628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2" name="직사각형 21"/>
          <p:cNvSpPr/>
          <p:nvPr/>
        </p:nvSpPr>
        <p:spPr>
          <a:xfrm>
            <a:off x="2990623" y="1294252"/>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36" name="직사각형 35"/>
          <p:cNvSpPr/>
          <p:nvPr/>
        </p:nvSpPr>
        <p:spPr>
          <a:xfrm>
            <a:off x="4225934" y="100132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0" name="직사각형 39"/>
          <p:cNvSpPr/>
          <p:nvPr/>
        </p:nvSpPr>
        <p:spPr>
          <a:xfrm>
            <a:off x="3223474" y="100078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1" name="직사각형 40"/>
          <p:cNvSpPr/>
          <p:nvPr/>
        </p:nvSpPr>
        <p:spPr>
          <a:xfrm>
            <a:off x="3183133" y="97763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등록 자</a:t>
            </a:r>
          </a:p>
        </p:txBody>
      </p:sp>
      <p:sp>
        <p:nvSpPr>
          <p:cNvPr id="43" name="직사각형 42"/>
          <p:cNvSpPr/>
          <p:nvPr/>
        </p:nvSpPr>
        <p:spPr>
          <a:xfrm>
            <a:off x="4962933" y="98715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4" name="직사각형 43"/>
          <p:cNvSpPr/>
          <p:nvPr/>
        </p:nvSpPr>
        <p:spPr>
          <a:xfrm>
            <a:off x="6926781"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5" name="직사각형 44"/>
          <p:cNvSpPr/>
          <p:nvPr/>
        </p:nvSpPr>
        <p:spPr>
          <a:xfrm>
            <a:off x="1765183" y="989410"/>
            <a:ext cx="190668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7487979" y="1955419"/>
            <a:ext cx="720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 요청</a:t>
            </a:r>
          </a:p>
        </p:txBody>
      </p:sp>
      <p:graphicFrame>
        <p:nvGraphicFramePr>
          <p:cNvPr id="28" name="표 27"/>
          <p:cNvGraphicFramePr>
            <a:graphicFrameLocks noGrp="1"/>
          </p:cNvGraphicFramePr>
          <p:nvPr/>
        </p:nvGraphicFramePr>
        <p:xfrm>
          <a:off x="9387969" y="803712"/>
          <a:ext cx="2670569" cy="30784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승인요청</a:t>
                      </a:r>
                    </a:p>
                  </a:txBody>
                  <a:tcPr/>
                </a:tc>
                <a:tc>
                  <a:txBody>
                    <a:bodyPr/>
                    <a:lstStyle/>
                    <a:p>
                      <a:pPr latinLnBrk="1"/>
                      <a:r>
                        <a:rPr lang="ko-KR" altLang="en-US" sz="800" dirty="0"/>
                        <a:t>승인자에게 문자</a:t>
                      </a:r>
                      <a:r>
                        <a:rPr lang="en-US" altLang="ko-KR" sz="800" dirty="0"/>
                        <a:t>/</a:t>
                      </a:r>
                      <a:r>
                        <a:rPr lang="ko-KR" altLang="en-US" sz="800" dirty="0"/>
                        <a:t>메일 전송</a:t>
                      </a:r>
                      <a:endParaRPr lang="en-US" altLang="ko-KR" sz="800" dirty="0"/>
                    </a:p>
                    <a:p>
                      <a:pPr latinLnBrk="1"/>
                      <a:r>
                        <a:rPr lang="ko-KR" altLang="en-US" sz="800" dirty="0"/>
                        <a:t>승인자는 등록자의 </a:t>
                      </a:r>
                      <a:r>
                        <a:rPr lang="ko-KR" altLang="en-US" sz="800" dirty="0" err="1"/>
                        <a:t>직상사</a:t>
                      </a:r>
                      <a:endParaRPr lang="ko-KR" altLang="en-US" sz="800" dirty="0"/>
                    </a:p>
                  </a:txBody>
                  <a:tcPr/>
                </a:tc>
                <a:extLst>
                  <a:ext uri="{0D108BD9-81ED-4DB2-BD59-A6C34878D82A}">
                    <a16:rowId xmlns:a16="http://schemas.microsoft.com/office/drawing/2014/main" val="10001"/>
                  </a:ext>
                </a:extLst>
              </a:tr>
              <a:tr h="0">
                <a:tc>
                  <a:txBody>
                    <a:bodyPr/>
                    <a:lstStyle/>
                    <a:p>
                      <a:pPr latinLnBrk="1"/>
                      <a:r>
                        <a:rPr lang="ko-KR" altLang="en-US" sz="800" dirty="0"/>
                        <a:t>삭제</a:t>
                      </a:r>
                    </a:p>
                  </a:txBody>
                  <a:tcPr/>
                </a:tc>
                <a:tc>
                  <a:txBody>
                    <a:bodyPr/>
                    <a:lstStyle/>
                    <a:p>
                      <a:pPr latinLnBrk="1"/>
                      <a:r>
                        <a:rPr lang="ko-KR" altLang="en-US" sz="800" dirty="0"/>
                        <a:t>승인요청 되지 않은 작업은 삭제 가능</a:t>
                      </a:r>
                    </a:p>
                  </a:txBody>
                  <a:tcPr/>
                </a:tc>
                <a:extLst>
                  <a:ext uri="{0D108BD9-81ED-4DB2-BD59-A6C34878D82A}">
                    <a16:rowId xmlns:a16="http://schemas.microsoft.com/office/drawing/2014/main" val="10002"/>
                  </a:ext>
                </a:extLst>
              </a:tr>
              <a:tr h="0">
                <a:tc>
                  <a:txBody>
                    <a:bodyPr/>
                    <a:lstStyle/>
                    <a:p>
                      <a:pPr latinLnBrk="1"/>
                      <a:r>
                        <a:rPr lang="ko-KR" altLang="en-US" sz="800" dirty="0"/>
                        <a:t>취소요청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사유를 등록</a:t>
                      </a:r>
                      <a:r>
                        <a:rPr lang="en-US" altLang="ko-KR" sz="800" dirty="0">
                          <a:solidFill>
                            <a:schemeClr val="tx1"/>
                          </a:solidFill>
                        </a:rPr>
                        <a:t>: default : </a:t>
                      </a:r>
                      <a:r>
                        <a:rPr lang="ko-KR" altLang="en-US" sz="800" dirty="0">
                          <a:solidFill>
                            <a:schemeClr val="tx1"/>
                          </a:solidFill>
                        </a:rPr>
                        <a:t>작업변경</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t>승인자에게 문자</a:t>
                      </a:r>
                      <a:r>
                        <a:rPr lang="en-US" altLang="ko-KR" sz="800" dirty="0"/>
                        <a:t>/</a:t>
                      </a:r>
                      <a:r>
                        <a:rPr lang="ko-KR" altLang="en-US" sz="800" dirty="0"/>
                        <a:t>메일 전송 </a:t>
                      </a:r>
                    </a:p>
                  </a:txBody>
                  <a:tcPr/>
                </a:tc>
                <a:extLst>
                  <a:ext uri="{0D108BD9-81ED-4DB2-BD59-A6C34878D82A}">
                    <a16:rowId xmlns:a16="http://schemas.microsoft.com/office/drawing/2014/main" val="10003"/>
                  </a:ext>
                </a:extLst>
              </a:tr>
              <a:tr h="0">
                <a:tc>
                  <a:txBody>
                    <a:bodyPr/>
                    <a:lstStyle/>
                    <a:p>
                      <a:pPr latinLnBrk="1"/>
                      <a:r>
                        <a:rPr lang="ko-KR" altLang="en-US" sz="800" dirty="0"/>
                        <a:t>보기</a:t>
                      </a:r>
                    </a:p>
                  </a:txBody>
                  <a:tcPr/>
                </a:tc>
                <a:tc>
                  <a:txBody>
                    <a:bodyPr/>
                    <a:lstStyle/>
                    <a:p>
                      <a:pPr latinLnBrk="1"/>
                      <a:r>
                        <a:rPr lang="ko-KR" altLang="en-US" sz="800" dirty="0"/>
                        <a:t>보기 버튼 </a:t>
                      </a:r>
                      <a:r>
                        <a:rPr lang="ko-KR" altLang="en-US" sz="800" dirty="0" err="1"/>
                        <a:t>클릭시</a:t>
                      </a:r>
                      <a:r>
                        <a:rPr lang="ko-KR" altLang="en-US" sz="800" dirty="0"/>
                        <a:t>  상세내역을  </a:t>
                      </a:r>
                      <a:r>
                        <a:rPr lang="ko-KR" altLang="en-US" sz="800" b="1" dirty="0"/>
                        <a:t>별도 페이지에 출력</a:t>
                      </a:r>
                      <a:endParaRPr lang="en-US" altLang="ko-KR" sz="800" b="1" dirty="0"/>
                    </a:p>
                  </a:txBody>
                  <a:tcPr/>
                </a:tc>
                <a:extLst>
                  <a:ext uri="{0D108BD9-81ED-4DB2-BD59-A6C34878D82A}">
                    <a16:rowId xmlns:a16="http://schemas.microsoft.com/office/drawing/2014/main" val="10004"/>
                  </a:ext>
                </a:extLst>
              </a:tr>
              <a:tr h="0">
                <a:tc>
                  <a:txBody>
                    <a:bodyPr/>
                    <a:lstStyle/>
                    <a:p>
                      <a:pPr latinLnBrk="1"/>
                      <a:r>
                        <a:rPr lang="ko-KR" altLang="en-US" sz="800" dirty="0"/>
                        <a:t>점검일</a:t>
                      </a:r>
                    </a:p>
                  </a:txBody>
                  <a:tcPr/>
                </a:tc>
                <a:tc>
                  <a:txBody>
                    <a:bodyPr/>
                    <a:lstStyle/>
                    <a:p>
                      <a:pPr latinLnBrk="1"/>
                      <a:r>
                        <a:rPr lang="ko-KR" altLang="en-US" sz="800" b="1" dirty="0"/>
                        <a:t>해당 작업지시를 점검한 경우 </a:t>
                      </a:r>
                      <a:endParaRPr lang="en-US" altLang="ko-KR" sz="800" b="1" dirty="0"/>
                    </a:p>
                  </a:txBody>
                  <a:tcPr/>
                </a:tc>
                <a:extLst>
                  <a:ext uri="{0D108BD9-81ED-4DB2-BD59-A6C34878D82A}">
                    <a16:rowId xmlns:a16="http://schemas.microsoft.com/office/drawing/2014/main" val="10005"/>
                  </a:ext>
                </a:extLst>
              </a:tr>
              <a:tr h="0">
                <a:tc>
                  <a:txBody>
                    <a:bodyPr/>
                    <a:lstStyle/>
                    <a:p>
                      <a:pPr latinLnBrk="1"/>
                      <a:r>
                        <a:rPr lang="ko-KR" altLang="en-US" sz="800" dirty="0"/>
                        <a:t>작업조직</a:t>
                      </a:r>
                    </a:p>
                  </a:txBody>
                  <a:tcPr/>
                </a:tc>
                <a:tc>
                  <a:txBody>
                    <a:bodyPr/>
                    <a:lstStyle/>
                    <a:p>
                      <a:pPr latinLnBrk="1"/>
                      <a:r>
                        <a:rPr lang="ko-KR" altLang="en-US" sz="800" b="1" dirty="0"/>
                        <a:t>지점</a:t>
                      </a:r>
                      <a:r>
                        <a:rPr lang="en-US" altLang="ko-KR" sz="800" b="1" dirty="0"/>
                        <a:t>.</a:t>
                      </a:r>
                      <a:r>
                        <a:rPr lang="ko-KR" altLang="en-US" sz="800" b="1" dirty="0"/>
                        <a:t>지사</a:t>
                      </a:r>
                      <a:r>
                        <a:rPr lang="en-US" altLang="ko-KR" sz="800" b="1" dirty="0"/>
                        <a:t>,</a:t>
                      </a:r>
                      <a:r>
                        <a:rPr lang="ko-KR" altLang="en-US" sz="800" b="1" dirty="0"/>
                        <a:t>센터</a:t>
                      </a:r>
                      <a:endParaRPr lang="en-US" altLang="ko-KR" sz="800" b="1" dirty="0"/>
                    </a:p>
                  </a:txBody>
                  <a:tcPr/>
                </a:tc>
                <a:extLst>
                  <a:ext uri="{0D108BD9-81ED-4DB2-BD59-A6C34878D82A}">
                    <a16:rowId xmlns:a16="http://schemas.microsoft.com/office/drawing/2014/main" val="10006"/>
                  </a:ext>
                </a:extLst>
              </a:tr>
              <a:tr h="0">
                <a:tc>
                  <a:txBody>
                    <a:bodyPr/>
                    <a:lstStyle/>
                    <a:p>
                      <a:pPr latinLnBrk="1"/>
                      <a:r>
                        <a:rPr lang="ko-KR" altLang="en-US" sz="800" dirty="0"/>
                        <a:t>승인요청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7"/>
                  </a:ext>
                </a:extLst>
              </a:tr>
              <a:tr h="0">
                <a:tc>
                  <a:txBody>
                    <a:bodyPr/>
                    <a:lstStyle/>
                    <a:p>
                      <a:pPr latinLnBrk="1"/>
                      <a:r>
                        <a:rPr lang="ko-KR" altLang="en-US" sz="800" dirty="0"/>
                        <a:t>취소요청</a:t>
                      </a:r>
                    </a:p>
                  </a:txBody>
                  <a:tcPr/>
                </a:tc>
                <a:tc>
                  <a:txBody>
                    <a:bodyPr/>
                    <a:lstStyle/>
                    <a:p>
                      <a:pPr latinLnBrk="1"/>
                      <a:r>
                        <a:rPr lang="ko-KR" altLang="en-US" sz="800" b="1" dirty="0"/>
                        <a:t>클릭 시 통합결재로 이관</a:t>
                      </a:r>
                      <a:endParaRPr lang="en-US" altLang="ko-KR" sz="800" b="1" dirty="0"/>
                    </a:p>
                  </a:txBody>
                  <a:tcPr/>
                </a:tc>
                <a:extLst>
                  <a:ext uri="{0D108BD9-81ED-4DB2-BD59-A6C34878D82A}">
                    <a16:rowId xmlns:a16="http://schemas.microsoft.com/office/drawing/2014/main" val="10008"/>
                  </a:ext>
                </a:extLst>
              </a:tr>
              <a:tr h="0">
                <a:tc>
                  <a:txBody>
                    <a:bodyPr/>
                    <a:lstStyle/>
                    <a:p>
                      <a:pPr latinLnBrk="1"/>
                      <a:r>
                        <a:rPr lang="ko-KR" altLang="en-US" sz="800" dirty="0"/>
                        <a:t>허가서 </a:t>
                      </a:r>
                    </a:p>
                  </a:txBody>
                  <a:tcPr/>
                </a:tc>
                <a:tc>
                  <a:txBody>
                    <a:bodyPr/>
                    <a:lstStyle/>
                    <a:p>
                      <a:pPr latinLnBrk="1"/>
                      <a:r>
                        <a:rPr lang="ko-KR" altLang="en-US" sz="800" b="1" dirty="0"/>
                        <a:t>등록 </a:t>
                      </a:r>
                      <a:r>
                        <a:rPr lang="ko-KR" altLang="en-US" sz="800" b="1" dirty="0" err="1"/>
                        <a:t>클릭시</a:t>
                      </a:r>
                      <a:r>
                        <a:rPr lang="ko-KR" altLang="en-US" sz="800" b="1" dirty="0"/>
                        <a:t> 허가서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09"/>
                  </a:ext>
                </a:extLst>
              </a:tr>
              <a:tr h="0">
                <a:tc>
                  <a:txBody>
                    <a:bodyPr/>
                    <a:lstStyle/>
                    <a:p>
                      <a:pPr latinLnBrk="1"/>
                      <a:r>
                        <a:rPr lang="ko-KR" altLang="en-US" sz="800" dirty="0"/>
                        <a:t>점검결과</a:t>
                      </a:r>
                    </a:p>
                  </a:txBody>
                  <a:tcPr/>
                </a:tc>
                <a:tc>
                  <a:txBody>
                    <a:bodyPr/>
                    <a:lstStyle/>
                    <a:p>
                      <a:pPr latinLnBrk="1"/>
                      <a:r>
                        <a:rPr lang="ko-KR" altLang="en-US" sz="800" b="1" dirty="0"/>
                        <a:t>점검결과</a:t>
                      </a:r>
                      <a:endParaRPr lang="en-US" altLang="ko-KR" sz="800" b="1" dirty="0"/>
                    </a:p>
                    <a:p>
                      <a:pPr latinLnBrk="1"/>
                      <a:r>
                        <a:rPr lang="ko-KR" altLang="en-US" sz="800" b="1" dirty="0" err="1"/>
                        <a:t>클릭시</a:t>
                      </a:r>
                      <a:r>
                        <a:rPr lang="ko-KR" altLang="en-US" sz="800" b="1" dirty="0"/>
                        <a:t> </a:t>
                      </a:r>
                      <a:r>
                        <a:rPr lang="ko-KR" altLang="en-US" sz="800" b="1" dirty="0" err="1"/>
                        <a:t>점금결과</a:t>
                      </a:r>
                      <a:r>
                        <a:rPr lang="ko-KR" altLang="en-US" sz="800" b="1" dirty="0"/>
                        <a:t> 등록</a:t>
                      </a:r>
                      <a:r>
                        <a:rPr lang="en-US" altLang="ko-KR" sz="800" b="1" dirty="0"/>
                        <a:t>/</a:t>
                      </a:r>
                      <a:r>
                        <a:rPr lang="ko-KR" altLang="en-US" sz="800" b="1" dirty="0"/>
                        <a:t>수정 화면으로 이동</a:t>
                      </a:r>
                      <a:endParaRPr lang="en-US" altLang="ko-KR" sz="800" b="1" dirty="0"/>
                    </a:p>
                  </a:txBody>
                  <a:tcPr/>
                </a:tc>
                <a:extLst>
                  <a:ext uri="{0D108BD9-81ED-4DB2-BD59-A6C34878D82A}">
                    <a16:rowId xmlns:a16="http://schemas.microsoft.com/office/drawing/2014/main" val="10010"/>
                  </a:ext>
                </a:extLst>
              </a:tr>
            </a:tbl>
          </a:graphicData>
        </a:graphic>
      </p:graphicFrame>
      <p:sp>
        <p:nvSpPr>
          <p:cNvPr id="32" name="직사각형 31"/>
          <p:cNvSpPr/>
          <p:nvPr/>
        </p:nvSpPr>
        <p:spPr>
          <a:xfrm>
            <a:off x="9445359" y="3973632"/>
            <a:ext cx="2210098" cy="10600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허가서를 작성해야 하는 밀폐작업의 경우  밀폐작업여부를 작업지시서 </a:t>
            </a:r>
            <a:r>
              <a:rPr lang="ko-KR" altLang="en-US" sz="800" dirty="0" err="1">
                <a:solidFill>
                  <a:schemeClr val="tx1"/>
                </a:solidFill>
              </a:rPr>
              <a:t>등록시</a:t>
            </a:r>
            <a:r>
              <a:rPr lang="ko-KR" altLang="en-US" sz="800" dirty="0">
                <a:solidFill>
                  <a:schemeClr val="tx1"/>
                </a:solidFill>
              </a:rPr>
              <a:t> 등록할 것인가</a:t>
            </a:r>
            <a:r>
              <a:rPr lang="en-US" altLang="ko-KR" sz="800" dirty="0">
                <a:solidFill>
                  <a:schemeClr val="tx1"/>
                </a:solidFill>
              </a:rPr>
              <a:t>.</a:t>
            </a:r>
          </a:p>
        </p:txBody>
      </p:sp>
      <p:sp>
        <p:nvSpPr>
          <p:cNvPr id="30" name="직사각형 29"/>
          <p:cNvSpPr/>
          <p:nvPr/>
        </p:nvSpPr>
        <p:spPr>
          <a:xfrm>
            <a:off x="7446448" y="99031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5" name="직사각형 34"/>
          <p:cNvSpPr/>
          <p:nvPr/>
        </p:nvSpPr>
        <p:spPr>
          <a:xfrm>
            <a:off x="4224934" y="1247804"/>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3184675" y="12031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승인 자</a:t>
            </a:r>
          </a:p>
        </p:txBody>
      </p:sp>
      <p:sp>
        <p:nvSpPr>
          <p:cNvPr id="42" name="직사각형 41"/>
          <p:cNvSpPr/>
          <p:nvPr/>
        </p:nvSpPr>
        <p:spPr>
          <a:xfrm>
            <a:off x="4961933" y="1233641"/>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6" name="직사각형 45"/>
          <p:cNvSpPr/>
          <p:nvPr/>
        </p:nvSpPr>
        <p:spPr>
          <a:xfrm>
            <a:off x="6925781"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7" name="직사각형 46"/>
          <p:cNvSpPr/>
          <p:nvPr/>
        </p:nvSpPr>
        <p:spPr>
          <a:xfrm>
            <a:off x="7445448" y="1236793"/>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48" name="직사각형 47"/>
          <p:cNvSpPr/>
          <p:nvPr/>
        </p:nvSpPr>
        <p:spPr>
          <a:xfrm>
            <a:off x="4224934" y="1524442"/>
            <a:ext cx="690911"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9" name="직사각형 48"/>
          <p:cNvSpPr/>
          <p:nvPr/>
        </p:nvSpPr>
        <p:spPr>
          <a:xfrm>
            <a:off x="3184675" y="14797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자</a:t>
            </a:r>
          </a:p>
        </p:txBody>
      </p:sp>
      <p:sp>
        <p:nvSpPr>
          <p:cNvPr id="50" name="직사각형 49"/>
          <p:cNvSpPr/>
          <p:nvPr/>
        </p:nvSpPr>
        <p:spPr>
          <a:xfrm>
            <a:off x="4961933" y="1510279"/>
            <a:ext cx="1912744" cy="180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51" name="직사각형 50"/>
          <p:cNvSpPr/>
          <p:nvPr/>
        </p:nvSpPr>
        <p:spPr>
          <a:xfrm>
            <a:off x="6925781"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52" name="직사각형 51"/>
          <p:cNvSpPr/>
          <p:nvPr/>
        </p:nvSpPr>
        <p:spPr>
          <a:xfrm>
            <a:off x="7445448" y="151343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53" name="직사각형 52"/>
          <p:cNvSpPr/>
          <p:nvPr/>
        </p:nvSpPr>
        <p:spPr>
          <a:xfrm>
            <a:off x="7746" y="154201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상태</a:t>
            </a:r>
          </a:p>
        </p:txBody>
      </p:sp>
      <p:sp>
        <p:nvSpPr>
          <p:cNvPr id="55" name="직사각형 54"/>
          <p:cNvSpPr/>
          <p:nvPr/>
        </p:nvSpPr>
        <p:spPr>
          <a:xfrm>
            <a:off x="1023775" y="1568300"/>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56" name="직사각형 55"/>
          <p:cNvSpPr/>
          <p:nvPr/>
        </p:nvSpPr>
        <p:spPr>
          <a:xfrm>
            <a:off x="2702058" y="1568300"/>
            <a:ext cx="23381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graphicFrame>
        <p:nvGraphicFramePr>
          <p:cNvPr id="58" name="표 57"/>
          <p:cNvGraphicFramePr>
            <a:graphicFrameLocks noGrp="1"/>
          </p:cNvGraphicFramePr>
          <p:nvPr/>
        </p:nvGraphicFramePr>
        <p:xfrm>
          <a:off x="356263" y="2347186"/>
          <a:ext cx="8724692" cy="1631760"/>
        </p:xfrm>
        <a:graphic>
          <a:graphicData uri="http://schemas.openxmlformats.org/drawingml/2006/table">
            <a:tbl>
              <a:tblPr firstRow="1" bandRow="1">
                <a:tableStyleId>{5C22544A-7EE6-4342-B048-85BDC9FD1C3A}</a:tableStyleId>
              </a:tblPr>
              <a:tblGrid>
                <a:gridCol w="237155">
                  <a:extLst>
                    <a:ext uri="{9D8B030D-6E8A-4147-A177-3AD203B41FA5}">
                      <a16:colId xmlns:a16="http://schemas.microsoft.com/office/drawing/2014/main" val="20000"/>
                    </a:ext>
                  </a:extLst>
                </a:gridCol>
                <a:gridCol w="768405">
                  <a:extLst>
                    <a:ext uri="{9D8B030D-6E8A-4147-A177-3AD203B41FA5}">
                      <a16:colId xmlns:a16="http://schemas.microsoft.com/office/drawing/2014/main" val="20003"/>
                    </a:ext>
                  </a:extLst>
                </a:gridCol>
                <a:gridCol w="1208430">
                  <a:extLst>
                    <a:ext uri="{9D8B030D-6E8A-4147-A177-3AD203B41FA5}">
                      <a16:colId xmlns:a16="http://schemas.microsoft.com/office/drawing/2014/main" val="20002"/>
                    </a:ext>
                  </a:extLst>
                </a:gridCol>
                <a:gridCol w="1238476">
                  <a:extLst>
                    <a:ext uri="{9D8B030D-6E8A-4147-A177-3AD203B41FA5}">
                      <a16:colId xmlns:a16="http://schemas.microsoft.com/office/drawing/2014/main" val="20004"/>
                    </a:ext>
                  </a:extLst>
                </a:gridCol>
                <a:gridCol w="767588">
                  <a:extLst>
                    <a:ext uri="{9D8B030D-6E8A-4147-A177-3AD203B41FA5}">
                      <a16:colId xmlns:a16="http://schemas.microsoft.com/office/drawing/2014/main" val="20005"/>
                    </a:ext>
                  </a:extLst>
                </a:gridCol>
                <a:gridCol w="782901">
                  <a:extLst>
                    <a:ext uri="{9D8B030D-6E8A-4147-A177-3AD203B41FA5}">
                      <a16:colId xmlns:a16="http://schemas.microsoft.com/office/drawing/2014/main" val="20006"/>
                    </a:ext>
                  </a:extLst>
                </a:gridCol>
                <a:gridCol w="902805">
                  <a:extLst>
                    <a:ext uri="{9D8B030D-6E8A-4147-A177-3AD203B41FA5}">
                      <a16:colId xmlns:a16="http://schemas.microsoft.com/office/drawing/2014/main" val="20007"/>
                    </a:ext>
                  </a:extLst>
                </a:gridCol>
                <a:gridCol w="576958">
                  <a:extLst>
                    <a:ext uri="{9D8B030D-6E8A-4147-A177-3AD203B41FA5}">
                      <a16:colId xmlns:a16="http://schemas.microsoft.com/office/drawing/2014/main" val="20008"/>
                    </a:ext>
                  </a:extLst>
                </a:gridCol>
                <a:gridCol w="576958">
                  <a:extLst>
                    <a:ext uri="{9D8B030D-6E8A-4147-A177-3AD203B41FA5}">
                      <a16:colId xmlns:a16="http://schemas.microsoft.com/office/drawing/2014/main" val="20009"/>
                    </a:ext>
                  </a:extLst>
                </a:gridCol>
                <a:gridCol w="576958">
                  <a:extLst>
                    <a:ext uri="{9D8B030D-6E8A-4147-A177-3AD203B41FA5}">
                      <a16:colId xmlns:a16="http://schemas.microsoft.com/office/drawing/2014/main" val="20010"/>
                    </a:ext>
                  </a:extLst>
                </a:gridCol>
                <a:gridCol w="389512">
                  <a:extLst>
                    <a:ext uri="{9D8B030D-6E8A-4147-A177-3AD203B41FA5}">
                      <a16:colId xmlns:a16="http://schemas.microsoft.com/office/drawing/2014/main" val="20011"/>
                    </a:ext>
                  </a:extLst>
                </a:gridCol>
                <a:gridCol w="349273">
                  <a:extLst>
                    <a:ext uri="{9D8B030D-6E8A-4147-A177-3AD203B41FA5}">
                      <a16:colId xmlns:a16="http://schemas.microsoft.com/office/drawing/2014/main" val="20012"/>
                    </a:ext>
                  </a:extLst>
                </a:gridCol>
                <a:gridCol w="349273">
                  <a:extLst>
                    <a:ext uri="{9D8B030D-6E8A-4147-A177-3AD203B41FA5}">
                      <a16:colId xmlns:a16="http://schemas.microsoft.com/office/drawing/2014/main" val="2001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작업지시</a:t>
                      </a:r>
                      <a:r>
                        <a:rPr lang="en-US" altLang="ko-KR" sz="800" b="0" dirty="0">
                          <a:solidFill>
                            <a:schemeClr val="tx1"/>
                          </a:solidFill>
                        </a:rPr>
                        <a:t>ID</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작업일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허가서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8292">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123456789</a:t>
                      </a:r>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이름</a:t>
                      </a:r>
                      <a:r>
                        <a:rPr lang="en-US" altLang="ko-KR" sz="800" b="0" dirty="0"/>
                        <a:t>/</a:t>
                      </a:r>
                      <a:r>
                        <a:rPr lang="ko-KR" altLang="en-US" sz="800" b="0" dirty="0"/>
                        <a:t>소속</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삭재</a:t>
                      </a: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취소요청</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취소완료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75718">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승인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미등록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57" name="타원 56">
            <a:extLst>
              <a:ext uri="{FF2B5EF4-FFF2-40B4-BE49-F238E27FC236}">
                <a16:creationId xmlns:a16="http://schemas.microsoft.com/office/drawing/2014/main" id="{26CA9628-18FE-4D3D-AA3B-718DB802B8FC}"/>
              </a:ext>
            </a:extLst>
          </p:cNvPr>
          <p:cNvSpPr/>
          <p:nvPr/>
        </p:nvSpPr>
        <p:spPr>
          <a:xfrm>
            <a:off x="-249375" y="-245509"/>
            <a:ext cx="695886"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19</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332818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직사각형 27"/>
          <p:cNvSpPr/>
          <p:nvPr/>
        </p:nvSpPr>
        <p:spPr>
          <a:xfrm>
            <a:off x="1008264" y="2632436"/>
            <a:ext cx="6574756"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5" name="직사각형 44"/>
          <p:cNvSpPr/>
          <p:nvPr/>
        </p:nvSpPr>
        <p:spPr>
          <a:xfrm>
            <a:off x="1001323" y="2396785"/>
            <a:ext cx="121516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a:t>
            </a:r>
            <a:r>
              <a:rPr lang="ko-KR" altLang="en-US" sz="800" dirty="0">
                <a:solidFill>
                  <a:schemeClr val="tx1"/>
                </a:solidFill>
              </a:rPr>
              <a:t> 국사</a:t>
            </a:r>
          </a:p>
        </p:txBody>
      </p:sp>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4684211" y="5880116"/>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7" name="직사각형 36"/>
          <p:cNvSpPr/>
          <p:nvPr/>
        </p:nvSpPr>
        <p:spPr>
          <a:xfrm>
            <a:off x="3453" y="263243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03312" y="1591681"/>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89" name="표 88"/>
          <p:cNvGraphicFramePr>
            <a:graphicFrameLocks noGrp="1"/>
          </p:cNvGraphicFramePr>
          <p:nvPr/>
        </p:nvGraphicFramePr>
        <p:xfrm>
          <a:off x="9433740" y="905811"/>
          <a:ext cx="2670569" cy="3126258"/>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찾기</a:t>
                      </a:r>
                    </a:p>
                  </a:txBody>
                  <a:tcPr/>
                </a:tc>
                <a:tc>
                  <a:txBody>
                    <a:bodyPr/>
                    <a:lstStyle/>
                    <a:p>
                      <a:pPr latinLnBrk="1"/>
                      <a:r>
                        <a:rPr lang="ko-KR" altLang="en-US" sz="800" dirty="0"/>
                        <a:t>작업지시 내역들을 검색하여 작업지시를 선택</a:t>
                      </a:r>
                      <a:endParaRPr lang="en-US" altLang="ko-KR" sz="800" dirty="0"/>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작성중</a:t>
                      </a:r>
                      <a:r>
                        <a:rPr lang="en-US" altLang="ko-KR" sz="800" dirty="0">
                          <a:solidFill>
                            <a:schemeClr val="tx1"/>
                          </a:solidFill>
                        </a:rPr>
                        <a:t>,</a:t>
                      </a:r>
                      <a:r>
                        <a:rPr lang="ko-KR" altLang="en-US" sz="800" dirty="0">
                          <a:solidFill>
                            <a:schemeClr val="tx1"/>
                          </a:solidFill>
                        </a:rPr>
                        <a:t>승인요청</a:t>
                      </a:r>
                      <a:r>
                        <a:rPr lang="en-US" altLang="ko-KR" sz="800" dirty="0">
                          <a:solidFill>
                            <a:schemeClr val="tx1"/>
                          </a:solidFill>
                        </a:rPr>
                        <a:t>,</a:t>
                      </a:r>
                      <a:r>
                        <a:rPr lang="ko-KR" altLang="en-US" sz="800" dirty="0">
                          <a:solidFill>
                            <a:schemeClr val="tx1"/>
                          </a:solidFill>
                        </a:rPr>
                        <a:t>승인완료</a:t>
                      </a:r>
                      <a:r>
                        <a:rPr lang="en-US" altLang="ko-KR" sz="800" dirty="0">
                          <a:solidFill>
                            <a:schemeClr val="tx1"/>
                          </a:solidFill>
                        </a:rPr>
                        <a:t>,</a:t>
                      </a:r>
                      <a:r>
                        <a:rPr lang="ko-KR" altLang="en-US" sz="800" dirty="0">
                          <a:solidFill>
                            <a:schemeClr val="tx1"/>
                          </a:solidFill>
                        </a:rPr>
                        <a:t>취소요청</a:t>
                      </a:r>
                      <a:r>
                        <a:rPr lang="en-US" altLang="ko-KR" sz="800" dirty="0">
                          <a:solidFill>
                            <a:schemeClr val="tx1"/>
                          </a:solidFill>
                        </a:rPr>
                        <a:t>,</a:t>
                      </a:r>
                      <a:r>
                        <a:rPr lang="ko-KR" altLang="en-US" sz="800" dirty="0">
                          <a:solidFill>
                            <a:schemeClr val="tx1"/>
                          </a:solidFill>
                        </a:rPr>
                        <a:t>취소완료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이력보기</a:t>
                      </a:r>
                    </a:p>
                  </a:txBody>
                  <a:tcPr/>
                </a:tc>
                <a:tc>
                  <a:txBody>
                    <a:bodyPr/>
                    <a:lstStyle/>
                    <a:p>
                      <a:r>
                        <a:rPr lang="ko-KR" altLang="en-US" sz="800" dirty="0">
                          <a:solidFill>
                            <a:schemeClr val="tx1"/>
                          </a:solidFill>
                        </a:rPr>
                        <a:t>현재의 상태를 보여주고  이력버튼 </a:t>
                      </a:r>
                      <a:r>
                        <a:rPr lang="ko-KR" altLang="en-US" sz="800" dirty="0" err="1">
                          <a:solidFill>
                            <a:schemeClr val="tx1"/>
                          </a:solidFill>
                        </a:rPr>
                        <a:t>클릭시</a:t>
                      </a:r>
                      <a:r>
                        <a:rPr lang="ko-KR" altLang="en-US" sz="800" dirty="0">
                          <a:solidFill>
                            <a:schemeClr val="tx1"/>
                          </a:solidFill>
                        </a:rPr>
                        <a:t>  등록</a:t>
                      </a:r>
                      <a:r>
                        <a:rPr lang="en-US" altLang="ko-KR" sz="800" dirty="0">
                          <a:solidFill>
                            <a:schemeClr val="tx1"/>
                          </a:solidFill>
                        </a:rPr>
                        <a:t>,</a:t>
                      </a:r>
                      <a:r>
                        <a:rPr lang="ko-KR" altLang="en-US" sz="800" dirty="0">
                          <a:solidFill>
                            <a:schemeClr val="tx1"/>
                          </a:solidFill>
                        </a:rPr>
                        <a:t>신청</a:t>
                      </a:r>
                      <a:r>
                        <a:rPr lang="en-US" altLang="ko-KR" sz="800" dirty="0">
                          <a:solidFill>
                            <a:schemeClr val="tx1"/>
                          </a:solidFill>
                        </a:rPr>
                        <a:t>,</a:t>
                      </a:r>
                      <a:r>
                        <a:rPr lang="ko-KR" altLang="en-US" sz="800" dirty="0">
                          <a:solidFill>
                            <a:schemeClr val="tx1"/>
                          </a:solidFill>
                        </a:rPr>
                        <a:t>승인</a:t>
                      </a:r>
                      <a:r>
                        <a:rPr lang="en-US" altLang="ko-KR" sz="800" dirty="0">
                          <a:solidFill>
                            <a:schemeClr val="tx1"/>
                          </a:solidFill>
                        </a:rPr>
                        <a:t>,</a:t>
                      </a:r>
                      <a:r>
                        <a:rPr lang="ko-KR" altLang="en-US" sz="800" baseline="0" dirty="0">
                          <a:solidFill>
                            <a:schemeClr val="tx1"/>
                          </a:solidFill>
                        </a:rPr>
                        <a:t> 취소 등의 상태변경이력을 팝업</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 유형</a:t>
                      </a:r>
                    </a:p>
                  </a:txBody>
                  <a:tcPr/>
                </a:tc>
                <a:tc>
                  <a:txBody>
                    <a:bodyPr/>
                    <a:lstStyle/>
                    <a:p>
                      <a:r>
                        <a:rPr lang="ko-KR" altLang="en-US" sz="800" dirty="0">
                          <a:solidFill>
                            <a:schemeClr val="tx1"/>
                          </a:solidFill>
                        </a:rPr>
                        <a:t>맨홀</a:t>
                      </a:r>
                      <a:r>
                        <a:rPr lang="en-US" altLang="ko-KR" sz="800" dirty="0">
                          <a:solidFill>
                            <a:schemeClr val="tx1"/>
                          </a:solidFill>
                        </a:rPr>
                        <a:t>, </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맨홀</a:t>
                      </a:r>
                      <a:r>
                        <a:rPr lang="en-US" altLang="ko-KR" sz="800" dirty="0">
                          <a:solidFill>
                            <a:schemeClr val="tx1"/>
                          </a:solidFill>
                        </a:rPr>
                        <a:t>+</a:t>
                      </a:r>
                      <a:r>
                        <a:rPr lang="ko-KR" altLang="en-US" sz="800" dirty="0">
                          <a:solidFill>
                            <a:schemeClr val="tx1"/>
                          </a:solidFill>
                        </a:rPr>
                        <a:t>전주</a:t>
                      </a:r>
                      <a:r>
                        <a:rPr lang="en-US" altLang="ko-KR" sz="800" dirty="0">
                          <a:solidFill>
                            <a:schemeClr val="tx1"/>
                          </a:solidFill>
                        </a:rPr>
                        <a:t>, </a:t>
                      </a:r>
                      <a:r>
                        <a:rPr lang="ko-KR" altLang="en-US" sz="800" dirty="0">
                          <a:solidFill>
                            <a:schemeClr val="tx1"/>
                          </a:solidFill>
                        </a:rPr>
                        <a:t>기타</a:t>
                      </a:r>
                      <a:endParaRPr lang="en-US" altLang="ko-KR" sz="800" dirty="0">
                        <a:solidFill>
                          <a:schemeClr val="tx1"/>
                        </a:solidFill>
                      </a:endParaRPr>
                    </a:p>
                  </a:txBody>
                  <a:tcPr/>
                </a:tc>
                <a:extLst>
                  <a:ext uri="{0D108BD9-81ED-4DB2-BD59-A6C34878D82A}">
                    <a16:rowId xmlns:a16="http://schemas.microsoft.com/office/drawing/2014/main" val="10004"/>
                  </a:ext>
                </a:extLst>
              </a:tr>
              <a:tr h="413538">
                <a:tc>
                  <a:txBody>
                    <a:bodyPr/>
                    <a:lstStyle/>
                    <a:p>
                      <a:pPr latinLnBrk="1"/>
                      <a:r>
                        <a:rPr lang="ko-KR" altLang="en-US" sz="800" dirty="0"/>
                        <a:t>작업내용</a:t>
                      </a:r>
                    </a:p>
                  </a:txBody>
                  <a:tcPr/>
                </a:tc>
                <a:tc>
                  <a:txBody>
                    <a:bodyPr/>
                    <a:lstStyle/>
                    <a:p>
                      <a:r>
                        <a:rPr lang="ko-KR" altLang="en-US" sz="800" dirty="0">
                          <a:solidFill>
                            <a:schemeClr val="tx1"/>
                          </a:solidFill>
                        </a:rPr>
                        <a:t>작업내용을 입력 </a:t>
                      </a:r>
                      <a:r>
                        <a:rPr lang="en-US" altLang="ko-KR" sz="800" dirty="0">
                          <a:solidFill>
                            <a:schemeClr val="tx1"/>
                          </a:solidFill>
                        </a:rPr>
                        <a:t>, </a:t>
                      </a:r>
                      <a:r>
                        <a:rPr lang="ko-KR" altLang="en-US" sz="800" dirty="0">
                          <a:solidFill>
                            <a:schemeClr val="tx1"/>
                          </a:solidFill>
                        </a:rPr>
                        <a:t>별도의 </a:t>
                      </a:r>
                      <a:r>
                        <a:rPr lang="ko-KR" altLang="en-US" sz="800" dirty="0" err="1">
                          <a:solidFill>
                            <a:schemeClr val="tx1"/>
                          </a:solidFill>
                        </a:rPr>
                        <a:t>작업명은</a:t>
                      </a:r>
                      <a:r>
                        <a:rPr lang="ko-KR" altLang="en-US" sz="800" dirty="0">
                          <a:solidFill>
                            <a:schemeClr val="tx1"/>
                          </a:solidFill>
                        </a:rPr>
                        <a:t> 관리하지 않음</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err="1"/>
                        <a:t>중량물</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하나라도 선택되면  안전서류에서 작업계획서를 작성해야 함</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가져오가</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작업지시 검색 팝업을 호출하여 특정 작업지시를 선택한 후 해당 작업지시내역을 복사</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a:t>
                      </a:r>
                      <a:r>
                        <a:rPr lang="ko-KR" altLang="en-US" sz="800" dirty="0">
                          <a:solidFill>
                            <a:schemeClr val="tx1"/>
                          </a:solidFill>
                        </a:rPr>
                        <a:t>작업취소 후 재 </a:t>
                      </a:r>
                      <a:r>
                        <a:rPr lang="ko-KR" altLang="en-US" sz="800" dirty="0" err="1">
                          <a:solidFill>
                            <a:schemeClr val="tx1"/>
                          </a:solidFill>
                        </a:rPr>
                        <a:t>등록시</a:t>
                      </a:r>
                      <a:r>
                        <a:rPr lang="ko-KR" altLang="en-US" sz="800" dirty="0">
                          <a:solidFill>
                            <a:schemeClr val="tx1"/>
                          </a:solidFill>
                        </a:rPr>
                        <a:t> 입력의 용이를 위해 취소된 작업지시를 가져오기</a:t>
                      </a:r>
                      <a:r>
                        <a:rPr lang="en-US" altLang="ko-KR" sz="800" dirty="0">
                          <a:solidFill>
                            <a:schemeClr val="tx1"/>
                          </a:solidFill>
                        </a:rPr>
                        <a:t>)</a:t>
                      </a:r>
                    </a:p>
                  </a:txBody>
                  <a:tcPr/>
                </a:tc>
                <a:extLst>
                  <a:ext uri="{0D108BD9-81ED-4DB2-BD59-A6C34878D82A}">
                    <a16:rowId xmlns:a16="http://schemas.microsoft.com/office/drawing/2014/main" val="10007"/>
                  </a:ext>
                </a:extLst>
              </a:tr>
            </a:tbl>
          </a:graphicData>
        </a:graphic>
      </p:graphicFrame>
      <p:sp>
        <p:nvSpPr>
          <p:cNvPr id="63" name="직사각형 62"/>
          <p:cNvSpPr/>
          <p:nvPr/>
        </p:nvSpPr>
        <p:spPr>
          <a:xfrm>
            <a:off x="1008264" y="2903679"/>
            <a:ext cx="92331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a:t>
            </a:r>
            <a:endParaRPr lang="ko-KR" altLang="en-US" sz="800" dirty="0">
              <a:solidFill>
                <a:schemeClr val="tx1"/>
              </a:solidFill>
            </a:endParaRPr>
          </a:p>
        </p:txBody>
      </p:sp>
      <p:sp>
        <p:nvSpPr>
          <p:cNvPr id="64" name="직사각형 63"/>
          <p:cNvSpPr/>
          <p:nvPr/>
        </p:nvSpPr>
        <p:spPr>
          <a:xfrm>
            <a:off x="3453" y="290367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일시</a:t>
            </a:r>
          </a:p>
        </p:txBody>
      </p:sp>
      <p:sp>
        <p:nvSpPr>
          <p:cNvPr id="67" name="직사각형 66"/>
          <p:cNvSpPr/>
          <p:nvPr/>
        </p:nvSpPr>
        <p:spPr>
          <a:xfrm>
            <a:off x="2114853" y="2904692"/>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98" name="직사각형 97"/>
          <p:cNvSpPr/>
          <p:nvPr/>
        </p:nvSpPr>
        <p:spPr>
          <a:xfrm>
            <a:off x="2615535" y="2903679"/>
            <a:ext cx="19290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108" name="직사각형 107"/>
          <p:cNvSpPr/>
          <p:nvPr/>
        </p:nvSpPr>
        <p:spPr>
          <a:xfrm>
            <a:off x="-3850" y="322519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109" name="직사각형 108"/>
          <p:cNvSpPr/>
          <p:nvPr/>
        </p:nvSpPr>
        <p:spPr>
          <a:xfrm>
            <a:off x="1018003" y="3228952"/>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110" name="직사각형 109"/>
          <p:cNvSpPr/>
          <p:nvPr/>
        </p:nvSpPr>
        <p:spPr>
          <a:xfrm>
            <a:off x="7636040" y="3225191"/>
            <a:ext cx="793775" cy="179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지도 찾기</a:t>
            </a:r>
          </a:p>
        </p:txBody>
      </p:sp>
      <p:sp>
        <p:nvSpPr>
          <p:cNvPr id="111" name="직사각형 110"/>
          <p:cNvSpPr/>
          <p:nvPr/>
        </p:nvSpPr>
        <p:spPr>
          <a:xfrm>
            <a:off x="8472009" y="3208045"/>
            <a:ext cx="460683" cy="19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30" name="직사각형 29"/>
          <p:cNvSpPr/>
          <p:nvPr/>
        </p:nvSpPr>
        <p:spPr>
          <a:xfrm>
            <a:off x="9453857" y="4328571"/>
            <a:ext cx="2321136" cy="1758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국사명은</a:t>
            </a:r>
            <a:r>
              <a:rPr lang="ko-KR" altLang="en-US" sz="800" dirty="0">
                <a:solidFill>
                  <a:schemeClr val="tx1"/>
                </a:solidFill>
              </a:rPr>
              <a:t> 필수 인가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선택대상 작업계획서는  모두 동일한가</a:t>
            </a:r>
            <a:r>
              <a:rPr lang="en-US" altLang="ko-KR" sz="800" dirty="0">
                <a:solidFill>
                  <a:schemeClr val="tx1"/>
                </a:solidFill>
              </a:rPr>
              <a:t>?</a:t>
            </a:r>
          </a:p>
          <a:p>
            <a:r>
              <a:rPr lang="ko-KR" altLang="en-US" sz="800" dirty="0">
                <a:solidFill>
                  <a:schemeClr val="tx1"/>
                </a:solidFill>
              </a:rPr>
              <a:t>원칙은</a:t>
            </a:r>
            <a:endParaRPr lang="en-US" altLang="ko-KR" sz="800" dirty="0">
              <a:solidFill>
                <a:schemeClr val="tx1"/>
              </a:solidFill>
            </a:endParaRPr>
          </a:p>
          <a:p>
            <a:r>
              <a:rPr lang="en-US" altLang="ko-KR" sz="800" dirty="0">
                <a:solidFill>
                  <a:schemeClr val="tx1"/>
                </a:solidFill>
              </a:rPr>
              <a:t>n/c/ : </a:t>
            </a:r>
            <a:r>
              <a:rPr lang="ko-KR" altLang="en-US" sz="800" dirty="0">
                <a:solidFill>
                  <a:schemeClr val="tx1"/>
                </a:solidFill>
              </a:rPr>
              <a:t>작업조직을 판단</a:t>
            </a:r>
            <a:endParaRPr lang="en-US" altLang="ko-KR" sz="800" dirty="0">
              <a:solidFill>
                <a:schemeClr val="tx1"/>
              </a:solidFill>
            </a:endParaRPr>
          </a:p>
          <a:p>
            <a:r>
              <a:rPr lang="en-US" altLang="ko-KR" sz="800" dirty="0">
                <a:solidFill>
                  <a:schemeClr val="tx1"/>
                </a:solidFill>
              </a:rPr>
              <a:t>E: </a:t>
            </a:r>
            <a:r>
              <a:rPr lang="ko-KR" altLang="en-US" sz="800" dirty="0">
                <a:solidFill>
                  <a:schemeClr val="tx1"/>
                </a:solidFill>
              </a:rPr>
              <a:t>점검유형 없음</a:t>
            </a:r>
            <a:r>
              <a:rPr lang="en-US" altLang="ko-KR" sz="800" dirty="0">
                <a:solidFill>
                  <a:schemeClr val="tx1"/>
                </a:solidFill>
              </a:rPr>
              <a:t>, </a:t>
            </a:r>
            <a:r>
              <a:rPr lang="ko-KR" altLang="en-US" sz="800" dirty="0">
                <a:solidFill>
                  <a:schemeClr val="tx1"/>
                </a:solidFill>
              </a:rPr>
              <a:t>점검항목은 점검자가 판단</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작업계획서 </a:t>
            </a:r>
            <a:r>
              <a:rPr lang="en-US" altLang="ko-KR" sz="800" dirty="0">
                <a:solidFill>
                  <a:schemeClr val="tx1"/>
                </a:solidFill>
              </a:rPr>
              <a:t>: </a:t>
            </a:r>
            <a:r>
              <a:rPr lang="ko-KR" altLang="en-US" sz="800" dirty="0">
                <a:solidFill>
                  <a:schemeClr val="tx1"/>
                </a:solidFill>
              </a:rPr>
              <a:t>검토 필요</a:t>
            </a:r>
            <a:endParaRPr lang="en-US" altLang="ko-KR" sz="800" dirty="0">
              <a:solidFill>
                <a:schemeClr val="tx1"/>
              </a:solidFill>
            </a:endParaRPr>
          </a:p>
          <a:p>
            <a:r>
              <a:rPr lang="ko-KR" altLang="en-US" sz="800" dirty="0">
                <a:solidFill>
                  <a:schemeClr val="tx1"/>
                </a:solidFill>
              </a:rPr>
              <a:t>작업지시데이터가 서류관리의 작업계획서인가 </a:t>
            </a:r>
            <a:r>
              <a:rPr lang="en-US" altLang="ko-KR" sz="800" dirty="0">
                <a:solidFill>
                  <a:schemeClr val="tx1"/>
                </a:solidFill>
              </a:rPr>
              <a:t>?</a:t>
            </a:r>
          </a:p>
          <a:p>
            <a:r>
              <a:rPr lang="ko-KR" altLang="en-US" sz="800" dirty="0">
                <a:solidFill>
                  <a:schemeClr val="tx1"/>
                </a:solidFill>
              </a:rPr>
              <a:t>작업계획서의 작업내역이 목차 다음인데  이러면 출력이 안됨</a:t>
            </a:r>
            <a:endParaRPr lang="en-US" altLang="ko-KR" sz="800" dirty="0">
              <a:solidFill>
                <a:schemeClr val="tx1"/>
              </a:solidFill>
            </a:endParaRPr>
          </a:p>
        </p:txBody>
      </p:sp>
      <p:sp>
        <p:nvSpPr>
          <p:cNvPr id="31" name="직사각형 30"/>
          <p:cNvSpPr/>
          <p:nvPr/>
        </p:nvSpPr>
        <p:spPr>
          <a:xfrm>
            <a:off x="2827344" y="2906773"/>
            <a:ext cx="529217"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HH:MI</a:t>
            </a:r>
            <a:endParaRPr lang="ko-KR" altLang="en-US" sz="800" dirty="0">
              <a:solidFill>
                <a:schemeClr val="tx1"/>
              </a:solidFill>
            </a:endParaRPr>
          </a:p>
        </p:txBody>
      </p:sp>
      <p:sp>
        <p:nvSpPr>
          <p:cNvPr id="42" name="직사각형 41"/>
          <p:cNvSpPr/>
          <p:nvPr/>
        </p:nvSpPr>
        <p:spPr>
          <a:xfrm>
            <a:off x="2702628" y="975846"/>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sp>
        <p:nvSpPr>
          <p:cNvPr id="55" name="직사각형 54"/>
          <p:cNvSpPr/>
          <p:nvPr/>
        </p:nvSpPr>
        <p:spPr>
          <a:xfrm>
            <a:off x="-21593" y="367834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유형</a:t>
            </a:r>
          </a:p>
        </p:txBody>
      </p:sp>
      <p:sp>
        <p:nvSpPr>
          <p:cNvPr id="56" name="직사각형 55"/>
          <p:cNvSpPr/>
          <p:nvPr/>
        </p:nvSpPr>
        <p:spPr>
          <a:xfrm>
            <a:off x="1008263" y="3674235"/>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선택</a:t>
            </a:r>
          </a:p>
        </p:txBody>
      </p:sp>
      <p:sp>
        <p:nvSpPr>
          <p:cNvPr id="57" name="직사각형 56"/>
          <p:cNvSpPr/>
          <p:nvPr/>
        </p:nvSpPr>
        <p:spPr>
          <a:xfrm>
            <a:off x="1909689" y="367294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59" name="직사각형 58"/>
          <p:cNvSpPr/>
          <p:nvPr/>
        </p:nvSpPr>
        <p:spPr>
          <a:xfrm>
            <a:off x="490760" y="2406698"/>
            <a:ext cx="5105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국사</a:t>
            </a:r>
          </a:p>
        </p:txBody>
      </p:sp>
      <p:sp>
        <p:nvSpPr>
          <p:cNvPr id="48" name="직사각형 47"/>
          <p:cNvSpPr/>
          <p:nvPr/>
        </p:nvSpPr>
        <p:spPr>
          <a:xfrm>
            <a:off x="34736" y="351379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51" name="직사각형 50"/>
          <p:cNvSpPr/>
          <p:nvPr/>
        </p:nvSpPr>
        <p:spPr>
          <a:xfrm>
            <a:off x="-6729" y="401749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작업계획서</a:t>
            </a:r>
          </a:p>
        </p:txBody>
      </p:sp>
      <p:sp>
        <p:nvSpPr>
          <p:cNvPr id="53" name="직사각형 52"/>
          <p:cNvSpPr/>
          <p:nvPr/>
        </p:nvSpPr>
        <p:spPr>
          <a:xfrm>
            <a:off x="2119713" y="4016062"/>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65" name="직사각형 64"/>
          <p:cNvSpPr/>
          <p:nvPr/>
        </p:nvSpPr>
        <p:spPr>
          <a:xfrm>
            <a:off x="49600" y="385294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69" name="직사각형 68"/>
          <p:cNvSpPr/>
          <p:nvPr/>
        </p:nvSpPr>
        <p:spPr>
          <a:xfrm>
            <a:off x="990109" y="1926717"/>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작업조</a:t>
            </a:r>
            <a:endParaRPr lang="ko-KR" altLang="en-US" sz="800" dirty="0">
              <a:solidFill>
                <a:schemeClr val="tx1"/>
              </a:solidFill>
            </a:endParaRPr>
          </a:p>
        </p:txBody>
      </p:sp>
      <p:sp>
        <p:nvSpPr>
          <p:cNvPr id="70" name="직사각형 69"/>
          <p:cNvSpPr/>
          <p:nvPr/>
        </p:nvSpPr>
        <p:spPr>
          <a:xfrm>
            <a:off x="3524975" y="981431"/>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승인신청</a:t>
            </a:r>
          </a:p>
        </p:txBody>
      </p:sp>
      <p:sp>
        <p:nvSpPr>
          <p:cNvPr id="71" name="직사각형 70"/>
          <p:cNvSpPr/>
          <p:nvPr/>
        </p:nvSpPr>
        <p:spPr>
          <a:xfrm>
            <a:off x="960643" y="402412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오거크레인</a:t>
            </a:r>
            <a:r>
              <a:rPr lang="ko-KR" altLang="en-US" sz="800" dirty="0">
                <a:solidFill>
                  <a:schemeClr val="tx1"/>
                </a:solidFill>
              </a:rPr>
              <a:t> </a:t>
            </a:r>
            <a:r>
              <a:rPr lang="ko-KR" altLang="en-US" sz="800" dirty="0" err="1">
                <a:solidFill>
                  <a:schemeClr val="tx1"/>
                </a:solidFill>
              </a:rPr>
              <a:t>카고트럭</a:t>
            </a:r>
            <a:endParaRPr lang="ko-KR" altLang="en-US" sz="800" dirty="0">
              <a:solidFill>
                <a:schemeClr val="tx1"/>
              </a:solidFill>
            </a:endParaRPr>
          </a:p>
        </p:txBody>
      </p:sp>
      <p:sp>
        <p:nvSpPr>
          <p:cNvPr id="72" name="직사각형 71"/>
          <p:cNvSpPr/>
          <p:nvPr/>
        </p:nvSpPr>
        <p:spPr>
          <a:xfrm>
            <a:off x="960643" y="4235898"/>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고소작업차</a:t>
            </a:r>
            <a:endParaRPr lang="ko-KR" altLang="en-US" sz="800" dirty="0">
              <a:solidFill>
                <a:schemeClr val="tx1"/>
              </a:solidFill>
            </a:endParaRPr>
          </a:p>
        </p:txBody>
      </p:sp>
      <p:sp>
        <p:nvSpPr>
          <p:cNvPr id="73" name="직사각형 72"/>
          <p:cNvSpPr/>
          <p:nvPr/>
        </p:nvSpPr>
        <p:spPr>
          <a:xfrm>
            <a:off x="2129074" y="4248818"/>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74" name="직사각형 73"/>
          <p:cNvSpPr/>
          <p:nvPr/>
        </p:nvSpPr>
        <p:spPr>
          <a:xfrm>
            <a:off x="970004" y="4452006"/>
            <a:ext cx="1159070" cy="185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운반용 화물트럭</a:t>
            </a:r>
          </a:p>
        </p:txBody>
      </p:sp>
      <p:sp>
        <p:nvSpPr>
          <p:cNvPr id="75" name="직사각형 74"/>
          <p:cNvSpPr/>
          <p:nvPr/>
        </p:nvSpPr>
        <p:spPr>
          <a:xfrm>
            <a:off x="2138435" y="4464926"/>
            <a:ext cx="28613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49" name="직사각형 48"/>
          <p:cNvSpPr/>
          <p:nvPr/>
        </p:nvSpPr>
        <p:spPr>
          <a:xfrm>
            <a:off x="4157464" y="981430"/>
            <a:ext cx="589825" cy="173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이력보기</a:t>
            </a:r>
          </a:p>
        </p:txBody>
      </p:sp>
    </p:spTree>
    <p:extLst>
      <p:ext uri="{BB962C8B-B14F-4D97-AF65-F5344CB8AC3E}">
        <p14:creationId xmlns:p14="http://schemas.microsoft.com/office/powerpoint/2010/main" val="298012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7727602" y="998575"/>
            <a:ext cx="62437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2" name="직사각형 211"/>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54" name="직사각형 53"/>
          <p:cNvSpPr/>
          <p:nvPr/>
        </p:nvSpPr>
        <p:spPr>
          <a:xfrm>
            <a:off x="1408702" y="392782"/>
            <a:ext cx="5111902" cy="1869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지시 등록</a:t>
            </a:r>
            <a:r>
              <a:rPr lang="en-US" altLang="ko-KR" sz="900" dirty="0">
                <a:solidFill>
                  <a:schemeClr val="tx1"/>
                </a:solidFill>
              </a:rPr>
              <a:t>/</a:t>
            </a:r>
            <a:r>
              <a:rPr lang="ko-KR" altLang="en-US" sz="900" dirty="0">
                <a:solidFill>
                  <a:schemeClr val="tx1"/>
                </a:solidFill>
              </a:rPr>
              <a:t>수정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   NETWORK/CUSTOMER </a:t>
            </a:r>
            <a:r>
              <a:rPr lang="ko-KR" altLang="en-US" sz="900" dirty="0">
                <a:solidFill>
                  <a:schemeClr val="tx1"/>
                </a:solidFill>
              </a:rPr>
              <a:t>부문 용</a:t>
            </a:r>
          </a:p>
        </p:txBody>
      </p:sp>
      <p:sp>
        <p:nvSpPr>
          <p:cNvPr id="27" name="직사각형 26"/>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29" name="직사각형 28"/>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35" name="직사각형 34"/>
          <p:cNvSpPr/>
          <p:nvPr/>
        </p:nvSpPr>
        <p:spPr>
          <a:xfrm>
            <a:off x="3530364" y="5366933"/>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9" name="직사각형 38"/>
          <p:cNvSpPr/>
          <p:nvPr/>
        </p:nvSpPr>
        <p:spPr>
          <a:xfrm>
            <a:off x="1015124" y="1368210"/>
            <a:ext cx="118755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HH:MI</a:t>
            </a:r>
            <a:endParaRPr lang="ko-KR" altLang="en-US" sz="800" dirty="0">
              <a:solidFill>
                <a:schemeClr val="tx1"/>
              </a:solidFill>
            </a:endParaRPr>
          </a:p>
        </p:txBody>
      </p:sp>
      <p:sp>
        <p:nvSpPr>
          <p:cNvPr id="40" name="직사각형 39"/>
          <p:cNvSpPr/>
          <p:nvPr/>
        </p:nvSpPr>
        <p:spPr>
          <a:xfrm>
            <a:off x="1018001" y="1601844"/>
            <a:ext cx="3070528"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46" name="직사각형 45"/>
          <p:cNvSpPr/>
          <p:nvPr/>
        </p:nvSpPr>
        <p:spPr>
          <a:xfrm>
            <a:off x="19794" y="136821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endParaRPr lang="ko-KR" altLang="en-US" sz="800" dirty="0">
              <a:solidFill>
                <a:schemeClr val="tx1"/>
              </a:solidFill>
            </a:endParaRPr>
          </a:p>
        </p:txBody>
      </p:sp>
      <p:sp>
        <p:nvSpPr>
          <p:cNvPr id="47" name="직사각형 46"/>
          <p:cNvSpPr/>
          <p:nvPr/>
        </p:nvSpPr>
        <p:spPr>
          <a:xfrm>
            <a:off x="5633" y="163945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graphicFrame>
        <p:nvGraphicFramePr>
          <p:cNvPr id="34" name="표 33"/>
          <p:cNvGraphicFramePr>
            <a:graphicFrameLocks noGrp="1"/>
          </p:cNvGraphicFramePr>
          <p:nvPr/>
        </p:nvGraphicFramePr>
        <p:xfrm>
          <a:off x="4072263" y="2669350"/>
          <a:ext cx="2832958" cy="169272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42" name="직사각형 41"/>
          <p:cNvSpPr/>
          <p:nvPr/>
        </p:nvSpPr>
        <p:spPr>
          <a:xfrm>
            <a:off x="3327537" y="976424"/>
            <a:ext cx="741837"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진행상태</a:t>
            </a:r>
            <a:endParaRPr lang="ko-KR" altLang="en-US" sz="800" dirty="0">
              <a:solidFill>
                <a:schemeClr val="tx1"/>
              </a:solidFill>
            </a:endParaRPr>
          </a:p>
        </p:txBody>
      </p:sp>
      <p:sp>
        <p:nvSpPr>
          <p:cNvPr id="43" name="직사각형 42"/>
          <p:cNvSpPr/>
          <p:nvPr/>
        </p:nvSpPr>
        <p:spPr>
          <a:xfrm>
            <a:off x="8411459" y="1368211"/>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이력</a:t>
            </a:r>
            <a:endParaRPr lang="ko-KR" altLang="en-US" sz="800" dirty="0"/>
          </a:p>
        </p:txBody>
      </p:sp>
      <p:graphicFrame>
        <p:nvGraphicFramePr>
          <p:cNvPr id="49" name="표 48"/>
          <p:cNvGraphicFramePr>
            <a:graphicFrameLocks noGrp="1"/>
          </p:cNvGraphicFramePr>
          <p:nvPr/>
        </p:nvGraphicFramePr>
        <p:xfrm>
          <a:off x="678657" y="2669350"/>
          <a:ext cx="2832958" cy="1728230"/>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20003"/>
                    </a:ext>
                  </a:extLst>
                </a:gridCol>
                <a:gridCol w="454587">
                  <a:extLst>
                    <a:ext uri="{9D8B030D-6E8A-4147-A177-3AD203B41FA5}">
                      <a16:colId xmlns:a16="http://schemas.microsoft.com/office/drawing/2014/main" val="20001"/>
                    </a:ext>
                  </a:extLst>
                </a:gridCol>
                <a:gridCol w="1528753">
                  <a:extLst>
                    <a:ext uri="{9D8B030D-6E8A-4147-A177-3AD203B41FA5}">
                      <a16:colId xmlns:a16="http://schemas.microsoft.com/office/drawing/2014/main" val="20002"/>
                    </a:ext>
                  </a:extLst>
                </a:gridCol>
              </a:tblGrid>
              <a:tr h="26519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직책</a:t>
                      </a:r>
                      <a:r>
                        <a:rPr lang="en-US" altLang="ko-KR" sz="900" b="0" dirty="0">
                          <a:solidFill>
                            <a:schemeClr val="tx1"/>
                          </a:solidFill>
                        </a:rPr>
                        <a:t>/</a:t>
                      </a:r>
                      <a:r>
                        <a:rPr lang="ko-KR" altLang="en-US" sz="900" b="0" dirty="0">
                          <a:solidFill>
                            <a:schemeClr val="tx1"/>
                          </a:solidFill>
                        </a:rPr>
                        <a:t>호칭</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a:txBody>
                    <a:bodyPr/>
                    <a:lstStyle/>
                    <a:p>
                      <a:pPr algn="ctr" latinLnBrk="1"/>
                      <a:r>
                        <a:rPr lang="en-US" altLang="ko-KR" sz="900" b="0" dirty="0"/>
                        <a:t>11111113</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gn="ctr" latinLnBrk="1"/>
                      <a:r>
                        <a:rPr lang="en-US" altLang="ko-KR" sz="900" b="0" dirty="0"/>
                        <a:t>11111114</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gn="ctr" latinLnBrk="1"/>
                      <a:r>
                        <a:rPr lang="en-US" altLang="ko-KR" sz="900" b="0" dirty="0"/>
                        <a:t>11111115</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과장</a:t>
                      </a:r>
                      <a:r>
                        <a:rPr lang="en-US" altLang="ko-KR" sz="900" b="0" dirty="0"/>
                        <a:t>/</a:t>
                      </a:r>
                      <a:r>
                        <a:rPr lang="ko-KR" altLang="en-US" sz="900" b="0" dirty="0"/>
                        <a:t>팀장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gn="ctr" latinLnBrk="1"/>
                      <a:r>
                        <a:rPr lang="en-US" altLang="ko-KR" sz="900" b="0" dirty="0"/>
                        <a:t>11111116</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0">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60" name="오른쪽 화살표 59"/>
          <p:cNvSpPr/>
          <p:nvPr/>
        </p:nvSpPr>
        <p:spPr>
          <a:xfrm>
            <a:off x="3546259" y="2920034"/>
            <a:ext cx="523115" cy="346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선택</a:t>
            </a:r>
          </a:p>
        </p:txBody>
      </p:sp>
      <p:sp>
        <p:nvSpPr>
          <p:cNvPr id="44" name="직사각형 43"/>
          <p:cNvSpPr/>
          <p:nvPr/>
        </p:nvSpPr>
        <p:spPr>
          <a:xfrm>
            <a:off x="8396940" y="987459"/>
            <a:ext cx="63331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가져오기</a:t>
            </a:r>
          </a:p>
        </p:txBody>
      </p:sp>
      <p:sp>
        <p:nvSpPr>
          <p:cNvPr id="66" name="직사각형 65"/>
          <p:cNvSpPr/>
          <p:nvPr/>
        </p:nvSpPr>
        <p:spPr>
          <a:xfrm>
            <a:off x="322136" y="2159476"/>
            <a:ext cx="8859185" cy="41866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68" name="직사각형 67"/>
          <p:cNvSpPr/>
          <p:nvPr/>
        </p:nvSpPr>
        <p:spPr>
          <a:xfrm>
            <a:off x="322136" y="1933563"/>
            <a:ext cx="618794"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58" name="직사각형 57"/>
          <p:cNvSpPr/>
          <p:nvPr/>
        </p:nvSpPr>
        <p:spPr>
          <a:xfrm>
            <a:off x="990109" y="1926717"/>
            <a:ext cx="618794"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작업조</a:t>
            </a:r>
            <a:endParaRPr lang="ko-KR" altLang="en-US" sz="800" dirty="0"/>
          </a:p>
        </p:txBody>
      </p:sp>
      <p:sp>
        <p:nvSpPr>
          <p:cNvPr id="3" name="왼쪽 화살표 2"/>
          <p:cNvSpPr/>
          <p:nvPr/>
        </p:nvSpPr>
        <p:spPr>
          <a:xfrm>
            <a:off x="3530364" y="3244024"/>
            <a:ext cx="503854" cy="377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제외</a:t>
            </a:r>
          </a:p>
        </p:txBody>
      </p:sp>
    </p:spTree>
    <p:extLst>
      <p:ext uri="{BB962C8B-B14F-4D97-AF65-F5344CB8AC3E}">
        <p14:creationId xmlns:p14="http://schemas.microsoft.com/office/powerpoint/2010/main" val="306337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9393217" y="5208494"/>
            <a:ext cx="2702636" cy="923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작업허가서인데  문서작성주기가 </a:t>
            </a:r>
            <a:r>
              <a:rPr lang="en-US" altLang="ko-KR" sz="900" dirty="0">
                <a:solidFill>
                  <a:schemeClr val="tx1"/>
                </a:solidFill>
              </a:rPr>
              <a:t>“</a:t>
            </a:r>
            <a:r>
              <a:rPr lang="ko-KR" altLang="en-US" sz="900" dirty="0">
                <a:solidFill>
                  <a:schemeClr val="tx1"/>
                </a:solidFill>
              </a:rPr>
              <a:t>매년</a:t>
            </a:r>
            <a:r>
              <a:rPr lang="en-US" altLang="ko-KR" sz="900" dirty="0">
                <a:solidFill>
                  <a:schemeClr val="tx1"/>
                </a:solidFill>
              </a:rPr>
              <a:t>“ </a:t>
            </a:r>
            <a:r>
              <a:rPr lang="ko-KR" altLang="en-US" sz="900" dirty="0">
                <a:solidFill>
                  <a:schemeClr val="tx1"/>
                </a:solidFill>
              </a:rPr>
              <a:t>으로 되어 있음 </a:t>
            </a:r>
            <a:r>
              <a:rPr lang="en-US" altLang="ko-KR" sz="900" dirty="0">
                <a:solidFill>
                  <a:schemeClr val="tx1"/>
                </a:solidFill>
              </a:rPr>
              <a:t>???</a:t>
            </a:r>
          </a:p>
          <a:p>
            <a:endParaRPr lang="en-US" altLang="ko-KR" sz="900" dirty="0">
              <a:solidFill>
                <a:schemeClr val="tx1"/>
              </a:solidFill>
            </a:endParaRPr>
          </a:p>
          <a:p>
            <a:r>
              <a:rPr lang="ko-KR" altLang="en-US" sz="900" dirty="0">
                <a:solidFill>
                  <a:schemeClr val="tx1"/>
                </a:solidFill>
              </a:rPr>
              <a:t>출입자 명단의 입력형태는</a:t>
            </a:r>
            <a:r>
              <a:rPr lang="en-US" altLang="ko-KR" sz="900" dirty="0">
                <a:solidFill>
                  <a:schemeClr val="tx1"/>
                </a:solidFill>
              </a:rPr>
              <a:t>?</a:t>
            </a:r>
            <a:r>
              <a:rPr lang="ko-KR" altLang="en-US" sz="900" dirty="0">
                <a:solidFill>
                  <a:schemeClr val="tx1"/>
                </a:solidFill>
              </a:rPr>
              <a:t>  </a:t>
            </a:r>
            <a:endParaRPr lang="en-US" altLang="ko-KR" sz="900" dirty="0">
              <a:solidFill>
                <a:schemeClr val="tx1"/>
              </a:solidFill>
            </a:endParaRPr>
          </a:p>
        </p:txBody>
      </p:sp>
      <p:sp>
        <p:nvSpPr>
          <p:cNvPr id="48" name="직사각형 47"/>
          <p:cNvSpPr/>
          <p:nvPr/>
        </p:nvSpPr>
        <p:spPr>
          <a:xfrm>
            <a:off x="1984489" y="97584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49" name="직사각형 48"/>
          <p:cNvSpPr/>
          <p:nvPr/>
        </p:nvSpPr>
        <p:spPr>
          <a:xfrm>
            <a:off x="26595" y="989412"/>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a:t>
            </a:r>
            <a:r>
              <a:rPr lang="en-US" altLang="ko-KR" sz="800" dirty="0">
                <a:solidFill>
                  <a:schemeClr val="tx1"/>
                </a:solidFill>
              </a:rPr>
              <a:t>ID</a:t>
            </a:r>
            <a:endParaRPr lang="ko-KR" altLang="en-US" sz="800" dirty="0">
              <a:solidFill>
                <a:schemeClr val="tx1"/>
              </a:solidFill>
            </a:endParaRPr>
          </a:p>
        </p:txBody>
      </p:sp>
      <p:sp>
        <p:nvSpPr>
          <p:cNvPr id="50" name="직사각형 49"/>
          <p:cNvSpPr/>
          <p:nvPr/>
        </p:nvSpPr>
        <p:spPr>
          <a:xfrm>
            <a:off x="1023127" y="989411"/>
            <a:ext cx="898270"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123456789</a:t>
            </a:r>
            <a:endParaRPr lang="ko-KR" altLang="en-US" sz="800" dirty="0">
              <a:solidFill>
                <a:schemeClr val="tx1"/>
              </a:solidFill>
            </a:endParaRPr>
          </a:p>
        </p:txBody>
      </p:sp>
      <p:sp>
        <p:nvSpPr>
          <p:cNvPr id="51" name="직사각형 50"/>
          <p:cNvSpPr/>
          <p:nvPr/>
        </p:nvSpPr>
        <p:spPr>
          <a:xfrm>
            <a:off x="1007940" y="1484140"/>
            <a:ext cx="657475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3" name="직사각형 52"/>
          <p:cNvSpPr/>
          <p:nvPr/>
        </p:nvSpPr>
        <p:spPr>
          <a:xfrm>
            <a:off x="3129" y="1484140"/>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내용</a:t>
            </a:r>
          </a:p>
        </p:txBody>
      </p:sp>
      <p:sp>
        <p:nvSpPr>
          <p:cNvPr id="55" name="직사각형 54"/>
          <p:cNvSpPr/>
          <p:nvPr/>
        </p:nvSpPr>
        <p:spPr>
          <a:xfrm>
            <a:off x="1007940" y="1718059"/>
            <a:ext cx="1313874" cy="1822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YYYY-MM-DD HH~HH</a:t>
            </a:r>
            <a:endParaRPr lang="ko-KR" altLang="en-US" sz="800" dirty="0">
              <a:solidFill>
                <a:schemeClr val="tx1"/>
              </a:solidFill>
            </a:endParaRPr>
          </a:p>
        </p:txBody>
      </p:sp>
      <p:sp>
        <p:nvSpPr>
          <p:cNvPr id="56" name="직사각형 55"/>
          <p:cNvSpPr/>
          <p:nvPr/>
        </p:nvSpPr>
        <p:spPr>
          <a:xfrm>
            <a:off x="3129" y="17180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작업일시</a:t>
            </a:r>
            <a:endParaRPr lang="ko-KR" altLang="en-US" sz="800" dirty="0">
              <a:solidFill>
                <a:schemeClr val="tx1"/>
              </a:solidFill>
            </a:endParaRPr>
          </a:p>
        </p:txBody>
      </p:sp>
      <p:sp>
        <p:nvSpPr>
          <p:cNvPr id="59" name="직사각형 58"/>
          <p:cNvSpPr/>
          <p:nvPr/>
        </p:nvSpPr>
        <p:spPr>
          <a:xfrm>
            <a:off x="-6916" y="197874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위 치</a:t>
            </a:r>
          </a:p>
        </p:txBody>
      </p:sp>
      <p:sp>
        <p:nvSpPr>
          <p:cNvPr id="60" name="직사각형 59"/>
          <p:cNvSpPr/>
          <p:nvPr/>
        </p:nvSpPr>
        <p:spPr>
          <a:xfrm>
            <a:off x="992358" y="1959270"/>
            <a:ext cx="6565016"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주소가 출력됩니다</a:t>
            </a:r>
          </a:p>
        </p:txBody>
      </p:sp>
      <p:sp>
        <p:nvSpPr>
          <p:cNvPr id="66" name="직사각형 65"/>
          <p:cNvSpPr/>
          <p:nvPr/>
        </p:nvSpPr>
        <p:spPr>
          <a:xfrm>
            <a:off x="1013789" y="1221235"/>
            <a:ext cx="3070528"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사원명</a:t>
            </a:r>
            <a:r>
              <a:rPr lang="en-US" altLang="ko-KR" sz="800" dirty="0">
                <a:solidFill>
                  <a:schemeClr val="tx1"/>
                </a:solidFill>
              </a:rPr>
              <a:t>,</a:t>
            </a:r>
            <a:r>
              <a:rPr lang="ko-KR" altLang="en-US" sz="800" dirty="0">
                <a:solidFill>
                  <a:schemeClr val="tx1"/>
                </a:solidFill>
              </a:rPr>
              <a:t>직책</a:t>
            </a:r>
            <a:r>
              <a:rPr lang="en-US" altLang="ko-KR" sz="800" dirty="0">
                <a:solidFill>
                  <a:schemeClr val="tx1"/>
                </a:solidFill>
              </a:rPr>
              <a:t>/</a:t>
            </a:r>
            <a:r>
              <a:rPr lang="ko-KR" altLang="en-US" sz="800" dirty="0">
                <a:solidFill>
                  <a:schemeClr val="tx1"/>
                </a:solidFill>
              </a:rPr>
              <a:t>호칭</a:t>
            </a:r>
            <a:r>
              <a:rPr lang="en-US" altLang="ko-KR" sz="800" dirty="0">
                <a:solidFill>
                  <a:schemeClr val="tx1"/>
                </a:solidFill>
              </a:rPr>
              <a:t>,</a:t>
            </a:r>
            <a:r>
              <a:rPr lang="ko-KR" altLang="en-US" sz="800" dirty="0">
                <a:solidFill>
                  <a:schemeClr val="tx1"/>
                </a:solidFill>
              </a:rPr>
              <a:t>소속이 출력됩니다</a:t>
            </a:r>
          </a:p>
        </p:txBody>
      </p:sp>
      <p:sp>
        <p:nvSpPr>
          <p:cNvPr id="68" name="직사각형 67"/>
          <p:cNvSpPr/>
          <p:nvPr/>
        </p:nvSpPr>
        <p:spPr>
          <a:xfrm>
            <a:off x="16674" y="1238594"/>
            <a:ext cx="1044059" cy="186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a:t>
            </a:r>
          </a:p>
        </p:txBody>
      </p:sp>
      <p:sp>
        <p:nvSpPr>
          <p:cNvPr id="72" name="직사각형 71"/>
          <p:cNvSpPr/>
          <p:nvPr/>
        </p:nvSpPr>
        <p:spPr>
          <a:xfrm>
            <a:off x="2636793" y="980175"/>
            <a:ext cx="741837" cy="1860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진행상태</a:t>
            </a:r>
          </a:p>
        </p:txBody>
      </p:sp>
      <p:sp>
        <p:nvSpPr>
          <p:cNvPr id="74" name="직사각형 73"/>
          <p:cNvSpPr/>
          <p:nvPr/>
        </p:nvSpPr>
        <p:spPr>
          <a:xfrm>
            <a:off x="9368532" y="883967"/>
            <a:ext cx="2702636"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밀폐공간 작업일 경우 해당 작업지시에 대해 작업허가서를 등록</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a:t>
            </a:r>
            <a:r>
              <a:rPr lang="ko-KR" altLang="en-US" sz="900" dirty="0">
                <a:solidFill>
                  <a:schemeClr val="tx1"/>
                </a:solidFill>
              </a:rPr>
              <a:t>주로 </a:t>
            </a:r>
            <a:r>
              <a:rPr lang="ko-KR" altLang="en-US" sz="900" dirty="0" err="1">
                <a:solidFill>
                  <a:schemeClr val="tx1"/>
                </a:solidFill>
              </a:rPr>
              <a:t>모바일에서</a:t>
            </a:r>
            <a:r>
              <a:rPr lang="ko-KR" altLang="en-US" sz="900" dirty="0">
                <a:solidFill>
                  <a:schemeClr val="tx1"/>
                </a:solidFill>
              </a:rPr>
              <a:t> 등록</a:t>
            </a:r>
            <a:r>
              <a:rPr lang="en-US" altLang="ko-KR" sz="900" dirty="0">
                <a:solidFill>
                  <a:schemeClr val="tx1"/>
                </a:solidFill>
              </a:rPr>
              <a:t>)</a:t>
            </a:r>
          </a:p>
        </p:txBody>
      </p:sp>
      <p:sp>
        <p:nvSpPr>
          <p:cNvPr id="75" name="직사각형 74"/>
          <p:cNvSpPr/>
          <p:nvPr/>
        </p:nvSpPr>
        <p:spPr>
          <a:xfrm>
            <a:off x="6935169" y="97162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83" name="직사각형 82"/>
          <p:cNvSpPr/>
          <p:nvPr/>
        </p:nvSpPr>
        <p:spPr>
          <a:xfrm>
            <a:off x="373224" y="2318540"/>
            <a:ext cx="704733" cy="2207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작업정보</a:t>
            </a:r>
            <a:endParaRPr lang="ko-KR" altLang="en-US" sz="800" dirty="0"/>
          </a:p>
        </p:txBody>
      </p:sp>
      <p:sp>
        <p:nvSpPr>
          <p:cNvPr id="84" name="직사각형 83"/>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85" name="직사각형 84"/>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sp>
        <p:nvSpPr>
          <p:cNvPr id="86" name="직사각형 85"/>
          <p:cNvSpPr/>
          <p:nvPr/>
        </p:nvSpPr>
        <p:spPr>
          <a:xfrm>
            <a:off x="1694375" y="3834387"/>
            <a:ext cx="10578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화기작업 필요</a:t>
            </a:r>
            <a:endParaRPr lang="en-US" altLang="ko-KR" sz="900" b="1" u="sng" dirty="0">
              <a:solidFill>
                <a:schemeClr val="tx1"/>
              </a:solidFill>
            </a:endParaRPr>
          </a:p>
        </p:txBody>
      </p:sp>
      <p:sp>
        <p:nvSpPr>
          <p:cNvPr id="87" name="직사각형 86"/>
          <p:cNvSpPr/>
          <p:nvPr/>
        </p:nvSpPr>
        <p:spPr>
          <a:xfrm>
            <a:off x="1785347" y="3181734"/>
            <a:ext cx="91917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출입자 명단</a:t>
            </a:r>
            <a:endParaRPr lang="en-US" altLang="ko-KR" sz="900" b="1" u="sng" dirty="0">
              <a:solidFill>
                <a:schemeClr val="tx1"/>
              </a:solidFill>
            </a:endParaRPr>
          </a:p>
        </p:txBody>
      </p:sp>
      <p:sp>
        <p:nvSpPr>
          <p:cNvPr id="88" name="직사각형 87"/>
          <p:cNvSpPr/>
          <p:nvPr/>
        </p:nvSpPr>
        <p:spPr>
          <a:xfrm>
            <a:off x="2719619" y="3163469"/>
            <a:ext cx="3257635" cy="3965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ㅇㅇㅇ</a:t>
            </a:r>
            <a:endParaRPr lang="ko-KR" altLang="en-US" sz="800" dirty="0">
              <a:solidFill>
                <a:schemeClr val="tx1"/>
              </a:solidFill>
            </a:endParaRPr>
          </a:p>
        </p:txBody>
      </p:sp>
      <p:sp>
        <p:nvSpPr>
          <p:cNvPr id="90" name="직사각형 89"/>
          <p:cNvSpPr/>
          <p:nvPr/>
        </p:nvSpPr>
        <p:spPr>
          <a:xfrm>
            <a:off x="2726385" y="381278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1" name="직사각형 90"/>
          <p:cNvSpPr/>
          <p:nvPr/>
        </p:nvSpPr>
        <p:spPr>
          <a:xfrm>
            <a:off x="1313522" y="4051424"/>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내연기관</a:t>
            </a:r>
            <a:r>
              <a:rPr lang="en-US" altLang="ko-KR" sz="900" dirty="0">
                <a:solidFill>
                  <a:schemeClr val="tx1"/>
                </a:solidFill>
              </a:rPr>
              <a:t>(</a:t>
            </a:r>
            <a:r>
              <a:rPr lang="ko-KR" altLang="en-US" sz="900" dirty="0">
                <a:solidFill>
                  <a:schemeClr val="tx1"/>
                </a:solidFill>
              </a:rPr>
              <a:t>양수기</a:t>
            </a:r>
            <a:r>
              <a:rPr lang="en-US" altLang="ko-KR" sz="900" dirty="0">
                <a:solidFill>
                  <a:schemeClr val="tx1"/>
                </a:solidFill>
              </a:rPr>
              <a:t>) </a:t>
            </a:r>
            <a:r>
              <a:rPr lang="ko-KR" altLang="en-US" sz="900" dirty="0">
                <a:solidFill>
                  <a:schemeClr val="tx1"/>
                </a:solidFill>
              </a:rPr>
              <a:t>사용</a:t>
            </a:r>
            <a:endParaRPr lang="en-US" altLang="ko-KR" sz="900" b="1" u="sng" dirty="0">
              <a:solidFill>
                <a:schemeClr val="tx1"/>
              </a:solidFill>
            </a:endParaRPr>
          </a:p>
        </p:txBody>
      </p:sp>
      <p:sp>
        <p:nvSpPr>
          <p:cNvPr id="92" name="직사각형 91"/>
          <p:cNvSpPr/>
          <p:nvPr/>
        </p:nvSpPr>
        <p:spPr>
          <a:xfrm>
            <a:off x="2726385" y="4047802"/>
            <a:ext cx="25035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93" name="직사각형 92"/>
          <p:cNvSpPr/>
          <p:nvPr/>
        </p:nvSpPr>
        <p:spPr>
          <a:xfrm>
            <a:off x="4517653" y="5913467"/>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94" name="직사각형 93"/>
          <p:cNvSpPr/>
          <p:nvPr/>
        </p:nvSpPr>
        <p:spPr>
          <a:xfrm>
            <a:off x="2719619" y="4444888"/>
            <a:ext cx="4613780" cy="6659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특별 조치가 필요한 사항이 있으면 여기 입력하세요</a:t>
            </a:r>
          </a:p>
        </p:txBody>
      </p:sp>
      <p:sp>
        <p:nvSpPr>
          <p:cNvPr id="95" name="직사각형 94"/>
          <p:cNvSpPr/>
          <p:nvPr/>
        </p:nvSpPr>
        <p:spPr>
          <a:xfrm>
            <a:off x="1302693" y="4486641"/>
            <a:ext cx="1449545"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특별 조치 필요사항</a:t>
            </a:r>
            <a:endParaRPr lang="en-US" altLang="ko-KR" sz="900" b="1" u="sng" dirty="0">
              <a:solidFill>
                <a:schemeClr val="tx1"/>
              </a:solidFill>
            </a:endParaRPr>
          </a:p>
        </p:txBody>
      </p:sp>
      <p:graphicFrame>
        <p:nvGraphicFramePr>
          <p:cNvPr id="96" name="표 95"/>
          <p:cNvGraphicFramePr>
            <a:graphicFrameLocks noGrp="1"/>
          </p:cNvGraphicFramePr>
          <p:nvPr/>
        </p:nvGraphicFramePr>
        <p:xfrm>
          <a:off x="9409250" y="1765796"/>
          <a:ext cx="2670569" cy="17373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신청자</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a:t>
                      </a:r>
                      <a:r>
                        <a:rPr lang="en-US" altLang="ko-KR" sz="800" dirty="0">
                          <a:solidFill>
                            <a:schemeClr val="tx1"/>
                          </a:solidFill>
                        </a:rPr>
                        <a:t>, </a:t>
                      </a:r>
                      <a:r>
                        <a:rPr lang="ko-KR" altLang="en-US" sz="800" dirty="0">
                          <a:solidFill>
                            <a:schemeClr val="tx1"/>
                          </a:solidFill>
                        </a:rPr>
                        <a:t>입력 불가</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진행상태</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a:t>
                      </a:r>
                      <a:r>
                        <a:rPr lang="en-US" altLang="ko-KR" sz="800" dirty="0">
                          <a:solidFill>
                            <a:schemeClr val="tx1"/>
                          </a:solidFill>
                        </a:rPr>
                        <a:t>, </a:t>
                      </a:r>
                      <a:r>
                        <a:rPr lang="ko-KR" altLang="en-US" sz="800" dirty="0">
                          <a:solidFill>
                            <a:schemeClr val="tx1"/>
                          </a:solidFill>
                        </a:rPr>
                        <a:t>승인요청</a:t>
                      </a:r>
                      <a:r>
                        <a:rPr lang="en-US" altLang="ko-KR" sz="800" dirty="0">
                          <a:solidFill>
                            <a:schemeClr val="tx1"/>
                          </a:solidFill>
                        </a:rPr>
                        <a:t>, </a:t>
                      </a:r>
                      <a:r>
                        <a:rPr lang="ko-KR" altLang="en-US" sz="800" dirty="0">
                          <a:solidFill>
                            <a:schemeClr val="tx1"/>
                          </a:solidFill>
                        </a:rPr>
                        <a:t>승인완료</a:t>
                      </a:r>
                      <a:endParaRPr lang="en-US" altLang="ko-KR" sz="800" dirty="0">
                        <a:solidFill>
                          <a:schemeClr val="tx1"/>
                        </a:solidFill>
                      </a:endParaRPr>
                    </a:p>
                  </a:txBody>
                  <a:tcPr/>
                </a:tc>
                <a:extLst>
                  <a:ext uri="{0D108BD9-81ED-4DB2-BD59-A6C34878D82A}">
                    <a16:rowId xmlns:a16="http://schemas.microsoft.com/office/drawing/2014/main" val="10002"/>
                  </a:ext>
                </a:extLst>
              </a:tr>
              <a:tr h="0">
                <a:tc>
                  <a:txBody>
                    <a:bodyPr/>
                    <a:lstStyle/>
                    <a:p>
                      <a:pPr latinLnBrk="1"/>
                      <a:r>
                        <a:rPr lang="ko-KR" altLang="en-US" sz="800" dirty="0"/>
                        <a:t>승인요청</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직상사에게</a:t>
                      </a:r>
                      <a:r>
                        <a:rPr lang="ko-KR" altLang="en-US" sz="800" dirty="0">
                          <a:solidFill>
                            <a:schemeClr val="tx1"/>
                          </a:solidFill>
                        </a:rPr>
                        <a:t> 승인을 요청</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작업허가서 출력</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b="1" dirty="0" err="1">
                          <a:solidFill>
                            <a:schemeClr val="tx1"/>
                          </a:solidFill>
                        </a:rPr>
                        <a:t>클릭시</a:t>
                      </a:r>
                      <a:r>
                        <a:rPr lang="ko-KR" altLang="en-US" sz="800" b="1" dirty="0">
                          <a:solidFill>
                            <a:schemeClr val="tx1"/>
                          </a:solidFill>
                        </a:rPr>
                        <a:t> 작업허가서 가 </a:t>
                      </a:r>
                      <a:r>
                        <a:rPr lang="en-US" altLang="ko-KR" sz="800" b="1" dirty="0" err="1">
                          <a:solidFill>
                            <a:schemeClr val="tx1"/>
                          </a:solidFill>
                        </a:rPr>
                        <a:t>donw</a:t>
                      </a:r>
                      <a:r>
                        <a:rPr lang="ko-KR" altLang="en-US" sz="800" b="1" baseline="0" dirty="0">
                          <a:solidFill>
                            <a:schemeClr val="tx1"/>
                          </a:solidFill>
                        </a:rPr>
                        <a:t> 됨</a:t>
                      </a:r>
                      <a:endParaRPr lang="en-US" altLang="ko-KR" sz="800" b="1"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97" name="직사각형 96"/>
          <p:cNvSpPr/>
          <p:nvPr/>
        </p:nvSpPr>
        <p:spPr>
          <a:xfrm>
            <a:off x="7511187" y="965087"/>
            <a:ext cx="647629" cy="183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승인요청</a:t>
            </a:r>
            <a:endParaRPr lang="ko-KR" altLang="en-US" sz="800" dirty="0"/>
          </a:p>
        </p:txBody>
      </p:sp>
      <p:sp>
        <p:nvSpPr>
          <p:cNvPr id="98" name="직사각형 97"/>
          <p:cNvSpPr/>
          <p:nvPr/>
        </p:nvSpPr>
        <p:spPr>
          <a:xfrm>
            <a:off x="8188693" y="965086"/>
            <a:ext cx="936160" cy="189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작업허가서 출력</a:t>
            </a:r>
          </a:p>
        </p:txBody>
      </p:sp>
      <p:sp>
        <p:nvSpPr>
          <p:cNvPr id="99" name="직사각형 98"/>
          <p:cNvSpPr/>
          <p:nvPr/>
        </p:nvSpPr>
        <p:spPr>
          <a:xfrm>
            <a:off x="9545617" y="3907911"/>
            <a:ext cx="270263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신청자 서명 삭제</a:t>
            </a:r>
            <a:endParaRPr lang="en-US" altLang="ko-KR" sz="900" dirty="0">
              <a:solidFill>
                <a:schemeClr val="tx1"/>
              </a:solidFill>
            </a:endParaRPr>
          </a:p>
          <a:p>
            <a:r>
              <a:rPr lang="ko-KR" altLang="en-US" sz="900" dirty="0">
                <a:solidFill>
                  <a:schemeClr val="tx1"/>
                </a:solidFill>
              </a:rPr>
              <a:t>작업관리감독자 서명 삭제  </a:t>
            </a:r>
            <a:r>
              <a:rPr lang="ko-KR" altLang="en-US" sz="900" dirty="0" err="1">
                <a:solidFill>
                  <a:schemeClr val="tx1"/>
                </a:solidFill>
              </a:rPr>
              <a:t>최종허가자로</a:t>
            </a:r>
            <a:r>
              <a:rPr lang="ko-KR" altLang="en-US" sz="900" dirty="0">
                <a:solidFill>
                  <a:schemeClr val="tx1"/>
                </a:solidFill>
              </a:rPr>
              <a:t> 대체</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작업지시의 승인 후 현장에서 </a:t>
            </a:r>
            <a:r>
              <a:rPr lang="ko-KR" altLang="en-US" sz="900" dirty="0" err="1">
                <a:solidFill>
                  <a:schemeClr val="tx1"/>
                </a:solidFill>
              </a:rPr>
              <a:t>모바일로</a:t>
            </a:r>
            <a:r>
              <a:rPr lang="ko-KR" altLang="en-US" sz="900" dirty="0">
                <a:solidFill>
                  <a:schemeClr val="tx1"/>
                </a:solidFill>
              </a:rPr>
              <a:t> 등록 후  최종승인자가 결재 처리 할 것임</a:t>
            </a:r>
            <a:endParaRPr lang="en-US" altLang="ko-KR" sz="900" dirty="0">
              <a:solidFill>
                <a:schemeClr val="tx1"/>
              </a:solidFill>
            </a:endParaRPr>
          </a:p>
        </p:txBody>
      </p:sp>
    </p:spTree>
    <p:extLst>
      <p:ext uri="{BB962C8B-B14F-4D97-AF65-F5344CB8AC3E}">
        <p14:creationId xmlns:p14="http://schemas.microsoft.com/office/powerpoint/2010/main" val="892015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작업정보</a:t>
            </a:r>
          </a:p>
        </p:txBody>
      </p:sp>
      <p:sp>
        <p:nvSpPr>
          <p:cNvPr id="38" name="직사각형 37"/>
          <p:cNvSpPr/>
          <p:nvPr/>
        </p:nvSpPr>
        <p:spPr>
          <a:xfrm>
            <a:off x="1101734" y="2312752"/>
            <a:ext cx="1137613"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안전조치 요구사항</a:t>
            </a:r>
            <a:endParaRPr lang="ko-KR" altLang="en-US" sz="800" dirty="0"/>
          </a:p>
        </p:txBody>
      </p:sp>
      <p:sp>
        <p:nvSpPr>
          <p:cNvPr id="39" name="직사각형 38"/>
          <p:cNvSpPr/>
          <p:nvPr/>
        </p:nvSpPr>
        <p:spPr>
          <a:xfrm>
            <a:off x="2270081" y="2313444"/>
            <a:ext cx="1574131"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산소 및 유해가스 농도 측정</a:t>
            </a:r>
            <a:endParaRPr lang="ko-KR" altLang="en-US" sz="800" dirty="0">
              <a:solidFill>
                <a:schemeClr val="tx1"/>
              </a:solidFill>
            </a:endParaRPr>
          </a:p>
        </p:txBody>
      </p:sp>
      <p:graphicFrame>
        <p:nvGraphicFramePr>
          <p:cNvPr id="41" name="표 40"/>
          <p:cNvGraphicFramePr>
            <a:graphicFrameLocks noGrp="1"/>
          </p:cNvGraphicFramePr>
          <p:nvPr/>
        </p:nvGraphicFramePr>
        <p:xfrm>
          <a:off x="1921397" y="2973580"/>
          <a:ext cx="5799988" cy="1692720"/>
        </p:xfrm>
        <a:graphic>
          <a:graphicData uri="http://schemas.openxmlformats.org/drawingml/2006/table">
            <a:tbl>
              <a:tblPr firstRow="1" bandRow="1">
                <a:tableStyleId>{5C22544A-7EE6-4342-B048-85BDC9FD1C3A}</a:tableStyleId>
              </a:tblPr>
              <a:tblGrid>
                <a:gridCol w="2306543">
                  <a:extLst>
                    <a:ext uri="{9D8B030D-6E8A-4147-A177-3AD203B41FA5}">
                      <a16:colId xmlns:a16="http://schemas.microsoft.com/office/drawing/2014/main" val="20001"/>
                    </a:ext>
                  </a:extLst>
                </a:gridCol>
                <a:gridCol w="748695">
                  <a:extLst>
                    <a:ext uri="{9D8B030D-6E8A-4147-A177-3AD203B41FA5}">
                      <a16:colId xmlns:a16="http://schemas.microsoft.com/office/drawing/2014/main" val="20002"/>
                    </a:ext>
                  </a:extLst>
                </a:gridCol>
                <a:gridCol w="274475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확인항목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해당여부</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확인 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안전담당자지정 및 감시인 배치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산소농도 및 유해가스농도 </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계속</a:t>
                      </a:r>
                      <a:r>
                        <a:rPr lang="en-US" altLang="ko-KR" sz="800" b="0" i="0" u="none" strike="noStrike">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측정</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환기시설 설치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전화 및 무선기기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소화기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공기공급식 호흡용보호구 비치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안전장구 구비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안전교육 실시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64793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39" y="412942"/>
            <a:ext cx="5200817" cy="129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밀폐공간 작업 허가서  등록</a:t>
            </a:r>
          </a:p>
        </p:txBody>
      </p:sp>
      <p:sp>
        <p:nvSpPr>
          <p:cNvPr id="71" name="직사각형 70"/>
          <p:cNvSpPr/>
          <p:nvPr/>
        </p:nvSpPr>
        <p:spPr>
          <a:xfrm>
            <a:off x="307731" y="915669"/>
            <a:ext cx="8994109" cy="5679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4517653" y="5475345"/>
            <a:ext cx="73230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sp>
        <p:nvSpPr>
          <p:cNvPr id="32" name="직사각형 31"/>
          <p:cNvSpPr/>
          <p:nvPr/>
        </p:nvSpPr>
        <p:spPr>
          <a:xfrm>
            <a:off x="373224" y="2542179"/>
            <a:ext cx="8751629" cy="41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직사각형 82"/>
          <p:cNvSpPr/>
          <p:nvPr/>
        </p:nvSpPr>
        <p:spPr>
          <a:xfrm>
            <a:off x="373224" y="2318540"/>
            <a:ext cx="704733" cy="22071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작업정보</a:t>
            </a:r>
            <a:endParaRPr lang="ko-KR" altLang="en-US" sz="800" dirty="0">
              <a:solidFill>
                <a:schemeClr val="tx1"/>
              </a:solidFill>
            </a:endParaRPr>
          </a:p>
        </p:txBody>
      </p:sp>
      <p:sp>
        <p:nvSpPr>
          <p:cNvPr id="38" name="직사각형 37"/>
          <p:cNvSpPr/>
          <p:nvPr/>
        </p:nvSpPr>
        <p:spPr>
          <a:xfrm>
            <a:off x="1101734" y="2312752"/>
            <a:ext cx="1137613" cy="22650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solidFill>
                  <a:schemeClr val="tx1"/>
                </a:solidFill>
              </a:rPr>
              <a:t>안전조치 요구사항</a:t>
            </a:r>
            <a:endParaRPr lang="ko-KR" altLang="en-US" sz="800" dirty="0">
              <a:solidFill>
                <a:schemeClr val="tx1"/>
              </a:solidFill>
            </a:endParaRPr>
          </a:p>
        </p:txBody>
      </p:sp>
      <p:sp>
        <p:nvSpPr>
          <p:cNvPr id="39" name="직사각형 38"/>
          <p:cNvSpPr/>
          <p:nvPr/>
        </p:nvSpPr>
        <p:spPr>
          <a:xfrm>
            <a:off x="2270081" y="2313444"/>
            <a:ext cx="1574131" cy="22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산소 및 유해가스 농도 측정</a:t>
            </a:r>
          </a:p>
        </p:txBody>
      </p:sp>
      <p:graphicFrame>
        <p:nvGraphicFramePr>
          <p:cNvPr id="33" name="표 32"/>
          <p:cNvGraphicFramePr>
            <a:graphicFrameLocks noGrp="1"/>
          </p:cNvGraphicFramePr>
          <p:nvPr/>
        </p:nvGraphicFramePr>
        <p:xfrm>
          <a:off x="1405057" y="3224500"/>
          <a:ext cx="6497972" cy="1190880"/>
        </p:xfrm>
        <a:graphic>
          <a:graphicData uri="http://schemas.openxmlformats.org/drawingml/2006/table">
            <a:tbl>
              <a:tblPr firstRow="1" bandRow="1">
                <a:tableStyleId>{5C22544A-7EE6-4342-B048-85BDC9FD1C3A}</a:tableStyleId>
              </a:tblPr>
              <a:tblGrid>
                <a:gridCol w="1345294">
                  <a:extLst>
                    <a:ext uri="{9D8B030D-6E8A-4147-A177-3AD203B41FA5}">
                      <a16:colId xmlns:a16="http://schemas.microsoft.com/office/drawing/2014/main" val="20001"/>
                    </a:ext>
                  </a:extLst>
                </a:gridCol>
                <a:gridCol w="323433">
                  <a:extLst>
                    <a:ext uri="{9D8B030D-6E8A-4147-A177-3AD203B41FA5}">
                      <a16:colId xmlns:a16="http://schemas.microsoft.com/office/drawing/2014/main" val="20002"/>
                    </a:ext>
                  </a:extLst>
                </a:gridCol>
                <a:gridCol w="323433">
                  <a:extLst>
                    <a:ext uri="{9D8B030D-6E8A-4147-A177-3AD203B41FA5}">
                      <a16:colId xmlns:a16="http://schemas.microsoft.com/office/drawing/2014/main" val="20003"/>
                    </a:ext>
                  </a:extLst>
                </a:gridCol>
                <a:gridCol w="323433">
                  <a:extLst>
                    <a:ext uri="{9D8B030D-6E8A-4147-A177-3AD203B41FA5}">
                      <a16:colId xmlns:a16="http://schemas.microsoft.com/office/drawing/2014/main" val="20004"/>
                    </a:ext>
                  </a:extLst>
                </a:gridCol>
                <a:gridCol w="396137">
                  <a:extLst>
                    <a:ext uri="{9D8B030D-6E8A-4147-A177-3AD203B41FA5}">
                      <a16:colId xmlns:a16="http://schemas.microsoft.com/office/drawing/2014/main" val="20005"/>
                    </a:ext>
                  </a:extLst>
                </a:gridCol>
                <a:gridCol w="340489">
                  <a:extLst>
                    <a:ext uri="{9D8B030D-6E8A-4147-A177-3AD203B41FA5}">
                      <a16:colId xmlns:a16="http://schemas.microsoft.com/office/drawing/2014/main" val="20006"/>
                    </a:ext>
                  </a:extLst>
                </a:gridCol>
                <a:gridCol w="340489">
                  <a:extLst>
                    <a:ext uri="{9D8B030D-6E8A-4147-A177-3AD203B41FA5}">
                      <a16:colId xmlns:a16="http://schemas.microsoft.com/office/drawing/2014/main" val="20007"/>
                    </a:ext>
                  </a:extLst>
                </a:gridCol>
                <a:gridCol w="886896">
                  <a:extLst>
                    <a:ext uri="{9D8B030D-6E8A-4147-A177-3AD203B41FA5}">
                      <a16:colId xmlns:a16="http://schemas.microsoft.com/office/drawing/2014/main" val="20008"/>
                    </a:ext>
                  </a:extLst>
                </a:gridCol>
                <a:gridCol w="650604">
                  <a:extLst>
                    <a:ext uri="{9D8B030D-6E8A-4147-A177-3AD203B41FA5}">
                      <a16:colId xmlns:a16="http://schemas.microsoft.com/office/drawing/2014/main" val="20009"/>
                    </a:ext>
                  </a:extLst>
                </a:gridCol>
                <a:gridCol w="1207462">
                  <a:extLst>
                    <a:ext uri="{9D8B030D-6E8A-4147-A177-3AD203B41FA5}">
                      <a16:colId xmlns:a16="http://schemas.microsoft.com/office/drawing/2014/main" val="20010"/>
                    </a:ext>
                  </a:extLst>
                </a:gridCol>
                <a:gridCol w="360302">
                  <a:extLst>
                    <a:ext uri="{9D8B030D-6E8A-4147-A177-3AD203B41FA5}">
                      <a16:colId xmlns:a16="http://schemas.microsoft.com/office/drawing/2014/main" val="20011"/>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a:t>
                      </a:r>
                      <a:r>
                        <a:rPr lang="ko-KR" altLang="en-US" sz="900" b="0" dirty="0" err="1">
                          <a:solidFill>
                            <a:schemeClr val="tx1"/>
                          </a:solidFill>
                        </a:rPr>
                        <a:t>물질명</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농도</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측정 시간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4">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측정자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latinLnBrk="1"/>
                      <a:endParaRPr lang="ko-KR" altLang="en-US"/>
                    </a:p>
                  </a:txBody>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baseline="0" dirty="0">
                          <a:solidFill>
                            <a:schemeClr val="tx1"/>
                          </a:solidFill>
                        </a:rPr>
                        <a:t>중</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찾기</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159480">
                <a:tc>
                  <a:txBody>
                    <a:bodyPr/>
                    <a:lstStyle/>
                    <a:p>
                      <a:pPr algn="l"/>
                      <a:r>
                        <a:rPr lang="ko-KR" altLang="en-US" sz="900" dirty="0"/>
                        <a:t>산소</a:t>
                      </a:r>
                      <a:r>
                        <a:rPr lang="en-US" altLang="ko-KR" sz="900" dirty="0"/>
                        <a:t>(18~23.5%)</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a:r>
                        <a:rPr lang="en-US" altLang="ko-KR" sz="900" dirty="0"/>
                        <a:t>CO(30ppm</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a:r>
                        <a:rPr lang="ko-KR" altLang="en-US" sz="900" dirty="0"/>
                        <a:t>탄산가스</a:t>
                      </a:r>
                      <a:r>
                        <a:rPr lang="en-US" altLang="ko-KR" sz="900" dirty="0"/>
                        <a:t>(1.5% </a:t>
                      </a:r>
                      <a:r>
                        <a:rPr lang="ko-KR" altLang="en-US" sz="900" dirty="0"/>
                        <a:t>미만</a:t>
                      </a:r>
                      <a:r>
                        <a:rPr lang="en-US" altLang="ko-KR" sz="900" dirty="0"/>
                        <a:t>)</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dirty="0"/>
                        <a:t>황화수소</a:t>
                      </a:r>
                      <a:r>
                        <a:rPr lang="en-US" altLang="ko-KR" sz="900" dirty="0"/>
                        <a:t>(10ppm </a:t>
                      </a:r>
                      <a:r>
                        <a:rPr lang="ko-KR" altLang="en-US" sz="900" dirty="0"/>
                        <a:t>미만</a:t>
                      </a:r>
                      <a:r>
                        <a:rPr lang="en-US" altLang="ko-KR" sz="900" dirty="0"/>
                        <a:t>)</a:t>
                      </a:r>
                      <a:endParaRPr lang="ko-KR" altLang="en-US" sz="90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찾기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35" name="직사각형 34"/>
          <p:cNvSpPr/>
          <p:nvPr/>
        </p:nvSpPr>
        <p:spPr>
          <a:xfrm>
            <a:off x="9367333" y="3445008"/>
            <a:ext cx="2702636" cy="507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감시인 </a:t>
            </a:r>
            <a:r>
              <a:rPr lang="ko-KR" altLang="en-US" sz="900">
                <a:solidFill>
                  <a:schemeClr val="tx1"/>
                </a:solidFill>
              </a:rPr>
              <a:t>확인은   삭제</a:t>
            </a:r>
            <a:endParaRPr lang="en-US" altLang="ko-KR" sz="900" dirty="0">
              <a:solidFill>
                <a:schemeClr val="tx1"/>
              </a:solidFill>
            </a:endParaRPr>
          </a:p>
        </p:txBody>
      </p:sp>
    </p:spTree>
    <p:extLst>
      <p:ext uri="{BB962C8B-B14F-4D97-AF65-F5344CB8AC3E}">
        <p14:creationId xmlns:p14="http://schemas.microsoft.com/office/powerpoint/2010/main" val="237140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3923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결과 현황 </a:t>
            </a:r>
            <a:r>
              <a:rPr lang="en-US" altLang="ko-KR" sz="800" dirty="0">
                <a:solidFill>
                  <a:schemeClr val="tx1"/>
                </a:solidFill>
              </a:rPr>
              <a:t>(</a:t>
            </a:r>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r>
              <a:rPr lang="en-US" altLang="ko-KR" sz="800" dirty="0">
                <a:solidFill>
                  <a:schemeClr val="tx1"/>
                </a:solidFill>
              </a:rPr>
              <a:t>)</a:t>
            </a:r>
            <a:endParaRPr lang="ko-KR" altLang="en-US" sz="800" dirty="0">
              <a:solidFill>
                <a:schemeClr val="tx1"/>
              </a:solidFill>
            </a:endParaRPr>
          </a:p>
        </p:txBody>
      </p:sp>
      <p:sp>
        <p:nvSpPr>
          <p:cNvPr id="2" name="직사각형 1"/>
          <p:cNvSpPr/>
          <p:nvPr/>
        </p:nvSpPr>
        <p:spPr>
          <a:xfrm>
            <a:off x="3608128" y="5831615"/>
            <a:ext cx="2620712" cy="253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800" dirty="0">
                <a:solidFill>
                  <a:schemeClr val="tx1"/>
                </a:solidFill>
              </a:rPr>
              <a:t>등록된 점검결과가 입력된 결과 리스트 조회</a:t>
            </a:r>
            <a:endParaRPr lang="en-US" altLang="ko-KR" sz="800" dirty="0">
              <a:solidFill>
                <a:schemeClr val="tx1"/>
              </a:solidFill>
            </a:endParaRPr>
          </a:p>
        </p:txBody>
      </p:sp>
      <p:graphicFrame>
        <p:nvGraphicFramePr>
          <p:cNvPr id="4" name="표 3"/>
          <p:cNvGraphicFramePr>
            <a:graphicFrameLocks noGrp="1"/>
          </p:cNvGraphicFramePr>
          <p:nvPr/>
        </p:nvGraphicFramePr>
        <p:xfrm>
          <a:off x="9353294" y="1306730"/>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점검 결과 등록</a:t>
                      </a:r>
                    </a:p>
                  </a:txBody>
                  <a:tcPr/>
                </a:tc>
                <a:tc>
                  <a:txBody>
                    <a:bodyPr/>
                    <a:lstStyle/>
                    <a:p>
                      <a:pPr latinLnBrk="1"/>
                      <a:r>
                        <a:rPr lang="ko-KR" altLang="en-US" sz="800" dirty="0" err="1"/>
                        <a:t>클릭시</a:t>
                      </a:r>
                      <a:r>
                        <a:rPr lang="ko-KR" altLang="en-US" sz="800" dirty="0"/>
                        <a:t>  점검결과 등록 화면 호출</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40" name="직사각형 39"/>
          <p:cNvSpPr/>
          <p:nvPr/>
        </p:nvSpPr>
        <p:spPr>
          <a:xfrm>
            <a:off x="9353294" y="4631286"/>
            <a:ext cx="2467745"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1 </a:t>
            </a:r>
            <a:r>
              <a:rPr lang="ko-KR" altLang="en-US" sz="800" dirty="0">
                <a:solidFill>
                  <a:schemeClr val="tx1"/>
                </a:solidFill>
              </a:rPr>
              <a:t>결과 인가</a:t>
            </a:r>
            <a:endParaRPr lang="en-US" altLang="ko-KR" sz="800" dirty="0">
              <a:solidFill>
                <a:schemeClr val="tx1"/>
              </a:solidFill>
            </a:endParaRPr>
          </a:p>
          <a:p>
            <a:r>
              <a:rPr lang="en-US" altLang="ko-KR" sz="800" dirty="0">
                <a:solidFill>
                  <a:schemeClr val="tx1"/>
                </a:solidFill>
              </a:rPr>
              <a:t>1 </a:t>
            </a:r>
            <a:r>
              <a:rPr lang="ko-KR" altLang="en-US" sz="800" dirty="0">
                <a:solidFill>
                  <a:schemeClr val="tx1"/>
                </a:solidFill>
              </a:rPr>
              <a:t>지시  </a:t>
            </a:r>
            <a:r>
              <a:rPr lang="en-US" altLang="ko-KR" sz="800" dirty="0">
                <a:solidFill>
                  <a:schemeClr val="tx1"/>
                </a:solidFill>
              </a:rPr>
              <a:t>N </a:t>
            </a:r>
            <a:r>
              <a:rPr lang="ko-KR" altLang="en-US" sz="800" dirty="0">
                <a:solidFill>
                  <a:schemeClr val="tx1"/>
                </a:solidFill>
              </a:rPr>
              <a:t>결과 인가</a:t>
            </a:r>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graphicFrame>
        <p:nvGraphicFramePr>
          <p:cNvPr id="14" name="표 13"/>
          <p:cNvGraphicFramePr>
            <a:graphicFrameLocks noGrp="1"/>
          </p:cNvGraphicFramePr>
          <p:nvPr/>
        </p:nvGraphicFramePr>
        <p:xfrm>
          <a:off x="332977" y="2075750"/>
          <a:ext cx="8877624" cy="1161033"/>
        </p:xfrm>
        <a:graphic>
          <a:graphicData uri="http://schemas.openxmlformats.org/drawingml/2006/table">
            <a:tbl>
              <a:tblPr firstRow="1" bandRow="1">
                <a:tableStyleId>{5C22544A-7EE6-4342-B048-85BDC9FD1C3A}</a:tableStyleId>
              </a:tblPr>
              <a:tblGrid>
                <a:gridCol w="187413">
                  <a:extLst>
                    <a:ext uri="{9D8B030D-6E8A-4147-A177-3AD203B41FA5}">
                      <a16:colId xmlns:a16="http://schemas.microsoft.com/office/drawing/2014/main" val="20000"/>
                    </a:ext>
                  </a:extLst>
                </a:gridCol>
                <a:gridCol w="872352">
                  <a:extLst>
                    <a:ext uri="{9D8B030D-6E8A-4147-A177-3AD203B41FA5}">
                      <a16:colId xmlns:a16="http://schemas.microsoft.com/office/drawing/2014/main" val="20003"/>
                    </a:ext>
                  </a:extLst>
                </a:gridCol>
                <a:gridCol w="1470958">
                  <a:extLst>
                    <a:ext uri="{9D8B030D-6E8A-4147-A177-3AD203B41FA5}">
                      <a16:colId xmlns:a16="http://schemas.microsoft.com/office/drawing/2014/main" val="20002"/>
                    </a:ext>
                  </a:extLst>
                </a:gridCol>
                <a:gridCol w="1238248">
                  <a:extLst>
                    <a:ext uri="{9D8B030D-6E8A-4147-A177-3AD203B41FA5}">
                      <a16:colId xmlns:a16="http://schemas.microsoft.com/office/drawing/2014/main" val="20004"/>
                    </a:ext>
                  </a:extLst>
                </a:gridCol>
                <a:gridCol w="628745">
                  <a:extLst>
                    <a:ext uri="{9D8B030D-6E8A-4147-A177-3AD203B41FA5}">
                      <a16:colId xmlns:a16="http://schemas.microsoft.com/office/drawing/2014/main" val="20005"/>
                    </a:ext>
                  </a:extLst>
                </a:gridCol>
                <a:gridCol w="640042">
                  <a:extLst>
                    <a:ext uri="{9D8B030D-6E8A-4147-A177-3AD203B41FA5}">
                      <a16:colId xmlns:a16="http://schemas.microsoft.com/office/drawing/2014/main" val="20006"/>
                    </a:ext>
                  </a:extLst>
                </a:gridCol>
                <a:gridCol w="763441">
                  <a:extLst>
                    <a:ext uri="{9D8B030D-6E8A-4147-A177-3AD203B41FA5}">
                      <a16:colId xmlns:a16="http://schemas.microsoft.com/office/drawing/2014/main" val="20007"/>
                    </a:ext>
                  </a:extLst>
                </a:gridCol>
                <a:gridCol w="591854">
                  <a:extLst>
                    <a:ext uri="{9D8B030D-6E8A-4147-A177-3AD203B41FA5}">
                      <a16:colId xmlns:a16="http://schemas.microsoft.com/office/drawing/2014/main" val="20008"/>
                    </a:ext>
                  </a:extLst>
                </a:gridCol>
                <a:gridCol w="1094239">
                  <a:extLst>
                    <a:ext uri="{9D8B030D-6E8A-4147-A177-3AD203B41FA5}">
                      <a16:colId xmlns:a16="http://schemas.microsoft.com/office/drawing/2014/main" val="20009"/>
                    </a:ext>
                  </a:extLst>
                </a:gridCol>
                <a:gridCol w="583107">
                  <a:extLst>
                    <a:ext uri="{9D8B030D-6E8A-4147-A177-3AD203B41FA5}">
                      <a16:colId xmlns:a16="http://schemas.microsoft.com/office/drawing/2014/main" val="20010"/>
                    </a:ext>
                  </a:extLst>
                </a:gridCol>
                <a:gridCol w="425040">
                  <a:extLst>
                    <a:ext uri="{9D8B030D-6E8A-4147-A177-3AD203B41FA5}">
                      <a16:colId xmlns:a16="http://schemas.microsoft.com/office/drawing/2014/main" val="20011"/>
                    </a:ext>
                  </a:extLst>
                </a:gridCol>
                <a:gridCol w="382185">
                  <a:extLst>
                    <a:ext uri="{9D8B030D-6E8A-4147-A177-3AD203B41FA5}">
                      <a16:colId xmlns:a16="http://schemas.microsoft.com/office/drawing/2014/main" val="20012"/>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작업지시</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명</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작업 조직</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점검자</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 유형</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점검결과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err="1">
                          <a:solidFill>
                            <a:schemeClr val="tx1"/>
                          </a:solidFill>
                        </a:rPr>
                        <a:t>사번</a:t>
                      </a: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소속</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8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33591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i="0" u="none" strike="noStrike" kern="1200" baseline="0" dirty="0" err="1">
                          <a:solidFill>
                            <a:schemeClr val="dk1"/>
                          </a:solidFill>
                          <a:latin typeface="+mn-lt"/>
                          <a:ea typeface="+mn-ea"/>
                          <a:cs typeface="+mn-cs"/>
                        </a:rPr>
                        <a:t>ㅇㅇㅇㅇㅇㅇㅇ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a:t>
                      </a:r>
                      <a:r>
                        <a:rPr lang="ko-KR" altLang="en-US" sz="800" b="0" dirty="0"/>
                        <a:t> 지사</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11010101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a:t>홍길동</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dirty="0" err="1"/>
                        <a:t>ㅇㅇ부문</a:t>
                      </a:r>
                      <a:r>
                        <a:rPr lang="en-US" altLang="ko-KR" sz="900" b="0" dirty="0"/>
                        <a:t>&gt;</a:t>
                      </a:r>
                      <a:r>
                        <a:rPr lang="ko-KR" altLang="en-US" sz="900" b="0" dirty="0" err="1"/>
                        <a:t>ㅁㅁ팀</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ㅇㅇㅇㅇ</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5718">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XXXXXXXXXXXXXXXXX</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YYYY-MM-DD HH:MI</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9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5" name="직사각형 14"/>
          <p:cNvSpPr/>
          <p:nvPr/>
        </p:nvSpPr>
        <p:spPr>
          <a:xfrm>
            <a:off x="8468543" y="98940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105141" y="1777864"/>
            <a:ext cx="95604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17" name="직사각형 16"/>
          <p:cNvSpPr/>
          <p:nvPr/>
        </p:nvSpPr>
        <p:spPr>
          <a:xfrm>
            <a:off x="1023127" y="1746929"/>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18" name="직사각형 17"/>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작업지시 </a:t>
            </a:r>
            <a:r>
              <a:rPr lang="en-US" altLang="ko-KR" sz="800" dirty="0">
                <a:solidFill>
                  <a:schemeClr val="tx1"/>
                </a:solidFill>
              </a:rPr>
              <a:t>ID/</a:t>
            </a:r>
            <a:r>
              <a:rPr lang="ko-KR" altLang="en-US" sz="800" dirty="0">
                <a:solidFill>
                  <a:schemeClr val="tx1"/>
                </a:solidFill>
              </a:rPr>
              <a:t>명</a:t>
            </a:r>
          </a:p>
        </p:txBody>
      </p:sp>
      <p:sp>
        <p:nvSpPr>
          <p:cNvPr id="19" name="직사각형 18"/>
          <p:cNvSpPr/>
          <p:nvPr/>
        </p:nvSpPr>
        <p:spPr>
          <a:xfrm>
            <a:off x="1023127" y="988870"/>
            <a:ext cx="562605" cy="2165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2" name="직사각형 21"/>
          <p:cNvSpPr/>
          <p:nvPr/>
        </p:nvSpPr>
        <p:spPr>
          <a:xfrm>
            <a:off x="8611688" y="1732133"/>
            <a:ext cx="598913" cy="230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삭제</a:t>
            </a:r>
            <a:endParaRPr lang="ko-KR" altLang="en-US" sz="800" dirty="0"/>
          </a:p>
        </p:txBody>
      </p:sp>
      <p:sp>
        <p:nvSpPr>
          <p:cNvPr id="23" name="직사각형 22"/>
          <p:cNvSpPr/>
          <p:nvPr/>
        </p:nvSpPr>
        <p:spPr>
          <a:xfrm>
            <a:off x="4645018" y="989409"/>
            <a:ext cx="191274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4" name="직사각형 23"/>
          <p:cNvSpPr/>
          <p:nvPr/>
        </p:nvSpPr>
        <p:spPr>
          <a:xfrm>
            <a:off x="2959652" y="98887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25" name="직사각형 24"/>
          <p:cNvSpPr/>
          <p:nvPr/>
        </p:nvSpPr>
        <p:spPr>
          <a:xfrm>
            <a:off x="3608128" y="96145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작업 조직</a:t>
            </a:r>
          </a:p>
        </p:txBody>
      </p:sp>
      <p:sp>
        <p:nvSpPr>
          <p:cNvPr id="26" name="직사각형 25"/>
          <p:cNvSpPr/>
          <p:nvPr/>
        </p:nvSpPr>
        <p:spPr>
          <a:xfrm>
            <a:off x="6602851" y="978398"/>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28" name="직사각형 27"/>
          <p:cNvSpPr/>
          <p:nvPr/>
        </p:nvSpPr>
        <p:spPr>
          <a:xfrm>
            <a:off x="1023126" y="1247783"/>
            <a:ext cx="2015459" cy="2232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32" name="직사각형 31"/>
          <p:cNvSpPr/>
          <p:nvPr/>
        </p:nvSpPr>
        <p:spPr>
          <a:xfrm>
            <a:off x="20667" y="124724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4" name="직사각형 33"/>
          <p:cNvSpPr/>
          <p:nvPr/>
        </p:nvSpPr>
        <p:spPr>
          <a:xfrm>
            <a:off x="-19674" y="12240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유형</a:t>
            </a:r>
          </a:p>
        </p:txBody>
      </p:sp>
      <p:sp>
        <p:nvSpPr>
          <p:cNvPr id="35" name="직사각형 34"/>
          <p:cNvSpPr/>
          <p:nvPr/>
        </p:nvSpPr>
        <p:spPr>
          <a:xfrm>
            <a:off x="3038586" y="1257607"/>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36" name="직사각형 35"/>
          <p:cNvSpPr/>
          <p:nvPr/>
        </p:nvSpPr>
        <p:spPr>
          <a:xfrm>
            <a:off x="4645018" y="1247245"/>
            <a:ext cx="690911" cy="187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7" name="직사각형 36"/>
          <p:cNvSpPr/>
          <p:nvPr/>
        </p:nvSpPr>
        <p:spPr>
          <a:xfrm>
            <a:off x="2959652"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chemeClr val="tx1"/>
              </a:solidFill>
            </a:endParaRPr>
          </a:p>
        </p:txBody>
      </p:sp>
      <p:sp>
        <p:nvSpPr>
          <p:cNvPr id="39" name="직사각형 38"/>
          <p:cNvSpPr/>
          <p:nvPr/>
        </p:nvSpPr>
        <p:spPr>
          <a:xfrm>
            <a:off x="3608128" y="124670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점검 자</a:t>
            </a:r>
          </a:p>
        </p:txBody>
      </p:sp>
      <p:sp>
        <p:nvSpPr>
          <p:cNvPr id="41" name="직사각형 40"/>
          <p:cNvSpPr/>
          <p:nvPr/>
        </p:nvSpPr>
        <p:spPr>
          <a:xfrm>
            <a:off x="5382017" y="1233082"/>
            <a:ext cx="1912744" cy="216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42" name="직사각형 41"/>
          <p:cNvSpPr/>
          <p:nvPr/>
        </p:nvSpPr>
        <p:spPr>
          <a:xfrm>
            <a:off x="7345865" y="1236234"/>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43" name="직사각형 42"/>
          <p:cNvSpPr/>
          <p:nvPr/>
        </p:nvSpPr>
        <p:spPr>
          <a:xfrm>
            <a:off x="1608882" y="978398"/>
            <a:ext cx="1655179" cy="237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29" name="직사각형 28"/>
          <p:cNvSpPr/>
          <p:nvPr/>
        </p:nvSpPr>
        <p:spPr>
          <a:xfrm>
            <a:off x="7857071" y="1233082"/>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본인</a:t>
            </a:r>
          </a:p>
        </p:txBody>
      </p:sp>
      <p:sp>
        <p:nvSpPr>
          <p:cNvPr id="31" name="직사각형 30"/>
          <p:cNvSpPr/>
          <p:nvPr/>
        </p:nvSpPr>
        <p:spPr>
          <a:xfrm>
            <a:off x="7645940" y="1732133"/>
            <a:ext cx="860665" cy="238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점검결과 등록</a:t>
            </a:r>
            <a:endParaRPr lang="ko-KR" altLang="en-US" sz="800" dirty="0"/>
          </a:p>
        </p:txBody>
      </p:sp>
    </p:spTree>
    <p:extLst>
      <p:ext uri="{BB962C8B-B14F-4D97-AF65-F5344CB8AC3E}">
        <p14:creationId xmlns:p14="http://schemas.microsoft.com/office/powerpoint/2010/main" val="1506922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직사각형 123"/>
          <p:cNvSpPr/>
          <p:nvPr/>
        </p:nvSpPr>
        <p:spPr>
          <a:xfrm>
            <a:off x="6555374" y="998627"/>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조회</a:t>
            </a:r>
          </a:p>
        </p:txBody>
      </p:sp>
      <p:sp>
        <p:nvSpPr>
          <p:cNvPr id="212" name="직사각형 211"/>
          <p:cNvSpPr/>
          <p:nvPr/>
        </p:nvSpPr>
        <p:spPr>
          <a:xfrm>
            <a:off x="1959041" y="997758"/>
            <a:ext cx="546141"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54" name="직사각형 53"/>
          <p:cNvSpPr/>
          <p:nvPr/>
        </p:nvSpPr>
        <p:spPr>
          <a:xfrm>
            <a:off x="1408702" y="392782"/>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 결과 등록 </a:t>
            </a:r>
            <a:r>
              <a:rPr lang="en-US" altLang="ko-KR" sz="900" dirty="0">
                <a:solidFill>
                  <a:schemeClr val="tx1"/>
                </a:solidFill>
              </a:rPr>
              <a:t>(</a:t>
            </a:r>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앱</a:t>
            </a:r>
            <a:r>
              <a:rPr lang="en-US" altLang="ko-KR" sz="900" dirty="0">
                <a:solidFill>
                  <a:schemeClr val="tx1"/>
                </a:solidFill>
              </a:rPr>
              <a:t>)</a:t>
            </a:r>
            <a:endParaRPr lang="ko-KR" altLang="en-US" sz="900" dirty="0">
              <a:solidFill>
                <a:schemeClr val="tx1"/>
              </a:solidFill>
            </a:endParaRPr>
          </a:p>
        </p:txBody>
      </p:sp>
      <p:sp>
        <p:nvSpPr>
          <p:cNvPr id="27" name="직사각형 26"/>
          <p:cNvSpPr/>
          <p:nvPr/>
        </p:nvSpPr>
        <p:spPr>
          <a:xfrm>
            <a:off x="26595" y="989412"/>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작업지시</a:t>
            </a:r>
            <a:r>
              <a:rPr lang="en-US" altLang="ko-KR" sz="900" dirty="0">
                <a:solidFill>
                  <a:schemeClr val="tx1"/>
                </a:solidFill>
              </a:rPr>
              <a:t>ID</a:t>
            </a:r>
            <a:endParaRPr lang="ko-KR" altLang="en-US" sz="900" dirty="0">
              <a:solidFill>
                <a:schemeClr val="tx1"/>
              </a:solidFill>
            </a:endParaRPr>
          </a:p>
        </p:txBody>
      </p:sp>
      <p:sp>
        <p:nvSpPr>
          <p:cNvPr id="29" name="직사각형 28"/>
          <p:cNvSpPr/>
          <p:nvPr/>
        </p:nvSpPr>
        <p:spPr>
          <a:xfrm>
            <a:off x="1023127" y="989411"/>
            <a:ext cx="898270"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123456789</a:t>
            </a:r>
            <a:endParaRPr lang="ko-KR" altLang="en-US" sz="900" dirty="0">
              <a:solidFill>
                <a:schemeClr val="tx1"/>
              </a:solidFill>
            </a:endParaRPr>
          </a:p>
        </p:txBody>
      </p:sp>
      <p:sp>
        <p:nvSpPr>
          <p:cNvPr id="48" name="직사각형 47"/>
          <p:cNvSpPr/>
          <p:nvPr/>
        </p:nvSpPr>
        <p:spPr>
          <a:xfrm>
            <a:off x="1037783" y="2481732"/>
            <a:ext cx="2523575" cy="2100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선택</a:t>
            </a:r>
            <a:r>
              <a:rPr lang="en-US" altLang="ko-KR" sz="900" dirty="0">
                <a:solidFill>
                  <a:schemeClr val="tx1"/>
                </a:solidFill>
              </a:rPr>
              <a:t>: </a:t>
            </a:r>
            <a:r>
              <a:rPr lang="ko-KR" altLang="en-US" sz="900" dirty="0">
                <a:solidFill>
                  <a:schemeClr val="tx1"/>
                </a:solidFill>
              </a:rPr>
              <a:t>지시상의 점검유형을 </a:t>
            </a:r>
            <a:r>
              <a:rPr lang="en-US" altLang="ko-KR" sz="900" dirty="0">
                <a:solidFill>
                  <a:schemeClr val="tx1"/>
                </a:solidFill>
              </a:rPr>
              <a:t>default  </a:t>
            </a:r>
            <a:r>
              <a:rPr lang="ko-KR" altLang="en-US" sz="900" dirty="0">
                <a:solidFill>
                  <a:schemeClr val="tx1"/>
                </a:solidFill>
              </a:rPr>
              <a:t>수정 가능</a:t>
            </a:r>
          </a:p>
        </p:txBody>
      </p:sp>
      <p:sp>
        <p:nvSpPr>
          <p:cNvPr id="35" name="직사각형 34"/>
          <p:cNvSpPr/>
          <p:nvPr/>
        </p:nvSpPr>
        <p:spPr>
          <a:xfrm>
            <a:off x="3746747" y="6342194"/>
            <a:ext cx="732303"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저장</a:t>
            </a:r>
          </a:p>
        </p:txBody>
      </p:sp>
      <p:sp>
        <p:nvSpPr>
          <p:cNvPr id="40" name="직사각형 39"/>
          <p:cNvSpPr/>
          <p:nvPr/>
        </p:nvSpPr>
        <p:spPr>
          <a:xfrm>
            <a:off x="1741476" y="5678527"/>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47" name="직사각형 46"/>
          <p:cNvSpPr/>
          <p:nvPr/>
        </p:nvSpPr>
        <p:spPr>
          <a:xfrm>
            <a:off x="-60175" y="5678519"/>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점검자</a:t>
            </a:r>
            <a:endParaRPr lang="ko-KR" altLang="en-US" sz="900" dirty="0">
              <a:solidFill>
                <a:schemeClr val="tx1"/>
              </a:solidFill>
            </a:endParaRPr>
          </a:p>
        </p:txBody>
      </p:sp>
      <p:sp>
        <p:nvSpPr>
          <p:cNvPr id="50" name="직사각형 49"/>
          <p:cNvSpPr/>
          <p:nvPr/>
        </p:nvSpPr>
        <p:spPr>
          <a:xfrm>
            <a:off x="951014" y="5679521"/>
            <a:ext cx="741837" cy="216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82" name="직사각형 81"/>
          <p:cNvSpPr/>
          <p:nvPr/>
        </p:nvSpPr>
        <p:spPr>
          <a:xfrm>
            <a:off x="24298" y="248524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graphicFrame>
        <p:nvGraphicFramePr>
          <p:cNvPr id="89" name="표 88"/>
          <p:cNvGraphicFramePr>
            <a:graphicFrameLocks noGrp="1"/>
          </p:cNvGraphicFramePr>
          <p:nvPr/>
        </p:nvGraphicFramePr>
        <p:xfrm>
          <a:off x="9386404" y="928054"/>
          <a:ext cx="2670569" cy="313944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작업유형</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전주 맨홀 전주</a:t>
                      </a:r>
                      <a:r>
                        <a:rPr lang="en-US" altLang="ko-KR" sz="800" dirty="0">
                          <a:solidFill>
                            <a:schemeClr val="tx1"/>
                          </a:solidFill>
                        </a:rPr>
                        <a:t>+</a:t>
                      </a:r>
                      <a:r>
                        <a:rPr lang="ko-KR" altLang="en-US" sz="800" dirty="0">
                          <a:solidFill>
                            <a:schemeClr val="tx1"/>
                          </a:solidFill>
                        </a:rPr>
                        <a:t>맨홀 기타</a:t>
                      </a:r>
                      <a:r>
                        <a:rPr lang="en-US" altLang="ko-KR" sz="800" dirty="0">
                          <a:solidFill>
                            <a:schemeClr val="tx1"/>
                          </a:solidFill>
                        </a:rPr>
                        <a:t>(</a:t>
                      </a:r>
                      <a:r>
                        <a:rPr lang="ko-KR" altLang="en-US" sz="800" dirty="0">
                          <a:solidFill>
                            <a:schemeClr val="tx1"/>
                          </a:solidFill>
                        </a:rPr>
                        <a:t>서류점검 등</a:t>
                      </a:r>
                      <a:r>
                        <a:rPr lang="en-US" altLang="ko-KR" sz="80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지시서상의 점검유형을 출력하고 수정 가능</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체크리스트</a:t>
                      </a:r>
                    </a:p>
                  </a:txBody>
                  <a:tcPr/>
                </a:tc>
                <a:tc>
                  <a:txBody>
                    <a:bodyPr/>
                    <a:lstStyle/>
                    <a:p>
                      <a:pPr latinLnBrk="1"/>
                      <a:r>
                        <a:rPr lang="ko-KR" altLang="en-US" sz="800" dirty="0"/>
                        <a:t>점검유형별로 사전 정해진 체크리스트를 출력</a:t>
                      </a:r>
                      <a:endParaRPr lang="en-US" altLang="ko-KR" sz="800" dirty="0"/>
                    </a:p>
                  </a:txBody>
                  <a:tcPr/>
                </a:tc>
                <a:extLst>
                  <a:ext uri="{0D108BD9-81ED-4DB2-BD59-A6C34878D82A}">
                    <a16:rowId xmlns:a16="http://schemas.microsoft.com/office/drawing/2014/main" val="10002"/>
                  </a:ext>
                </a:extLst>
              </a:tr>
              <a:tr h="129185">
                <a:tc>
                  <a:txBody>
                    <a:bodyPr/>
                    <a:lstStyle/>
                    <a:p>
                      <a:pPr latinLnBrk="1"/>
                      <a:r>
                        <a:rPr lang="ko-KR" altLang="en-US" sz="800" dirty="0"/>
                        <a:t>점검결과</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체크 결과를 입력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적힙</a:t>
                      </a:r>
                      <a:r>
                        <a:rPr lang="en-US" altLang="ko-KR" sz="800" dirty="0">
                          <a:solidFill>
                            <a:schemeClr val="tx1"/>
                          </a:solidFill>
                        </a:rPr>
                        <a:t>/</a:t>
                      </a:r>
                      <a:r>
                        <a:rPr lang="ko-KR" altLang="en-US" sz="800" dirty="0">
                          <a:solidFill>
                            <a:schemeClr val="tx1"/>
                          </a:solidFill>
                        </a:rPr>
                        <a:t>미비</a:t>
                      </a: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체크리스트</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점걸결과가</a:t>
                      </a:r>
                      <a:r>
                        <a:rPr lang="ko-KR" altLang="en-US" sz="800" dirty="0">
                          <a:solidFill>
                            <a:schemeClr val="tx1"/>
                          </a:solidFill>
                        </a:rPr>
                        <a:t> 미비 인 경우</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대책 입력</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미흡내역 및 대책</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미흡시</a:t>
                      </a:r>
                      <a:r>
                        <a:rPr lang="ko-KR" altLang="en-US" sz="800" dirty="0">
                          <a:solidFill>
                            <a:schemeClr val="tx1"/>
                          </a:solidFill>
                        </a:rPr>
                        <a:t> 미흡내역을 기재</a:t>
                      </a:r>
                      <a:r>
                        <a:rPr lang="en-US" altLang="ko-KR" sz="800" dirty="0">
                          <a:solidFill>
                            <a:schemeClr val="tx1"/>
                          </a:solidFill>
                        </a:rPr>
                        <a:t> (</a:t>
                      </a:r>
                      <a:r>
                        <a:rPr lang="ko-KR" altLang="en-US" sz="800" dirty="0">
                          <a:solidFill>
                            <a:schemeClr val="tx1"/>
                          </a:solidFill>
                        </a:rPr>
                        <a:t>이미지 포함</a:t>
                      </a:r>
                      <a:r>
                        <a:rPr lang="en-US" altLang="ko-KR" sz="800" dirty="0">
                          <a:solidFill>
                            <a:schemeClr val="tx1"/>
                          </a:solidFill>
                        </a:rPr>
                        <a:t>)</a:t>
                      </a:r>
                    </a:p>
                  </a:txBody>
                  <a:tcPr/>
                </a:tc>
                <a:extLst>
                  <a:ext uri="{0D108BD9-81ED-4DB2-BD59-A6C34878D82A}">
                    <a16:rowId xmlns:a16="http://schemas.microsoft.com/office/drawing/2014/main" val="10005"/>
                  </a:ext>
                </a:extLst>
              </a:tr>
              <a:tr h="0">
                <a:tc>
                  <a:txBody>
                    <a:bodyPr/>
                    <a:lstStyle/>
                    <a:p>
                      <a:pPr latinLnBrk="1"/>
                      <a:r>
                        <a:rPr lang="ko-KR" altLang="en-US" sz="800" dirty="0" err="1"/>
                        <a:t>점검자</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등록자 </a:t>
                      </a:r>
                      <a:r>
                        <a:rPr lang="en-US" altLang="ko-KR" sz="800" dirty="0">
                          <a:solidFill>
                            <a:schemeClr val="tx1"/>
                          </a:solidFill>
                        </a:rPr>
                        <a:t>= </a:t>
                      </a:r>
                      <a:r>
                        <a:rPr lang="ko-KR" altLang="en-US" sz="800" dirty="0" err="1">
                          <a:solidFill>
                            <a:schemeClr val="tx1"/>
                          </a:solidFill>
                        </a:rPr>
                        <a:t>점검자</a:t>
                      </a: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r>
                        <a:rPr lang="ko-KR" altLang="en-US" sz="800" dirty="0" err="1"/>
                        <a:t>확인자</a:t>
                      </a:r>
                      <a:endParaRPr lang="ko-KR" altLang="en-US" sz="800" dirty="0"/>
                    </a:p>
                  </a:txBody>
                  <a:tcPr/>
                </a:tc>
                <a:tc>
                  <a:txBody>
                    <a:bodyPr/>
                    <a:lstStyle/>
                    <a:p>
                      <a:r>
                        <a:rPr lang="ko-KR" altLang="en-US" sz="800" dirty="0">
                          <a:solidFill>
                            <a:schemeClr val="tx1"/>
                          </a:solidFill>
                        </a:rPr>
                        <a:t>작업지시상의 </a:t>
                      </a:r>
                      <a:r>
                        <a:rPr lang="ko-KR" altLang="en-US" sz="800" dirty="0" err="1">
                          <a:solidFill>
                            <a:schemeClr val="tx1"/>
                          </a:solidFill>
                        </a:rPr>
                        <a:t>작업조</a:t>
                      </a:r>
                      <a:r>
                        <a:rPr lang="ko-KR" altLang="en-US" sz="800" dirty="0">
                          <a:solidFill>
                            <a:schemeClr val="tx1"/>
                          </a:solidFill>
                        </a:rPr>
                        <a:t> 중 </a:t>
                      </a:r>
                      <a:r>
                        <a:rPr lang="en-US" altLang="ko-KR" sz="800" dirty="0">
                          <a:solidFill>
                            <a:schemeClr val="tx1"/>
                          </a:solidFill>
                        </a:rPr>
                        <a:t>1</a:t>
                      </a:r>
                      <a:r>
                        <a:rPr lang="ko-KR" altLang="en-US" sz="800" dirty="0">
                          <a:solidFill>
                            <a:schemeClr val="tx1"/>
                          </a:solidFill>
                        </a:rPr>
                        <a:t>인이나</a:t>
                      </a:r>
                      <a:endParaRPr lang="en-US" altLang="ko-KR" sz="800" dirty="0">
                        <a:solidFill>
                          <a:schemeClr val="tx1"/>
                        </a:solidFill>
                      </a:endParaRPr>
                    </a:p>
                    <a:p>
                      <a:r>
                        <a:rPr lang="ko-KR" altLang="en-US" sz="800" dirty="0">
                          <a:solidFill>
                            <a:schemeClr val="tx1"/>
                          </a:solidFill>
                        </a:rPr>
                        <a:t>아닌 사람도 있음</a:t>
                      </a: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r>
                        <a:rPr lang="ko-KR" altLang="en-US" sz="800" dirty="0"/>
                        <a:t>최종점검결과</a:t>
                      </a:r>
                    </a:p>
                  </a:txBody>
                  <a:tcPr/>
                </a:tc>
                <a:tc>
                  <a:txBody>
                    <a:bodyPr/>
                    <a:lstStyle/>
                    <a:p>
                      <a:r>
                        <a:rPr lang="ko-KR" altLang="en-US" sz="800" dirty="0">
                          <a:solidFill>
                            <a:schemeClr val="tx1"/>
                          </a:solidFill>
                        </a:rPr>
                        <a:t>하나라도 미흡이 있으면 미흡</a:t>
                      </a: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91" name="직사각형 90"/>
          <p:cNvSpPr/>
          <p:nvPr/>
        </p:nvSpPr>
        <p:spPr>
          <a:xfrm>
            <a:off x="9361851" y="4318263"/>
            <a:ext cx="2651267"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미흡내역과 대책을 별도로 입력할 것인가</a:t>
            </a:r>
            <a:r>
              <a:rPr lang="en-US" altLang="ko-KR" sz="900" dirty="0">
                <a:solidFill>
                  <a:schemeClr val="tx1"/>
                </a:solidFill>
              </a:rPr>
              <a:t>?</a:t>
            </a:r>
          </a:p>
          <a:p>
            <a:endParaRPr lang="en-US" altLang="ko-KR" sz="900" dirty="0">
              <a:solidFill>
                <a:schemeClr val="tx1"/>
              </a:solidFill>
            </a:endParaRPr>
          </a:p>
          <a:p>
            <a:r>
              <a:rPr lang="en-US" altLang="ko-KR" sz="900" dirty="0">
                <a:solidFill>
                  <a:schemeClr val="tx1"/>
                </a:solidFill>
              </a:rPr>
              <a:t>E</a:t>
            </a:r>
            <a:r>
              <a:rPr lang="ko-KR" altLang="en-US" sz="900" dirty="0">
                <a:solidFill>
                  <a:schemeClr val="tx1"/>
                </a:solidFill>
              </a:rPr>
              <a:t>부문은 체크리스트 항목에  </a:t>
            </a:r>
            <a:r>
              <a:rPr lang="en-US" altLang="ko-KR" sz="900" dirty="0">
                <a:solidFill>
                  <a:schemeClr val="tx1"/>
                </a:solidFill>
              </a:rPr>
              <a:t>“</a:t>
            </a:r>
            <a:r>
              <a:rPr lang="ko-KR" altLang="en-US" sz="900" dirty="0">
                <a:solidFill>
                  <a:schemeClr val="tx1"/>
                </a:solidFill>
              </a:rPr>
              <a:t>제외</a:t>
            </a:r>
            <a:r>
              <a:rPr lang="en-US" altLang="ko-KR" sz="900" dirty="0">
                <a:solidFill>
                  <a:schemeClr val="tx1"/>
                </a:solidFill>
              </a:rPr>
              <a:t>” </a:t>
            </a:r>
            <a:r>
              <a:rPr lang="ko-KR" altLang="en-US" sz="900" dirty="0">
                <a:solidFill>
                  <a:schemeClr val="tx1"/>
                </a:solidFill>
              </a:rPr>
              <a:t>있음</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점검방법이 </a:t>
            </a:r>
            <a:r>
              <a:rPr lang="ko-KR" altLang="en-US" sz="900" dirty="0" err="1">
                <a:solidFill>
                  <a:schemeClr val="tx1"/>
                </a:solidFill>
              </a:rPr>
              <a:t>비대면이란</a:t>
            </a:r>
            <a:r>
              <a:rPr lang="ko-KR" altLang="en-US" sz="900" dirty="0">
                <a:solidFill>
                  <a:schemeClr val="tx1"/>
                </a:solidFill>
              </a:rPr>
              <a:t>  현장을 </a:t>
            </a:r>
            <a:r>
              <a:rPr lang="ko-KR" altLang="en-US" sz="900" dirty="0" err="1">
                <a:solidFill>
                  <a:schemeClr val="tx1"/>
                </a:solidFill>
              </a:rPr>
              <a:t>가지않고</a:t>
            </a:r>
            <a:r>
              <a:rPr lang="ko-KR" altLang="en-US" sz="900" dirty="0">
                <a:solidFill>
                  <a:schemeClr val="tx1"/>
                </a:solidFill>
              </a:rPr>
              <a:t> 점검</a:t>
            </a:r>
            <a:r>
              <a:rPr lang="en-US" altLang="ko-KR" sz="900" dirty="0">
                <a:solidFill>
                  <a:schemeClr val="tx1"/>
                </a:solidFill>
              </a:rPr>
              <a:t>??</a:t>
            </a:r>
          </a:p>
          <a:p>
            <a:endParaRPr lang="en-US" altLang="ko-KR" sz="900" dirty="0">
              <a:solidFill>
                <a:schemeClr val="tx1"/>
              </a:solidFill>
            </a:endParaRPr>
          </a:p>
          <a:p>
            <a:r>
              <a:rPr lang="ko-KR" altLang="en-US" sz="900" dirty="0" err="1">
                <a:solidFill>
                  <a:schemeClr val="tx1"/>
                </a:solidFill>
              </a:rPr>
              <a:t>점검자는</a:t>
            </a:r>
            <a:r>
              <a:rPr lang="ko-KR" altLang="en-US" sz="900" dirty="0">
                <a:solidFill>
                  <a:schemeClr val="tx1"/>
                </a:solidFill>
              </a:rPr>
              <a:t> 반드시 등록자 인가 </a:t>
            </a:r>
            <a:r>
              <a:rPr lang="en-US" altLang="ko-KR" sz="900" dirty="0">
                <a:solidFill>
                  <a:schemeClr val="tx1"/>
                </a:solidFill>
              </a:rPr>
              <a:t>?</a:t>
            </a:r>
          </a:p>
          <a:p>
            <a:r>
              <a:rPr lang="ko-KR" altLang="en-US" sz="900" dirty="0" err="1">
                <a:solidFill>
                  <a:schemeClr val="tx1"/>
                </a:solidFill>
              </a:rPr>
              <a:t>확인자</a:t>
            </a:r>
            <a:endParaRPr lang="en-US" altLang="ko-KR" sz="900" dirty="0">
              <a:solidFill>
                <a:schemeClr val="tx1"/>
              </a:solidFill>
            </a:endParaRPr>
          </a:p>
        </p:txBody>
      </p:sp>
      <p:sp>
        <p:nvSpPr>
          <p:cNvPr id="99" name="직사각형 98"/>
          <p:cNvSpPr/>
          <p:nvPr/>
        </p:nvSpPr>
        <p:spPr>
          <a:xfrm>
            <a:off x="3627170" y="2484815"/>
            <a:ext cx="239155" cy="17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42" name="직사각형 41"/>
          <p:cNvSpPr/>
          <p:nvPr/>
        </p:nvSpPr>
        <p:spPr>
          <a:xfrm>
            <a:off x="8222" y="216188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점검일시</a:t>
            </a:r>
            <a:endParaRPr lang="ko-KR" altLang="en-US" sz="900" dirty="0">
              <a:solidFill>
                <a:schemeClr val="tx1"/>
              </a:solidFill>
            </a:endParaRPr>
          </a:p>
        </p:txBody>
      </p:sp>
      <p:sp>
        <p:nvSpPr>
          <p:cNvPr id="43" name="직사각형 42"/>
          <p:cNvSpPr/>
          <p:nvPr/>
        </p:nvSpPr>
        <p:spPr>
          <a:xfrm>
            <a:off x="1023127" y="2189048"/>
            <a:ext cx="978065" cy="1888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YYYY-MM-DD</a:t>
            </a:r>
            <a:endParaRPr lang="ko-KR" altLang="en-US" sz="900" dirty="0">
              <a:solidFill>
                <a:schemeClr val="tx1"/>
              </a:solidFill>
            </a:endParaRPr>
          </a:p>
        </p:txBody>
      </p:sp>
      <p:sp>
        <p:nvSpPr>
          <p:cNvPr id="44" name="직사각형 43"/>
          <p:cNvSpPr/>
          <p:nvPr/>
        </p:nvSpPr>
        <p:spPr>
          <a:xfrm>
            <a:off x="2057458" y="2200648"/>
            <a:ext cx="553085" cy="159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HH:MI</a:t>
            </a:r>
            <a:endParaRPr lang="ko-KR" altLang="en-US" sz="900" dirty="0">
              <a:solidFill>
                <a:schemeClr val="tx1"/>
              </a:solidFill>
            </a:endParaRPr>
          </a:p>
        </p:txBody>
      </p:sp>
      <p:sp>
        <p:nvSpPr>
          <p:cNvPr id="49" name="직사각형 48"/>
          <p:cNvSpPr/>
          <p:nvPr/>
        </p:nvSpPr>
        <p:spPr>
          <a:xfrm>
            <a:off x="5450678" y="24182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최종 점검결과</a:t>
            </a:r>
          </a:p>
        </p:txBody>
      </p:sp>
      <p:sp>
        <p:nvSpPr>
          <p:cNvPr id="51" name="직사각형 50"/>
          <p:cNvSpPr/>
          <p:nvPr/>
        </p:nvSpPr>
        <p:spPr>
          <a:xfrm>
            <a:off x="6449143" y="2456920"/>
            <a:ext cx="978065" cy="1888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자동출력</a:t>
            </a:r>
          </a:p>
        </p:txBody>
      </p:sp>
      <p:graphicFrame>
        <p:nvGraphicFramePr>
          <p:cNvPr id="55" name="표 54"/>
          <p:cNvGraphicFramePr>
            <a:graphicFrameLocks noGrp="1"/>
          </p:cNvGraphicFramePr>
          <p:nvPr/>
        </p:nvGraphicFramePr>
        <p:xfrm>
          <a:off x="595881" y="3269633"/>
          <a:ext cx="6777677" cy="599404"/>
        </p:xfrm>
        <a:graphic>
          <a:graphicData uri="http://schemas.openxmlformats.org/drawingml/2006/table">
            <a:tbl>
              <a:tblPr firstRow="1" bandRow="1">
                <a:tableStyleId>{5C22544A-7EE6-4342-B048-85BDC9FD1C3A}</a:tableStyleId>
              </a:tblPr>
              <a:tblGrid>
                <a:gridCol w="5589850">
                  <a:extLst>
                    <a:ext uri="{9D8B030D-6E8A-4147-A177-3AD203B41FA5}">
                      <a16:colId xmlns:a16="http://schemas.microsoft.com/office/drawing/2014/main" val="20000"/>
                    </a:ext>
                  </a:extLst>
                </a:gridCol>
                <a:gridCol w="644886">
                  <a:extLst>
                    <a:ext uri="{9D8B030D-6E8A-4147-A177-3AD203B41FA5}">
                      <a16:colId xmlns:a16="http://schemas.microsoft.com/office/drawing/2014/main" val="20001"/>
                    </a:ext>
                  </a:extLst>
                </a:gridCol>
                <a:gridCol w="542941">
                  <a:extLst>
                    <a:ext uri="{9D8B030D-6E8A-4147-A177-3AD203B41FA5}">
                      <a16:colId xmlns:a16="http://schemas.microsoft.com/office/drawing/2014/main" val="20002"/>
                    </a:ext>
                  </a:extLst>
                </a:gridCol>
              </a:tblGrid>
              <a:tr h="12775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86844">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1723">
                <a:tc>
                  <a:txBody>
                    <a:bodyPr/>
                    <a:lstStyle/>
                    <a:p>
                      <a:pPr algn="l"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7" name="직사각형 36"/>
          <p:cNvSpPr/>
          <p:nvPr/>
        </p:nvSpPr>
        <p:spPr>
          <a:xfrm>
            <a:off x="362175" y="3087503"/>
            <a:ext cx="525264" cy="2090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공통</a:t>
            </a:r>
          </a:p>
        </p:txBody>
      </p:sp>
      <p:graphicFrame>
        <p:nvGraphicFramePr>
          <p:cNvPr id="45" name="표 44"/>
          <p:cNvGraphicFramePr>
            <a:graphicFrameLocks noGrp="1"/>
          </p:cNvGraphicFramePr>
          <p:nvPr/>
        </p:nvGraphicFramePr>
        <p:xfrm>
          <a:off x="609908" y="4390865"/>
          <a:ext cx="6751890" cy="748473"/>
        </p:xfrm>
        <a:graphic>
          <a:graphicData uri="http://schemas.openxmlformats.org/drawingml/2006/table">
            <a:tbl>
              <a:tblPr firstRow="1" bandRow="1">
                <a:tableStyleId>{5C22544A-7EE6-4342-B048-85BDC9FD1C3A}</a:tableStyleId>
              </a:tblPr>
              <a:tblGrid>
                <a:gridCol w="5585500">
                  <a:extLst>
                    <a:ext uri="{9D8B030D-6E8A-4147-A177-3AD203B41FA5}">
                      <a16:colId xmlns:a16="http://schemas.microsoft.com/office/drawing/2014/main" val="20000"/>
                    </a:ext>
                  </a:extLst>
                </a:gridCol>
                <a:gridCol w="575043">
                  <a:extLst>
                    <a:ext uri="{9D8B030D-6E8A-4147-A177-3AD203B41FA5}">
                      <a16:colId xmlns:a16="http://schemas.microsoft.com/office/drawing/2014/main" val="20001"/>
                    </a:ext>
                  </a:extLst>
                </a:gridCol>
                <a:gridCol w="591347">
                  <a:extLst>
                    <a:ext uri="{9D8B030D-6E8A-4147-A177-3AD203B41FA5}">
                      <a16:colId xmlns:a16="http://schemas.microsoft.com/office/drawing/2014/main" val="20002"/>
                    </a:ext>
                  </a:extLst>
                </a:gridCol>
              </a:tblGrid>
              <a:tr h="139773">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결과</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미흡내역 </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83489">
                <a:tc>
                  <a:txBody>
                    <a:bodyPr/>
                    <a:lstStyle/>
                    <a:p>
                      <a:pPr algn="ctr" latinLnBrk="1"/>
                      <a:r>
                        <a:rPr lang="ko-KR" altLang="en-US" sz="900" b="0" dirty="0" err="1"/>
                        <a:t>ㅇㅇㅇㅇㅇㅇㅇㅇㅇㅇㅇㅇㅇㅇㅇㅇㅇㅇㅇㅇㅇㅇㅇㅇㅇㅇㅇㅇㅇㅇㅇㅇㅇㅇㅇㅇㅇㅇㅇ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양호</a:t>
                      </a:r>
                      <a:r>
                        <a:rPr lang="en-US" altLang="ko-KR" sz="800" b="0" dirty="0"/>
                        <a:t>/</a:t>
                      </a:r>
                      <a:r>
                        <a:rPr lang="ko-KR" altLang="en-US" sz="800" b="0" dirty="0"/>
                        <a:t>미흡</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등록</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913">
                <a:tc>
                  <a:txBody>
                    <a:bodyPr/>
                    <a:lstStyle/>
                    <a:p>
                      <a:pPr algn="ctr" latinLnBrk="1"/>
                      <a:r>
                        <a:rPr lang="ko-KR" altLang="en-US" sz="900" b="0" dirty="0" err="1"/>
                        <a:t>ㅇㅇㅇㅇㅇㅇㅇㅇㅇㅇㅇㅇㅇㅇㅇㅇㅇㅇ</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1" name="직사각형 60"/>
          <p:cNvSpPr/>
          <p:nvPr/>
        </p:nvSpPr>
        <p:spPr>
          <a:xfrm>
            <a:off x="362175" y="4120458"/>
            <a:ext cx="794978" cy="27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고공 작업</a:t>
            </a:r>
          </a:p>
        </p:txBody>
      </p:sp>
      <p:sp>
        <p:nvSpPr>
          <p:cNvPr id="63" name="직사각형 62"/>
          <p:cNvSpPr/>
          <p:nvPr/>
        </p:nvSpPr>
        <p:spPr>
          <a:xfrm>
            <a:off x="1023127" y="1277410"/>
            <a:ext cx="5046779" cy="19290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내용 그대로</a:t>
            </a:r>
          </a:p>
        </p:txBody>
      </p:sp>
      <p:sp>
        <p:nvSpPr>
          <p:cNvPr id="64" name="직사각형 63"/>
          <p:cNvSpPr/>
          <p:nvPr/>
        </p:nvSpPr>
        <p:spPr>
          <a:xfrm>
            <a:off x="-559931" y="1542311"/>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작업자</a:t>
            </a:r>
          </a:p>
        </p:txBody>
      </p:sp>
      <p:sp>
        <p:nvSpPr>
          <p:cNvPr id="66" name="직사각형 65"/>
          <p:cNvSpPr/>
          <p:nvPr/>
        </p:nvSpPr>
        <p:spPr>
          <a:xfrm>
            <a:off x="-569007" y="1306598"/>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내용</a:t>
            </a:r>
          </a:p>
        </p:txBody>
      </p:sp>
      <p:sp>
        <p:nvSpPr>
          <p:cNvPr id="2" name="직사각형 1"/>
          <p:cNvSpPr/>
          <p:nvPr/>
        </p:nvSpPr>
        <p:spPr>
          <a:xfrm>
            <a:off x="504233" y="2889921"/>
            <a:ext cx="6922975" cy="2658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116978" y="2764138"/>
            <a:ext cx="1044059"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체크리스트</a:t>
            </a:r>
          </a:p>
        </p:txBody>
      </p:sp>
      <p:sp>
        <p:nvSpPr>
          <p:cNvPr id="62" name="직사각형 61"/>
          <p:cNvSpPr/>
          <p:nvPr/>
        </p:nvSpPr>
        <p:spPr>
          <a:xfrm>
            <a:off x="3866325" y="2189048"/>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비대면      대면 </a:t>
            </a:r>
          </a:p>
        </p:txBody>
      </p:sp>
      <p:sp>
        <p:nvSpPr>
          <p:cNvPr id="36" name="직사각형 35"/>
          <p:cNvSpPr/>
          <p:nvPr/>
        </p:nvSpPr>
        <p:spPr>
          <a:xfrm>
            <a:off x="1023127" y="1505945"/>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a:t>
            </a:r>
            <a:r>
              <a:rPr lang="ko-KR" altLang="en-US" sz="900" dirty="0" err="1">
                <a:solidFill>
                  <a:schemeClr val="tx1"/>
                </a:solidFill>
              </a:rPr>
              <a:t>작업조</a:t>
            </a:r>
            <a:r>
              <a:rPr lang="ko-KR" altLang="en-US" sz="900" dirty="0">
                <a:solidFill>
                  <a:schemeClr val="tx1"/>
                </a:solidFill>
              </a:rPr>
              <a:t>  이름 들 그대로</a:t>
            </a:r>
          </a:p>
        </p:txBody>
      </p:sp>
      <p:sp>
        <p:nvSpPr>
          <p:cNvPr id="38" name="직사각형 37"/>
          <p:cNvSpPr/>
          <p:nvPr/>
        </p:nvSpPr>
        <p:spPr>
          <a:xfrm>
            <a:off x="2822266" y="216099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점검방법</a:t>
            </a:r>
          </a:p>
        </p:txBody>
      </p:sp>
      <p:sp>
        <p:nvSpPr>
          <p:cNvPr id="3" name="타원 2"/>
          <p:cNvSpPr/>
          <p:nvPr/>
        </p:nvSpPr>
        <p:spPr>
          <a:xfrm>
            <a:off x="3875804" y="2222805"/>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4485404" y="2217311"/>
            <a:ext cx="8991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a:off x="-577164" y="1782594"/>
            <a:ext cx="1606790" cy="1499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작업장소</a:t>
            </a:r>
          </a:p>
        </p:txBody>
      </p:sp>
      <p:sp>
        <p:nvSpPr>
          <p:cNvPr id="46" name="직사각형 45"/>
          <p:cNvSpPr/>
          <p:nvPr/>
        </p:nvSpPr>
        <p:spPr>
          <a:xfrm>
            <a:off x="1019949" y="1775087"/>
            <a:ext cx="5061924" cy="2125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지시서 상의 작업장소 그대로</a:t>
            </a:r>
          </a:p>
        </p:txBody>
      </p:sp>
      <p:sp>
        <p:nvSpPr>
          <p:cNvPr id="57" name="직사각형 56"/>
          <p:cNvSpPr/>
          <p:nvPr/>
        </p:nvSpPr>
        <p:spPr>
          <a:xfrm>
            <a:off x="1741476" y="5943665"/>
            <a:ext cx="2826431" cy="2093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등록자의 사원명</a:t>
            </a:r>
            <a:r>
              <a:rPr lang="en-US" altLang="ko-KR" sz="900" dirty="0">
                <a:solidFill>
                  <a:schemeClr val="tx1"/>
                </a:solidFill>
              </a:rPr>
              <a:t>,</a:t>
            </a:r>
            <a:r>
              <a:rPr lang="ko-KR" altLang="en-US" sz="900" dirty="0">
                <a:solidFill>
                  <a:schemeClr val="tx1"/>
                </a:solidFill>
              </a:rPr>
              <a:t>직책</a:t>
            </a:r>
            <a:r>
              <a:rPr lang="en-US" altLang="ko-KR" sz="900" dirty="0">
                <a:solidFill>
                  <a:schemeClr val="tx1"/>
                </a:solidFill>
              </a:rPr>
              <a:t>/</a:t>
            </a:r>
            <a:r>
              <a:rPr lang="ko-KR" altLang="en-US" sz="900" dirty="0">
                <a:solidFill>
                  <a:schemeClr val="tx1"/>
                </a:solidFill>
              </a:rPr>
              <a:t>호칭</a:t>
            </a:r>
            <a:r>
              <a:rPr lang="en-US" altLang="ko-KR" sz="900" dirty="0">
                <a:solidFill>
                  <a:schemeClr val="tx1"/>
                </a:solidFill>
              </a:rPr>
              <a:t>,</a:t>
            </a:r>
            <a:r>
              <a:rPr lang="ko-KR" altLang="en-US" sz="900" dirty="0">
                <a:solidFill>
                  <a:schemeClr val="tx1"/>
                </a:solidFill>
              </a:rPr>
              <a:t>소속이 출력됩니다</a:t>
            </a:r>
          </a:p>
        </p:txBody>
      </p:sp>
      <p:sp>
        <p:nvSpPr>
          <p:cNvPr id="58" name="직사각형 57"/>
          <p:cNvSpPr/>
          <p:nvPr/>
        </p:nvSpPr>
        <p:spPr>
          <a:xfrm>
            <a:off x="-60175" y="594365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확인자</a:t>
            </a:r>
            <a:endParaRPr lang="ko-KR" altLang="en-US" sz="900" dirty="0">
              <a:solidFill>
                <a:schemeClr val="tx1"/>
              </a:solidFill>
            </a:endParaRPr>
          </a:p>
        </p:txBody>
      </p:sp>
      <p:sp>
        <p:nvSpPr>
          <p:cNvPr id="59" name="직사각형 58"/>
          <p:cNvSpPr/>
          <p:nvPr/>
        </p:nvSpPr>
        <p:spPr>
          <a:xfrm>
            <a:off x="951014" y="5944659"/>
            <a:ext cx="74183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사번</a:t>
            </a:r>
            <a:endParaRPr lang="ko-KR" altLang="en-US" sz="900" dirty="0">
              <a:solidFill>
                <a:schemeClr val="tx1"/>
              </a:solidFill>
            </a:endParaRPr>
          </a:p>
        </p:txBody>
      </p:sp>
      <p:sp>
        <p:nvSpPr>
          <p:cNvPr id="60" name="직사각형 59"/>
          <p:cNvSpPr/>
          <p:nvPr/>
        </p:nvSpPr>
        <p:spPr>
          <a:xfrm>
            <a:off x="4616532" y="5933185"/>
            <a:ext cx="463931" cy="22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a:t>찿기</a:t>
            </a:r>
            <a:endParaRPr lang="ko-KR" altLang="en-US" sz="1000" dirty="0"/>
          </a:p>
        </p:txBody>
      </p:sp>
    </p:spTree>
    <p:extLst>
      <p:ext uri="{BB962C8B-B14F-4D97-AF65-F5344CB8AC3E}">
        <p14:creationId xmlns:p14="http://schemas.microsoft.com/office/powerpoint/2010/main" val="38351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36694" y="187509"/>
            <a:ext cx="1619284" cy="139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 안전 점검 등록 현황</a:t>
            </a:r>
          </a:p>
        </p:txBody>
      </p:sp>
      <p:sp>
        <p:nvSpPr>
          <p:cNvPr id="9" name="직사각형 8"/>
          <p:cNvSpPr/>
          <p:nvPr/>
        </p:nvSpPr>
        <p:spPr>
          <a:xfrm>
            <a:off x="1436694" y="327162"/>
            <a:ext cx="3405894" cy="208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안전 점검 등록 현황을 조회</a:t>
            </a:r>
          </a:p>
        </p:txBody>
      </p:sp>
      <p:graphicFrame>
        <p:nvGraphicFramePr>
          <p:cNvPr id="10" name="표 9"/>
          <p:cNvGraphicFramePr>
            <a:graphicFrameLocks noGrp="1"/>
          </p:cNvGraphicFramePr>
          <p:nvPr/>
        </p:nvGraphicFramePr>
        <p:xfrm>
          <a:off x="778571" y="1752040"/>
          <a:ext cx="4309683" cy="1692720"/>
        </p:xfrm>
        <a:graphic>
          <a:graphicData uri="http://schemas.openxmlformats.org/drawingml/2006/table">
            <a:tbl>
              <a:tblPr firstRow="1" bandRow="1">
                <a:tableStyleId>{5C22544A-7EE6-4342-B048-85BDC9FD1C3A}</a:tableStyleId>
              </a:tblPr>
              <a:tblGrid>
                <a:gridCol w="2990996">
                  <a:extLst>
                    <a:ext uri="{9D8B030D-6E8A-4147-A177-3AD203B41FA5}">
                      <a16:colId xmlns:a16="http://schemas.microsoft.com/office/drawing/2014/main" val="20001"/>
                    </a:ext>
                  </a:extLst>
                </a:gridCol>
                <a:gridCol w="568887">
                  <a:extLst>
                    <a:ext uri="{9D8B030D-6E8A-4147-A177-3AD203B41FA5}">
                      <a16:colId xmlns:a16="http://schemas.microsoft.com/office/drawing/2014/main" val="20002"/>
                    </a:ext>
                  </a:extLst>
                </a:gridCol>
                <a:gridCol w="374900">
                  <a:extLst>
                    <a:ext uri="{9D8B030D-6E8A-4147-A177-3AD203B41FA5}">
                      <a16:colId xmlns:a16="http://schemas.microsoft.com/office/drawing/2014/main" val="20003"/>
                    </a:ext>
                  </a:extLst>
                </a:gridCol>
                <a:gridCol w="374900">
                  <a:extLst>
                    <a:ext uri="{9D8B030D-6E8A-4147-A177-3AD203B41FA5}">
                      <a16:colId xmlns:a16="http://schemas.microsoft.com/office/drawing/2014/main" val="20004"/>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점검건수</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양호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미흡</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rtl="0"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전남광역본부</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&gt;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순천지사</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10</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9</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dirty="0"/>
                        <a:t>1</a:t>
                      </a: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rtl="0" fontAlgn="ctr"/>
                      <a:endParaRPr lang="ko-KR" altLang="en-US" sz="8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rtl="0"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12" name="직사각형 11"/>
          <p:cNvSpPr/>
          <p:nvPr/>
        </p:nvSpPr>
        <p:spPr>
          <a:xfrm>
            <a:off x="1143234" y="1036062"/>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 </a:t>
            </a:r>
          </a:p>
        </p:txBody>
      </p:sp>
      <p:sp>
        <p:nvSpPr>
          <p:cNvPr id="13" name="직사각형 12"/>
          <p:cNvSpPr/>
          <p:nvPr/>
        </p:nvSpPr>
        <p:spPr>
          <a:xfrm>
            <a:off x="3101067" y="1025051"/>
            <a:ext cx="46393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t>찿기</a:t>
            </a:r>
            <a:endParaRPr lang="ko-KR" altLang="en-US" sz="800" dirty="0"/>
          </a:p>
        </p:txBody>
      </p:sp>
      <p:sp>
        <p:nvSpPr>
          <p:cNvPr id="14" name="직사각형 13"/>
          <p:cNvSpPr/>
          <p:nvPr/>
        </p:nvSpPr>
        <p:spPr>
          <a:xfrm>
            <a:off x="591982" y="1036061"/>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조직</a:t>
            </a:r>
          </a:p>
        </p:txBody>
      </p:sp>
      <p:sp>
        <p:nvSpPr>
          <p:cNvPr id="15" name="직사각형 14"/>
          <p:cNvSpPr/>
          <p:nvPr/>
        </p:nvSpPr>
        <p:spPr>
          <a:xfrm>
            <a:off x="1143234" y="1356413"/>
            <a:ext cx="96548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err="1">
                <a:solidFill>
                  <a:schemeClr val="tx1"/>
                </a:solidFill>
              </a:rPr>
              <a:t>Yyyy</a:t>
            </a:r>
            <a:endParaRPr lang="ko-KR" altLang="en-US" sz="800" dirty="0">
              <a:solidFill>
                <a:schemeClr val="tx1"/>
              </a:solidFill>
            </a:endParaRPr>
          </a:p>
        </p:txBody>
      </p:sp>
      <p:sp>
        <p:nvSpPr>
          <p:cNvPr id="17" name="직사각형 16"/>
          <p:cNvSpPr/>
          <p:nvPr/>
        </p:nvSpPr>
        <p:spPr>
          <a:xfrm>
            <a:off x="591982" y="1356412"/>
            <a:ext cx="506163"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년도</a:t>
            </a:r>
          </a:p>
        </p:txBody>
      </p:sp>
      <p:graphicFrame>
        <p:nvGraphicFramePr>
          <p:cNvPr id="18" name="표 17"/>
          <p:cNvGraphicFramePr>
            <a:graphicFrameLocks noGrp="1"/>
          </p:cNvGraphicFramePr>
          <p:nvPr/>
        </p:nvGraphicFramePr>
        <p:xfrm>
          <a:off x="9386404" y="928054"/>
          <a:ext cx="2670569" cy="204216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algn="ctr" latinLnBrk="1"/>
                      <a:r>
                        <a:rPr lang="ko-KR" altLang="en-US" sz="800" dirty="0"/>
                        <a:t>항목명</a:t>
                      </a:r>
                    </a:p>
                  </a:txBody>
                  <a:tcPr/>
                </a:tc>
                <a:tc>
                  <a:txBody>
                    <a:bodyPr/>
                    <a:lstStyle/>
                    <a:p>
                      <a:pPr algn="ctr" latinLnBrk="1"/>
                      <a:r>
                        <a:rPr lang="ko-KR" altLang="en-US" sz="800" dirty="0"/>
                        <a:t>설명</a:t>
                      </a:r>
                    </a:p>
                  </a:txBody>
                  <a:tcPr/>
                </a:tc>
                <a:extLst>
                  <a:ext uri="{0D108BD9-81ED-4DB2-BD59-A6C34878D82A}">
                    <a16:rowId xmlns:a16="http://schemas.microsoft.com/office/drawing/2014/main" val="10000"/>
                  </a:ext>
                </a:extLst>
              </a:tr>
              <a:tr h="163634">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조직을 선택 시 하위 조직을 모두 포함</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년도</a:t>
                      </a:r>
                    </a:p>
                  </a:txBody>
                  <a:tcPr/>
                </a:tc>
                <a:tc>
                  <a:txBody>
                    <a:bodyPr/>
                    <a:lstStyle/>
                    <a:p>
                      <a:pPr latinLnBrk="1"/>
                      <a:r>
                        <a:rPr lang="en-US" altLang="ko-KR" sz="800" dirty="0"/>
                        <a:t>Default</a:t>
                      </a:r>
                      <a:r>
                        <a:rPr lang="en-US" altLang="ko-KR" sz="800" baseline="0" dirty="0"/>
                        <a:t> </a:t>
                      </a:r>
                      <a:r>
                        <a:rPr lang="ko-KR" altLang="en-US" sz="800" baseline="0" dirty="0"/>
                        <a:t>현재 년도</a:t>
                      </a:r>
                      <a:endParaRPr lang="en-US" altLang="ko-KR" sz="800" dirty="0"/>
                    </a:p>
                  </a:txBody>
                  <a:tcPr/>
                </a:tc>
                <a:extLst>
                  <a:ext uri="{0D108BD9-81ED-4DB2-BD59-A6C34878D82A}">
                    <a16:rowId xmlns:a16="http://schemas.microsoft.com/office/drawing/2014/main" val="10002"/>
                  </a:ext>
                </a:extLst>
              </a:tr>
              <a:tr h="129185">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r h="0">
                <a:tc>
                  <a:txBody>
                    <a:bodyPr/>
                    <a:lstStyle/>
                    <a:p>
                      <a:pPr latinLnBrk="1"/>
                      <a:r>
                        <a:rPr lang="ko-KR" altLang="en-US" sz="800" dirty="0"/>
                        <a:t>조직</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 기준</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19" name="직사각형 18"/>
          <p:cNvSpPr/>
          <p:nvPr/>
        </p:nvSpPr>
        <p:spPr>
          <a:xfrm>
            <a:off x="3356615" y="1351134"/>
            <a:ext cx="208383"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0" name="직사각형 19"/>
          <p:cNvSpPr/>
          <p:nvPr/>
        </p:nvSpPr>
        <p:spPr>
          <a:xfrm>
            <a:off x="2469695" y="1356412"/>
            <a:ext cx="99111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미등록 조직만</a:t>
            </a:r>
          </a:p>
        </p:txBody>
      </p:sp>
      <p:sp>
        <p:nvSpPr>
          <p:cNvPr id="21" name="직사각형 20"/>
          <p:cNvSpPr/>
          <p:nvPr/>
        </p:nvSpPr>
        <p:spPr>
          <a:xfrm>
            <a:off x="9371182" y="3245242"/>
            <a:ext cx="2651267"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r>
              <a:rPr lang="ko-KR" altLang="en-US" sz="900" dirty="0">
                <a:solidFill>
                  <a:schemeClr val="tx1"/>
                </a:solidFill>
              </a:rPr>
              <a:t>참고사항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지사</a:t>
            </a:r>
            <a:r>
              <a:rPr lang="en-US" altLang="ko-KR" sz="900" dirty="0">
                <a:solidFill>
                  <a:schemeClr val="tx1"/>
                </a:solidFill>
              </a:rPr>
              <a:t>/</a:t>
            </a:r>
            <a:r>
              <a:rPr lang="ko-KR" altLang="en-US" sz="900" dirty="0">
                <a:solidFill>
                  <a:schemeClr val="tx1"/>
                </a:solidFill>
              </a:rPr>
              <a:t>지점 단위로 년간 </a:t>
            </a:r>
            <a:r>
              <a:rPr lang="ko-KR" altLang="en-US" sz="900" dirty="0" err="1">
                <a:solidFill>
                  <a:schemeClr val="tx1"/>
                </a:solidFill>
              </a:rPr>
              <a:t>한건도</a:t>
            </a:r>
            <a:r>
              <a:rPr lang="ko-KR" altLang="en-US" sz="900" dirty="0">
                <a:solidFill>
                  <a:schemeClr val="tx1"/>
                </a:solidFill>
              </a:rPr>
              <a:t> 등록하지 않은 경우 미등록 으로 간주</a:t>
            </a:r>
            <a:endParaRPr lang="en-US" altLang="ko-KR" sz="900" dirty="0">
              <a:solidFill>
                <a:schemeClr val="tx1"/>
              </a:solidFill>
            </a:endParaRPr>
          </a:p>
        </p:txBody>
      </p:sp>
    </p:spTree>
    <p:extLst>
      <p:ext uri="{BB962C8B-B14F-4D97-AF65-F5344CB8AC3E}">
        <p14:creationId xmlns:p14="http://schemas.microsoft.com/office/powerpoint/2010/main" val="3119966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01540" y="4051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직업지시서 현황</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err="1">
                <a:solidFill>
                  <a:schemeClr val="tx1"/>
                </a:solidFill>
              </a:rPr>
              <a:t>ㅇ</a:t>
            </a:r>
            <a:endParaRPr lang="en-US" altLang="ko-KR" sz="900" dirty="0">
              <a:solidFill>
                <a:schemeClr val="tx1"/>
              </a:solidFill>
            </a:endParaRPr>
          </a:p>
        </p:txBody>
      </p:sp>
      <p:graphicFrame>
        <p:nvGraphicFramePr>
          <p:cNvPr id="4" name="표 3"/>
          <p:cNvGraphicFramePr>
            <a:graphicFrameLocks noGrp="1"/>
          </p:cNvGraphicFramePr>
          <p:nvPr/>
        </p:nvGraphicFramePr>
        <p:xfrm>
          <a:off x="9353294" y="1551376"/>
          <a:ext cx="2670569" cy="18592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조직</a:t>
                      </a:r>
                    </a:p>
                  </a:txBody>
                  <a:tcPr/>
                </a:tc>
                <a:tc>
                  <a:txBody>
                    <a:bodyPr/>
                    <a:lstStyle/>
                    <a:p>
                      <a:pPr latinLnBrk="1"/>
                      <a:r>
                        <a:rPr lang="ko-KR" altLang="en-US" sz="800" dirty="0"/>
                        <a:t>조직을 선택하면 우측에 해당 조직의 하위 조직 기준으로 출력</a:t>
                      </a:r>
                    </a:p>
                  </a:txBody>
                  <a:tcPr/>
                </a:tc>
                <a:extLst>
                  <a:ext uri="{0D108BD9-81ED-4DB2-BD59-A6C34878D82A}">
                    <a16:rowId xmlns:a16="http://schemas.microsoft.com/office/drawing/2014/main" val="10001"/>
                  </a:ext>
                </a:extLst>
              </a:tr>
              <a:tr h="0">
                <a:tc>
                  <a:txBody>
                    <a:bodyPr/>
                    <a:lstStyle/>
                    <a:p>
                      <a:pPr latinLnBrk="1"/>
                      <a:r>
                        <a:rPr lang="ko-KR" altLang="en-US" sz="800" dirty="0"/>
                        <a:t>건수</a:t>
                      </a:r>
                    </a:p>
                  </a:txBody>
                  <a:tcPr/>
                </a:tc>
                <a:tc>
                  <a:txBody>
                    <a:bodyPr/>
                    <a:lstStyle/>
                    <a:p>
                      <a:pPr latinLnBrk="1"/>
                      <a:r>
                        <a:rPr lang="ko-KR" altLang="en-US" sz="800" dirty="0"/>
                        <a:t>숫자를 </a:t>
                      </a:r>
                      <a:r>
                        <a:rPr lang="en-US" altLang="ko-KR" sz="800" dirty="0"/>
                        <a:t>CLICK</a:t>
                      </a:r>
                      <a:r>
                        <a:rPr lang="ko-KR" altLang="en-US" sz="800" dirty="0"/>
                        <a:t>시 해당 숫자에 대한 상세내역을 출력</a:t>
                      </a:r>
                    </a:p>
                  </a:txBody>
                  <a:tcPr/>
                </a:tc>
                <a:extLst>
                  <a:ext uri="{0D108BD9-81ED-4DB2-BD59-A6C34878D82A}">
                    <a16:rowId xmlns:a16="http://schemas.microsoft.com/office/drawing/2014/main" val="10002"/>
                  </a:ext>
                </a:extLst>
              </a:tr>
              <a:tr h="0">
                <a:tc>
                  <a:txBody>
                    <a:bodyPr/>
                    <a:lstStyle/>
                    <a:p>
                      <a:pPr latinLnBrk="1"/>
                      <a:r>
                        <a:rPr lang="ko-KR" altLang="en-US" sz="800" dirty="0"/>
                        <a:t>등록 완료</a:t>
                      </a:r>
                    </a:p>
                  </a:txBody>
                  <a:tcPr/>
                </a:tc>
                <a:tc>
                  <a:txBody>
                    <a:bodyPr/>
                    <a:lstStyle/>
                    <a:p>
                      <a:pPr latinLnBrk="1"/>
                      <a:r>
                        <a:rPr lang="ko-KR" altLang="en-US" sz="800" dirty="0"/>
                        <a:t>입력된 </a:t>
                      </a:r>
                      <a:r>
                        <a:rPr lang="ko-KR" altLang="en-US" sz="800" dirty="0" err="1"/>
                        <a:t>발생기간내에서</a:t>
                      </a:r>
                      <a:r>
                        <a:rPr lang="ko-KR" altLang="en-US" sz="800" dirty="0"/>
                        <a:t>  등록된 건수</a:t>
                      </a:r>
                      <a:endParaRPr lang="en-US" altLang="ko-KR" sz="800" dirty="0"/>
                    </a:p>
                  </a:txBody>
                  <a:tcPr/>
                </a:tc>
                <a:extLst>
                  <a:ext uri="{0D108BD9-81ED-4DB2-BD59-A6C34878D82A}">
                    <a16:rowId xmlns:a16="http://schemas.microsoft.com/office/drawing/2014/main" val="10003"/>
                  </a:ext>
                </a:extLst>
              </a:tr>
              <a:tr h="0">
                <a:tc>
                  <a:txBody>
                    <a:bodyPr/>
                    <a:lstStyle/>
                    <a:p>
                      <a:pPr latinLnBrk="1"/>
                      <a:r>
                        <a:rPr lang="ko-KR" altLang="en-US" sz="800" dirty="0"/>
                        <a:t>승인 완료</a:t>
                      </a:r>
                    </a:p>
                  </a:txBody>
                  <a:tcPr/>
                </a:tc>
                <a:tc>
                  <a:txBody>
                    <a:bodyPr/>
                    <a:lstStyle/>
                    <a:p>
                      <a:pPr latinLnBrk="1"/>
                      <a:r>
                        <a:rPr lang="ko-KR" altLang="en-US" sz="800" dirty="0"/>
                        <a:t>입력된 </a:t>
                      </a:r>
                      <a:r>
                        <a:rPr lang="ko-KR" altLang="en-US" sz="800" dirty="0" err="1"/>
                        <a:t>발생기간내에서</a:t>
                      </a:r>
                      <a:r>
                        <a:rPr lang="ko-KR" altLang="en-US" sz="800" dirty="0"/>
                        <a:t> </a:t>
                      </a:r>
                      <a:r>
                        <a:rPr lang="ko-KR" altLang="en-US" sz="800" dirty="0" err="1"/>
                        <a:t>숭인된</a:t>
                      </a:r>
                      <a:r>
                        <a:rPr lang="ko-KR" altLang="en-US" sz="800" dirty="0"/>
                        <a:t> 건수</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a:t>엑셀 다운</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선택조건 하에서 발생한</a:t>
                      </a:r>
                      <a:r>
                        <a:rPr lang="ko-KR" altLang="en-US" sz="800" baseline="0" dirty="0">
                          <a:solidFill>
                            <a:schemeClr val="tx1"/>
                          </a:solidFill>
                        </a:rPr>
                        <a:t> </a:t>
                      </a:r>
                      <a:r>
                        <a:rPr lang="ko-KR" altLang="en-US" sz="800" baseline="0" dirty="0" err="1">
                          <a:solidFill>
                            <a:schemeClr val="tx1"/>
                          </a:solidFill>
                        </a:rPr>
                        <a:t>조직별</a:t>
                      </a:r>
                      <a:r>
                        <a:rPr lang="ko-KR" altLang="en-US" sz="800" baseline="0" dirty="0">
                          <a:solidFill>
                            <a:schemeClr val="tx1"/>
                          </a:solidFill>
                        </a:rPr>
                        <a:t> 집계를 </a:t>
                      </a:r>
                      <a:r>
                        <a:rPr lang="en-US" altLang="ko-KR" sz="800" baseline="0" dirty="0">
                          <a:solidFill>
                            <a:schemeClr val="tx1"/>
                          </a:solidFill>
                        </a:rPr>
                        <a:t>TREE </a:t>
                      </a:r>
                      <a:r>
                        <a:rPr lang="ko-KR" altLang="en-US" sz="800" baseline="0" dirty="0">
                          <a:solidFill>
                            <a:schemeClr val="tx1"/>
                          </a:solidFill>
                        </a:rPr>
                        <a:t>형태로 출력</a:t>
                      </a:r>
                      <a:endParaRPr lang="en-US" altLang="ko-KR" sz="800" dirty="0">
                        <a:solidFill>
                          <a:schemeClr val="tx1"/>
                        </a:solidFill>
                      </a:endParaRPr>
                    </a:p>
                  </a:txBody>
                  <a:tcPr/>
                </a:tc>
                <a:extLst>
                  <a:ext uri="{0D108BD9-81ED-4DB2-BD59-A6C34878D82A}">
                    <a16:rowId xmlns:a16="http://schemas.microsoft.com/office/drawing/2014/main" val="10005"/>
                  </a:ext>
                </a:extLst>
              </a:tr>
              <a:tr h="0">
                <a:tc>
                  <a:txBody>
                    <a:bodyPr/>
                    <a:lstStyle/>
                    <a:p>
                      <a:pPr latinLnBrk="1"/>
                      <a:r>
                        <a:rPr lang="ko-KR" altLang="en-US" sz="800" dirty="0"/>
                        <a:t>발생기간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solidFill>
                            <a:schemeClr val="tx1"/>
                          </a:solidFill>
                        </a:rPr>
                        <a:t>DEFAULT</a:t>
                      </a:r>
                      <a:r>
                        <a:rPr lang="ko-KR" altLang="en-US" sz="800" dirty="0">
                          <a:solidFill>
                            <a:schemeClr val="tx1"/>
                          </a:solidFill>
                        </a:rPr>
                        <a:t>는 오늘</a:t>
                      </a:r>
                      <a:endParaRPr lang="en-US" altLang="ko-KR" sz="800" dirty="0">
                        <a:solidFill>
                          <a:schemeClr val="tx1"/>
                        </a:solidFill>
                      </a:endParaRPr>
                    </a:p>
                  </a:txBody>
                  <a:tcPr/>
                </a:tc>
                <a:extLst>
                  <a:ext uri="{0D108BD9-81ED-4DB2-BD59-A6C34878D82A}">
                    <a16:rowId xmlns:a16="http://schemas.microsoft.com/office/drawing/2014/main" val="10006"/>
                  </a:ext>
                </a:extLst>
              </a:tr>
            </a:tbl>
          </a:graphicData>
        </a:graphic>
      </p:graphicFrame>
      <p:sp>
        <p:nvSpPr>
          <p:cNvPr id="12" name="직사각형 11"/>
          <p:cNvSpPr/>
          <p:nvPr/>
        </p:nvSpPr>
        <p:spPr>
          <a:xfrm>
            <a:off x="9353294" y="4063774"/>
            <a:ext cx="2631804" cy="2032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E </a:t>
            </a:r>
            <a:r>
              <a:rPr lang="ko-KR" altLang="en-US" sz="900" dirty="0">
                <a:solidFill>
                  <a:schemeClr val="tx1"/>
                </a:solidFill>
              </a:rPr>
              <a:t>부문은 </a:t>
            </a:r>
            <a:r>
              <a:rPr lang="en-US" altLang="ko-KR" sz="900" dirty="0">
                <a:solidFill>
                  <a:schemeClr val="tx1"/>
                </a:solidFill>
              </a:rPr>
              <a:t>ERP</a:t>
            </a:r>
            <a:r>
              <a:rPr lang="ko-KR" altLang="en-US" sz="900" dirty="0">
                <a:solidFill>
                  <a:schemeClr val="tx1"/>
                </a:solidFill>
              </a:rPr>
              <a:t>에서 </a:t>
            </a:r>
            <a:r>
              <a:rPr lang="en-US" altLang="ko-KR" sz="900" dirty="0">
                <a:solidFill>
                  <a:schemeClr val="tx1"/>
                </a:solidFill>
              </a:rPr>
              <a:t>WBS</a:t>
            </a:r>
            <a:r>
              <a:rPr lang="ko-KR" altLang="en-US" sz="900" dirty="0">
                <a:solidFill>
                  <a:schemeClr val="tx1"/>
                </a:solidFill>
              </a:rPr>
              <a:t>를 수신 </a:t>
            </a:r>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r>
              <a:rPr lang="ko-KR" altLang="en-US" sz="900" dirty="0">
                <a:solidFill>
                  <a:schemeClr val="tx1"/>
                </a:solidFill>
              </a:rPr>
              <a:t>금액</a:t>
            </a:r>
            <a:r>
              <a:rPr lang="en-US" altLang="ko-KR" sz="900" dirty="0">
                <a:solidFill>
                  <a:schemeClr val="tx1"/>
                </a:solidFill>
              </a:rPr>
              <a:t>, </a:t>
            </a:r>
            <a:r>
              <a:rPr lang="ko-KR" altLang="en-US" sz="900" dirty="0">
                <a:solidFill>
                  <a:schemeClr val="tx1"/>
                </a:solidFill>
              </a:rPr>
              <a:t>이름만 관리하고 있음</a:t>
            </a:r>
            <a:endParaRPr lang="en-US" altLang="ko-KR" sz="900" dirty="0">
              <a:solidFill>
                <a:schemeClr val="tx1"/>
              </a:solidFill>
            </a:endParaRPr>
          </a:p>
          <a:p>
            <a:r>
              <a:rPr lang="en-US" altLang="ko-KR" sz="900" dirty="0">
                <a:solidFill>
                  <a:schemeClr val="tx1"/>
                </a:solidFill>
              </a:rPr>
              <a:t>: </a:t>
            </a:r>
            <a:r>
              <a:rPr lang="en-US" altLang="ko-KR" sz="900" dirty="0" err="1">
                <a:solidFill>
                  <a:schemeClr val="tx1"/>
                </a:solidFill>
              </a:rPr>
              <a:t>erp</a:t>
            </a:r>
            <a:r>
              <a:rPr lang="ko-KR" altLang="en-US" sz="900" dirty="0">
                <a:solidFill>
                  <a:schemeClr val="tx1"/>
                </a:solidFill>
              </a:rPr>
              <a:t>에 기간이 있나</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p:txBody>
      </p:sp>
      <p:graphicFrame>
        <p:nvGraphicFramePr>
          <p:cNvPr id="13" name="표 12"/>
          <p:cNvGraphicFramePr>
            <a:graphicFrameLocks noGrp="1"/>
          </p:cNvGraphicFramePr>
          <p:nvPr/>
        </p:nvGraphicFramePr>
        <p:xfrm>
          <a:off x="1995881" y="1474179"/>
          <a:ext cx="6795689" cy="2288160"/>
        </p:xfrm>
        <a:graphic>
          <a:graphicData uri="http://schemas.openxmlformats.org/drawingml/2006/table">
            <a:tbl>
              <a:tblPr firstRow="1" bandRow="1">
                <a:tableStyleId>{5C22544A-7EE6-4342-B048-85BDC9FD1C3A}</a:tableStyleId>
              </a:tblPr>
              <a:tblGrid>
                <a:gridCol w="3962061">
                  <a:extLst>
                    <a:ext uri="{9D8B030D-6E8A-4147-A177-3AD203B41FA5}">
                      <a16:colId xmlns:a16="http://schemas.microsoft.com/office/drawing/2014/main" val="20001"/>
                    </a:ext>
                  </a:extLst>
                </a:gridCol>
                <a:gridCol w="608803">
                  <a:extLst>
                    <a:ext uri="{9D8B030D-6E8A-4147-A177-3AD203B41FA5}">
                      <a16:colId xmlns:a16="http://schemas.microsoft.com/office/drawing/2014/main" val="20002"/>
                    </a:ext>
                  </a:extLst>
                </a:gridCol>
                <a:gridCol w="608803">
                  <a:extLst>
                    <a:ext uri="{9D8B030D-6E8A-4147-A177-3AD203B41FA5}">
                      <a16:colId xmlns:a16="http://schemas.microsoft.com/office/drawing/2014/main" val="20003"/>
                    </a:ext>
                  </a:extLst>
                </a:gridCol>
                <a:gridCol w="608803">
                  <a:extLst>
                    <a:ext uri="{9D8B030D-6E8A-4147-A177-3AD203B41FA5}">
                      <a16:colId xmlns:a16="http://schemas.microsoft.com/office/drawing/2014/main" val="20004"/>
                    </a:ext>
                  </a:extLst>
                </a:gridCol>
                <a:gridCol w="568887">
                  <a:extLst>
                    <a:ext uri="{9D8B030D-6E8A-4147-A177-3AD203B41FA5}">
                      <a16:colId xmlns:a16="http://schemas.microsoft.com/office/drawing/2014/main" val="20005"/>
                    </a:ext>
                  </a:extLst>
                </a:gridCol>
                <a:gridCol w="438332">
                  <a:extLst>
                    <a:ext uri="{9D8B030D-6E8A-4147-A177-3AD203B41FA5}">
                      <a16:colId xmlns:a16="http://schemas.microsoft.com/office/drawing/2014/main" val="20006"/>
                    </a:ext>
                  </a:extLst>
                </a:gridCol>
              </a:tblGrid>
              <a:tr h="0">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조직</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row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합 계    </a:t>
                      </a:r>
                    </a:p>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등록완료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취소신청</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승인완료</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ko-KR" altLang="en-US" sz="1100" b="1" i="0" u="none" strike="noStrike" dirty="0">
                          <a:solidFill>
                            <a:srgbClr val="000000"/>
                          </a:solidFill>
                          <a:effectLst/>
                          <a:latin typeface="맑은 고딕" panose="020B0503020000020004" pitchFamily="50" charset="-127"/>
                          <a:ea typeface="맑은 고딕" panose="020B0503020000020004" pitchFamily="50" charset="-127"/>
                        </a:rPr>
                        <a:t>합계</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0</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u="sng" dirty="0">
                          <a:solidFill>
                            <a:srgbClr val="00B0F0"/>
                          </a:solidFill>
                        </a:rPr>
                        <a:t>3</a:t>
                      </a:r>
                      <a:endParaRPr lang="ko-KR" altLang="en-US" sz="900" b="1"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강북</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강원광역본부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대구</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강남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서부광역본부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1</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부산</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경남광역본부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충북광역본부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전남</a:t>
                      </a: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전북광역본부</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Enterprise</a:t>
                      </a: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r>
                        <a:rPr lang="ko-KR" altLang="en-US" sz="1100" b="0" i="0" u="none" strike="noStrike" dirty="0">
                          <a:solidFill>
                            <a:srgbClr val="000000"/>
                          </a:solidFill>
                          <a:effectLst/>
                          <a:latin typeface="맑은 고딕" panose="020B0503020000020004" pitchFamily="50" charset="-127"/>
                          <a:ea typeface="맑은 고딕" panose="020B0503020000020004" pitchFamily="50" charset="-127"/>
                        </a:rPr>
                        <a:t>네트워크부문</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sng" dirty="0">
                          <a:solidFill>
                            <a:srgbClr val="00B0F0"/>
                          </a:solidFill>
                        </a:rPr>
                        <a:t>0</a:t>
                      </a:r>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7016965" y="107614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8" name="직사각형 17"/>
          <p:cNvSpPr/>
          <p:nvPr/>
        </p:nvSpPr>
        <p:spPr>
          <a:xfrm>
            <a:off x="297774" y="1433027"/>
            <a:ext cx="1698106" cy="1558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b="1" u="sng" dirty="0">
                <a:solidFill>
                  <a:schemeClr val="tx1"/>
                </a:solidFill>
              </a:rPr>
              <a:t>+ KT</a:t>
            </a:r>
          </a:p>
          <a:p>
            <a:r>
              <a:rPr lang="en-US" altLang="ko-KR" sz="900" dirty="0">
                <a:solidFill>
                  <a:schemeClr val="tx1"/>
                </a:solidFill>
              </a:rPr>
              <a:t>   + </a:t>
            </a:r>
            <a:r>
              <a:rPr lang="ko-KR" altLang="en-US" sz="900" dirty="0">
                <a:solidFill>
                  <a:schemeClr val="tx1"/>
                </a:solidFill>
              </a:rPr>
              <a:t>강북</a:t>
            </a:r>
            <a:r>
              <a:rPr lang="en-US" altLang="ko-KR" sz="900" dirty="0">
                <a:solidFill>
                  <a:schemeClr val="tx1"/>
                </a:solidFill>
              </a:rPr>
              <a:t>/</a:t>
            </a:r>
            <a:r>
              <a:rPr lang="ko-KR" altLang="en-US" sz="900" dirty="0">
                <a:solidFill>
                  <a:schemeClr val="tx1"/>
                </a:solidFill>
              </a:rPr>
              <a:t>강원광역본부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강남</a:t>
            </a:r>
            <a:r>
              <a:rPr lang="en-US" altLang="ko-KR" sz="900" dirty="0">
                <a:solidFill>
                  <a:schemeClr val="tx1"/>
                </a:solidFill>
              </a:rPr>
              <a:t>/</a:t>
            </a:r>
            <a:r>
              <a:rPr lang="ko-KR" altLang="en-US" sz="900" dirty="0">
                <a:solidFill>
                  <a:schemeClr val="tx1"/>
                </a:solidFill>
              </a:rPr>
              <a:t>서부광역본부</a:t>
            </a:r>
          </a:p>
          <a:p>
            <a:r>
              <a:rPr lang="en-US" altLang="ko-KR" sz="900" dirty="0">
                <a:solidFill>
                  <a:schemeClr val="tx1"/>
                </a:solidFill>
              </a:rPr>
              <a:t>   + </a:t>
            </a:r>
            <a:r>
              <a:rPr lang="ko-KR" altLang="en-US" sz="900" dirty="0">
                <a:solidFill>
                  <a:schemeClr val="tx1"/>
                </a:solidFill>
              </a:rPr>
              <a:t>부산</a:t>
            </a:r>
            <a:r>
              <a:rPr lang="en-US" altLang="ko-KR" sz="900" dirty="0">
                <a:solidFill>
                  <a:schemeClr val="tx1"/>
                </a:solidFill>
              </a:rPr>
              <a:t>/</a:t>
            </a:r>
            <a:r>
              <a:rPr lang="ko-KR" altLang="en-US" sz="900" dirty="0">
                <a:solidFill>
                  <a:schemeClr val="tx1"/>
                </a:solidFill>
              </a:rPr>
              <a:t>경남광역본부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대구</a:t>
            </a:r>
            <a:r>
              <a:rPr lang="en-US" altLang="ko-KR" sz="900" dirty="0">
                <a:solidFill>
                  <a:schemeClr val="tx1"/>
                </a:solidFill>
              </a:rPr>
              <a:t>/</a:t>
            </a:r>
            <a:r>
              <a:rPr lang="ko-KR" altLang="en-US" sz="900" dirty="0">
                <a:solidFill>
                  <a:schemeClr val="tx1"/>
                </a:solidFill>
              </a:rPr>
              <a:t>경북광역본부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충남</a:t>
            </a:r>
            <a:r>
              <a:rPr lang="en-US" altLang="ko-KR" sz="900" dirty="0">
                <a:solidFill>
                  <a:schemeClr val="tx1"/>
                </a:solidFill>
              </a:rPr>
              <a:t>/</a:t>
            </a:r>
            <a:r>
              <a:rPr lang="ko-KR" altLang="en-US" sz="900" dirty="0">
                <a:solidFill>
                  <a:schemeClr val="tx1"/>
                </a:solidFill>
              </a:rPr>
              <a:t>충북광역본부</a:t>
            </a:r>
          </a:p>
          <a:p>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전남</a:t>
            </a:r>
            <a:r>
              <a:rPr lang="en-US" altLang="ko-KR" sz="900" dirty="0">
                <a:solidFill>
                  <a:schemeClr val="tx1"/>
                </a:solidFill>
              </a:rPr>
              <a:t>/</a:t>
            </a:r>
            <a:r>
              <a:rPr lang="ko-KR" altLang="en-US" sz="900" dirty="0">
                <a:solidFill>
                  <a:schemeClr val="tx1"/>
                </a:solidFill>
              </a:rPr>
              <a:t>전북광역본부</a:t>
            </a:r>
            <a:endParaRPr lang="en-US" altLang="ko-KR" sz="900" dirty="0">
              <a:solidFill>
                <a:schemeClr val="tx1"/>
              </a:solidFill>
            </a:endParaRPr>
          </a:p>
          <a:p>
            <a:r>
              <a:rPr lang="en-US" altLang="ko-KR" sz="900" dirty="0">
                <a:solidFill>
                  <a:schemeClr val="tx1"/>
                </a:solidFill>
              </a:rPr>
              <a:t>   + Enterprise </a:t>
            </a:r>
            <a:r>
              <a:rPr lang="ko-KR" altLang="en-US" sz="900" dirty="0">
                <a:solidFill>
                  <a:schemeClr val="tx1"/>
                </a:solidFill>
              </a:rPr>
              <a:t>부문 </a:t>
            </a:r>
            <a:endParaRPr lang="en-US" altLang="ko-KR" sz="900" dirty="0">
              <a:solidFill>
                <a:schemeClr val="tx1"/>
              </a:solidFill>
            </a:endParaRPr>
          </a:p>
          <a:p>
            <a:r>
              <a:rPr lang="en-US" altLang="ko-KR" sz="900" dirty="0">
                <a:solidFill>
                  <a:schemeClr val="tx1"/>
                </a:solidFill>
              </a:rPr>
              <a:t>   + </a:t>
            </a:r>
            <a:r>
              <a:rPr lang="ko-KR" altLang="en-US" sz="900" dirty="0">
                <a:solidFill>
                  <a:schemeClr val="tx1"/>
                </a:solidFill>
              </a:rPr>
              <a:t>네트워크 부문</a:t>
            </a:r>
          </a:p>
          <a:p>
            <a:endParaRPr lang="ko-KR" altLang="en-US" sz="900" dirty="0">
              <a:solidFill>
                <a:schemeClr val="tx1"/>
              </a:solidFill>
            </a:endParaRPr>
          </a:p>
        </p:txBody>
      </p:sp>
      <p:sp>
        <p:nvSpPr>
          <p:cNvPr id="2" name="직사각형 1"/>
          <p:cNvSpPr/>
          <p:nvPr/>
        </p:nvSpPr>
        <p:spPr>
          <a:xfrm>
            <a:off x="297774" y="1435403"/>
            <a:ext cx="1527858" cy="2499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152135" y="1061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발생기간 </a:t>
            </a:r>
          </a:p>
        </p:txBody>
      </p:sp>
      <p:sp>
        <p:nvSpPr>
          <p:cNvPr id="23" name="직사각형 22"/>
          <p:cNvSpPr/>
          <p:nvPr/>
        </p:nvSpPr>
        <p:spPr>
          <a:xfrm>
            <a:off x="891924"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4" name="직사각형 23"/>
          <p:cNvSpPr/>
          <p:nvPr/>
        </p:nvSpPr>
        <p:spPr>
          <a:xfrm>
            <a:off x="1995880" y="1061411"/>
            <a:ext cx="925225"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오늘</a:t>
            </a:r>
          </a:p>
        </p:txBody>
      </p:sp>
      <p:sp>
        <p:nvSpPr>
          <p:cNvPr id="25" name="직사각형 24"/>
          <p:cNvSpPr/>
          <p:nvPr/>
        </p:nvSpPr>
        <p:spPr>
          <a:xfrm>
            <a:off x="1749286" y="1030436"/>
            <a:ext cx="291589" cy="244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15" name="직사각형 14"/>
          <p:cNvSpPr/>
          <p:nvPr/>
        </p:nvSpPr>
        <p:spPr>
          <a:xfrm>
            <a:off x="6458339" y="1061997"/>
            <a:ext cx="254978" cy="213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16" name="직사각형 15"/>
          <p:cNvSpPr/>
          <p:nvPr/>
        </p:nvSpPr>
        <p:spPr>
          <a:xfrm>
            <a:off x="5101755" y="1097411"/>
            <a:ext cx="1337280"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발생한</a:t>
            </a:r>
            <a:r>
              <a:rPr lang="en-US" altLang="ko-KR" sz="900" dirty="0">
                <a:solidFill>
                  <a:schemeClr val="tx1"/>
                </a:solidFill>
              </a:rPr>
              <a:t> </a:t>
            </a:r>
            <a:r>
              <a:rPr lang="ko-KR" altLang="en-US" sz="900" dirty="0">
                <a:solidFill>
                  <a:schemeClr val="tx1"/>
                </a:solidFill>
              </a:rPr>
              <a:t>조직만 출력 </a:t>
            </a:r>
          </a:p>
        </p:txBody>
      </p:sp>
      <p:sp>
        <p:nvSpPr>
          <p:cNvPr id="17" name="직사각형 16"/>
          <p:cNvSpPr/>
          <p:nvPr/>
        </p:nvSpPr>
        <p:spPr>
          <a:xfrm>
            <a:off x="7877627" y="108686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 다운</a:t>
            </a:r>
          </a:p>
        </p:txBody>
      </p:sp>
    </p:spTree>
    <p:extLst>
      <p:ext uri="{BB962C8B-B14F-4D97-AF65-F5344CB8AC3E}">
        <p14:creationId xmlns:p14="http://schemas.microsoft.com/office/powerpoint/2010/main" val="69293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1</a:t>
            </a:r>
            <a:endParaRPr lang="ko-KR" altLang="en-US" sz="900" dirty="0">
              <a:solidFill>
                <a:schemeClr val="tx1"/>
              </a:solidFill>
            </a:endParaRPr>
          </a:p>
        </p:txBody>
      </p:sp>
      <p:graphicFrame>
        <p:nvGraphicFramePr>
          <p:cNvPr id="4" name="표 3"/>
          <p:cNvGraphicFramePr>
            <a:graphicFrameLocks noGrp="1"/>
          </p:cNvGraphicFramePr>
          <p:nvPr/>
        </p:nvGraphicFramePr>
        <p:xfrm>
          <a:off x="9488719" y="907564"/>
          <a:ext cx="2497898" cy="289560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내용포함</a:t>
                      </a:r>
                    </a:p>
                  </a:txBody>
                  <a:tcPr/>
                </a:tc>
                <a:tc>
                  <a:txBody>
                    <a:bodyPr/>
                    <a:lstStyle/>
                    <a:p>
                      <a:pPr latinLnBrk="1"/>
                      <a:r>
                        <a:rPr lang="ko-KR" altLang="en-US" sz="800" dirty="0"/>
                        <a:t>클릭 시  </a:t>
                      </a:r>
                      <a:r>
                        <a:rPr lang="ko-KR" altLang="en-US" sz="800" dirty="0" err="1"/>
                        <a:t>검색어를</a:t>
                      </a:r>
                      <a:r>
                        <a:rPr lang="ko-KR" altLang="en-US" sz="800" dirty="0"/>
                        <a:t> 게시판내용에서도 검색</a:t>
                      </a:r>
                    </a:p>
                  </a:txBody>
                  <a:tcPr/>
                </a:tc>
                <a:extLst>
                  <a:ext uri="{0D108BD9-81ED-4DB2-BD59-A6C34878D82A}">
                    <a16:rowId xmlns:a16="http://schemas.microsoft.com/office/drawing/2014/main" val="10001"/>
                  </a:ext>
                </a:extLst>
              </a:tr>
              <a:tr h="0">
                <a:tc>
                  <a:txBody>
                    <a:bodyPr/>
                    <a:lstStyle/>
                    <a:p>
                      <a:pPr latinLnBrk="1"/>
                      <a:r>
                        <a:rPr lang="ko-KR" altLang="en-US" sz="800" dirty="0"/>
                        <a:t>게시유형</a:t>
                      </a:r>
                    </a:p>
                  </a:txBody>
                  <a:tcPr/>
                </a:tc>
                <a:tc>
                  <a:txBody>
                    <a:bodyPr/>
                    <a:lstStyle/>
                    <a:p>
                      <a:pPr latinLnBrk="1"/>
                      <a:r>
                        <a:rPr lang="ko-KR" altLang="en-US" sz="800" dirty="0"/>
                        <a:t>전체</a:t>
                      </a:r>
                      <a:r>
                        <a:rPr lang="en-US" altLang="ko-KR" sz="800" dirty="0"/>
                        <a:t>,</a:t>
                      </a:r>
                      <a:r>
                        <a:rPr lang="en-US" altLang="ko-KR" sz="800" baseline="0" dirty="0"/>
                        <a:t> </a:t>
                      </a:r>
                      <a:r>
                        <a:rPr lang="ko-KR" altLang="en-US" sz="800" baseline="0" dirty="0"/>
                        <a:t>공지</a:t>
                      </a:r>
                      <a:r>
                        <a:rPr lang="en-US" altLang="ko-KR" sz="800" baseline="0" dirty="0"/>
                        <a:t>,</a:t>
                      </a:r>
                      <a:r>
                        <a:rPr lang="ko-KR" altLang="en-US" sz="800" baseline="0" dirty="0"/>
                        <a:t>질문</a:t>
                      </a:r>
                      <a:r>
                        <a:rPr lang="en-US" altLang="ko-KR" sz="800" baseline="0" dirty="0"/>
                        <a:t>, </a:t>
                      </a:r>
                      <a:r>
                        <a:rPr lang="ko-KR" altLang="en-US" sz="800" baseline="0" dirty="0"/>
                        <a:t>자료  중 택일</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공개</a:t>
                      </a:r>
                    </a:p>
                  </a:txBody>
                  <a:tcPr/>
                </a:tc>
                <a:tc>
                  <a:txBody>
                    <a:bodyPr/>
                    <a:lstStyle/>
                    <a:p>
                      <a:pPr latinLnBrk="1"/>
                      <a:r>
                        <a:rPr lang="ko-KR" altLang="en-US" sz="800" dirty="0"/>
                        <a:t>전체</a:t>
                      </a:r>
                      <a:r>
                        <a:rPr lang="en-US" altLang="ko-KR" sz="800" dirty="0"/>
                        <a:t>, </a:t>
                      </a:r>
                      <a:r>
                        <a:rPr lang="ko-KR" altLang="en-US" sz="800" dirty="0"/>
                        <a:t>공개</a:t>
                      </a:r>
                      <a:r>
                        <a:rPr lang="en-US" altLang="ko-KR" sz="800" dirty="0"/>
                        <a:t>, </a:t>
                      </a:r>
                      <a:r>
                        <a:rPr lang="ko-KR" altLang="en-US" sz="800" dirty="0"/>
                        <a:t>비공개 중 택일</a:t>
                      </a:r>
                      <a:endParaRPr lang="en-US" altLang="ko-KR" sz="800" dirty="0"/>
                    </a:p>
                    <a:p>
                      <a:pPr latinLnBrk="1"/>
                      <a:r>
                        <a:rPr lang="ko-KR" altLang="en-US" sz="800" dirty="0"/>
                        <a:t>비공개를 선택할 경우 공개기간이 </a:t>
                      </a:r>
                      <a:r>
                        <a:rPr lang="ko-KR" altLang="en-US" sz="800" dirty="0" err="1"/>
                        <a:t>미도래</a:t>
                      </a:r>
                      <a:r>
                        <a:rPr lang="ko-KR" altLang="en-US" sz="800" dirty="0"/>
                        <a:t> 되었거나 경과된 자료를 출력</a:t>
                      </a:r>
                    </a:p>
                  </a:txBody>
                  <a:tcPr/>
                </a:tc>
                <a:extLst>
                  <a:ext uri="{0D108BD9-81ED-4DB2-BD59-A6C34878D82A}">
                    <a16:rowId xmlns:a16="http://schemas.microsoft.com/office/drawing/2014/main" val="10003"/>
                  </a:ext>
                </a:extLst>
              </a:tr>
              <a:tr h="0">
                <a:tc>
                  <a:txBody>
                    <a:bodyPr/>
                    <a:lstStyle/>
                    <a:p>
                      <a:pPr latinLnBrk="1"/>
                      <a:r>
                        <a:rPr lang="ko-KR" altLang="en-US" sz="800" dirty="0"/>
                        <a:t>등록 </a:t>
                      </a:r>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4"/>
                  </a:ext>
                </a:extLst>
              </a:tr>
              <a:tr h="0">
                <a:tc>
                  <a:txBody>
                    <a:bodyPr/>
                    <a:lstStyle/>
                    <a:p>
                      <a:pPr latinLnBrk="1"/>
                      <a:r>
                        <a:rPr lang="ko-KR" altLang="en-US" sz="800" dirty="0" err="1"/>
                        <a:t>편짐</a:t>
                      </a:r>
                      <a:endParaRPr lang="ko-KR" altLang="en-US" sz="800" dirty="0"/>
                    </a:p>
                  </a:txBody>
                  <a:tcPr/>
                </a:tc>
                <a:tc>
                  <a:txBody>
                    <a:bodyPr/>
                    <a:lstStyle/>
                    <a:p>
                      <a:pPr latinLnBrk="1"/>
                      <a:r>
                        <a:rPr lang="ko-KR" altLang="en-US" sz="800" dirty="0" err="1"/>
                        <a:t>클릭시</a:t>
                      </a:r>
                      <a:r>
                        <a:rPr lang="ko-KR" altLang="en-US" sz="800" dirty="0"/>
                        <a:t> 게시를 등록</a:t>
                      </a:r>
                      <a:r>
                        <a:rPr lang="en-US" altLang="ko-KR" sz="800" dirty="0"/>
                        <a:t>/</a:t>
                      </a:r>
                      <a:r>
                        <a:rPr lang="ko-KR" altLang="en-US" sz="800" dirty="0"/>
                        <a:t>수정하는  페이지 호출</a:t>
                      </a:r>
                      <a:endParaRPr lang="en-US" altLang="ko-KR" sz="800" dirty="0"/>
                    </a:p>
                  </a:txBody>
                  <a:tcPr/>
                </a:tc>
                <a:extLst>
                  <a:ext uri="{0D108BD9-81ED-4DB2-BD59-A6C34878D82A}">
                    <a16:rowId xmlns:a16="http://schemas.microsoft.com/office/drawing/2014/main" val="10005"/>
                  </a:ext>
                </a:extLst>
              </a:tr>
              <a:tr h="0">
                <a:tc>
                  <a:txBody>
                    <a:bodyPr/>
                    <a:lstStyle/>
                    <a:p>
                      <a:pPr latinLnBrk="1"/>
                      <a:r>
                        <a:rPr lang="ko-KR" altLang="en-US" sz="800" dirty="0" err="1"/>
                        <a:t>댓글수</a:t>
                      </a:r>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수를 출력</a:t>
                      </a:r>
                      <a:endParaRPr lang="en-US" altLang="ko-KR" sz="80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err="1">
                          <a:solidFill>
                            <a:schemeClr val="tx1"/>
                          </a:solidFill>
                        </a:rPr>
                        <a:t>클릭시</a:t>
                      </a:r>
                      <a:r>
                        <a:rPr lang="ko-KR" altLang="en-US" sz="800" dirty="0">
                          <a:solidFill>
                            <a:schemeClr val="tx1"/>
                          </a:solidFill>
                        </a:rPr>
                        <a:t> </a:t>
                      </a: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달기 화면 </a:t>
                      </a:r>
                      <a:r>
                        <a:rPr lang="en-US" altLang="ko-KR" sz="800" dirty="0">
                          <a:solidFill>
                            <a:schemeClr val="tx1"/>
                          </a:solidFill>
                        </a:rPr>
                        <a:t>POP-UP</a:t>
                      </a:r>
                    </a:p>
                  </a:txBody>
                  <a:tcPr/>
                </a:tc>
                <a:extLst>
                  <a:ext uri="{0D108BD9-81ED-4DB2-BD59-A6C34878D82A}">
                    <a16:rowId xmlns:a16="http://schemas.microsoft.com/office/drawing/2014/main" val="10006"/>
                  </a:ext>
                </a:extLst>
              </a:tr>
              <a:tr h="0">
                <a:tc>
                  <a:txBody>
                    <a:bodyPr/>
                    <a:lstStyle/>
                    <a:p>
                      <a:pPr latinLnBrk="1"/>
                      <a:r>
                        <a:rPr lang="ko-KR" altLang="en-US" sz="800" dirty="0"/>
                        <a:t>첨부</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1650223455"/>
              </p:ext>
            </p:extLst>
          </p:nvPr>
        </p:nvGraphicFramePr>
        <p:xfrm>
          <a:off x="241935" y="2629880"/>
          <a:ext cx="9051584" cy="2058480"/>
        </p:xfrm>
        <a:graphic>
          <a:graphicData uri="http://schemas.openxmlformats.org/drawingml/2006/table">
            <a:tbl>
              <a:tblPr firstRow="1" bandRow="1">
                <a:tableStyleId>{5C22544A-7EE6-4342-B048-85BDC9FD1C3A}</a:tableStyleId>
              </a:tblPr>
              <a:tblGrid>
                <a:gridCol w="1121358">
                  <a:extLst>
                    <a:ext uri="{9D8B030D-6E8A-4147-A177-3AD203B41FA5}">
                      <a16:colId xmlns:a16="http://schemas.microsoft.com/office/drawing/2014/main" val="20001"/>
                    </a:ext>
                  </a:extLst>
                </a:gridCol>
                <a:gridCol w="1825928">
                  <a:extLst>
                    <a:ext uri="{9D8B030D-6E8A-4147-A177-3AD203B41FA5}">
                      <a16:colId xmlns:a16="http://schemas.microsoft.com/office/drawing/2014/main" val="20002"/>
                    </a:ext>
                  </a:extLst>
                </a:gridCol>
                <a:gridCol w="1932050">
                  <a:extLst>
                    <a:ext uri="{9D8B030D-6E8A-4147-A177-3AD203B41FA5}">
                      <a16:colId xmlns:a16="http://schemas.microsoft.com/office/drawing/2014/main" val="20003"/>
                    </a:ext>
                  </a:extLst>
                </a:gridCol>
                <a:gridCol w="347292">
                  <a:extLst>
                    <a:ext uri="{9D8B030D-6E8A-4147-A177-3AD203B41FA5}">
                      <a16:colId xmlns:a16="http://schemas.microsoft.com/office/drawing/2014/main" val="20004"/>
                    </a:ext>
                  </a:extLst>
                </a:gridCol>
                <a:gridCol w="1429358">
                  <a:extLst>
                    <a:ext uri="{9D8B030D-6E8A-4147-A177-3AD203B41FA5}">
                      <a16:colId xmlns:a16="http://schemas.microsoft.com/office/drawing/2014/main" val="20005"/>
                    </a:ext>
                  </a:extLst>
                </a:gridCol>
                <a:gridCol w="327356">
                  <a:extLst>
                    <a:ext uri="{9D8B030D-6E8A-4147-A177-3AD203B41FA5}">
                      <a16:colId xmlns:a16="http://schemas.microsoft.com/office/drawing/2014/main" val="20006"/>
                    </a:ext>
                  </a:extLst>
                </a:gridCol>
                <a:gridCol w="460489">
                  <a:extLst>
                    <a:ext uri="{9D8B030D-6E8A-4147-A177-3AD203B41FA5}">
                      <a16:colId xmlns:a16="http://schemas.microsoft.com/office/drawing/2014/main" val="20007"/>
                    </a:ext>
                  </a:extLst>
                </a:gridCol>
                <a:gridCol w="460489">
                  <a:extLst>
                    <a:ext uri="{9D8B030D-6E8A-4147-A177-3AD203B41FA5}">
                      <a16:colId xmlns:a16="http://schemas.microsoft.com/office/drawing/2014/main" val="20008"/>
                    </a:ext>
                  </a:extLst>
                </a:gridCol>
                <a:gridCol w="428083">
                  <a:extLst>
                    <a:ext uri="{9D8B030D-6E8A-4147-A177-3AD203B41FA5}">
                      <a16:colId xmlns:a16="http://schemas.microsoft.com/office/drawing/2014/main" val="20009"/>
                    </a:ext>
                  </a:extLst>
                </a:gridCol>
                <a:gridCol w="347292">
                  <a:extLst>
                    <a:ext uri="{9D8B030D-6E8A-4147-A177-3AD203B41FA5}">
                      <a16:colId xmlns:a16="http://schemas.microsoft.com/office/drawing/2014/main" val="20010"/>
                    </a:ext>
                  </a:extLst>
                </a:gridCol>
                <a:gridCol w="371889">
                  <a:extLst>
                    <a:ext uri="{9D8B030D-6E8A-4147-A177-3AD203B41FA5}">
                      <a16:colId xmlns:a16="http://schemas.microsoft.com/office/drawing/2014/main" val="20011"/>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제목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유형</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공개기간</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파일</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댓글수</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조회수</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 상세    </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삭제</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공지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5</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질문</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1</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ㅌㅌㅌㅌㅌㅌㅌㅌㅌㅌㅌㅌㅌㅌㅌㅌ</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자료</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u="sng" dirty="0" err="1">
                          <a:solidFill>
                            <a:schemeClr val="tx1"/>
                          </a:solidFill>
                        </a:rPr>
                        <a:t>Yyyy-mm-dd~yyyy-mm-dd</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chemeClr val="tx1"/>
                          </a:solidFill>
                        </a:rPr>
                        <a:t>첨부</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rgbClr val="00B0F0"/>
                          </a:solidFill>
                        </a:rPr>
                        <a:t>0</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u="sng" dirty="0">
                          <a:solidFill>
                            <a:schemeClr val="tx1"/>
                          </a:solidFill>
                        </a:rPr>
                        <a:t>1</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none" dirty="0">
                          <a:solidFill>
                            <a:srgbClr val="00B0F0"/>
                          </a:solidFill>
                        </a:rPr>
                        <a:t>삭제</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algn="l" fontAlgn="ct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14" name="직사각형 13"/>
          <p:cNvSpPr/>
          <p:nvPr/>
        </p:nvSpPr>
        <p:spPr>
          <a:xfrm>
            <a:off x="8551461" y="1076771"/>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1" name="직사각형 20"/>
          <p:cNvSpPr/>
          <p:nvPr/>
        </p:nvSpPr>
        <p:spPr>
          <a:xfrm>
            <a:off x="-353087" y="110635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검색어</a:t>
            </a:r>
            <a:r>
              <a:rPr lang="ko-KR" altLang="en-US" sz="900" dirty="0">
                <a:solidFill>
                  <a:schemeClr val="tx1"/>
                </a:solidFill>
              </a:rPr>
              <a:t> </a:t>
            </a:r>
          </a:p>
        </p:txBody>
      </p:sp>
      <p:sp>
        <p:nvSpPr>
          <p:cNvPr id="15" name="직사각형 14"/>
          <p:cNvSpPr/>
          <p:nvPr/>
        </p:nvSpPr>
        <p:spPr>
          <a:xfrm>
            <a:off x="3036089" y="1126728"/>
            <a:ext cx="25497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6" name="직사각형 15"/>
          <p:cNvSpPr/>
          <p:nvPr/>
        </p:nvSpPr>
        <p:spPr>
          <a:xfrm>
            <a:off x="1738016" y="1124322"/>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 포함</a:t>
            </a:r>
          </a:p>
        </p:txBody>
      </p:sp>
      <p:sp>
        <p:nvSpPr>
          <p:cNvPr id="17" name="직사각형 16"/>
          <p:cNvSpPr/>
          <p:nvPr/>
        </p:nvSpPr>
        <p:spPr>
          <a:xfrm>
            <a:off x="664898" y="1127313"/>
            <a:ext cx="175662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900" dirty="0">
              <a:solidFill>
                <a:schemeClr val="tx1"/>
              </a:solidFill>
            </a:endParaRPr>
          </a:p>
        </p:txBody>
      </p:sp>
      <p:sp>
        <p:nvSpPr>
          <p:cNvPr id="22" name="직사각형 21"/>
          <p:cNvSpPr/>
          <p:nvPr/>
        </p:nvSpPr>
        <p:spPr>
          <a:xfrm>
            <a:off x="6112835" y="1141692"/>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26" name="직사각형 25"/>
          <p:cNvSpPr/>
          <p:nvPr/>
        </p:nvSpPr>
        <p:spPr>
          <a:xfrm>
            <a:off x="4814762" y="1139287"/>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a:t>
            </a:r>
          </a:p>
        </p:txBody>
      </p:sp>
      <p:sp>
        <p:nvSpPr>
          <p:cNvPr id="27" name="직사각형 26"/>
          <p:cNvSpPr/>
          <p:nvPr/>
        </p:nvSpPr>
        <p:spPr>
          <a:xfrm>
            <a:off x="6680023" y="1126728"/>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9" name="직사각형 28"/>
          <p:cNvSpPr/>
          <p:nvPr/>
        </p:nvSpPr>
        <p:spPr>
          <a:xfrm>
            <a:off x="8551461" y="236956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등록</a:t>
            </a:r>
          </a:p>
        </p:txBody>
      </p:sp>
      <p:sp>
        <p:nvSpPr>
          <p:cNvPr id="31" name="직사각형 30"/>
          <p:cNvSpPr/>
          <p:nvPr/>
        </p:nvSpPr>
        <p:spPr>
          <a:xfrm>
            <a:off x="-198434" y="2367308"/>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총 </a:t>
            </a:r>
            <a:r>
              <a:rPr lang="en-US" altLang="ko-KR" sz="900" dirty="0" err="1">
                <a:solidFill>
                  <a:schemeClr val="tx1"/>
                </a:solidFill>
              </a:rPr>
              <a:t>nnn</a:t>
            </a:r>
            <a:r>
              <a:rPr lang="en-US" altLang="ko-KR" sz="900" dirty="0">
                <a:solidFill>
                  <a:schemeClr val="tx1"/>
                </a:solidFill>
              </a:rPr>
              <a:t> </a:t>
            </a:r>
            <a:r>
              <a:rPr lang="ko-KR" altLang="en-US" sz="900" dirty="0">
                <a:solidFill>
                  <a:schemeClr val="tx1"/>
                </a:solidFill>
              </a:rPr>
              <a:t>건 </a:t>
            </a:r>
          </a:p>
        </p:txBody>
      </p:sp>
      <p:sp>
        <p:nvSpPr>
          <p:cNvPr id="33" name="직사각형 32"/>
          <p:cNvSpPr/>
          <p:nvPr/>
        </p:nvSpPr>
        <p:spPr>
          <a:xfrm>
            <a:off x="4117844" y="1120448"/>
            <a:ext cx="787442"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34" name="직사각형 33"/>
          <p:cNvSpPr/>
          <p:nvPr/>
        </p:nvSpPr>
        <p:spPr>
          <a:xfrm>
            <a:off x="2819771" y="1118043"/>
            <a:ext cx="1337280"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게시유형</a:t>
            </a:r>
          </a:p>
        </p:txBody>
      </p:sp>
      <p:sp>
        <p:nvSpPr>
          <p:cNvPr id="35" name="직사각형 34"/>
          <p:cNvSpPr/>
          <p:nvPr/>
        </p:nvSpPr>
        <p:spPr>
          <a:xfrm>
            <a:off x="4685032" y="1105484"/>
            <a:ext cx="22025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36" name="직사각형 35"/>
          <p:cNvSpPr/>
          <p:nvPr/>
        </p:nvSpPr>
        <p:spPr>
          <a:xfrm>
            <a:off x="4314003" y="632585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PAGER…..</a:t>
            </a:r>
            <a:endParaRPr lang="ko-KR" altLang="en-US" sz="800" dirty="0"/>
          </a:p>
        </p:txBody>
      </p:sp>
      <p:sp>
        <p:nvSpPr>
          <p:cNvPr id="37" name="TextBox 36"/>
          <p:cNvSpPr txBox="1"/>
          <p:nvPr/>
        </p:nvSpPr>
        <p:spPr>
          <a:xfrm>
            <a:off x="9428327" y="3851352"/>
            <a:ext cx="2703281" cy="2308324"/>
          </a:xfrm>
          <a:prstGeom prst="rect">
            <a:avLst/>
          </a:prstGeom>
          <a:noFill/>
        </p:spPr>
        <p:txBody>
          <a:bodyPr wrap="square" rtlCol="0">
            <a:spAutoFit/>
          </a:bodyPr>
          <a:lstStyle/>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20" name="직사각형 19"/>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23" name="직사각형 22"/>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28" name="직사각형 27"/>
          <p:cNvSpPr/>
          <p:nvPr/>
        </p:nvSpPr>
        <p:spPr>
          <a:xfrm>
            <a:off x="1474877" y="377366"/>
            <a:ext cx="3759595" cy="230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등록된 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 리스트를 조회</a:t>
            </a:r>
          </a:p>
        </p:txBody>
      </p:sp>
      <p:pic>
        <p:nvPicPr>
          <p:cNvPr id="3" name="그림 2">
            <a:extLst>
              <a:ext uri="{FF2B5EF4-FFF2-40B4-BE49-F238E27FC236}">
                <a16:creationId xmlns:a16="http://schemas.microsoft.com/office/drawing/2014/main" id="{0CB51443-CB35-4F44-8E2C-D57FF3BFA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900" y="3834783"/>
            <a:ext cx="5458378" cy="3023217"/>
          </a:xfrm>
          <a:prstGeom prst="rect">
            <a:avLst/>
          </a:prstGeom>
        </p:spPr>
      </p:pic>
      <p:sp>
        <p:nvSpPr>
          <p:cNvPr id="30" name="직사각형 29">
            <a:extLst>
              <a:ext uri="{FF2B5EF4-FFF2-40B4-BE49-F238E27FC236}">
                <a16:creationId xmlns:a16="http://schemas.microsoft.com/office/drawing/2014/main" id="{98017AC8-D281-4C0B-B593-C44593477DE7}"/>
              </a:ext>
            </a:extLst>
          </p:cNvPr>
          <p:cNvSpPr/>
          <p:nvPr/>
        </p:nvSpPr>
        <p:spPr>
          <a:xfrm>
            <a:off x="6886782" y="2367308"/>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미사용 처리</a:t>
            </a:r>
          </a:p>
        </p:txBody>
      </p:sp>
      <p:sp>
        <p:nvSpPr>
          <p:cNvPr id="32" name="직사각형 31">
            <a:extLst>
              <a:ext uri="{FF2B5EF4-FFF2-40B4-BE49-F238E27FC236}">
                <a16:creationId xmlns:a16="http://schemas.microsoft.com/office/drawing/2014/main" id="{6535E627-1730-46F2-B5F7-3CD7C1AA9BB9}"/>
              </a:ext>
            </a:extLst>
          </p:cNvPr>
          <p:cNvSpPr/>
          <p:nvPr/>
        </p:nvSpPr>
        <p:spPr>
          <a:xfrm>
            <a:off x="7726440" y="237421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사용 처리</a:t>
            </a:r>
          </a:p>
        </p:txBody>
      </p:sp>
      <p:sp>
        <p:nvSpPr>
          <p:cNvPr id="71" name="직사각형 70">
            <a:extLst>
              <a:ext uri="{FF2B5EF4-FFF2-40B4-BE49-F238E27FC236}">
                <a16:creationId xmlns:a16="http://schemas.microsoft.com/office/drawing/2014/main" id="{BA386DF6-C1A1-446A-BD10-613488D68E47}"/>
              </a:ext>
            </a:extLst>
          </p:cNvPr>
          <p:cNvSpPr/>
          <p:nvPr/>
        </p:nvSpPr>
        <p:spPr>
          <a:xfrm>
            <a:off x="-305560" y="2028543"/>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등록자</a:t>
            </a:r>
          </a:p>
        </p:txBody>
      </p:sp>
      <p:sp>
        <p:nvSpPr>
          <p:cNvPr id="72" name="직사각형 71">
            <a:extLst>
              <a:ext uri="{FF2B5EF4-FFF2-40B4-BE49-F238E27FC236}">
                <a16:creationId xmlns:a16="http://schemas.microsoft.com/office/drawing/2014/main" id="{F013CA0F-2A57-4AA9-8233-081BA079D836}"/>
              </a:ext>
            </a:extLst>
          </p:cNvPr>
          <p:cNvSpPr/>
          <p:nvPr/>
        </p:nvSpPr>
        <p:spPr>
          <a:xfrm>
            <a:off x="690972" y="1720160"/>
            <a:ext cx="3801451"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직영시</a:t>
            </a:r>
            <a:r>
              <a:rPr lang="ko-KR" altLang="en-US" sz="900" dirty="0">
                <a:solidFill>
                  <a:schemeClr val="tx1"/>
                </a:solidFill>
              </a:rPr>
              <a:t> </a:t>
            </a:r>
            <a:r>
              <a:rPr lang="ko-KR" altLang="en-US" sz="900" dirty="0" err="1">
                <a:solidFill>
                  <a:schemeClr val="tx1"/>
                </a:solidFill>
              </a:rPr>
              <a:t>조직명</a:t>
            </a:r>
            <a:r>
              <a:rPr lang="en-US" altLang="ko-KR" sz="900" dirty="0">
                <a:solidFill>
                  <a:schemeClr val="tx1"/>
                </a:solidFill>
              </a:rPr>
              <a:t>+</a:t>
            </a:r>
            <a:r>
              <a:rPr lang="ko-KR" altLang="en-US" sz="900" dirty="0">
                <a:solidFill>
                  <a:schemeClr val="tx1"/>
                </a:solidFill>
              </a:rPr>
              <a:t>년도  공사는 </a:t>
            </a:r>
            <a:r>
              <a:rPr lang="ko-KR" altLang="en-US" sz="900" dirty="0" err="1">
                <a:solidFill>
                  <a:schemeClr val="tx1"/>
                </a:solidFill>
              </a:rPr>
              <a:t>공사명</a:t>
            </a:r>
            <a:r>
              <a:rPr lang="ko-KR" altLang="en-US" sz="900" dirty="0">
                <a:solidFill>
                  <a:schemeClr val="tx1"/>
                </a:solidFill>
              </a:rPr>
              <a:t> </a:t>
            </a:r>
            <a:r>
              <a:rPr lang="en-US" altLang="ko-KR" sz="900" dirty="0">
                <a:solidFill>
                  <a:schemeClr val="tx1"/>
                </a:solidFill>
              </a:rPr>
              <a:t>+ </a:t>
            </a:r>
            <a:r>
              <a:rPr lang="ko-KR" altLang="en-US" sz="900" dirty="0">
                <a:solidFill>
                  <a:schemeClr val="tx1"/>
                </a:solidFill>
              </a:rPr>
              <a:t>기간</a:t>
            </a:r>
          </a:p>
        </p:txBody>
      </p:sp>
      <p:sp>
        <p:nvSpPr>
          <p:cNvPr id="73" name="직사각형 72">
            <a:extLst>
              <a:ext uri="{FF2B5EF4-FFF2-40B4-BE49-F238E27FC236}">
                <a16:creationId xmlns:a16="http://schemas.microsoft.com/office/drawing/2014/main" id="{B523CDA0-46DA-4CFC-A8E5-208BDCB8B2F1}"/>
              </a:ext>
            </a:extLst>
          </p:cNvPr>
          <p:cNvSpPr/>
          <p:nvPr/>
        </p:nvSpPr>
        <p:spPr>
          <a:xfrm>
            <a:off x="-44291" y="172395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공사번호</a:t>
            </a:r>
          </a:p>
        </p:txBody>
      </p:sp>
      <p:sp>
        <p:nvSpPr>
          <p:cNvPr id="74" name="직사각형 73">
            <a:extLst>
              <a:ext uri="{FF2B5EF4-FFF2-40B4-BE49-F238E27FC236}">
                <a16:creationId xmlns:a16="http://schemas.microsoft.com/office/drawing/2014/main" id="{957396D2-7F2C-44AD-9648-C30C89BC625C}"/>
              </a:ext>
            </a:extLst>
          </p:cNvPr>
          <p:cNvSpPr/>
          <p:nvPr/>
        </p:nvSpPr>
        <p:spPr>
          <a:xfrm>
            <a:off x="690972" y="1998026"/>
            <a:ext cx="760775"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2">
                  <a:lumMod val="90000"/>
                </a:schemeClr>
              </a:solidFill>
            </a:endParaRPr>
          </a:p>
        </p:txBody>
      </p:sp>
      <p:sp>
        <p:nvSpPr>
          <p:cNvPr id="75" name="직사각형 74">
            <a:extLst>
              <a:ext uri="{FF2B5EF4-FFF2-40B4-BE49-F238E27FC236}">
                <a16:creationId xmlns:a16="http://schemas.microsoft.com/office/drawing/2014/main" id="{C7618A7C-DE63-46A5-BC55-4E7FB2381E44}"/>
              </a:ext>
            </a:extLst>
          </p:cNvPr>
          <p:cNvSpPr/>
          <p:nvPr/>
        </p:nvSpPr>
        <p:spPr>
          <a:xfrm>
            <a:off x="4574211" y="1998026"/>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76" name="직사각형 75">
            <a:extLst>
              <a:ext uri="{FF2B5EF4-FFF2-40B4-BE49-F238E27FC236}">
                <a16:creationId xmlns:a16="http://schemas.microsoft.com/office/drawing/2014/main" id="{8669C603-973E-4619-91ED-AE2A6C4D969C}"/>
              </a:ext>
            </a:extLst>
          </p:cNvPr>
          <p:cNvSpPr/>
          <p:nvPr/>
        </p:nvSpPr>
        <p:spPr>
          <a:xfrm>
            <a:off x="5882600" y="1441219"/>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전체</a:t>
            </a:r>
          </a:p>
        </p:txBody>
      </p:sp>
      <p:sp>
        <p:nvSpPr>
          <p:cNvPr id="77" name="직사각형 76">
            <a:extLst>
              <a:ext uri="{FF2B5EF4-FFF2-40B4-BE49-F238E27FC236}">
                <a16:creationId xmlns:a16="http://schemas.microsoft.com/office/drawing/2014/main" id="{D08A3F0E-C673-4CDC-A6C9-06C01D59728D}"/>
              </a:ext>
            </a:extLst>
          </p:cNvPr>
          <p:cNvSpPr/>
          <p:nvPr/>
        </p:nvSpPr>
        <p:spPr>
          <a:xfrm>
            <a:off x="5254475" y="1447777"/>
            <a:ext cx="69245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진행상태</a:t>
            </a:r>
          </a:p>
        </p:txBody>
      </p:sp>
      <p:sp>
        <p:nvSpPr>
          <p:cNvPr id="78" name="직사각형 77">
            <a:extLst>
              <a:ext uri="{FF2B5EF4-FFF2-40B4-BE49-F238E27FC236}">
                <a16:creationId xmlns:a16="http://schemas.microsoft.com/office/drawing/2014/main" id="{D1194DB7-75D9-473A-88BF-C4B62E484673}"/>
              </a:ext>
            </a:extLst>
          </p:cNvPr>
          <p:cNvSpPr/>
          <p:nvPr/>
        </p:nvSpPr>
        <p:spPr>
          <a:xfrm>
            <a:off x="-305560" y="14117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서류유형</a:t>
            </a:r>
          </a:p>
        </p:txBody>
      </p:sp>
      <p:sp>
        <p:nvSpPr>
          <p:cNvPr id="79" name="직사각형 78">
            <a:extLst>
              <a:ext uri="{FF2B5EF4-FFF2-40B4-BE49-F238E27FC236}">
                <a16:creationId xmlns:a16="http://schemas.microsoft.com/office/drawing/2014/main" id="{E53F5163-2785-4049-A791-6AFF9C71856C}"/>
              </a:ext>
            </a:extLst>
          </p:cNvPr>
          <p:cNvSpPr/>
          <p:nvPr/>
        </p:nvSpPr>
        <p:spPr>
          <a:xfrm>
            <a:off x="690972"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서류분류 전체</a:t>
            </a:r>
          </a:p>
        </p:txBody>
      </p:sp>
      <p:sp>
        <p:nvSpPr>
          <p:cNvPr id="80" name="직사각형 79">
            <a:extLst>
              <a:ext uri="{FF2B5EF4-FFF2-40B4-BE49-F238E27FC236}">
                <a16:creationId xmlns:a16="http://schemas.microsoft.com/office/drawing/2014/main" id="{05FDCBB4-D2A5-4501-BD65-0CECDA49CF75}"/>
              </a:ext>
            </a:extLst>
          </p:cNvPr>
          <p:cNvSpPr/>
          <p:nvPr/>
        </p:nvSpPr>
        <p:spPr>
          <a:xfrm>
            <a:off x="1513196" y="2007696"/>
            <a:ext cx="74918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a:solidFill>
                  <a:schemeClr val="tx1"/>
                </a:solidFill>
              </a:rPr>
              <a:t>이름</a:t>
            </a:r>
            <a:endParaRPr lang="ko-KR" altLang="en-US" sz="900" dirty="0">
              <a:solidFill>
                <a:schemeClr val="tx1"/>
              </a:solidFill>
            </a:endParaRPr>
          </a:p>
        </p:txBody>
      </p:sp>
      <p:sp>
        <p:nvSpPr>
          <p:cNvPr id="81" name="직사각형 80">
            <a:extLst>
              <a:ext uri="{FF2B5EF4-FFF2-40B4-BE49-F238E27FC236}">
                <a16:creationId xmlns:a16="http://schemas.microsoft.com/office/drawing/2014/main" id="{2527B9FB-6492-4348-9BC0-2AB5FF10DC79}"/>
              </a:ext>
            </a:extLst>
          </p:cNvPr>
          <p:cNvSpPr/>
          <p:nvPr/>
        </p:nvSpPr>
        <p:spPr>
          <a:xfrm>
            <a:off x="4574211" y="1718190"/>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찾기</a:t>
            </a:r>
          </a:p>
        </p:txBody>
      </p:sp>
      <p:sp>
        <p:nvSpPr>
          <p:cNvPr id="82" name="직사각형 81">
            <a:extLst>
              <a:ext uri="{FF2B5EF4-FFF2-40B4-BE49-F238E27FC236}">
                <a16:creationId xmlns:a16="http://schemas.microsoft.com/office/drawing/2014/main" id="{6A77CCA8-ABF7-43F9-A4B7-A18B163C7F8C}"/>
              </a:ext>
            </a:extLst>
          </p:cNvPr>
          <p:cNvSpPr/>
          <p:nvPr/>
        </p:nvSpPr>
        <p:spPr>
          <a:xfrm>
            <a:off x="2659751" y="1411777"/>
            <a:ext cx="191274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서류 유형 전체</a:t>
            </a:r>
          </a:p>
        </p:txBody>
      </p:sp>
      <p:sp>
        <p:nvSpPr>
          <p:cNvPr id="83" name="직사각형 82">
            <a:extLst>
              <a:ext uri="{FF2B5EF4-FFF2-40B4-BE49-F238E27FC236}">
                <a16:creationId xmlns:a16="http://schemas.microsoft.com/office/drawing/2014/main" id="{1FFBD232-4CD0-40F2-9943-16856776BD8F}"/>
              </a:ext>
            </a:extLst>
          </p:cNvPr>
          <p:cNvSpPr/>
          <p:nvPr/>
        </p:nvSpPr>
        <p:spPr>
          <a:xfrm>
            <a:off x="2379465"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4" name="직사각형 83">
            <a:extLst>
              <a:ext uri="{FF2B5EF4-FFF2-40B4-BE49-F238E27FC236}">
                <a16:creationId xmlns:a16="http://schemas.microsoft.com/office/drawing/2014/main" id="{66AA4375-1611-4DE8-B8A6-08E5D29A8ED4}"/>
              </a:ext>
            </a:extLst>
          </p:cNvPr>
          <p:cNvSpPr/>
          <p:nvPr/>
        </p:nvSpPr>
        <p:spPr>
          <a:xfrm>
            <a:off x="4364329" y="1407981"/>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5" name="직사각형 84">
            <a:extLst>
              <a:ext uri="{FF2B5EF4-FFF2-40B4-BE49-F238E27FC236}">
                <a16:creationId xmlns:a16="http://schemas.microsoft.com/office/drawing/2014/main" id="{624263E0-7EEE-4DEB-BF34-6464DCB8A44C}"/>
              </a:ext>
            </a:extLst>
          </p:cNvPr>
          <p:cNvSpPr/>
          <p:nvPr/>
        </p:nvSpPr>
        <p:spPr>
          <a:xfrm>
            <a:off x="7582753" y="1441219"/>
            <a:ext cx="231494"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86" name="직사각형 85">
            <a:extLst>
              <a:ext uri="{FF2B5EF4-FFF2-40B4-BE49-F238E27FC236}">
                <a16:creationId xmlns:a16="http://schemas.microsoft.com/office/drawing/2014/main" id="{82D1BE46-505B-44BC-AF86-16AB51DD3801}"/>
              </a:ext>
            </a:extLst>
          </p:cNvPr>
          <p:cNvSpPr/>
          <p:nvPr/>
        </p:nvSpPr>
        <p:spPr>
          <a:xfrm>
            <a:off x="2309448" y="1992543"/>
            <a:ext cx="2217695" cy="180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소속</a:t>
            </a:r>
          </a:p>
        </p:txBody>
      </p:sp>
      <p:sp>
        <p:nvSpPr>
          <p:cNvPr id="43" name="타원 42">
            <a:extLst>
              <a:ext uri="{FF2B5EF4-FFF2-40B4-BE49-F238E27FC236}">
                <a16:creationId xmlns:a16="http://schemas.microsoft.com/office/drawing/2014/main" id="{6E4B4B2A-171F-435A-8AFB-6E5BC7943D24}"/>
              </a:ext>
            </a:extLst>
          </p:cNvPr>
          <p:cNvSpPr/>
          <p:nvPr/>
        </p:nvSpPr>
        <p:spPr>
          <a:xfrm>
            <a:off x="-274205" y="-259406"/>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3</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01251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표 19"/>
          <p:cNvGraphicFramePr>
            <a:graphicFrameLocks noGrp="1"/>
          </p:cNvGraphicFramePr>
          <p:nvPr/>
        </p:nvGraphicFramePr>
        <p:xfrm>
          <a:off x="252181" y="1961979"/>
          <a:ext cx="8720820" cy="1723200"/>
        </p:xfrm>
        <a:graphic>
          <a:graphicData uri="http://schemas.openxmlformats.org/drawingml/2006/table">
            <a:tbl>
              <a:tblPr firstRow="1" bandRow="1">
                <a:tableStyleId>{5C22544A-7EE6-4342-B048-85BDC9FD1C3A}</a:tableStyleId>
              </a:tblPr>
              <a:tblGrid>
                <a:gridCol w="200622">
                  <a:extLst>
                    <a:ext uri="{9D8B030D-6E8A-4147-A177-3AD203B41FA5}">
                      <a16:colId xmlns:a16="http://schemas.microsoft.com/office/drawing/2014/main" val="20002"/>
                    </a:ext>
                  </a:extLst>
                </a:gridCol>
                <a:gridCol w="2421673">
                  <a:extLst>
                    <a:ext uri="{9D8B030D-6E8A-4147-A177-3AD203B41FA5}">
                      <a16:colId xmlns:a16="http://schemas.microsoft.com/office/drawing/2014/main" val="20001"/>
                    </a:ext>
                  </a:extLst>
                </a:gridCol>
                <a:gridCol w="674649">
                  <a:extLst>
                    <a:ext uri="{9D8B030D-6E8A-4147-A177-3AD203B41FA5}">
                      <a16:colId xmlns:a16="http://schemas.microsoft.com/office/drawing/2014/main" val="20003"/>
                    </a:ext>
                  </a:extLst>
                </a:gridCol>
                <a:gridCol w="2020394">
                  <a:extLst>
                    <a:ext uri="{9D8B030D-6E8A-4147-A177-3AD203B41FA5}">
                      <a16:colId xmlns:a16="http://schemas.microsoft.com/office/drawing/2014/main" val="20004"/>
                    </a:ext>
                  </a:extLst>
                </a:gridCol>
                <a:gridCol w="674649">
                  <a:extLst>
                    <a:ext uri="{9D8B030D-6E8A-4147-A177-3AD203B41FA5}">
                      <a16:colId xmlns:a16="http://schemas.microsoft.com/office/drawing/2014/main" val="20005"/>
                    </a:ext>
                  </a:extLst>
                </a:gridCol>
                <a:gridCol w="1974126">
                  <a:extLst>
                    <a:ext uri="{9D8B030D-6E8A-4147-A177-3AD203B41FA5}">
                      <a16:colId xmlns:a16="http://schemas.microsoft.com/office/drawing/2014/main" val="20006"/>
                    </a:ext>
                  </a:extLst>
                </a:gridCol>
                <a:gridCol w="346296">
                  <a:extLst>
                    <a:ext uri="{9D8B030D-6E8A-4147-A177-3AD203B41FA5}">
                      <a16:colId xmlns:a16="http://schemas.microsoft.com/office/drawing/2014/main" val="20007"/>
                    </a:ext>
                  </a:extLst>
                </a:gridCol>
                <a:gridCol w="408411">
                  <a:extLst>
                    <a:ext uri="{9D8B030D-6E8A-4147-A177-3AD203B41FA5}">
                      <a16:colId xmlns:a16="http://schemas.microsoft.com/office/drawing/2014/main" val="20008"/>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800" b="0" dirty="0">
                          <a:solidFill>
                            <a:schemeClr val="tx1"/>
                          </a:solidFill>
                        </a:rPr>
                        <a:t>V</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템플릿</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작성주기</a:t>
                      </a:r>
                    </a:p>
                  </a:txBody>
                  <a:tcPr marL="36000" marR="36000" marB="46800" anchor="ctr">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 요청 기간</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작성상태</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작성자</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상세</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편집</a:t>
                      </a:r>
                    </a:p>
                  </a:txBody>
                  <a:tcPr marL="36000" marR="36000" marB="468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안전보건관리책임자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년</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800" b="0" dirty="0"/>
                        <a:t>2021-01-01 </a:t>
                      </a:r>
                      <a:r>
                        <a:rPr lang="en-US" altLang="ko-KR" sz="800" b="0" baseline="0" dirty="0"/>
                        <a:t>~ 2021-12-31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작성완료</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5692">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안전보건관리감독자 선임 서류</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반기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2021-06-30</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작성예정</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rgbClr val="00B0F0"/>
                        </a:solidFill>
                      </a:endParaRP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a:t>분기</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2021-03-31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dirty="0" err="1"/>
                        <a:t>작성중</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dirty="0"/>
                        <a:t>전남광역본부</a:t>
                      </a:r>
                      <a:r>
                        <a:rPr lang="en-US" altLang="ko-KR" sz="800" b="0" dirty="0"/>
                        <a:t>&gt;</a:t>
                      </a:r>
                      <a:r>
                        <a:rPr lang="ko-KR" altLang="en-US" sz="800" b="0" dirty="0"/>
                        <a:t>순천지점 홍길동 차장</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보기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a:solidFill>
                            <a:srgbClr val="00B0F0"/>
                          </a:solidFill>
                        </a:rPr>
                        <a:t>편집</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선임 서류</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대행 계약서</a:t>
                      </a:r>
                      <a:r>
                        <a:rPr lang="en-US" altLang="ko-KR" sz="800" b="0" i="0" u="none" strike="noStrike" dirty="0">
                          <a:solidFill>
                            <a:srgbClr val="000000"/>
                          </a:solidFill>
                          <a:effectLst/>
                          <a:latin typeface="맑은 고딕" panose="020B0503020000020004" pitchFamily="50" charset="-127"/>
                          <a:ea typeface="맑은 고딕" panose="020B0503020000020004" pitchFamily="50" charset="-127"/>
                        </a:rPr>
                        <a:t>)</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2021-02-28</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안전관리자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월</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2021-01-31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유예</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보건관리자 월별 점검보고서</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2021-01-05</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err="1"/>
                        <a:t>미도래</a:t>
                      </a: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회의록</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격일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2021-01-02</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32461">
                <a:tc>
                  <a:txBody>
                    <a:bodyPr/>
                    <a:lstStyle/>
                    <a:p>
                      <a:pPr algn="l" fontAlgn="ct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회의결과 공지 증빙자료</a:t>
                      </a:r>
                      <a:endParaRPr lang="en-US" altLang="ko-KR"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매일</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b="0" dirty="0"/>
                        <a:t>2021-01-01 </a:t>
                      </a:r>
                      <a:r>
                        <a:rPr lang="en-US" altLang="ko-KR" sz="800" b="0" baseline="0" dirty="0"/>
                        <a:t>~ 2021-01-01</a:t>
                      </a:r>
                      <a:endParaRPr lang="ko-KR" altLang="en-US" sz="800" b="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지연</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32461">
                <a:tc>
                  <a:txBody>
                    <a:bodyPr/>
                    <a:lstStyle/>
                    <a:p>
                      <a:pPr algn="l" fontAlgn="ctr"/>
                      <a:endParaRPr lang="ko-KR" altLang="en-US" sz="8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산업안전보건위원회 위원 명단</a:t>
                      </a: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ko-KR" altLang="en-US" sz="800" dirty="0"/>
                        <a:t>수시</a:t>
                      </a:r>
                    </a:p>
                  </a:txBody>
                  <a:tcPr marL="36000" marR="36000" marB="0">
                    <a:lnL w="3175" cap="flat" cmpd="sng" algn="ctr">
                      <a:solidFill>
                        <a:schemeClr val="bg2">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endParaRPr lang="ko-KR" altLang="en-US" sz="800" dirty="0"/>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800" b="0" u="sng" dirty="0">
                          <a:solidFill>
                            <a:srgbClr val="00B0F0"/>
                          </a:solidFill>
                        </a:rPr>
                        <a:t>작성</a:t>
                      </a:r>
                    </a:p>
                  </a:txBody>
                  <a:tcPr marL="36000" marR="3600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21" name="직사각형 20"/>
          <p:cNvSpPr/>
          <p:nvPr/>
        </p:nvSpPr>
        <p:spPr>
          <a:xfrm>
            <a:off x="9513021" y="4330507"/>
            <a:ext cx="2467745" cy="132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a:t>
            </a:r>
            <a:endParaRPr lang="en-US" altLang="ko-KR" sz="800" dirty="0">
              <a:solidFill>
                <a:schemeClr val="tx1"/>
              </a:solidFill>
            </a:endParaRPr>
          </a:p>
          <a:p>
            <a:endParaRPr lang="en-US" altLang="ko-KR" sz="800" dirty="0">
              <a:solidFill>
                <a:schemeClr val="tx1"/>
              </a:solidFill>
            </a:endParaRPr>
          </a:p>
          <a:p>
            <a:r>
              <a:rPr lang="ko-KR" altLang="en-US" sz="800" dirty="0" err="1">
                <a:solidFill>
                  <a:schemeClr val="tx1"/>
                </a:solidFill>
              </a:rPr>
              <a:t>작성주기별로</a:t>
            </a:r>
            <a:r>
              <a:rPr lang="ko-KR" altLang="en-US" sz="800" dirty="0">
                <a:solidFill>
                  <a:schemeClr val="tx1"/>
                </a:solidFill>
              </a:rPr>
              <a:t> 작성완료여부 판단 기준</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지사</a:t>
            </a:r>
            <a:r>
              <a:rPr lang="en-US" altLang="ko-KR" sz="800" dirty="0">
                <a:solidFill>
                  <a:schemeClr val="tx1"/>
                </a:solidFill>
              </a:rPr>
              <a:t>,</a:t>
            </a:r>
            <a:r>
              <a:rPr lang="ko-KR" altLang="en-US" sz="800" dirty="0">
                <a:solidFill>
                  <a:schemeClr val="tx1"/>
                </a:solidFill>
              </a:rPr>
              <a:t>지점</a:t>
            </a:r>
            <a:r>
              <a:rPr lang="en-US" altLang="ko-KR" sz="800" dirty="0">
                <a:solidFill>
                  <a:schemeClr val="tx1"/>
                </a:solidFill>
              </a:rPr>
              <a:t>/</a:t>
            </a:r>
            <a:r>
              <a:rPr lang="ko-KR" altLang="en-US" sz="800" dirty="0">
                <a:solidFill>
                  <a:schemeClr val="tx1"/>
                </a:solidFill>
              </a:rPr>
              <a:t>센터 별로 작성대상이 틀릴 수 있나 </a:t>
            </a:r>
            <a:endParaRPr lang="en-US" altLang="ko-KR" sz="800" dirty="0">
              <a:solidFill>
                <a:schemeClr val="tx1"/>
              </a:solidFill>
            </a:endParaRPr>
          </a:p>
          <a:p>
            <a:endParaRPr lang="en-US" altLang="ko-KR" sz="800" dirty="0">
              <a:solidFill>
                <a:schemeClr val="tx1"/>
              </a:solidFill>
            </a:endParaRPr>
          </a:p>
          <a:p>
            <a:r>
              <a:rPr lang="ko-KR" altLang="en-US" sz="800" dirty="0">
                <a:solidFill>
                  <a:schemeClr val="tx1"/>
                </a:solidFill>
              </a:rPr>
              <a:t>작업지시 시스템에서 입력되는 작업허가</a:t>
            </a:r>
            <a:r>
              <a:rPr lang="en-US" altLang="ko-KR" sz="800" dirty="0">
                <a:solidFill>
                  <a:schemeClr val="tx1"/>
                </a:solidFill>
              </a:rPr>
              <a:t>,</a:t>
            </a:r>
            <a:r>
              <a:rPr lang="ko-KR" altLang="en-US" sz="800" dirty="0">
                <a:solidFill>
                  <a:schemeClr val="tx1"/>
                </a:solidFill>
              </a:rPr>
              <a:t>작업계획서는 모니터링 대상에서 제외 </a:t>
            </a:r>
            <a:r>
              <a:rPr lang="en-US" altLang="ko-KR" sz="800" dirty="0">
                <a:solidFill>
                  <a:schemeClr val="tx1"/>
                </a:solidFill>
              </a:rPr>
              <a:t>( </a:t>
            </a:r>
            <a:r>
              <a:rPr lang="ko-KR" altLang="en-US" sz="800" dirty="0">
                <a:solidFill>
                  <a:schemeClr val="tx1"/>
                </a:solidFill>
              </a:rPr>
              <a:t>해당 서류는 작업지시 등록 시 필수 등록임으로 </a:t>
            </a:r>
            <a:r>
              <a:rPr lang="ko-KR" altLang="en-US" sz="800" dirty="0" err="1">
                <a:solidFill>
                  <a:schemeClr val="tx1"/>
                </a:solidFill>
              </a:rPr>
              <a:t>미작성이</a:t>
            </a:r>
            <a:r>
              <a:rPr lang="ko-KR" altLang="en-US" sz="800" dirty="0">
                <a:solidFill>
                  <a:schemeClr val="tx1"/>
                </a:solidFill>
              </a:rPr>
              <a:t> 없음</a:t>
            </a:r>
            <a:r>
              <a:rPr lang="en-US" altLang="ko-KR" sz="800" dirty="0">
                <a:solidFill>
                  <a:schemeClr val="tx1"/>
                </a:solidFill>
              </a:rPr>
              <a:t>)</a:t>
            </a:r>
          </a:p>
          <a:p>
            <a:endParaRPr lang="ko-KR" altLang="en-US" sz="800" dirty="0">
              <a:solidFill>
                <a:schemeClr val="tx1"/>
              </a:solidFill>
            </a:endParaRPr>
          </a:p>
        </p:txBody>
      </p:sp>
      <p:graphicFrame>
        <p:nvGraphicFramePr>
          <p:cNvPr id="11" name="표 10"/>
          <p:cNvGraphicFramePr>
            <a:graphicFrameLocks noGrp="1"/>
          </p:cNvGraphicFramePr>
          <p:nvPr/>
        </p:nvGraphicFramePr>
        <p:xfrm>
          <a:off x="9399561" y="899324"/>
          <a:ext cx="2510842" cy="2499360"/>
        </p:xfrm>
        <a:graphic>
          <a:graphicData uri="http://schemas.openxmlformats.org/drawingml/2006/table">
            <a:tbl>
              <a:tblPr firstRow="1" bandRow="1">
                <a:tableStyleId>{5C22544A-7EE6-4342-B048-85BDC9FD1C3A}</a:tableStyleId>
              </a:tblPr>
              <a:tblGrid>
                <a:gridCol w="701310">
                  <a:extLst>
                    <a:ext uri="{9D8B030D-6E8A-4147-A177-3AD203B41FA5}">
                      <a16:colId xmlns:a16="http://schemas.microsoft.com/office/drawing/2014/main" val="20000"/>
                    </a:ext>
                  </a:extLst>
                </a:gridCol>
                <a:gridCol w="1809532">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209122">
                <a:tc>
                  <a:txBody>
                    <a:bodyPr/>
                    <a:lstStyle/>
                    <a:p>
                      <a:pPr latinLnBrk="1"/>
                      <a:r>
                        <a:rPr lang="ko-KR" altLang="en-US" sz="800" dirty="0"/>
                        <a:t>공사번호</a:t>
                      </a:r>
                    </a:p>
                  </a:txBody>
                  <a:tcPr/>
                </a:tc>
                <a:tc>
                  <a:txBody>
                    <a:bodyPr/>
                    <a:lstStyle/>
                    <a:p>
                      <a:pPr latinLnBrk="1"/>
                      <a:r>
                        <a:rPr lang="ko-KR" altLang="en-US" sz="800" dirty="0"/>
                        <a:t>필수 입력</a:t>
                      </a:r>
                    </a:p>
                  </a:txBody>
                  <a:tcPr/>
                </a:tc>
                <a:extLst>
                  <a:ext uri="{0D108BD9-81ED-4DB2-BD59-A6C34878D82A}">
                    <a16:rowId xmlns:a16="http://schemas.microsoft.com/office/drawing/2014/main" val="10001"/>
                  </a:ext>
                </a:extLst>
              </a:tr>
              <a:tr h="0">
                <a:tc>
                  <a:txBody>
                    <a:bodyPr/>
                    <a:lstStyle/>
                    <a:p>
                      <a:pPr latinLnBrk="1"/>
                      <a:r>
                        <a:rPr lang="ko-KR" altLang="en-US" sz="800" dirty="0"/>
                        <a:t>템플릿</a:t>
                      </a:r>
                    </a:p>
                  </a:txBody>
                  <a:tcPr/>
                </a:tc>
                <a:tc>
                  <a:txBody>
                    <a:bodyPr/>
                    <a:lstStyle/>
                    <a:p>
                      <a:pPr latinLnBrk="1"/>
                      <a:r>
                        <a:rPr lang="ko-KR" altLang="en-US" sz="800" dirty="0"/>
                        <a:t>전체 선택 가능</a:t>
                      </a:r>
                      <a:endParaRPr lang="en-US" altLang="ko-KR" sz="800" dirty="0"/>
                    </a:p>
                    <a:p>
                      <a:pPr latinLnBrk="1"/>
                      <a:r>
                        <a:rPr lang="ko-KR" altLang="en-US" sz="800" dirty="0"/>
                        <a:t>분류만 선택 가능</a:t>
                      </a:r>
                    </a:p>
                  </a:txBody>
                  <a:tcPr/>
                </a:tc>
                <a:extLst>
                  <a:ext uri="{0D108BD9-81ED-4DB2-BD59-A6C34878D82A}">
                    <a16:rowId xmlns:a16="http://schemas.microsoft.com/office/drawing/2014/main" val="10002"/>
                  </a:ext>
                </a:extLst>
              </a:tr>
              <a:tr h="0">
                <a:tc>
                  <a:txBody>
                    <a:bodyPr/>
                    <a:lstStyle/>
                    <a:p>
                      <a:pPr latinLnBrk="1"/>
                      <a:r>
                        <a:rPr lang="ko-KR" altLang="en-US" sz="800" dirty="0"/>
                        <a:t>작성상태</a:t>
                      </a:r>
                    </a:p>
                  </a:txBody>
                  <a:tcPr/>
                </a:tc>
                <a:tc>
                  <a:txBody>
                    <a:bodyPr/>
                    <a:lstStyle/>
                    <a:p>
                      <a:pPr latinLnBrk="1"/>
                      <a:r>
                        <a:rPr lang="ko-KR" altLang="en-US" sz="800" dirty="0" err="1"/>
                        <a:t>미도래</a:t>
                      </a:r>
                      <a:r>
                        <a:rPr lang="en-US" altLang="ko-KR" sz="800" dirty="0"/>
                        <a:t>: </a:t>
                      </a:r>
                      <a:r>
                        <a:rPr lang="ko-KR" altLang="en-US" sz="800" dirty="0"/>
                        <a:t>작성시작일이 도래하지 않은 서류</a:t>
                      </a:r>
                      <a:endParaRPr lang="en-US" altLang="ko-KR" sz="800" dirty="0"/>
                    </a:p>
                    <a:p>
                      <a:pPr latinLnBrk="1"/>
                      <a:r>
                        <a:rPr lang="ko-KR" altLang="en-US" sz="800" dirty="0"/>
                        <a:t>작성예정</a:t>
                      </a:r>
                      <a:r>
                        <a:rPr lang="en-US" altLang="ko-KR" sz="800" dirty="0"/>
                        <a:t>: </a:t>
                      </a:r>
                      <a:r>
                        <a:rPr lang="ko-KR" altLang="en-US" sz="800" dirty="0"/>
                        <a:t>작성시작일이 도래하였는데 작성하지 않은 것</a:t>
                      </a:r>
                      <a:endParaRPr lang="en-US" altLang="ko-KR" sz="800" dirty="0"/>
                    </a:p>
                    <a:p>
                      <a:pPr latinLnBrk="1"/>
                      <a:r>
                        <a:rPr lang="ko-KR" altLang="en-US" sz="800" dirty="0"/>
                        <a:t>작성 중</a:t>
                      </a:r>
                      <a:r>
                        <a:rPr lang="en-US" altLang="ko-KR" sz="800" dirty="0"/>
                        <a:t>,</a:t>
                      </a:r>
                      <a:r>
                        <a:rPr lang="ko-KR" altLang="en-US" sz="800" dirty="0"/>
                        <a:t>작성 완료</a:t>
                      </a:r>
                      <a:r>
                        <a:rPr lang="en-US" altLang="ko-KR" sz="800" dirty="0"/>
                        <a:t>,</a:t>
                      </a:r>
                    </a:p>
                    <a:p>
                      <a:pPr latinLnBrk="1"/>
                      <a:r>
                        <a:rPr lang="ko-KR" altLang="en-US" sz="800" dirty="0"/>
                        <a:t>작성 유예</a:t>
                      </a:r>
                      <a:r>
                        <a:rPr lang="en-US" altLang="ko-KR" sz="800" dirty="0"/>
                        <a:t>: </a:t>
                      </a:r>
                      <a:r>
                        <a:rPr lang="ko-KR" altLang="en-US" sz="800" dirty="0"/>
                        <a:t>담당자가 </a:t>
                      </a:r>
                      <a:r>
                        <a:rPr lang="ko-KR" altLang="en-US" sz="800" dirty="0" err="1"/>
                        <a:t>유예처리한</a:t>
                      </a:r>
                      <a:r>
                        <a:rPr lang="ko-KR" altLang="en-US" sz="800" dirty="0"/>
                        <a:t> 것</a:t>
                      </a:r>
                      <a:endParaRPr lang="en-US" altLang="ko-KR" sz="800" dirty="0"/>
                    </a:p>
                    <a:p>
                      <a:pPr latinLnBrk="1"/>
                      <a:r>
                        <a:rPr lang="ko-KR" altLang="en-US" sz="800" dirty="0"/>
                        <a:t>지연</a:t>
                      </a:r>
                      <a:r>
                        <a:rPr lang="en-US" altLang="ko-KR" sz="800" dirty="0"/>
                        <a:t>: </a:t>
                      </a:r>
                      <a:r>
                        <a:rPr lang="ko-KR" altLang="en-US" sz="800" dirty="0" err="1"/>
                        <a:t>작성기간완료일이</a:t>
                      </a:r>
                      <a:r>
                        <a:rPr lang="ko-KR" altLang="en-US" sz="800" dirty="0"/>
                        <a:t> 지났는데 작성하지 않은 것</a:t>
                      </a:r>
                    </a:p>
                  </a:txBody>
                  <a:tcPr/>
                </a:tc>
                <a:extLst>
                  <a:ext uri="{0D108BD9-81ED-4DB2-BD59-A6C34878D82A}">
                    <a16:rowId xmlns:a16="http://schemas.microsoft.com/office/drawing/2014/main" val="10003"/>
                  </a:ext>
                </a:extLst>
              </a:tr>
              <a:tr h="0">
                <a:tc>
                  <a:txBody>
                    <a:bodyPr/>
                    <a:lstStyle/>
                    <a:p>
                      <a:pPr latinLnBrk="1"/>
                      <a:r>
                        <a:rPr lang="ko-KR" altLang="en-US" sz="800" dirty="0"/>
                        <a:t>유예처리</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특정 </a:t>
                      </a:r>
                      <a:r>
                        <a:rPr lang="en-US" altLang="ko-KR" sz="800" dirty="0">
                          <a:solidFill>
                            <a:schemeClr val="tx1"/>
                          </a:solidFill>
                        </a:rPr>
                        <a:t>ROW</a:t>
                      </a:r>
                      <a:r>
                        <a:rPr lang="ko-KR" altLang="en-US" sz="800" dirty="0">
                          <a:solidFill>
                            <a:schemeClr val="tx1"/>
                          </a:solidFill>
                        </a:rPr>
                        <a:t>를 선택하고 유예처리 </a:t>
                      </a:r>
                      <a:r>
                        <a:rPr lang="ko-KR" altLang="en-US" sz="800" dirty="0" err="1">
                          <a:solidFill>
                            <a:schemeClr val="tx1"/>
                          </a:solidFill>
                        </a:rPr>
                        <a:t>클릭시</a:t>
                      </a:r>
                      <a:r>
                        <a:rPr lang="ko-KR" altLang="en-US" sz="800" dirty="0">
                          <a:solidFill>
                            <a:schemeClr val="tx1"/>
                          </a:solidFill>
                        </a:rPr>
                        <a:t>  유예처리 화면 팝업</a:t>
                      </a:r>
                      <a:endParaRPr lang="en-US" altLang="ko-KR" sz="800" dirty="0">
                        <a:solidFill>
                          <a:schemeClr val="tx1"/>
                        </a:solidFill>
                      </a:endParaRPr>
                    </a:p>
                  </a:txBody>
                  <a:tcPr/>
                </a:tc>
                <a:extLst>
                  <a:ext uri="{0D108BD9-81ED-4DB2-BD59-A6C34878D82A}">
                    <a16:rowId xmlns:a16="http://schemas.microsoft.com/office/drawing/2014/main" val="10004"/>
                  </a:ext>
                </a:extLst>
              </a:tr>
              <a:tr h="0">
                <a:tc>
                  <a:txBody>
                    <a:bodyPr/>
                    <a:lstStyle/>
                    <a:p>
                      <a:pPr latinLnBrk="1"/>
                      <a:r>
                        <a:rPr lang="ko-KR" altLang="en-US" sz="800" dirty="0"/>
                        <a:t>작성요청기간</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schemeClr val="tx1"/>
                          </a:solidFill>
                        </a:rPr>
                        <a:t>실 근무일 기준</a:t>
                      </a:r>
                      <a:endParaRPr lang="en-US" altLang="ko-KR" sz="800" dirty="0">
                        <a:solidFill>
                          <a:schemeClr val="tx1"/>
                        </a:solidFill>
                      </a:endParaRPr>
                    </a:p>
                  </a:txBody>
                  <a:tcPr/>
                </a:tc>
                <a:extLst>
                  <a:ext uri="{0D108BD9-81ED-4DB2-BD59-A6C34878D82A}">
                    <a16:rowId xmlns:a16="http://schemas.microsoft.com/office/drawing/2014/main" val="10005"/>
                  </a:ext>
                </a:extLst>
              </a:tr>
            </a:tbl>
          </a:graphicData>
        </a:graphic>
      </p:graphicFrame>
      <p:sp>
        <p:nvSpPr>
          <p:cNvPr id="12" name="직사각형 11"/>
          <p:cNvSpPr/>
          <p:nvPr/>
        </p:nvSpPr>
        <p:spPr>
          <a:xfrm>
            <a:off x="804832" y="1235276"/>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13" name="직사각형 12"/>
          <p:cNvSpPr/>
          <p:nvPr/>
        </p:nvSpPr>
        <p:spPr>
          <a:xfrm>
            <a:off x="8230941" y="127056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4" name="직사각형 13"/>
          <p:cNvSpPr/>
          <p:nvPr/>
        </p:nvSpPr>
        <p:spPr>
          <a:xfrm>
            <a:off x="-226172" y="125750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템플릿</a:t>
            </a:r>
          </a:p>
        </p:txBody>
      </p:sp>
      <p:sp>
        <p:nvSpPr>
          <p:cNvPr id="15" name="직사각형 14"/>
          <p:cNvSpPr/>
          <p:nvPr/>
        </p:nvSpPr>
        <p:spPr>
          <a:xfrm>
            <a:off x="5200483" y="1251530"/>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2" name="직사각형 21"/>
          <p:cNvSpPr/>
          <p:nvPr/>
        </p:nvSpPr>
        <p:spPr>
          <a:xfrm>
            <a:off x="52754" y="1010847"/>
            <a:ext cx="764271"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공사아이디</a:t>
            </a:r>
          </a:p>
        </p:txBody>
      </p:sp>
      <p:sp>
        <p:nvSpPr>
          <p:cNvPr id="23" name="직사각형 22"/>
          <p:cNvSpPr/>
          <p:nvPr/>
        </p:nvSpPr>
        <p:spPr>
          <a:xfrm>
            <a:off x="817025" y="1018924"/>
            <a:ext cx="791967" cy="162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4" name="직사각형 23"/>
          <p:cNvSpPr/>
          <p:nvPr/>
        </p:nvSpPr>
        <p:spPr>
          <a:xfrm>
            <a:off x="4699939" y="1016554"/>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sp>
        <p:nvSpPr>
          <p:cNvPr id="25" name="직사각형 24"/>
          <p:cNvSpPr/>
          <p:nvPr/>
        </p:nvSpPr>
        <p:spPr>
          <a:xfrm>
            <a:off x="1740609" y="1011934"/>
            <a:ext cx="2932807" cy="16912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err="1">
                <a:solidFill>
                  <a:schemeClr val="tx1"/>
                </a:solidFill>
              </a:rPr>
              <a:t>공사명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공사기간</a:t>
            </a:r>
            <a:r>
              <a:rPr lang="en-US" altLang="ko-KR" sz="800" dirty="0">
                <a:solidFill>
                  <a:schemeClr val="tx1"/>
                </a:solidFill>
              </a:rPr>
              <a:t>  </a:t>
            </a:r>
            <a:r>
              <a:rPr lang="ko-KR" altLang="en-US" sz="800" dirty="0">
                <a:solidFill>
                  <a:schemeClr val="tx1"/>
                </a:solidFill>
              </a:rPr>
              <a:t>혹은 </a:t>
            </a:r>
            <a:r>
              <a:rPr lang="ko-KR" altLang="en-US" sz="800" dirty="0" err="1">
                <a:solidFill>
                  <a:schemeClr val="tx1"/>
                </a:solidFill>
              </a:rPr>
              <a:t>조직명</a:t>
            </a:r>
            <a:r>
              <a:rPr lang="ko-KR" altLang="en-US" sz="800" dirty="0">
                <a:solidFill>
                  <a:schemeClr val="tx1"/>
                </a:solidFill>
              </a:rPr>
              <a:t> </a:t>
            </a:r>
            <a:r>
              <a:rPr lang="en-US" altLang="ko-KR" sz="800" dirty="0">
                <a:solidFill>
                  <a:schemeClr val="tx1"/>
                </a:solidFill>
              </a:rPr>
              <a:t>+ </a:t>
            </a:r>
            <a:r>
              <a:rPr lang="ko-KR" altLang="en-US" sz="800" dirty="0">
                <a:solidFill>
                  <a:schemeClr val="tx1"/>
                </a:solidFill>
              </a:rPr>
              <a:t>년도</a:t>
            </a:r>
          </a:p>
        </p:txBody>
      </p:sp>
      <p:sp>
        <p:nvSpPr>
          <p:cNvPr id="18" name="직사각형 17"/>
          <p:cNvSpPr/>
          <p:nvPr/>
        </p:nvSpPr>
        <p:spPr>
          <a:xfrm>
            <a:off x="1404824" y="442544"/>
            <a:ext cx="3044084" cy="119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대한 안전서류 작성 현황을 모니터링</a:t>
            </a:r>
          </a:p>
        </p:txBody>
      </p:sp>
      <p:sp>
        <p:nvSpPr>
          <p:cNvPr id="19" name="직사각형 18"/>
          <p:cNvSpPr/>
          <p:nvPr/>
        </p:nvSpPr>
        <p:spPr>
          <a:xfrm>
            <a:off x="804832" y="1429018"/>
            <a:ext cx="4395651" cy="202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전체</a:t>
            </a:r>
          </a:p>
        </p:txBody>
      </p:sp>
      <p:sp>
        <p:nvSpPr>
          <p:cNvPr id="26" name="직사각형 25"/>
          <p:cNvSpPr/>
          <p:nvPr/>
        </p:nvSpPr>
        <p:spPr>
          <a:xfrm>
            <a:off x="-226172" y="1451251"/>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작성상태</a:t>
            </a:r>
          </a:p>
        </p:txBody>
      </p:sp>
      <p:sp>
        <p:nvSpPr>
          <p:cNvPr id="27" name="직사각형 26"/>
          <p:cNvSpPr/>
          <p:nvPr/>
        </p:nvSpPr>
        <p:spPr>
          <a:xfrm>
            <a:off x="5200483" y="1445272"/>
            <a:ext cx="253179"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V</a:t>
            </a:r>
            <a:endParaRPr lang="ko-KR" altLang="en-US" sz="800" dirty="0">
              <a:solidFill>
                <a:schemeClr val="tx1"/>
              </a:solidFill>
            </a:endParaRPr>
          </a:p>
        </p:txBody>
      </p:sp>
      <p:sp>
        <p:nvSpPr>
          <p:cNvPr id="28" name="직사각형 27"/>
          <p:cNvSpPr/>
          <p:nvPr/>
        </p:nvSpPr>
        <p:spPr>
          <a:xfrm>
            <a:off x="8230941" y="1644717"/>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유예처리</a:t>
            </a:r>
          </a:p>
        </p:txBody>
      </p:sp>
      <p:sp>
        <p:nvSpPr>
          <p:cNvPr id="29" name="직사각형 28"/>
          <p:cNvSpPr/>
          <p:nvPr/>
        </p:nvSpPr>
        <p:spPr>
          <a:xfrm>
            <a:off x="0" y="1706615"/>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총 </a:t>
            </a:r>
            <a:r>
              <a:rPr lang="en-US" altLang="ko-KR" sz="800" dirty="0">
                <a:solidFill>
                  <a:schemeClr val="tx1"/>
                </a:solidFill>
              </a:rPr>
              <a:t>NNN </a:t>
            </a:r>
            <a:r>
              <a:rPr lang="ko-KR" altLang="en-US" sz="800" dirty="0">
                <a:solidFill>
                  <a:schemeClr val="tx1"/>
                </a:solidFill>
              </a:rPr>
              <a:t>건</a:t>
            </a:r>
          </a:p>
        </p:txBody>
      </p:sp>
      <p:sp>
        <p:nvSpPr>
          <p:cNvPr id="30" name="직사각형 29"/>
          <p:cNvSpPr/>
          <p:nvPr/>
        </p:nvSpPr>
        <p:spPr>
          <a:xfrm>
            <a:off x="778963" y="167568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1" name="직사각형 30"/>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a:solidFill>
                  <a:schemeClr val="tx1"/>
                </a:solidFill>
              </a:rPr>
              <a:t>웹</a:t>
            </a:r>
            <a:endParaRPr lang="ko-KR" altLang="en-US" sz="800" dirty="0">
              <a:solidFill>
                <a:schemeClr val="tx1"/>
              </a:solidFill>
            </a:endParaRPr>
          </a:p>
        </p:txBody>
      </p:sp>
      <p:sp>
        <p:nvSpPr>
          <p:cNvPr id="32" name="직사각형 31"/>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35" name="직사각형 34">
            <a:extLst>
              <a:ext uri="{FF2B5EF4-FFF2-40B4-BE49-F238E27FC236}">
                <a16:creationId xmlns:a16="http://schemas.microsoft.com/office/drawing/2014/main" id="{622B05E9-CDA1-4E98-8CFA-11A22ECB5013}"/>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테이블 </a:t>
            </a:r>
            <a:r>
              <a:rPr lang="en-US" altLang="ko-KR" sz="900" dirty="0">
                <a:solidFill>
                  <a:schemeClr val="tx1"/>
                </a:solidFill>
              </a:rPr>
              <a:t>case 2</a:t>
            </a:r>
            <a:endParaRPr lang="ko-KR" altLang="en-US" sz="900" dirty="0">
              <a:solidFill>
                <a:schemeClr val="tx1"/>
              </a:solidFill>
            </a:endParaRPr>
          </a:p>
        </p:txBody>
      </p:sp>
      <p:sp>
        <p:nvSpPr>
          <p:cNvPr id="36" name="타원 35">
            <a:extLst>
              <a:ext uri="{FF2B5EF4-FFF2-40B4-BE49-F238E27FC236}">
                <a16:creationId xmlns:a16="http://schemas.microsoft.com/office/drawing/2014/main" id="{2673429C-88BB-48BC-B71A-CC0897288335}"/>
              </a:ext>
            </a:extLst>
          </p:cNvPr>
          <p:cNvSpPr/>
          <p:nvPr/>
        </p:nvSpPr>
        <p:spPr>
          <a:xfrm>
            <a:off x="-223768" y="-236995"/>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4</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38921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직사각형 97"/>
          <p:cNvSpPr/>
          <p:nvPr/>
        </p:nvSpPr>
        <p:spPr>
          <a:xfrm>
            <a:off x="436392" y="1837440"/>
            <a:ext cx="1656844"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점검항목그룹  총 </a:t>
            </a:r>
            <a:r>
              <a:rPr lang="en-US" altLang="ko-KR" sz="900" dirty="0">
                <a:solidFill>
                  <a:schemeClr val="tx1"/>
                </a:solidFill>
              </a:rPr>
              <a:t>NNN </a:t>
            </a:r>
            <a:r>
              <a:rPr lang="ko-KR" altLang="en-US" sz="900" dirty="0">
                <a:solidFill>
                  <a:schemeClr val="tx1"/>
                </a:solidFill>
              </a:rPr>
              <a:t>건</a:t>
            </a:r>
          </a:p>
        </p:txBody>
      </p:sp>
      <p:sp>
        <p:nvSpPr>
          <p:cNvPr id="99" name="직사각형 98"/>
          <p:cNvSpPr/>
          <p:nvPr/>
        </p:nvSpPr>
        <p:spPr>
          <a:xfrm>
            <a:off x="1942913" y="184982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엑셀다운</a:t>
            </a:r>
          </a:p>
        </p:txBody>
      </p:sp>
      <p:sp>
        <p:nvSpPr>
          <p:cNvPr id="33" name="직사각형 32"/>
          <p:cNvSpPr/>
          <p:nvPr/>
        </p:nvSpPr>
        <p:spPr>
          <a:xfrm>
            <a:off x="9353294" y="858346"/>
            <a:ext cx="2631804"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점검유형별 </a:t>
            </a:r>
            <a:r>
              <a:rPr lang="en-US" altLang="ko-KR" sz="900" dirty="0">
                <a:solidFill>
                  <a:schemeClr val="tx1"/>
                </a:solidFill>
              </a:rPr>
              <a:t>CHECK </a:t>
            </a:r>
            <a:r>
              <a:rPr lang="ko-KR" altLang="en-US" sz="900" dirty="0">
                <a:solidFill>
                  <a:schemeClr val="tx1"/>
                </a:solidFill>
              </a:rPr>
              <a:t>항목을 관리</a:t>
            </a:r>
            <a:endParaRPr lang="en-US" altLang="ko-KR" sz="900" dirty="0">
              <a:solidFill>
                <a:schemeClr val="tx1"/>
              </a:solidFill>
            </a:endParaRPr>
          </a:p>
        </p:txBody>
      </p:sp>
      <p:graphicFrame>
        <p:nvGraphicFramePr>
          <p:cNvPr id="4" name="표 3"/>
          <p:cNvGraphicFramePr>
            <a:graphicFrameLocks noGrp="1"/>
          </p:cNvGraphicFramePr>
          <p:nvPr/>
        </p:nvGraphicFramePr>
        <p:xfrm>
          <a:off x="9333911" y="1209674"/>
          <a:ext cx="2670569" cy="2011680"/>
        </p:xfrm>
        <a:graphic>
          <a:graphicData uri="http://schemas.openxmlformats.org/drawingml/2006/table">
            <a:tbl>
              <a:tblPr firstRow="1" bandRow="1">
                <a:tableStyleId>{5C22544A-7EE6-4342-B048-85BDC9FD1C3A}</a:tableStyleId>
              </a:tblPr>
              <a:tblGrid>
                <a:gridCol w="745924">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잡업 부문</a:t>
                      </a:r>
                    </a:p>
                  </a:txBody>
                  <a:tcPr/>
                </a:tc>
                <a:tc>
                  <a:txBody>
                    <a:bodyPr/>
                    <a:lstStyle/>
                    <a:p>
                      <a:r>
                        <a:rPr lang="en-US" altLang="ko-KR" sz="800" dirty="0">
                          <a:solidFill>
                            <a:schemeClr val="tx1"/>
                          </a:solidFill>
                        </a:rPr>
                        <a:t>E</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수주</a:t>
                      </a:r>
                      <a:r>
                        <a:rPr lang="en-US" altLang="ko-KR" sz="800" dirty="0">
                          <a:solidFill>
                            <a:schemeClr val="tx1"/>
                          </a:solidFill>
                        </a:rPr>
                        <a:t>), C</a:t>
                      </a:r>
                      <a:r>
                        <a:rPr lang="ko-KR" altLang="en-US" sz="800" dirty="0">
                          <a:solidFill>
                            <a:schemeClr val="tx1"/>
                          </a:solidFill>
                        </a:rPr>
                        <a:t>부문</a:t>
                      </a:r>
                      <a:r>
                        <a:rPr lang="en-US" altLang="ko-KR" sz="800" dirty="0">
                          <a:solidFill>
                            <a:schemeClr val="tx1"/>
                          </a:solidFill>
                        </a:rPr>
                        <a:t>(</a:t>
                      </a:r>
                      <a:r>
                        <a:rPr lang="ko-KR" altLang="en-US" sz="800" dirty="0">
                          <a:solidFill>
                            <a:schemeClr val="tx1"/>
                          </a:solidFill>
                        </a:rPr>
                        <a:t>선로</a:t>
                      </a:r>
                      <a:r>
                        <a:rPr lang="en-US" altLang="ko-KR" sz="800" dirty="0">
                          <a:solidFill>
                            <a:schemeClr val="tx1"/>
                          </a:solidFill>
                        </a:rPr>
                        <a:t>), N</a:t>
                      </a:r>
                      <a:r>
                        <a:rPr lang="ko-KR" altLang="en-US" sz="800" dirty="0">
                          <a:solidFill>
                            <a:schemeClr val="tx1"/>
                          </a:solidFill>
                        </a:rPr>
                        <a:t>부문</a:t>
                      </a:r>
                      <a:r>
                        <a:rPr lang="en-US" altLang="ko-KR" sz="800" dirty="0">
                          <a:solidFill>
                            <a:schemeClr val="tx1"/>
                          </a:solidFill>
                        </a:rPr>
                        <a:t>(</a:t>
                      </a:r>
                      <a:r>
                        <a:rPr lang="ko-KR" altLang="en-US" sz="800" dirty="0" err="1">
                          <a:solidFill>
                            <a:schemeClr val="tx1"/>
                          </a:solidFill>
                        </a:rPr>
                        <a:t>네트웍</a:t>
                      </a:r>
                      <a:r>
                        <a:rPr lang="en-US" altLang="ko-KR" sz="800" dirty="0">
                          <a:solidFill>
                            <a:schemeClr val="tx1"/>
                          </a:solidFill>
                        </a:rPr>
                        <a:t>)</a:t>
                      </a:r>
                      <a:r>
                        <a:rPr lang="ko-KR" altLang="en-US" sz="800" dirty="0">
                          <a:solidFill>
                            <a:schemeClr val="tx1"/>
                          </a:solidFill>
                        </a:rPr>
                        <a:t>   중 택일</a:t>
                      </a:r>
                      <a:endParaRPr lang="en-US" altLang="ko-KR" sz="800" dirty="0">
                        <a:solidFill>
                          <a:schemeClr val="tx1"/>
                        </a:solidFill>
                      </a:endParaRPr>
                    </a:p>
                  </a:txBody>
                  <a:tcPr/>
                </a:tc>
                <a:extLst>
                  <a:ext uri="{0D108BD9-81ED-4DB2-BD59-A6C34878D82A}">
                    <a16:rowId xmlns:a16="http://schemas.microsoft.com/office/drawing/2014/main" val="10001"/>
                  </a:ext>
                </a:extLst>
              </a:tr>
              <a:tr h="0">
                <a:tc>
                  <a:txBody>
                    <a:bodyPr/>
                    <a:lstStyle/>
                    <a:p>
                      <a:pPr latinLnBrk="1"/>
                      <a:r>
                        <a:rPr lang="ko-KR" altLang="en-US" sz="800" dirty="0"/>
                        <a:t>작업 유형</a:t>
                      </a:r>
                    </a:p>
                  </a:txBody>
                  <a:tcPr/>
                </a:tc>
                <a:tc>
                  <a:txBody>
                    <a:bodyPr/>
                    <a:lstStyle/>
                    <a:p>
                      <a:pPr latinLnBrk="1"/>
                      <a:r>
                        <a:rPr lang="ko-KR" altLang="en-US" sz="800" dirty="0"/>
                        <a:t>선로</a:t>
                      </a:r>
                      <a:r>
                        <a:rPr lang="en-US" altLang="ko-KR" sz="800" dirty="0"/>
                        <a:t>/</a:t>
                      </a:r>
                      <a:r>
                        <a:rPr lang="ko-KR" altLang="en-US" sz="800" dirty="0" err="1"/>
                        <a:t>네트웍의</a:t>
                      </a:r>
                      <a:r>
                        <a:rPr lang="ko-KR" altLang="en-US" sz="800" dirty="0"/>
                        <a:t> 경우 </a:t>
                      </a:r>
                      <a:r>
                        <a:rPr lang="en-US" altLang="ko-KR" sz="800" dirty="0"/>
                        <a:t>: </a:t>
                      </a:r>
                      <a:r>
                        <a:rPr lang="ko-KR" altLang="en-US" sz="800" dirty="0"/>
                        <a:t>맨홀</a:t>
                      </a:r>
                      <a:r>
                        <a:rPr lang="en-US" altLang="ko-KR" sz="800" dirty="0"/>
                        <a:t>, </a:t>
                      </a:r>
                      <a:r>
                        <a:rPr lang="ko-KR" altLang="en-US" sz="800" dirty="0"/>
                        <a:t>전주</a:t>
                      </a:r>
                      <a:r>
                        <a:rPr lang="en-US" altLang="ko-KR" sz="800" dirty="0"/>
                        <a:t>, </a:t>
                      </a:r>
                      <a:r>
                        <a:rPr lang="ko-KR" altLang="en-US" sz="800" dirty="0"/>
                        <a:t>맨홀</a:t>
                      </a:r>
                      <a:r>
                        <a:rPr lang="en-US" altLang="ko-KR" sz="800" dirty="0"/>
                        <a:t>+</a:t>
                      </a:r>
                      <a:r>
                        <a:rPr lang="ko-KR" altLang="en-US" sz="800" dirty="0"/>
                        <a:t>전주</a:t>
                      </a:r>
                      <a:r>
                        <a:rPr lang="en-US" altLang="ko-KR" sz="800" dirty="0"/>
                        <a:t>, </a:t>
                      </a:r>
                      <a:r>
                        <a:rPr lang="ko-KR" altLang="en-US" sz="800" dirty="0"/>
                        <a:t>기타 중</a:t>
                      </a:r>
                      <a:r>
                        <a:rPr lang="ko-KR" altLang="en-US" sz="800" baseline="0" dirty="0"/>
                        <a:t> 택일</a:t>
                      </a:r>
                      <a:endParaRPr lang="en-US" altLang="ko-KR" sz="800" dirty="0"/>
                    </a:p>
                    <a:p>
                      <a:pPr latinLnBrk="1"/>
                      <a:r>
                        <a:rPr lang="ko-KR" altLang="en-US" sz="800" dirty="0"/>
                        <a:t>수주의 경우 </a:t>
                      </a:r>
                      <a:r>
                        <a:rPr lang="en-US" altLang="ko-KR" sz="800" dirty="0"/>
                        <a:t>:  </a:t>
                      </a:r>
                      <a:r>
                        <a:rPr lang="ko-KR" altLang="en-US" sz="800" dirty="0" err="1"/>
                        <a:t>미확정</a:t>
                      </a:r>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점검분류</a:t>
                      </a:r>
                    </a:p>
                  </a:txBody>
                  <a:tcPr/>
                </a:tc>
                <a:tc>
                  <a:txBody>
                    <a:bodyPr/>
                    <a:lstStyle/>
                    <a:p>
                      <a:pPr latinLnBrk="1"/>
                      <a:r>
                        <a:rPr lang="ko-KR" altLang="en-US" sz="800" dirty="0"/>
                        <a:t>특정 분류내역 </a:t>
                      </a:r>
                      <a:r>
                        <a:rPr lang="en-US" altLang="ko-KR" sz="800" dirty="0"/>
                        <a:t>ROW</a:t>
                      </a:r>
                      <a:r>
                        <a:rPr lang="ko-KR" altLang="en-US" sz="800" dirty="0"/>
                        <a:t>를 클릭하면 항목리스트가 출력</a:t>
                      </a:r>
                    </a:p>
                  </a:txBody>
                  <a:tcPr/>
                </a:tc>
                <a:extLst>
                  <a:ext uri="{0D108BD9-81ED-4DB2-BD59-A6C34878D82A}">
                    <a16:rowId xmlns:a16="http://schemas.microsoft.com/office/drawing/2014/main" val="10003"/>
                  </a:ext>
                </a:extLst>
              </a:tr>
              <a:tr h="0">
                <a:tc>
                  <a:txBody>
                    <a:bodyPr/>
                    <a:lstStyle/>
                    <a:p>
                      <a:pPr latinLnBrk="1"/>
                      <a:r>
                        <a:rPr lang="ko-KR" altLang="en-US" sz="800" dirty="0"/>
                        <a:t>엑셀다운</a:t>
                      </a:r>
                    </a:p>
                  </a:txBody>
                  <a:tcPr/>
                </a:tc>
                <a:tc>
                  <a:txBody>
                    <a:bodyPr/>
                    <a:lstStyle/>
                    <a:p>
                      <a:pPr latinLnBrk="1"/>
                      <a:r>
                        <a:rPr lang="ko-KR" altLang="en-US" sz="800" dirty="0"/>
                        <a:t>검색조건에 해당하는 분류와 항목을 다운</a:t>
                      </a:r>
                    </a:p>
                  </a:txBody>
                  <a:tcPr/>
                </a:tc>
                <a:extLst>
                  <a:ext uri="{0D108BD9-81ED-4DB2-BD59-A6C34878D82A}">
                    <a16:rowId xmlns:a16="http://schemas.microsoft.com/office/drawing/2014/main" val="10004"/>
                  </a:ext>
                </a:extLst>
              </a:tr>
              <a:tr h="0">
                <a:tc>
                  <a:txBody>
                    <a:bodyPr/>
                    <a:lstStyle/>
                    <a:p>
                      <a:pPr latinLnBrk="1"/>
                      <a:r>
                        <a:rPr lang="ko-KR" altLang="en-US" sz="800" dirty="0" err="1"/>
                        <a:t>미사용처리</a:t>
                      </a:r>
                      <a:endParaRPr lang="ko-KR" altLang="en-US" sz="800" dirty="0"/>
                    </a:p>
                  </a:txBody>
                  <a:tcPr/>
                </a:tc>
                <a:tc>
                  <a:txBody>
                    <a:bodyPr/>
                    <a:lstStyle/>
                    <a:p>
                      <a:pPr latinLnBrk="1"/>
                      <a:r>
                        <a:rPr lang="ko-KR" altLang="en-US" sz="800" dirty="0"/>
                        <a:t>특정 분류를 </a:t>
                      </a:r>
                      <a:r>
                        <a:rPr lang="ko-KR" altLang="en-US" sz="800" dirty="0" err="1"/>
                        <a:t>미사용처리하면</a:t>
                      </a:r>
                      <a:r>
                        <a:rPr lang="ko-KR" altLang="en-US" sz="800" dirty="0"/>
                        <a:t> 분류에 해당하는 항목전체가 </a:t>
                      </a:r>
                      <a:r>
                        <a:rPr lang="ko-KR" altLang="en-US" sz="800" dirty="0" err="1"/>
                        <a:t>미사용처리됨</a:t>
                      </a:r>
                      <a:endParaRPr lang="ko-KR" altLang="en-US" sz="800" dirty="0"/>
                    </a:p>
                  </a:txBody>
                  <a:tcPr/>
                </a:tc>
                <a:extLst>
                  <a:ext uri="{0D108BD9-81ED-4DB2-BD59-A6C34878D82A}">
                    <a16:rowId xmlns:a16="http://schemas.microsoft.com/office/drawing/2014/main" val="10005"/>
                  </a:ext>
                </a:extLst>
              </a:tr>
            </a:tbl>
          </a:graphicData>
        </a:graphic>
      </p:graphicFrame>
      <p:sp>
        <p:nvSpPr>
          <p:cNvPr id="17" name="직사각형 16"/>
          <p:cNvSpPr/>
          <p:nvPr/>
        </p:nvSpPr>
        <p:spPr>
          <a:xfrm>
            <a:off x="271179" y="1470969"/>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부문</a:t>
            </a:r>
          </a:p>
        </p:txBody>
      </p:sp>
      <p:sp>
        <p:nvSpPr>
          <p:cNvPr id="19" name="직사각형 18"/>
          <p:cNvSpPr/>
          <p:nvPr/>
        </p:nvSpPr>
        <p:spPr>
          <a:xfrm>
            <a:off x="1044059" y="1470969"/>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0" name="직사각형 19"/>
          <p:cNvSpPr/>
          <p:nvPr/>
        </p:nvSpPr>
        <p:spPr>
          <a:xfrm>
            <a:off x="2950746" y="1470968"/>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12" name="직사각형 11"/>
          <p:cNvSpPr/>
          <p:nvPr/>
        </p:nvSpPr>
        <p:spPr>
          <a:xfrm>
            <a:off x="9353294" y="3632853"/>
            <a:ext cx="2631804" cy="17472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작업지시 </a:t>
            </a:r>
            <a:r>
              <a:rPr lang="ko-KR" altLang="en-US" sz="900" dirty="0" err="1">
                <a:solidFill>
                  <a:schemeClr val="tx1"/>
                </a:solidFill>
              </a:rPr>
              <a:t>등록시</a:t>
            </a:r>
            <a:r>
              <a:rPr lang="ko-KR" altLang="en-US" sz="900" dirty="0">
                <a:solidFill>
                  <a:schemeClr val="tx1"/>
                </a:solidFill>
              </a:rPr>
              <a:t>  부문은  조직에 따라 결정되는 값인가</a:t>
            </a:r>
            <a:endParaRPr lang="en-US" altLang="ko-KR" sz="900" dirty="0">
              <a:solidFill>
                <a:schemeClr val="tx1"/>
              </a:solidFill>
            </a:endParaRPr>
          </a:p>
          <a:p>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공통은 부문에 관계없이 전체 공통인가 </a:t>
            </a:r>
            <a:r>
              <a:rPr lang="en-US" altLang="ko-KR" sz="900" dirty="0">
                <a:solidFill>
                  <a:schemeClr val="tx1"/>
                </a:solidFill>
              </a:rPr>
              <a:t>?</a:t>
            </a:r>
          </a:p>
          <a:p>
            <a:endParaRPr lang="en-US" altLang="ko-KR" sz="900" dirty="0">
              <a:solidFill>
                <a:schemeClr val="tx1"/>
              </a:solidFill>
            </a:endParaRPr>
          </a:p>
        </p:txBody>
      </p:sp>
      <p:graphicFrame>
        <p:nvGraphicFramePr>
          <p:cNvPr id="13" name="표 12"/>
          <p:cNvGraphicFramePr>
            <a:graphicFrameLocks noGrp="1"/>
          </p:cNvGraphicFramePr>
          <p:nvPr/>
        </p:nvGraphicFramePr>
        <p:xfrm>
          <a:off x="449079" y="2112567"/>
          <a:ext cx="8635226" cy="797090"/>
        </p:xfrm>
        <a:graphic>
          <a:graphicData uri="http://schemas.openxmlformats.org/drawingml/2006/table">
            <a:tbl>
              <a:tblPr firstRow="1" bandRow="1">
                <a:tableStyleId>{5C22544A-7EE6-4342-B048-85BDC9FD1C3A}</a:tableStyleId>
              </a:tblPr>
              <a:tblGrid>
                <a:gridCol w="183115">
                  <a:extLst>
                    <a:ext uri="{9D8B030D-6E8A-4147-A177-3AD203B41FA5}">
                      <a16:colId xmlns:a16="http://schemas.microsoft.com/office/drawing/2014/main" val="20001"/>
                    </a:ext>
                  </a:extLst>
                </a:gridCol>
                <a:gridCol w="677277">
                  <a:extLst>
                    <a:ext uri="{9D8B030D-6E8A-4147-A177-3AD203B41FA5}">
                      <a16:colId xmlns:a16="http://schemas.microsoft.com/office/drawing/2014/main" val="20003"/>
                    </a:ext>
                  </a:extLst>
                </a:gridCol>
                <a:gridCol w="6365652">
                  <a:extLst>
                    <a:ext uri="{9D8B030D-6E8A-4147-A177-3AD203B41FA5}">
                      <a16:colId xmlns:a16="http://schemas.microsoft.com/office/drawing/2014/main" val="20002"/>
                    </a:ext>
                  </a:extLst>
                </a:gridCol>
                <a:gridCol w="773168">
                  <a:extLst>
                    <a:ext uri="{9D8B030D-6E8A-4147-A177-3AD203B41FA5}">
                      <a16:colId xmlns:a16="http://schemas.microsoft.com/office/drawing/2014/main" val="20004"/>
                    </a:ext>
                  </a:extLst>
                </a:gridCol>
                <a:gridCol w="636014">
                  <a:extLst>
                    <a:ext uri="{9D8B030D-6E8A-4147-A177-3AD203B41FA5}">
                      <a16:colId xmlns:a16="http://schemas.microsoft.com/office/drawing/2014/main" val="2000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분류 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none" dirty="0">
                          <a:solidFill>
                            <a:schemeClr val="tx1"/>
                          </a:solidFill>
                        </a:rPr>
                        <a:t>고공작업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사다리</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4" name="직사각형 13"/>
          <p:cNvSpPr/>
          <p:nvPr/>
        </p:nvSpPr>
        <p:spPr>
          <a:xfrm>
            <a:off x="8367030" y="1453846"/>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16" name="직사각형 15"/>
          <p:cNvSpPr/>
          <p:nvPr/>
        </p:nvSpPr>
        <p:spPr>
          <a:xfrm>
            <a:off x="664918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그룹 추가</a:t>
            </a:r>
          </a:p>
        </p:txBody>
      </p:sp>
      <p:sp>
        <p:nvSpPr>
          <p:cNvPr id="22" name="직사각형 21"/>
          <p:cNvSpPr/>
          <p:nvPr/>
        </p:nvSpPr>
        <p:spPr>
          <a:xfrm>
            <a:off x="8335822"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sp>
        <p:nvSpPr>
          <p:cNvPr id="18" name="직사각형 17"/>
          <p:cNvSpPr/>
          <p:nvPr/>
        </p:nvSpPr>
        <p:spPr>
          <a:xfrm>
            <a:off x="387752" y="1286252"/>
            <a:ext cx="8754087" cy="34465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386424" y="1059861"/>
            <a:ext cx="742058" cy="216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공통</a:t>
            </a:r>
          </a:p>
        </p:txBody>
      </p:sp>
      <p:sp>
        <p:nvSpPr>
          <p:cNvPr id="23" name="직사각형 22"/>
          <p:cNvSpPr/>
          <p:nvPr/>
        </p:nvSpPr>
        <p:spPr>
          <a:xfrm>
            <a:off x="1130511" y="1061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공사유형별</a:t>
            </a:r>
          </a:p>
        </p:txBody>
      </p:sp>
      <p:sp>
        <p:nvSpPr>
          <p:cNvPr id="24" name="직사각형 23"/>
          <p:cNvSpPr/>
          <p:nvPr/>
        </p:nvSpPr>
        <p:spPr>
          <a:xfrm>
            <a:off x="3745881" y="1470968"/>
            <a:ext cx="772880" cy="215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작업 유형</a:t>
            </a:r>
          </a:p>
        </p:txBody>
      </p:sp>
      <p:sp>
        <p:nvSpPr>
          <p:cNvPr id="25" name="직사각형 24"/>
          <p:cNvSpPr/>
          <p:nvPr/>
        </p:nvSpPr>
        <p:spPr>
          <a:xfrm>
            <a:off x="4518761" y="1470968"/>
            <a:ext cx="1906687"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p>
        </p:txBody>
      </p:sp>
      <p:sp>
        <p:nvSpPr>
          <p:cNvPr id="26" name="직사각형 25"/>
          <p:cNvSpPr/>
          <p:nvPr/>
        </p:nvSpPr>
        <p:spPr>
          <a:xfrm>
            <a:off x="6425448" y="1470967"/>
            <a:ext cx="223734" cy="21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t>
            </a:r>
            <a:endParaRPr lang="ko-KR" altLang="en-US" sz="900" dirty="0">
              <a:solidFill>
                <a:schemeClr val="tx1"/>
              </a:solidFill>
            </a:endParaRPr>
          </a:p>
        </p:txBody>
      </p:sp>
      <p:sp>
        <p:nvSpPr>
          <p:cNvPr id="27" name="직사각형 26"/>
          <p:cNvSpPr/>
          <p:nvPr/>
        </p:nvSpPr>
        <p:spPr>
          <a:xfrm>
            <a:off x="444107" y="3191659"/>
            <a:ext cx="1432178"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점검항목  총 </a:t>
            </a:r>
            <a:r>
              <a:rPr lang="en-US" altLang="ko-KR" sz="900" dirty="0">
                <a:solidFill>
                  <a:schemeClr val="tx1"/>
                </a:solidFill>
              </a:rPr>
              <a:t>NNN </a:t>
            </a:r>
            <a:r>
              <a:rPr lang="ko-KR" altLang="en-US" sz="900" dirty="0">
                <a:solidFill>
                  <a:schemeClr val="tx1"/>
                </a:solidFill>
              </a:rPr>
              <a:t>건</a:t>
            </a:r>
          </a:p>
        </p:txBody>
      </p:sp>
      <p:graphicFrame>
        <p:nvGraphicFramePr>
          <p:cNvPr id="28" name="표 27"/>
          <p:cNvGraphicFramePr>
            <a:graphicFrameLocks noGrp="1"/>
          </p:cNvGraphicFramePr>
          <p:nvPr>
            <p:extLst>
              <p:ext uri="{D42A27DB-BD31-4B8C-83A1-F6EECF244321}">
                <p14:modId xmlns:p14="http://schemas.microsoft.com/office/powerpoint/2010/main" val="3928054507"/>
              </p:ext>
            </p:extLst>
          </p:nvPr>
        </p:nvGraphicFramePr>
        <p:xfrm>
          <a:off x="425336" y="3539027"/>
          <a:ext cx="8658969" cy="1052640"/>
        </p:xfrm>
        <a:graphic>
          <a:graphicData uri="http://schemas.openxmlformats.org/drawingml/2006/table">
            <a:tbl>
              <a:tblPr firstRow="1" bandRow="1">
                <a:tableStyleId>{5C22544A-7EE6-4342-B048-85BDC9FD1C3A}</a:tableStyleId>
              </a:tblPr>
              <a:tblGrid>
                <a:gridCol w="200991">
                  <a:extLst>
                    <a:ext uri="{9D8B030D-6E8A-4147-A177-3AD203B41FA5}">
                      <a16:colId xmlns:a16="http://schemas.microsoft.com/office/drawing/2014/main" val="20001"/>
                    </a:ext>
                  </a:extLst>
                </a:gridCol>
                <a:gridCol w="743393">
                  <a:extLst>
                    <a:ext uri="{9D8B030D-6E8A-4147-A177-3AD203B41FA5}">
                      <a16:colId xmlns:a16="http://schemas.microsoft.com/office/drawing/2014/main" val="20003"/>
                    </a:ext>
                  </a:extLst>
                </a:gridCol>
                <a:gridCol w="2118552">
                  <a:extLst>
                    <a:ext uri="{9D8B030D-6E8A-4147-A177-3AD203B41FA5}">
                      <a16:colId xmlns:a16="http://schemas.microsoft.com/office/drawing/2014/main" val="20002"/>
                    </a:ext>
                  </a:extLst>
                </a:gridCol>
                <a:gridCol w="3597433">
                  <a:extLst>
                    <a:ext uri="{9D8B030D-6E8A-4147-A177-3AD203B41FA5}">
                      <a16:colId xmlns:a16="http://schemas.microsoft.com/office/drawing/2014/main" val="20004"/>
                    </a:ext>
                  </a:extLst>
                </a:gridCol>
                <a:gridCol w="605880">
                  <a:extLst>
                    <a:ext uri="{9D8B030D-6E8A-4147-A177-3AD203B41FA5}">
                      <a16:colId xmlns:a16="http://schemas.microsoft.com/office/drawing/2014/main" val="20005"/>
                    </a:ext>
                  </a:extLst>
                </a:gridCol>
                <a:gridCol w="696360">
                  <a:extLst>
                    <a:ext uri="{9D8B030D-6E8A-4147-A177-3AD203B41FA5}">
                      <a16:colId xmlns:a16="http://schemas.microsoft.com/office/drawing/2014/main" val="20006"/>
                    </a:ext>
                  </a:extLst>
                </a:gridCol>
                <a:gridCol w="696360">
                  <a:extLst>
                    <a:ext uri="{9D8B030D-6E8A-4147-A177-3AD203B41FA5}">
                      <a16:colId xmlns:a16="http://schemas.microsoft.com/office/drawing/2014/main" val="563892245"/>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V</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항목</a:t>
                      </a:r>
                      <a:r>
                        <a:rPr lang="en-US" altLang="ko-KR" sz="900" b="0" dirty="0">
                          <a:solidFill>
                            <a:schemeClr val="tx1"/>
                          </a:solidFill>
                        </a:rPr>
                        <a:t>ID</a:t>
                      </a:r>
                      <a:endParaRPr lang="ko-KR" altLang="en-US" sz="9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항목명</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점검 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사용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편집</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정렬</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123456789</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a:solidFill>
                            <a:schemeClr val="dk1"/>
                          </a:solidFill>
                          <a:effectLst/>
                          <a:latin typeface="+mn-lt"/>
                          <a:ea typeface="+mn-ea"/>
                          <a:cs typeface="+mn-cs"/>
                        </a:rPr>
                        <a:t>도로 인접한 </a:t>
                      </a:r>
                      <a:r>
                        <a:rPr lang="ko-KR" altLang="ko-KR" sz="900" kern="1200" dirty="0" err="1">
                          <a:solidFill>
                            <a:schemeClr val="dk1"/>
                          </a:solidFill>
                          <a:effectLst/>
                          <a:latin typeface="+mn-lt"/>
                          <a:ea typeface="+mn-ea"/>
                          <a:cs typeface="+mn-cs"/>
                        </a:rPr>
                        <a:t>통신주</a:t>
                      </a:r>
                      <a:r>
                        <a:rPr lang="ko-KR" altLang="ko-KR" sz="900" kern="1200" dirty="0">
                          <a:solidFill>
                            <a:schemeClr val="dk1"/>
                          </a:solidFill>
                          <a:effectLst/>
                          <a:latin typeface="+mn-lt"/>
                          <a:ea typeface="+mn-ea"/>
                          <a:cs typeface="+mn-cs"/>
                        </a:rPr>
                        <a:t> 작업 시 신호수 배치 여부</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latinLnBrk="0"/>
                      <a:r>
                        <a:rPr lang="ko-KR" altLang="ko-KR" sz="900" kern="1200" dirty="0">
                          <a:solidFill>
                            <a:schemeClr val="dk1"/>
                          </a:solidFill>
                          <a:effectLst/>
                          <a:latin typeface="+mn-lt"/>
                          <a:ea typeface="+mn-ea"/>
                          <a:cs typeface="+mn-cs"/>
                        </a:rPr>
                        <a:t>작업 시</a:t>
                      </a:r>
                      <a:r>
                        <a:rPr lang="en-US" altLang="ko-KR" sz="900" kern="1200" dirty="0">
                          <a:solidFill>
                            <a:schemeClr val="dk1"/>
                          </a:solidFill>
                          <a:effectLst/>
                          <a:latin typeface="+mn-lt"/>
                          <a:ea typeface="+mn-ea"/>
                          <a:cs typeface="+mn-cs"/>
                        </a:rPr>
                        <a:t>&amp;</a:t>
                      </a:r>
                      <a:r>
                        <a:rPr lang="ko-KR" altLang="ko-KR" sz="900" kern="1200" dirty="0">
                          <a:solidFill>
                            <a:schemeClr val="dk1"/>
                          </a:solidFill>
                          <a:effectLst/>
                          <a:latin typeface="+mn-lt"/>
                          <a:ea typeface="+mn-ea"/>
                          <a:cs typeface="+mn-cs"/>
                        </a:rPr>
                        <a:t>작업 종료 시까지 신호수를 배치하고 있는가</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Yes</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123456788</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ko-KR" sz="900" kern="1200" dirty="0" err="1">
                          <a:solidFill>
                            <a:schemeClr val="dk1"/>
                          </a:solidFill>
                          <a:effectLst/>
                          <a:latin typeface="+mn-lt"/>
                          <a:ea typeface="+mn-ea"/>
                          <a:cs typeface="+mn-cs"/>
                        </a:rPr>
                        <a:t>등주</a:t>
                      </a:r>
                      <a:r>
                        <a:rPr lang="ko-KR" altLang="ko-KR" sz="900" kern="1200" dirty="0">
                          <a:solidFill>
                            <a:schemeClr val="dk1"/>
                          </a:solidFill>
                          <a:effectLst/>
                          <a:latin typeface="+mn-lt"/>
                          <a:ea typeface="+mn-ea"/>
                          <a:cs typeface="+mn-cs"/>
                        </a:rPr>
                        <a:t> 전 통신주의 안전상태 확인여부</a:t>
                      </a:r>
                      <a:r>
                        <a:rPr lang="en-US" altLang="ko-KR" sz="900" kern="1200" dirty="0">
                          <a:solidFill>
                            <a:schemeClr val="dk1"/>
                          </a:solidFill>
                          <a:effectLst/>
                          <a:latin typeface="+mn-lt"/>
                          <a:ea typeface="+mn-ea"/>
                          <a:cs typeface="+mn-cs"/>
                        </a:rPr>
                        <a:t>(</a:t>
                      </a:r>
                      <a:r>
                        <a:rPr lang="ko-KR" altLang="ko-KR" sz="900" kern="1200" dirty="0">
                          <a:solidFill>
                            <a:schemeClr val="dk1"/>
                          </a:solidFill>
                          <a:effectLst/>
                          <a:latin typeface="+mn-lt"/>
                          <a:ea typeface="+mn-ea"/>
                          <a:cs typeface="+mn-cs"/>
                        </a:rPr>
                        <a:t>육안확인</a:t>
                      </a:r>
                      <a:r>
                        <a:rPr lang="en-US" altLang="ko-KR" sz="900" kern="1200" dirty="0">
                          <a:solidFill>
                            <a:schemeClr val="dk1"/>
                          </a:solidFill>
                          <a:effectLst/>
                          <a:latin typeface="+mn-lt"/>
                          <a:ea typeface="+mn-ea"/>
                          <a:cs typeface="+mn-cs"/>
                        </a:rPr>
                        <a:t>, </a:t>
                      </a:r>
                      <a:r>
                        <a:rPr lang="ko-KR" altLang="ko-KR" sz="900" kern="1200" dirty="0">
                          <a:solidFill>
                            <a:schemeClr val="dk1"/>
                          </a:solidFill>
                          <a:effectLst/>
                          <a:latin typeface="+mn-lt"/>
                          <a:ea typeface="+mn-ea"/>
                          <a:cs typeface="+mn-cs"/>
                        </a:rPr>
                        <a:t>밀어보기 등</a:t>
                      </a:r>
                      <a:r>
                        <a:rPr lang="en-US" altLang="ko-KR" sz="900" kern="1200" dirty="0">
                          <a:solidFill>
                            <a:schemeClr val="dk1"/>
                          </a:solidFill>
                          <a:effectLst/>
                          <a:latin typeface="+mn-lt"/>
                          <a:ea typeface="+mn-ea"/>
                          <a:cs typeface="+mn-cs"/>
                        </a:rPr>
                        <a:t>)</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ㅇㅇㅇㅇㅇㅇ</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No</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sng" dirty="0">
                          <a:solidFill>
                            <a:srgbClr val="00B0F0"/>
                          </a:solidFill>
                        </a:rPr>
                        <a:t>편집</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9" name="직사각형 28"/>
          <p:cNvSpPr/>
          <p:nvPr/>
        </p:nvSpPr>
        <p:spPr>
          <a:xfrm>
            <a:off x="6649182"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항목 추가</a:t>
            </a:r>
          </a:p>
        </p:txBody>
      </p:sp>
      <p:sp>
        <p:nvSpPr>
          <p:cNvPr id="30" name="직사각형 29"/>
          <p:cNvSpPr/>
          <p:nvPr/>
        </p:nvSpPr>
        <p:spPr>
          <a:xfrm>
            <a:off x="8342246"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삭제</a:t>
            </a:r>
          </a:p>
        </p:txBody>
      </p:sp>
      <p:grpSp>
        <p:nvGrpSpPr>
          <p:cNvPr id="35" name="그룹 34"/>
          <p:cNvGrpSpPr/>
          <p:nvPr/>
        </p:nvGrpSpPr>
        <p:grpSpPr>
          <a:xfrm>
            <a:off x="1223132" y="3632853"/>
            <a:ext cx="168613" cy="126461"/>
            <a:chOff x="1465634" y="3245801"/>
            <a:chExt cx="168613" cy="126461"/>
          </a:xfrm>
        </p:grpSpPr>
        <p:sp>
          <p:nvSpPr>
            <p:cNvPr id="36" name="이등변 삼각형 35"/>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이등변 삼각형 36"/>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a:off x="1132340" y="2160361"/>
            <a:ext cx="168613" cy="126461"/>
            <a:chOff x="1465634" y="3245801"/>
            <a:chExt cx="168613" cy="126461"/>
          </a:xfrm>
        </p:grpSpPr>
        <p:sp>
          <p:nvSpPr>
            <p:cNvPr id="42" name="이등변 삼각형 41"/>
            <p:cNvSpPr/>
            <p:nvPr/>
          </p:nvSpPr>
          <p:spPr>
            <a:xfrm>
              <a:off x="1465634" y="3245801"/>
              <a:ext cx="77821"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이등변 삼각형 42"/>
            <p:cNvSpPr/>
            <p:nvPr/>
          </p:nvSpPr>
          <p:spPr>
            <a:xfrm rot="10800000">
              <a:off x="1543455" y="3255530"/>
              <a:ext cx="90792" cy="116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직사각형 43"/>
          <p:cNvSpPr/>
          <p:nvPr/>
        </p:nvSpPr>
        <p:spPr>
          <a:xfrm>
            <a:off x="7564198" y="1837440"/>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45" name="직사각형 44"/>
          <p:cNvSpPr/>
          <p:nvPr/>
        </p:nvSpPr>
        <p:spPr>
          <a:xfrm>
            <a:off x="7580634" y="3211115"/>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순위 저장</a:t>
            </a:r>
            <a:endParaRPr lang="ko-KR" altLang="en-US" sz="800" dirty="0"/>
          </a:p>
        </p:txBody>
      </p:sp>
      <p:sp>
        <p:nvSpPr>
          <p:cNvPr id="34" name="타원 33">
            <a:extLst>
              <a:ext uri="{FF2B5EF4-FFF2-40B4-BE49-F238E27FC236}">
                <a16:creationId xmlns:a16="http://schemas.microsoft.com/office/drawing/2014/main" id="{0B5E7D78-621D-E645-BB95-EA3F1B6A115E}"/>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5</a:t>
            </a:r>
            <a:endParaRPr lang="ko-KR" altLang="en-US" b="1" dirty="0">
              <a:solidFill>
                <a:schemeClr val="tx1"/>
              </a:solidFill>
              <a:highlight>
                <a:srgbClr val="FFFF00"/>
              </a:highlight>
            </a:endParaRPr>
          </a:p>
        </p:txBody>
      </p:sp>
      <p:sp>
        <p:nvSpPr>
          <p:cNvPr id="38" name="직사각형 37">
            <a:extLst>
              <a:ext uri="{FF2B5EF4-FFF2-40B4-BE49-F238E27FC236}">
                <a16:creationId xmlns:a16="http://schemas.microsoft.com/office/drawing/2014/main" id="{A1F9BF3F-90C6-5941-892D-94F070D19AD4}"/>
              </a:ext>
            </a:extLst>
          </p:cNvPr>
          <p:cNvSpPr/>
          <p:nvPr/>
        </p:nvSpPr>
        <p:spPr>
          <a:xfrm>
            <a:off x="1488888" y="176513"/>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탭 </a:t>
            </a:r>
            <a:r>
              <a:rPr lang="en-US" altLang="ko-KR" sz="900" dirty="0">
                <a:solidFill>
                  <a:schemeClr val="tx1"/>
                </a:solidFill>
              </a:rPr>
              <a:t>+</a:t>
            </a:r>
            <a:r>
              <a:rPr lang="ko-KR" altLang="en-US" sz="900" dirty="0">
                <a:solidFill>
                  <a:schemeClr val="tx1"/>
                </a:solidFill>
              </a:rPr>
              <a:t> 테이블이 수직으로 </a:t>
            </a:r>
            <a:r>
              <a:rPr lang="en-US" altLang="ko-KR" sz="900" dirty="0">
                <a:solidFill>
                  <a:schemeClr val="tx1"/>
                </a:solidFill>
              </a:rPr>
              <a:t>2</a:t>
            </a:r>
            <a:r>
              <a:rPr lang="ko-KR" altLang="en-US" sz="900" dirty="0">
                <a:solidFill>
                  <a:schemeClr val="tx1"/>
                </a:solidFill>
              </a:rPr>
              <a:t>개 있는 경우</a:t>
            </a:r>
          </a:p>
        </p:txBody>
      </p:sp>
      <p:sp>
        <p:nvSpPr>
          <p:cNvPr id="2" name="삼각형 1">
            <a:extLst>
              <a:ext uri="{FF2B5EF4-FFF2-40B4-BE49-F238E27FC236}">
                <a16:creationId xmlns:a16="http://schemas.microsoft.com/office/drawing/2014/main" id="{30E7542F-3333-F34A-936D-0D8046145453}"/>
              </a:ext>
            </a:extLst>
          </p:cNvPr>
          <p:cNvSpPr/>
          <p:nvPr/>
        </p:nvSpPr>
        <p:spPr>
          <a:xfrm rot="10800000" flipV="1">
            <a:off x="8660307" y="3897318"/>
            <a:ext cx="105935" cy="457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40" name="삼각형 39">
            <a:extLst>
              <a:ext uri="{FF2B5EF4-FFF2-40B4-BE49-F238E27FC236}">
                <a16:creationId xmlns:a16="http://schemas.microsoft.com/office/drawing/2014/main" id="{7A155219-B904-C64C-B1C3-19D669D38446}"/>
              </a:ext>
            </a:extLst>
          </p:cNvPr>
          <p:cNvSpPr/>
          <p:nvPr/>
        </p:nvSpPr>
        <p:spPr>
          <a:xfrm flipV="1">
            <a:off x="8667948" y="3985861"/>
            <a:ext cx="105935" cy="457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ko-Kore-KR" altLang="en-US" dirty="0"/>
              <a:t>ㅊㅍ</a:t>
            </a:r>
          </a:p>
        </p:txBody>
      </p:sp>
      <p:sp>
        <p:nvSpPr>
          <p:cNvPr id="46" name="삼각형 45">
            <a:extLst>
              <a:ext uri="{FF2B5EF4-FFF2-40B4-BE49-F238E27FC236}">
                <a16:creationId xmlns:a16="http://schemas.microsoft.com/office/drawing/2014/main" id="{AEB28261-21EF-DA4A-8D2E-3FF4A8E54B89}"/>
              </a:ext>
            </a:extLst>
          </p:cNvPr>
          <p:cNvSpPr/>
          <p:nvPr/>
        </p:nvSpPr>
        <p:spPr>
          <a:xfrm rot="10800000" flipV="1">
            <a:off x="8677951" y="4165223"/>
            <a:ext cx="105935" cy="457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47" name="삼각형 46">
            <a:extLst>
              <a:ext uri="{FF2B5EF4-FFF2-40B4-BE49-F238E27FC236}">
                <a16:creationId xmlns:a16="http://schemas.microsoft.com/office/drawing/2014/main" id="{0E144390-6F72-A847-9ADD-039D8D2B2212}"/>
              </a:ext>
            </a:extLst>
          </p:cNvPr>
          <p:cNvSpPr/>
          <p:nvPr/>
        </p:nvSpPr>
        <p:spPr>
          <a:xfrm flipV="1">
            <a:off x="8685592" y="4253766"/>
            <a:ext cx="105935" cy="457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Tree>
    <p:extLst>
      <p:ext uri="{BB962C8B-B14F-4D97-AF65-F5344CB8AC3E}">
        <p14:creationId xmlns:p14="http://schemas.microsoft.com/office/powerpoint/2010/main" val="6176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474878" y="181068"/>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a:t>
            </a:r>
            <a:r>
              <a:rPr lang="en-US" altLang="ko-KR" sz="900" dirty="0">
                <a:solidFill>
                  <a:schemeClr val="tx1"/>
                </a:solidFill>
              </a:rPr>
              <a:t> </a:t>
            </a:r>
            <a:r>
              <a:rPr lang="ko-KR" altLang="en-US" sz="900" dirty="0">
                <a:solidFill>
                  <a:schemeClr val="tx1"/>
                </a:solidFill>
              </a:rPr>
              <a:t>등록 </a:t>
            </a:r>
            <a:r>
              <a:rPr lang="en-US" altLang="ko-KR" sz="900" dirty="0">
                <a:solidFill>
                  <a:schemeClr val="tx1"/>
                </a:solidFill>
              </a:rPr>
              <a:t>/ </a:t>
            </a:r>
            <a:r>
              <a:rPr lang="ko-KR" altLang="en-US" sz="900" dirty="0">
                <a:solidFill>
                  <a:schemeClr val="tx1"/>
                </a:solidFill>
              </a:rPr>
              <a:t>수정</a:t>
            </a:r>
          </a:p>
        </p:txBody>
      </p:sp>
      <p:sp>
        <p:nvSpPr>
          <p:cNvPr id="10" name="직사각형 9"/>
          <p:cNvSpPr/>
          <p:nvPr/>
        </p:nvSpPr>
        <p:spPr>
          <a:xfrm>
            <a:off x="5535940"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err="1">
                <a:solidFill>
                  <a:schemeClr val="tx1"/>
                </a:solidFill>
              </a:rPr>
              <a:t>작성일시</a:t>
            </a:r>
            <a:r>
              <a:rPr lang="ko-KR" altLang="en-US" sz="900" dirty="0">
                <a:solidFill>
                  <a:schemeClr val="tx1"/>
                </a:solidFill>
              </a:rPr>
              <a:t> </a:t>
            </a:r>
          </a:p>
        </p:txBody>
      </p:sp>
      <p:sp>
        <p:nvSpPr>
          <p:cNvPr id="11" name="직사각형 10"/>
          <p:cNvSpPr/>
          <p:nvPr/>
        </p:nvSpPr>
        <p:spPr>
          <a:xfrm>
            <a:off x="6560072" y="952825"/>
            <a:ext cx="1307267"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 HH:MI</a:t>
            </a:r>
            <a:endParaRPr lang="ko-KR" altLang="en-US" sz="900" dirty="0">
              <a:solidFill>
                <a:schemeClr val="tx1"/>
              </a:solidFill>
            </a:endParaRPr>
          </a:p>
        </p:txBody>
      </p:sp>
      <p:sp>
        <p:nvSpPr>
          <p:cNvPr id="13" name="직사각형 12"/>
          <p:cNvSpPr/>
          <p:nvPr/>
        </p:nvSpPr>
        <p:spPr>
          <a:xfrm>
            <a:off x="1335131" y="9596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작성자 </a:t>
            </a:r>
          </a:p>
        </p:txBody>
      </p:sp>
      <p:sp>
        <p:nvSpPr>
          <p:cNvPr id="14" name="직사각형 13"/>
          <p:cNvSpPr/>
          <p:nvPr/>
        </p:nvSpPr>
        <p:spPr>
          <a:xfrm>
            <a:off x="2433937" y="952825"/>
            <a:ext cx="3393121" cy="21541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ㅇㅇㅇㅇ</a:t>
            </a:r>
            <a:r>
              <a:rPr lang="ko-KR" altLang="en-US" sz="900" dirty="0">
                <a:solidFill>
                  <a:schemeClr val="tx1"/>
                </a:solidFill>
              </a:rPr>
              <a:t> 부문 </a:t>
            </a:r>
            <a:r>
              <a:rPr lang="en-US" altLang="ko-KR" sz="900" dirty="0">
                <a:solidFill>
                  <a:schemeClr val="tx1"/>
                </a:solidFill>
              </a:rPr>
              <a:t>&gt; </a:t>
            </a:r>
            <a:r>
              <a:rPr lang="ko-KR" altLang="en-US" sz="900" dirty="0" err="1">
                <a:solidFill>
                  <a:schemeClr val="tx1"/>
                </a:solidFill>
              </a:rPr>
              <a:t>ㅇㅇㅇㅇ</a:t>
            </a:r>
            <a:r>
              <a:rPr lang="ko-KR" altLang="en-US" sz="900" dirty="0">
                <a:solidFill>
                  <a:schemeClr val="tx1"/>
                </a:solidFill>
              </a:rPr>
              <a:t> 팀 홍길동 팀장</a:t>
            </a:r>
            <a:r>
              <a:rPr lang="en-US" altLang="ko-KR" sz="900" dirty="0">
                <a:solidFill>
                  <a:schemeClr val="tx1"/>
                </a:solidFill>
              </a:rPr>
              <a:t>/</a:t>
            </a:r>
            <a:r>
              <a:rPr lang="ko-KR" altLang="en-US" sz="900" dirty="0">
                <a:solidFill>
                  <a:schemeClr val="tx1"/>
                </a:solidFill>
              </a:rPr>
              <a:t>차장</a:t>
            </a:r>
          </a:p>
        </p:txBody>
      </p:sp>
      <p:sp>
        <p:nvSpPr>
          <p:cNvPr id="19" name="직사각형 18"/>
          <p:cNvSpPr/>
          <p:nvPr/>
        </p:nvSpPr>
        <p:spPr>
          <a:xfrm>
            <a:off x="-95649" y="953411"/>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게시판번호 </a:t>
            </a:r>
          </a:p>
        </p:txBody>
      </p:sp>
      <p:sp>
        <p:nvSpPr>
          <p:cNvPr id="20" name="직사각형 19"/>
          <p:cNvSpPr/>
          <p:nvPr/>
        </p:nvSpPr>
        <p:spPr>
          <a:xfrm>
            <a:off x="893946" y="952825"/>
            <a:ext cx="784383"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2" name="직사각형 21"/>
          <p:cNvSpPr/>
          <p:nvPr/>
        </p:nvSpPr>
        <p:spPr>
          <a:xfrm>
            <a:off x="8343117" y="95341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23" name="직사각형 22"/>
          <p:cNvSpPr/>
          <p:nvPr/>
        </p:nvSpPr>
        <p:spPr>
          <a:xfrm>
            <a:off x="-89880" y="1871995"/>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제목</a:t>
            </a:r>
            <a:r>
              <a:rPr lang="en-US" altLang="ko-KR" sz="900" dirty="0">
                <a:solidFill>
                  <a:srgbClr val="FF0000"/>
                </a:solidFill>
              </a:rPr>
              <a:t>*</a:t>
            </a:r>
            <a:r>
              <a:rPr lang="ko-KR" altLang="en-US" sz="900" dirty="0">
                <a:solidFill>
                  <a:schemeClr val="tx1"/>
                </a:solidFill>
              </a:rPr>
              <a:t> </a:t>
            </a:r>
          </a:p>
        </p:txBody>
      </p:sp>
      <p:sp>
        <p:nvSpPr>
          <p:cNvPr id="24" name="직사각형 23"/>
          <p:cNvSpPr/>
          <p:nvPr/>
        </p:nvSpPr>
        <p:spPr>
          <a:xfrm>
            <a:off x="899715" y="1871409"/>
            <a:ext cx="6979162" cy="216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6" name="직사각형 25"/>
          <p:cNvSpPr/>
          <p:nvPr/>
        </p:nvSpPr>
        <p:spPr>
          <a:xfrm>
            <a:off x="-95649" y="2181040"/>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내용</a:t>
            </a:r>
            <a:r>
              <a:rPr lang="en-US" altLang="ko-KR" sz="900" dirty="0">
                <a:solidFill>
                  <a:srgbClr val="FF0000"/>
                </a:solidFill>
              </a:rPr>
              <a:t>*</a:t>
            </a:r>
            <a:r>
              <a:rPr lang="ko-KR" altLang="en-US" sz="900" dirty="0">
                <a:solidFill>
                  <a:schemeClr val="tx1"/>
                </a:solidFill>
              </a:rPr>
              <a:t> </a:t>
            </a:r>
          </a:p>
        </p:txBody>
      </p:sp>
      <p:sp>
        <p:nvSpPr>
          <p:cNvPr id="27" name="직사각형 26"/>
          <p:cNvSpPr/>
          <p:nvPr/>
        </p:nvSpPr>
        <p:spPr>
          <a:xfrm>
            <a:off x="893946" y="2180453"/>
            <a:ext cx="6984931" cy="8424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111111111</a:t>
            </a:r>
            <a:endParaRPr lang="ko-KR" altLang="en-US" sz="900" dirty="0">
              <a:solidFill>
                <a:schemeClr val="tx1"/>
              </a:solidFill>
            </a:endParaRPr>
          </a:p>
        </p:txBody>
      </p:sp>
      <p:sp>
        <p:nvSpPr>
          <p:cNvPr id="28" name="직사각형 27"/>
          <p:cNvSpPr/>
          <p:nvPr/>
        </p:nvSpPr>
        <p:spPr>
          <a:xfrm>
            <a:off x="-101418" y="1585577"/>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유형</a:t>
            </a:r>
            <a:r>
              <a:rPr lang="en-US" altLang="ko-KR" sz="900" dirty="0">
                <a:solidFill>
                  <a:srgbClr val="FF0000"/>
                </a:solidFill>
              </a:rPr>
              <a:t>*</a:t>
            </a:r>
            <a:r>
              <a:rPr lang="ko-KR" altLang="en-US" sz="900" dirty="0">
                <a:solidFill>
                  <a:schemeClr val="tx1"/>
                </a:solidFill>
              </a:rPr>
              <a:t> </a:t>
            </a:r>
          </a:p>
        </p:txBody>
      </p:sp>
      <p:sp>
        <p:nvSpPr>
          <p:cNvPr id="29" name="직사각형 28"/>
          <p:cNvSpPr/>
          <p:nvPr/>
        </p:nvSpPr>
        <p:spPr>
          <a:xfrm>
            <a:off x="888177" y="1584991"/>
            <a:ext cx="7901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선택</a:t>
            </a:r>
          </a:p>
        </p:txBody>
      </p:sp>
      <p:sp>
        <p:nvSpPr>
          <p:cNvPr id="30" name="직사각형 29"/>
          <p:cNvSpPr/>
          <p:nvPr/>
        </p:nvSpPr>
        <p:spPr>
          <a:xfrm>
            <a:off x="1678329" y="1585022"/>
            <a:ext cx="197252" cy="1933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V</a:t>
            </a:r>
            <a:endParaRPr lang="ko-KR" altLang="en-US" sz="900" dirty="0">
              <a:solidFill>
                <a:schemeClr val="tx1"/>
              </a:solidFill>
            </a:endParaRPr>
          </a:p>
        </p:txBody>
      </p:sp>
      <p:sp>
        <p:nvSpPr>
          <p:cNvPr id="31" name="직사각형 30"/>
          <p:cNvSpPr/>
          <p:nvPr/>
        </p:nvSpPr>
        <p:spPr>
          <a:xfrm>
            <a:off x="-155882" y="3576576"/>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첨부 </a:t>
            </a:r>
          </a:p>
        </p:txBody>
      </p:sp>
      <p:sp>
        <p:nvSpPr>
          <p:cNvPr id="32" name="직사각형 31"/>
          <p:cNvSpPr/>
          <p:nvPr/>
        </p:nvSpPr>
        <p:spPr>
          <a:xfrm>
            <a:off x="-101418" y="3145004"/>
            <a:ext cx="1044059" cy="2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900" dirty="0">
                <a:solidFill>
                  <a:schemeClr val="tx1"/>
                </a:solidFill>
              </a:rPr>
              <a:t>공개기간</a:t>
            </a:r>
            <a:r>
              <a:rPr lang="en-US" altLang="ko-KR" sz="900" dirty="0">
                <a:solidFill>
                  <a:srgbClr val="FF0000"/>
                </a:solidFill>
              </a:rPr>
              <a:t>*</a:t>
            </a:r>
            <a:r>
              <a:rPr lang="ko-KR" altLang="en-US" sz="900" dirty="0">
                <a:solidFill>
                  <a:schemeClr val="tx1"/>
                </a:solidFill>
              </a:rPr>
              <a:t> </a:t>
            </a:r>
          </a:p>
        </p:txBody>
      </p:sp>
      <p:sp>
        <p:nvSpPr>
          <p:cNvPr id="35" name="직사각형 34"/>
          <p:cNvSpPr/>
          <p:nvPr/>
        </p:nvSpPr>
        <p:spPr>
          <a:xfrm>
            <a:off x="899754" y="3147373"/>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6" name="직사각형 35"/>
          <p:cNvSpPr/>
          <p:nvPr/>
        </p:nvSpPr>
        <p:spPr>
          <a:xfrm>
            <a:off x="2036002" y="3145004"/>
            <a:ext cx="975866" cy="213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solidFill>
                  <a:schemeClr val="tx1"/>
                </a:solidFill>
              </a:rPr>
              <a:t>YYYY-MM-DD</a:t>
            </a:r>
            <a:endParaRPr lang="ko-KR" altLang="en-US" sz="900" dirty="0">
              <a:solidFill>
                <a:schemeClr val="tx1"/>
              </a:solidFill>
            </a:endParaRPr>
          </a:p>
        </p:txBody>
      </p:sp>
      <p:sp>
        <p:nvSpPr>
          <p:cNvPr id="37" name="직사각형 36"/>
          <p:cNvSpPr/>
          <p:nvPr/>
        </p:nvSpPr>
        <p:spPr>
          <a:xfrm>
            <a:off x="1804916" y="3145003"/>
            <a:ext cx="204522" cy="152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900" dirty="0">
                <a:solidFill>
                  <a:schemeClr val="tx1"/>
                </a:solidFill>
              </a:rPr>
              <a:t>~</a:t>
            </a:r>
            <a:endParaRPr lang="ko-KR" altLang="en-US" sz="900" dirty="0">
              <a:solidFill>
                <a:schemeClr val="tx1"/>
              </a:solidFill>
            </a:endParaRPr>
          </a:p>
        </p:txBody>
      </p:sp>
      <p:sp>
        <p:nvSpPr>
          <p:cNvPr id="38" name="직사각형 37"/>
          <p:cNvSpPr/>
          <p:nvPr/>
        </p:nvSpPr>
        <p:spPr>
          <a:xfrm>
            <a:off x="4015382" y="5135331"/>
            <a:ext cx="742058" cy="2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저장</a:t>
            </a:r>
          </a:p>
        </p:txBody>
      </p:sp>
      <p:graphicFrame>
        <p:nvGraphicFramePr>
          <p:cNvPr id="43" name="표 42"/>
          <p:cNvGraphicFramePr>
            <a:graphicFrameLocks noGrp="1"/>
          </p:cNvGraphicFramePr>
          <p:nvPr/>
        </p:nvGraphicFramePr>
        <p:xfrm>
          <a:off x="899715" y="3657359"/>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98354" y="3668927"/>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1" name="직사각형 40"/>
          <p:cNvSpPr/>
          <p:nvPr/>
        </p:nvSpPr>
        <p:spPr>
          <a:xfrm>
            <a:off x="7398354" y="3852175"/>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a:t>
            </a:r>
            <a:endParaRPr lang="ko-KR" altLang="en-US" sz="1000" dirty="0"/>
          </a:p>
        </p:txBody>
      </p:sp>
      <p:sp>
        <p:nvSpPr>
          <p:cNvPr id="46" name="직사각형 45"/>
          <p:cNvSpPr/>
          <p:nvPr/>
        </p:nvSpPr>
        <p:spPr>
          <a:xfrm>
            <a:off x="7623850" y="3671120"/>
            <a:ext cx="174039" cy="18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t>D</a:t>
            </a:r>
            <a:endParaRPr lang="ko-KR" altLang="en-US" sz="1000" dirty="0"/>
          </a:p>
        </p:txBody>
      </p:sp>
      <p:graphicFrame>
        <p:nvGraphicFramePr>
          <p:cNvPr id="47" name="표 46"/>
          <p:cNvGraphicFramePr>
            <a:graphicFrameLocks noGrp="1"/>
          </p:cNvGraphicFramePr>
          <p:nvPr/>
        </p:nvGraphicFramePr>
        <p:xfrm>
          <a:off x="9428327" y="952825"/>
          <a:ext cx="2497898" cy="192024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ko-KR" altLang="en-US" sz="800" dirty="0"/>
                        <a:t>첨부파일</a:t>
                      </a:r>
                    </a:p>
                  </a:txBody>
                  <a:tcPr/>
                </a:tc>
                <a:tc>
                  <a:txBody>
                    <a:bodyPr/>
                    <a:lstStyle/>
                    <a:p>
                      <a:pPr latinLnBrk="1"/>
                      <a:r>
                        <a:rPr lang="ko-KR" altLang="en-US" sz="800" dirty="0"/>
                        <a:t>업로드</a:t>
                      </a:r>
                      <a:r>
                        <a:rPr lang="en-US" altLang="ko-KR" sz="800" dirty="0"/>
                        <a:t>,</a:t>
                      </a:r>
                      <a:r>
                        <a:rPr lang="en-US" altLang="ko-KR" sz="800" baseline="0" dirty="0"/>
                        <a:t> </a:t>
                      </a:r>
                      <a:r>
                        <a:rPr lang="ko-KR" altLang="en-US" sz="800" baseline="0" dirty="0"/>
                        <a:t>다운로드 </a:t>
                      </a:r>
                      <a:endParaRPr lang="ko-KR" altLang="en-US" sz="800" dirty="0"/>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3"/>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4"/>
                  </a:ext>
                </a:extLst>
              </a:tr>
              <a:tr h="0">
                <a:tc>
                  <a:txBody>
                    <a:bodyPr/>
                    <a:lstStyle/>
                    <a:p>
                      <a:pPr latinLnBrk="1"/>
                      <a:endParaRPr lang="ko-KR" altLang="en-US" sz="800" dirty="0"/>
                    </a:p>
                  </a:txBody>
                  <a:tcPr/>
                </a:tc>
                <a:tc>
                  <a:txBody>
                    <a:bodyPr/>
                    <a:lstStyle/>
                    <a:p>
                      <a:pPr latinLnBrk="1"/>
                      <a:endParaRPr lang="en-US" altLang="ko-KR" sz="800" dirty="0"/>
                    </a:p>
                  </a:txBody>
                  <a:tcPr/>
                </a:tc>
                <a:extLst>
                  <a:ext uri="{0D108BD9-81ED-4DB2-BD59-A6C34878D82A}">
                    <a16:rowId xmlns:a16="http://schemas.microsoft.com/office/drawing/2014/main" val="10005"/>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6"/>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7"/>
                  </a:ext>
                </a:extLst>
              </a:tr>
              <a:tr h="0">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8"/>
                  </a:ext>
                </a:extLst>
              </a:tr>
            </a:tbl>
          </a:graphicData>
        </a:graphic>
      </p:graphicFrame>
      <p:sp>
        <p:nvSpPr>
          <p:cNvPr id="33" name="TextBox 32"/>
          <p:cNvSpPr txBox="1"/>
          <p:nvPr/>
        </p:nvSpPr>
        <p:spPr>
          <a:xfrm>
            <a:off x="9428327" y="3219951"/>
            <a:ext cx="2703281" cy="3000821"/>
          </a:xfrm>
          <a:prstGeom prst="rect">
            <a:avLst/>
          </a:prstGeom>
          <a:noFill/>
        </p:spPr>
        <p:txBody>
          <a:bodyPr wrap="square" rtlCol="0">
            <a:spAutoFit/>
          </a:bodyPr>
          <a:lstStyle/>
          <a:p>
            <a:r>
              <a:rPr lang="ko-KR" altLang="en-US" sz="900" dirty="0"/>
              <a:t>참고사항</a:t>
            </a:r>
            <a:endParaRPr lang="en-US" altLang="ko-KR" sz="900" dirty="0"/>
          </a:p>
          <a:p>
            <a:endParaRPr lang="en-US" altLang="ko-KR" sz="900" dirty="0"/>
          </a:p>
          <a:p>
            <a:r>
              <a:rPr lang="ko-KR" altLang="en-US" sz="900" dirty="0" err="1"/>
              <a:t>포털에서는</a:t>
            </a:r>
            <a:r>
              <a:rPr lang="ko-KR" altLang="en-US" sz="900" dirty="0"/>
              <a:t> 질문만 </a:t>
            </a:r>
            <a:r>
              <a:rPr lang="ko-KR" altLang="en-US" sz="900" dirty="0" err="1"/>
              <a:t>등록가능함</a:t>
            </a:r>
            <a:endParaRPr lang="en-US" altLang="ko-KR" sz="900" dirty="0"/>
          </a:p>
          <a:p>
            <a:endParaRPr lang="en-US" altLang="ko-KR" sz="900" dirty="0"/>
          </a:p>
          <a:p>
            <a:endParaRPr lang="en-US" altLang="ko-KR" sz="900" dirty="0"/>
          </a:p>
          <a:p>
            <a:r>
              <a:rPr lang="ko-KR" altLang="en-US" sz="900" dirty="0"/>
              <a:t>질의사항</a:t>
            </a:r>
            <a:endParaRPr lang="en-US" altLang="ko-KR" sz="900" dirty="0"/>
          </a:p>
          <a:p>
            <a:endParaRPr lang="en-US" altLang="ko-KR" sz="900" dirty="0"/>
          </a:p>
          <a:p>
            <a:r>
              <a:rPr lang="ko-KR" altLang="en-US" sz="900" dirty="0"/>
              <a:t>게시판 관리 기준</a:t>
            </a:r>
            <a:endParaRPr lang="en-US" altLang="ko-KR" sz="900" dirty="0"/>
          </a:p>
          <a:p>
            <a:r>
              <a:rPr lang="en-US" altLang="ko-KR" sz="900" dirty="0"/>
              <a:t>1) </a:t>
            </a:r>
            <a:r>
              <a:rPr lang="ko-KR" altLang="en-US" sz="900" dirty="0"/>
              <a:t>게시판은  </a:t>
            </a:r>
            <a:r>
              <a:rPr lang="en-US" altLang="ko-KR" sz="900" dirty="0"/>
              <a:t>6</a:t>
            </a:r>
            <a:r>
              <a:rPr lang="ko-KR" altLang="en-US" sz="900" dirty="0"/>
              <a:t>개의 서브 </a:t>
            </a:r>
            <a:r>
              <a:rPr lang="ko-KR" altLang="en-US" sz="900" dirty="0" err="1"/>
              <a:t>시스템별로</a:t>
            </a:r>
            <a:r>
              <a:rPr lang="ko-KR" altLang="en-US" sz="900" dirty="0"/>
              <a:t> 별도 관리 </a:t>
            </a:r>
            <a:r>
              <a:rPr lang="en-US" altLang="ko-KR" sz="900" dirty="0"/>
              <a:t>?</a:t>
            </a:r>
            <a:r>
              <a:rPr lang="ko-KR" altLang="en-US" sz="900" dirty="0"/>
              <a:t> </a:t>
            </a:r>
            <a:endParaRPr lang="en-US" altLang="ko-KR" sz="900" dirty="0"/>
          </a:p>
          <a:p>
            <a:r>
              <a:rPr lang="en-US" altLang="ko-KR" sz="900" dirty="0"/>
              <a:t>2) </a:t>
            </a:r>
            <a:r>
              <a:rPr lang="ko-KR" altLang="en-US" sz="900" dirty="0"/>
              <a:t>전체 하나로 두고  시스템을 선택하게 할 것인가</a:t>
            </a:r>
            <a:endParaRPr lang="en-US" altLang="ko-KR" sz="900" dirty="0"/>
          </a:p>
          <a:p>
            <a:r>
              <a:rPr lang="en-US" altLang="ko-KR" sz="900" dirty="0"/>
              <a:t>3) </a:t>
            </a:r>
            <a:r>
              <a:rPr lang="ko-KR" altLang="en-US" sz="900" dirty="0"/>
              <a:t>아예 전체를 아우르는 게시판을 만들 것인가</a:t>
            </a:r>
            <a:endParaRPr lang="en-US" altLang="ko-KR" sz="900" dirty="0"/>
          </a:p>
          <a:p>
            <a:endParaRPr lang="en-US" altLang="ko-KR" sz="900" dirty="0"/>
          </a:p>
          <a:p>
            <a:r>
              <a:rPr lang="ko-KR" altLang="en-US" sz="900" dirty="0"/>
              <a:t>게시판 등록 시 </a:t>
            </a:r>
            <a:endParaRPr lang="en-US" altLang="ko-KR" sz="900" dirty="0"/>
          </a:p>
          <a:p>
            <a:r>
              <a:rPr lang="en-US" altLang="ko-KR" sz="900" dirty="0"/>
              <a:t>-. </a:t>
            </a:r>
            <a:r>
              <a:rPr lang="ko-KR" altLang="en-US" sz="900" dirty="0"/>
              <a:t>노출대상 조직을 둘 것인가</a:t>
            </a:r>
            <a:endParaRPr lang="en-US" altLang="ko-KR" sz="900" dirty="0"/>
          </a:p>
          <a:p>
            <a:r>
              <a:rPr lang="en-US" altLang="ko-KR" sz="900" dirty="0"/>
              <a:t>-. </a:t>
            </a:r>
            <a:r>
              <a:rPr lang="ko-KR" altLang="en-US" sz="900" dirty="0"/>
              <a:t>노출대상 시스템</a:t>
            </a:r>
            <a:r>
              <a:rPr lang="en-US" altLang="ko-KR" sz="900" dirty="0"/>
              <a:t>(</a:t>
            </a:r>
            <a:r>
              <a:rPr lang="ko-KR" altLang="en-US" sz="900" dirty="0"/>
              <a:t>서류</a:t>
            </a:r>
            <a:r>
              <a:rPr lang="en-US" altLang="ko-KR" sz="900" dirty="0"/>
              <a:t>…)</a:t>
            </a:r>
            <a:r>
              <a:rPr lang="ko-KR" altLang="en-US" sz="900" dirty="0"/>
              <a:t>을 둘 것인가</a:t>
            </a:r>
            <a:endParaRPr lang="en-US" altLang="ko-KR" sz="900" dirty="0"/>
          </a:p>
          <a:p>
            <a:endParaRPr lang="en-US" altLang="ko-KR" sz="900" dirty="0"/>
          </a:p>
          <a:p>
            <a:r>
              <a:rPr lang="ko-KR" altLang="en-US" sz="900" dirty="0" err="1"/>
              <a:t>포털에서는</a:t>
            </a:r>
            <a:r>
              <a:rPr lang="ko-KR" altLang="en-US" sz="900" dirty="0"/>
              <a:t> 출력을 조직과 시스템으로 관리할 것인가</a:t>
            </a:r>
            <a:r>
              <a:rPr lang="en-US" altLang="ko-KR" sz="900" dirty="0"/>
              <a:t>?</a:t>
            </a:r>
          </a:p>
          <a:p>
            <a:endParaRPr lang="en-US" altLang="ko-KR" sz="900" dirty="0"/>
          </a:p>
          <a:p>
            <a:pPr marL="228600" indent="-228600">
              <a:buAutoNum type="arabicParenR"/>
            </a:pPr>
            <a:endParaRPr lang="en-US" altLang="ko-KR" sz="900" dirty="0"/>
          </a:p>
        </p:txBody>
      </p:sp>
      <p:sp>
        <p:nvSpPr>
          <p:cNvPr id="34" name="직사각형 33"/>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p>
        </p:txBody>
      </p:sp>
      <p:sp>
        <p:nvSpPr>
          <p:cNvPr id="39" name="직사각형 38"/>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sp>
        <p:nvSpPr>
          <p:cNvPr id="40" name="직사각형 39"/>
          <p:cNvSpPr/>
          <p:nvPr/>
        </p:nvSpPr>
        <p:spPr>
          <a:xfrm>
            <a:off x="1474878" y="377367"/>
            <a:ext cx="3162436" cy="149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err="1">
                <a:solidFill>
                  <a:schemeClr val="tx1"/>
                </a:solidFill>
              </a:rPr>
              <a:t>어드민에서</a:t>
            </a:r>
            <a:r>
              <a:rPr lang="ko-KR" altLang="en-US" sz="900" dirty="0">
                <a:solidFill>
                  <a:schemeClr val="tx1"/>
                </a:solidFill>
              </a:rPr>
              <a:t> 관리자가  공지</a:t>
            </a:r>
            <a:r>
              <a:rPr lang="en-US" altLang="ko-KR" sz="900" dirty="0">
                <a:solidFill>
                  <a:schemeClr val="tx1"/>
                </a:solidFill>
              </a:rPr>
              <a:t>, </a:t>
            </a:r>
            <a:r>
              <a:rPr lang="ko-KR" altLang="en-US" sz="900" dirty="0">
                <a:solidFill>
                  <a:schemeClr val="tx1"/>
                </a:solidFill>
              </a:rPr>
              <a:t>자료 를 등록</a:t>
            </a:r>
          </a:p>
        </p:txBody>
      </p:sp>
      <p:pic>
        <p:nvPicPr>
          <p:cNvPr id="3" name="그림 2" descr="텍스트, 스크린샷, 모니터, 실내이(가) 표시된 사진&#10;&#10;자동 생성된 설명">
            <a:extLst>
              <a:ext uri="{FF2B5EF4-FFF2-40B4-BE49-F238E27FC236}">
                <a16:creationId xmlns:a16="http://schemas.microsoft.com/office/drawing/2014/main" id="{761D5CCE-8E4D-43E7-BBB8-2A7473533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7975" y="4636417"/>
            <a:ext cx="5447200" cy="3168710"/>
          </a:xfrm>
          <a:prstGeom prst="rect">
            <a:avLst/>
          </a:prstGeom>
        </p:spPr>
      </p:pic>
      <p:sp>
        <p:nvSpPr>
          <p:cNvPr id="48" name="타원 47">
            <a:extLst>
              <a:ext uri="{FF2B5EF4-FFF2-40B4-BE49-F238E27FC236}">
                <a16:creationId xmlns:a16="http://schemas.microsoft.com/office/drawing/2014/main" id="{9767595C-56B9-DA40-A8C7-E218C8547F4C}"/>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6</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223773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직사각형 53"/>
          <p:cNvSpPr/>
          <p:nvPr/>
        </p:nvSpPr>
        <p:spPr>
          <a:xfrm>
            <a:off x="1520201" y="180749"/>
            <a:ext cx="2271367" cy="137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게시판 상세보기</a:t>
            </a:r>
          </a:p>
        </p:txBody>
      </p:sp>
      <p:sp>
        <p:nvSpPr>
          <p:cNvPr id="33" name="직사각형 32"/>
          <p:cNvSpPr/>
          <p:nvPr/>
        </p:nvSpPr>
        <p:spPr>
          <a:xfrm>
            <a:off x="1520201" y="366565"/>
            <a:ext cx="5169848" cy="311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ko-KR" altLang="en-US" sz="900" dirty="0">
                <a:solidFill>
                  <a:schemeClr val="tx1"/>
                </a:solidFill>
              </a:rPr>
              <a:t>특정 게시</a:t>
            </a:r>
            <a:r>
              <a:rPr lang="en-US" altLang="ko-KR" sz="900" dirty="0">
                <a:solidFill>
                  <a:schemeClr val="tx1"/>
                </a:solidFill>
              </a:rPr>
              <a:t>(</a:t>
            </a:r>
            <a:r>
              <a:rPr lang="ko-KR" altLang="en-US" sz="900" dirty="0">
                <a:solidFill>
                  <a:schemeClr val="tx1"/>
                </a:solidFill>
              </a:rPr>
              <a:t>공지</a:t>
            </a:r>
            <a:r>
              <a:rPr lang="en-US" altLang="ko-KR" sz="900" dirty="0">
                <a:solidFill>
                  <a:schemeClr val="tx1"/>
                </a:solidFill>
              </a:rPr>
              <a:t>.</a:t>
            </a:r>
            <a:r>
              <a:rPr lang="ko-KR" altLang="en-US" sz="900" dirty="0">
                <a:solidFill>
                  <a:schemeClr val="tx1"/>
                </a:solidFill>
              </a:rPr>
              <a:t>자료</a:t>
            </a:r>
            <a:r>
              <a:rPr lang="en-US" altLang="ko-KR" sz="900" dirty="0">
                <a:solidFill>
                  <a:schemeClr val="tx1"/>
                </a:solidFill>
              </a:rPr>
              <a:t>,</a:t>
            </a:r>
            <a:r>
              <a:rPr lang="ko-KR" altLang="en-US" sz="900" dirty="0">
                <a:solidFill>
                  <a:schemeClr val="tx1"/>
                </a:solidFill>
              </a:rPr>
              <a:t>질문</a:t>
            </a:r>
            <a:r>
              <a:rPr lang="en-US" altLang="ko-KR" sz="900" dirty="0">
                <a:solidFill>
                  <a:schemeClr val="tx1"/>
                </a:solidFill>
              </a:rPr>
              <a:t>)</a:t>
            </a:r>
            <a:r>
              <a:rPr lang="ko-KR" altLang="en-US" sz="900" dirty="0">
                <a:solidFill>
                  <a:schemeClr val="tx1"/>
                </a:solidFill>
              </a:rPr>
              <a:t>의 상세내역을 출력 </a:t>
            </a:r>
            <a:r>
              <a:rPr lang="en-US" altLang="ko-KR" sz="900" dirty="0">
                <a:solidFill>
                  <a:schemeClr val="tx1"/>
                </a:solidFill>
              </a:rPr>
              <a:t>(</a:t>
            </a:r>
            <a:r>
              <a:rPr lang="ko-KR" altLang="en-US" sz="900" dirty="0" err="1">
                <a:solidFill>
                  <a:schemeClr val="tx1"/>
                </a:solidFill>
              </a:rPr>
              <a:t>어드민</a:t>
            </a:r>
            <a:r>
              <a:rPr lang="ko-KR" altLang="en-US" sz="900" dirty="0">
                <a:solidFill>
                  <a:schemeClr val="tx1"/>
                </a:solidFill>
              </a:rPr>
              <a:t> 포털 동시 사용</a:t>
            </a:r>
            <a:r>
              <a:rPr lang="en-US" altLang="ko-KR" sz="900" dirty="0">
                <a:solidFill>
                  <a:schemeClr val="tx1"/>
                </a:solidFill>
              </a:rPr>
              <a:t>)</a:t>
            </a:r>
          </a:p>
        </p:txBody>
      </p:sp>
      <p:sp>
        <p:nvSpPr>
          <p:cNvPr id="12" name="직사각형 11"/>
          <p:cNvSpPr/>
          <p:nvPr/>
        </p:nvSpPr>
        <p:spPr>
          <a:xfrm>
            <a:off x="9510277" y="1855363"/>
            <a:ext cx="2631804" cy="1400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900" dirty="0">
                <a:solidFill>
                  <a:schemeClr val="tx1"/>
                </a:solidFill>
              </a:rPr>
              <a:t>질의 사항</a:t>
            </a:r>
            <a:r>
              <a:rPr lang="en-US" altLang="ko-KR" sz="900" dirty="0">
                <a:solidFill>
                  <a:schemeClr val="tx1"/>
                </a:solidFill>
              </a:rPr>
              <a:t>: </a:t>
            </a:r>
          </a:p>
          <a:p>
            <a:endParaRPr lang="en-US" altLang="ko-KR" sz="900" dirty="0">
              <a:solidFill>
                <a:schemeClr val="tx1"/>
              </a:solidFill>
            </a:endParaRPr>
          </a:p>
          <a:p>
            <a:endParaRPr lang="en-US" altLang="ko-KR" sz="900" dirty="0">
              <a:solidFill>
                <a:schemeClr val="tx1"/>
              </a:solidFill>
            </a:endParaRPr>
          </a:p>
        </p:txBody>
      </p:sp>
      <p:sp>
        <p:nvSpPr>
          <p:cNvPr id="10" name="직사각형 9"/>
          <p:cNvSpPr/>
          <p:nvPr/>
        </p:nvSpPr>
        <p:spPr>
          <a:xfrm>
            <a:off x="-122881" y="1107176"/>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작성일시</a:t>
            </a:r>
            <a:r>
              <a:rPr lang="ko-KR" altLang="en-US" sz="800" dirty="0">
                <a:solidFill>
                  <a:schemeClr val="tx1"/>
                </a:solidFill>
              </a:rPr>
              <a:t> </a:t>
            </a:r>
          </a:p>
        </p:txBody>
      </p:sp>
      <p:sp>
        <p:nvSpPr>
          <p:cNvPr id="11" name="직사각형 10"/>
          <p:cNvSpPr/>
          <p:nvPr/>
        </p:nvSpPr>
        <p:spPr>
          <a:xfrm>
            <a:off x="902625" y="1147914"/>
            <a:ext cx="1187173" cy="1670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 HH:MI</a:t>
            </a:r>
            <a:endParaRPr lang="ko-KR" altLang="en-US" sz="800" dirty="0">
              <a:solidFill>
                <a:schemeClr val="tx1"/>
              </a:solidFill>
            </a:endParaRPr>
          </a:p>
        </p:txBody>
      </p:sp>
      <p:sp>
        <p:nvSpPr>
          <p:cNvPr id="13" name="직사각형 12"/>
          <p:cNvSpPr/>
          <p:nvPr/>
        </p:nvSpPr>
        <p:spPr>
          <a:xfrm>
            <a:off x="-101419" y="1343114"/>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작성자 </a:t>
            </a:r>
          </a:p>
        </p:txBody>
      </p:sp>
      <p:sp>
        <p:nvSpPr>
          <p:cNvPr id="14" name="직사각형 13"/>
          <p:cNvSpPr/>
          <p:nvPr/>
        </p:nvSpPr>
        <p:spPr>
          <a:xfrm>
            <a:off x="893946" y="1359764"/>
            <a:ext cx="3393121"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전남광역본부</a:t>
            </a:r>
            <a:r>
              <a:rPr lang="en-US" altLang="ko-KR" sz="800" dirty="0">
                <a:solidFill>
                  <a:schemeClr val="tx1"/>
                </a:solidFill>
              </a:rPr>
              <a:t>&gt;</a:t>
            </a:r>
            <a:r>
              <a:rPr lang="ko-KR" altLang="en-US" sz="800" dirty="0">
                <a:solidFill>
                  <a:schemeClr val="tx1"/>
                </a:solidFill>
              </a:rPr>
              <a:t>순천지사</a:t>
            </a:r>
            <a:r>
              <a:rPr lang="en-US" altLang="ko-KR" sz="800" dirty="0">
                <a:solidFill>
                  <a:schemeClr val="tx1"/>
                </a:solidFill>
              </a:rPr>
              <a:t>&gt;</a:t>
            </a:r>
            <a:r>
              <a:rPr lang="ko-KR" altLang="en-US" sz="800" dirty="0">
                <a:solidFill>
                  <a:schemeClr val="tx1"/>
                </a:solidFill>
              </a:rPr>
              <a:t>홍길동</a:t>
            </a:r>
          </a:p>
        </p:txBody>
      </p:sp>
      <p:sp>
        <p:nvSpPr>
          <p:cNvPr id="19" name="직사각형 18"/>
          <p:cNvSpPr/>
          <p:nvPr/>
        </p:nvSpPr>
        <p:spPr>
          <a:xfrm>
            <a:off x="-95649" y="9347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게시번호 </a:t>
            </a:r>
          </a:p>
        </p:txBody>
      </p:sp>
      <p:sp>
        <p:nvSpPr>
          <p:cNvPr id="20" name="직사각형 19"/>
          <p:cNvSpPr/>
          <p:nvPr/>
        </p:nvSpPr>
        <p:spPr>
          <a:xfrm>
            <a:off x="893946" y="924832"/>
            <a:ext cx="784383"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3" name="직사각형 22"/>
          <p:cNvSpPr/>
          <p:nvPr/>
        </p:nvSpPr>
        <p:spPr>
          <a:xfrm>
            <a:off x="-104493" y="1832897"/>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제목 </a:t>
            </a:r>
          </a:p>
        </p:txBody>
      </p:sp>
      <p:sp>
        <p:nvSpPr>
          <p:cNvPr id="24" name="직사각형 23"/>
          <p:cNvSpPr/>
          <p:nvPr/>
        </p:nvSpPr>
        <p:spPr>
          <a:xfrm>
            <a:off x="888723" y="1815766"/>
            <a:ext cx="697916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6" name="직사각형 25"/>
          <p:cNvSpPr/>
          <p:nvPr/>
        </p:nvSpPr>
        <p:spPr>
          <a:xfrm>
            <a:off x="-104494" y="204686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내용 </a:t>
            </a:r>
          </a:p>
        </p:txBody>
      </p:sp>
      <p:sp>
        <p:nvSpPr>
          <p:cNvPr id="27" name="직사각형 26"/>
          <p:cNvSpPr/>
          <p:nvPr/>
        </p:nvSpPr>
        <p:spPr>
          <a:xfrm>
            <a:off x="893946" y="2076306"/>
            <a:ext cx="6984931" cy="32959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111111111</a:t>
            </a:r>
            <a:endParaRPr lang="ko-KR" altLang="en-US" sz="800" dirty="0">
              <a:solidFill>
                <a:schemeClr val="tx1"/>
              </a:solidFill>
            </a:endParaRPr>
          </a:p>
        </p:txBody>
      </p:sp>
      <p:sp>
        <p:nvSpPr>
          <p:cNvPr id="28" name="직사각형 27"/>
          <p:cNvSpPr/>
          <p:nvPr/>
        </p:nvSpPr>
        <p:spPr>
          <a:xfrm>
            <a:off x="-104492" y="159469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유형 </a:t>
            </a:r>
          </a:p>
        </p:txBody>
      </p:sp>
      <p:sp>
        <p:nvSpPr>
          <p:cNvPr id="29" name="직사각형 28"/>
          <p:cNvSpPr/>
          <p:nvPr/>
        </p:nvSpPr>
        <p:spPr>
          <a:xfrm>
            <a:off x="885103" y="1594107"/>
            <a:ext cx="790152"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sz="800" dirty="0">
              <a:solidFill>
                <a:schemeClr val="tx1"/>
              </a:solidFill>
            </a:endParaRPr>
          </a:p>
        </p:txBody>
      </p:sp>
      <p:sp>
        <p:nvSpPr>
          <p:cNvPr id="32" name="직사각형 31"/>
          <p:cNvSpPr/>
          <p:nvPr/>
        </p:nvSpPr>
        <p:spPr>
          <a:xfrm>
            <a:off x="-107226" y="246563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공개기간 </a:t>
            </a:r>
          </a:p>
        </p:txBody>
      </p:sp>
      <p:sp>
        <p:nvSpPr>
          <p:cNvPr id="35" name="직사각형 34"/>
          <p:cNvSpPr/>
          <p:nvPr/>
        </p:nvSpPr>
        <p:spPr>
          <a:xfrm>
            <a:off x="893946" y="2468002"/>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6" name="직사각형 35"/>
          <p:cNvSpPr/>
          <p:nvPr/>
        </p:nvSpPr>
        <p:spPr>
          <a:xfrm>
            <a:off x="2030194" y="2465633"/>
            <a:ext cx="975866" cy="180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YYYY-MM-DD</a:t>
            </a:r>
            <a:endParaRPr lang="ko-KR" altLang="en-US" sz="800" dirty="0">
              <a:solidFill>
                <a:schemeClr val="tx1"/>
              </a:solidFill>
            </a:endParaRPr>
          </a:p>
        </p:txBody>
      </p:sp>
      <p:sp>
        <p:nvSpPr>
          <p:cNvPr id="37" name="직사각형 36"/>
          <p:cNvSpPr/>
          <p:nvPr/>
        </p:nvSpPr>
        <p:spPr>
          <a:xfrm>
            <a:off x="1799108" y="2465632"/>
            <a:ext cx="204522"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800" dirty="0">
                <a:solidFill>
                  <a:schemeClr val="tx1"/>
                </a:solidFill>
              </a:rPr>
              <a:t>~</a:t>
            </a:r>
            <a:endParaRPr lang="ko-KR" altLang="en-US" sz="800" dirty="0">
              <a:solidFill>
                <a:schemeClr val="tx1"/>
              </a:solidFill>
            </a:endParaRPr>
          </a:p>
        </p:txBody>
      </p:sp>
      <p:sp>
        <p:nvSpPr>
          <p:cNvPr id="39" name="직사각형 38"/>
          <p:cNvSpPr/>
          <p:nvPr/>
        </p:nvSpPr>
        <p:spPr>
          <a:xfrm>
            <a:off x="-95649" y="3286149"/>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err="1">
                <a:solidFill>
                  <a:schemeClr val="tx1"/>
                </a:solidFill>
              </a:rPr>
              <a:t>댓글</a:t>
            </a:r>
            <a:r>
              <a:rPr lang="en-US" altLang="ko-KR" sz="800" dirty="0">
                <a:solidFill>
                  <a:schemeClr val="tx1"/>
                </a:solidFill>
              </a:rPr>
              <a:t>/</a:t>
            </a:r>
            <a:r>
              <a:rPr lang="ko-KR" altLang="en-US" sz="800" dirty="0" err="1">
                <a:solidFill>
                  <a:schemeClr val="tx1"/>
                </a:solidFill>
              </a:rPr>
              <a:t>답글</a:t>
            </a:r>
            <a:r>
              <a:rPr lang="ko-KR" altLang="en-US" sz="800" dirty="0">
                <a:solidFill>
                  <a:schemeClr val="tx1"/>
                </a:solidFill>
              </a:rPr>
              <a:t> </a:t>
            </a:r>
          </a:p>
        </p:txBody>
      </p:sp>
      <p:graphicFrame>
        <p:nvGraphicFramePr>
          <p:cNvPr id="40" name="표 39"/>
          <p:cNvGraphicFramePr>
            <a:graphicFrameLocks noGrp="1"/>
          </p:cNvGraphicFramePr>
          <p:nvPr/>
        </p:nvGraphicFramePr>
        <p:xfrm>
          <a:off x="452823" y="3466149"/>
          <a:ext cx="7110535" cy="885000"/>
        </p:xfrm>
        <a:graphic>
          <a:graphicData uri="http://schemas.openxmlformats.org/drawingml/2006/table">
            <a:tbl>
              <a:tblPr firstRow="1" bandRow="1">
                <a:tableStyleId>{5C22544A-7EE6-4342-B048-85BDC9FD1C3A}</a:tableStyleId>
              </a:tblPr>
              <a:tblGrid>
                <a:gridCol w="1117311">
                  <a:extLst>
                    <a:ext uri="{9D8B030D-6E8A-4147-A177-3AD203B41FA5}">
                      <a16:colId xmlns:a16="http://schemas.microsoft.com/office/drawing/2014/main" val="20001"/>
                    </a:ext>
                  </a:extLst>
                </a:gridCol>
                <a:gridCol w="2355084">
                  <a:extLst>
                    <a:ext uri="{9D8B030D-6E8A-4147-A177-3AD203B41FA5}">
                      <a16:colId xmlns:a16="http://schemas.microsoft.com/office/drawing/2014/main" val="20002"/>
                    </a:ext>
                  </a:extLst>
                </a:gridCol>
                <a:gridCol w="3638140">
                  <a:extLst>
                    <a:ext uri="{9D8B030D-6E8A-4147-A177-3AD203B41FA5}">
                      <a16:colId xmlns:a16="http://schemas.microsoft.com/office/drawing/2014/main" val="20003"/>
                    </a:ext>
                  </a:extLst>
                </a:gridCol>
              </a:tblGrid>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err="1">
                          <a:solidFill>
                            <a:schemeClr val="tx1"/>
                          </a:solidFill>
                        </a:rPr>
                        <a:t>등록일시</a:t>
                      </a:r>
                      <a:endParaRPr lang="ko-KR" altLang="en-US" sz="800" b="0" dirty="0">
                        <a:solidFill>
                          <a:schemeClr val="tx1"/>
                        </a:solidFill>
                      </a:endParaRP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등록자</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800" b="0" dirty="0">
                          <a:solidFill>
                            <a:schemeClr val="tx1"/>
                          </a:solidFill>
                        </a:rPr>
                        <a:t>내용</a:t>
                      </a:r>
                    </a:p>
                  </a:txBody>
                  <a:tcPr marL="36000" marR="36000" marB="4680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a:t>
                      </a:r>
                      <a:r>
                        <a:rPr lang="ko-KR" altLang="en-US" sz="800" b="0" u="sng" dirty="0">
                          <a:solidFill>
                            <a:schemeClr val="tx1"/>
                          </a:solidFill>
                        </a:rPr>
                        <a:t> 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algn="l" fontAlgn="ctr"/>
                      <a:r>
                        <a:rPr lang="en-US" altLang="ko-KR" sz="800" b="0" i="0" u="none" strike="noStrike" dirty="0" err="1">
                          <a:solidFill>
                            <a:schemeClr val="tx1"/>
                          </a:solidFill>
                          <a:effectLst/>
                          <a:latin typeface="맑은 고딕" panose="020B0503020000020004" pitchFamily="50" charset="-127"/>
                          <a:ea typeface="맑은 고딕" panose="020B0503020000020004" pitchFamily="50" charset="-127"/>
                        </a:rPr>
                        <a:t>Yyyy</a:t>
                      </a:r>
                      <a:r>
                        <a:rPr lang="en-US" altLang="ko-KR" sz="800" b="0" i="0" u="none" strike="noStrike" dirty="0">
                          <a:solidFill>
                            <a:schemeClr val="tx1"/>
                          </a:solidFill>
                          <a:effectLst/>
                          <a:latin typeface="맑은 고딕" panose="020B0503020000020004" pitchFamily="50" charset="-127"/>
                          <a:ea typeface="맑은 고딕" panose="020B0503020000020004" pitchFamily="50" charset="-127"/>
                        </a:rPr>
                        <a:t>-MM-DD HH:MI</a:t>
                      </a: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chemeClr val="tx1"/>
                          </a:solidFill>
                        </a:rPr>
                        <a:t>ㅇㅇㅇㅇ부문</a:t>
                      </a:r>
                      <a:r>
                        <a:rPr lang="en-US" altLang="ko-KR" sz="800" b="0" u="sng" dirty="0">
                          <a:solidFill>
                            <a:schemeClr val="tx1"/>
                          </a:solidFill>
                        </a:rPr>
                        <a:t>&gt;</a:t>
                      </a:r>
                      <a:r>
                        <a:rPr lang="ko-KR" altLang="en-US" sz="800" b="0" u="sng" baseline="0" dirty="0" err="1">
                          <a:solidFill>
                            <a:schemeClr val="tx1"/>
                          </a:solidFill>
                        </a:rPr>
                        <a:t>ㅇㅇㅇㅇ팀</a:t>
                      </a:r>
                      <a:r>
                        <a:rPr lang="ko-KR" altLang="en-US" sz="800" b="0" u="sng" baseline="0" dirty="0">
                          <a:solidFill>
                            <a:schemeClr val="tx1"/>
                          </a:solidFill>
                        </a:rPr>
                        <a:t> 홍길동 팀장</a:t>
                      </a:r>
                      <a:r>
                        <a:rPr lang="en-US" altLang="ko-KR" sz="800" b="0" u="sng" baseline="0" dirty="0">
                          <a:solidFill>
                            <a:schemeClr val="tx1"/>
                          </a:solidFill>
                        </a:rPr>
                        <a:t>/</a:t>
                      </a:r>
                      <a:r>
                        <a:rPr lang="ko-KR" altLang="en-US" sz="800" b="0" u="sng" baseline="0" dirty="0">
                          <a:solidFill>
                            <a:schemeClr val="tx1"/>
                          </a:solidFill>
                        </a:rPr>
                        <a:t>차장</a:t>
                      </a:r>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800" b="0" u="sng" dirty="0" err="1">
                          <a:solidFill>
                            <a:srgbClr val="00B0F0"/>
                          </a:solidFill>
                        </a:rPr>
                        <a:t>ㅌㅌㅌㅌㅌㅌㅌㅌㅌㅌㅌㅌㅌㅌㅌㅌㅌㅌㅌㅌ</a:t>
                      </a:r>
                      <a:endParaRPr lang="ko-KR" altLang="en-US" sz="800" b="0" u="sng" dirty="0">
                        <a:solidFill>
                          <a:srgbClr val="00B0F0"/>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endParaRPr lang="ko-KR" altLang="en-US" sz="800" b="0" i="0" u="none" strike="noStrike" dirty="0">
                        <a:solidFill>
                          <a:schemeClr val="tx1"/>
                        </a:solidFill>
                        <a:effectLst/>
                        <a:latin typeface="맑은 고딕" panose="020B0503020000020004" pitchFamily="50" charset="-127"/>
                        <a:ea typeface="맑은 고딕" panose="020B0503020000020004" pitchFamily="50" charset="-127"/>
                      </a:endParaRPr>
                    </a:p>
                  </a:txBody>
                  <a:tcPr marL="9525" marR="9525" marT="9525" marB="0"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800" b="0" u="sng"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4" name="직사각형 33"/>
          <p:cNvSpPr/>
          <p:nvPr/>
        </p:nvSpPr>
        <p:spPr>
          <a:xfrm>
            <a:off x="-158957" y="2856203"/>
            <a:ext cx="1044059"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첨부 </a:t>
            </a:r>
          </a:p>
        </p:txBody>
      </p:sp>
      <p:graphicFrame>
        <p:nvGraphicFramePr>
          <p:cNvPr id="41" name="표 40"/>
          <p:cNvGraphicFramePr>
            <a:graphicFrameLocks noGrp="1"/>
          </p:cNvGraphicFramePr>
          <p:nvPr/>
        </p:nvGraphicFramePr>
        <p:xfrm>
          <a:off x="885103" y="2858638"/>
          <a:ext cx="6722295" cy="370869"/>
        </p:xfrm>
        <a:graphic>
          <a:graphicData uri="http://schemas.openxmlformats.org/drawingml/2006/table">
            <a:tbl>
              <a:tblPr firstRow="1" bandRow="1">
                <a:tableStyleId>{5C22544A-7EE6-4342-B048-85BDC9FD1C3A}</a:tableStyleId>
              </a:tblPr>
              <a:tblGrid>
                <a:gridCol w="5422981">
                  <a:extLst>
                    <a:ext uri="{9D8B030D-6E8A-4147-A177-3AD203B41FA5}">
                      <a16:colId xmlns:a16="http://schemas.microsoft.com/office/drawing/2014/main" val="20000"/>
                    </a:ext>
                  </a:extLst>
                </a:gridCol>
                <a:gridCol w="1038803">
                  <a:extLst>
                    <a:ext uri="{9D8B030D-6E8A-4147-A177-3AD203B41FA5}">
                      <a16:colId xmlns:a16="http://schemas.microsoft.com/office/drawing/2014/main" val="20001"/>
                    </a:ext>
                  </a:extLst>
                </a:gridCol>
                <a:gridCol w="260511">
                  <a:extLst>
                    <a:ext uri="{9D8B030D-6E8A-4147-A177-3AD203B41FA5}">
                      <a16:colId xmlns:a16="http://schemas.microsoft.com/office/drawing/2014/main" val="20002"/>
                    </a:ext>
                  </a:extLst>
                </a:gridCol>
              </a:tblGrid>
              <a:tr h="187989">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rPr>
                        <a:t>XXXXXX.pdf</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1" dirty="0">
                          <a:solidFill>
                            <a:schemeClr val="tx1"/>
                          </a:solidFill>
                        </a:rPr>
                        <a:t>10 KB</a:t>
                      </a:r>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44" name="직사각형 43"/>
          <p:cNvSpPr/>
          <p:nvPr/>
        </p:nvSpPr>
        <p:spPr>
          <a:xfrm>
            <a:off x="7389319" y="2860825"/>
            <a:ext cx="174039"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t>D</a:t>
            </a:r>
            <a:endParaRPr lang="ko-KR" altLang="en-US" sz="800" dirty="0"/>
          </a:p>
        </p:txBody>
      </p:sp>
      <p:graphicFrame>
        <p:nvGraphicFramePr>
          <p:cNvPr id="30" name="표 29"/>
          <p:cNvGraphicFramePr>
            <a:graphicFrameLocks noGrp="1"/>
          </p:cNvGraphicFramePr>
          <p:nvPr/>
        </p:nvGraphicFramePr>
        <p:xfrm>
          <a:off x="9487200" y="931577"/>
          <a:ext cx="2497898" cy="975360"/>
        </p:xfrm>
        <a:graphic>
          <a:graphicData uri="http://schemas.openxmlformats.org/drawingml/2006/table">
            <a:tbl>
              <a:tblPr firstRow="1" bandRow="1">
                <a:tableStyleId>{5C22544A-7EE6-4342-B048-85BDC9FD1C3A}</a:tableStyleId>
              </a:tblPr>
              <a:tblGrid>
                <a:gridCol w="697695">
                  <a:extLst>
                    <a:ext uri="{9D8B030D-6E8A-4147-A177-3AD203B41FA5}">
                      <a16:colId xmlns:a16="http://schemas.microsoft.com/office/drawing/2014/main" val="20000"/>
                    </a:ext>
                  </a:extLst>
                </a:gridCol>
                <a:gridCol w="1800203">
                  <a:extLst>
                    <a:ext uri="{9D8B030D-6E8A-4147-A177-3AD203B41FA5}">
                      <a16:colId xmlns:a16="http://schemas.microsoft.com/office/drawing/2014/main" val="20001"/>
                    </a:ext>
                  </a:extLst>
                </a:gridCol>
              </a:tblGrid>
              <a:tr h="0">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0">
                <a:tc>
                  <a:txBody>
                    <a:bodyPr/>
                    <a:lstStyle/>
                    <a:p>
                      <a:pPr latinLnBrk="1"/>
                      <a:r>
                        <a:rPr lang="en-US" altLang="ko-KR" sz="800" dirty="0"/>
                        <a:t>D</a:t>
                      </a:r>
                      <a:endParaRPr lang="ko-KR" altLang="en-US" sz="800" dirty="0"/>
                    </a:p>
                  </a:txBody>
                  <a:tcPr/>
                </a:tc>
                <a:tc>
                  <a:txBody>
                    <a:bodyPr/>
                    <a:lstStyle/>
                    <a:p>
                      <a:pPr latinLnBrk="1"/>
                      <a:r>
                        <a:rPr lang="ko-KR" altLang="en-US" sz="800" dirty="0"/>
                        <a:t>다운로드 버튼</a:t>
                      </a:r>
                    </a:p>
                  </a:txBody>
                  <a:tcPr/>
                </a:tc>
                <a:extLst>
                  <a:ext uri="{0D108BD9-81ED-4DB2-BD59-A6C34878D82A}">
                    <a16:rowId xmlns:a16="http://schemas.microsoft.com/office/drawing/2014/main" val="10001"/>
                  </a:ext>
                </a:extLst>
              </a:tr>
              <a:tr h="0">
                <a:tc>
                  <a:txBody>
                    <a:bodyPr/>
                    <a:lstStyle/>
                    <a:p>
                      <a:pPr latinLnBrk="1"/>
                      <a:endParaRPr lang="ko-KR" altLang="en-US" sz="800" dirty="0"/>
                    </a:p>
                  </a:txBody>
                  <a:tcPr/>
                </a:tc>
                <a:tc>
                  <a:txBody>
                    <a:bodyPr/>
                    <a:lstStyle/>
                    <a:p>
                      <a:pPr latinLnBrk="1"/>
                      <a:endParaRPr lang="ko-KR" altLang="en-US" sz="800" dirty="0"/>
                    </a:p>
                  </a:txBody>
                  <a:tcPr/>
                </a:tc>
                <a:extLst>
                  <a:ext uri="{0D108BD9-81ED-4DB2-BD59-A6C34878D82A}">
                    <a16:rowId xmlns:a16="http://schemas.microsoft.com/office/drawing/2014/main" val="10002"/>
                  </a:ext>
                </a:extLst>
              </a:tr>
              <a:tr h="0">
                <a:tc>
                  <a:txBody>
                    <a:bodyPr/>
                    <a:lstStyle/>
                    <a:p>
                      <a:pPr latinLnBrk="1"/>
                      <a:r>
                        <a:rPr lang="ko-KR" altLang="en-US" sz="800" dirty="0"/>
                        <a:t>내용</a:t>
                      </a:r>
                    </a:p>
                  </a:txBody>
                  <a:tcPr/>
                </a:tc>
                <a:tc>
                  <a:txBody>
                    <a:bodyPr/>
                    <a:lstStyle/>
                    <a:p>
                      <a:pPr latinLnBrk="1"/>
                      <a:r>
                        <a:rPr lang="en-US" altLang="ko-KR" sz="800" dirty="0"/>
                        <a:t>100</a:t>
                      </a:r>
                      <a:r>
                        <a:rPr lang="ko-KR" altLang="en-US" sz="800" dirty="0"/>
                        <a:t>자 이내 출력</a:t>
                      </a:r>
                      <a:endParaRPr lang="en-US" altLang="ko-KR" sz="800" dirty="0"/>
                    </a:p>
                    <a:p>
                      <a:pPr latinLnBrk="1"/>
                      <a:r>
                        <a:rPr lang="ko-KR" altLang="en-US" sz="800" dirty="0" err="1"/>
                        <a:t>클릭시</a:t>
                      </a:r>
                      <a:r>
                        <a:rPr lang="ko-KR" altLang="en-US" sz="800" dirty="0"/>
                        <a:t> 전체 내용을 출력</a:t>
                      </a:r>
                    </a:p>
                  </a:txBody>
                  <a:tcPr/>
                </a:tc>
                <a:extLst>
                  <a:ext uri="{0D108BD9-81ED-4DB2-BD59-A6C34878D82A}">
                    <a16:rowId xmlns:a16="http://schemas.microsoft.com/office/drawing/2014/main" val="10003"/>
                  </a:ext>
                </a:extLst>
              </a:tr>
            </a:tbl>
          </a:graphicData>
        </a:graphic>
      </p:graphicFrame>
      <p:sp>
        <p:nvSpPr>
          <p:cNvPr id="38" name="직사각형 37"/>
          <p:cNvSpPr/>
          <p:nvPr/>
        </p:nvSpPr>
        <p:spPr>
          <a:xfrm>
            <a:off x="9955056" y="146534"/>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웹</a:t>
            </a:r>
            <a:r>
              <a:rPr lang="en-US" altLang="ko-KR" sz="900" dirty="0">
                <a:solidFill>
                  <a:schemeClr val="tx1"/>
                </a:solidFill>
              </a:rPr>
              <a:t>/</a:t>
            </a:r>
            <a:r>
              <a:rPr lang="ko-KR" altLang="en-US" sz="900" dirty="0" err="1">
                <a:solidFill>
                  <a:schemeClr val="tx1"/>
                </a:solidFill>
              </a:rPr>
              <a:t>모바일</a:t>
            </a:r>
            <a:endParaRPr lang="ko-KR" altLang="en-US" sz="900" dirty="0">
              <a:solidFill>
                <a:schemeClr val="tx1"/>
              </a:solidFill>
            </a:endParaRPr>
          </a:p>
        </p:txBody>
      </p:sp>
      <p:sp>
        <p:nvSpPr>
          <p:cNvPr id="43" name="직사각형 42"/>
          <p:cNvSpPr/>
          <p:nvPr/>
        </p:nvSpPr>
        <p:spPr>
          <a:xfrm>
            <a:off x="9955056" y="377366"/>
            <a:ext cx="824912" cy="2308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ko-KR" altLang="en-US" sz="900" dirty="0">
                <a:solidFill>
                  <a:schemeClr val="tx1"/>
                </a:solidFill>
              </a:rPr>
              <a:t>페이지</a:t>
            </a:r>
          </a:p>
        </p:txBody>
      </p:sp>
      <p:pic>
        <p:nvPicPr>
          <p:cNvPr id="3" name="그림 2" descr="텍스트, 스크린샷, 모니터, 실내이(가) 표시된 사진&#10;&#10;자동 생성된 설명">
            <a:extLst>
              <a:ext uri="{FF2B5EF4-FFF2-40B4-BE49-F238E27FC236}">
                <a16:creationId xmlns:a16="http://schemas.microsoft.com/office/drawing/2014/main" id="{BD4579FD-8C26-4079-9645-6CBB644D3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1830" y="3695618"/>
            <a:ext cx="4944422" cy="3015848"/>
          </a:xfrm>
          <a:prstGeom prst="rect">
            <a:avLst/>
          </a:prstGeom>
        </p:spPr>
      </p:pic>
      <p:sp>
        <p:nvSpPr>
          <p:cNvPr id="45" name="타원 44">
            <a:extLst>
              <a:ext uri="{FF2B5EF4-FFF2-40B4-BE49-F238E27FC236}">
                <a16:creationId xmlns:a16="http://schemas.microsoft.com/office/drawing/2014/main" id="{F4B0A7E9-1D17-3942-B6F0-2F5EEB319051}"/>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7</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7266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graphicFrame>
        <p:nvGraphicFramePr>
          <p:cNvPr id="71" name="표 70"/>
          <p:cNvGraphicFramePr>
            <a:graphicFrameLocks noGrp="1"/>
          </p:cNvGraphicFramePr>
          <p:nvPr/>
        </p:nvGraphicFramePr>
        <p:xfrm>
          <a:off x="549114" y="3465616"/>
          <a:ext cx="6025138" cy="2213330"/>
        </p:xfrm>
        <a:graphic>
          <a:graphicData uri="http://schemas.openxmlformats.org/drawingml/2006/table">
            <a:tbl>
              <a:tblPr firstRow="1" bandRow="1">
                <a:tableStyleId>{5C22544A-7EE6-4342-B048-85BDC9FD1C3A}</a:tableStyleId>
              </a:tblPr>
              <a:tblGrid>
                <a:gridCol w="1941025">
                  <a:extLst>
                    <a:ext uri="{9D8B030D-6E8A-4147-A177-3AD203B41FA5}">
                      <a16:colId xmlns:a16="http://schemas.microsoft.com/office/drawing/2014/main" val="20001"/>
                    </a:ext>
                  </a:extLst>
                </a:gridCol>
                <a:gridCol w="660377">
                  <a:extLst>
                    <a:ext uri="{9D8B030D-6E8A-4147-A177-3AD203B41FA5}">
                      <a16:colId xmlns:a16="http://schemas.microsoft.com/office/drawing/2014/main" val="20002"/>
                    </a:ext>
                  </a:extLst>
                </a:gridCol>
                <a:gridCol w="484437">
                  <a:extLst>
                    <a:ext uri="{9D8B030D-6E8A-4147-A177-3AD203B41FA5}">
                      <a16:colId xmlns:a16="http://schemas.microsoft.com/office/drawing/2014/main" val="20003"/>
                    </a:ext>
                  </a:extLst>
                </a:gridCol>
                <a:gridCol w="1837300">
                  <a:extLst>
                    <a:ext uri="{9D8B030D-6E8A-4147-A177-3AD203B41FA5}">
                      <a16:colId xmlns:a16="http://schemas.microsoft.com/office/drawing/2014/main" val="20004"/>
                    </a:ext>
                  </a:extLst>
                </a:gridCol>
                <a:gridCol w="1101999">
                  <a:extLst>
                    <a:ext uri="{9D8B030D-6E8A-4147-A177-3AD203B41FA5}">
                      <a16:colId xmlns:a16="http://schemas.microsoft.com/office/drawing/2014/main" val="20005"/>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역할</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err="1">
                          <a:solidFill>
                            <a:schemeClr val="tx1"/>
                          </a:solidFill>
                        </a:rPr>
                        <a:t>사번</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이름</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소속</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선임일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관리책임자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11111111</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홍길동</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전남광역본부</a:t>
                      </a:r>
                      <a:r>
                        <a:rPr lang="en-US" altLang="ko-KR" sz="900" b="0" u="none" dirty="0">
                          <a:solidFill>
                            <a:schemeClr val="tx1"/>
                          </a:solidFill>
                        </a:rPr>
                        <a:t>&gt;</a:t>
                      </a:r>
                      <a:r>
                        <a:rPr lang="ko-KR" altLang="en-US" sz="900" b="0" u="none" dirty="0">
                          <a:solidFill>
                            <a:schemeClr val="tx1"/>
                          </a:solidFill>
                        </a:rPr>
                        <a:t>순천지사</a:t>
                      </a:r>
                      <a:r>
                        <a:rPr lang="en-US" altLang="ko-KR" sz="900" b="0" u="none" dirty="0">
                          <a:solidFill>
                            <a:schemeClr val="tx1"/>
                          </a:solidFill>
                        </a:rPr>
                        <a:t>/</a:t>
                      </a:r>
                      <a:r>
                        <a:rPr lang="ko-KR" altLang="en-US" sz="900" b="0" u="none" dirty="0" err="1">
                          <a:solidFill>
                            <a:schemeClr val="tx1"/>
                          </a:solidFill>
                        </a:rPr>
                        <a:t>ㅇㅇ지점</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관리감독자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안전관리자</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보건관리자</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43" name="직사각형 42"/>
          <p:cNvSpPr/>
          <p:nvPr/>
        </p:nvSpPr>
        <p:spPr>
          <a:xfrm>
            <a:off x="-23508" y="2940211"/>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800" dirty="0">
              <a:solidFill>
                <a:srgbClr val="FF0000"/>
              </a:solidFill>
            </a:endParaRPr>
          </a:p>
        </p:txBody>
      </p:sp>
      <p:sp>
        <p:nvSpPr>
          <p:cNvPr id="48" name="직사각형 47"/>
          <p:cNvSpPr/>
          <p:nvPr/>
        </p:nvSpPr>
        <p:spPr>
          <a:xfrm>
            <a:off x="467634"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안전 선임자</a:t>
            </a: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51" name="직사각형 50"/>
          <p:cNvSpPr/>
          <p:nvPr/>
        </p:nvSpPr>
        <p:spPr>
          <a:xfrm>
            <a:off x="2403793" y="3223401"/>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협의체</a:t>
            </a:r>
          </a:p>
        </p:txBody>
      </p:sp>
      <p:sp>
        <p:nvSpPr>
          <p:cNvPr id="5" name="직사각형 4"/>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a:p>
        </p:txBody>
      </p:sp>
      <p:sp>
        <p:nvSpPr>
          <p:cNvPr id="38" name="직사각형 37"/>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안전 위원회</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sp>
        <p:nvSpPr>
          <p:cNvPr id="36" name="타원 35">
            <a:extLst>
              <a:ext uri="{FF2B5EF4-FFF2-40B4-BE49-F238E27FC236}">
                <a16:creationId xmlns:a16="http://schemas.microsoft.com/office/drawing/2014/main" id="{288832CF-3FEE-7E41-B541-D6A66748284D}"/>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8</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130120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직사각형 44"/>
          <p:cNvSpPr/>
          <p:nvPr/>
        </p:nvSpPr>
        <p:spPr>
          <a:xfrm>
            <a:off x="1078049" y="995186"/>
            <a:ext cx="829438" cy="18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52" name="직사각형 51"/>
          <p:cNvSpPr/>
          <p:nvPr/>
        </p:nvSpPr>
        <p:spPr>
          <a:xfrm>
            <a:off x="112998" y="995187"/>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공사번호</a:t>
            </a:r>
            <a:endParaRPr lang="ko-KR" altLang="en-US" sz="800" dirty="0">
              <a:solidFill>
                <a:srgbClr val="FF0000"/>
              </a:solidFill>
            </a:endParaRPr>
          </a:p>
        </p:txBody>
      </p:sp>
      <p:sp>
        <p:nvSpPr>
          <p:cNvPr id="124" name="직사각형 123"/>
          <p:cNvSpPr/>
          <p:nvPr/>
        </p:nvSpPr>
        <p:spPr>
          <a:xfrm>
            <a:off x="4301373" y="1003872"/>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조회</a:t>
            </a:r>
          </a:p>
        </p:txBody>
      </p:sp>
      <p:sp>
        <p:nvSpPr>
          <p:cNvPr id="54" name="직사각형 53"/>
          <p:cNvSpPr/>
          <p:nvPr/>
        </p:nvSpPr>
        <p:spPr>
          <a:xfrm>
            <a:off x="1293981" y="163733"/>
            <a:ext cx="1584559" cy="150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상세 보기</a:t>
            </a:r>
          </a:p>
        </p:txBody>
      </p:sp>
      <p:sp>
        <p:nvSpPr>
          <p:cNvPr id="35" name="직사각형 34"/>
          <p:cNvSpPr/>
          <p:nvPr/>
        </p:nvSpPr>
        <p:spPr>
          <a:xfrm>
            <a:off x="1954711" y="985937"/>
            <a:ext cx="54614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찾기</a:t>
            </a:r>
          </a:p>
        </p:txBody>
      </p:sp>
      <p:graphicFrame>
        <p:nvGraphicFramePr>
          <p:cNvPr id="4" name="표 3"/>
          <p:cNvGraphicFramePr>
            <a:graphicFrameLocks noGrp="1"/>
          </p:cNvGraphicFramePr>
          <p:nvPr/>
        </p:nvGraphicFramePr>
        <p:xfrm>
          <a:off x="9375720" y="843487"/>
          <a:ext cx="2586950" cy="1414546"/>
        </p:xfrm>
        <a:graphic>
          <a:graphicData uri="http://schemas.openxmlformats.org/drawingml/2006/table">
            <a:tbl>
              <a:tblPr firstRow="1" bandRow="1">
                <a:tableStyleId>{5C22544A-7EE6-4342-B048-85BDC9FD1C3A}</a:tableStyleId>
              </a:tblPr>
              <a:tblGrid>
                <a:gridCol w="662305">
                  <a:extLst>
                    <a:ext uri="{9D8B030D-6E8A-4147-A177-3AD203B41FA5}">
                      <a16:colId xmlns:a16="http://schemas.microsoft.com/office/drawing/2014/main" val="20000"/>
                    </a:ext>
                  </a:extLst>
                </a:gridCol>
                <a:gridCol w="1924645">
                  <a:extLst>
                    <a:ext uri="{9D8B030D-6E8A-4147-A177-3AD203B41FA5}">
                      <a16:colId xmlns:a16="http://schemas.microsoft.com/office/drawing/2014/main" val="20001"/>
                    </a:ext>
                  </a:extLst>
                </a:gridCol>
              </a:tblGrid>
              <a:tr h="147514">
                <a:tc>
                  <a:txBody>
                    <a:bodyPr/>
                    <a:lstStyle/>
                    <a:p>
                      <a:pPr latinLnBrk="1"/>
                      <a:r>
                        <a:rPr lang="ko-KR" altLang="en-US" sz="800" dirty="0"/>
                        <a:t>항목명</a:t>
                      </a:r>
                    </a:p>
                  </a:txBody>
                  <a:tcPr/>
                </a:tc>
                <a:tc>
                  <a:txBody>
                    <a:bodyPr/>
                    <a:lstStyle/>
                    <a:p>
                      <a:pPr latinLnBrk="1"/>
                      <a:r>
                        <a:rPr lang="ko-KR" altLang="en-US" sz="800" dirty="0"/>
                        <a:t>설명</a:t>
                      </a:r>
                    </a:p>
                  </a:txBody>
                  <a:tcPr/>
                </a:tc>
                <a:extLst>
                  <a:ext uri="{0D108BD9-81ED-4DB2-BD59-A6C34878D82A}">
                    <a16:rowId xmlns:a16="http://schemas.microsoft.com/office/drawing/2014/main" val="10000"/>
                  </a:ext>
                </a:extLst>
              </a:tr>
              <a:tr h="484689">
                <a:tc>
                  <a:txBody>
                    <a:bodyPr/>
                    <a:lstStyle/>
                    <a:p>
                      <a:pPr latinLnBrk="1"/>
                      <a:r>
                        <a:rPr lang="ko-KR" altLang="en-US" sz="800" dirty="0"/>
                        <a:t>연계번호</a:t>
                      </a:r>
                    </a:p>
                  </a:txBody>
                  <a:tcPr/>
                </a:tc>
                <a:tc>
                  <a:txBody>
                    <a:bodyPr/>
                    <a:lstStyle/>
                    <a:p>
                      <a:r>
                        <a:rPr lang="ko-KR" altLang="en-US" sz="800" dirty="0"/>
                        <a:t>작업지시번호</a:t>
                      </a:r>
                      <a:endParaRPr lang="en-US" altLang="ko-KR" sz="800" dirty="0"/>
                    </a:p>
                    <a:p>
                      <a:r>
                        <a:rPr lang="en-US" altLang="ko-KR" sz="800" dirty="0"/>
                        <a:t>SRM WBSID, </a:t>
                      </a:r>
                    </a:p>
                    <a:p>
                      <a:r>
                        <a:rPr lang="en-US" altLang="ko-KR" sz="800" dirty="0"/>
                        <a:t>ERP WBSID</a:t>
                      </a:r>
                    </a:p>
                  </a:txBody>
                  <a:tcPr/>
                </a:tc>
                <a:extLst>
                  <a:ext uri="{0D108BD9-81ED-4DB2-BD59-A6C34878D82A}">
                    <a16:rowId xmlns:a16="http://schemas.microsoft.com/office/drawing/2014/main" val="10001"/>
                  </a:ext>
                </a:extLst>
              </a:tr>
              <a:tr h="484689">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2"/>
                  </a:ext>
                </a:extLst>
              </a:tr>
              <a:tr h="231808">
                <a:tc>
                  <a:txBody>
                    <a:bodyPr/>
                    <a:lstStyle/>
                    <a:p>
                      <a:pPr latinLnBrk="1"/>
                      <a:endParaRPr lang="ko-KR" altLang="en-US" sz="8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8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40" name="직사각형 39"/>
          <p:cNvSpPr/>
          <p:nvPr/>
        </p:nvSpPr>
        <p:spPr>
          <a:xfrm>
            <a:off x="9435323" y="5206391"/>
            <a:ext cx="246774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800" dirty="0">
                <a:solidFill>
                  <a:schemeClr val="tx1"/>
                </a:solidFill>
              </a:rPr>
              <a:t>질의사항 </a:t>
            </a:r>
            <a:endParaRPr lang="en-US" altLang="ko-KR" sz="800" dirty="0">
              <a:solidFill>
                <a:schemeClr val="tx1"/>
              </a:solidFill>
            </a:endParaRPr>
          </a:p>
          <a:p>
            <a:endParaRPr lang="en-US" altLang="ko-KR" sz="800" dirty="0">
              <a:solidFill>
                <a:schemeClr val="tx1"/>
              </a:solidFill>
            </a:endParaRPr>
          </a:p>
          <a:p>
            <a:endParaRPr lang="en-US" altLang="ko-KR" sz="800" dirty="0">
              <a:solidFill>
                <a:schemeClr val="tx1"/>
              </a:solidFill>
            </a:endParaRPr>
          </a:p>
          <a:p>
            <a:endParaRPr lang="ko-KR" altLang="en-US" sz="800" dirty="0">
              <a:solidFill>
                <a:schemeClr val="tx1"/>
              </a:solidFill>
            </a:endParaRPr>
          </a:p>
        </p:txBody>
      </p:sp>
      <p:sp>
        <p:nvSpPr>
          <p:cNvPr id="49" name="직사각형 48"/>
          <p:cNvSpPr/>
          <p:nvPr/>
        </p:nvSpPr>
        <p:spPr>
          <a:xfrm>
            <a:off x="1532659" y="344073"/>
            <a:ext cx="3230075" cy="2323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특정 공사에 대해 상세 정보를 출력</a:t>
            </a:r>
          </a:p>
        </p:txBody>
      </p:sp>
      <p:sp>
        <p:nvSpPr>
          <p:cNvPr id="22" name="직사각형 21"/>
          <p:cNvSpPr/>
          <p:nvPr/>
        </p:nvSpPr>
        <p:spPr>
          <a:xfrm>
            <a:off x="9906139" y="176972"/>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웹</a:t>
            </a:r>
            <a:r>
              <a:rPr lang="en-US" altLang="ko-KR" sz="800" dirty="0">
                <a:solidFill>
                  <a:schemeClr val="tx1"/>
                </a:solidFill>
              </a:rPr>
              <a:t>/</a:t>
            </a:r>
            <a:r>
              <a:rPr lang="ko-KR" altLang="en-US" sz="800" dirty="0" err="1">
                <a:solidFill>
                  <a:schemeClr val="tx1"/>
                </a:solidFill>
              </a:rPr>
              <a:t>앱</a:t>
            </a:r>
            <a:endParaRPr lang="ko-KR" altLang="en-US" sz="800" dirty="0">
              <a:solidFill>
                <a:schemeClr val="tx1"/>
              </a:solidFill>
            </a:endParaRPr>
          </a:p>
        </p:txBody>
      </p:sp>
      <p:sp>
        <p:nvSpPr>
          <p:cNvPr id="23" name="직사각형 22"/>
          <p:cNvSpPr/>
          <p:nvPr/>
        </p:nvSpPr>
        <p:spPr>
          <a:xfrm>
            <a:off x="9906138" y="400906"/>
            <a:ext cx="1286469" cy="153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PAGE</a:t>
            </a:r>
            <a:endParaRPr lang="ko-KR" altLang="en-US" sz="800" dirty="0">
              <a:solidFill>
                <a:schemeClr val="tx1"/>
              </a:solidFill>
            </a:endParaRPr>
          </a:p>
        </p:txBody>
      </p:sp>
      <p:sp>
        <p:nvSpPr>
          <p:cNvPr id="25" name="직사각형 24"/>
          <p:cNvSpPr/>
          <p:nvPr/>
        </p:nvSpPr>
        <p:spPr>
          <a:xfrm>
            <a:off x="122001" y="1323434"/>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유형</a:t>
            </a:r>
            <a:endParaRPr lang="ko-KR" altLang="en-US" sz="800" dirty="0">
              <a:solidFill>
                <a:srgbClr val="FF0000"/>
              </a:solidFill>
            </a:endParaRPr>
          </a:p>
        </p:txBody>
      </p:sp>
      <p:sp>
        <p:nvSpPr>
          <p:cNvPr id="26" name="직사각형 25"/>
          <p:cNvSpPr/>
          <p:nvPr/>
        </p:nvSpPr>
        <p:spPr>
          <a:xfrm>
            <a:off x="1069046" y="1343900"/>
            <a:ext cx="829438"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7" name="직사각형 26"/>
          <p:cNvSpPr/>
          <p:nvPr/>
        </p:nvSpPr>
        <p:spPr>
          <a:xfrm>
            <a:off x="122001" y="155305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명</a:t>
            </a:r>
            <a:endParaRPr lang="ko-KR" altLang="en-US" sz="800" dirty="0">
              <a:solidFill>
                <a:srgbClr val="FF0000"/>
              </a:solidFill>
            </a:endParaRPr>
          </a:p>
        </p:txBody>
      </p:sp>
      <p:sp>
        <p:nvSpPr>
          <p:cNvPr id="28" name="직사각형 27"/>
          <p:cNvSpPr/>
          <p:nvPr/>
        </p:nvSpPr>
        <p:spPr>
          <a:xfrm>
            <a:off x="1069045" y="157351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29" name="직사각형 28"/>
          <p:cNvSpPr/>
          <p:nvPr/>
        </p:nvSpPr>
        <p:spPr>
          <a:xfrm>
            <a:off x="122001" y="176220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 기간</a:t>
            </a:r>
            <a:endParaRPr lang="ko-KR" altLang="en-US" sz="800" dirty="0">
              <a:solidFill>
                <a:srgbClr val="FF0000"/>
              </a:solidFill>
            </a:endParaRPr>
          </a:p>
        </p:txBody>
      </p:sp>
      <p:sp>
        <p:nvSpPr>
          <p:cNvPr id="30" name="직사각형 29"/>
          <p:cNvSpPr/>
          <p:nvPr/>
        </p:nvSpPr>
        <p:spPr>
          <a:xfrm>
            <a:off x="1069045" y="178266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1" name="직사각형 30"/>
          <p:cNvSpPr/>
          <p:nvPr/>
        </p:nvSpPr>
        <p:spPr>
          <a:xfrm>
            <a:off x="122001" y="1992316"/>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주관 조직</a:t>
            </a:r>
            <a:endParaRPr lang="ko-KR" altLang="en-US" sz="800" dirty="0">
              <a:solidFill>
                <a:srgbClr val="FF0000"/>
              </a:solidFill>
            </a:endParaRPr>
          </a:p>
        </p:txBody>
      </p:sp>
      <p:sp>
        <p:nvSpPr>
          <p:cNvPr id="32" name="직사각형 31"/>
          <p:cNvSpPr/>
          <p:nvPr/>
        </p:nvSpPr>
        <p:spPr>
          <a:xfrm>
            <a:off x="1069045" y="2012782"/>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3" name="직사각형 32"/>
          <p:cNvSpPr/>
          <p:nvPr/>
        </p:nvSpPr>
        <p:spPr>
          <a:xfrm>
            <a:off x="112998" y="2222431"/>
            <a:ext cx="956048"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공사금액</a:t>
            </a:r>
            <a:endParaRPr lang="ko-KR" altLang="en-US" sz="800" dirty="0">
              <a:solidFill>
                <a:srgbClr val="FF0000"/>
              </a:solidFill>
            </a:endParaRPr>
          </a:p>
        </p:txBody>
      </p:sp>
      <p:sp>
        <p:nvSpPr>
          <p:cNvPr id="34" name="직사각형 33"/>
          <p:cNvSpPr/>
          <p:nvPr/>
        </p:nvSpPr>
        <p:spPr>
          <a:xfrm>
            <a:off x="1060042" y="2242897"/>
            <a:ext cx="5516469"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39" name="직사각형 38"/>
          <p:cNvSpPr/>
          <p:nvPr/>
        </p:nvSpPr>
        <p:spPr>
          <a:xfrm>
            <a:off x="1060042" y="2474521"/>
            <a:ext cx="1994275" cy="15808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sp>
        <p:nvSpPr>
          <p:cNvPr id="41" name="직사각형 40"/>
          <p:cNvSpPr/>
          <p:nvPr/>
        </p:nvSpPr>
        <p:spPr>
          <a:xfrm>
            <a:off x="-31229" y="2490210"/>
            <a:ext cx="1145474"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ko-KR" altLang="en-US" sz="800" dirty="0">
                <a:solidFill>
                  <a:schemeClr val="tx1"/>
                </a:solidFill>
              </a:rPr>
              <a:t>연계 번호</a:t>
            </a:r>
            <a:endParaRPr lang="ko-KR" altLang="en-US" sz="800" dirty="0">
              <a:solidFill>
                <a:srgbClr val="FF0000"/>
              </a:solidFill>
            </a:endParaRPr>
          </a:p>
        </p:txBody>
      </p:sp>
      <p:sp>
        <p:nvSpPr>
          <p:cNvPr id="50" name="직사각형 49"/>
          <p:cNvSpPr/>
          <p:nvPr/>
        </p:nvSpPr>
        <p:spPr>
          <a:xfrm>
            <a:off x="3456250" y="6164530"/>
            <a:ext cx="742058"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t>닫기</a:t>
            </a:r>
          </a:p>
        </p:txBody>
      </p:sp>
      <p:sp>
        <p:nvSpPr>
          <p:cNvPr id="42" name="직사각형 41"/>
          <p:cNvSpPr/>
          <p:nvPr/>
        </p:nvSpPr>
        <p:spPr>
          <a:xfrm>
            <a:off x="9435321" y="2637796"/>
            <a:ext cx="2467745" cy="7848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r>
              <a:rPr lang="ko-KR" altLang="en-US" sz="900" dirty="0">
                <a:solidFill>
                  <a:schemeClr val="tx1"/>
                </a:solidFill>
              </a:rPr>
              <a:t>참고 사항</a:t>
            </a:r>
            <a:endParaRPr lang="en-US" altLang="ko-KR" sz="900" dirty="0">
              <a:solidFill>
                <a:schemeClr val="tx1"/>
              </a:solidFill>
            </a:endParaRPr>
          </a:p>
          <a:p>
            <a:endParaRPr lang="en-US" altLang="ko-KR" sz="900" dirty="0">
              <a:solidFill>
                <a:schemeClr val="tx1"/>
              </a:solidFill>
            </a:endParaRPr>
          </a:p>
          <a:p>
            <a:r>
              <a:rPr lang="ko-KR" altLang="en-US" sz="900" dirty="0">
                <a:solidFill>
                  <a:schemeClr val="tx1"/>
                </a:solidFill>
              </a:rPr>
              <a:t>외부의 안전관리자</a:t>
            </a:r>
            <a:r>
              <a:rPr lang="en-US" altLang="ko-KR" sz="900" dirty="0">
                <a:solidFill>
                  <a:schemeClr val="tx1"/>
                </a:solidFill>
              </a:rPr>
              <a:t>/</a:t>
            </a:r>
            <a:r>
              <a:rPr lang="ko-KR" altLang="en-US" sz="900" dirty="0">
                <a:solidFill>
                  <a:schemeClr val="tx1"/>
                </a:solidFill>
              </a:rPr>
              <a:t>보건관리자도  사원정보에 등록하여 관리</a:t>
            </a:r>
            <a:endParaRPr lang="en-US" altLang="ko-KR" sz="900" dirty="0">
              <a:solidFill>
                <a:schemeClr val="tx1"/>
              </a:solidFill>
            </a:endParaRPr>
          </a:p>
          <a:p>
            <a:endParaRPr lang="en-US" altLang="ko-KR" sz="900" dirty="0">
              <a:solidFill>
                <a:schemeClr val="tx1"/>
              </a:solidFill>
            </a:endParaRPr>
          </a:p>
        </p:txBody>
      </p:sp>
      <p:graphicFrame>
        <p:nvGraphicFramePr>
          <p:cNvPr id="56" name="표 55">
            <a:extLst>
              <a:ext uri="{FF2B5EF4-FFF2-40B4-BE49-F238E27FC236}">
                <a16:creationId xmlns:a16="http://schemas.microsoft.com/office/drawing/2014/main" id="{FECBA1F0-72D9-4ED9-B412-0BE2914A7480}"/>
              </a:ext>
            </a:extLst>
          </p:cNvPr>
          <p:cNvGraphicFramePr>
            <a:graphicFrameLocks noGrp="1"/>
          </p:cNvGraphicFramePr>
          <p:nvPr>
            <p:extLst>
              <p:ext uri="{D42A27DB-BD31-4B8C-83A1-F6EECF244321}">
                <p14:modId xmlns:p14="http://schemas.microsoft.com/office/powerpoint/2010/main" val="2289011475"/>
              </p:ext>
            </p:extLst>
          </p:nvPr>
        </p:nvGraphicFramePr>
        <p:xfrm>
          <a:off x="549114" y="3465616"/>
          <a:ext cx="3787497" cy="2213330"/>
        </p:xfrm>
        <a:graphic>
          <a:graphicData uri="http://schemas.openxmlformats.org/drawingml/2006/table">
            <a:tbl>
              <a:tblPr firstRow="1" bandRow="1">
                <a:tableStyleId>{5C22544A-7EE6-4342-B048-85BDC9FD1C3A}</a:tableStyleId>
              </a:tblPr>
              <a:tblGrid>
                <a:gridCol w="1230407">
                  <a:extLst>
                    <a:ext uri="{9D8B030D-6E8A-4147-A177-3AD203B41FA5}">
                      <a16:colId xmlns:a16="http://schemas.microsoft.com/office/drawing/2014/main" val="20001"/>
                    </a:ext>
                  </a:extLst>
                </a:gridCol>
                <a:gridCol w="1124028">
                  <a:extLst>
                    <a:ext uri="{9D8B030D-6E8A-4147-A177-3AD203B41FA5}">
                      <a16:colId xmlns:a16="http://schemas.microsoft.com/office/drawing/2014/main" val="20002"/>
                    </a:ext>
                  </a:extLst>
                </a:gridCol>
                <a:gridCol w="1433062">
                  <a:extLst>
                    <a:ext uri="{9D8B030D-6E8A-4147-A177-3AD203B41FA5}">
                      <a16:colId xmlns:a16="http://schemas.microsoft.com/office/drawing/2014/main" val="20003"/>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협의체아이디</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협의체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등록일</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111111111</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ko-KR" altLang="en-US" sz="900" b="0" u="none" dirty="0">
                          <a:solidFill>
                            <a:schemeClr val="tx1"/>
                          </a:solidFill>
                        </a:rPr>
                        <a:t>통신분야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900" b="0" dirty="0"/>
                        <a:t>111111112</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a:solidFill>
                            <a:schemeClr val="tx1"/>
                          </a:solidFill>
                        </a:rPr>
                        <a:t>건설분야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en-US" altLang="ko-KR" sz="900" b="0" u="none" dirty="0">
                          <a:solidFill>
                            <a:schemeClr val="tx1"/>
                          </a:solidFill>
                        </a:rPr>
                        <a:t>YYYY-MM-DD</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57" name="직사각형 56">
            <a:extLst>
              <a:ext uri="{FF2B5EF4-FFF2-40B4-BE49-F238E27FC236}">
                <a16:creationId xmlns:a16="http://schemas.microsoft.com/office/drawing/2014/main" id="{B27B2921-273A-4C11-A9BF-DDD4ABB9804E}"/>
              </a:ext>
            </a:extLst>
          </p:cNvPr>
          <p:cNvSpPr/>
          <p:nvPr/>
        </p:nvSpPr>
        <p:spPr>
          <a:xfrm>
            <a:off x="467634" y="3219558"/>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선임자</a:t>
            </a:r>
          </a:p>
        </p:txBody>
      </p:sp>
      <p:sp>
        <p:nvSpPr>
          <p:cNvPr id="58" name="직사각형 57">
            <a:extLst>
              <a:ext uri="{FF2B5EF4-FFF2-40B4-BE49-F238E27FC236}">
                <a16:creationId xmlns:a16="http://schemas.microsoft.com/office/drawing/2014/main" id="{2CA4BA30-EEAC-4B14-A0AC-0B39C4007C17}"/>
              </a:ext>
            </a:extLst>
          </p:cNvPr>
          <p:cNvSpPr/>
          <p:nvPr/>
        </p:nvSpPr>
        <p:spPr>
          <a:xfrm>
            <a:off x="2401660" y="3219558"/>
            <a:ext cx="95376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a:t>협의체</a:t>
            </a:r>
          </a:p>
        </p:txBody>
      </p:sp>
      <p:sp>
        <p:nvSpPr>
          <p:cNvPr id="59" name="직사각형 58">
            <a:extLst>
              <a:ext uri="{FF2B5EF4-FFF2-40B4-BE49-F238E27FC236}">
                <a16:creationId xmlns:a16="http://schemas.microsoft.com/office/drawing/2014/main" id="{7D11C01F-5791-4B0E-B280-B4FB853F7765}"/>
              </a:ext>
            </a:extLst>
          </p:cNvPr>
          <p:cNvSpPr/>
          <p:nvPr/>
        </p:nvSpPr>
        <p:spPr>
          <a:xfrm>
            <a:off x="467634" y="3394093"/>
            <a:ext cx="6195716" cy="23964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60" name="표 59">
            <a:extLst>
              <a:ext uri="{FF2B5EF4-FFF2-40B4-BE49-F238E27FC236}">
                <a16:creationId xmlns:a16="http://schemas.microsoft.com/office/drawing/2014/main" id="{8A848264-22AC-4316-A2A1-7C3DC125F6B9}"/>
              </a:ext>
            </a:extLst>
          </p:cNvPr>
          <p:cNvGraphicFramePr>
            <a:graphicFrameLocks noGrp="1"/>
          </p:cNvGraphicFramePr>
          <p:nvPr>
            <p:extLst>
              <p:ext uri="{D42A27DB-BD31-4B8C-83A1-F6EECF244321}">
                <p14:modId xmlns:p14="http://schemas.microsoft.com/office/powerpoint/2010/main" val="817629842"/>
              </p:ext>
            </p:extLst>
          </p:nvPr>
        </p:nvGraphicFramePr>
        <p:xfrm>
          <a:off x="4508626" y="3493792"/>
          <a:ext cx="2050257" cy="2213330"/>
        </p:xfrm>
        <a:graphic>
          <a:graphicData uri="http://schemas.openxmlformats.org/drawingml/2006/table">
            <a:tbl>
              <a:tblPr firstRow="1" bandRow="1">
                <a:tableStyleId>{5C22544A-7EE6-4342-B048-85BDC9FD1C3A}</a:tableStyleId>
              </a:tblPr>
              <a:tblGrid>
                <a:gridCol w="1071446">
                  <a:extLst>
                    <a:ext uri="{9D8B030D-6E8A-4147-A177-3AD203B41FA5}">
                      <a16:colId xmlns:a16="http://schemas.microsoft.com/office/drawing/2014/main" val="20001"/>
                    </a:ext>
                  </a:extLst>
                </a:gridCol>
                <a:gridCol w="978811">
                  <a:extLst>
                    <a:ext uri="{9D8B030D-6E8A-4147-A177-3AD203B41FA5}">
                      <a16:colId xmlns:a16="http://schemas.microsoft.com/office/drawing/2014/main" val="20002"/>
                    </a:ext>
                  </a:extLst>
                </a:gridCol>
              </a:tblGrid>
              <a:tr h="20165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협력업체 명</a:t>
                      </a: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tc>
                  <a:txBody>
                    <a:bodyPr/>
                    <a:lstStyle/>
                    <a:p>
                      <a:pPr algn="ctr" latinLnBrk="1"/>
                      <a:r>
                        <a:rPr lang="ko-KR" altLang="en-US" sz="900" b="0" u="none" dirty="0">
                          <a:solidFill>
                            <a:schemeClr val="tx1"/>
                          </a:solidFill>
                        </a:rPr>
                        <a:t>대표자 명</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안성통</a:t>
                      </a:r>
                      <a:r>
                        <a:rPr lang="ko-KR" altLang="en-US" sz="900" b="0" u="none" dirty="0">
                          <a:solidFill>
                            <a:schemeClr val="tx1"/>
                          </a:solidFill>
                        </a:rPr>
                        <a:t> </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900" b="0" dirty="0"/>
                        <a:t>금성통신</a:t>
                      </a: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r>
                        <a:rPr lang="ko-KR" altLang="en-US" sz="900" b="0" u="none" dirty="0" err="1">
                          <a:solidFill>
                            <a:schemeClr val="tx1"/>
                          </a:solidFill>
                        </a:rPr>
                        <a:t>금성통</a:t>
                      </a:r>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5948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5948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900" b="0" dirty="0"/>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latinLnBrk="1"/>
                      <a:endParaRPr lang="ko-KR" altLang="en-US" sz="900" b="0" u="none" dirty="0">
                        <a:solidFill>
                          <a:schemeClr val="tx1"/>
                        </a:solidFill>
                      </a:endParaRPr>
                    </a:p>
                  </a:txBody>
                  <a:tcPr marL="36000" marR="36000" marB="0">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solidFill>
                        <a:schemeClr val="bg2">
                          <a:lumMod val="50000"/>
                        </a:schemeClr>
                      </a:solidFill>
                      <a:prstDash val="solid"/>
                      <a:round/>
                      <a:headEnd type="none" w="med" len="med"/>
                      <a:tailEnd type="none" w="med" len="med"/>
                    </a:lnT>
                    <a:lnB w="3175" cap="flat" cmpd="sng" algn="ctr">
                      <a:solidFill>
                        <a:schemeClr val="bg2">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
        <p:nvSpPr>
          <p:cNvPr id="61" name="직사각형 60">
            <a:extLst>
              <a:ext uri="{FF2B5EF4-FFF2-40B4-BE49-F238E27FC236}">
                <a16:creationId xmlns:a16="http://schemas.microsoft.com/office/drawing/2014/main" id="{0765D551-5A50-4C3F-816A-7BD81A05EDF0}"/>
              </a:ext>
            </a:extLst>
          </p:cNvPr>
          <p:cNvSpPr/>
          <p:nvPr/>
        </p:nvSpPr>
        <p:spPr>
          <a:xfrm>
            <a:off x="1430607" y="3227007"/>
            <a:ext cx="953760" cy="180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안전 위원회</a:t>
            </a:r>
          </a:p>
        </p:txBody>
      </p:sp>
      <p:sp>
        <p:nvSpPr>
          <p:cNvPr id="36" name="타원 35">
            <a:extLst>
              <a:ext uri="{FF2B5EF4-FFF2-40B4-BE49-F238E27FC236}">
                <a16:creationId xmlns:a16="http://schemas.microsoft.com/office/drawing/2014/main" id="{0601C5ED-4F5B-FB42-B69F-5F977793B347}"/>
              </a:ext>
            </a:extLst>
          </p:cNvPr>
          <p:cNvSpPr/>
          <p:nvPr/>
        </p:nvSpPr>
        <p:spPr>
          <a:xfrm>
            <a:off x="-249375" y="-245509"/>
            <a:ext cx="520554" cy="49092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solidFill>
                  <a:schemeClr val="tx1"/>
                </a:solidFill>
                <a:highlight>
                  <a:srgbClr val="FFFF00"/>
                </a:highlight>
              </a:rPr>
              <a:t>9</a:t>
            </a:r>
            <a:endParaRPr lang="ko-KR" altLang="en-US" b="1" dirty="0">
              <a:solidFill>
                <a:schemeClr val="tx1"/>
              </a:solidFill>
              <a:highlight>
                <a:srgbClr val="FFFF00"/>
              </a:highlight>
            </a:endParaRPr>
          </a:p>
        </p:txBody>
      </p:sp>
    </p:spTree>
    <p:extLst>
      <p:ext uri="{BB962C8B-B14F-4D97-AF65-F5344CB8AC3E}">
        <p14:creationId xmlns:p14="http://schemas.microsoft.com/office/powerpoint/2010/main" val="305558858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1193</TotalTime>
  <Words>3740</Words>
  <Application>Microsoft Macintosh PowerPoint</Application>
  <PresentationFormat>와이드스크린</PresentationFormat>
  <Paragraphs>1686</Paragraphs>
  <Slides>29</Slides>
  <Notes>29</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29</vt:i4>
      </vt:variant>
    </vt:vector>
  </HeadingPairs>
  <TitlesOfParts>
    <vt:vector size="33" baseType="lpstr">
      <vt:lpstr>맑은 고딕</vt:lpstr>
      <vt:lpstr>Arial</vt:lpstr>
      <vt:lpstr>Symbol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Cindy Robinson</dc:creator>
  <cp:lastModifiedBy>Cindy Robinson</cp:lastModifiedBy>
  <cp:revision>62</cp:revision>
  <dcterms:created xsi:type="dcterms:W3CDTF">2021-08-20T00:43:16Z</dcterms:created>
  <dcterms:modified xsi:type="dcterms:W3CDTF">2021-08-24T14:20:17Z</dcterms:modified>
</cp:coreProperties>
</file>