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8" r:id="rId2"/>
    <p:sldId id="396" r:id="rId3"/>
    <p:sldId id="395" r:id="rId4"/>
    <p:sldId id="431" r:id="rId5"/>
    <p:sldId id="392" r:id="rId6"/>
    <p:sldId id="381" r:id="rId7"/>
    <p:sldId id="386" r:id="rId8"/>
    <p:sldId id="428" r:id="rId9"/>
    <p:sldId id="429" r:id="rId10"/>
    <p:sldId id="430" r:id="rId11"/>
    <p:sldId id="393" r:id="rId12"/>
    <p:sldId id="411" r:id="rId13"/>
    <p:sldId id="432" r:id="rId14"/>
    <p:sldId id="387" r:id="rId15"/>
    <p:sldId id="3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283-24E8-43BF-8699-4850E5B0C7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FE6E-F9FE-49BE-B901-A5FE3BA3F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4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7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7A07-8F34-4A19-809E-7981317B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2CCF0-58AC-4B4C-82B4-98BB786B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7079-531B-4C89-A8C6-0E4CC2A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8595F-320C-464F-8D1B-8E483574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8B20-27DA-41BA-9E79-7EBBA79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001C-5A77-4ABA-8DA1-63ED819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86169-8386-43E2-BF83-D536490F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C2F6-67FA-47A9-9D9B-9EF9854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C9E2-1BC5-4CAA-8F15-4E4D802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1320-27FB-4C91-B94B-1F4A7AA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0F1F83-6FBF-4080-ABC6-5FEC92B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D671E-715D-4A12-8B1A-9C975433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D9B0-E109-4ADB-B312-C1140A7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E13-D9F1-4864-9BB9-E1A96A78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3F1DF-CB84-4704-BEE5-AA97077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62655021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5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38587215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CF2F-13DD-4013-8756-61C35C0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75BFB-084C-4EC6-AE97-DC77448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5BD6B-BEC3-4F3F-A4BD-BF3075A1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9ED8-3478-4332-9EC5-7592C899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36C-FA0E-4F3C-A3F1-707D0546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0D04-C4AA-430D-8AFD-1157CD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94F84-DF3B-4DA7-A872-322C1F98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DE96D-F422-4BB1-9C40-7B2FA4E6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49845-5D27-400D-8136-9D2F2808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42AB0-8C8C-4E7B-BB05-8E8063C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06A2-9FAE-4D47-BE41-D3816BD6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8B128-41DE-46F0-AB48-A99F9D67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62161-0DA1-46DC-94B0-C70DC4CC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2DE83-3616-4506-A3FE-1307CC81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E878A-C34B-434A-A2D1-7F410A31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6163E-41A3-4180-B106-12D97DF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B115-0A32-4B58-873F-808EED3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4819D-A604-432B-BF60-3267331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7948-95E8-4CFA-B105-FEB95ABF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A4E6B-658A-44B5-B4A8-E9407464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8CF74-DF5A-4D35-A2B7-49CAB176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7BD1-BEA3-4F99-A01F-D1FCAF84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39D7C-A3B5-42B8-B825-2BE1DF4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69B7C-AC6E-4017-848A-551F94EA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098B0-BF3C-4CCC-A149-BB0DA5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C9DDB-C572-453F-B430-6AD5347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9AE02-D040-422C-AF90-3724565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F393E-73CA-44F6-8B09-54CFF53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9AE71-C0A2-4BCA-BED7-A31F4723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0FF56-C148-4607-9058-6B639A2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AC851-83FA-4B64-9FB1-906F764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6F2-FF61-4063-B927-BD2D8709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117F-6A71-4EED-A73F-759F13FD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38C4-F743-4106-B512-198565F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C1C09-BAEA-4873-8F6B-E4C8017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BC49A-DA84-4A87-A24C-A77D91BB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AB1DD-8A82-4F2C-B3BE-B8F4569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DFD9-354F-4491-99CC-392CC5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3AA27-0AF4-4F74-AB05-1AE296AF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C130A-D61F-4041-895B-810BC7C3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76426-FB3C-4D0E-8C2A-379779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817D5-018B-4519-8D96-364F281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7705-30F5-4642-AE31-150AD18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5B517-61B2-4CF3-9FD1-59106537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897D8-6DCF-4ED9-BB5F-3A89B29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48544-A5AC-4EB3-AB10-5D8B394F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04DD-73CD-47E6-A613-3FD5CC73BA8C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81B8-9942-4F02-88A3-26AB45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6DCA-2744-4A1C-9A86-0151616A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0428-76D2-4253-A4A0-936F6A00C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40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ㅌㅌㅌㅌ</a:t>
            </a:r>
            <a:r>
              <a:rPr lang="ko-KR" altLang="en-US" sz="8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태스크팀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26287"/>
            <a:ext cx="65259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SUB </a:t>
            </a:r>
            <a:r>
              <a:rPr lang="ko-KR" altLang="en-US" sz="8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1357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648" y="4751803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>
                <a:solidFill>
                  <a:schemeClr val="tx1"/>
                </a:solidFill>
              </a:rPr>
              <a:t>전납</a:t>
            </a:r>
            <a:r>
              <a:rPr lang="en-US" altLang="ko-KR" sz="800" b="1" u="sng" dirty="0">
                <a:solidFill>
                  <a:schemeClr val="tx1"/>
                </a:solidFill>
              </a:rPr>
              <a:t>/</a:t>
            </a:r>
            <a:r>
              <a:rPr lang="ko-KR" altLang="en-US" sz="800" b="1" u="sng" dirty="0">
                <a:solidFill>
                  <a:schemeClr val="tx1"/>
                </a:solidFill>
              </a:rPr>
              <a:t>전북 광영본부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하위조직들을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조직명으로</a:t>
                      </a:r>
                      <a:r>
                        <a:rPr lang="ko-KR" altLang="en-US" sz="800" dirty="0"/>
                        <a:t>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특정조직을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u="sng" dirty="0">
                <a:solidFill>
                  <a:schemeClr val="tx1"/>
                </a:solidFill>
              </a:rPr>
              <a:t>KT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조직을 계층으로 조회하고 특정 조직을 선택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405467" y="1505550"/>
          <a:ext cx="3919064" cy="302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조직 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순천지사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63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 명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직사각형 43"/>
          <p:cNvSpPr/>
          <p:nvPr/>
        </p:nvSpPr>
        <p:spPr>
          <a:xfrm>
            <a:off x="6633987" y="1096745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3432" y="1268387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6C381D1C-A1F8-4D65-A6B9-FF7E92A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9" y="4234649"/>
            <a:ext cx="5259486" cy="32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CB7990-13B9-406D-8618-269741DC2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B737C-DC42-4C57-BD35-26CA53D63244}"/>
              </a:ext>
            </a:extLst>
          </p:cNvPr>
          <p:cNvSpPr/>
          <p:nvPr/>
        </p:nvSpPr>
        <p:spPr>
          <a:xfrm>
            <a:off x="4166822" y="375984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0039F-73E1-4DF7-B345-4F436921FF7E}"/>
              </a:ext>
            </a:extLst>
          </p:cNvPr>
          <p:cNvSpPr/>
          <p:nvPr/>
        </p:nvSpPr>
        <p:spPr>
          <a:xfrm>
            <a:off x="3813786" y="3041336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C7662-A525-4F40-9C8A-44066889A2DA}"/>
              </a:ext>
            </a:extLst>
          </p:cNvPr>
          <p:cNvSpPr/>
          <p:nvPr/>
        </p:nvSpPr>
        <p:spPr>
          <a:xfrm>
            <a:off x="3329531" y="3040551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11375-B069-460C-94C8-940453CF352C}"/>
              </a:ext>
            </a:extLst>
          </p:cNvPr>
          <p:cNvSpPr/>
          <p:nvPr/>
        </p:nvSpPr>
        <p:spPr>
          <a:xfrm>
            <a:off x="2556620" y="302693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5B9C45-DEF6-425C-A0A0-B189402EEE00}"/>
              </a:ext>
            </a:extLst>
          </p:cNvPr>
          <p:cNvSpPr/>
          <p:nvPr/>
        </p:nvSpPr>
        <p:spPr>
          <a:xfrm>
            <a:off x="5649370" y="3040551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EFCED-7E47-450B-B9D5-E87DCCCE36CC}"/>
              </a:ext>
            </a:extLst>
          </p:cNvPr>
          <p:cNvSpPr/>
          <p:nvPr/>
        </p:nvSpPr>
        <p:spPr>
          <a:xfrm>
            <a:off x="1664068" y="1805405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7EFC7B-F595-4F9E-91E2-3B8BADBB5280}"/>
              </a:ext>
            </a:extLst>
          </p:cNvPr>
          <p:cNvSpPr/>
          <p:nvPr/>
        </p:nvSpPr>
        <p:spPr>
          <a:xfrm>
            <a:off x="2017938" y="2052893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지급일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C6078E-4B08-4736-85FF-93BA5BC02C06}"/>
              </a:ext>
            </a:extLst>
          </p:cNvPr>
          <p:cNvSpPr/>
          <p:nvPr/>
        </p:nvSpPr>
        <p:spPr>
          <a:xfrm>
            <a:off x="2566347" y="2050093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6C93AC-BCDE-4A83-9A7F-9E03BDFCF0EF}"/>
              </a:ext>
            </a:extLst>
          </p:cNvPr>
          <p:cNvSpPr/>
          <p:nvPr/>
        </p:nvSpPr>
        <p:spPr>
          <a:xfrm>
            <a:off x="1839498" y="226927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보호구명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255332-7E40-469E-9FA6-2C1C561F4B94}"/>
              </a:ext>
            </a:extLst>
          </p:cNvPr>
          <p:cNvSpPr/>
          <p:nvPr/>
        </p:nvSpPr>
        <p:spPr>
          <a:xfrm>
            <a:off x="2566347" y="2266473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740CC-AF64-4814-AC2A-FC33EB87CBCD}"/>
              </a:ext>
            </a:extLst>
          </p:cNvPr>
          <p:cNvSpPr/>
          <p:nvPr/>
        </p:nvSpPr>
        <p:spPr>
          <a:xfrm>
            <a:off x="1839498" y="2784893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493B14-1EBB-4164-A2E6-F18BCE4E4FE8}"/>
              </a:ext>
            </a:extLst>
          </p:cNvPr>
          <p:cNvSpPr/>
          <p:nvPr/>
        </p:nvSpPr>
        <p:spPr>
          <a:xfrm>
            <a:off x="2566347" y="2782093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01E1D2-E8A3-43DF-9ABD-ED1C88885B28}"/>
              </a:ext>
            </a:extLst>
          </p:cNvPr>
          <p:cNvSpPr/>
          <p:nvPr/>
        </p:nvSpPr>
        <p:spPr>
          <a:xfrm>
            <a:off x="1846839" y="3061079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수령인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CB5045-0139-4BDF-9BBC-50B97213FF05}"/>
              </a:ext>
            </a:extLst>
          </p:cNvPr>
          <p:cNvSpPr/>
          <p:nvPr/>
        </p:nvSpPr>
        <p:spPr>
          <a:xfrm>
            <a:off x="3813786" y="3320382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EECA4-7BEA-4ECF-8745-225C32019EDC}"/>
              </a:ext>
            </a:extLst>
          </p:cNvPr>
          <p:cNvSpPr/>
          <p:nvPr/>
        </p:nvSpPr>
        <p:spPr>
          <a:xfrm>
            <a:off x="3329531" y="3319597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30FF1-4FF6-4173-B9EA-D2AF5BA40626}"/>
              </a:ext>
            </a:extLst>
          </p:cNvPr>
          <p:cNvSpPr/>
          <p:nvPr/>
        </p:nvSpPr>
        <p:spPr>
          <a:xfrm>
            <a:off x="2556620" y="3305982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009C6-A3DC-4C2F-9587-02EB8214CE5C}"/>
              </a:ext>
            </a:extLst>
          </p:cNvPr>
          <p:cNvSpPr/>
          <p:nvPr/>
        </p:nvSpPr>
        <p:spPr>
          <a:xfrm>
            <a:off x="5649370" y="331959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D4DD3-0F4E-4C57-B5C5-DECCA56E6902}"/>
              </a:ext>
            </a:extLst>
          </p:cNvPr>
          <p:cNvSpPr/>
          <p:nvPr/>
        </p:nvSpPr>
        <p:spPr>
          <a:xfrm>
            <a:off x="1846839" y="3340125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지급담당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C72838-7DDB-4D58-B515-AB2A9F7EE5DF}"/>
              </a:ext>
            </a:extLst>
          </p:cNvPr>
          <p:cNvSpPr/>
          <p:nvPr/>
        </p:nvSpPr>
        <p:spPr>
          <a:xfrm>
            <a:off x="1636637" y="2522261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25CDD-1536-4139-8DE2-B94B9F80F51A}"/>
              </a:ext>
            </a:extLst>
          </p:cNvPr>
          <p:cNvSpPr/>
          <p:nvPr/>
        </p:nvSpPr>
        <p:spPr>
          <a:xfrm>
            <a:off x="2556620" y="2522261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항목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수정  팝업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점검유형별 </a:t>
            </a:r>
            <a:r>
              <a:rPr lang="en-US" altLang="ko-KR" sz="900" dirty="0">
                <a:solidFill>
                  <a:schemeClr val="tx1"/>
                </a:solidFill>
              </a:rPr>
              <a:t>CHECK </a:t>
            </a:r>
            <a:r>
              <a:rPr lang="ko-KR" altLang="en-US" sz="900" dirty="0">
                <a:solidFill>
                  <a:schemeClr val="tx1"/>
                </a:solidFill>
              </a:rPr>
              <a:t>항목을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공통의 경우도 동일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286252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부문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맨홀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전주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  중 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점검내용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와 이미지를 혼재하여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미사용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분류를 </a:t>
                      </a:r>
                      <a:r>
                        <a:rPr lang="ko-KR" altLang="en-US" sz="800" dirty="0" err="1"/>
                        <a:t>미사용처리하면</a:t>
                      </a:r>
                      <a:r>
                        <a:rPr lang="ko-KR" altLang="en-US" sz="800" dirty="0"/>
                        <a:t> 분류에 해당하는 항목전체가 </a:t>
                      </a:r>
                      <a:r>
                        <a:rPr lang="ko-KR" altLang="en-US" sz="800" dirty="0" err="1"/>
                        <a:t>미사용처리됨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4675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부문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16433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23120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753" y="1286252"/>
            <a:ext cx="6645346" cy="4491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46854" y="1736948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공사 유형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9734" y="1736948"/>
            <a:ext cx="1906687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26421" y="1736948"/>
            <a:ext cx="223734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87594" y="4827004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43553" y="2380464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316433" y="2380464"/>
            <a:ext cx="5288943" cy="215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3553" y="2680793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14152" y="2942029"/>
            <a:ext cx="5288943" cy="1748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4152" y="2716303"/>
            <a:ext cx="5288943" cy="18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Edit </a:t>
            </a:r>
            <a:r>
              <a:rPr lang="ko-KR" altLang="en-US" sz="900" dirty="0">
                <a:solidFill>
                  <a:schemeClr val="tx1"/>
                </a:solidFill>
              </a:rPr>
              <a:t>도구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3553" y="1421422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항목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6434" y="1458751"/>
            <a:ext cx="766974" cy="178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61037" y="4797072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7197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2" name="타원 1"/>
          <p:cNvSpPr/>
          <p:nvPr/>
        </p:nvSpPr>
        <p:spPr>
          <a:xfrm>
            <a:off x="1324031" y="2093130"/>
            <a:ext cx="109606" cy="133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77741" y="2093130"/>
            <a:ext cx="772880" cy="21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미사용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37842" y="2093130"/>
            <a:ext cx="109606" cy="133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405113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작업지시서 목록 팝업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53294" y="848618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작업지시현황에서 선택한 수치에 대한 목록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551376"/>
          <a:ext cx="26705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작업시간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</a:t>
                      </a:r>
                      <a:r>
                        <a:rPr lang="ko-KR" altLang="en-US" sz="800" dirty="0"/>
                        <a:t>부문의 경우  시간은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보기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상세내역을  </a:t>
                      </a:r>
                      <a:r>
                        <a:rPr lang="ko-KR" altLang="en-US" sz="800" b="1" dirty="0"/>
                        <a:t>별도 페이지에 출력</a:t>
                      </a:r>
                      <a:endParaRPr lang="en-US" altLang="ko-KR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53294" y="3061559"/>
            <a:ext cx="2631804" cy="1818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355" y="1284790"/>
            <a:ext cx="860257" cy="256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19435" y="1575977"/>
          <a:ext cx="7095426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조직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작업일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작업시간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  상태    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DDD&gt;DDDDDDDDDDDDDDDD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HH:MI!HH:MI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DDDDDDDDDDDDDDDDDDDDDDDDDDDD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>
                          <a:solidFill>
                            <a:schemeClr val="tx1"/>
                          </a:solidFill>
                        </a:rPr>
                        <a:t>작성중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승인완료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취소요청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>
                          <a:solidFill>
                            <a:schemeClr val="tx1"/>
                          </a:solidFill>
                        </a:rPr>
                        <a:t>취소완료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>
                          <a:solidFill>
                            <a:srgbClr val="00B0F0"/>
                          </a:solidFill>
                        </a:rPr>
                        <a:t>보기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12612" y="1325253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13773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6"/>
              </p:ext>
            </p:extLst>
          </p:nvPr>
        </p:nvGraphicFramePr>
        <p:xfrm>
          <a:off x="332980" y="3238487"/>
          <a:ext cx="7519807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등록자사번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ㅇㅇㅇㅇㅇ</a:t>
                      </a:r>
                      <a:r>
                        <a:rPr lang="en-US" altLang="ko-KR" sz="900" b="0" dirty="0"/>
                        <a:t>&gt;</a:t>
                      </a:r>
                      <a:r>
                        <a:rPr lang="ko-KR" altLang="en-US" sz="900" b="0" dirty="0" err="1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승인신청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완료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53961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2957" y="1231227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직영시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조직명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>
                <a:solidFill>
                  <a:schemeClr val="tx1"/>
                </a:solidFill>
              </a:rPr>
              <a:t>공사명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94" y="1235023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공사번호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7110729" y="29306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772957" y="1509093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509093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5141" y="29406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</a:rPr>
              <a:t>NNN </a:t>
            </a:r>
            <a:r>
              <a:rPr lang="ko-KR" altLang="en-US" sz="900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64585" y="952286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6460" y="958844"/>
            <a:ext cx="69245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진행상태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등록 서류 검색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23575" y="922844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서류유형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72957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서류분류 전체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95181" y="1518763"/>
            <a:ext cx="74918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1134" y="4592650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122925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53294" y="1353946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517353" y="2854687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41736" y="922844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서류 유형 전체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61450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46314" y="919048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64738" y="95228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1433" y="1503610"/>
            <a:ext cx="221769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2943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315412" y="593515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11021" y="857279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등록한 혹은 등록중인 서류를 찾기 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A5ED6-110F-45A7-A738-91FD27CA2EAC}"/>
              </a:ext>
            </a:extLst>
          </p:cNvPr>
          <p:cNvSpPr/>
          <p:nvPr/>
        </p:nvSpPr>
        <p:spPr>
          <a:xfrm>
            <a:off x="-247611" y="1770550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20A123-E65D-4C48-B67E-D936E0A1A0C8}"/>
              </a:ext>
            </a:extLst>
          </p:cNvPr>
          <p:cNvSpPr/>
          <p:nvPr/>
        </p:nvSpPr>
        <p:spPr>
          <a:xfrm>
            <a:off x="764076" y="1775245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859955-84F2-403A-8543-8DB7634614C8}"/>
              </a:ext>
            </a:extLst>
          </p:cNvPr>
          <p:cNvSpPr/>
          <p:nvPr/>
        </p:nvSpPr>
        <p:spPr>
          <a:xfrm>
            <a:off x="2297452" y="1784771"/>
            <a:ext cx="2377005" cy="17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F1B857-719D-4B9A-B7A7-AF69B51C5191}"/>
              </a:ext>
            </a:extLst>
          </p:cNvPr>
          <p:cNvSpPr/>
          <p:nvPr/>
        </p:nvSpPr>
        <p:spPr>
          <a:xfrm>
            <a:off x="1286105" y="17847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작업지시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5302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미흡 내역 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04890" y="1653196"/>
            <a:ext cx="6802140" cy="2588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OR IMAGE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0489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5050" y="1456076"/>
            <a:ext cx="501498" cy="197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8386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8702" y="392782"/>
            <a:ext cx="1619284" cy="13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점검 결과 확인서명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1270" y="1682379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890" y="1311385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8576" y="1041788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점검자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4890" y="2922267"/>
            <a:ext cx="2826431" cy="20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등록자의 사원명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직책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호칭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소속이 출력됩니다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576" y="2688799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>
                <a:solidFill>
                  <a:schemeClr val="tx1"/>
                </a:solidFill>
              </a:rPr>
              <a:t>확인자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5043" y="3293261"/>
            <a:ext cx="1312475" cy="92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사인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1758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사원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9455" y="1115915"/>
            <a:ext cx="2224920" cy="332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2181" y="19346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3211" y="1916679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ㅌㅌㅌㅌ</a:t>
            </a:r>
            <a:r>
              <a:rPr lang="ko-KR" altLang="en-US" sz="900" dirty="0">
                <a:solidFill>
                  <a:schemeClr val="tx1"/>
                </a:solidFill>
              </a:rPr>
              <a:t> 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28881" y="215479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9911" y="2098714"/>
            <a:ext cx="806943" cy="23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태스크팀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481" y="235482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98511" y="2318593"/>
            <a:ext cx="65259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SUB </a:t>
            </a:r>
            <a:r>
              <a:rPr lang="ko-KR" altLang="en-US" sz="9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05006" y="1730536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6036" y="1712554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ㅇㅇㅇㅇ부분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59676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13049" y="4579185"/>
            <a:ext cx="622786" cy="260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95166" y="2587261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6196" y="2569279"/>
            <a:ext cx="195255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전남</a:t>
            </a:r>
            <a:r>
              <a:rPr lang="en-US" altLang="ko-KR" sz="900" b="1" u="sng" dirty="0">
                <a:solidFill>
                  <a:schemeClr val="tx1"/>
                </a:solidFill>
              </a:rPr>
              <a:t>/</a:t>
            </a:r>
            <a:r>
              <a:rPr lang="ko-KR" altLang="en-US" sz="900" b="1" u="sng" dirty="0">
                <a:solidFill>
                  <a:schemeClr val="tx1"/>
                </a:solidFill>
              </a:rPr>
              <a:t>전북 광역본부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370227" y="1006005"/>
          <a:ext cx="267056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조직트리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하위 조직을 아래에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최종 말단 조직인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조직명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화면 우측에 해당 조직의 소속직원들을 출력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하위조직 직원들도 포함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사원그리드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이름으로 직접 검색할 경우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검색임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사원리스트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특정사원을 선택하고 확인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해당 조직을 </a:t>
                      </a:r>
                      <a:r>
                        <a:rPr lang="en-US" altLang="ko-KR" sz="800" dirty="0"/>
                        <a:t>return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특정조직을 </a:t>
                      </a:r>
                      <a:r>
                        <a:rPr lang="en-US" altLang="ko-KR" sz="800" dirty="0"/>
                        <a:t>DOUBLE CLICK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시 동일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75413" y="1523532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6443" y="1505550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u="sng" dirty="0">
                <a:solidFill>
                  <a:schemeClr val="tx1"/>
                </a:solidFill>
              </a:rPr>
              <a:t>KT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5409" y="2925394"/>
            <a:ext cx="182494" cy="12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6439" y="2907412"/>
            <a:ext cx="973536" cy="164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err="1">
                <a:solidFill>
                  <a:schemeClr val="tx1"/>
                </a:solidFill>
              </a:rPr>
              <a:t>파트너사</a:t>
            </a:r>
            <a:endParaRPr lang="ko-KR" altLang="en-US" sz="900" b="1" u="sng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63889" y="3976803"/>
            <a:ext cx="1840967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파트너사도 선택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모바일은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en-US" sz="900" dirty="0">
                <a:solidFill>
                  <a:schemeClr val="tx1"/>
                </a:solidFill>
              </a:rPr>
              <a:t>제외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51757" y="377366"/>
            <a:ext cx="744031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특정 사원을 선택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93706" y="1104439"/>
            <a:ext cx="82491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852489" y="1096746"/>
            <a:ext cx="2534108" cy="1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직사각형 41"/>
          <p:cNvSpPr/>
          <p:nvPr/>
        </p:nvSpPr>
        <p:spPr>
          <a:xfrm>
            <a:off x="6834647" y="1083656"/>
            <a:ext cx="622786" cy="1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366560" y="1644641"/>
          <a:ext cx="4068108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직책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호칭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KT&gt;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순천지점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팀장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과장</a:t>
                      </a: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1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059455" y="4941034"/>
            <a:ext cx="6472623" cy="31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>
                <a:solidFill>
                  <a:schemeClr val="tx1"/>
                </a:solidFill>
              </a:rPr>
              <a:t>* </a:t>
            </a:r>
            <a:r>
              <a:rPr lang="ko-KR" altLang="en-US" sz="900" i="1" dirty="0">
                <a:solidFill>
                  <a:schemeClr val="tx1"/>
                </a:solidFill>
              </a:rPr>
              <a:t>최대 </a:t>
            </a:r>
            <a:r>
              <a:rPr lang="en-US" altLang="ko-KR" sz="900" i="1" dirty="0">
                <a:solidFill>
                  <a:schemeClr val="tx1"/>
                </a:solidFill>
              </a:rPr>
              <a:t>100</a:t>
            </a:r>
            <a:r>
              <a:rPr lang="ko-KR" altLang="en-US" sz="900" i="1" dirty="0">
                <a:solidFill>
                  <a:schemeClr val="tx1"/>
                </a:solidFill>
              </a:rPr>
              <a:t>명까지만 출력됩니다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19797" y="1409552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모바일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40F7CCDB-3772-4137-B2C9-75430688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86" y="3551069"/>
            <a:ext cx="5327794" cy="3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사외 조직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사원 등록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8311" y="4902993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총</a:t>
            </a:r>
            <a:r>
              <a:rPr lang="en-US" altLang="ko-KR" sz="900" dirty="0"/>
              <a:t> </a:t>
            </a:r>
            <a:r>
              <a:rPr lang="en-US" altLang="ko-KR" sz="900" dirty="0" err="1"/>
              <a:t>nnn</a:t>
            </a:r>
            <a:r>
              <a:rPr lang="en-US" altLang="ko-KR" sz="900" dirty="0"/>
              <a:t> 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61761" y="965135"/>
          <a:ext cx="267056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조직을 </a:t>
                      </a:r>
                      <a:r>
                        <a:rPr lang="en-US" altLang="ko-KR" sz="800" dirty="0"/>
                        <a:t>LIKE </a:t>
                      </a:r>
                      <a:r>
                        <a:rPr lang="ko-KR" altLang="en-US" sz="800" dirty="0"/>
                        <a:t>검색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특정 조직을 클릭하면 우측에 사원들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조직코드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추가시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직접 입력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수정불가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326566" y="3463619"/>
            <a:ext cx="2543701" cy="617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참고 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보건 관리자 등  사외 인력을 관리해야 하는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2403" y="415703"/>
            <a:ext cx="3720730" cy="187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자체적으로 관리하는 사외 조직 및 사원을 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4430" y="2307379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358" y="2268374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코드</a:t>
            </a:r>
            <a:endParaRPr lang="en-US" altLang="ko-KR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614430" y="257721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3358" y="253821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" name="직사각형 1"/>
          <p:cNvSpPr/>
          <p:nvPr/>
        </p:nvSpPr>
        <p:spPr>
          <a:xfrm>
            <a:off x="653358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165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8968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311" y="95763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조직 명</a:t>
            </a:r>
            <a:endParaRPr lang="en-US" altLang="ko-KR" sz="900" dirty="0"/>
          </a:p>
        </p:txBody>
      </p:sp>
      <p:sp>
        <p:nvSpPr>
          <p:cNvPr id="27" name="직사각형 26"/>
          <p:cNvSpPr/>
          <p:nvPr/>
        </p:nvSpPr>
        <p:spPr>
          <a:xfrm>
            <a:off x="6023482" y="2499206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62410" y="2442509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성 명</a:t>
            </a:r>
            <a:endParaRPr lang="en-US" altLang="ko-KR" sz="900" dirty="0"/>
          </a:p>
        </p:txBody>
      </p:sp>
      <p:sp>
        <p:nvSpPr>
          <p:cNvPr id="32" name="직사각형 31"/>
          <p:cNvSpPr/>
          <p:nvPr/>
        </p:nvSpPr>
        <p:spPr>
          <a:xfrm>
            <a:off x="6023482" y="2769043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62410" y="2712346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호 칭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5062410" y="2052389"/>
            <a:ext cx="3708400" cy="137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05217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저장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305869" y="3122447"/>
            <a:ext cx="622786" cy="1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23482" y="2259528"/>
            <a:ext cx="2103860" cy="191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62410" y="2202831"/>
            <a:ext cx="961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/>
              <a:t>사번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이메일</a:t>
            </a:r>
            <a:r>
              <a:rPr lang="en-US" altLang="ko-KR" sz="9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93F5F94C-A839-4340-BC51-F1CB8077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77" y="3657600"/>
            <a:ext cx="5697870" cy="43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52403" y="193446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권한 부여 팝업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6" name="그림 5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5AB8A02-ED91-43CD-A5C4-A4EFE7D2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161288"/>
            <a:ext cx="58465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4864" y="230538"/>
            <a:ext cx="2271367" cy="13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53294" y="3842794"/>
            <a:ext cx="2631804" cy="14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 사항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9393" y="430745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501539" y="1321568"/>
          <a:ext cx="6637768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</a:rPr>
                        <a:t> 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-MM-DD HH:MI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ㅇㅇㅇㅇ부문</a:t>
                      </a:r>
                      <a:r>
                        <a:rPr lang="en-US" altLang="ko-KR" sz="800" b="0" u="sng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</a:rPr>
                        <a:t>ㅇㅇㅇㅇ팀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 홍길동 팀장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</a:rPr>
                        <a:t>차장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err="1">
                          <a:solidFill>
                            <a:schemeClr val="tx1"/>
                          </a:solidFill>
                        </a:rPr>
                        <a:t>ㅌㅌㅌㅌㅌㅌㅌㅌㅌㅌㅌㅌㅌㅌㅌㅌㅌㅌㅌㅌ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501539" y="2396911"/>
            <a:ext cx="86888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댓글</a:t>
            </a:r>
            <a:r>
              <a:rPr lang="en-US" altLang="ko-KR" sz="800" dirty="0"/>
              <a:t>/</a:t>
            </a:r>
            <a:r>
              <a:rPr lang="ko-KR" altLang="en-US" sz="800" dirty="0" err="1"/>
              <a:t>답글</a:t>
            </a:r>
            <a:r>
              <a:rPr lang="ko-KR" altLang="en-US" sz="800" dirty="0"/>
              <a:t> 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01539" y="2681483"/>
            <a:ext cx="6637767" cy="143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3953" y="10046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답글</a:t>
            </a:r>
            <a:r>
              <a:rPr lang="ko-KR" altLang="en-US" sz="900" dirty="0">
                <a:solidFill>
                  <a:schemeClr val="tx1"/>
                </a:solidFill>
              </a:rPr>
              <a:t> 내역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397248" y="4299105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23646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삭제하기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389909" y="883163"/>
          <a:ext cx="26705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답변내역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상단에서  특정 </a:t>
                      </a:r>
                      <a:r>
                        <a:rPr lang="en-US" altLang="ko-KR" sz="800" dirty="0" err="1"/>
                        <a:t>fow</a:t>
                      </a:r>
                      <a:r>
                        <a:rPr lang="ko-KR" altLang="en-US" sz="800" dirty="0"/>
                        <a:t>를 클릭하면 하단에 내용이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답글달기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 아래 </a:t>
                      </a:r>
                      <a:r>
                        <a:rPr lang="ko-KR" altLang="en-US" sz="800" dirty="0" err="1"/>
                        <a:t>댓글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답글란이</a:t>
                      </a:r>
                      <a:r>
                        <a:rPr lang="ko-KR" altLang="en-US" sz="800" dirty="0"/>
                        <a:t> 빈칸으로 활성화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수정하기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내용이 </a:t>
                      </a:r>
                      <a:r>
                        <a:rPr lang="ko-KR" altLang="en-US" sz="800" dirty="0" err="1"/>
                        <a:t>수정가능하게</a:t>
                      </a:r>
                      <a:r>
                        <a:rPr lang="ko-KR" altLang="en-US" sz="800" dirty="0"/>
                        <a:t> 활성화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수정하기는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상단에서  특정 </a:t>
                      </a:r>
                      <a:r>
                        <a:rPr lang="en-US" altLang="ko-KR" sz="800" dirty="0"/>
                        <a:t>row</a:t>
                      </a:r>
                      <a:r>
                        <a:rPr lang="ko-KR" altLang="en-US" sz="800" dirty="0"/>
                        <a:t>를 클릭하면 하단에 내용이 출력된 후 </a:t>
                      </a: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삭제하기</a:t>
                      </a:r>
                      <a:r>
                        <a:rPr lang="en-US" altLang="ko-KR" sz="800" dirty="0"/>
                        <a:t>”</a:t>
                      </a:r>
                      <a:r>
                        <a:rPr lang="ko-KR" altLang="en-US" sz="800" dirty="0"/>
                        <a:t>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ALERT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메시지 후 학제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삭제하기는 등록자 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459249" y="2396911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44863" y="368350"/>
            <a:ext cx="6458166" cy="17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포털에서</a:t>
            </a:r>
            <a:r>
              <a:rPr lang="ko-KR" altLang="en-US" sz="900" dirty="0">
                <a:solidFill>
                  <a:schemeClr val="tx1"/>
                </a:solidFill>
              </a:rPr>
              <a:t> 들어온 질문에 대해 </a:t>
            </a:r>
            <a:r>
              <a:rPr lang="ko-KR" altLang="en-US" sz="900" dirty="0" err="1">
                <a:solidFill>
                  <a:schemeClr val="tx1"/>
                </a:solidFill>
              </a:rPr>
              <a:t>어드민</a:t>
            </a:r>
            <a:r>
              <a:rPr lang="ko-KR" altLang="en-US" sz="900" dirty="0">
                <a:solidFill>
                  <a:schemeClr val="tx1"/>
                </a:solidFill>
              </a:rPr>
              <a:t> 담당자가 </a:t>
            </a:r>
            <a:r>
              <a:rPr lang="ko-KR" altLang="en-US" sz="900" dirty="0" err="1">
                <a:solidFill>
                  <a:schemeClr val="tx1"/>
                </a:solidFill>
              </a:rPr>
              <a:t>답글을</a:t>
            </a:r>
            <a:r>
              <a:rPr lang="ko-KR" altLang="en-US" sz="9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55056" y="146534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55056" y="377366"/>
            <a:ext cx="824912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</a:p>
        </p:txBody>
      </p:sp>
    </p:spTree>
    <p:extLst>
      <p:ext uri="{BB962C8B-B14F-4D97-AF65-F5344CB8AC3E}">
        <p14:creationId xmlns:p14="http://schemas.microsoft.com/office/powerpoint/2010/main" val="42570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60322" y="3028820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을 등록 혹은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55512" y="30652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명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52318" y="3356795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7509" y="33932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작성주기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매일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수시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보전연한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52319" y="2718158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47509" y="2754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분류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673492" y="2718422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59325" y="2488338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16264" y="399086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보존연한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96216" y="43135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템플릿 양식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063098" y="431359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질의사항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비상안전</a:t>
            </a:r>
            <a:r>
              <a:rPr lang="en-US" altLang="ko-KR" sz="900" dirty="0">
                <a:solidFill>
                  <a:schemeClr val="tx1"/>
                </a:solidFill>
              </a:rPr>
              <a:t>TF</a:t>
            </a:r>
            <a:r>
              <a:rPr lang="ko-KR" altLang="en-US" sz="900" dirty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2244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7528" y="4313596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52293" y="4337511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15266" y="463744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연결 </a:t>
            </a:r>
            <a:r>
              <a:rPr lang="en-US" altLang="ko-KR" sz="800" dirty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82148" y="4637446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등록자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일시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등록일시</a:t>
            </a:r>
            <a:r>
              <a:rPr lang="ko-KR" altLang="en-US" sz="800" dirty="0">
                <a:solidFill>
                  <a:schemeClr val="tx1"/>
                </a:solidFill>
              </a:rPr>
              <a:t> 이름 소속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모달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 서류 템플릿 등록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59325" y="4008907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1480" y="2495948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762565" y="4008907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조직유형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공사유형별로  적용할  안전서류 템플릿을 지정 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공사유형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서류템플릿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조직유형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공사유형에 적용할 템플릿을 선택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반기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분기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격일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일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수시 중 택일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결재선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개의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 </a:t>
                      </a:r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담당</a:t>
                      </a:r>
                      <a:r>
                        <a:rPr lang="en-US" altLang="ko-KR" sz="800" dirty="0"/>
                        <a:t>.</a:t>
                      </a:r>
                      <a:r>
                        <a:rPr lang="ko-KR" altLang="en-US" sz="800" dirty="0"/>
                        <a:t>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부장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지사장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검토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협조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안전보건총괄책임자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바로 아래에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등록할 수 있는 </a:t>
                      </a:r>
                      <a:r>
                        <a:rPr lang="ko-KR" altLang="en-US" sz="800" dirty="0" err="1"/>
                        <a:t>콤보를</a:t>
                      </a:r>
                      <a:r>
                        <a:rPr lang="ko-KR" altLang="en-US" sz="800" dirty="0"/>
                        <a:t> 생성 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해당 </a:t>
                      </a:r>
                      <a:r>
                        <a:rPr lang="ko-KR" altLang="en-US" sz="800" dirty="0" err="1"/>
                        <a:t>결재선을</a:t>
                      </a:r>
                      <a:r>
                        <a:rPr lang="ko-KR" altLang="en-US" sz="800" dirty="0"/>
                        <a:t> 제거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>
                <a:solidFill>
                  <a:srgbClr val="FF0000"/>
                </a:solidFill>
              </a:rPr>
              <a:t>E</a:t>
            </a:r>
            <a:r>
              <a:rPr lang="ko-KR" altLang="en-US" sz="800" dirty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645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0916" y="1955091"/>
            <a:ext cx="4471806" cy="277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34975" y="2202947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0916" y="220294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서류 템플릿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22591" y="2202947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834975" y="249897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0916" y="249897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작성 주기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22591" y="249897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34975" y="291578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0916" y="291578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22591" y="291578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34975" y="312031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22591" y="312031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34975" y="332471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ㅇㅇ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591" y="332471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78783" y="4161519"/>
            <a:ext cx="742058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템플릿 적용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2315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412315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412315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+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5645419" y="291578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5645419" y="312031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645419" y="332471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공사 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항목명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/>
                        <a:t>면 팝업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Default : </a:t>
                      </a:r>
                      <a:r>
                        <a:rPr lang="ko-KR" altLang="en-US" sz="800" dirty="0" err="1"/>
                        <a:t>로그인회원의</a:t>
                      </a:r>
                      <a:r>
                        <a:rPr lang="ko-KR" altLang="en-US" sz="800" dirty="0"/>
                        <a:t> 소속 조직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KT</a:t>
                      </a:r>
                      <a:r>
                        <a:rPr lang="ko-KR" altLang="en-US" sz="800" dirty="0"/>
                        <a:t>를 선택할 경우 </a:t>
                      </a:r>
                      <a:r>
                        <a:rPr lang="en-US" altLang="ko-KR" sz="800" dirty="0"/>
                        <a:t>KT </a:t>
                      </a:r>
                      <a:r>
                        <a:rPr lang="ko-KR" altLang="en-US" sz="800" dirty="0"/>
                        <a:t>내의 모든 조직을 출력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시  기 완료된 공사도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협의체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연계번호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년도 직영공사 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 err="1">
                <a:solidFill>
                  <a:srgbClr val="FF0000"/>
                </a:solidFill>
              </a:rPr>
              <a:t>공사별로</a:t>
            </a:r>
            <a:r>
              <a:rPr lang="ko-KR" altLang="en-US" sz="800" dirty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조직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>
                <a:solidFill>
                  <a:srgbClr val="FF0000"/>
                </a:solidFill>
              </a:rPr>
              <a:t> 직영</a:t>
            </a:r>
            <a:r>
              <a:rPr lang="en-US" altLang="ko-KR" sz="800" b="1" dirty="0">
                <a:solidFill>
                  <a:srgbClr val="FF0000"/>
                </a:solidFill>
              </a:rPr>
              <a:t>/</a:t>
            </a:r>
            <a:r>
              <a:rPr lang="ko-KR" altLang="en-US" sz="800" b="1" dirty="0">
                <a:solidFill>
                  <a:srgbClr val="FF0000"/>
                </a:solidFill>
              </a:rPr>
              <a:t>도급과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SRM</a:t>
            </a:r>
            <a:r>
              <a:rPr lang="ko-KR" altLang="en-US" sz="800" dirty="0">
                <a:solidFill>
                  <a:schemeClr val="tx1"/>
                </a:solidFill>
              </a:rPr>
              <a:t>과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작업지사 등  안전서류 작성대상 공사를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참고 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>
                <a:solidFill>
                  <a:schemeClr val="tx1"/>
                </a:solidFill>
              </a:rPr>
              <a:t>중량물</a:t>
            </a:r>
            <a:r>
              <a:rPr lang="ko-KR" altLang="en-US" sz="800" dirty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569" y="2359946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6080" y="3117325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504" y="308891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6080" y="2584264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</a:rPr>
              <a:t>순천지점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117218" y="255585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56932" y="3117325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977" y="3678792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편성하기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16080" y="28228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도급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7218" y="27944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A12083-B599-4879-BEFB-B2B47EF59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A9192-08B2-475B-8EC2-13FFFEA8FADB}"/>
              </a:ext>
            </a:extLst>
          </p:cNvPr>
          <p:cNvSpPr/>
          <p:nvPr/>
        </p:nvSpPr>
        <p:spPr>
          <a:xfrm>
            <a:off x="1889737" y="1811159"/>
            <a:ext cx="2227152" cy="1552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EDA19-1C37-44C1-A682-FD6F3E5EC36D}"/>
              </a:ext>
            </a:extLst>
          </p:cNvPr>
          <p:cNvSpPr/>
          <p:nvPr/>
        </p:nvSpPr>
        <p:spPr>
          <a:xfrm>
            <a:off x="1803837" y="1950068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</a:rPr>
              <a:t>유예 사유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E65E6-A254-4B30-B424-770DC74EF885}"/>
              </a:ext>
            </a:extLst>
          </p:cNvPr>
          <p:cNvSpPr/>
          <p:nvPr/>
        </p:nvSpPr>
        <p:spPr>
          <a:xfrm>
            <a:off x="2043008" y="2143228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C53D3-2754-46C5-BD99-3E521360A5AF}"/>
              </a:ext>
            </a:extLst>
          </p:cNvPr>
          <p:cNvSpPr/>
          <p:nvPr/>
        </p:nvSpPr>
        <p:spPr>
          <a:xfrm>
            <a:off x="2475039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저장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319EC9-5E4F-40FF-B112-F8DA28555666}"/>
              </a:ext>
            </a:extLst>
          </p:cNvPr>
          <p:cNvSpPr/>
          <p:nvPr/>
        </p:nvSpPr>
        <p:spPr>
          <a:xfrm>
            <a:off x="3060341" y="3022121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5434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1238</Words>
  <Application>Microsoft Office PowerPoint</Application>
  <PresentationFormat>와이드스크린</PresentationFormat>
  <Paragraphs>514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22</cp:revision>
  <dcterms:created xsi:type="dcterms:W3CDTF">2021-08-19T23:33:36Z</dcterms:created>
  <dcterms:modified xsi:type="dcterms:W3CDTF">2021-08-25T02:14:29Z</dcterms:modified>
</cp:coreProperties>
</file>