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385" r:id="rId20"/>
    <p:sldId id="405" r:id="rId21"/>
    <p:sldId id="438" r:id="rId22"/>
    <p:sldId id="402" r:id="rId23"/>
    <p:sldId id="403" r:id="rId24"/>
    <p:sldId id="404" r:id="rId25"/>
    <p:sldId id="382" r:id="rId26"/>
    <p:sldId id="386" r:id="rId27"/>
    <p:sldId id="439" r:id="rId28"/>
    <p:sldId id="409" r:id="rId29"/>
    <p:sldId id="436" r:id="rId30"/>
    <p:sldId id="383"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1975"/>
  </p:normalViewPr>
  <p:slideViewPr>
    <p:cSldViewPr snapToGrid="0">
      <p:cViewPr varScale="1">
        <p:scale>
          <a:sx n="115" d="100"/>
          <a:sy n="115" d="100"/>
        </p:scale>
        <p:origin x="23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2021. 8. 21.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29</a:t>
            </a:fld>
            <a:endParaRPr lang="ko-KR" altLang="en-US"/>
          </a:p>
        </p:txBody>
      </p:sp>
    </p:spTree>
    <p:extLst>
      <p:ext uri="{BB962C8B-B14F-4D97-AF65-F5344CB8AC3E}">
        <p14:creationId xmlns:p14="http://schemas.microsoft.com/office/powerpoint/2010/main" val="779582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30</a:t>
            </a:fld>
            <a:endParaRPr lang="ko-KR" altLang="en-US"/>
          </a:p>
        </p:txBody>
      </p:sp>
    </p:spTree>
    <p:extLst>
      <p:ext uri="{BB962C8B-B14F-4D97-AF65-F5344CB8AC3E}">
        <p14:creationId xmlns:p14="http://schemas.microsoft.com/office/powerpoint/2010/main" val="868579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2021. 8. 21.</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2021. 8. 21.</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5" name="직사각형 34">
            <a:extLst>
              <a:ext uri="{FF2B5EF4-FFF2-40B4-BE49-F238E27FC236}">
                <a16:creationId xmlns:a16="http://schemas.microsoft.com/office/drawing/2014/main" id="{B93CA531-7BEB-4F04-A6A2-58CED19C04CF}"/>
              </a:ext>
            </a:extLst>
          </p:cNvPr>
          <p:cNvSpPr/>
          <p:nvPr/>
        </p:nvSpPr>
        <p:spPr>
          <a:xfrm>
            <a:off x="3010447" y="4590129"/>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업로드 유형</a:t>
            </a:r>
            <a:endParaRPr lang="en-US" altLang="ko-KR" sz="1200" b="1" dirty="0">
              <a:solidFill>
                <a:srgbClr val="002060"/>
              </a:solidFill>
            </a:endParaRP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직사각형 14">
            <a:extLst>
              <a:ext uri="{FF2B5EF4-FFF2-40B4-BE49-F238E27FC236}">
                <a16:creationId xmlns:a16="http://schemas.microsoft.com/office/drawing/2014/main" id="{F57A5BF0-FEC1-4154-B87D-D612F15E36A4}"/>
              </a:ext>
            </a:extLst>
          </p:cNvPr>
          <p:cNvSpPr/>
          <p:nvPr/>
        </p:nvSpPr>
        <p:spPr>
          <a:xfrm>
            <a:off x="4488239" y="581210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결재선 지정 유형</a:t>
            </a:r>
            <a:endParaRPr lang="en-US" altLang="ko-KR" sz="1200" b="1" dirty="0">
              <a:solidFill>
                <a:srgbClr val="002060"/>
              </a:solidFill>
            </a:endParaRPr>
          </a:p>
        </p:txBody>
      </p:sp>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35" name="직사각형 34">
            <a:extLst>
              <a:ext uri="{FF2B5EF4-FFF2-40B4-BE49-F238E27FC236}">
                <a16:creationId xmlns:a16="http://schemas.microsoft.com/office/drawing/2014/main" id="{16BA2F47-5B96-4BD5-A503-7D96C522C6B4}"/>
              </a:ext>
            </a:extLst>
          </p:cNvPr>
          <p:cNvSpPr/>
          <p:nvPr/>
        </p:nvSpPr>
        <p:spPr>
          <a:xfrm>
            <a:off x="4033507" y="4294225"/>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안전관리자 등록 유형</a:t>
            </a:r>
            <a:endParaRPr lang="en-US" altLang="ko-KR" sz="1200" b="1" dirty="0">
              <a:solidFill>
                <a:srgbClr val="002060"/>
              </a:solidFill>
            </a:endParaRP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직사각형 22">
            <a:extLst>
              <a:ext uri="{FF2B5EF4-FFF2-40B4-BE49-F238E27FC236}">
                <a16:creationId xmlns:a16="http://schemas.microsoft.com/office/drawing/2014/main" id="{322A9367-7716-48DA-8FD1-FAFBBEFCC0A0}"/>
              </a:ext>
            </a:extLst>
          </p:cNvPr>
          <p:cNvSpPr/>
          <p:nvPr/>
        </p:nvSpPr>
        <p:spPr>
          <a:xfrm>
            <a:off x="3996806" y="410664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근로자측 위원 등록</a:t>
            </a:r>
            <a:endParaRPr lang="en-US" altLang="ko-KR" sz="1200" b="1" dirty="0">
              <a:solidFill>
                <a:srgbClr val="002060"/>
              </a:solidFill>
            </a:endParaRPr>
          </a:p>
          <a:p>
            <a:r>
              <a:rPr lang="en-US" altLang="ko-KR" sz="1200" b="1" dirty="0">
                <a:solidFill>
                  <a:srgbClr val="002060"/>
                </a:solidFill>
              </a:rPr>
              <a:t>2.Edit</a:t>
            </a:r>
            <a:r>
              <a:rPr lang="ko-KR" altLang="en-US" sz="1200" b="1" dirty="0">
                <a:solidFill>
                  <a:srgbClr val="002060"/>
                </a:solidFill>
              </a:rPr>
              <a:t> </a:t>
            </a:r>
            <a:r>
              <a:rPr lang="en-US" altLang="ko-KR" sz="1200" b="1" dirty="0">
                <a:solidFill>
                  <a:srgbClr val="002060"/>
                </a:solidFill>
              </a:rPr>
              <a:t>input </a:t>
            </a:r>
            <a:r>
              <a:rPr lang="ko-KR" altLang="en-US" sz="1200" b="1" dirty="0">
                <a:solidFill>
                  <a:srgbClr val="002060"/>
                </a:solidFill>
              </a:rPr>
              <a:t>필드가 없는 화면입니다</a:t>
            </a:r>
            <a:r>
              <a:rPr lang="en-US" altLang="ko-KR" sz="1200" b="1" dirty="0">
                <a:solidFill>
                  <a:srgbClr val="002060"/>
                </a:solidFill>
              </a:rPr>
              <a:t>. </a:t>
            </a:r>
            <a:r>
              <a:rPr lang="ko-KR" altLang="en-US" sz="1200" b="1" dirty="0">
                <a:solidFill>
                  <a:srgbClr val="002060"/>
                </a:solidFill>
              </a:rPr>
              <a:t>하단의 </a:t>
            </a:r>
            <a:r>
              <a:rPr lang="en-US" altLang="ko-KR" sz="1200" b="1" dirty="0">
                <a:solidFill>
                  <a:srgbClr val="002060"/>
                </a:solidFill>
              </a:rPr>
              <a:t>[</a:t>
            </a:r>
            <a:r>
              <a:rPr lang="ko-KR" altLang="en-US" sz="1200" b="1" dirty="0">
                <a:solidFill>
                  <a:srgbClr val="002060"/>
                </a:solidFill>
              </a:rPr>
              <a:t>추가</a:t>
            </a:r>
            <a:r>
              <a:rPr lang="en-US" altLang="ko-KR" sz="1200" b="1" dirty="0">
                <a:solidFill>
                  <a:srgbClr val="002060"/>
                </a:solidFill>
              </a:rPr>
              <a:t>] </a:t>
            </a:r>
            <a:r>
              <a:rPr lang="ko-KR" altLang="en-US" sz="1200" b="1" dirty="0">
                <a:solidFill>
                  <a:srgbClr val="002060"/>
                </a:solidFill>
              </a:rPr>
              <a:t>버튼은 위원을 등록하는 </a:t>
            </a:r>
            <a:r>
              <a:rPr lang="en-US" altLang="ko-KR" sz="1200" b="1" dirty="0">
                <a:solidFill>
                  <a:srgbClr val="002060"/>
                </a:solidFill>
              </a:rPr>
              <a:t>UI</a:t>
            </a:r>
            <a:r>
              <a:rPr lang="ko-KR" altLang="en-US" sz="1200" b="1" dirty="0">
                <a:solidFill>
                  <a:srgbClr val="002060"/>
                </a:solidFill>
              </a:rPr>
              <a:t>입니다</a:t>
            </a:r>
            <a:endParaRPr lang="en-US" altLang="ko-KR" sz="1200" b="1" dirty="0">
              <a:solidFill>
                <a:srgbClr val="002060"/>
              </a:solidFill>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47" name="직사각형 46">
            <a:extLst>
              <a:ext uri="{FF2B5EF4-FFF2-40B4-BE49-F238E27FC236}">
                <a16:creationId xmlns:a16="http://schemas.microsoft.com/office/drawing/2014/main" id="{9D7254C9-459E-4EB8-9216-0529B7305077}"/>
              </a:ext>
            </a:extLst>
          </p:cNvPr>
          <p:cNvSpPr/>
          <p:nvPr/>
        </p:nvSpPr>
        <p:spPr>
          <a:xfrm>
            <a:off x="5309588" y="2703171"/>
            <a:ext cx="6882412" cy="83371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교육대상자 수는 </a:t>
            </a:r>
            <a:r>
              <a:rPr lang="en-US" altLang="ko-KR" sz="1200" b="1" dirty="0" err="1">
                <a:solidFill>
                  <a:srgbClr val="002060"/>
                </a:solidFill>
              </a:rPr>
              <a:t>textfield</a:t>
            </a:r>
            <a:r>
              <a:rPr lang="ko-KR" altLang="en-US" sz="1200" b="1" dirty="0">
                <a:solidFill>
                  <a:srgbClr val="002060"/>
                </a:solidFill>
              </a:rPr>
              <a:t>입니다</a:t>
            </a:r>
            <a:endParaRPr lang="en-US" altLang="ko-KR" sz="1200" b="1" dirty="0">
              <a:solidFill>
                <a:srgbClr val="002060"/>
              </a:solidFill>
            </a:endParaRPr>
          </a:p>
          <a:p>
            <a:r>
              <a:rPr lang="en-US" altLang="ko-KR" sz="1200" b="1" dirty="0">
                <a:solidFill>
                  <a:srgbClr val="002060"/>
                </a:solidFill>
              </a:rPr>
              <a:t>2.</a:t>
            </a:r>
            <a:r>
              <a:rPr lang="ko-KR" altLang="en-US" sz="1200" b="1" dirty="0">
                <a:solidFill>
                  <a:srgbClr val="002060"/>
                </a:solidFill>
              </a:rPr>
              <a:t>교육실시 사진은 </a:t>
            </a:r>
            <a:r>
              <a:rPr lang="en-US" altLang="ko-KR" sz="1200" b="1" dirty="0">
                <a:solidFill>
                  <a:srgbClr val="002060"/>
                </a:solidFill>
              </a:rPr>
              <a:t>disabled </a:t>
            </a:r>
            <a:r>
              <a:rPr lang="en-US" altLang="ko-KR" sz="1200" b="1" dirty="0" err="1">
                <a:solidFill>
                  <a:srgbClr val="002060"/>
                </a:solidFill>
              </a:rPr>
              <a:t>textfield</a:t>
            </a:r>
            <a:r>
              <a:rPr lang="ko-KR" altLang="en-US" sz="1200" b="1" dirty="0">
                <a:solidFill>
                  <a:srgbClr val="002060"/>
                </a:solidFill>
              </a:rPr>
              <a:t>이고 첨부파일입니다</a:t>
            </a:r>
            <a:endParaRPr lang="en-US" altLang="ko-KR" sz="1200" b="1" dirty="0">
              <a:solidFill>
                <a:srgbClr val="002060"/>
              </a:solidFill>
            </a:endParaRPr>
          </a:p>
        </p:txBody>
      </p:sp>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206386" y="2695462"/>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229555" y="269546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106002" y="269841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70114" y="269546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637417" y="269489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46973" y="291028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123420" y="291323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87532" y="291028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54835" y="290971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0" name="직사각형 49"/>
          <p:cNvSpPr/>
          <p:nvPr/>
        </p:nvSpPr>
        <p:spPr>
          <a:xfrm>
            <a:off x="3264391" y="3144991"/>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1" name="직사각형 50"/>
          <p:cNvSpPr/>
          <p:nvPr/>
        </p:nvSpPr>
        <p:spPr>
          <a:xfrm>
            <a:off x="4140838" y="314794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2" name="직사각형 51"/>
          <p:cNvSpPr/>
          <p:nvPr/>
        </p:nvSpPr>
        <p:spPr>
          <a:xfrm>
            <a:off x="5004950" y="3144990"/>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3" name="직사각형 52"/>
          <p:cNvSpPr/>
          <p:nvPr/>
        </p:nvSpPr>
        <p:spPr>
          <a:xfrm>
            <a:off x="7672253" y="314442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3246973" y="335150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5" name="직사각형 54"/>
          <p:cNvSpPr/>
          <p:nvPr/>
        </p:nvSpPr>
        <p:spPr>
          <a:xfrm>
            <a:off x="4123420" y="335445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6" name="직사각형 55"/>
          <p:cNvSpPr/>
          <p:nvPr/>
        </p:nvSpPr>
        <p:spPr>
          <a:xfrm>
            <a:off x="4987532" y="335150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7" name="직사각형 56"/>
          <p:cNvSpPr/>
          <p:nvPr/>
        </p:nvSpPr>
        <p:spPr>
          <a:xfrm>
            <a:off x="7654835" y="335093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81" name="직사각형 80">
            <a:extLst>
              <a:ext uri="{FF2B5EF4-FFF2-40B4-BE49-F238E27FC236}">
                <a16:creationId xmlns:a16="http://schemas.microsoft.com/office/drawing/2014/main" id="{61025B39-8238-4E3C-BC26-C881D8D6EB22}"/>
              </a:ext>
            </a:extLst>
          </p:cNvPr>
          <p:cNvSpPr/>
          <p:nvPr/>
        </p:nvSpPr>
        <p:spPr>
          <a:xfrm>
            <a:off x="3347817" y="3761081"/>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89317" y="37980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56063" y="3987385"/>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97563" y="402438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5CC735EB-2327-48EF-A3B9-BE64BD0693BE}"/>
              </a:ext>
            </a:extLst>
          </p:cNvPr>
          <p:cNvSpPr/>
          <p:nvPr/>
        </p:nvSpPr>
        <p:spPr>
          <a:xfrm>
            <a:off x="5309588" y="2975958"/>
            <a:ext cx="6882412" cy="5609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테이블이고 페이지는 존재하지 않습니다</a:t>
            </a:r>
            <a:endParaRPr lang="en-US" altLang="ko-KR" sz="1200" b="1" dirty="0">
              <a:solidFill>
                <a:srgbClr val="002060"/>
              </a:solidFill>
            </a:endParaRPr>
          </a:p>
        </p:txBody>
      </p: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28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480" y="4171711"/>
            <a:ext cx="6376769" cy="3871412"/>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직사각형 142"/>
          <p:cNvSpPr/>
          <p:nvPr/>
        </p:nvSpPr>
        <p:spPr>
          <a:xfrm>
            <a:off x="2802055" y="371594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144" name="직사각형 143"/>
          <p:cNvSpPr/>
          <p:nvPr/>
        </p:nvSpPr>
        <p:spPr>
          <a:xfrm>
            <a:off x="3629411" y="371594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147" name="직사각형 146"/>
          <p:cNvSpPr/>
          <p:nvPr/>
        </p:nvSpPr>
        <p:spPr>
          <a:xfrm>
            <a:off x="8818993" y="3715940"/>
            <a:ext cx="23475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152" name="직사각형 151"/>
          <p:cNvSpPr/>
          <p:nvPr/>
        </p:nvSpPr>
        <p:spPr>
          <a:xfrm>
            <a:off x="8489288" y="3715940"/>
            <a:ext cx="23475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167" name="직사각형 166"/>
          <p:cNvSpPr/>
          <p:nvPr/>
        </p:nvSpPr>
        <p:spPr>
          <a:xfrm>
            <a:off x="1921013" y="2660859"/>
            <a:ext cx="7266950" cy="3754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직사각형 171"/>
          <p:cNvSpPr/>
          <p:nvPr/>
        </p:nvSpPr>
        <p:spPr>
          <a:xfrm>
            <a:off x="4520430" y="371594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175" name="직사각형 174"/>
          <p:cNvSpPr/>
          <p:nvPr/>
        </p:nvSpPr>
        <p:spPr>
          <a:xfrm>
            <a:off x="2227603" y="371594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178" name="직사각형 177"/>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직사각형 178"/>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80" name="직사각형 179"/>
          <p:cNvSpPr/>
          <p:nvPr/>
        </p:nvSpPr>
        <p:spPr>
          <a:xfrm>
            <a:off x="468027" y="2660859"/>
            <a:ext cx="1327508" cy="2835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2" name="직사각형 181"/>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결재선 지정</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직상사</a:t>
            </a:r>
            <a:r>
              <a:rPr lang="ko-KR" altLang="en-US" sz="900" b="1" u="sng" dirty="0">
                <a:solidFill>
                  <a:schemeClr val="tx1"/>
                </a:solidFill>
              </a:rPr>
              <a:t> 확인 요청 </a:t>
            </a:r>
          </a:p>
        </p:txBody>
      </p:sp>
      <p:sp>
        <p:nvSpPr>
          <p:cNvPr id="183" name="직사각형 182"/>
          <p:cNvSpPr/>
          <p:nvPr/>
        </p:nvSpPr>
        <p:spPr>
          <a:xfrm>
            <a:off x="4287505" y="517071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84" name="직사각형 183"/>
          <p:cNvSpPr/>
          <p:nvPr/>
        </p:nvSpPr>
        <p:spPr>
          <a:xfrm>
            <a:off x="5283509" y="5170717"/>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확인 요청</a:t>
            </a:r>
          </a:p>
        </p:txBody>
      </p:sp>
      <p:graphicFrame>
        <p:nvGraphicFramePr>
          <p:cNvPr id="186" name="표 185"/>
          <p:cNvGraphicFramePr>
            <a:graphicFrameLocks noGrp="1"/>
          </p:cNvGraphicFramePr>
          <p:nvPr/>
        </p:nvGraphicFramePr>
        <p:xfrm>
          <a:off x="9403000" y="915669"/>
          <a:ext cx="2670569" cy="975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등록자의 </a:t>
                      </a:r>
                      <a:r>
                        <a:rPr lang="ko-KR" altLang="en-US" sz="800" dirty="0" err="1">
                          <a:solidFill>
                            <a:schemeClr val="tx1"/>
                          </a:solidFill>
                        </a:rPr>
                        <a:t>직상사를</a:t>
                      </a:r>
                      <a:r>
                        <a:rPr lang="ko-KR" altLang="en-US" sz="800" dirty="0">
                          <a:solidFill>
                            <a:schemeClr val="tx1"/>
                          </a:solidFill>
                        </a:rPr>
                        <a:t> </a:t>
                      </a:r>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통합결재와 동일</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17" name="직사각형 16"/>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p:cNvSpPr/>
          <p:nvPr/>
        </p:nvSpPr>
        <p:spPr>
          <a:xfrm>
            <a:off x="6270351" y="371594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상태</a:t>
            </a:r>
            <a:endParaRPr lang="ko-KR" altLang="en-US" sz="900" dirty="0">
              <a:solidFill>
                <a:schemeClr val="tx1"/>
              </a:solidFill>
            </a:endParaRPr>
          </a:p>
        </p:txBody>
      </p:sp>
      <p:sp>
        <p:nvSpPr>
          <p:cNvPr id="19" name="직사각형 18"/>
          <p:cNvSpPr/>
          <p:nvPr/>
        </p:nvSpPr>
        <p:spPr>
          <a:xfrm>
            <a:off x="7323110" y="371594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20" name="직사각형 19">
            <a:extLst>
              <a:ext uri="{FF2B5EF4-FFF2-40B4-BE49-F238E27FC236}">
                <a16:creationId xmlns:a16="http://schemas.microsoft.com/office/drawing/2014/main" id="{D50D501C-8B06-47D1-8C9F-C347EF88EE09}"/>
              </a:ext>
            </a:extLst>
          </p:cNvPr>
          <p:cNvSpPr/>
          <p:nvPr/>
        </p:nvSpPr>
        <p:spPr>
          <a:xfrm>
            <a:off x="3629411" y="4335694"/>
            <a:ext cx="6904162" cy="4930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업로드 유형</a:t>
            </a:r>
            <a:endParaRPr lang="en-US" altLang="ko-KR" sz="1200" b="1" dirty="0">
              <a:solidFill>
                <a:srgbClr val="002060"/>
              </a:solidFill>
            </a:endParaRPr>
          </a:p>
        </p:txBody>
      </p:sp>
    </p:spTree>
    <p:extLst>
      <p:ext uri="{BB962C8B-B14F-4D97-AF65-F5344CB8AC3E}">
        <p14:creationId xmlns:p14="http://schemas.microsoft.com/office/powerpoint/2010/main" val="150136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775" y="3660099"/>
            <a:ext cx="5773767" cy="3197901"/>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4055242" y="989411"/>
            <a:ext cx="742058" cy="19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상세</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16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35" name="직사각형 34"/>
          <p:cNvSpPr/>
          <p:nvPr/>
        </p:nvSpPr>
        <p:spPr>
          <a:xfrm>
            <a:off x="2719947" y="6024239"/>
            <a:ext cx="732303" cy="20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a:t>닫기</a:t>
            </a:r>
            <a:endParaRPr lang="ko-KR" altLang="en-US" sz="1000" dirty="0"/>
          </a:p>
        </p:txBody>
      </p:sp>
      <p:sp>
        <p:nvSpPr>
          <p:cNvPr id="2" name="직사각형 1"/>
          <p:cNvSpPr/>
          <p:nvPr/>
        </p:nvSpPr>
        <p:spPr>
          <a:xfrm>
            <a:off x="717629" y="1655181"/>
            <a:ext cx="4710897" cy="15440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수정 화면과 동일하게 구성</a:t>
            </a:r>
            <a:endParaRPr lang="en-US" altLang="ko-KR" dirty="0"/>
          </a:p>
          <a:p>
            <a:pPr algn="ctr"/>
            <a:r>
              <a:rPr lang="ko-KR" altLang="en-US" dirty="0"/>
              <a:t>단 조회 만 가능</a:t>
            </a:r>
            <a:endParaRPr lang="en-US" altLang="ko-KR" dirty="0"/>
          </a:p>
          <a:p>
            <a:pPr algn="ctr"/>
            <a:endParaRPr lang="en-US" altLang="ko-KR" dirty="0"/>
          </a:p>
          <a:p>
            <a:pPr algn="ctr"/>
            <a:r>
              <a:rPr lang="ko-KR" altLang="en-US" dirty="0"/>
              <a:t>파일 다운로드 가능</a:t>
            </a:r>
          </a:p>
        </p:txBody>
      </p:sp>
      <p:graphicFrame>
        <p:nvGraphicFramePr>
          <p:cNvPr id="11" name="표 10"/>
          <p:cNvGraphicFramePr>
            <a:graphicFrameLocks noGrp="1"/>
          </p:cNvGraphicFramePr>
          <p:nvPr/>
        </p:nvGraphicFramePr>
        <p:xfrm>
          <a:off x="727833" y="3669955"/>
          <a:ext cx="4872867" cy="717360"/>
        </p:xfrm>
        <a:graphic>
          <a:graphicData uri="http://schemas.openxmlformats.org/drawingml/2006/table">
            <a:tbl>
              <a:tblPr firstRow="1" bandRow="1">
                <a:tableStyleId>{5C22544A-7EE6-4342-B048-85BDC9FD1C3A}</a:tableStyleId>
              </a:tblPr>
              <a:tblGrid>
                <a:gridCol w="976119">
                  <a:extLst>
                    <a:ext uri="{9D8B030D-6E8A-4147-A177-3AD203B41FA5}">
                      <a16:colId xmlns:a16="http://schemas.microsoft.com/office/drawing/2014/main" val="20001"/>
                    </a:ext>
                  </a:extLst>
                </a:gridCol>
                <a:gridCol w="947834">
                  <a:extLst>
                    <a:ext uri="{9D8B030D-6E8A-4147-A177-3AD203B41FA5}">
                      <a16:colId xmlns:a16="http://schemas.microsoft.com/office/drawing/2014/main" val="20002"/>
                    </a:ext>
                  </a:extLst>
                </a:gridCol>
                <a:gridCol w="1474456">
                  <a:extLst>
                    <a:ext uri="{9D8B030D-6E8A-4147-A177-3AD203B41FA5}">
                      <a16:colId xmlns:a16="http://schemas.microsoft.com/office/drawing/2014/main" val="20003"/>
                    </a:ext>
                  </a:extLst>
                </a:gridCol>
                <a:gridCol w="737229">
                  <a:extLst>
                    <a:ext uri="{9D8B030D-6E8A-4147-A177-3AD203B41FA5}">
                      <a16:colId xmlns:a16="http://schemas.microsoft.com/office/drawing/2014/main" val="20004"/>
                    </a:ext>
                  </a:extLst>
                </a:gridCol>
                <a:gridCol w="737229">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최종 </a:t>
                      </a:r>
                      <a:r>
                        <a:rPr lang="ko-KR" altLang="en-US" sz="800" b="0" dirty="0" err="1">
                          <a:solidFill>
                            <a:schemeClr val="tx1"/>
                          </a:solidFill>
                        </a:rPr>
                        <a:t>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2" name="직사각형 11"/>
          <p:cNvSpPr/>
          <p:nvPr/>
        </p:nvSpPr>
        <p:spPr>
          <a:xfrm>
            <a:off x="208483" y="3489955"/>
            <a:ext cx="12068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전자서명 </a:t>
            </a:r>
          </a:p>
        </p:txBody>
      </p:sp>
      <p:graphicFrame>
        <p:nvGraphicFramePr>
          <p:cNvPr id="15" name="표 14"/>
          <p:cNvGraphicFramePr>
            <a:graphicFrameLocks noGrp="1"/>
          </p:cNvGraphicFramePr>
          <p:nvPr/>
        </p:nvGraphicFramePr>
        <p:xfrm>
          <a:off x="730510" y="4680649"/>
          <a:ext cx="4860665" cy="777176"/>
        </p:xfrm>
        <a:graphic>
          <a:graphicData uri="http://schemas.openxmlformats.org/drawingml/2006/table">
            <a:tbl>
              <a:tblPr firstRow="1" bandRow="1">
                <a:tableStyleId>{5C22544A-7EE6-4342-B048-85BDC9FD1C3A}</a:tableStyleId>
              </a:tblPr>
              <a:tblGrid>
                <a:gridCol w="971293">
                  <a:extLst>
                    <a:ext uri="{9D8B030D-6E8A-4147-A177-3AD203B41FA5}">
                      <a16:colId xmlns:a16="http://schemas.microsoft.com/office/drawing/2014/main" val="20001"/>
                    </a:ext>
                  </a:extLst>
                </a:gridCol>
                <a:gridCol w="943147">
                  <a:extLst>
                    <a:ext uri="{9D8B030D-6E8A-4147-A177-3AD203B41FA5}">
                      <a16:colId xmlns:a16="http://schemas.microsoft.com/office/drawing/2014/main" val="20002"/>
                    </a:ext>
                  </a:extLst>
                </a:gridCol>
                <a:gridCol w="1467166">
                  <a:extLst>
                    <a:ext uri="{9D8B030D-6E8A-4147-A177-3AD203B41FA5}">
                      <a16:colId xmlns:a16="http://schemas.microsoft.com/office/drawing/2014/main" val="20003"/>
                    </a:ext>
                  </a:extLst>
                </a:gridCol>
                <a:gridCol w="733584">
                  <a:extLst>
                    <a:ext uri="{9D8B030D-6E8A-4147-A177-3AD203B41FA5}">
                      <a16:colId xmlns:a16="http://schemas.microsoft.com/office/drawing/2014/main" val="20004"/>
                    </a:ext>
                  </a:extLst>
                </a:gridCol>
                <a:gridCol w="745475">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최종 </a:t>
                      </a:r>
                      <a:r>
                        <a:rPr lang="ko-KR" altLang="en-US" sz="800" b="0" dirty="0" err="1">
                          <a:solidFill>
                            <a:schemeClr val="tx1"/>
                          </a:solidFill>
                        </a:rPr>
                        <a:t>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2745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6" name="직사각형 15"/>
          <p:cNvSpPr/>
          <p:nvPr/>
        </p:nvSpPr>
        <p:spPr>
          <a:xfrm>
            <a:off x="211160" y="4500649"/>
            <a:ext cx="12068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결재 </a:t>
            </a:r>
          </a:p>
        </p:txBody>
      </p:sp>
    </p:spTree>
    <p:extLst>
      <p:ext uri="{BB962C8B-B14F-4D97-AF65-F5344CB8AC3E}">
        <p14:creationId xmlns:p14="http://schemas.microsoft.com/office/powerpoint/2010/main" val="280972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cxnSp>
        <p:nvCxnSpPr>
          <p:cNvPr id="5" name="직선 화살표 연결선 4"/>
          <p:cNvCxnSpPr>
            <a:stCxn id="28" idx="2"/>
          </p:cNvCxnSpPr>
          <p:nvPr/>
        </p:nvCxnSpPr>
        <p:spPr>
          <a:xfrm flipH="1">
            <a:off x="7511555" y="1824717"/>
            <a:ext cx="1090415" cy="227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3676" y="4090515"/>
            <a:ext cx="5447200" cy="3168710"/>
          </a:xfrm>
          <a:prstGeom prst="rect">
            <a:avLst/>
          </a:prstGeom>
        </p:spPr>
      </p:pic>
      <p:sp>
        <p:nvSpPr>
          <p:cNvPr id="42" name="직사각형 41">
            <a:extLst>
              <a:ext uri="{FF2B5EF4-FFF2-40B4-BE49-F238E27FC236}">
                <a16:creationId xmlns:a16="http://schemas.microsoft.com/office/drawing/2014/main" id="{5338E984-E736-47C1-8086-DA64E1A8786E}"/>
              </a:ext>
            </a:extLst>
          </p:cNvPr>
          <p:cNvSpPr/>
          <p:nvPr/>
        </p:nvSpPr>
        <p:spPr>
          <a:xfrm>
            <a:off x="-808162" y="4704431"/>
            <a:ext cx="6904162" cy="19408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dirty="0">
                <a:solidFill>
                  <a:schemeClr val="tx1"/>
                </a:solidFill>
              </a:rPr>
              <a:t>편집이 불가능한 필드가 존재할 수도 있어서 </a:t>
            </a:r>
            <a:r>
              <a:rPr lang="en-US" altLang="ko-KR" sz="1200" dirty="0">
                <a:solidFill>
                  <a:schemeClr val="tx1"/>
                </a:solidFill>
              </a:rPr>
              <a:t>disabled</a:t>
            </a:r>
            <a:r>
              <a:rPr lang="ko-KR" altLang="en-US" sz="1200" dirty="0">
                <a:solidFill>
                  <a:schemeClr val="tx1"/>
                </a:solidFill>
              </a:rPr>
              <a:t>를 확인할 수 있는 가이드 필요</a:t>
            </a:r>
            <a:endParaRPr lang="en-US" altLang="ko-KR" sz="1200" dirty="0">
              <a:solidFill>
                <a:schemeClr val="tx1"/>
              </a:solidFill>
            </a:endParaRPr>
          </a:p>
          <a:p>
            <a:r>
              <a:rPr lang="en-US" altLang="ko-KR" sz="1200" dirty="0">
                <a:solidFill>
                  <a:schemeClr val="tx1"/>
                </a:solidFill>
              </a:rPr>
              <a:t>2. </a:t>
            </a:r>
            <a:r>
              <a:rPr lang="ko-KR" altLang="en-US" sz="1200" dirty="0" err="1">
                <a:solidFill>
                  <a:schemeClr val="tx1"/>
                </a:solidFill>
              </a:rPr>
              <a:t>캡쳐된</a:t>
            </a:r>
            <a:r>
              <a:rPr lang="ko-KR" altLang="en-US" sz="1200" dirty="0">
                <a:solidFill>
                  <a:schemeClr val="tx1"/>
                </a:solidFill>
              </a:rPr>
              <a:t> 화면처럼 각 </a:t>
            </a:r>
            <a:r>
              <a:rPr lang="en-US" altLang="ko-KR" sz="1200" dirty="0">
                <a:solidFill>
                  <a:schemeClr val="tx1"/>
                </a:solidFill>
              </a:rPr>
              <a:t>input</a:t>
            </a:r>
            <a:r>
              <a:rPr lang="ko-KR" altLang="en-US" sz="1200" dirty="0">
                <a:solidFill>
                  <a:schemeClr val="tx1"/>
                </a:solidFill>
              </a:rPr>
              <a:t>에 </a:t>
            </a:r>
            <a:r>
              <a:rPr lang="en-US" altLang="ko-KR" sz="1200" dirty="0" err="1">
                <a:solidFill>
                  <a:schemeClr val="tx1"/>
                </a:solidFill>
              </a:rPr>
              <a:t>filedset</a:t>
            </a:r>
            <a:r>
              <a:rPr lang="en-US" altLang="ko-KR" sz="1200" dirty="0">
                <a:solidFill>
                  <a:schemeClr val="tx1"/>
                </a:solidFill>
              </a:rPr>
              <a:t> </a:t>
            </a:r>
            <a:r>
              <a:rPr lang="ko-KR" altLang="en-US" sz="1200" dirty="0">
                <a:solidFill>
                  <a:schemeClr val="tx1"/>
                </a:solidFill>
              </a:rPr>
              <a:t>처럼 라벨이 </a:t>
            </a:r>
            <a:r>
              <a:rPr lang="ko-KR" altLang="en-US" sz="1200" dirty="0" err="1">
                <a:solidFill>
                  <a:schemeClr val="tx1"/>
                </a:solidFill>
              </a:rPr>
              <a:t>표기되어있는데</a:t>
            </a:r>
            <a:r>
              <a:rPr lang="ko-KR" altLang="en-US" sz="1200" dirty="0">
                <a:solidFill>
                  <a:schemeClr val="tx1"/>
                </a:solidFill>
              </a:rPr>
              <a:t> 이렇게 할 필요는 없음</a:t>
            </a:r>
            <a:endParaRPr lang="en-US" altLang="ko-KR" sz="1200" dirty="0">
              <a:solidFill>
                <a:schemeClr val="tx1"/>
              </a:solidFill>
            </a:endParaRPr>
          </a:p>
          <a:p>
            <a:r>
              <a:rPr lang="en-US" altLang="ko-KR" sz="1200" dirty="0">
                <a:solidFill>
                  <a:schemeClr val="tx1"/>
                </a:solidFill>
              </a:rPr>
              <a:t>3.date </a:t>
            </a:r>
            <a:r>
              <a:rPr lang="en-US" altLang="ko-KR" sz="1200" dirty="0" err="1">
                <a:solidFill>
                  <a:schemeClr val="tx1"/>
                </a:solidFill>
              </a:rPr>
              <a:t>componen</a:t>
            </a:r>
            <a:r>
              <a:rPr lang="ko-KR" altLang="en-US" sz="1200" dirty="0">
                <a:solidFill>
                  <a:schemeClr val="tx1"/>
                </a:solidFill>
              </a:rPr>
              <a:t>는 결정해서 전달 예정</a:t>
            </a:r>
            <a:endParaRPr lang="en-US" altLang="ko-KR" sz="1200" dirty="0">
              <a:solidFill>
                <a:schemeClr val="tx1"/>
              </a:solidFill>
            </a:endParaRPr>
          </a:p>
          <a:p>
            <a:r>
              <a:rPr lang="en-US" altLang="ko-KR" sz="1200" dirty="0">
                <a:solidFill>
                  <a:schemeClr val="tx1"/>
                </a:solidFill>
              </a:rPr>
              <a:t>4.</a:t>
            </a:r>
            <a:r>
              <a:rPr lang="ko-KR" altLang="en-US" sz="1200" dirty="0" err="1">
                <a:solidFill>
                  <a:schemeClr val="tx1"/>
                </a:solidFill>
              </a:rPr>
              <a:t>캡쳐된</a:t>
            </a:r>
            <a:r>
              <a:rPr lang="ko-KR" altLang="en-US" sz="1200" dirty="0">
                <a:solidFill>
                  <a:schemeClr val="tx1"/>
                </a:solidFill>
              </a:rPr>
              <a:t> 화면은 </a:t>
            </a:r>
            <a:r>
              <a:rPr lang="ko-KR" altLang="en-US" sz="1200" dirty="0" err="1">
                <a:solidFill>
                  <a:schemeClr val="tx1"/>
                </a:solidFill>
              </a:rPr>
              <a:t>모달이지만</a:t>
            </a:r>
            <a:r>
              <a:rPr lang="ko-KR" altLang="en-US" sz="1200" dirty="0">
                <a:solidFill>
                  <a:schemeClr val="tx1"/>
                </a:solidFill>
              </a:rPr>
              <a:t> 페이지임</a:t>
            </a:r>
            <a:endParaRPr lang="en-US" altLang="ko-KR" sz="1200" dirty="0">
              <a:solidFill>
                <a:schemeClr val="tx1"/>
              </a:solidFill>
            </a:endParaRPr>
          </a:p>
          <a:p>
            <a:r>
              <a:rPr lang="en-US" altLang="ko-KR" sz="1200" dirty="0">
                <a:solidFill>
                  <a:schemeClr val="tx1"/>
                </a:solidFill>
              </a:rPr>
              <a:t>5.Form</a:t>
            </a:r>
            <a:r>
              <a:rPr lang="ko-KR" altLang="en-US" sz="1200" dirty="0">
                <a:solidFill>
                  <a:schemeClr val="tx1"/>
                </a:solidFill>
              </a:rPr>
              <a:t>에 대한 일반적인 반응형은 네이버 회원 등록처럼 진행해주시면 </a:t>
            </a:r>
            <a:r>
              <a:rPr lang="ko-KR" altLang="en-US" sz="1200" dirty="0" err="1">
                <a:solidFill>
                  <a:schemeClr val="tx1"/>
                </a:solidFill>
              </a:rPr>
              <a:t>될듯</a:t>
            </a:r>
            <a:r>
              <a:rPr lang="ko-KR" altLang="en-US" sz="1200" dirty="0">
                <a:solidFill>
                  <a:schemeClr val="tx1"/>
                </a:solidFill>
              </a:rPr>
              <a:t> 합니다</a:t>
            </a:r>
            <a:endParaRPr lang="en-US" altLang="ko-KR" sz="1200" dirty="0">
              <a:solidFill>
                <a:schemeClr val="tx1"/>
              </a:solidFill>
            </a:endParaRPr>
          </a:p>
          <a:p>
            <a:r>
              <a:rPr lang="en-US" altLang="ko-KR" sz="1200" dirty="0">
                <a:solidFill>
                  <a:schemeClr val="tx1"/>
                </a:solidFill>
              </a:rPr>
              <a:t>6,</a:t>
            </a:r>
            <a:r>
              <a:rPr lang="ko-KR" altLang="en-US" sz="1200" dirty="0" err="1">
                <a:solidFill>
                  <a:schemeClr val="tx1"/>
                </a:solidFill>
              </a:rPr>
              <a:t>캡쳐된</a:t>
            </a:r>
            <a:r>
              <a:rPr lang="ko-KR" altLang="en-US" sz="1200" dirty="0">
                <a:solidFill>
                  <a:schemeClr val="tx1"/>
                </a:solidFill>
              </a:rPr>
              <a:t> 화면의 첨부 영역은 썸네일 이미지 공간을 고려한걸로 보이고 무시하고 기획서 대로만 진행해주시면 됩니다</a:t>
            </a:r>
            <a:r>
              <a:rPr lang="en-US" altLang="ko-KR" sz="1200" dirty="0">
                <a:solidFill>
                  <a:schemeClr val="tx1"/>
                </a:solidFill>
              </a:rPr>
              <a:t>.</a:t>
            </a:r>
          </a:p>
          <a:p>
            <a:r>
              <a:rPr lang="en-US" altLang="ko-KR" sz="1200" b="1" dirty="0">
                <a:solidFill>
                  <a:srgbClr val="002060"/>
                </a:solidFill>
              </a:rPr>
              <a:t>7.</a:t>
            </a:r>
            <a:r>
              <a:rPr lang="ko-KR" altLang="en-US" sz="1200" b="1" dirty="0">
                <a:solidFill>
                  <a:srgbClr val="002060"/>
                </a:solidFill>
              </a:rPr>
              <a:t>기획서 화면의 </a:t>
            </a:r>
            <a:r>
              <a:rPr lang="en-US" altLang="ko-KR" sz="1200" b="1" dirty="0">
                <a:solidFill>
                  <a:srgbClr val="002060"/>
                </a:solidFill>
              </a:rPr>
              <a:t>[</a:t>
            </a:r>
            <a:r>
              <a:rPr lang="ko-KR" altLang="en-US" sz="1200" b="1" dirty="0">
                <a:solidFill>
                  <a:srgbClr val="002060"/>
                </a:solidFill>
              </a:rPr>
              <a:t>조회</a:t>
            </a:r>
            <a:r>
              <a:rPr lang="en-US" altLang="ko-KR" sz="1200" b="1" dirty="0">
                <a:solidFill>
                  <a:srgbClr val="002060"/>
                </a:solidFill>
              </a:rPr>
              <a:t>] </a:t>
            </a:r>
            <a:r>
              <a:rPr lang="ko-KR" altLang="en-US" sz="1200" b="1" dirty="0">
                <a:solidFill>
                  <a:srgbClr val="002060"/>
                </a:solidFill>
              </a:rPr>
              <a:t>버튼은 </a:t>
            </a:r>
            <a:r>
              <a:rPr lang="ko-KR" altLang="en-US" sz="1200" b="1" dirty="0" err="1">
                <a:solidFill>
                  <a:srgbClr val="002060"/>
                </a:solidFill>
              </a:rPr>
              <a:t>필요없고</a:t>
            </a:r>
            <a:r>
              <a:rPr lang="ko-KR" altLang="en-US" sz="1200" b="1" dirty="0">
                <a:solidFill>
                  <a:srgbClr val="002060"/>
                </a:solidFill>
              </a:rPr>
              <a:t> 등록시에는 위의 게시판번호</a:t>
            </a:r>
            <a:r>
              <a:rPr lang="en-US" altLang="ko-KR" sz="1200" b="1" dirty="0">
                <a:solidFill>
                  <a:srgbClr val="002060"/>
                </a:solidFill>
              </a:rPr>
              <a:t>, </a:t>
            </a:r>
            <a:r>
              <a:rPr lang="ko-KR" altLang="en-US" sz="1200" b="1" dirty="0">
                <a:solidFill>
                  <a:srgbClr val="002060"/>
                </a:solidFill>
              </a:rPr>
              <a:t>작성자</a:t>
            </a:r>
            <a:r>
              <a:rPr lang="en-US" altLang="ko-KR" sz="1200" b="1" dirty="0">
                <a:solidFill>
                  <a:srgbClr val="002060"/>
                </a:solidFill>
              </a:rPr>
              <a:t>, </a:t>
            </a:r>
            <a:r>
              <a:rPr lang="ko-KR" altLang="en-US" sz="1200" b="1" dirty="0">
                <a:solidFill>
                  <a:srgbClr val="002060"/>
                </a:solidFill>
              </a:rPr>
              <a:t>작성일시는 수정시에만 표기되는 거임</a:t>
            </a:r>
            <a:endParaRPr lang="en-US" altLang="ko-KR" sz="1200" b="1" dirty="0">
              <a:solidFill>
                <a:srgbClr val="002060"/>
              </a:solidFill>
            </a:endParaRPr>
          </a:p>
        </p:txBody>
      </p:sp>
      <p:pic>
        <p:nvPicPr>
          <p:cNvPr id="7" name="그림 6">
            <a:extLst>
              <a:ext uri="{FF2B5EF4-FFF2-40B4-BE49-F238E27FC236}">
                <a16:creationId xmlns:a16="http://schemas.microsoft.com/office/drawing/2014/main" id="{F7296717-70DE-47A0-9341-859D4C5E1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4156" y="987671"/>
            <a:ext cx="2182302" cy="4812948"/>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301" y="3842152"/>
            <a:ext cx="4944422" cy="3015848"/>
          </a:xfrm>
          <a:prstGeom prst="rect">
            <a:avLst/>
          </a:prstGeom>
        </p:spPr>
      </p:pic>
      <p:sp>
        <p:nvSpPr>
          <p:cNvPr id="31" name="직사각형 30">
            <a:extLst>
              <a:ext uri="{FF2B5EF4-FFF2-40B4-BE49-F238E27FC236}">
                <a16:creationId xmlns:a16="http://schemas.microsoft.com/office/drawing/2014/main" id="{4C62BE58-1BA8-4A37-9775-6D44785BF313}"/>
              </a:ext>
            </a:extLst>
          </p:cNvPr>
          <p:cNvSpPr/>
          <p:nvPr/>
        </p:nvSpPr>
        <p:spPr>
          <a:xfrm>
            <a:off x="202591" y="4714421"/>
            <a:ext cx="6722295" cy="739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70C0"/>
                </a:solidFill>
              </a:rPr>
              <a:t>1. </a:t>
            </a:r>
            <a:r>
              <a:rPr lang="ko-KR" altLang="en-US" sz="1200" b="1" dirty="0">
                <a:solidFill>
                  <a:srgbClr val="0070C0"/>
                </a:solidFill>
              </a:rPr>
              <a:t>게시글 </a:t>
            </a:r>
            <a:r>
              <a:rPr lang="ko-KR" altLang="en-US" sz="1200" b="1" dirty="0" err="1">
                <a:solidFill>
                  <a:srgbClr val="0070C0"/>
                </a:solidFill>
              </a:rPr>
              <a:t>상세화면이고</a:t>
            </a:r>
            <a:r>
              <a:rPr lang="ko-KR" altLang="en-US" sz="1200" b="1" dirty="0">
                <a:solidFill>
                  <a:srgbClr val="0070C0"/>
                </a:solidFill>
              </a:rPr>
              <a:t> </a:t>
            </a:r>
            <a:r>
              <a:rPr lang="en-US" altLang="ko-KR" sz="1200" b="1" dirty="0">
                <a:solidFill>
                  <a:srgbClr val="0070C0"/>
                </a:solidFill>
              </a:rPr>
              <a:t>input </a:t>
            </a:r>
            <a:r>
              <a:rPr lang="ko-KR" altLang="en-US" sz="1200" b="1" dirty="0">
                <a:solidFill>
                  <a:srgbClr val="0070C0"/>
                </a:solidFill>
              </a:rPr>
              <a:t>비활성화하는 방식으로 </a:t>
            </a:r>
            <a:r>
              <a:rPr lang="en-US" altLang="ko-KR" sz="1200" b="1" dirty="0">
                <a:solidFill>
                  <a:srgbClr val="0070C0"/>
                </a:solidFill>
              </a:rPr>
              <a:t>UI</a:t>
            </a:r>
            <a:r>
              <a:rPr lang="ko-KR" altLang="en-US" sz="1200" b="1" dirty="0">
                <a:solidFill>
                  <a:srgbClr val="0070C0"/>
                </a:solidFill>
              </a:rPr>
              <a:t>를 구성할 필요는 없음</a:t>
            </a:r>
            <a:endParaRPr lang="en-US" altLang="ko-KR" sz="1200" b="1" dirty="0">
              <a:solidFill>
                <a:srgbClr val="0070C0"/>
              </a:solidFill>
            </a:endParaRPr>
          </a:p>
        </p:txBody>
      </p:sp>
      <p:sp>
        <p:nvSpPr>
          <p:cNvPr id="42" name="타원 41">
            <a:extLst>
              <a:ext uri="{FF2B5EF4-FFF2-40B4-BE49-F238E27FC236}">
                <a16:creationId xmlns:a16="http://schemas.microsoft.com/office/drawing/2014/main" id="{4EB2B8EC-82D5-C840-A8A3-2C97463C5B0F}"/>
              </a:ext>
            </a:extLst>
          </p:cNvPr>
          <p:cNvSpPr/>
          <p:nvPr/>
        </p:nvSpPr>
        <p:spPr>
          <a:xfrm>
            <a:off x="-452761" y="41556"/>
            <a:ext cx="520554" cy="55635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직사각형 35">
            <a:extLst>
              <a:ext uri="{FF2B5EF4-FFF2-40B4-BE49-F238E27FC236}">
                <a16:creationId xmlns:a16="http://schemas.microsoft.com/office/drawing/2014/main" id="{CC11FC7A-A344-4FF9-A399-BDA4DC0AB543}"/>
              </a:ext>
            </a:extLst>
          </p:cNvPr>
          <p:cNvSpPr/>
          <p:nvPr/>
        </p:nvSpPr>
        <p:spPr>
          <a:xfrm>
            <a:off x="4816399" y="401679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ko-KR" altLang="en-US" sz="1200" dirty="0">
                <a:solidFill>
                  <a:schemeClr val="tx1"/>
                </a:solidFill>
              </a:rPr>
              <a:t>상단에 </a:t>
            </a:r>
            <a:r>
              <a:rPr lang="en-US" altLang="ko-KR" sz="1200" dirty="0">
                <a:solidFill>
                  <a:schemeClr val="tx1"/>
                </a:solidFill>
              </a:rPr>
              <a:t>[</a:t>
            </a:r>
            <a:r>
              <a:rPr lang="ko-KR" altLang="en-US" sz="1200" dirty="0">
                <a:solidFill>
                  <a:schemeClr val="tx1"/>
                </a:solidFill>
              </a:rPr>
              <a:t>조회</a:t>
            </a:r>
            <a:r>
              <a:rPr lang="en-US" altLang="ko-KR" sz="1200" dirty="0">
                <a:solidFill>
                  <a:schemeClr val="tx1"/>
                </a:solidFill>
              </a:rPr>
              <a:t>] </a:t>
            </a:r>
            <a:r>
              <a:rPr lang="ko-KR" altLang="en-US" sz="1200" dirty="0">
                <a:solidFill>
                  <a:schemeClr val="tx1"/>
                </a:solidFill>
              </a:rPr>
              <a:t>버튼은 </a:t>
            </a:r>
            <a:r>
              <a:rPr lang="en-US" altLang="ko-KR" sz="1200" dirty="0">
                <a:solidFill>
                  <a:schemeClr val="tx1"/>
                </a:solidFill>
              </a:rPr>
              <a:t>[</a:t>
            </a:r>
            <a:r>
              <a:rPr lang="ko-KR" altLang="en-US" sz="1200" dirty="0">
                <a:solidFill>
                  <a:schemeClr val="tx1"/>
                </a:solidFill>
              </a:rPr>
              <a:t>찾기</a:t>
            </a:r>
            <a:r>
              <a:rPr lang="en-US" altLang="ko-KR" sz="1200" dirty="0">
                <a:solidFill>
                  <a:schemeClr val="tx1"/>
                </a:solidFill>
              </a:rPr>
              <a:t>] </a:t>
            </a:r>
            <a:r>
              <a:rPr lang="ko-KR" altLang="en-US" sz="1200" dirty="0">
                <a:solidFill>
                  <a:schemeClr val="tx1"/>
                </a:solidFill>
              </a:rPr>
              <a:t>버튼 바로 옆에 붙여주세요</a:t>
            </a:r>
            <a:endParaRPr lang="en-US" altLang="ko-KR" sz="1200" dirty="0">
              <a:solidFill>
                <a:schemeClr val="tx1"/>
              </a:solidFill>
            </a:endParaRPr>
          </a:p>
          <a:p>
            <a:pPr marL="228600" indent="-228600">
              <a:buAutoNum type="arabicPeriod"/>
            </a:pPr>
            <a:r>
              <a:rPr lang="ko-KR" altLang="en-US" sz="1200" dirty="0">
                <a:solidFill>
                  <a:schemeClr val="tx1"/>
                </a:solidFill>
              </a:rPr>
              <a:t>페이징이 존재하지 않습니다</a:t>
            </a:r>
            <a:endParaRPr lang="en-US" altLang="ko-KR" sz="1200" dirty="0">
              <a:solidFill>
                <a:srgbClr val="002060"/>
              </a:solidFill>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직사각형 35">
            <a:extLst>
              <a:ext uri="{FF2B5EF4-FFF2-40B4-BE49-F238E27FC236}">
                <a16:creationId xmlns:a16="http://schemas.microsoft.com/office/drawing/2014/main" id="{CC11FC7A-A344-4FF9-A399-BDA4DC0AB543}"/>
              </a:ext>
            </a:extLst>
          </p:cNvPr>
          <p:cNvSpPr/>
          <p:nvPr/>
        </p:nvSpPr>
        <p:spPr>
          <a:xfrm>
            <a:off x="4762734" y="4396047"/>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dirty="0">
                <a:solidFill>
                  <a:schemeClr val="tx1"/>
                </a:solidFill>
              </a:rPr>
              <a:t>페이징이 존재하지 않습니다</a:t>
            </a:r>
            <a:endParaRPr lang="en-US" altLang="ko-KR" sz="1200" b="1" dirty="0">
              <a:solidFill>
                <a:srgbClr val="002060"/>
              </a:solidFill>
            </a:endParaRP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3867</Words>
  <Application>Microsoft Macintosh PowerPoint</Application>
  <PresentationFormat>와이드스크린</PresentationFormat>
  <Paragraphs>1717</Paragraphs>
  <Slides>30</Slides>
  <Notes>30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30</vt:i4>
      </vt:variant>
    </vt:vector>
  </HeadingPairs>
  <TitlesOfParts>
    <vt:vector size="34"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41</cp:revision>
  <dcterms:created xsi:type="dcterms:W3CDTF">2021-08-20T00:43:16Z</dcterms:created>
  <dcterms:modified xsi:type="dcterms:W3CDTF">2021-08-21T06:19:10Z</dcterms:modified>
</cp:coreProperties>
</file>