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30" r:id="rId2"/>
    <p:sldId id="395" r:id="rId3"/>
    <p:sldId id="390" r:id="rId4"/>
    <p:sldId id="435" r:id="rId5"/>
    <p:sldId id="437" r:id="rId6"/>
    <p:sldId id="391" r:id="rId7"/>
    <p:sldId id="393" r:id="rId8"/>
    <p:sldId id="394" r:id="rId9"/>
    <p:sldId id="431" r:id="rId10"/>
    <p:sldId id="432" r:id="rId11"/>
    <p:sldId id="376" r:id="rId12"/>
    <p:sldId id="392" r:id="rId13"/>
    <p:sldId id="426" r:id="rId14"/>
    <p:sldId id="421" r:id="rId15"/>
    <p:sldId id="406" r:id="rId16"/>
    <p:sldId id="417" r:id="rId17"/>
    <p:sldId id="408" r:id="rId18"/>
    <p:sldId id="420" r:id="rId19"/>
    <p:sldId id="418" r:id="rId20"/>
    <p:sldId id="385" r:id="rId21"/>
    <p:sldId id="405" r:id="rId22"/>
    <p:sldId id="438" r:id="rId23"/>
    <p:sldId id="402" r:id="rId24"/>
    <p:sldId id="403" r:id="rId25"/>
    <p:sldId id="404" r:id="rId26"/>
    <p:sldId id="382" r:id="rId27"/>
    <p:sldId id="386" r:id="rId28"/>
    <p:sldId id="439" r:id="rId29"/>
    <p:sldId id="409" r:id="rId30"/>
    <p:sldId id="436" r:id="rId31"/>
    <p:sldId id="383"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1950"/>
  </p:normalViewPr>
  <p:slideViewPr>
    <p:cSldViewPr snapToGrid="0">
      <p:cViewPr varScale="1">
        <p:scale>
          <a:sx n="67" d="100"/>
          <a:sy n="67"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30</a:t>
            </a:fld>
            <a:endParaRPr lang="ko-KR" altLang="en-US"/>
          </a:p>
        </p:txBody>
      </p:sp>
    </p:spTree>
    <p:extLst>
      <p:ext uri="{BB962C8B-B14F-4D97-AF65-F5344CB8AC3E}">
        <p14:creationId xmlns:p14="http://schemas.microsoft.com/office/powerpoint/2010/main" val="779582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31</a:t>
            </a:fld>
            <a:endParaRPr lang="ko-KR" altLang="en-US"/>
          </a:p>
        </p:txBody>
      </p:sp>
    </p:spTree>
    <p:extLst>
      <p:ext uri="{BB962C8B-B14F-4D97-AF65-F5344CB8AC3E}">
        <p14:creationId xmlns:p14="http://schemas.microsoft.com/office/powerpoint/2010/main" val="86857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98668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17" name="직사각형 16">
            <a:extLst>
              <a:ext uri="{FF2B5EF4-FFF2-40B4-BE49-F238E27FC236}">
                <a16:creationId xmlns:a16="http://schemas.microsoft.com/office/drawing/2014/main" id="{0A41C6DF-07EF-4078-8E2C-ED2FF8DF1834}"/>
              </a:ext>
            </a:extLst>
          </p:cNvPr>
          <p:cNvSpPr/>
          <p:nvPr/>
        </p:nvSpPr>
        <p:spPr>
          <a:xfrm>
            <a:off x="67793" y="2827177"/>
            <a:ext cx="6226083" cy="15302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ko-KR" altLang="en-US" sz="1200" dirty="0">
                <a:solidFill>
                  <a:schemeClr val="tx1"/>
                </a:solidFill>
              </a:rPr>
              <a:t>기본 레이아웃 및 메뉴 영역입니다</a:t>
            </a:r>
            <a:endParaRPr lang="en-US" altLang="ko-KR" sz="1200" dirty="0">
              <a:solidFill>
                <a:schemeClr val="tx1"/>
              </a:solidFill>
            </a:endParaRPr>
          </a:p>
          <a:p>
            <a:r>
              <a:rPr lang="en-US" altLang="ko-KR" sz="1200" dirty="0">
                <a:solidFill>
                  <a:schemeClr val="tx1"/>
                </a:solidFill>
              </a:rPr>
              <a:t>2.</a:t>
            </a:r>
            <a:r>
              <a:rPr lang="ko-KR" altLang="en-US" sz="1200" dirty="0">
                <a:solidFill>
                  <a:schemeClr val="tx1"/>
                </a:solidFill>
              </a:rPr>
              <a:t>메뉴를 고정으로 </a:t>
            </a:r>
            <a:r>
              <a:rPr lang="ko-KR" altLang="en-US" sz="1200" dirty="0" err="1">
                <a:solidFill>
                  <a:schemeClr val="tx1"/>
                </a:solidFill>
              </a:rPr>
              <a:t>펼쳐있게끔</a:t>
            </a:r>
            <a:r>
              <a:rPr lang="ko-KR" altLang="en-US" sz="1200" dirty="0">
                <a:solidFill>
                  <a:schemeClr val="tx1"/>
                </a:solidFill>
              </a:rPr>
              <a:t> 할 수 있고 좌측 상단에 메뉴 아이콘에 마우스를 오버시에 메뉴가 펼치고 </a:t>
            </a:r>
            <a:r>
              <a:rPr lang="ko-KR" altLang="en-US" sz="1200" dirty="0" err="1">
                <a:solidFill>
                  <a:schemeClr val="tx1"/>
                </a:solidFill>
              </a:rPr>
              <a:t>않보이게끔</a:t>
            </a:r>
            <a:r>
              <a:rPr lang="ko-KR" altLang="en-US" sz="1200" dirty="0">
                <a:solidFill>
                  <a:schemeClr val="tx1"/>
                </a:solidFill>
              </a:rPr>
              <a:t> 되는 구조입니다</a:t>
            </a:r>
            <a:r>
              <a:rPr lang="en-US" altLang="ko-KR" sz="1200" dirty="0">
                <a:solidFill>
                  <a:schemeClr val="tx1"/>
                </a:solidFill>
              </a:rPr>
              <a:t>. </a:t>
            </a:r>
            <a:r>
              <a:rPr lang="ko-KR" altLang="en-US" sz="1200" dirty="0">
                <a:solidFill>
                  <a:schemeClr val="tx1"/>
                </a:solidFill>
              </a:rPr>
              <a:t>모바일에서도 현재 </a:t>
            </a:r>
            <a:r>
              <a:rPr lang="ko-KR" altLang="en-US" sz="1200" dirty="0" err="1">
                <a:solidFill>
                  <a:schemeClr val="tx1"/>
                </a:solidFill>
              </a:rPr>
              <a:t>캡쳐된</a:t>
            </a:r>
            <a:r>
              <a:rPr lang="ko-KR" altLang="en-US" sz="1200" dirty="0">
                <a:solidFill>
                  <a:schemeClr val="tx1"/>
                </a:solidFill>
              </a:rPr>
              <a:t> </a:t>
            </a:r>
            <a:r>
              <a:rPr lang="ko-KR" altLang="en-US" sz="1200" dirty="0" err="1">
                <a:solidFill>
                  <a:schemeClr val="tx1"/>
                </a:solidFill>
              </a:rPr>
              <a:t>화면그대로</a:t>
            </a:r>
            <a:r>
              <a:rPr lang="ko-KR" altLang="en-US" sz="1200" dirty="0">
                <a:solidFill>
                  <a:schemeClr val="tx1"/>
                </a:solidFill>
              </a:rPr>
              <a:t> 나옵니다</a:t>
            </a:r>
            <a:endParaRPr lang="en-US" altLang="ko-KR" sz="1200" dirty="0">
              <a:solidFill>
                <a:schemeClr val="tx1"/>
              </a:solidFill>
            </a:endParaRPr>
          </a:p>
          <a:p>
            <a:r>
              <a:rPr lang="en-US" altLang="ko-KR" sz="1200" b="1" dirty="0">
                <a:solidFill>
                  <a:srgbClr val="0070C0"/>
                </a:solidFill>
              </a:rPr>
              <a:t>3.</a:t>
            </a:r>
            <a:r>
              <a:rPr lang="ko-KR" altLang="en-US" sz="1200" b="1" dirty="0">
                <a:solidFill>
                  <a:srgbClr val="0070C0"/>
                </a:solidFill>
              </a:rPr>
              <a:t>디바이스 </a:t>
            </a:r>
            <a:r>
              <a:rPr lang="en-US" altLang="ko-KR" sz="1200" b="1" dirty="0">
                <a:solidFill>
                  <a:srgbClr val="0070C0"/>
                </a:solidFill>
              </a:rPr>
              <a:t>width</a:t>
            </a:r>
            <a:r>
              <a:rPr lang="ko-KR" altLang="en-US" sz="1200" b="1" dirty="0">
                <a:solidFill>
                  <a:srgbClr val="0070C0"/>
                </a:solidFill>
              </a:rPr>
              <a:t>가 모바일</a:t>
            </a:r>
            <a:r>
              <a:rPr lang="en-US" altLang="ko-KR" sz="1200" b="1" dirty="0">
                <a:solidFill>
                  <a:srgbClr val="0070C0"/>
                </a:solidFill>
              </a:rPr>
              <a:t>(</a:t>
            </a:r>
            <a:r>
              <a:rPr lang="ko-KR" altLang="en-US" sz="1200" b="1" dirty="0" err="1">
                <a:solidFill>
                  <a:srgbClr val="0070C0"/>
                </a:solidFill>
              </a:rPr>
              <a:t>테블릿</a:t>
            </a:r>
            <a:r>
              <a:rPr lang="ko-KR" altLang="en-US" sz="1200" b="1" dirty="0">
                <a:solidFill>
                  <a:srgbClr val="0070C0"/>
                </a:solidFill>
              </a:rPr>
              <a:t> 기준이 아닌</a:t>
            </a:r>
            <a:r>
              <a:rPr lang="en-US" altLang="ko-KR" sz="1200" b="1" dirty="0">
                <a:solidFill>
                  <a:srgbClr val="0070C0"/>
                </a:solidFill>
              </a:rPr>
              <a:t>) </a:t>
            </a:r>
            <a:r>
              <a:rPr lang="ko-KR" altLang="en-US" sz="1200" b="1" dirty="0">
                <a:solidFill>
                  <a:srgbClr val="0070C0"/>
                </a:solidFill>
              </a:rPr>
              <a:t>기준으로 떨어지면 메뉴를 상단으로 </a:t>
            </a:r>
            <a:r>
              <a:rPr lang="ko-KR" altLang="en-US" sz="1200" b="1" dirty="0" err="1">
                <a:solidFill>
                  <a:srgbClr val="0070C0"/>
                </a:solidFill>
              </a:rPr>
              <a:t>올리는게</a:t>
            </a:r>
            <a:r>
              <a:rPr lang="ko-KR" altLang="en-US" sz="1200" b="1" dirty="0">
                <a:solidFill>
                  <a:srgbClr val="0070C0"/>
                </a:solidFill>
              </a:rPr>
              <a:t> </a:t>
            </a:r>
            <a:r>
              <a:rPr lang="ko-KR" altLang="en-US" sz="1200" b="1" dirty="0" err="1">
                <a:solidFill>
                  <a:srgbClr val="0070C0"/>
                </a:solidFill>
              </a:rPr>
              <a:t>어떨까하는데</a:t>
            </a:r>
            <a:r>
              <a:rPr lang="ko-KR" altLang="en-US" sz="1200" b="1" dirty="0">
                <a:solidFill>
                  <a:srgbClr val="0070C0"/>
                </a:solidFill>
              </a:rPr>
              <a:t> 이건 모바일 전용 헤더를 작업서 분기하는 방식으로 하던가 </a:t>
            </a:r>
            <a:r>
              <a:rPr lang="ko-KR" altLang="en-US" sz="1200" b="1" dirty="0" err="1">
                <a:solidFill>
                  <a:srgbClr val="0070C0"/>
                </a:solidFill>
              </a:rPr>
              <a:t>해야될</a:t>
            </a:r>
            <a:r>
              <a:rPr lang="ko-KR" altLang="en-US" sz="1200" b="1" dirty="0">
                <a:solidFill>
                  <a:srgbClr val="0070C0"/>
                </a:solidFill>
              </a:rPr>
              <a:t> 것 같습니다</a:t>
            </a:r>
            <a:r>
              <a:rPr lang="en-US" altLang="ko-KR" sz="1200" b="1" dirty="0">
                <a:solidFill>
                  <a:srgbClr val="0070C0"/>
                </a:solidFill>
              </a:rPr>
              <a:t>! </a:t>
            </a:r>
            <a:r>
              <a:rPr lang="ko-KR" altLang="en-US" sz="1200" b="1" dirty="0" err="1">
                <a:solidFill>
                  <a:srgbClr val="0070C0"/>
                </a:solidFill>
              </a:rPr>
              <a:t>요고</a:t>
            </a:r>
            <a:r>
              <a:rPr lang="ko-KR" altLang="en-US" sz="1200" b="1" dirty="0">
                <a:solidFill>
                  <a:srgbClr val="0070C0"/>
                </a:solidFill>
              </a:rPr>
              <a:t> 마지막에 고민 부탁드려요</a:t>
            </a:r>
            <a:r>
              <a:rPr lang="en-US" altLang="ko-KR" sz="1200" b="1" dirty="0">
                <a:solidFill>
                  <a:srgbClr val="0070C0"/>
                </a:solidFill>
              </a:rPr>
              <a:t>!</a:t>
            </a:r>
            <a:r>
              <a:rPr lang="ko-KR" altLang="en-US" sz="1200" b="1" dirty="0">
                <a:solidFill>
                  <a:srgbClr val="0070C0"/>
                </a:solidFill>
              </a:rPr>
              <a:t> </a:t>
            </a:r>
            <a:endParaRPr lang="en-US" altLang="ko-KR" sz="1200" b="1" dirty="0">
              <a:solidFill>
                <a:srgbClr val="0070C0"/>
              </a:solidFill>
            </a:endParaRPr>
          </a:p>
        </p:txBody>
      </p:sp>
      <p:sp>
        <p:nvSpPr>
          <p:cNvPr id="2" name="타원 1">
            <a:extLst>
              <a:ext uri="{FF2B5EF4-FFF2-40B4-BE49-F238E27FC236}">
                <a16:creationId xmlns:a16="http://schemas.microsoft.com/office/drawing/2014/main" id="{4952C147-0DBD-4256-A9ED-7268B30E6AD3}"/>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직사각형 35">
            <a:extLst>
              <a:ext uri="{FF2B5EF4-FFF2-40B4-BE49-F238E27FC236}">
                <a16:creationId xmlns:a16="http://schemas.microsoft.com/office/drawing/2014/main" id="{CC11FC7A-A344-4FF9-A399-BDA4DC0AB543}"/>
              </a:ext>
            </a:extLst>
          </p:cNvPr>
          <p:cNvSpPr/>
          <p:nvPr/>
        </p:nvSpPr>
        <p:spPr>
          <a:xfrm>
            <a:off x="4762734" y="4396047"/>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페이징이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305558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5" name="직사각형 34">
            <a:extLst>
              <a:ext uri="{FF2B5EF4-FFF2-40B4-BE49-F238E27FC236}">
                <a16:creationId xmlns:a16="http://schemas.microsoft.com/office/drawing/2014/main" id="{B93CA531-7BEB-4F04-A6A2-58CED19C04CF}"/>
              </a:ext>
            </a:extLst>
          </p:cNvPr>
          <p:cNvSpPr/>
          <p:nvPr/>
        </p:nvSpPr>
        <p:spPr>
          <a:xfrm>
            <a:off x="3010447" y="4590129"/>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직사각형 14">
            <a:extLst>
              <a:ext uri="{FF2B5EF4-FFF2-40B4-BE49-F238E27FC236}">
                <a16:creationId xmlns:a16="http://schemas.microsoft.com/office/drawing/2014/main" id="{F57A5BF0-FEC1-4154-B87D-D612F15E36A4}"/>
              </a:ext>
            </a:extLst>
          </p:cNvPr>
          <p:cNvSpPr/>
          <p:nvPr/>
        </p:nvSpPr>
        <p:spPr>
          <a:xfrm>
            <a:off x="4488239" y="581210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결재선 지정 유형</a:t>
            </a:r>
            <a:endParaRPr lang="en-US" altLang="ko-KR" sz="1200" b="1" dirty="0">
              <a:solidFill>
                <a:srgbClr val="002060"/>
              </a:solidFill>
            </a:endParaRPr>
          </a:p>
        </p:txBody>
      </p:sp>
    </p:spTree>
    <p:extLst>
      <p:ext uri="{BB962C8B-B14F-4D97-AF65-F5344CB8AC3E}">
        <p14:creationId xmlns:p14="http://schemas.microsoft.com/office/powerpoint/2010/main" val="116667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35" name="직사각형 34">
            <a:extLst>
              <a:ext uri="{FF2B5EF4-FFF2-40B4-BE49-F238E27FC236}">
                <a16:creationId xmlns:a16="http://schemas.microsoft.com/office/drawing/2014/main" id="{16BA2F47-5B96-4BD5-A503-7D96C522C6B4}"/>
              </a:ext>
            </a:extLst>
          </p:cNvPr>
          <p:cNvSpPr/>
          <p:nvPr/>
        </p:nvSpPr>
        <p:spPr>
          <a:xfrm>
            <a:off x="4033507" y="4294225"/>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안전관리자 등록 유형</a:t>
            </a:r>
            <a:endParaRPr lang="en-US" altLang="ko-KR" sz="1200" b="1" dirty="0">
              <a:solidFill>
                <a:srgbClr val="002060"/>
              </a:solidFill>
            </a:endParaRPr>
          </a:p>
        </p:txBody>
      </p:sp>
    </p:spTree>
    <p:extLst>
      <p:ext uri="{BB962C8B-B14F-4D97-AF65-F5344CB8AC3E}">
        <p14:creationId xmlns:p14="http://schemas.microsoft.com/office/powerpoint/2010/main" val="4744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직사각형 22">
            <a:extLst>
              <a:ext uri="{FF2B5EF4-FFF2-40B4-BE49-F238E27FC236}">
                <a16:creationId xmlns:a16="http://schemas.microsoft.com/office/drawing/2014/main" id="{322A9367-7716-48DA-8FD1-FAFBBEFCC0A0}"/>
              </a:ext>
            </a:extLst>
          </p:cNvPr>
          <p:cNvSpPr/>
          <p:nvPr/>
        </p:nvSpPr>
        <p:spPr>
          <a:xfrm>
            <a:off x="3996806" y="410664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근로자측 위원 등록</a:t>
            </a:r>
            <a:endParaRPr lang="en-US" altLang="ko-KR" sz="1200" b="1" dirty="0">
              <a:solidFill>
                <a:srgbClr val="002060"/>
              </a:solidFill>
            </a:endParaRPr>
          </a:p>
          <a:p>
            <a:r>
              <a:rPr lang="en-US" altLang="ko-KR" sz="1200" b="1" dirty="0">
                <a:solidFill>
                  <a:srgbClr val="002060"/>
                </a:solidFill>
              </a:rPr>
              <a:t>2.Edit</a:t>
            </a:r>
            <a:r>
              <a:rPr lang="ko-KR" altLang="en-US" sz="1200" b="1" dirty="0">
                <a:solidFill>
                  <a:srgbClr val="002060"/>
                </a:solidFill>
              </a:rPr>
              <a:t> </a:t>
            </a:r>
            <a:r>
              <a:rPr lang="en-US" altLang="ko-KR" sz="1200" b="1" dirty="0">
                <a:solidFill>
                  <a:srgbClr val="002060"/>
                </a:solidFill>
              </a:rPr>
              <a:t>input </a:t>
            </a:r>
            <a:r>
              <a:rPr lang="ko-KR" altLang="en-US" sz="1200" b="1" dirty="0">
                <a:solidFill>
                  <a:srgbClr val="002060"/>
                </a:solidFill>
              </a:rPr>
              <a:t>필드가 없는 화면입니다</a:t>
            </a:r>
            <a:r>
              <a:rPr lang="en-US" altLang="ko-KR" sz="1200" b="1" dirty="0">
                <a:solidFill>
                  <a:srgbClr val="002060"/>
                </a:solidFill>
              </a:rPr>
              <a:t>. </a:t>
            </a:r>
            <a:r>
              <a:rPr lang="ko-KR" altLang="en-US" sz="1200" b="1" dirty="0">
                <a:solidFill>
                  <a:srgbClr val="002060"/>
                </a:solidFill>
              </a:rPr>
              <a:t>하단의 </a:t>
            </a:r>
            <a:r>
              <a:rPr lang="en-US" altLang="ko-KR" sz="1200" b="1" dirty="0">
                <a:solidFill>
                  <a:srgbClr val="002060"/>
                </a:solidFill>
              </a:rPr>
              <a:t>[</a:t>
            </a:r>
            <a:r>
              <a:rPr lang="ko-KR" altLang="en-US" sz="1200" b="1" dirty="0">
                <a:solidFill>
                  <a:srgbClr val="002060"/>
                </a:solidFill>
              </a:rPr>
              <a:t>추가</a:t>
            </a:r>
            <a:r>
              <a:rPr lang="en-US" altLang="ko-KR" sz="1200" b="1" dirty="0">
                <a:solidFill>
                  <a:srgbClr val="002060"/>
                </a:solidFill>
              </a:rPr>
              <a:t>] </a:t>
            </a:r>
            <a:r>
              <a:rPr lang="ko-KR" altLang="en-US" sz="1200" b="1" dirty="0">
                <a:solidFill>
                  <a:srgbClr val="002060"/>
                </a:solidFill>
              </a:rPr>
              <a:t>버튼은 위원을 등록하는 </a:t>
            </a:r>
            <a:r>
              <a:rPr lang="en-US" altLang="ko-KR" sz="1200" b="1" dirty="0">
                <a:solidFill>
                  <a:srgbClr val="002060"/>
                </a:solidFill>
              </a:rPr>
              <a:t>UI</a:t>
            </a:r>
            <a:r>
              <a:rPr lang="ko-KR" altLang="en-US" sz="1200" b="1" dirty="0">
                <a:solidFill>
                  <a:srgbClr val="002060"/>
                </a:solidFill>
              </a:rPr>
              <a:t>입니다</a:t>
            </a:r>
            <a:endParaRPr lang="en-US" altLang="ko-KR" sz="1200" b="1" dirty="0">
              <a:solidFill>
                <a:srgbClr val="002060"/>
              </a:solidFill>
            </a:endParaRPr>
          </a:p>
        </p:txBody>
      </p:sp>
    </p:spTree>
    <p:extLst>
      <p:ext uri="{BB962C8B-B14F-4D97-AF65-F5344CB8AC3E}">
        <p14:creationId xmlns:p14="http://schemas.microsoft.com/office/powerpoint/2010/main" val="131229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47" name="직사각형 46">
            <a:extLst>
              <a:ext uri="{FF2B5EF4-FFF2-40B4-BE49-F238E27FC236}">
                <a16:creationId xmlns:a16="http://schemas.microsoft.com/office/drawing/2014/main" id="{9D7254C9-459E-4EB8-9216-0529B7305077}"/>
              </a:ext>
            </a:extLst>
          </p:cNvPr>
          <p:cNvSpPr/>
          <p:nvPr/>
        </p:nvSpPr>
        <p:spPr>
          <a:xfrm>
            <a:off x="5309588" y="2703171"/>
            <a:ext cx="6882412" cy="83371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교육대상자 수는 </a:t>
            </a:r>
            <a:r>
              <a:rPr lang="en-US" altLang="ko-KR" sz="1200" b="1" dirty="0" err="1">
                <a:solidFill>
                  <a:srgbClr val="002060"/>
                </a:solidFill>
              </a:rPr>
              <a:t>textfield</a:t>
            </a:r>
            <a:r>
              <a:rPr lang="ko-KR" altLang="en-US" sz="1200" b="1" dirty="0">
                <a:solidFill>
                  <a:srgbClr val="002060"/>
                </a:solidFill>
              </a:rPr>
              <a:t>입니다</a:t>
            </a:r>
            <a:endParaRPr lang="en-US" altLang="ko-KR" sz="1200" b="1" dirty="0">
              <a:solidFill>
                <a:srgbClr val="002060"/>
              </a:solidFill>
            </a:endParaRPr>
          </a:p>
          <a:p>
            <a:r>
              <a:rPr lang="en-US" altLang="ko-KR" sz="1200" b="1" dirty="0">
                <a:solidFill>
                  <a:srgbClr val="002060"/>
                </a:solidFill>
              </a:rPr>
              <a:t>2.</a:t>
            </a:r>
            <a:r>
              <a:rPr lang="ko-KR" altLang="en-US" sz="1200" b="1" dirty="0">
                <a:solidFill>
                  <a:srgbClr val="002060"/>
                </a:solidFill>
              </a:rPr>
              <a:t>교육실시 사진은 </a:t>
            </a:r>
            <a:r>
              <a:rPr lang="en-US" altLang="ko-KR" sz="1200" b="1" dirty="0">
                <a:solidFill>
                  <a:srgbClr val="002060"/>
                </a:solidFill>
              </a:rPr>
              <a:t>disabled </a:t>
            </a:r>
            <a:r>
              <a:rPr lang="en-US" altLang="ko-KR" sz="1200" b="1" dirty="0" err="1">
                <a:solidFill>
                  <a:srgbClr val="002060"/>
                </a:solidFill>
              </a:rPr>
              <a:t>textfield</a:t>
            </a:r>
            <a:r>
              <a:rPr lang="ko-KR" altLang="en-US" sz="1200" b="1" dirty="0">
                <a:solidFill>
                  <a:srgbClr val="002060"/>
                </a:solidFill>
              </a:rPr>
              <a:t>이고 첨부파일입니다</a:t>
            </a:r>
            <a:endParaRPr lang="en-US" altLang="ko-KR" sz="1200" b="1" dirty="0">
              <a:solidFill>
                <a:srgbClr val="002060"/>
              </a:solidFill>
            </a:endParaRPr>
          </a:p>
        </p:txBody>
      </p:sp>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5CC735EB-2327-48EF-A3B9-BE64BD0693BE}"/>
              </a:ext>
            </a:extLst>
          </p:cNvPr>
          <p:cNvSpPr/>
          <p:nvPr/>
        </p:nvSpPr>
        <p:spPr>
          <a:xfrm>
            <a:off x="5309588" y="2975958"/>
            <a:ext cx="6882412" cy="5609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테이블이고 페이지는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287452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480" y="4171711"/>
            <a:ext cx="6376769" cy="3871412"/>
          </a:xfrm>
          <a:prstGeom prst="rect">
            <a:avLst/>
          </a:prstGeom>
        </p:spPr>
      </p:pic>
      <p:sp>
        <p:nvSpPr>
          <p:cNvPr id="39" name="직사각형 38">
            <a:extLst>
              <a:ext uri="{FF2B5EF4-FFF2-40B4-BE49-F238E27FC236}">
                <a16:creationId xmlns:a16="http://schemas.microsoft.com/office/drawing/2014/main" id="{756BB174-1FEC-4906-A0EE-432A0F9F32C4}"/>
              </a:ext>
            </a:extLst>
          </p:cNvPr>
          <p:cNvSpPr/>
          <p:nvPr/>
        </p:nvSpPr>
        <p:spPr>
          <a:xfrm>
            <a:off x="-601650" y="5218682"/>
            <a:ext cx="6226083" cy="865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 공통 아이콘 필요</a:t>
            </a:r>
            <a:endParaRPr lang="en-US" altLang="ko-KR" sz="1200" b="1" dirty="0">
              <a:solidFill>
                <a:srgbClr val="FF0000"/>
              </a:solidFill>
            </a:endParaRPr>
          </a:p>
          <a:p>
            <a:r>
              <a:rPr lang="en-US" altLang="ko-KR" sz="1200" dirty="0">
                <a:solidFill>
                  <a:schemeClr val="tx1"/>
                </a:solidFill>
              </a:rPr>
              <a:t>2. </a:t>
            </a:r>
            <a:r>
              <a:rPr lang="ko-KR" altLang="en-US" sz="1200" dirty="0">
                <a:solidFill>
                  <a:schemeClr val="tx1"/>
                </a:solidFill>
              </a:rPr>
              <a:t>모바일에서는 하나의 테이블을 하단으로 내려주면 됩니다</a:t>
            </a:r>
            <a:endParaRPr lang="en-US" altLang="ko-KR" sz="1200" dirty="0">
              <a:solidFill>
                <a:schemeClr val="tx1"/>
              </a:solidFill>
            </a:endParaRPr>
          </a:p>
          <a:p>
            <a:r>
              <a:rPr lang="en-US" altLang="ko-KR" sz="1200" b="1" dirty="0">
                <a:solidFill>
                  <a:srgbClr val="0070C0"/>
                </a:solidFill>
              </a:rPr>
              <a:t>3. </a:t>
            </a:r>
            <a:r>
              <a:rPr lang="ko-KR" altLang="en-US" sz="1200" b="1" dirty="0">
                <a:solidFill>
                  <a:srgbClr val="0070C0"/>
                </a:solidFill>
              </a:rPr>
              <a:t>화면에는 업지만 페이지 </a:t>
            </a:r>
            <a:r>
              <a:rPr lang="ko-KR" altLang="en-US" sz="1200" b="1" dirty="0" err="1">
                <a:solidFill>
                  <a:srgbClr val="0070C0"/>
                </a:solidFill>
              </a:rPr>
              <a:t>네이션이</a:t>
            </a:r>
            <a:r>
              <a:rPr lang="ko-KR" altLang="en-US" sz="1200" b="1" dirty="0">
                <a:solidFill>
                  <a:srgbClr val="0070C0"/>
                </a:solidFill>
              </a:rPr>
              <a:t> 존재할 수도 </a:t>
            </a:r>
            <a:r>
              <a:rPr lang="ko-KR" altLang="en-US" sz="1200" b="1" dirty="0" err="1">
                <a:solidFill>
                  <a:srgbClr val="0070C0"/>
                </a:solidFill>
              </a:rPr>
              <a:t>있김합니다</a:t>
            </a:r>
            <a:r>
              <a:rPr lang="en-US" altLang="ko-KR" sz="1200" b="1" dirty="0">
                <a:solidFill>
                  <a:srgbClr val="0070C0"/>
                </a:solidFill>
              </a:rPr>
              <a:t>(</a:t>
            </a:r>
            <a:r>
              <a:rPr lang="ko-KR" altLang="en-US" sz="1200" b="1" dirty="0">
                <a:solidFill>
                  <a:srgbClr val="0070C0"/>
                </a:solidFill>
              </a:rPr>
              <a:t>공통이라 </a:t>
            </a:r>
            <a:r>
              <a:rPr lang="ko-KR" altLang="en-US" sz="1200" b="1" dirty="0" err="1">
                <a:solidFill>
                  <a:srgbClr val="0070C0"/>
                </a:solidFill>
              </a:rPr>
              <a:t>해놓으신거에</a:t>
            </a:r>
            <a:r>
              <a:rPr lang="ko-KR" altLang="en-US" sz="1200" b="1" dirty="0">
                <a:solidFill>
                  <a:srgbClr val="0070C0"/>
                </a:solidFill>
              </a:rPr>
              <a:t> 붙이도록 하겠습니다</a:t>
            </a:r>
            <a:r>
              <a:rPr lang="en-US" altLang="ko-KR" sz="1200" b="1" dirty="0">
                <a:solidFill>
                  <a:srgbClr val="0070C0"/>
                </a:solidFill>
              </a:rPr>
              <a:t>)</a:t>
            </a:r>
          </a:p>
        </p:txBody>
      </p:sp>
      <p:sp>
        <p:nvSpPr>
          <p:cNvPr id="40" name="타원 39">
            <a:extLst>
              <a:ext uri="{FF2B5EF4-FFF2-40B4-BE49-F238E27FC236}">
                <a16:creationId xmlns:a16="http://schemas.microsoft.com/office/drawing/2014/main" id="{F4ED78EE-DEC7-4326-93FD-524AA689448F}"/>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sp>
        <p:nvSpPr>
          <p:cNvPr id="24" name="직사각형 23">
            <a:extLst>
              <a:ext uri="{FF2B5EF4-FFF2-40B4-BE49-F238E27FC236}">
                <a16:creationId xmlns:a16="http://schemas.microsoft.com/office/drawing/2014/main" id="{7A9AD68F-0D0B-4436-95C5-029C0578E4EE}"/>
              </a:ext>
            </a:extLst>
          </p:cNvPr>
          <p:cNvSpPr/>
          <p:nvPr/>
        </p:nvSpPr>
        <p:spPr>
          <a:xfrm>
            <a:off x="-588715" y="4261282"/>
            <a:ext cx="6226083" cy="11770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rgbClr val="FF0000"/>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a:t>
            </a:r>
            <a:r>
              <a:rPr lang="en-US" altLang="ko-KR" sz="1200" b="1" dirty="0">
                <a:solidFill>
                  <a:srgbClr val="FF0000"/>
                </a:solidFill>
              </a:rPr>
              <a:t>, </a:t>
            </a:r>
            <a:r>
              <a:rPr lang="ko-KR" altLang="en-US" sz="1200" b="1" dirty="0">
                <a:solidFill>
                  <a:srgbClr val="FF0000"/>
                </a:solidFill>
              </a:rPr>
              <a:t>상세 공통 아이콘 필요</a:t>
            </a:r>
            <a:endParaRPr lang="en-US" altLang="ko-KR" sz="1200" b="1" dirty="0">
              <a:solidFill>
                <a:srgbClr val="FF0000"/>
              </a:solidFill>
            </a:endParaRPr>
          </a:p>
          <a:p>
            <a:r>
              <a:rPr lang="en-US" altLang="ko-KR" sz="1200" dirty="0">
                <a:solidFill>
                  <a:srgbClr val="FF0000"/>
                </a:solidFill>
              </a:rPr>
              <a:t>2. </a:t>
            </a:r>
            <a:r>
              <a:rPr lang="ko-KR" altLang="en-US" sz="1200" b="1" dirty="0">
                <a:solidFill>
                  <a:srgbClr val="FF0000"/>
                </a:solidFill>
              </a:rPr>
              <a:t>추가</a:t>
            </a:r>
            <a:r>
              <a:rPr lang="en-US" altLang="ko-KR" sz="1200" b="1" dirty="0">
                <a:solidFill>
                  <a:srgbClr val="FF0000"/>
                </a:solidFill>
              </a:rPr>
              <a:t>, </a:t>
            </a:r>
            <a:r>
              <a:rPr lang="ko-KR" altLang="en-US" sz="1200" b="1" dirty="0">
                <a:solidFill>
                  <a:srgbClr val="FF0000"/>
                </a:solidFill>
              </a:rPr>
              <a:t>다운로드 공통 아이콘 필요</a:t>
            </a:r>
            <a:r>
              <a:rPr lang="en-US" altLang="ko-KR" sz="1200" b="1" dirty="0">
                <a:solidFill>
                  <a:srgbClr val="FF0000"/>
                </a:solidFill>
              </a:rPr>
              <a:t> : </a:t>
            </a:r>
            <a:r>
              <a:rPr lang="ko-KR" altLang="en-US" sz="1200" b="1" dirty="0" err="1">
                <a:solidFill>
                  <a:srgbClr val="FF0000"/>
                </a:solidFill>
              </a:rPr>
              <a:t>캡쳐된</a:t>
            </a:r>
            <a:r>
              <a:rPr lang="ko-KR" altLang="en-US" sz="1200" b="1" dirty="0">
                <a:solidFill>
                  <a:srgbClr val="FF0000"/>
                </a:solidFill>
              </a:rPr>
              <a:t> 화면의 우측 상단 참고</a:t>
            </a:r>
            <a:endParaRPr lang="en-US" altLang="ko-KR" sz="1200" b="1" dirty="0">
              <a:solidFill>
                <a:srgbClr val="FF0000"/>
              </a:solidFill>
            </a:endParaRPr>
          </a:p>
          <a:p>
            <a:r>
              <a:rPr lang="en-US" altLang="ko-KR" sz="1200" b="1" dirty="0">
                <a:solidFill>
                  <a:srgbClr val="FF0000"/>
                </a:solidFill>
              </a:rPr>
              <a:t>3. </a:t>
            </a:r>
            <a:r>
              <a:rPr lang="ko-KR" altLang="en-US" sz="1200" b="1" dirty="0">
                <a:solidFill>
                  <a:srgbClr val="FF0000"/>
                </a:solidFill>
              </a:rPr>
              <a:t>열에 대한 정렬 아이콘 필요</a:t>
            </a:r>
            <a:endParaRPr lang="en-US" altLang="ko-KR" sz="1200" b="1" dirty="0">
              <a:solidFill>
                <a:srgbClr val="FF0000"/>
              </a:solidFill>
            </a:endParaRPr>
          </a:p>
          <a:p>
            <a:r>
              <a:rPr lang="en-US" altLang="ko-KR" sz="1200" dirty="0">
                <a:solidFill>
                  <a:schemeClr val="tx1"/>
                </a:solidFill>
              </a:rPr>
              <a:t>3. </a:t>
            </a:r>
            <a:r>
              <a:rPr lang="ko-KR" altLang="en-US" sz="1200" dirty="0" err="1">
                <a:solidFill>
                  <a:schemeClr val="tx1"/>
                </a:solidFill>
              </a:rPr>
              <a:t>캡쳐된</a:t>
            </a:r>
            <a:r>
              <a:rPr lang="ko-KR" altLang="en-US" sz="1200" dirty="0">
                <a:solidFill>
                  <a:schemeClr val="tx1"/>
                </a:solidFill>
              </a:rPr>
              <a:t> 화면에는 테이블 우측 상단에 </a:t>
            </a:r>
            <a:r>
              <a:rPr lang="en-US" altLang="ko-KR" sz="1200" dirty="0">
                <a:solidFill>
                  <a:schemeClr val="tx1"/>
                </a:solidFill>
              </a:rPr>
              <a:t>+ </a:t>
            </a:r>
            <a:r>
              <a:rPr lang="ko-KR" altLang="en-US" sz="1200" dirty="0">
                <a:solidFill>
                  <a:schemeClr val="tx1"/>
                </a:solidFill>
              </a:rPr>
              <a:t>아이콘을 이용해서 등록하는데 </a:t>
            </a:r>
            <a:r>
              <a:rPr lang="en-US" altLang="ko-KR" sz="1200" dirty="0">
                <a:solidFill>
                  <a:schemeClr val="tx1"/>
                </a:solidFill>
              </a:rPr>
              <a:t>[</a:t>
            </a:r>
            <a:r>
              <a:rPr lang="ko-KR" altLang="en-US" sz="1200" dirty="0">
                <a:solidFill>
                  <a:schemeClr val="tx1"/>
                </a:solidFill>
              </a:rPr>
              <a:t>등록</a:t>
            </a:r>
            <a:r>
              <a:rPr lang="en-US" altLang="ko-KR" sz="1200" dirty="0">
                <a:solidFill>
                  <a:schemeClr val="tx1"/>
                </a:solidFill>
              </a:rPr>
              <a:t>] </a:t>
            </a:r>
            <a:r>
              <a:rPr lang="ko-KR" altLang="en-US" sz="1200" dirty="0">
                <a:solidFill>
                  <a:schemeClr val="tx1"/>
                </a:solidFill>
              </a:rPr>
              <a:t>라벨 버튼으로 대체될 수 있고 모바일 화면일 경우에 상단에 검색 컴포넌트를 배치된 그대로 정렬하게끔 하거나 좋은 아이디어가 있으면 반영 부탁드려요</a:t>
            </a:r>
            <a:endParaRPr lang="en-US" altLang="ko-KR" sz="1200" b="1" dirty="0">
              <a:solidFill>
                <a:srgbClr val="0070C0"/>
              </a:solidFill>
            </a:endParaRP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75" y="3660099"/>
            <a:ext cx="5773767" cy="3197901"/>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직사각형 142"/>
          <p:cNvSpPr/>
          <p:nvPr/>
        </p:nvSpPr>
        <p:spPr>
          <a:xfrm>
            <a:off x="2802055" y="371594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144" name="직사각형 143"/>
          <p:cNvSpPr/>
          <p:nvPr/>
        </p:nvSpPr>
        <p:spPr>
          <a:xfrm>
            <a:off x="3629411" y="371594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147" name="직사각형 146"/>
          <p:cNvSpPr/>
          <p:nvPr/>
        </p:nvSpPr>
        <p:spPr>
          <a:xfrm>
            <a:off x="8818993"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152" name="직사각형 151"/>
          <p:cNvSpPr/>
          <p:nvPr/>
        </p:nvSpPr>
        <p:spPr>
          <a:xfrm>
            <a:off x="8489288"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167" name="직사각형 166"/>
          <p:cNvSpPr/>
          <p:nvPr/>
        </p:nvSpPr>
        <p:spPr>
          <a:xfrm>
            <a:off x="1921013" y="2660859"/>
            <a:ext cx="7266950" cy="375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직사각형 171"/>
          <p:cNvSpPr/>
          <p:nvPr/>
        </p:nvSpPr>
        <p:spPr>
          <a:xfrm>
            <a:off x="4520430" y="371594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175" name="직사각형 174"/>
          <p:cNvSpPr/>
          <p:nvPr/>
        </p:nvSpPr>
        <p:spPr>
          <a:xfrm>
            <a:off x="2227603" y="371594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178" name="직사각형 177"/>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직사각형 178"/>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80" name="직사각형 179"/>
          <p:cNvSpPr/>
          <p:nvPr/>
        </p:nvSpPr>
        <p:spPr>
          <a:xfrm>
            <a:off x="468027" y="2660859"/>
            <a:ext cx="1327508" cy="2835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2" name="직사각형 181"/>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결재선 지정</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직상사</a:t>
            </a:r>
            <a:r>
              <a:rPr lang="ko-KR" altLang="en-US" sz="900" b="1" u="sng" dirty="0">
                <a:solidFill>
                  <a:schemeClr val="tx1"/>
                </a:solidFill>
              </a:rPr>
              <a:t> 확인 요청 </a:t>
            </a:r>
          </a:p>
        </p:txBody>
      </p:sp>
      <p:sp>
        <p:nvSpPr>
          <p:cNvPr id="183" name="직사각형 182"/>
          <p:cNvSpPr/>
          <p:nvPr/>
        </p:nvSpPr>
        <p:spPr>
          <a:xfrm>
            <a:off x="4287505" y="517071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84" name="직사각형 183"/>
          <p:cNvSpPr/>
          <p:nvPr/>
        </p:nvSpPr>
        <p:spPr>
          <a:xfrm>
            <a:off x="5283509" y="5170717"/>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확인 요청</a:t>
            </a:r>
          </a:p>
        </p:txBody>
      </p:sp>
      <p:graphicFrame>
        <p:nvGraphicFramePr>
          <p:cNvPr id="186" name="표 185"/>
          <p:cNvGraphicFramePr>
            <a:graphicFrameLocks noGrp="1"/>
          </p:cNvGraphicFramePr>
          <p:nvPr/>
        </p:nvGraphicFramePr>
        <p:xfrm>
          <a:off x="9403000" y="915669"/>
          <a:ext cx="2670569" cy="975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등록자의 </a:t>
                      </a:r>
                      <a:r>
                        <a:rPr lang="ko-KR" altLang="en-US" sz="800" dirty="0" err="1">
                          <a:solidFill>
                            <a:schemeClr val="tx1"/>
                          </a:solidFill>
                        </a:rPr>
                        <a:t>직상사를</a:t>
                      </a:r>
                      <a:r>
                        <a:rPr lang="ko-KR" altLang="en-US" sz="800" dirty="0">
                          <a:solidFill>
                            <a:schemeClr val="tx1"/>
                          </a:solidFill>
                        </a:rPr>
                        <a:t> </a:t>
                      </a:r>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통합결재와 동일</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17" name="직사각형 16"/>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p:cNvSpPr/>
          <p:nvPr/>
        </p:nvSpPr>
        <p:spPr>
          <a:xfrm>
            <a:off x="6270351"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19" name="직사각형 18"/>
          <p:cNvSpPr/>
          <p:nvPr/>
        </p:nvSpPr>
        <p:spPr>
          <a:xfrm>
            <a:off x="7323110"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D50D501C-8B06-47D1-8C9F-C347EF88EE09}"/>
              </a:ext>
            </a:extLst>
          </p:cNvPr>
          <p:cNvSpPr/>
          <p:nvPr/>
        </p:nvSpPr>
        <p:spPr>
          <a:xfrm>
            <a:off x="3629411" y="4335694"/>
            <a:ext cx="6904162" cy="493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Tree>
    <p:extLst>
      <p:ext uri="{BB962C8B-B14F-4D97-AF65-F5344CB8AC3E}">
        <p14:creationId xmlns:p14="http://schemas.microsoft.com/office/powerpoint/2010/main" val="150136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055242" y="989411"/>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상세</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35" name="직사각형 34"/>
          <p:cNvSpPr/>
          <p:nvPr/>
        </p:nvSpPr>
        <p:spPr>
          <a:xfrm>
            <a:off x="2719947" y="6024239"/>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닫기</a:t>
            </a:r>
            <a:endParaRPr lang="ko-KR" altLang="en-US" sz="1000" dirty="0"/>
          </a:p>
        </p:txBody>
      </p:sp>
      <p:sp>
        <p:nvSpPr>
          <p:cNvPr id="2" name="직사각형 1"/>
          <p:cNvSpPr/>
          <p:nvPr/>
        </p:nvSpPr>
        <p:spPr>
          <a:xfrm>
            <a:off x="717629" y="1655181"/>
            <a:ext cx="4710897" cy="15440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수정 화면과 동일하게 구성</a:t>
            </a:r>
            <a:endParaRPr lang="en-US" altLang="ko-KR" dirty="0"/>
          </a:p>
          <a:p>
            <a:pPr algn="ctr"/>
            <a:r>
              <a:rPr lang="ko-KR" altLang="en-US" dirty="0"/>
              <a:t>단 조회 만 가능</a:t>
            </a:r>
            <a:endParaRPr lang="en-US" altLang="ko-KR" dirty="0"/>
          </a:p>
          <a:p>
            <a:pPr algn="ctr"/>
            <a:endParaRPr lang="en-US" altLang="ko-KR" dirty="0"/>
          </a:p>
          <a:p>
            <a:pPr algn="ctr"/>
            <a:r>
              <a:rPr lang="ko-KR" altLang="en-US" dirty="0"/>
              <a:t>파일 다운로드 가능</a:t>
            </a:r>
          </a:p>
        </p:txBody>
      </p:sp>
      <p:graphicFrame>
        <p:nvGraphicFramePr>
          <p:cNvPr id="11" name="표 10"/>
          <p:cNvGraphicFramePr>
            <a:graphicFrameLocks noGrp="1"/>
          </p:cNvGraphicFramePr>
          <p:nvPr/>
        </p:nvGraphicFramePr>
        <p:xfrm>
          <a:off x="727833" y="3669955"/>
          <a:ext cx="4872867" cy="717360"/>
        </p:xfrm>
        <a:graphic>
          <a:graphicData uri="http://schemas.openxmlformats.org/drawingml/2006/table">
            <a:tbl>
              <a:tblPr firstRow="1" bandRow="1">
                <a:tableStyleId>{5C22544A-7EE6-4342-B048-85BDC9FD1C3A}</a:tableStyleId>
              </a:tblPr>
              <a:tblGrid>
                <a:gridCol w="976119">
                  <a:extLst>
                    <a:ext uri="{9D8B030D-6E8A-4147-A177-3AD203B41FA5}">
                      <a16:colId xmlns:a16="http://schemas.microsoft.com/office/drawing/2014/main" val="20001"/>
                    </a:ext>
                  </a:extLst>
                </a:gridCol>
                <a:gridCol w="947834">
                  <a:extLst>
                    <a:ext uri="{9D8B030D-6E8A-4147-A177-3AD203B41FA5}">
                      <a16:colId xmlns:a16="http://schemas.microsoft.com/office/drawing/2014/main" val="20002"/>
                    </a:ext>
                  </a:extLst>
                </a:gridCol>
                <a:gridCol w="1474456">
                  <a:extLst>
                    <a:ext uri="{9D8B030D-6E8A-4147-A177-3AD203B41FA5}">
                      <a16:colId xmlns:a16="http://schemas.microsoft.com/office/drawing/2014/main" val="20003"/>
                    </a:ext>
                  </a:extLst>
                </a:gridCol>
                <a:gridCol w="737229">
                  <a:extLst>
                    <a:ext uri="{9D8B030D-6E8A-4147-A177-3AD203B41FA5}">
                      <a16:colId xmlns:a16="http://schemas.microsoft.com/office/drawing/2014/main" val="20004"/>
                    </a:ext>
                  </a:extLst>
                </a:gridCol>
                <a:gridCol w="737229">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직사각형 11"/>
          <p:cNvSpPr/>
          <p:nvPr/>
        </p:nvSpPr>
        <p:spPr>
          <a:xfrm>
            <a:off x="208483" y="3489955"/>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전자서명 </a:t>
            </a:r>
          </a:p>
        </p:txBody>
      </p:sp>
      <p:graphicFrame>
        <p:nvGraphicFramePr>
          <p:cNvPr id="15" name="표 14"/>
          <p:cNvGraphicFramePr>
            <a:graphicFrameLocks noGrp="1"/>
          </p:cNvGraphicFramePr>
          <p:nvPr/>
        </p:nvGraphicFramePr>
        <p:xfrm>
          <a:off x="730510" y="4680649"/>
          <a:ext cx="4860665" cy="777176"/>
        </p:xfrm>
        <a:graphic>
          <a:graphicData uri="http://schemas.openxmlformats.org/drawingml/2006/table">
            <a:tbl>
              <a:tblPr firstRow="1" bandRow="1">
                <a:tableStyleId>{5C22544A-7EE6-4342-B048-85BDC9FD1C3A}</a:tableStyleId>
              </a:tblPr>
              <a:tblGrid>
                <a:gridCol w="971293">
                  <a:extLst>
                    <a:ext uri="{9D8B030D-6E8A-4147-A177-3AD203B41FA5}">
                      <a16:colId xmlns:a16="http://schemas.microsoft.com/office/drawing/2014/main" val="20001"/>
                    </a:ext>
                  </a:extLst>
                </a:gridCol>
                <a:gridCol w="943147">
                  <a:extLst>
                    <a:ext uri="{9D8B030D-6E8A-4147-A177-3AD203B41FA5}">
                      <a16:colId xmlns:a16="http://schemas.microsoft.com/office/drawing/2014/main" val="20002"/>
                    </a:ext>
                  </a:extLst>
                </a:gridCol>
                <a:gridCol w="1467166">
                  <a:extLst>
                    <a:ext uri="{9D8B030D-6E8A-4147-A177-3AD203B41FA5}">
                      <a16:colId xmlns:a16="http://schemas.microsoft.com/office/drawing/2014/main" val="20003"/>
                    </a:ext>
                  </a:extLst>
                </a:gridCol>
                <a:gridCol w="733584">
                  <a:extLst>
                    <a:ext uri="{9D8B030D-6E8A-4147-A177-3AD203B41FA5}">
                      <a16:colId xmlns:a16="http://schemas.microsoft.com/office/drawing/2014/main" val="20004"/>
                    </a:ext>
                  </a:extLst>
                </a:gridCol>
                <a:gridCol w="745475">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745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6" name="직사각형 15"/>
          <p:cNvSpPr/>
          <p:nvPr/>
        </p:nvSpPr>
        <p:spPr>
          <a:xfrm>
            <a:off x="211160" y="4500649"/>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결재 </a:t>
            </a:r>
          </a:p>
        </p:txBody>
      </p:sp>
    </p:spTree>
    <p:extLst>
      <p:ext uri="{BB962C8B-B14F-4D97-AF65-F5344CB8AC3E}">
        <p14:creationId xmlns:p14="http://schemas.microsoft.com/office/powerpoint/2010/main" val="280972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cxnSp>
        <p:nvCxnSpPr>
          <p:cNvPr id="5" name="직선 화살표 연결선 4"/>
          <p:cNvCxnSpPr>
            <a:stCxn id="28" idx="2"/>
          </p:cNvCxnSpPr>
          <p:nvPr/>
        </p:nvCxnSpPr>
        <p:spPr>
          <a:xfrm flipH="1">
            <a:off x="7511555" y="1824717"/>
            <a:ext cx="1090415" cy="227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77E4E58A-F732-4D18-BAEF-FC051E728C81}"/>
              </a:ext>
            </a:extLst>
          </p:cNvPr>
          <p:cNvSpPr/>
          <p:nvPr/>
        </p:nvSpPr>
        <p:spPr>
          <a:xfrm>
            <a:off x="778963" y="4330507"/>
            <a:ext cx="6226083" cy="40465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en-US" altLang="ko-KR" sz="1200" dirty="0">
                <a:solidFill>
                  <a:srgbClr val="002060"/>
                </a:solidFill>
              </a:rPr>
              <a:t>. </a:t>
            </a:r>
            <a:r>
              <a:rPr lang="ko-KR" altLang="en-US" sz="1200" b="1" dirty="0">
                <a:solidFill>
                  <a:srgbClr val="002060"/>
                </a:solidFill>
              </a:rPr>
              <a:t>테이블 </a:t>
            </a:r>
            <a:r>
              <a:rPr lang="en-US" altLang="ko-KR" sz="1200" b="1" dirty="0">
                <a:solidFill>
                  <a:srgbClr val="002060"/>
                </a:solidFill>
              </a:rPr>
              <a:t>case2</a:t>
            </a: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452761" y="106988"/>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676" y="4090515"/>
            <a:ext cx="5447200" cy="3168710"/>
          </a:xfrm>
          <a:prstGeom prst="rect">
            <a:avLst/>
          </a:prstGeom>
        </p:spPr>
      </p:pic>
      <p:sp>
        <p:nvSpPr>
          <p:cNvPr id="42" name="직사각형 41">
            <a:extLst>
              <a:ext uri="{FF2B5EF4-FFF2-40B4-BE49-F238E27FC236}">
                <a16:creationId xmlns:a16="http://schemas.microsoft.com/office/drawing/2014/main" id="{5338E984-E736-47C1-8086-DA64E1A8786E}"/>
              </a:ext>
            </a:extLst>
          </p:cNvPr>
          <p:cNvSpPr/>
          <p:nvPr/>
        </p:nvSpPr>
        <p:spPr>
          <a:xfrm>
            <a:off x="-808162" y="4704431"/>
            <a:ext cx="6904162" cy="19408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편집이 불가능한 필드가 존재할 수도 있어서 </a:t>
            </a:r>
            <a:r>
              <a:rPr lang="en-US" altLang="ko-KR" sz="1200" dirty="0">
                <a:solidFill>
                  <a:schemeClr val="tx1"/>
                </a:solidFill>
              </a:rPr>
              <a:t>disabled</a:t>
            </a:r>
            <a:r>
              <a:rPr lang="ko-KR" altLang="en-US" sz="1200" dirty="0">
                <a:solidFill>
                  <a:schemeClr val="tx1"/>
                </a:solidFill>
              </a:rPr>
              <a:t>를 확인할 수 있는 가이드 필요</a:t>
            </a:r>
            <a:endParaRPr lang="en-US" altLang="ko-KR" sz="1200" dirty="0">
              <a:solidFill>
                <a:schemeClr val="tx1"/>
              </a:solidFill>
            </a:endParaRPr>
          </a:p>
          <a:p>
            <a:r>
              <a:rPr lang="en-US" altLang="ko-KR" sz="1200" dirty="0">
                <a:solidFill>
                  <a:schemeClr val="tx1"/>
                </a:solidFill>
              </a:rPr>
              <a:t>2. </a:t>
            </a:r>
            <a:r>
              <a:rPr lang="ko-KR" altLang="en-US" sz="1200" dirty="0" err="1">
                <a:solidFill>
                  <a:schemeClr val="tx1"/>
                </a:solidFill>
              </a:rPr>
              <a:t>캡쳐된</a:t>
            </a:r>
            <a:r>
              <a:rPr lang="ko-KR" altLang="en-US" sz="1200" dirty="0">
                <a:solidFill>
                  <a:schemeClr val="tx1"/>
                </a:solidFill>
              </a:rPr>
              <a:t> 화면처럼 각 </a:t>
            </a:r>
            <a:r>
              <a:rPr lang="en-US" altLang="ko-KR" sz="1200" dirty="0">
                <a:solidFill>
                  <a:schemeClr val="tx1"/>
                </a:solidFill>
              </a:rPr>
              <a:t>input</a:t>
            </a:r>
            <a:r>
              <a:rPr lang="ko-KR" altLang="en-US" sz="1200" dirty="0">
                <a:solidFill>
                  <a:schemeClr val="tx1"/>
                </a:solidFill>
              </a:rPr>
              <a:t>에 </a:t>
            </a:r>
            <a:r>
              <a:rPr lang="en-US" altLang="ko-KR" sz="1200" dirty="0" err="1">
                <a:solidFill>
                  <a:schemeClr val="tx1"/>
                </a:solidFill>
              </a:rPr>
              <a:t>filedset</a:t>
            </a:r>
            <a:r>
              <a:rPr lang="en-US" altLang="ko-KR" sz="1200" dirty="0">
                <a:solidFill>
                  <a:schemeClr val="tx1"/>
                </a:solidFill>
              </a:rPr>
              <a:t> </a:t>
            </a:r>
            <a:r>
              <a:rPr lang="ko-KR" altLang="en-US" sz="1200" dirty="0">
                <a:solidFill>
                  <a:schemeClr val="tx1"/>
                </a:solidFill>
              </a:rPr>
              <a:t>처럼 라벨이 </a:t>
            </a:r>
            <a:r>
              <a:rPr lang="ko-KR" altLang="en-US" sz="1200" dirty="0" err="1">
                <a:solidFill>
                  <a:schemeClr val="tx1"/>
                </a:solidFill>
              </a:rPr>
              <a:t>표기되어있는데</a:t>
            </a:r>
            <a:r>
              <a:rPr lang="ko-KR" altLang="en-US" sz="1200" dirty="0">
                <a:solidFill>
                  <a:schemeClr val="tx1"/>
                </a:solidFill>
              </a:rPr>
              <a:t> 이렇게 할 필요는 없음</a:t>
            </a:r>
            <a:endParaRPr lang="en-US" altLang="ko-KR" sz="1200" dirty="0">
              <a:solidFill>
                <a:schemeClr val="tx1"/>
              </a:solidFill>
            </a:endParaRPr>
          </a:p>
          <a:p>
            <a:r>
              <a:rPr lang="en-US" altLang="ko-KR" sz="1200" dirty="0">
                <a:solidFill>
                  <a:schemeClr val="tx1"/>
                </a:solidFill>
              </a:rPr>
              <a:t>3.date </a:t>
            </a:r>
            <a:r>
              <a:rPr lang="en-US" altLang="ko-KR" sz="1200" dirty="0" err="1">
                <a:solidFill>
                  <a:schemeClr val="tx1"/>
                </a:solidFill>
              </a:rPr>
              <a:t>componen</a:t>
            </a:r>
            <a:r>
              <a:rPr lang="ko-KR" altLang="en-US" sz="1200" dirty="0">
                <a:solidFill>
                  <a:schemeClr val="tx1"/>
                </a:solidFill>
              </a:rPr>
              <a:t>는 결정해서 전달 예정</a:t>
            </a:r>
            <a:endParaRPr lang="en-US" altLang="ko-KR" sz="1200" dirty="0">
              <a:solidFill>
                <a:schemeClr val="tx1"/>
              </a:solidFill>
            </a:endParaRPr>
          </a:p>
          <a:p>
            <a:r>
              <a:rPr lang="en-US" altLang="ko-KR" sz="1200" dirty="0">
                <a:solidFill>
                  <a:schemeClr val="tx1"/>
                </a:solidFill>
              </a:rPr>
              <a:t>4.</a:t>
            </a:r>
            <a:r>
              <a:rPr lang="ko-KR" altLang="en-US" sz="1200" dirty="0" err="1">
                <a:solidFill>
                  <a:schemeClr val="tx1"/>
                </a:solidFill>
              </a:rPr>
              <a:t>캡쳐된</a:t>
            </a:r>
            <a:r>
              <a:rPr lang="ko-KR" altLang="en-US" sz="1200" dirty="0">
                <a:solidFill>
                  <a:schemeClr val="tx1"/>
                </a:solidFill>
              </a:rPr>
              <a:t> 화면은 </a:t>
            </a:r>
            <a:r>
              <a:rPr lang="ko-KR" altLang="en-US" sz="1200" dirty="0" err="1">
                <a:solidFill>
                  <a:schemeClr val="tx1"/>
                </a:solidFill>
              </a:rPr>
              <a:t>모달이지만</a:t>
            </a:r>
            <a:r>
              <a:rPr lang="ko-KR" altLang="en-US" sz="1200" dirty="0">
                <a:solidFill>
                  <a:schemeClr val="tx1"/>
                </a:solidFill>
              </a:rPr>
              <a:t> 페이지임</a:t>
            </a:r>
            <a:endParaRPr lang="en-US" altLang="ko-KR" sz="1200" dirty="0">
              <a:solidFill>
                <a:schemeClr val="tx1"/>
              </a:solidFill>
            </a:endParaRPr>
          </a:p>
          <a:p>
            <a:r>
              <a:rPr lang="en-US" altLang="ko-KR" sz="1200" dirty="0">
                <a:solidFill>
                  <a:schemeClr val="tx1"/>
                </a:solidFill>
              </a:rPr>
              <a:t>5.Form</a:t>
            </a:r>
            <a:r>
              <a:rPr lang="ko-KR" altLang="en-US" sz="1200" dirty="0">
                <a:solidFill>
                  <a:schemeClr val="tx1"/>
                </a:solidFill>
              </a:rPr>
              <a:t>에 대한 일반적인 반응형은 네이버 회원 등록처럼 진행해주시면 </a:t>
            </a:r>
            <a:r>
              <a:rPr lang="ko-KR" altLang="en-US" sz="1200" dirty="0" err="1">
                <a:solidFill>
                  <a:schemeClr val="tx1"/>
                </a:solidFill>
              </a:rPr>
              <a:t>될듯</a:t>
            </a:r>
            <a:r>
              <a:rPr lang="ko-KR" altLang="en-US" sz="1200" dirty="0">
                <a:solidFill>
                  <a:schemeClr val="tx1"/>
                </a:solidFill>
              </a:rPr>
              <a:t> 합니다</a:t>
            </a:r>
            <a:endParaRPr lang="en-US" altLang="ko-KR" sz="1200" dirty="0">
              <a:solidFill>
                <a:schemeClr val="tx1"/>
              </a:solidFill>
            </a:endParaRPr>
          </a:p>
          <a:p>
            <a:r>
              <a:rPr lang="en-US" altLang="ko-KR" sz="1200" dirty="0">
                <a:solidFill>
                  <a:schemeClr val="tx1"/>
                </a:solidFill>
              </a:rPr>
              <a:t>6,</a:t>
            </a:r>
            <a:r>
              <a:rPr lang="ko-KR" altLang="en-US" sz="1200" dirty="0" err="1">
                <a:solidFill>
                  <a:schemeClr val="tx1"/>
                </a:solidFill>
              </a:rPr>
              <a:t>캡쳐된</a:t>
            </a:r>
            <a:r>
              <a:rPr lang="ko-KR" altLang="en-US" sz="1200" dirty="0">
                <a:solidFill>
                  <a:schemeClr val="tx1"/>
                </a:solidFill>
              </a:rPr>
              <a:t> 화면의 첨부 영역은 썸네일 이미지 공간을 고려한걸로 보이고 무시하고 기획서 대로만 진행해주시면 됩니다</a:t>
            </a:r>
            <a:r>
              <a:rPr lang="en-US" altLang="ko-KR" sz="1200" dirty="0">
                <a:solidFill>
                  <a:schemeClr val="tx1"/>
                </a:solidFill>
              </a:rPr>
              <a:t>.</a:t>
            </a:r>
          </a:p>
          <a:p>
            <a:r>
              <a:rPr lang="en-US" altLang="ko-KR" sz="1200" b="1" dirty="0">
                <a:solidFill>
                  <a:srgbClr val="002060"/>
                </a:solidFill>
              </a:rPr>
              <a:t>7.</a:t>
            </a:r>
            <a:r>
              <a:rPr lang="ko-KR" altLang="en-US" sz="1200" b="1" dirty="0">
                <a:solidFill>
                  <a:srgbClr val="002060"/>
                </a:solidFill>
              </a:rPr>
              <a:t>기획서 화면의 </a:t>
            </a:r>
            <a:r>
              <a:rPr lang="en-US" altLang="ko-KR" sz="1200" b="1" dirty="0">
                <a:solidFill>
                  <a:srgbClr val="002060"/>
                </a:solidFill>
              </a:rPr>
              <a:t>[</a:t>
            </a:r>
            <a:r>
              <a:rPr lang="ko-KR" altLang="en-US" sz="1200" b="1" dirty="0">
                <a:solidFill>
                  <a:srgbClr val="002060"/>
                </a:solidFill>
              </a:rPr>
              <a:t>조회</a:t>
            </a:r>
            <a:r>
              <a:rPr lang="en-US" altLang="ko-KR" sz="1200" b="1" dirty="0">
                <a:solidFill>
                  <a:srgbClr val="002060"/>
                </a:solidFill>
              </a:rPr>
              <a:t>] </a:t>
            </a:r>
            <a:r>
              <a:rPr lang="ko-KR" altLang="en-US" sz="1200" b="1" dirty="0">
                <a:solidFill>
                  <a:srgbClr val="002060"/>
                </a:solidFill>
              </a:rPr>
              <a:t>버튼은 </a:t>
            </a:r>
            <a:r>
              <a:rPr lang="ko-KR" altLang="en-US" sz="1200" b="1" dirty="0" err="1">
                <a:solidFill>
                  <a:srgbClr val="002060"/>
                </a:solidFill>
              </a:rPr>
              <a:t>필요없고</a:t>
            </a:r>
            <a:r>
              <a:rPr lang="ko-KR" altLang="en-US" sz="1200" b="1" dirty="0">
                <a:solidFill>
                  <a:srgbClr val="002060"/>
                </a:solidFill>
              </a:rPr>
              <a:t> 등록시에는 위의 게시판번호</a:t>
            </a:r>
            <a:r>
              <a:rPr lang="en-US" altLang="ko-KR" sz="1200" b="1" dirty="0">
                <a:solidFill>
                  <a:srgbClr val="002060"/>
                </a:solidFill>
              </a:rPr>
              <a:t>, </a:t>
            </a:r>
            <a:r>
              <a:rPr lang="ko-KR" altLang="en-US" sz="1200" b="1" dirty="0">
                <a:solidFill>
                  <a:srgbClr val="002060"/>
                </a:solidFill>
              </a:rPr>
              <a:t>작성자</a:t>
            </a:r>
            <a:r>
              <a:rPr lang="en-US" altLang="ko-KR" sz="1200" b="1" dirty="0">
                <a:solidFill>
                  <a:srgbClr val="002060"/>
                </a:solidFill>
              </a:rPr>
              <a:t>, </a:t>
            </a:r>
            <a:r>
              <a:rPr lang="ko-KR" altLang="en-US" sz="1200" b="1" dirty="0">
                <a:solidFill>
                  <a:srgbClr val="002060"/>
                </a:solidFill>
              </a:rPr>
              <a:t>작성일시는 수정시에만 표기되는 거임</a:t>
            </a:r>
            <a:endParaRPr lang="en-US" altLang="ko-KR" sz="1200" b="1" dirty="0">
              <a:solidFill>
                <a:srgbClr val="002060"/>
              </a:solidFill>
            </a:endParaRPr>
          </a:p>
        </p:txBody>
      </p:sp>
      <p:pic>
        <p:nvPicPr>
          <p:cNvPr id="7" name="그림 6">
            <a:extLst>
              <a:ext uri="{FF2B5EF4-FFF2-40B4-BE49-F238E27FC236}">
                <a16:creationId xmlns:a16="http://schemas.microsoft.com/office/drawing/2014/main" id="{F7296717-70DE-47A0-9341-859D4C5E1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4156" y="987671"/>
            <a:ext cx="2182302" cy="4812948"/>
          </a:xfrm>
          <a:prstGeom prst="rect">
            <a:avLst/>
          </a:prstGeom>
        </p:spPr>
      </p:pic>
      <p:sp>
        <p:nvSpPr>
          <p:cNvPr id="45" name="타원 44">
            <a:extLst>
              <a:ext uri="{FF2B5EF4-FFF2-40B4-BE49-F238E27FC236}">
                <a16:creationId xmlns:a16="http://schemas.microsoft.com/office/drawing/2014/main" id="{6181B849-886F-1D48-BCF4-355138CBE2C9}"/>
              </a:ext>
            </a:extLst>
          </p:cNvPr>
          <p:cNvSpPr/>
          <p:nvPr/>
        </p:nvSpPr>
        <p:spPr>
          <a:xfrm>
            <a:off x="-452761" y="41556"/>
            <a:ext cx="520554" cy="5563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1" y="3842152"/>
            <a:ext cx="4944422" cy="3015848"/>
          </a:xfrm>
          <a:prstGeom prst="rect">
            <a:avLst/>
          </a:prstGeom>
        </p:spPr>
      </p:pic>
      <p:sp>
        <p:nvSpPr>
          <p:cNvPr id="31" name="직사각형 30">
            <a:extLst>
              <a:ext uri="{FF2B5EF4-FFF2-40B4-BE49-F238E27FC236}">
                <a16:creationId xmlns:a16="http://schemas.microsoft.com/office/drawing/2014/main" id="{4C62BE58-1BA8-4A37-9775-6D44785BF313}"/>
              </a:ext>
            </a:extLst>
          </p:cNvPr>
          <p:cNvSpPr/>
          <p:nvPr/>
        </p:nvSpPr>
        <p:spPr>
          <a:xfrm>
            <a:off x="202591" y="4714421"/>
            <a:ext cx="6722295" cy="739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70C0"/>
                </a:solidFill>
              </a:rPr>
              <a:t>1. </a:t>
            </a:r>
            <a:r>
              <a:rPr lang="ko-KR" altLang="en-US" sz="1200" b="1" dirty="0">
                <a:solidFill>
                  <a:srgbClr val="0070C0"/>
                </a:solidFill>
              </a:rPr>
              <a:t>게시글 </a:t>
            </a:r>
            <a:r>
              <a:rPr lang="ko-KR" altLang="en-US" sz="1200" b="1" dirty="0" err="1">
                <a:solidFill>
                  <a:srgbClr val="0070C0"/>
                </a:solidFill>
              </a:rPr>
              <a:t>상세화면이고</a:t>
            </a:r>
            <a:r>
              <a:rPr lang="ko-KR" altLang="en-US" sz="1200" b="1" dirty="0">
                <a:solidFill>
                  <a:srgbClr val="0070C0"/>
                </a:solidFill>
              </a:rPr>
              <a:t> </a:t>
            </a:r>
            <a:r>
              <a:rPr lang="en-US" altLang="ko-KR" sz="1200" b="1" dirty="0">
                <a:solidFill>
                  <a:srgbClr val="0070C0"/>
                </a:solidFill>
              </a:rPr>
              <a:t>input </a:t>
            </a:r>
            <a:r>
              <a:rPr lang="ko-KR" altLang="en-US" sz="1200" b="1" dirty="0">
                <a:solidFill>
                  <a:srgbClr val="0070C0"/>
                </a:solidFill>
              </a:rPr>
              <a:t>비활성화하는 방식으로 </a:t>
            </a:r>
            <a:r>
              <a:rPr lang="en-US" altLang="ko-KR" sz="1200" b="1" dirty="0">
                <a:solidFill>
                  <a:srgbClr val="0070C0"/>
                </a:solidFill>
              </a:rPr>
              <a:t>UI</a:t>
            </a:r>
            <a:r>
              <a:rPr lang="ko-KR" altLang="en-US" sz="1200" b="1" dirty="0">
                <a:solidFill>
                  <a:srgbClr val="0070C0"/>
                </a:solidFill>
              </a:rPr>
              <a:t>를 구성할 필요는 없음</a:t>
            </a:r>
            <a:endParaRPr lang="en-US" altLang="ko-KR" sz="1200" b="1" dirty="0">
              <a:solidFill>
                <a:srgbClr val="0070C0"/>
              </a:solidFill>
            </a:endParaRPr>
          </a:p>
        </p:txBody>
      </p:sp>
      <p:sp>
        <p:nvSpPr>
          <p:cNvPr id="42" name="타원 41">
            <a:extLst>
              <a:ext uri="{FF2B5EF4-FFF2-40B4-BE49-F238E27FC236}">
                <a16:creationId xmlns:a16="http://schemas.microsoft.com/office/drawing/2014/main" id="{4EB2B8EC-82D5-C840-A8A3-2C97463C5B0F}"/>
              </a:ext>
            </a:extLst>
          </p:cNvPr>
          <p:cNvSpPr/>
          <p:nvPr/>
        </p:nvSpPr>
        <p:spPr>
          <a:xfrm>
            <a:off x="-452761" y="41556"/>
            <a:ext cx="520554" cy="5563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권한 부여</a:t>
            </a:r>
          </a:p>
        </p:txBody>
      </p:sp>
      <p:sp>
        <p:nvSpPr>
          <p:cNvPr id="12" name="직사각형 11"/>
          <p:cNvSpPr/>
          <p:nvPr/>
        </p:nvSpPr>
        <p:spPr>
          <a:xfrm>
            <a:off x="9560196" y="5060075"/>
            <a:ext cx="2631804" cy="1346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 </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포털접속자에게도</a:t>
            </a:r>
            <a:r>
              <a:rPr lang="ko-KR" altLang="en-US" sz="900" dirty="0">
                <a:solidFill>
                  <a:schemeClr val="tx1"/>
                </a:solidFill>
              </a:rPr>
              <a:t>  권한을 관리할 것인가</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포털접속자의</a:t>
            </a:r>
            <a:r>
              <a:rPr lang="ko-KR" altLang="en-US" sz="900" dirty="0">
                <a:solidFill>
                  <a:schemeClr val="tx1"/>
                </a:solidFill>
              </a:rPr>
              <a:t> 권한유형과  </a:t>
            </a:r>
            <a:r>
              <a:rPr lang="ko-KR" altLang="en-US" sz="900" dirty="0" err="1">
                <a:solidFill>
                  <a:schemeClr val="tx1"/>
                </a:solidFill>
              </a:rPr>
              <a:t>어드민접속자의</a:t>
            </a:r>
            <a:r>
              <a:rPr lang="ko-KR" altLang="en-US" sz="900" dirty="0">
                <a:solidFill>
                  <a:schemeClr val="tx1"/>
                </a:solidFill>
              </a:rPr>
              <a:t> 권한유형이 동일한가 </a:t>
            </a:r>
            <a:r>
              <a:rPr lang="en-US" altLang="ko-KR" sz="900" dirty="0">
                <a:solidFill>
                  <a:schemeClr val="tx1"/>
                </a:solidFill>
              </a:rPr>
              <a:t>?</a:t>
            </a:r>
          </a:p>
          <a:p>
            <a:endParaRPr lang="en-US" altLang="ko-KR" sz="900" dirty="0">
              <a:solidFill>
                <a:schemeClr val="tx1"/>
              </a:solidFill>
            </a:endParaRPr>
          </a:p>
          <a:p>
            <a:r>
              <a:rPr lang="ko-KR" altLang="en-US" sz="900" b="1" dirty="0" err="1">
                <a:solidFill>
                  <a:schemeClr val="tx1"/>
                </a:solidFill>
              </a:rPr>
              <a:t>어드민</a:t>
            </a:r>
            <a:r>
              <a:rPr lang="en-US" altLang="ko-KR" sz="900" b="1" dirty="0">
                <a:solidFill>
                  <a:schemeClr val="tx1"/>
                </a:solidFill>
              </a:rPr>
              <a:t>/</a:t>
            </a:r>
            <a:r>
              <a:rPr lang="ko-KR" altLang="en-US" sz="900" b="1" dirty="0">
                <a:solidFill>
                  <a:schemeClr val="tx1"/>
                </a:solidFill>
              </a:rPr>
              <a:t>포털 각각에 대해 권한유형에 대한 정의가 필요</a:t>
            </a:r>
            <a:endParaRPr lang="en-US" altLang="ko-KR" sz="900" b="1" dirty="0">
              <a:solidFill>
                <a:schemeClr val="tx1"/>
              </a:solidFill>
            </a:endParaRPr>
          </a:p>
        </p:txBody>
      </p:sp>
      <p:graphicFrame>
        <p:nvGraphicFramePr>
          <p:cNvPr id="40" name="표 39"/>
          <p:cNvGraphicFramePr>
            <a:graphicFrameLocks noGrp="1"/>
          </p:cNvGraphicFramePr>
          <p:nvPr/>
        </p:nvGraphicFramePr>
        <p:xfrm>
          <a:off x="497887" y="1448889"/>
          <a:ext cx="6668024" cy="3231960"/>
        </p:xfrm>
        <a:graphic>
          <a:graphicData uri="http://schemas.openxmlformats.org/drawingml/2006/table">
            <a:tbl>
              <a:tblPr firstRow="1" bandRow="1">
                <a:tableStyleId>{5C22544A-7EE6-4342-B048-85BDC9FD1C3A}</a:tableStyleId>
              </a:tblPr>
              <a:tblGrid>
                <a:gridCol w="1151390">
                  <a:extLst>
                    <a:ext uri="{9D8B030D-6E8A-4147-A177-3AD203B41FA5}">
                      <a16:colId xmlns:a16="http://schemas.microsoft.com/office/drawing/2014/main" val="20001"/>
                    </a:ext>
                  </a:extLst>
                </a:gridCol>
                <a:gridCol w="985172">
                  <a:extLst>
                    <a:ext uri="{9D8B030D-6E8A-4147-A177-3AD203B41FA5}">
                      <a16:colId xmlns:a16="http://schemas.microsoft.com/office/drawing/2014/main" val="20002"/>
                    </a:ext>
                  </a:extLst>
                </a:gridCol>
                <a:gridCol w="2581722">
                  <a:extLst>
                    <a:ext uri="{9D8B030D-6E8A-4147-A177-3AD203B41FA5}">
                      <a16:colId xmlns:a16="http://schemas.microsoft.com/office/drawing/2014/main" val="20003"/>
                    </a:ext>
                  </a:extLst>
                </a:gridCol>
                <a:gridCol w="194974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이름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 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11111111</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전남광역본부</a:t>
                      </a:r>
                      <a:r>
                        <a:rPr lang="en-US" altLang="ko-KR" sz="800" b="0" u="sng" dirty="0">
                          <a:solidFill>
                            <a:schemeClr val="tx1"/>
                          </a:solidFill>
                        </a:rPr>
                        <a:t>&gt;</a:t>
                      </a:r>
                      <a:r>
                        <a:rPr lang="ko-KR" altLang="en-US" sz="800" b="0" u="sng" dirty="0">
                          <a:solidFill>
                            <a:schemeClr val="tx1"/>
                          </a:solidFill>
                        </a:rPr>
                        <a:t>순천지사</a:t>
                      </a:r>
                      <a:r>
                        <a:rPr lang="en-US" altLang="ko-KR" sz="800" b="0" u="sng" dirty="0">
                          <a:solidFill>
                            <a:schemeClr val="tx1"/>
                          </a:solidFill>
                        </a:rPr>
                        <a:t>/</a:t>
                      </a:r>
                      <a:r>
                        <a:rPr lang="ko-KR" altLang="en-US" sz="800" b="0" u="sng" dirty="0" err="1">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안전서류</a:t>
                      </a:r>
                      <a:r>
                        <a:rPr lang="en-US" altLang="ko-KR" sz="800" b="0" u="sng" dirty="0">
                          <a:solidFill>
                            <a:schemeClr val="tx1"/>
                          </a:solidFill>
                        </a:rPr>
                        <a:t>,</a:t>
                      </a:r>
                      <a:r>
                        <a:rPr lang="ko-KR" altLang="en-US" sz="800" b="0" u="sng" dirty="0" err="1">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11111112</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11111113</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graphicFrame>
        <p:nvGraphicFramePr>
          <p:cNvPr id="30" name="표 29"/>
          <p:cNvGraphicFramePr>
            <a:graphicFrameLocks noGrp="1"/>
          </p:cNvGraphicFramePr>
          <p:nvPr/>
        </p:nvGraphicFramePr>
        <p:xfrm>
          <a:off x="9487200" y="851580"/>
          <a:ext cx="2497898" cy="2133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사번</a:t>
                      </a:r>
                      <a:r>
                        <a:rPr lang="en-US" altLang="ko-KR" sz="800" dirty="0"/>
                        <a:t>/</a:t>
                      </a:r>
                      <a:r>
                        <a:rPr lang="ko-KR" altLang="en-US" sz="800" dirty="0"/>
                        <a:t>성명</a:t>
                      </a:r>
                    </a:p>
                  </a:txBody>
                  <a:tcPr/>
                </a:tc>
                <a:tc>
                  <a:txBody>
                    <a:bodyPr/>
                    <a:lstStyle/>
                    <a:p>
                      <a:pPr latinLnBrk="1"/>
                      <a:r>
                        <a:rPr lang="ko-KR" altLang="en-US" sz="800" dirty="0" err="1"/>
                        <a:t>사번</a:t>
                      </a:r>
                      <a:r>
                        <a:rPr lang="en-US" altLang="ko-KR" sz="800" dirty="0"/>
                        <a:t>/</a:t>
                      </a:r>
                      <a:r>
                        <a:rPr lang="ko-KR" altLang="en-US" sz="800" dirty="0"/>
                        <a:t>성명으로 도 </a:t>
                      </a:r>
                      <a:r>
                        <a:rPr lang="ko-KR" altLang="en-US" sz="800" dirty="0" err="1"/>
                        <a:t>주회</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조직으로 검색</a:t>
                      </a:r>
                      <a:endParaRPr lang="en-US" altLang="ko-KR" sz="800" dirty="0"/>
                    </a:p>
                    <a:p>
                      <a:pPr latinLnBrk="1"/>
                      <a:r>
                        <a:rPr lang="ko-KR" altLang="en-US" sz="800" dirty="0"/>
                        <a:t>아래 하위조직에 속한 모든 계정을 대상으로 검색 </a:t>
                      </a:r>
                    </a:p>
                  </a:txBody>
                  <a:tcPr/>
                </a:tc>
                <a:extLst>
                  <a:ext uri="{0D108BD9-81ED-4DB2-BD59-A6C34878D82A}">
                    <a16:rowId xmlns:a16="http://schemas.microsoft.com/office/drawing/2014/main" val="10002"/>
                  </a:ext>
                </a:extLst>
              </a:tr>
              <a:tr h="0">
                <a:tc>
                  <a:txBody>
                    <a:bodyPr/>
                    <a:lstStyle/>
                    <a:p>
                      <a:pPr latinLnBrk="1"/>
                      <a:r>
                        <a:rPr lang="ko-KR" altLang="en-US" sz="800" dirty="0"/>
                        <a:t>권한리스트</a:t>
                      </a:r>
                    </a:p>
                  </a:txBody>
                  <a:tcPr/>
                </a:tc>
                <a:tc>
                  <a:txBody>
                    <a:bodyPr/>
                    <a:lstStyle/>
                    <a:p>
                      <a:pPr latinLnBrk="1"/>
                      <a:r>
                        <a:rPr lang="ko-KR" altLang="en-US" sz="800" dirty="0" err="1"/>
                        <a:t>부여가능한</a:t>
                      </a:r>
                      <a:r>
                        <a:rPr lang="ko-KR" altLang="en-US" sz="800" dirty="0"/>
                        <a:t> 모든 권한이 노출됨</a:t>
                      </a:r>
                      <a:endParaRPr lang="en-US" altLang="ko-KR" sz="800" dirty="0"/>
                    </a:p>
                    <a:p>
                      <a:pPr latinLnBrk="1"/>
                      <a:endParaRPr lang="en-US" altLang="ko-KR" sz="800" dirty="0"/>
                    </a:p>
                    <a:p>
                      <a:pPr latinLnBrk="1"/>
                      <a:r>
                        <a:rPr lang="ko-KR" altLang="en-US" sz="800" dirty="0"/>
                        <a:t>좌측 </a:t>
                      </a:r>
                      <a:r>
                        <a:rPr lang="en-US" altLang="ko-KR" sz="800" dirty="0"/>
                        <a:t>GRID</a:t>
                      </a:r>
                      <a:r>
                        <a:rPr lang="ko-KR" altLang="en-US" sz="800" dirty="0"/>
                        <a:t>에서 특정 </a:t>
                      </a:r>
                      <a:r>
                        <a:rPr lang="en-US" altLang="ko-KR" sz="800" dirty="0"/>
                        <a:t>ROW</a:t>
                      </a:r>
                      <a:r>
                        <a:rPr lang="ko-KR" altLang="en-US" sz="800" dirty="0"/>
                        <a:t>를 선택하면  우측에  해당 사원의 권한부여 현황이 출력</a:t>
                      </a:r>
                    </a:p>
                  </a:txBody>
                  <a:tcPr/>
                </a:tc>
                <a:extLst>
                  <a:ext uri="{0D108BD9-81ED-4DB2-BD59-A6C34878D82A}">
                    <a16:rowId xmlns:a16="http://schemas.microsoft.com/office/drawing/2014/main" val="10003"/>
                  </a:ext>
                </a:extLst>
              </a:tr>
              <a:tr h="0">
                <a:tc>
                  <a:txBody>
                    <a:bodyPr/>
                    <a:lstStyle/>
                    <a:p>
                      <a:pPr latinLnBrk="1"/>
                      <a:r>
                        <a:rPr lang="ko-KR" altLang="en-US" sz="800" dirty="0"/>
                        <a:t>부여</a:t>
                      </a:r>
                    </a:p>
                  </a:txBody>
                  <a:tcPr/>
                </a:tc>
                <a:tc>
                  <a:txBody>
                    <a:bodyPr/>
                    <a:lstStyle/>
                    <a:p>
                      <a:pPr latinLnBrk="1"/>
                      <a:r>
                        <a:rPr lang="en-US" altLang="ko-KR" sz="800" dirty="0"/>
                        <a:t>ON/OFF</a:t>
                      </a:r>
                      <a:r>
                        <a:rPr lang="en-US" altLang="ko-KR" sz="800" baseline="0" dirty="0"/>
                        <a:t> </a:t>
                      </a:r>
                      <a:r>
                        <a:rPr lang="ko-KR" altLang="en-US" sz="800" baseline="0" dirty="0"/>
                        <a:t>를 선택</a:t>
                      </a:r>
                      <a:endParaRPr lang="ko-KR" altLang="en-US" sz="800" dirty="0"/>
                    </a:p>
                  </a:txBody>
                  <a:tcPr/>
                </a:tc>
                <a:extLst>
                  <a:ext uri="{0D108BD9-81ED-4DB2-BD59-A6C34878D82A}">
                    <a16:rowId xmlns:a16="http://schemas.microsoft.com/office/drawing/2014/main" val="10004"/>
                  </a:ext>
                </a:extLst>
              </a:tr>
              <a:tr h="0">
                <a:tc>
                  <a:txBody>
                    <a:bodyPr/>
                    <a:lstStyle/>
                    <a:p>
                      <a:pPr latinLnBrk="1"/>
                      <a:r>
                        <a:rPr lang="ko-KR" altLang="en-US" sz="800" dirty="0"/>
                        <a:t>저장</a:t>
                      </a:r>
                    </a:p>
                  </a:txBody>
                  <a:tcPr/>
                </a:tc>
                <a:tc>
                  <a:txBody>
                    <a:bodyPr/>
                    <a:lstStyle/>
                    <a:p>
                      <a:pPr latinLnBrk="1"/>
                      <a:r>
                        <a:rPr lang="ko-KR" altLang="en-US" sz="800" dirty="0"/>
                        <a:t>선택한 사원의 권한부여내역을 저장</a:t>
                      </a:r>
                    </a:p>
                  </a:txBody>
                  <a:tcPr/>
                </a:tc>
                <a:extLst>
                  <a:ext uri="{0D108BD9-81ED-4DB2-BD59-A6C34878D82A}">
                    <a16:rowId xmlns:a16="http://schemas.microsoft.com/office/drawing/2014/main" val="10005"/>
                  </a:ext>
                </a:extLst>
              </a:tr>
            </a:tbl>
          </a:graphicData>
        </a:graphic>
      </p:graphicFrame>
      <p:graphicFrame>
        <p:nvGraphicFramePr>
          <p:cNvPr id="38" name="표 37"/>
          <p:cNvGraphicFramePr>
            <a:graphicFrameLocks noGrp="1"/>
          </p:cNvGraphicFramePr>
          <p:nvPr/>
        </p:nvGraphicFramePr>
        <p:xfrm>
          <a:off x="7333860" y="1439243"/>
          <a:ext cx="1761555" cy="3231960"/>
        </p:xfrm>
        <a:graphic>
          <a:graphicData uri="http://schemas.openxmlformats.org/drawingml/2006/table">
            <a:tbl>
              <a:tblPr firstRow="1" bandRow="1">
                <a:tableStyleId>{5C22544A-7EE6-4342-B048-85BDC9FD1C3A}</a:tableStyleId>
              </a:tblPr>
              <a:tblGrid>
                <a:gridCol w="1324202">
                  <a:extLst>
                    <a:ext uri="{9D8B030D-6E8A-4147-A177-3AD203B41FA5}">
                      <a16:colId xmlns:a16="http://schemas.microsoft.com/office/drawing/2014/main" val="20002"/>
                    </a:ext>
                  </a:extLst>
                </a:gridCol>
                <a:gridCol w="437353">
                  <a:extLst>
                    <a:ext uri="{9D8B030D-6E8A-4147-A177-3AD203B41FA5}">
                      <a16:colId xmlns:a16="http://schemas.microsoft.com/office/drawing/2014/main" val="2000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ctr" latinLnBrk="1"/>
                      <a:r>
                        <a:rPr lang="ko-KR" altLang="en-US" sz="800" b="0" u="sng" dirty="0">
                          <a:solidFill>
                            <a:schemeClr val="tx1"/>
                          </a:solidFill>
                        </a:rPr>
                        <a:t>안전서류</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ctr" latinLnBrk="1"/>
                      <a:r>
                        <a:rPr lang="ko-KR" altLang="en-US" sz="800" b="0" u="sng" dirty="0">
                          <a:solidFill>
                            <a:schemeClr val="tx1"/>
                          </a:solidFill>
                        </a:rPr>
                        <a:t>안전점검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3</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4</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5</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sp>
        <p:nvSpPr>
          <p:cNvPr id="43" name="직사각형 42"/>
          <p:cNvSpPr/>
          <p:nvPr/>
        </p:nvSpPr>
        <p:spPr>
          <a:xfrm>
            <a:off x="32867" y="952825"/>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사번</a:t>
            </a:r>
            <a:r>
              <a:rPr lang="en-US" altLang="ko-KR" sz="900" dirty="0">
                <a:solidFill>
                  <a:schemeClr val="tx1"/>
                </a:solidFill>
              </a:rPr>
              <a:t>/</a:t>
            </a:r>
            <a:r>
              <a:rPr lang="ko-KR" altLang="en-US" sz="900" dirty="0">
                <a:solidFill>
                  <a:schemeClr val="tx1"/>
                </a:solidFill>
              </a:rPr>
              <a:t>성명</a:t>
            </a:r>
          </a:p>
        </p:txBody>
      </p:sp>
      <p:sp>
        <p:nvSpPr>
          <p:cNvPr id="45" name="직사각형 44"/>
          <p:cNvSpPr/>
          <p:nvPr/>
        </p:nvSpPr>
        <p:spPr>
          <a:xfrm>
            <a:off x="1011773" y="956646"/>
            <a:ext cx="784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6" name="직사각형 45"/>
          <p:cNvSpPr/>
          <p:nvPr/>
        </p:nvSpPr>
        <p:spPr>
          <a:xfrm>
            <a:off x="1842455" y="956646"/>
            <a:ext cx="7870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8" name="직사각형 47"/>
          <p:cNvSpPr/>
          <p:nvPr/>
        </p:nvSpPr>
        <p:spPr>
          <a:xfrm>
            <a:off x="8053657" y="4771209"/>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58" name="직사각형 57"/>
          <p:cNvSpPr/>
          <p:nvPr/>
        </p:nvSpPr>
        <p:spPr>
          <a:xfrm>
            <a:off x="6528312" y="949004"/>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2" name="직사각형 21"/>
          <p:cNvSpPr/>
          <p:nvPr/>
        </p:nvSpPr>
        <p:spPr>
          <a:xfrm>
            <a:off x="1573989" y="327471"/>
            <a:ext cx="3435335" cy="195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특정 사원에게 권한</a:t>
            </a:r>
            <a:r>
              <a:rPr lang="en-US" altLang="ko-KR" sz="900" dirty="0">
                <a:solidFill>
                  <a:schemeClr val="tx1"/>
                </a:solidFill>
              </a:rPr>
              <a:t>(</a:t>
            </a:r>
            <a:r>
              <a:rPr lang="ko-KR" altLang="en-US" sz="900" dirty="0">
                <a:solidFill>
                  <a:schemeClr val="tx1"/>
                </a:solidFill>
              </a:rPr>
              <a:t>안전관리자</a:t>
            </a:r>
            <a:r>
              <a:rPr lang="en-US" altLang="ko-KR" sz="900" dirty="0">
                <a:solidFill>
                  <a:schemeClr val="tx1"/>
                </a:solidFill>
              </a:rPr>
              <a:t>, </a:t>
            </a:r>
            <a:r>
              <a:rPr lang="ko-KR" altLang="en-US" sz="900" dirty="0">
                <a:solidFill>
                  <a:schemeClr val="tx1"/>
                </a:solidFill>
              </a:rPr>
              <a:t>안전점검</a:t>
            </a:r>
            <a:r>
              <a:rPr lang="en-US" altLang="ko-KR" sz="900" dirty="0">
                <a:solidFill>
                  <a:schemeClr val="tx1"/>
                </a:solidFill>
              </a:rPr>
              <a:t> .. </a:t>
            </a:r>
            <a:r>
              <a:rPr lang="ko-KR" altLang="en-US" sz="900" dirty="0">
                <a:solidFill>
                  <a:schemeClr val="tx1"/>
                </a:solidFill>
              </a:rPr>
              <a:t>등</a:t>
            </a:r>
            <a:r>
              <a:rPr lang="en-US" altLang="ko-KR" sz="900" dirty="0">
                <a:solidFill>
                  <a:schemeClr val="tx1"/>
                </a:solidFill>
              </a:rPr>
              <a:t>)</a:t>
            </a:r>
            <a:r>
              <a:rPr lang="ko-KR" altLang="en-US" sz="900" dirty="0">
                <a:solidFill>
                  <a:schemeClr val="tx1"/>
                </a:solidFill>
              </a:rPr>
              <a:t>을 부여</a:t>
            </a:r>
          </a:p>
        </p:txBody>
      </p:sp>
      <p:sp>
        <p:nvSpPr>
          <p:cNvPr id="23" name="직사각형 22"/>
          <p:cNvSpPr/>
          <p:nvPr/>
        </p:nvSpPr>
        <p:spPr>
          <a:xfrm>
            <a:off x="9464066" y="2996505"/>
            <a:ext cx="2631804" cy="186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권한유형은 서류</a:t>
            </a:r>
            <a:r>
              <a:rPr lang="en-US" altLang="ko-KR" sz="900" dirty="0">
                <a:solidFill>
                  <a:schemeClr val="tx1"/>
                </a:solidFill>
              </a:rPr>
              <a:t>, </a:t>
            </a:r>
            <a:r>
              <a:rPr lang="ko-KR" altLang="en-US" sz="900" dirty="0">
                <a:solidFill>
                  <a:schemeClr val="tx1"/>
                </a:solidFill>
              </a:rPr>
              <a:t>점검</a:t>
            </a:r>
            <a:r>
              <a:rPr lang="en-US" altLang="ko-KR" sz="900" dirty="0">
                <a:solidFill>
                  <a:schemeClr val="tx1"/>
                </a:solidFill>
              </a:rPr>
              <a:t>, .. </a:t>
            </a:r>
            <a:r>
              <a:rPr lang="ko-KR" altLang="en-US" sz="900" dirty="0">
                <a:solidFill>
                  <a:schemeClr val="tx1"/>
                </a:solidFill>
              </a:rPr>
              <a:t>로 분리</a:t>
            </a:r>
            <a:endParaRPr lang="en-US" altLang="ko-KR" sz="900" dirty="0">
              <a:solidFill>
                <a:schemeClr val="tx1"/>
              </a:solidFill>
            </a:endParaRPr>
          </a:p>
          <a:p>
            <a:r>
              <a:rPr lang="ko-KR" altLang="en-US" sz="900" dirty="0" err="1">
                <a:solidFill>
                  <a:schemeClr val="tx1"/>
                </a:solidFill>
              </a:rPr>
              <a:t>한명의</a:t>
            </a:r>
            <a:r>
              <a:rPr lang="ko-KR" altLang="en-US" sz="900" dirty="0">
                <a:solidFill>
                  <a:schemeClr val="tx1"/>
                </a:solidFill>
              </a:rPr>
              <a:t> 사원은 여러 개의 권한유형을 가질 수 있음</a:t>
            </a:r>
            <a:endParaRPr lang="en-US" altLang="ko-KR" sz="900" dirty="0">
              <a:solidFill>
                <a:schemeClr val="tx1"/>
              </a:solidFill>
            </a:endParaRPr>
          </a:p>
          <a:p>
            <a:r>
              <a:rPr lang="ko-KR" altLang="en-US" sz="900" dirty="0">
                <a:solidFill>
                  <a:schemeClr val="tx1"/>
                </a:solidFill>
              </a:rPr>
              <a:t>로그인 시  보유 권한유형에 해당 하는 메뉴를 출력</a:t>
            </a:r>
            <a:endParaRPr lang="en-US" altLang="ko-KR" sz="900" dirty="0">
              <a:solidFill>
                <a:schemeClr val="tx1"/>
              </a:solidFill>
            </a:endParaRPr>
          </a:p>
          <a:p>
            <a:r>
              <a:rPr lang="ko-KR" altLang="en-US" sz="900" dirty="0">
                <a:solidFill>
                  <a:schemeClr val="tx1"/>
                </a:solidFill>
              </a:rPr>
              <a:t>메뉴와 권한자체의 등록은  </a:t>
            </a:r>
            <a:r>
              <a:rPr lang="ko-KR" altLang="en-US" sz="900" dirty="0" err="1">
                <a:solidFill>
                  <a:schemeClr val="tx1"/>
                </a:solidFill>
              </a:rPr>
              <a:t>운영팀이</a:t>
            </a:r>
            <a:r>
              <a:rPr lang="ko-KR" altLang="en-US" sz="900" dirty="0">
                <a:solidFill>
                  <a:schemeClr val="tx1"/>
                </a:solidFill>
              </a:rPr>
              <a:t> 직접 수행</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사용자는  권한 부여만 가능</a:t>
            </a:r>
            <a:endParaRPr lang="en-US" altLang="ko-KR" sz="900" dirty="0">
              <a:solidFill>
                <a:schemeClr val="tx1"/>
              </a:solidFill>
            </a:endParaRPr>
          </a:p>
          <a:p>
            <a:endParaRPr lang="en-US" altLang="ko-KR" sz="900" dirty="0">
              <a:solidFill>
                <a:schemeClr val="tx1"/>
              </a:solidFill>
            </a:endParaRPr>
          </a:p>
        </p:txBody>
      </p:sp>
      <p:sp>
        <p:nvSpPr>
          <p:cNvPr id="24" name="직사각형 2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5" name="직사각형 24"/>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6" name="직사각형 25"/>
          <p:cNvSpPr/>
          <p:nvPr/>
        </p:nvSpPr>
        <p:spPr>
          <a:xfrm>
            <a:off x="2629533" y="958335"/>
            <a:ext cx="475397" cy="187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조직</a:t>
            </a:r>
          </a:p>
        </p:txBody>
      </p:sp>
      <p:sp>
        <p:nvSpPr>
          <p:cNvPr id="28" name="직사각형 27"/>
          <p:cNvSpPr/>
          <p:nvPr/>
        </p:nvSpPr>
        <p:spPr>
          <a:xfrm>
            <a:off x="3104930" y="952825"/>
            <a:ext cx="1824476" cy="18382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29" name="직사각형 28"/>
          <p:cNvSpPr/>
          <p:nvPr/>
        </p:nvSpPr>
        <p:spPr>
          <a:xfrm>
            <a:off x="4975705" y="941095"/>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1" name="직사각형 30"/>
          <p:cNvSpPr/>
          <p:nvPr/>
        </p:nvSpPr>
        <p:spPr>
          <a:xfrm>
            <a:off x="135504" y="123585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a:solidFill>
                  <a:schemeClr val="tx1"/>
                </a:solidFill>
              </a:rPr>
              <a:t>NNN </a:t>
            </a:r>
            <a:r>
              <a:rPr lang="ko-KR" altLang="en-US" sz="900" dirty="0">
                <a:solidFill>
                  <a:schemeClr val="tx1"/>
                </a:solidFill>
              </a:rPr>
              <a:t>건</a:t>
            </a:r>
          </a:p>
        </p:txBody>
      </p:sp>
      <p:sp>
        <p:nvSpPr>
          <p:cNvPr id="32" name="직사각형 31"/>
          <p:cNvSpPr/>
          <p:nvPr/>
        </p:nvSpPr>
        <p:spPr>
          <a:xfrm>
            <a:off x="452965" y="4749665"/>
            <a:ext cx="6699062" cy="310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 </a:t>
            </a:r>
            <a:r>
              <a:rPr lang="ko-KR" altLang="en-US" sz="900" i="1" dirty="0">
                <a:solidFill>
                  <a:schemeClr val="tx1"/>
                </a:solidFill>
              </a:rPr>
              <a:t>최대 </a:t>
            </a:r>
            <a:r>
              <a:rPr lang="en-US" altLang="ko-KR" sz="900" i="1" dirty="0">
                <a:solidFill>
                  <a:schemeClr val="tx1"/>
                </a:solidFill>
              </a:rPr>
              <a:t>100</a:t>
            </a:r>
            <a:r>
              <a:rPr lang="ko-KR" altLang="en-US" sz="900" i="1" dirty="0">
                <a:solidFill>
                  <a:schemeClr val="tx1"/>
                </a:solidFill>
              </a:rPr>
              <a:t>명까지만 출력됩니다</a:t>
            </a:r>
          </a:p>
        </p:txBody>
      </p:sp>
      <p:pic>
        <p:nvPicPr>
          <p:cNvPr id="3" name="그림 2" descr="텍스트, 스크린샷, 화면, 검은색이(가) 표시된 사진&#10;&#10;자동 생성된 설명">
            <a:extLst>
              <a:ext uri="{FF2B5EF4-FFF2-40B4-BE49-F238E27FC236}">
                <a16:creationId xmlns:a16="http://schemas.microsoft.com/office/drawing/2014/main" id="{5592E181-FA66-4111-A098-C552A269F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504" y="3245228"/>
            <a:ext cx="5340431" cy="3231961"/>
          </a:xfrm>
          <a:prstGeom prst="rect">
            <a:avLst/>
          </a:prstGeom>
        </p:spPr>
      </p:pic>
      <p:sp>
        <p:nvSpPr>
          <p:cNvPr id="21" name="직사각형 20">
            <a:extLst>
              <a:ext uri="{FF2B5EF4-FFF2-40B4-BE49-F238E27FC236}">
                <a16:creationId xmlns:a16="http://schemas.microsoft.com/office/drawing/2014/main" id="{AF50577D-6C34-42B8-BF4F-54F1764C7A27}"/>
              </a:ext>
            </a:extLst>
          </p:cNvPr>
          <p:cNvSpPr/>
          <p:nvPr/>
        </p:nvSpPr>
        <p:spPr>
          <a:xfrm>
            <a:off x="-414815" y="4861208"/>
            <a:ext cx="6668025" cy="9536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오른쪽 테이블은 무시하고 대신 팝업으로 대체합니다</a:t>
            </a:r>
            <a:endParaRPr lang="en-US" altLang="ko-KR" sz="1200" dirty="0">
              <a:solidFill>
                <a:schemeClr val="tx1"/>
              </a:solidFill>
            </a:endParaRPr>
          </a:p>
          <a:p>
            <a:pPr marL="228600" indent="-228600">
              <a:buAutoNum type="arabicPeriod"/>
            </a:pPr>
            <a:r>
              <a:rPr lang="ko-KR" altLang="en-US" sz="1200" b="1" dirty="0">
                <a:solidFill>
                  <a:srgbClr val="0070C0"/>
                </a:solidFill>
              </a:rPr>
              <a:t>테이블은 별도로 필요하지 않다고 표기하지 않으면 </a:t>
            </a:r>
            <a:r>
              <a:rPr lang="ko-KR" altLang="en-US" sz="1200" b="1" dirty="0" err="1">
                <a:solidFill>
                  <a:srgbClr val="0070C0"/>
                </a:solidFill>
              </a:rPr>
              <a:t>페이지네이션은</a:t>
            </a:r>
            <a:r>
              <a:rPr lang="ko-KR" altLang="en-US" sz="1200" b="1" dirty="0">
                <a:solidFill>
                  <a:srgbClr val="0070C0"/>
                </a:solidFill>
              </a:rPr>
              <a:t> 항상 존재한다고 보면 됩니다</a:t>
            </a:r>
            <a:endParaRPr lang="en-US" altLang="ko-KR" sz="1200" b="1" dirty="0">
              <a:solidFill>
                <a:srgbClr val="0070C0"/>
              </a:solidFill>
            </a:endParaRPr>
          </a:p>
        </p:txBody>
      </p:sp>
    </p:spTree>
    <p:extLst>
      <p:ext uri="{BB962C8B-B14F-4D97-AF65-F5344CB8AC3E}">
        <p14:creationId xmlns:p14="http://schemas.microsoft.com/office/powerpoint/2010/main" val="165706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직사각형 35">
            <a:extLst>
              <a:ext uri="{FF2B5EF4-FFF2-40B4-BE49-F238E27FC236}">
                <a16:creationId xmlns:a16="http://schemas.microsoft.com/office/drawing/2014/main" id="{CC11FC7A-A344-4FF9-A399-BDA4DC0AB543}"/>
              </a:ext>
            </a:extLst>
          </p:cNvPr>
          <p:cNvSpPr/>
          <p:nvPr/>
        </p:nvSpPr>
        <p:spPr>
          <a:xfrm>
            <a:off x="4816399" y="401679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상단에 </a:t>
            </a:r>
            <a:r>
              <a:rPr lang="en-US" altLang="ko-KR" sz="1200" dirty="0">
                <a:solidFill>
                  <a:schemeClr val="tx1"/>
                </a:solidFill>
              </a:rPr>
              <a:t>[</a:t>
            </a:r>
            <a:r>
              <a:rPr lang="ko-KR" altLang="en-US" sz="1200" dirty="0">
                <a:solidFill>
                  <a:schemeClr val="tx1"/>
                </a:solidFill>
              </a:rPr>
              <a:t>조회</a:t>
            </a:r>
            <a:r>
              <a:rPr lang="en-US" altLang="ko-KR" sz="1200" dirty="0">
                <a:solidFill>
                  <a:schemeClr val="tx1"/>
                </a:solidFill>
              </a:rPr>
              <a:t>] </a:t>
            </a:r>
            <a:r>
              <a:rPr lang="ko-KR" altLang="en-US" sz="1200" dirty="0">
                <a:solidFill>
                  <a:schemeClr val="tx1"/>
                </a:solidFill>
              </a:rPr>
              <a:t>버튼은 </a:t>
            </a:r>
            <a:r>
              <a:rPr lang="en-US" altLang="ko-KR" sz="1200" dirty="0">
                <a:solidFill>
                  <a:schemeClr val="tx1"/>
                </a:solidFill>
              </a:rPr>
              <a:t>[</a:t>
            </a:r>
            <a:r>
              <a:rPr lang="ko-KR" altLang="en-US" sz="1200" dirty="0">
                <a:solidFill>
                  <a:schemeClr val="tx1"/>
                </a:solidFill>
              </a:rPr>
              <a:t>찾기</a:t>
            </a:r>
            <a:r>
              <a:rPr lang="en-US" altLang="ko-KR" sz="1200" dirty="0">
                <a:solidFill>
                  <a:schemeClr val="tx1"/>
                </a:solidFill>
              </a:rPr>
              <a:t>] </a:t>
            </a:r>
            <a:r>
              <a:rPr lang="ko-KR" altLang="en-US" sz="1200" dirty="0">
                <a:solidFill>
                  <a:schemeClr val="tx1"/>
                </a:solidFill>
              </a:rPr>
              <a:t>버튼 바로 옆에 붙여주세요</a:t>
            </a:r>
            <a:endParaRPr lang="en-US" altLang="ko-KR" sz="1200" dirty="0">
              <a:solidFill>
                <a:schemeClr val="tx1"/>
              </a:solidFill>
            </a:endParaRPr>
          </a:p>
          <a:p>
            <a:pPr marL="228600" indent="-228600">
              <a:buAutoNum type="arabicPeriod"/>
            </a:pPr>
            <a:r>
              <a:rPr lang="ko-KR" altLang="en-US" sz="1200" dirty="0">
                <a:solidFill>
                  <a:schemeClr val="tx1"/>
                </a:solidFill>
              </a:rPr>
              <a:t>페이징이 존재하지 않습니다</a:t>
            </a:r>
            <a:endParaRPr lang="en-US" altLang="ko-KR" sz="1200" dirty="0">
              <a:solidFill>
                <a:srgbClr val="002060"/>
              </a:solidFill>
            </a:endParaRPr>
          </a:p>
        </p:txBody>
      </p:sp>
    </p:spTree>
    <p:extLst>
      <p:ext uri="{BB962C8B-B14F-4D97-AF65-F5344CB8AC3E}">
        <p14:creationId xmlns:p14="http://schemas.microsoft.com/office/powerpoint/2010/main" val="13012007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4221</Words>
  <Application>Microsoft Macintosh PowerPoint</Application>
  <PresentationFormat>와이드스크린</PresentationFormat>
  <Paragraphs>1794</Paragraphs>
  <Slides>31</Slides>
  <Notes>31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38</cp:revision>
  <dcterms:created xsi:type="dcterms:W3CDTF">2021-08-20T00:43:16Z</dcterms:created>
  <dcterms:modified xsi:type="dcterms:W3CDTF">2021-08-21T03:20:15Z</dcterms:modified>
</cp:coreProperties>
</file>