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80" r:id="rId2"/>
    <p:sldId id="430" r:id="rId3"/>
    <p:sldId id="385" r:id="rId4"/>
    <p:sldId id="381" r:id="rId5"/>
    <p:sldId id="386" r:id="rId6"/>
    <p:sldId id="435" r:id="rId7"/>
    <p:sldId id="442" r:id="rId8"/>
    <p:sldId id="443" r:id="rId9"/>
    <p:sldId id="431" r:id="rId10"/>
    <p:sldId id="433" r:id="rId11"/>
    <p:sldId id="432" r:id="rId12"/>
    <p:sldId id="434" r:id="rId13"/>
    <p:sldId id="437" r:id="rId14"/>
    <p:sldId id="440" r:id="rId15"/>
    <p:sldId id="441" r:id="rId16"/>
    <p:sldId id="436" r:id="rId17"/>
    <p:sldId id="405" r:id="rId18"/>
    <p:sldId id="394" r:id="rId19"/>
    <p:sldId id="395" r:id="rId20"/>
    <p:sldId id="392" r:id="rId21"/>
    <p:sldId id="383" r:id="rId22"/>
    <p:sldId id="382" r:id="rId23"/>
    <p:sldId id="401" r:id="rId24"/>
    <p:sldId id="427" r:id="rId25"/>
    <p:sldId id="426" r:id="rId26"/>
    <p:sldId id="403" r:id="rId27"/>
    <p:sldId id="421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4" r:id="rId36"/>
    <p:sldId id="415" r:id="rId37"/>
    <p:sldId id="422" r:id="rId38"/>
    <p:sldId id="423" r:id="rId39"/>
    <p:sldId id="424" r:id="rId40"/>
    <p:sldId id="416" r:id="rId41"/>
    <p:sldId id="418" r:id="rId42"/>
    <p:sldId id="417" r:id="rId43"/>
    <p:sldId id="419" r:id="rId44"/>
    <p:sldId id="42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 구조" id="{420AE72F-0948-453D-928F-F033DD065526}">
          <p14:sldIdLst>
            <p14:sldId id="380"/>
            <p14:sldId id="430"/>
          </p14:sldIdLst>
        </p14:section>
        <p14:section name="템플릿관리" id="{4C9CBFAE-70C8-4F34-BE89-6968ECF0CAD5}">
          <p14:sldIdLst>
            <p14:sldId id="385"/>
            <p14:sldId id="381"/>
            <p14:sldId id="386"/>
            <p14:sldId id="435"/>
          </p14:sldIdLst>
        </p14:section>
        <p14:section name="공사관리" id="{9D3110C9-714B-4DAA-8468-ADDA9D871ECD}">
          <p14:sldIdLst>
            <p14:sldId id="442"/>
            <p14:sldId id="443"/>
            <p14:sldId id="431"/>
            <p14:sldId id="433"/>
            <p14:sldId id="432"/>
            <p14:sldId id="434"/>
            <p14:sldId id="437"/>
          </p14:sldIdLst>
        </p14:section>
        <p14:section name="안전서류 등록" id="{EBF271F8-7EBE-43F3-9B7F-4AC4A1B5B3AC}">
          <p14:sldIdLst>
            <p14:sldId id="440"/>
            <p14:sldId id="441"/>
            <p14:sldId id="436"/>
            <p14:sldId id="405"/>
            <p14:sldId id="394"/>
            <p14:sldId id="395"/>
            <p14:sldId id="392"/>
            <p14:sldId id="383"/>
            <p14:sldId id="382"/>
          </p14:sldIdLst>
        </p14:section>
        <p14:section name="템플릿별 TASK" id="{31E5C3EA-20B6-4BC2-8BD1-CDA34A3EB015}">
          <p14:sldIdLst>
            <p14:sldId id="401"/>
            <p14:sldId id="427"/>
            <p14:sldId id="426"/>
            <p14:sldId id="403"/>
            <p14:sldId id="421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22"/>
            <p14:sldId id="423"/>
            <p14:sldId id="424"/>
            <p14:sldId id="416"/>
            <p14:sldId id="418"/>
            <p14:sldId id="417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5968" autoAdjust="0"/>
  </p:normalViewPr>
  <p:slideViewPr>
    <p:cSldViewPr snapToGrid="0">
      <p:cViewPr varScale="1">
        <p:scale>
          <a:sx n="108" d="100"/>
          <a:sy n="108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FDD-FD58-4C85-BF7D-163BF30761B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4C37-C895-434E-BBE2-9A61276AE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3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																									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0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																									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8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5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5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2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18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02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2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4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93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79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8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6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13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25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7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9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8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69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85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7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40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91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28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3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01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75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36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6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1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19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02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13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5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0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0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34C37-C895-434E-BBE2-9A61276AE4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2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44328283"/>
              </p:ext>
            </p:extLst>
          </p:nvPr>
        </p:nvGraphicFramePr>
        <p:xfrm>
          <a:off x="143339" y="123800"/>
          <a:ext cx="11905322" cy="447680"/>
        </p:xfrm>
        <a:graphic>
          <a:graphicData uri="http://schemas.openxmlformats.org/drawingml/2006/table">
            <a:tbl>
              <a:tblPr/>
              <a:tblGrid>
                <a:gridCol w="1340801"/>
                <a:gridCol w="7396169"/>
                <a:gridCol w="1017303"/>
                <a:gridCol w="2151049"/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유형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30011" marR="130011" marT="35720" marB="3572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9914467" y="115889"/>
            <a:ext cx="2133600" cy="217487"/>
          </a:xfrm>
          <a:prstGeom prst="rect">
            <a:avLst/>
          </a:prstGeom>
        </p:spPr>
        <p:txBody>
          <a:bodyPr lIns="54000" tIns="54000" rIns="54000" bIns="54000" anchor="ctr" anchorCtr="0"/>
          <a:lstStyle>
            <a:lvl1pPr marL="0" indent="0">
              <a:buFontTx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>
            <p:extLst/>
          </p:nvPr>
        </p:nvGraphicFramePr>
        <p:xfrm>
          <a:off x="143339" y="620713"/>
          <a:ext cx="11905324" cy="5975350"/>
        </p:xfrm>
        <a:graphic>
          <a:graphicData uri="http://schemas.openxmlformats.org/drawingml/2006/table">
            <a:tbl>
              <a:tblPr/>
              <a:tblGrid>
                <a:gridCol w="1346659"/>
                <a:gridCol w="3243007"/>
                <a:gridCol w="1335479"/>
                <a:gridCol w="3291880"/>
                <a:gridCol w="905943"/>
                <a:gridCol w="1782356"/>
              </a:tblGrid>
              <a:tr h="22870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Screen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Description</a:t>
                      </a: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64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130011" marR="130011" marT="35997" marB="35997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바닥글 개체 틀 3"/>
          <p:cNvSpPr txBox="1">
            <a:spLocks/>
          </p:cNvSpPr>
          <p:nvPr userDrawn="1"/>
        </p:nvSpPr>
        <p:spPr bwMode="auto">
          <a:xfrm>
            <a:off x="8208235" y="6596063"/>
            <a:ext cx="341206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kumimoji="0" lang="ko-KR" altLang="en-US" sz="900" dirty="0" smtClean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7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0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33E57-60ED-4B31-B33B-DBD469484AE6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EC1EF-E823-4C5F-8E9C-2F12836F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134" y="4642304"/>
            <a:ext cx="1913385" cy="130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800" dirty="0" smtClean="0">
                <a:solidFill>
                  <a:schemeClr val="tx1"/>
                </a:solidFill>
              </a:rPr>
              <a:t>(80</a:t>
            </a:r>
            <a:r>
              <a:rPr lang="ko-KR" altLang="en-US" sz="800" dirty="0" smtClean="0">
                <a:solidFill>
                  <a:schemeClr val="tx1"/>
                </a:solidFill>
              </a:rPr>
              <a:t>여종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72394" y="4623881"/>
            <a:ext cx="2144238" cy="1328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29910" y="4896388"/>
            <a:ext cx="1110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지사지점</a:t>
            </a:r>
            <a:endParaRPr lang="en-US" altLang="ko-KR" sz="900" dirty="0"/>
          </a:p>
          <a:p>
            <a:r>
              <a:rPr lang="ko-KR" altLang="en-US" sz="900" dirty="0" smtClean="0"/>
              <a:t>센터</a:t>
            </a:r>
            <a:endParaRPr lang="en-US" altLang="ko-KR" sz="900" dirty="0" smtClean="0"/>
          </a:p>
          <a:p>
            <a:r>
              <a:rPr lang="ko-KR" altLang="en-US" sz="900" dirty="0" smtClean="0"/>
              <a:t>법인담당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수주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OSP</a:t>
            </a:r>
            <a:endParaRPr lang="en-US" altLang="ko-KR" sz="900" dirty="0"/>
          </a:p>
          <a:p>
            <a:r>
              <a:rPr lang="ko-KR" altLang="en-US" sz="900" dirty="0" err="1"/>
              <a:t>고객컨설팀담당</a:t>
            </a:r>
            <a:endParaRPr lang="en-US" altLang="ko-KR" sz="900" dirty="0"/>
          </a:p>
          <a:p>
            <a:r>
              <a:rPr lang="en-US" altLang="ko-KR" sz="900" dirty="0"/>
              <a:t>E</a:t>
            </a:r>
            <a:r>
              <a:rPr lang="ko-KR" altLang="en-US" sz="900" dirty="0"/>
              <a:t>부문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7681109" y="4617330"/>
            <a:ext cx="111076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조직유형</a:t>
            </a:r>
            <a:endParaRPr lang="en-US" altLang="ko-KR" sz="900" dirty="0"/>
          </a:p>
        </p:txBody>
      </p:sp>
      <p:sp>
        <p:nvSpPr>
          <p:cNvPr id="7" name="직사각형 6"/>
          <p:cNvSpPr/>
          <p:nvPr/>
        </p:nvSpPr>
        <p:spPr>
          <a:xfrm>
            <a:off x="2815110" y="4648204"/>
            <a:ext cx="2144238" cy="130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60980" y="4827138"/>
            <a:ext cx="20183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직영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도급</a:t>
            </a:r>
            <a:endParaRPr lang="en-US" altLang="ko-KR" sz="900" dirty="0"/>
          </a:p>
          <a:p>
            <a:r>
              <a:rPr lang="ko-KR" altLang="en-US" sz="900" dirty="0" smtClean="0"/>
              <a:t>작업지시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직영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밀폐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r>
              <a:rPr lang="ko-KR" altLang="en-US" sz="900" dirty="0" smtClean="0"/>
              <a:t>도급공사</a:t>
            </a:r>
            <a:endParaRPr lang="en-US" altLang="ko-KR" sz="900" dirty="0" smtClean="0"/>
          </a:p>
          <a:p>
            <a:r>
              <a:rPr lang="ko-KR" altLang="en-US" sz="900" dirty="0" smtClean="0"/>
              <a:t>    도급공사</a:t>
            </a:r>
            <a:endParaRPr lang="en-US" altLang="ko-KR" sz="900" dirty="0"/>
          </a:p>
          <a:p>
            <a:r>
              <a:rPr lang="ko-KR" altLang="en-US" sz="900" dirty="0" smtClean="0"/>
              <a:t>    </a:t>
            </a:r>
            <a:r>
              <a:rPr lang="ko-KR" altLang="en-US" sz="900" dirty="0" err="1" smtClean="0"/>
              <a:t>건설공사발주사</a:t>
            </a:r>
            <a:r>
              <a:rPr lang="ko-KR" altLang="en-US" sz="900" dirty="0" smtClean="0"/>
              <a:t> </a:t>
            </a:r>
            <a:r>
              <a:rPr lang="ko-KR" altLang="en-US" sz="900" dirty="0" err="1"/>
              <a:t>천만원</a:t>
            </a:r>
            <a:r>
              <a:rPr lang="ko-KR" altLang="en-US" sz="900" dirty="0"/>
              <a:t> 미만</a:t>
            </a:r>
            <a:endParaRPr lang="en-US" altLang="ko-KR" sz="900" dirty="0"/>
          </a:p>
          <a:p>
            <a:r>
              <a:rPr lang="ko-KR" altLang="en-US" sz="900" dirty="0" smtClean="0"/>
              <a:t>    </a:t>
            </a:r>
            <a:r>
              <a:rPr lang="ko-KR" altLang="en-US" sz="900" dirty="0" err="1" smtClean="0"/>
              <a:t>건설공사발주사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억 </a:t>
            </a:r>
            <a:r>
              <a:rPr lang="ko-KR" altLang="en-US" sz="900" dirty="0" smtClean="0"/>
              <a:t>미만</a:t>
            </a:r>
            <a:endParaRPr lang="en-US" altLang="ko-KR" sz="900" dirty="0"/>
          </a:p>
          <a:p>
            <a:r>
              <a:rPr lang="ko-KR" altLang="en-US" sz="900" dirty="0"/>
              <a:t>수주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3492677" y="4603781"/>
            <a:ext cx="640726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공사유형</a:t>
            </a:r>
            <a:endParaRPr lang="en-US" altLang="ko-KR" sz="900" dirty="0"/>
          </a:p>
        </p:txBody>
      </p:sp>
      <p:sp>
        <p:nvSpPr>
          <p:cNvPr id="10" name="직사각형 9"/>
          <p:cNvSpPr/>
          <p:nvPr/>
        </p:nvSpPr>
        <p:spPr>
          <a:xfrm>
            <a:off x="3180234" y="3342798"/>
            <a:ext cx="190633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각종 입력 폼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통합결재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결재선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전자서명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직상사확인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4388" y="3283772"/>
            <a:ext cx="98978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프로세스</a:t>
            </a:r>
            <a:endParaRPr lang="en-US" altLang="ko-KR" sz="900" dirty="0"/>
          </a:p>
        </p:txBody>
      </p:sp>
      <p:sp>
        <p:nvSpPr>
          <p:cNvPr id="12" name="직사각형 11"/>
          <p:cNvSpPr/>
          <p:nvPr/>
        </p:nvSpPr>
        <p:spPr>
          <a:xfrm>
            <a:off x="5177447" y="3342798"/>
            <a:ext cx="1696918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부장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팀장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4163" y="3283809"/>
            <a:ext cx="60014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결재선</a:t>
            </a:r>
            <a:endParaRPr lang="en-US" altLang="ko-KR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151916" y="1219706"/>
            <a:ext cx="7810212" cy="1773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916" y="568370"/>
            <a:ext cx="7810211" cy="54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1916" y="3131084"/>
            <a:ext cx="7810212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66711" y="568370"/>
            <a:ext cx="300338" cy="242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0703" y="3131083"/>
            <a:ext cx="300338" cy="301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어드민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19120" y="1203827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통합 결재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19120" y="153013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전자 서명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319120" y="1862838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19120" y="2195543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ERP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042029" y="1394691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037417" y="1685638"/>
            <a:ext cx="277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0051277" y="201353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37417" y="2387673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928247" y="179021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도급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40330" y="2173291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수주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314508" y="2662514"/>
            <a:ext cx="814851" cy="289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안전점검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032805" y="2854646"/>
            <a:ext cx="27709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935718" y="2640262"/>
            <a:ext cx="424755" cy="211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작업지시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14685" y="714446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31592" y="72181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32905" y="710092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49812" y="717457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대시보드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61363" y="1458951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196701" y="1496892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25074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40692" y="1548413"/>
            <a:ext cx="1043709" cy="314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579921" y="1541754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전자 서명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03531" y="1548413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결재 요청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96701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FORM </a:t>
            </a:r>
            <a:r>
              <a:rPr lang="ko-KR" altLang="en-US" sz="800" dirty="0" smtClean="0">
                <a:solidFill>
                  <a:schemeClr val="tx1"/>
                </a:solidFill>
              </a:rPr>
              <a:t>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196701" y="2337574"/>
            <a:ext cx="5647084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7858378" y="1548412"/>
            <a:ext cx="1043709" cy="3144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완료 처리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4485519" y="252027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서류 파일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순서도: 자기 디스크 62"/>
          <p:cNvSpPr/>
          <p:nvPr/>
        </p:nvSpPr>
        <p:spPr>
          <a:xfrm>
            <a:off x="3301137" y="2504804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 데이터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순서도: 자기 디스크 63"/>
          <p:cNvSpPr/>
          <p:nvPr/>
        </p:nvSpPr>
        <p:spPr>
          <a:xfrm>
            <a:off x="6874363" y="2524168"/>
            <a:ext cx="922818" cy="3187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현황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01465" y="1120696"/>
            <a:ext cx="424755" cy="730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안전 서류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436539" y="1974620"/>
            <a:ext cx="1043709" cy="3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97583" y="3497339"/>
            <a:ext cx="601722" cy="77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프로세스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 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AP </a:t>
            </a:r>
            <a:r>
              <a:rPr lang="ko-KR" altLang="en-US" sz="800" dirty="0" smtClean="0">
                <a:solidFill>
                  <a:schemeClr val="tx1"/>
                </a:solidFill>
              </a:rPr>
              <a:t>구조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52265" y="4583040"/>
            <a:ext cx="6718066" cy="143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65240" y="3342798"/>
            <a:ext cx="1725800" cy="108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년 반기 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격월 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격일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39355" y="3257988"/>
            <a:ext cx="71110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등록 주기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>
          <a:xfrm>
            <a:off x="2652265" y="3228895"/>
            <a:ext cx="6718066" cy="1283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05062" y="3776446"/>
            <a:ext cx="1690274" cy="23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rgbClr val="FF0000"/>
                </a:solidFill>
              </a:rPr>
              <a:t>질의사항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err="1">
                <a:solidFill>
                  <a:srgbClr val="FF0000"/>
                </a:solidFill>
              </a:rPr>
              <a:t>어드민</a:t>
            </a:r>
            <a:r>
              <a:rPr lang="ko-KR" altLang="en-US" sz="800" dirty="0">
                <a:solidFill>
                  <a:srgbClr val="FF0000"/>
                </a:solidFill>
              </a:rPr>
              <a:t> 이 별도로 필요한가 </a:t>
            </a:r>
            <a:r>
              <a:rPr lang="en-US" altLang="ko-KR" sz="8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 </a:t>
            </a:r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  <a:p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상세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5249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작업지시번호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SRM WBSID, </a:t>
                      </a:r>
                    </a:p>
                    <a:p>
                      <a:r>
                        <a:rPr lang="en-US" altLang="ko-KR" sz="800" dirty="0" smtClean="0"/>
                        <a:t>ERP WBSID</a:t>
                      </a:r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사측과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근로자측의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탭을 나눌까요 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 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90937"/>
              </p:ext>
            </p:extLst>
          </p:nvPr>
        </p:nvGraphicFramePr>
        <p:xfrm>
          <a:off x="551373" y="3792787"/>
          <a:ext cx="6025138" cy="129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4437"/>
                <a:gridCol w="1837300"/>
                <a:gridCol w="1101999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선임일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대표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회사측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근로자측 대표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근로자측 위원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산업안전보건위원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근로자측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위원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안전 </a:t>
            </a:r>
            <a:r>
              <a:rPr lang="ko-KR" altLang="en-US" sz="800" dirty="0" smtClean="0"/>
              <a:t>위원회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27383" y="5206391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DmConstPicCustomRepository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DmConstPic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findByConstId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constId</a:t>
            </a:r>
            <a:r>
              <a:rPr lang="en-US" altLang="ko-KR" sz="900" dirty="0"/>
              <a:t>, String </a:t>
            </a:r>
            <a:r>
              <a:rPr lang="en-US" altLang="ko-KR" sz="900" dirty="0" err="1"/>
              <a:t>safeRoleCodePrefix</a:t>
            </a:r>
            <a:r>
              <a:rPr lang="en-US" altLang="ko-KR" sz="900" dirty="0" smtClean="0"/>
              <a:t>);   “C”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041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상세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1201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2" y="3317007"/>
            <a:ext cx="24677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901"/>
              </p:ext>
            </p:extLst>
          </p:nvPr>
        </p:nvGraphicFramePr>
        <p:xfrm>
          <a:off x="549114" y="3465616"/>
          <a:ext cx="378749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3062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협의체아이디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협의체 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통신분야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111111112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건설분야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선임자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292171" y="6004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닫기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2401660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협의체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1165"/>
              </p:ext>
            </p:extLst>
          </p:nvPr>
        </p:nvGraphicFramePr>
        <p:xfrm>
          <a:off x="4508626" y="3493792"/>
          <a:ext cx="2050257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협력업체 명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대표자 명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안성통신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안성통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금성통신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금성통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안전 위원회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78540" y="2732939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DmCommitteeCustomRepository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DmCommittee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findByConstId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constId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4369650" y="4475257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DmCommitteeCoCustomRepository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DmCommitteeCo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findByCommitteeId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committeeId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99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4824" y="184637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일정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01761" y="6057952"/>
            <a:ext cx="972345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16271"/>
              </p:ext>
            </p:extLst>
          </p:nvPr>
        </p:nvGraphicFramePr>
        <p:xfrm>
          <a:off x="252181" y="1961979"/>
          <a:ext cx="8720817" cy="390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5552"/>
                <a:gridCol w="764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0665"/>
                <a:gridCol w="1001678"/>
                <a:gridCol w="514159"/>
                <a:gridCol w="60638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 요청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년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반기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2021-06-30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반기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2021-07-01 </a:t>
                      </a:r>
                      <a:r>
                        <a:rPr lang="en-US" altLang="ko-KR" sz="800" b="0" baseline="0" dirty="0" smtClean="0"/>
                        <a:t>~ 2021-12-31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작성예정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2021-03-31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2021-04-01 </a:t>
                      </a:r>
                      <a:r>
                        <a:rPr lang="en-US" altLang="ko-KR" sz="800" b="0" baseline="0" dirty="0" smtClean="0"/>
                        <a:t>~ 2021-06-30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2021-07-01 </a:t>
                      </a:r>
                      <a:r>
                        <a:rPr lang="en-US" altLang="ko-KR" sz="800" b="0" baseline="0" dirty="0" smtClean="0"/>
                        <a:t>~ 2021-09-30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작성완료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2021-10-01 </a:t>
                      </a:r>
                      <a:r>
                        <a:rPr lang="en-US" altLang="ko-KR" sz="800" b="0" baseline="0" dirty="0" smtClean="0"/>
                        <a:t>~ 2021-12-31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작성중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2021-02-28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 </a:t>
                      </a:r>
                      <a:r>
                        <a:rPr lang="en-US" altLang="ko-KR" sz="800" b="0" baseline="0" dirty="0" smtClean="0"/>
                        <a:t>~ 2021-04-30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2021-02-01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2021-04-01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2021-05-01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2021-06-01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2021-07-01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2021-08-01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2021-09-01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2021-10-01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유예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2021-01-05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미도래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2021-01-02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지연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회의결과 공지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매일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지연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작성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421006" y="5519343"/>
            <a:ext cx="2467745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rgbClr val="FF0000"/>
                </a:solidFill>
              </a:rPr>
              <a:t>템플릿명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으로</a:t>
            </a:r>
            <a:r>
              <a:rPr lang="ko-KR" altLang="en-US" sz="800" dirty="0" smtClean="0">
                <a:solidFill>
                  <a:srgbClr val="FF0000"/>
                </a:solidFill>
              </a:rPr>
              <a:t> 검색하는 것 이 필요한가 </a:t>
            </a:r>
            <a:r>
              <a:rPr lang="en-US" altLang="ko-KR" sz="8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err="1" smtClean="0">
                <a:solidFill>
                  <a:srgbClr val="FF0000"/>
                </a:solidFill>
              </a:rPr>
              <a:t>일정명이</a:t>
            </a:r>
            <a:r>
              <a:rPr lang="ko-KR" altLang="en-US" sz="800" dirty="0" smtClean="0">
                <a:solidFill>
                  <a:srgbClr val="FF0000"/>
                </a:solidFill>
              </a:rPr>
              <a:t> 필요한가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필요하다면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일정명</a:t>
            </a:r>
            <a:r>
              <a:rPr lang="ko-KR" altLang="en-US" sz="800" dirty="0" smtClean="0">
                <a:solidFill>
                  <a:srgbClr val="FF0000"/>
                </a:solidFill>
              </a:rPr>
              <a:t> 검토 요망 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</a:rPr>
              <a:t>특히 주차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72821"/>
              </p:ext>
            </p:extLst>
          </p:nvPr>
        </p:nvGraphicFramePr>
        <p:xfrm>
          <a:off x="9399561" y="899324"/>
          <a:ext cx="251084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10"/>
                <a:gridCol w="18095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09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필수 입력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 선택 가능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분류만 선택 가능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미도래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작성시작일이 도래하지 않은 서류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작성예정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작성시작일이 도래하였는데 작성하지 않은 것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작성 중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작성 완료</a:t>
                      </a:r>
                      <a:r>
                        <a:rPr lang="en-US" altLang="ko-KR" sz="8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작성 유예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담당자가 </a:t>
                      </a:r>
                      <a:r>
                        <a:rPr lang="ko-KR" altLang="en-US" sz="800" dirty="0" err="1" smtClean="0"/>
                        <a:t>유예처리한</a:t>
                      </a:r>
                      <a:r>
                        <a:rPr lang="ko-KR" altLang="en-US" sz="800" dirty="0" smtClean="0"/>
                        <a:t> 것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지연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작성기간완료일이</a:t>
                      </a:r>
                      <a:r>
                        <a:rPr lang="ko-KR" altLang="en-US" sz="800" dirty="0" smtClean="0"/>
                        <a:t> 지났는데 작성하지 않은 것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유예처리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유예처리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유예처리 화면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작성요청기간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 근무일 기준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상세보기 화면으로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이동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작성대상인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작성중인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작성완료인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4832" y="1235276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0941" y="127056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-242271" y="126633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0483" y="1251530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54" y="101084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7025" y="1018924"/>
            <a:ext cx="791967" cy="1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9939" y="101655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1740609" y="1011934"/>
            <a:ext cx="2932807" cy="16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공사기간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혹은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조직명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년도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4824" y="357591"/>
            <a:ext cx="4562114" cy="20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대한 </a:t>
            </a:r>
            <a:r>
              <a:rPr lang="ko-KR" altLang="en-US" sz="800" dirty="0" smtClean="0">
                <a:solidFill>
                  <a:srgbClr val="FF0000"/>
                </a:solidFill>
              </a:rPr>
              <a:t>안전서류 작성 일정 과 일정에 대한 작성 상태</a:t>
            </a:r>
            <a:r>
              <a:rPr lang="ko-KR" altLang="en-US" sz="800" dirty="0" smtClean="0">
                <a:solidFill>
                  <a:schemeClr val="tx1"/>
                </a:solidFill>
              </a:rPr>
              <a:t>를 모니터링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226172" y="145125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일정 상태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00483" y="1445272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30941" y="167410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유예처리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0" y="17066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8963" y="167568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87636" y="4758822"/>
            <a:ext cx="2227152" cy="155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01736" y="4897731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유예 사유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0907" y="5090891"/>
            <a:ext cx="1918630" cy="763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72938" y="5969784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저장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8158240" y="5969784"/>
            <a:ext cx="527284" cy="17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cxnSp>
        <p:nvCxnSpPr>
          <p:cNvPr id="5" name="직선 화살표 연결선 4"/>
          <p:cNvCxnSpPr>
            <a:stCxn id="28" idx="2"/>
          </p:cNvCxnSpPr>
          <p:nvPr/>
        </p:nvCxnSpPr>
        <p:spPr>
          <a:xfrm flipH="1">
            <a:off x="8230941" y="1854106"/>
            <a:ext cx="371029" cy="289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04832" y="1419690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15499" y="4030313"/>
            <a:ext cx="2467745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작성일정은 공사가 등록되는 시점에 자동으로 생성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수시는 여기 화면에서 출력되지 않고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</a:rPr>
              <a:t>일정이 있는 주기적으로 작성되어야 하는 서류만 출력됨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 시스템에서 입력되는 작업허가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작업계획서는 모니터링 대상에서 제외 </a:t>
            </a:r>
            <a:r>
              <a:rPr lang="en-US" altLang="ko-KR" sz="800" dirty="0">
                <a:solidFill>
                  <a:schemeClr val="tx1"/>
                </a:solidFill>
              </a:rPr>
              <a:t>( </a:t>
            </a:r>
            <a:r>
              <a:rPr lang="ko-KR" altLang="en-US" sz="800" dirty="0">
                <a:solidFill>
                  <a:schemeClr val="tx1"/>
                </a:solidFill>
              </a:rPr>
              <a:t>해당 서류는 작업지시 등록 시 필수 등록임으로 </a:t>
            </a:r>
            <a:r>
              <a:rPr lang="ko-KR" altLang="en-US" sz="800" dirty="0" err="1">
                <a:solidFill>
                  <a:schemeClr val="tx1"/>
                </a:solidFill>
              </a:rPr>
              <a:t>미작성이</a:t>
            </a:r>
            <a:r>
              <a:rPr lang="ko-KR" altLang="en-US" sz="800" dirty="0">
                <a:solidFill>
                  <a:schemeClr val="tx1"/>
                </a:solidFill>
              </a:rPr>
              <a:t> 없음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5552" y="595738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DmSchdCustomRepository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DmSchd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DmSchdFilterVo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45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04824" y="184637"/>
            <a:ext cx="3044084" cy="1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작성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53395" y="605795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</a:t>
            </a:r>
            <a:endParaRPr lang="ko-KR" altLang="en-US" sz="8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37272"/>
              </p:ext>
            </p:extLst>
          </p:nvPr>
        </p:nvGraphicFramePr>
        <p:xfrm>
          <a:off x="252181" y="1961979"/>
          <a:ext cx="8720818" cy="155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16441"/>
                <a:gridCol w="598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0148"/>
                <a:gridCol w="1878329"/>
                <a:gridCol w="795989"/>
                <a:gridCol w="402747"/>
                <a:gridCol w="47498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 요청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작성완료일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92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년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분기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2021-03-31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2021-02-28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월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2021-01-31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월별 점검보고서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2021-01-05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격일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2021-01-02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YYYY-MM-DD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회의결과 공지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매일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 </a:t>
                      </a:r>
                      <a:r>
                        <a:rPr lang="en-US" altLang="ko-KR" sz="800" b="0" baseline="0" dirty="0" smtClean="0"/>
                        <a:t>~ 2021-01-01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작성중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461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산업안전보건위원회 위원 명단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수시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전남광역본부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 홍길동 차장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작성중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433890" y="4339299"/>
            <a:ext cx="24677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47073"/>
              </p:ext>
            </p:extLst>
          </p:nvPr>
        </p:nvGraphicFramePr>
        <p:xfrm>
          <a:off x="9399561" y="899324"/>
          <a:ext cx="251084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10"/>
                <a:gridCol w="18095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209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필수 입력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 선택 가능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분류만 선택 가능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수시성</a:t>
                      </a:r>
                      <a:r>
                        <a:rPr lang="ko-KR" altLang="en-US" sz="800" dirty="0" smtClean="0"/>
                        <a:t> 서류 등록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안전서류 등록화면으로 이동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단 수시만 등록가능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주기성 서류는  안전서류일정 현황 화면을 통해 등록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작성요청기간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 근무일 기준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4832" y="1235276"/>
            <a:ext cx="4395651" cy="202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0941" y="127056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-242271" y="126633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0483" y="1251530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54" y="1010847"/>
            <a:ext cx="76427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7025" y="1018924"/>
            <a:ext cx="791967" cy="16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99939" y="101655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1740609" y="1011934"/>
            <a:ext cx="2932807" cy="169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공사기간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r>
              <a:rPr lang="ko-KR" altLang="en-US" sz="800" dirty="0" smtClean="0">
                <a:solidFill>
                  <a:schemeClr val="tx1"/>
                </a:solidFill>
              </a:rPr>
              <a:t>혹은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조직명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년도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4823" y="442242"/>
            <a:ext cx="4869283" cy="119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대한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rgbClr val="FF0000"/>
                </a:solidFill>
              </a:rPr>
              <a:t>작성된 혹은 작성중인 </a:t>
            </a:r>
            <a:r>
              <a:rPr lang="ko-KR" altLang="en-US" sz="800" dirty="0" smtClean="0">
                <a:solidFill>
                  <a:schemeClr val="tx1"/>
                </a:solidFill>
              </a:rPr>
              <a:t>안전서류들의 목록을 조회</a:t>
            </a:r>
            <a:r>
              <a:rPr lang="en-US" altLang="ko-KR" sz="800" dirty="0" smtClean="0">
                <a:solidFill>
                  <a:schemeClr val="tx1"/>
                </a:solidFill>
              </a:rPr>
              <a:t>,  </a:t>
            </a:r>
            <a:r>
              <a:rPr lang="ko-KR" altLang="en-US" sz="800" dirty="0" smtClean="0">
                <a:solidFill>
                  <a:schemeClr val="tx1"/>
                </a:solidFill>
              </a:rPr>
              <a:t>과거자료 조회용으로 도 사용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7066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8963" y="167568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30941" y="1706615"/>
            <a:ext cx="742058" cy="18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서류 등록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699853" y="4139244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DmDocCustomRepository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DmDoc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DmDocFilterVo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492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24188" y="2042212"/>
          <a:ext cx="5572455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9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8050"/>
                <a:gridCol w="64071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템플릿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 </a:t>
                      </a:r>
                      <a:r>
                        <a:rPr lang="ko-KR" altLang="en-US" sz="900" b="0" dirty="0" err="1" smtClean="0"/>
                        <a:t>ㅇㅇㅇㅇ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smtClean="0"/>
                        <a:t>서초지점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작성중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 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 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완료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-223575" y="1416693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등록자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2957" y="915169"/>
            <a:ext cx="380145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직영시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조직명</a:t>
            </a:r>
            <a:r>
              <a:rPr lang="en-US" altLang="ko-KR" sz="900" dirty="0" smtClean="0">
                <a:solidFill>
                  <a:schemeClr val="tx1"/>
                </a:solidFill>
              </a:rPr>
              <a:t>+</a:t>
            </a:r>
            <a:r>
              <a:rPr lang="ko-KR" altLang="en-US" sz="900" dirty="0" smtClean="0">
                <a:solidFill>
                  <a:schemeClr val="tx1"/>
                </a:solidFill>
              </a:rPr>
              <a:t>년도  공사는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+ </a:t>
            </a:r>
            <a:r>
              <a:rPr lang="ko-KR" altLang="en-US" sz="900" dirty="0" smtClean="0">
                <a:solidFill>
                  <a:schemeClr val="tx1"/>
                </a:solidFill>
              </a:rPr>
              <a:t>기간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694" y="91896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공사번호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123668" y="1769153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1" name="직사각형 210"/>
          <p:cNvSpPr/>
          <p:nvPr/>
        </p:nvSpPr>
        <p:spPr>
          <a:xfrm>
            <a:off x="772957" y="1386176"/>
            <a:ext cx="7607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4656196" y="1386176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96349" y="174432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2986" y="178055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등록 서류 찾기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217031" y="114417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템플릿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51828" y="3549968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56196" y="913199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323383" y="902971"/>
          <a:ext cx="26705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1507" y="2617294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2957" y="1159062"/>
            <a:ext cx="191274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77535" y="115526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35369" y="1380692"/>
            <a:ext cx="2973759" cy="185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홍길동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전남본점부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순천지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20126" y="401549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806106" y="401549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451828" y="370278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등록한 혹은 등록중인 서류를 찾기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160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117" y="4693159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DmDocCustomRepository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DmDoc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DmDocFilterVo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199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22316" y="1725126"/>
            <a:ext cx="3667374" cy="204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템플릿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17325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454698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024" y="104272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2556" y="1042723"/>
            <a:ext cx="89827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5378" y="175788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54394" y="1042604"/>
            <a:ext cx="786602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서류상태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02768"/>
              </p:ext>
            </p:extLst>
          </p:nvPr>
        </p:nvGraphicFramePr>
        <p:xfrm>
          <a:off x="9403000" y="915669"/>
          <a:ext cx="267056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서류 등록 시 시스템에서 부여하는 등록번호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기 등록된 안전서류를 선택하는 화면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시 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작성중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작성완료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직접 입력하고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누르면 선택으로 처리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도급포함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선택하는 팝업을 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공사의 공사유형에 따라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등록가능한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템플릿이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줄력되고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그중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하나를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작성일정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선택된 공사와 템플릿에 대해 기 편성된 작성일정들을 출력하고 그 중 하나를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선택된 템플릿의  작성주기가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수시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‘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인경우는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해당 항목 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disable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TASK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입력된 서류유형에 따라 사전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DEFINE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리스트가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양식다운로드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해당 서류의 작성양식을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작성이력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해당조직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공사의 서류유형에 대해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작성일정과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작성된 서류들을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4671960" y="1722755"/>
            <a:ext cx="25317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435772" y="5083311"/>
            <a:ext cx="2702636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작업허가서는 안전점검시스템에서 직접 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작업계획서는 안전서류시스템에서 작성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도급은 </a:t>
            </a:r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800" dirty="0" smtClean="0">
                <a:solidFill>
                  <a:schemeClr val="tx1"/>
                </a:solidFill>
              </a:rPr>
              <a:t>WBT(</a:t>
            </a: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WBT</a:t>
            </a:r>
            <a:r>
              <a:rPr lang="ko-KR" altLang="en-US" sz="800" dirty="0" smtClean="0">
                <a:solidFill>
                  <a:schemeClr val="tx1"/>
                </a:solidFill>
              </a:rPr>
              <a:t>에 대해 서류를 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계약</a:t>
            </a:r>
            <a:r>
              <a:rPr lang="en-US" altLang="ko-KR" sz="800" dirty="0">
                <a:solidFill>
                  <a:schemeClr val="tx1"/>
                </a:solidFill>
              </a:rPr>
              <a:t>ID, </a:t>
            </a:r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금액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건설공사발주자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도급 구분 </a:t>
            </a:r>
            <a:r>
              <a:rPr lang="en-US" altLang="ko-KR" sz="800" dirty="0">
                <a:solidFill>
                  <a:schemeClr val="tx1"/>
                </a:solidFill>
              </a:rPr>
              <a:t>SRM </a:t>
            </a:r>
            <a:r>
              <a:rPr lang="ko-KR" altLang="en-US" sz="800" dirty="0">
                <a:solidFill>
                  <a:schemeClr val="tx1"/>
                </a:solidFill>
              </a:rPr>
              <a:t>에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추가예정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 smtClean="0">
                <a:solidFill>
                  <a:schemeClr val="tx1"/>
                </a:solidFill>
              </a:rPr>
              <a:t>E </a:t>
            </a:r>
            <a:r>
              <a:rPr lang="ko-KR" altLang="en-US" sz="800" dirty="0" smtClean="0">
                <a:solidFill>
                  <a:schemeClr val="tx1"/>
                </a:solidFill>
              </a:rPr>
              <a:t>부문수주는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에서 </a:t>
            </a:r>
            <a:r>
              <a:rPr lang="en-US" altLang="ko-KR" sz="800" dirty="0">
                <a:solidFill>
                  <a:schemeClr val="tx1"/>
                </a:solidFill>
              </a:rPr>
              <a:t>WBT(</a:t>
            </a:r>
            <a:r>
              <a:rPr lang="ko-KR" altLang="en-US" sz="800" dirty="0">
                <a:solidFill>
                  <a:schemeClr val="tx1"/>
                </a:solidFill>
              </a:rPr>
              <a:t>작업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>
                <a:solidFill>
                  <a:schemeClr val="tx1"/>
                </a:solidFill>
              </a:rPr>
              <a:t>WBT</a:t>
            </a:r>
            <a:r>
              <a:rPr lang="ko-KR" altLang="en-US" sz="800" dirty="0">
                <a:solidFill>
                  <a:schemeClr val="tx1"/>
                </a:solidFill>
              </a:rPr>
              <a:t>에 대해 서류를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년기준인가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월기준인가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942429" y="1042723"/>
            <a:ext cx="4735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찾기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37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/>
          <p:cNvSpPr/>
          <p:nvPr/>
        </p:nvSpPr>
        <p:spPr>
          <a:xfrm>
            <a:off x="2459091" y="1042604"/>
            <a:ext cx="383420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등록일시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   등록자 소속 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027" y="2660859"/>
            <a:ext cx="1327508" cy="3377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450577" y="2914383"/>
            <a:ext cx="1257461" cy="1406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서류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전자서명 요청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결재선 지정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 요청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46511" y="242868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i="1" dirty="0" smtClean="0">
                <a:solidFill>
                  <a:schemeClr val="tx1"/>
                </a:solidFill>
              </a:rPr>
              <a:t>업로드 형 의 경우  </a:t>
            </a:r>
            <a:r>
              <a:rPr lang="en-US" altLang="ko-KR" sz="800" i="1" dirty="0" smtClean="0">
                <a:solidFill>
                  <a:schemeClr val="tx1"/>
                </a:solidFill>
              </a:rPr>
              <a:t>TASK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98550" y="2682369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smtClean="0">
                <a:solidFill>
                  <a:schemeClr val="tx1"/>
                </a:solidFill>
              </a:rPr>
              <a:t>별 입력 포맷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07366" y="1966834"/>
            <a:ext cx="3696667" cy="19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페이지 참조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40959" y="199020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작성일정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475" y="1468504"/>
            <a:ext cx="73908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2556" y="1490443"/>
            <a:ext cx="89706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95470" y="14880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936140" y="1483452"/>
            <a:ext cx="2932807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89690" y="1962574"/>
            <a:ext cx="235449" cy="17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7179" y="1394687"/>
            <a:ext cx="8719935" cy="99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직사각형 48"/>
          <p:cNvSpPr/>
          <p:nvPr/>
        </p:nvSpPr>
        <p:spPr>
          <a:xfrm>
            <a:off x="5825837" y="1699078"/>
            <a:ext cx="3072977" cy="6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i="1" dirty="0" smtClean="0">
                <a:solidFill>
                  <a:schemeClr val="tx1"/>
                </a:solidFill>
              </a:rPr>
              <a:t>신규일 경우에만 입력</a:t>
            </a:r>
            <a:r>
              <a:rPr lang="en-US" altLang="ko-KR" sz="800" i="1" dirty="0" smtClean="0">
                <a:solidFill>
                  <a:schemeClr val="tx1"/>
                </a:solidFill>
              </a:rPr>
              <a:t>,    </a:t>
            </a:r>
            <a:r>
              <a:rPr lang="ko-KR" altLang="en-US" sz="800" i="1" dirty="0" smtClean="0">
                <a:solidFill>
                  <a:schemeClr val="tx1"/>
                </a:solidFill>
              </a:rPr>
              <a:t>수정 불가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endParaRPr lang="en-US" altLang="ko-KR" sz="800" i="1" dirty="0" smtClean="0">
              <a:solidFill>
                <a:schemeClr val="tx1"/>
              </a:solidFill>
            </a:endParaRPr>
          </a:p>
          <a:p>
            <a:r>
              <a:rPr lang="ko-KR" altLang="en-US" sz="800" i="1" dirty="0" smtClean="0">
                <a:solidFill>
                  <a:schemeClr val="tx1"/>
                </a:solidFill>
              </a:rPr>
              <a:t>이전화면에서 일정을 선택하고 들어온 경우 해당일정 내용을 </a:t>
            </a:r>
            <a:r>
              <a:rPr lang="en-US" altLang="ko-KR" sz="800" i="1" dirty="0" smtClean="0">
                <a:solidFill>
                  <a:schemeClr val="tx1"/>
                </a:solidFill>
              </a:rPr>
              <a:t>default</a:t>
            </a:r>
            <a:r>
              <a:rPr lang="ko-KR" altLang="en-US" sz="800" i="1" dirty="0" smtClean="0">
                <a:solidFill>
                  <a:schemeClr val="tx1"/>
                </a:solidFill>
              </a:rPr>
              <a:t>로 출력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82350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초기화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9845751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845751" y="421991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61086" y="408320"/>
            <a:ext cx="7102876" cy="18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작성주기가 </a:t>
            </a:r>
            <a:r>
              <a:rPr lang="en-US" altLang="ko-KR" sz="800" dirty="0" smtClean="0">
                <a:solidFill>
                  <a:schemeClr val="tx1"/>
                </a:solidFill>
              </a:rPr>
              <a:t>‘</a:t>
            </a:r>
            <a:r>
              <a:rPr lang="ko-KR" altLang="en-US" sz="800" dirty="0" smtClean="0">
                <a:solidFill>
                  <a:schemeClr val="tx1"/>
                </a:solidFill>
              </a:rPr>
              <a:t>수시</a:t>
            </a:r>
            <a:r>
              <a:rPr lang="en-US" altLang="ko-KR" sz="800" dirty="0" smtClean="0">
                <a:solidFill>
                  <a:schemeClr val="tx1"/>
                </a:solidFill>
              </a:rPr>
              <a:t>＇</a:t>
            </a:r>
            <a:r>
              <a:rPr lang="ko-KR" altLang="en-US" sz="800" dirty="0" smtClean="0">
                <a:solidFill>
                  <a:schemeClr val="tx1"/>
                </a:solidFill>
              </a:rPr>
              <a:t>인 서류를 제외한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chemeClr val="tx1"/>
                </a:solidFill>
              </a:rPr>
              <a:t>주기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~ 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</a:rPr>
              <a:t>적으로 작성해야 하는 서류에 해당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즉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작성스케쥴이</a:t>
            </a:r>
            <a:r>
              <a:rPr lang="ko-KR" altLang="en-US" sz="800" dirty="0" smtClean="0">
                <a:solidFill>
                  <a:schemeClr val="tx1"/>
                </a:solidFill>
              </a:rPr>
              <a:t> 기 편성된 서류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15970" y="3260425"/>
            <a:ext cx="6447373" cy="2089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화면 접근 방법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arenR"/>
            </a:pPr>
            <a:r>
              <a:rPr lang="ko-KR" altLang="en-US" sz="900" dirty="0" smtClean="0">
                <a:solidFill>
                  <a:schemeClr val="tx1"/>
                </a:solidFill>
              </a:rPr>
              <a:t>수정의 경우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찾아서 선택 입력하고 조회버튼을 클릭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(</a:t>
            </a:r>
            <a:r>
              <a:rPr lang="ko-KR" altLang="en-US" sz="900" dirty="0" smtClean="0">
                <a:solidFill>
                  <a:schemeClr val="tx1"/>
                </a:solidFill>
              </a:rPr>
              <a:t>혹은  이전 목록화면에서 특정 서류를 선택하고 </a:t>
            </a:r>
            <a:r>
              <a:rPr lang="en-US" altLang="ko-KR" sz="900" dirty="0" smtClean="0">
                <a:solidFill>
                  <a:schemeClr val="tx1"/>
                </a:solidFill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</a:rPr>
              <a:t>편집</a:t>
            </a:r>
            <a:r>
              <a:rPr lang="en-US" altLang="ko-KR" sz="900" dirty="0" smtClean="0">
                <a:solidFill>
                  <a:schemeClr val="tx1"/>
                </a:solidFill>
              </a:rPr>
              <a:t>’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버튼을 클릭한 경우 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가 선택된 것으로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arenR" startAt="2"/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를 선택한 후 조회 버튼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  해당 서류를 수정하는 것으로 간주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arenR" startAt="2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arenR" startAt="2"/>
            </a:pPr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가 </a:t>
            </a:r>
            <a:r>
              <a:rPr lang="en-US" altLang="ko-KR" sz="900" dirty="0" smtClean="0">
                <a:solidFill>
                  <a:schemeClr val="tx1"/>
                </a:solidFill>
              </a:rPr>
              <a:t>NULL</a:t>
            </a:r>
            <a:r>
              <a:rPr lang="ko-KR" altLang="en-US" sz="900" dirty="0" smtClean="0">
                <a:solidFill>
                  <a:schemeClr val="tx1"/>
                </a:solidFill>
              </a:rPr>
              <a:t>이면  신규 등록으로 간주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68962" y="1305477"/>
            <a:ext cx="15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DmTmplRepository 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List&lt;DmTmpl</a:t>
            </a:r>
            <a:r>
              <a:rPr lang="ko-KR" altLang="en-US" sz="900" dirty="0">
                <a:solidFill>
                  <a:srgbClr val="FF0000"/>
                </a:solidFill>
              </a:rPr>
              <a:t>&gt; findByConstTypeCode(constTypeCode);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968961" y="2006485"/>
            <a:ext cx="968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DmSchdCustomRepository</a:t>
            </a:r>
            <a:endParaRPr lang="en-US" altLang="ko-KR" sz="9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Optional&lt;</a:t>
            </a:r>
            <a:r>
              <a:rPr lang="en-US" altLang="ko-KR" sz="900" dirty="0" err="1">
                <a:solidFill>
                  <a:srgbClr val="FF0000"/>
                </a:solidFill>
              </a:rPr>
              <a:t>DmSchd</a:t>
            </a:r>
            <a:r>
              <a:rPr lang="en-US" altLang="ko-KR" sz="900" dirty="0">
                <a:solidFill>
                  <a:srgbClr val="FF0000"/>
                </a:solidFill>
              </a:rPr>
              <a:t>&gt;  </a:t>
            </a:r>
            <a:r>
              <a:rPr lang="en-US" altLang="ko-KR" sz="900" dirty="0" err="1">
                <a:solidFill>
                  <a:srgbClr val="FF0000"/>
                </a:solidFill>
              </a:rPr>
              <a:t>findImmediateSchd</a:t>
            </a:r>
            <a:r>
              <a:rPr lang="en-US" altLang="ko-KR" sz="900" dirty="0">
                <a:solidFill>
                  <a:srgbClr val="FF0000"/>
                </a:solidFill>
              </a:rPr>
              <a:t>(String </a:t>
            </a:r>
            <a:r>
              <a:rPr lang="en-US" altLang="ko-KR" sz="900" dirty="0" err="1">
                <a:solidFill>
                  <a:srgbClr val="FF0000"/>
                </a:solidFill>
              </a:rPr>
              <a:t>constId</a:t>
            </a:r>
            <a:r>
              <a:rPr lang="en-US" altLang="ko-KR" sz="900" dirty="0">
                <a:solidFill>
                  <a:srgbClr val="FF0000"/>
                </a:solidFill>
              </a:rPr>
              <a:t>, String </a:t>
            </a:r>
            <a:r>
              <a:rPr lang="en-US" altLang="ko-KR" sz="900" dirty="0" err="1">
                <a:solidFill>
                  <a:srgbClr val="FF0000"/>
                </a:solidFill>
              </a:rPr>
              <a:t>tmplId</a:t>
            </a:r>
            <a:r>
              <a:rPr lang="en-US" altLang="ko-KR" sz="900" dirty="0">
                <a:solidFill>
                  <a:srgbClr val="FF0000"/>
                </a:solidFill>
              </a:rPr>
              <a:t>);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202778" y="3410864"/>
            <a:ext cx="15819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신규의 경우</a:t>
            </a:r>
            <a:endParaRPr lang="en-US" altLang="ko-KR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DmTmplProcCustomRepository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DmProc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findByTmplId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tmplId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수정의 </a:t>
            </a:r>
            <a:r>
              <a:rPr lang="ko-KR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경우</a:t>
            </a:r>
            <a:endParaRPr lang="en-US" altLang="ko-KR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DmDocProcCustomRepository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DmDocProcDto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findByDocId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docId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);--</a:t>
            </a:r>
            <a:r>
              <a:rPr lang="ko-KR" alt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프로세스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docProcId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022316" y="1749636"/>
            <a:ext cx="1959206" cy="179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템플릿 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017325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454698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024" y="104272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2556" y="1042723"/>
            <a:ext cx="89827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5378" y="175788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54394" y="1042604"/>
            <a:ext cx="786602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서류상태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서류 등록 시 시스템에서 부여하는 등록번호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기 등록된 안전서류를 선택하는 화면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시 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미도래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작성중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미작성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작성유예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직접 입력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선택하는 팝업을 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분류와 유형을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작성일정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등록하고자 하는 일정을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 일정만 선택가능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TASK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리스트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입력된 서류유형에 따라 사전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DEFINE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리스트가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양식다운로드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해당 서류의 작성양식을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작성이력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해당조직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공사의 서류유형에 대해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작성일정과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작성된 서류들을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981522" y="1749636"/>
            <a:ext cx="165526" cy="179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449754" y="4549676"/>
            <a:ext cx="270263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직영작업지시관련 서류는 여기서 등록하지 않고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작업지시 시스템에서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작업지시시스템은 </a:t>
            </a:r>
            <a:r>
              <a:rPr lang="ko-KR" altLang="en-US" sz="800" dirty="0">
                <a:solidFill>
                  <a:schemeClr val="tx1"/>
                </a:solidFill>
              </a:rPr>
              <a:t>작업지시 등록 시 필요한 서류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작업허가서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작업계획서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을 반드시 작성을 해야 등록이 가능토록 개발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 smtClean="0">
                <a:solidFill>
                  <a:schemeClr val="tx1"/>
                </a:solidFill>
              </a:rPr>
              <a:t>도급은 </a:t>
            </a:r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800" dirty="0" smtClean="0">
                <a:solidFill>
                  <a:schemeClr val="tx1"/>
                </a:solidFill>
              </a:rPr>
              <a:t>WBT(</a:t>
            </a:r>
            <a:r>
              <a:rPr lang="ko-KR" altLang="en-US" sz="800" dirty="0" smtClean="0">
                <a:solidFill>
                  <a:schemeClr val="tx1"/>
                </a:solidFill>
              </a:rPr>
              <a:t>작업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WBT</a:t>
            </a:r>
            <a:r>
              <a:rPr lang="ko-KR" altLang="en-US" sz="800" dirty="0" smtClean="0">
                <a:solidFill>
                  <a:schemeClr val="tx1"/>
                </a:solidFill>
              </a:rPr>
              <a:t>에 대해 서류를 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계약</a:t>
            </a:r>
            <a:r>
              <a:rPr lang="en-US" altLang="ko-KR" sz="800" dirty="0">
                <a:solidFill>
                  <a:schemeClr val="tx1"/>
                </a:solidFill>
              </a:rPr>
              <a:t>ID, </a:t>
            </a:r>
            <a:r>
              <a:rPr lang="ko-KR" altLang="en-US" sz="800" dirty="0" err="1">
                <a:solidFill>
                  <a:schemeClr val="tx1"/>
                </a:solidFill>
              </a:rPr>
              <a:t>공사명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금액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360363" lvl="1" indent="-1841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/>
                </a:solidFill>
              </a:rPr>
              <a:t>건설공사발주자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도급 구분 </a:t>
            </a:r>
            <a:r>
              <a:rPr lang="en-US" altLang="ko-KR" sz="800" dirty="0">
                <a:solidFill>
                  <a:schemeClr val="tx1"/>
                </a:solidFill>
              </a:rPr>
              <a:t>SRM </a:t>
            </a:r>
            <a:r>
              <a:rPr lang="ko-KR" altLang="en-US" sz="800" dirty="0">
                <a:solidFill>
                  <a:schemeClr val="tx1"/>
                </a:solidFill>
              </a:rPr>
              <a:t>에 </a:t>
            </a:r>
            <a:r>
              <a:rPr lang="ko-KR" altLang="en-US" sz="800" dirty="0" smtClean="0">
                <a:solidFill>
                  <a:schemeClr val="tx1"/>
                </a:solidFill>
              </a:rPr>
              <a:t>추가예정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 smtClean="0">
                <a:solidFill>
                  <a:schemeClr val="tx1"/>
                </a:solidFill>
              </a:rPr>
              <a:t>E </a:t>
            </a:r>
            <a:r>
              <a:rPr lang="ko-KR" altLang="en-US" sz="800" dirty="0" smtClean="0">
                <a:solidFill>
                  <a:schemeClr val="tx1"/>
                </a:solidFill>
              </a:rPr>
              <a:t>부문수주는 </a:t>
            </a:r>
            <a:r>
              <a:rPr lang="en-US" altLang="ko-KR" sz="800" dirty="0">
                <a:solidFill>
                  <a:schemeClr val="tx1"/>
                </a:solidFill>
              </a:rPr>
              <a:t>ERP</a:t>
            </a:r>
            <a:r>
              <a:rPr lang="ko-KR" altLang="en-US" sz="800" dirty="0">
                <a:solidFill>
                  <a:schemeClr val="tx1"/>
                </a:solidFill>
              </a:rPr>
              <a:t>에서 </a:t>
            </a:r>
            <a:r>
              <a:rPr lang="en-US" altLang="ko-KR" sz="800" dirty="0">
                <a:solidFill>
                  <a:schemeClr val="tx1"/>
                </a:solidFill>
              </a:rPr>
              <a:t>WBT(</a:t>
            </a:r>
            <a:r>
              <a:rPr lang="ko-KR" altLang="en-US" sz="800" dirty="0">
                <a:solidFill>
                  <a:schemeClr val="tx1"/>
                </a:solidFill>
              </a:rPr>
              <a:t>작업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를 수신한 후 해당 </a:t>
            </a:r>
            <a:r>
              <a:rPr lang="en-US" altLang="ko-KR" sz="800" dirty="0">
                <a:solidFill>
                  <a:schemeClr val="tx1"/>
                </a:solidFill>
              </a:rPr>
              <a:t>WBT</a:t>
            </a:r>
            <a:r>
              <a:rPr lang="ko-KR" altLang="en-US" sz="800" dirty="0">
                <a:solidFill>
                  <a:schemeClr val="tx1"/>
                </a:solidFill>
              </a:rPr>
              <a:t>에 대해 서류를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도급과 </a:t>
            </a:r>
            <a:r>
              <a:rPr lang="en-US" altLang="ko-KR" sz="800" dirty="0" smtClean="0">
                <a:solidFill>
                  <a:schemeClr val="tx1"/>
                </a:solidFill>
              </a:rPr>
              <a:t>E</a:t>
            </a:r>
            <a:r>
              <a:rPr lang="ko-KR" altLang="en-US" sz="800" dirty="0" smtClean="0">
                <a:solidFill>
                  <a:schemeClr val="tx1"/>
                </a:solidFill>
              </a:rPr>
              <a:t>부문수주 수신은 동일 시스템에서 수신하나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서류에 대해서 미리 보기 기능을 둘 것인가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주의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년기준인가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월기준인가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942429" y="1042723"/>
            <a:ext cx="4735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찾기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37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8" name="직사각형 137"/>
          <p:cNvSpPr/>
          <p:nvPr/>
        </p:nvSpPr>
        <p:spPr>
          <a:xfrm>
            <a:off x="2459091" y="1042604"/>
            <a:ext cx="3834209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등록일시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   등록자 소속 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8027" y="2660859"/>
            <a:ext cx="1327508" cy="2590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40" name="직사각형 139"/>
          <p:cNvSpPr/>
          <p:nvPr/>
        </p:nvSpPr>
        <p:spPr>
          <a:xfrm>
            <a:off x="450577" y="2914383"/>
            <a:ext cx="1257461" cy="1406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서류 업로드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전자서명 요청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결재선 지정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 요청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46511" y="242868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i="1" dirty="0" smtClean="0">
                <a:solidFill>
                  <a:schemeClr val="tx1"/>
                </a:solidFill>
              </a:rPr>
              <a:t>업로드 형 의 경우  </a:t>
            </a:r>
            <a:r>
              <a:rPr lang="en-US" altLang="ko-KR" sz="800" i="1" dirty="0" smtClean="0">
                <a:solidFill>
                  <a:schemeClr val="tx1"/>
                </a:solidFill>
              </a:rPr>
              <a:t>TASK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13387" y="54754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양식 다운로드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서류 다운로드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작성이력 보기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323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6" name="직사각형 65"/>
          <p:cNvSpPr/>
          <p:nvPr/>
        </p:nvSpPr>
        <p:spPr>
          <a:xfrm>
            <a:off x="4563020" y="2741449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smtClean="0">
                <a:solidFill>
                  <a:schemeClr val="tx1"/>
                </a:solidFill>
              </a:rPr>
              <a:t>별 입력 포맷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5473" y="5350213"/>
            <a:ext cx="1327508" cy="688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007367" y="1990201"/>
            <a:ext cx="1974155" cy="168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~ 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40959" y="199020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작성주기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475" y="1468504"/>
            <a:ext cx="73908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2556" y="1490443"/>
            <a:ext cx="89706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공사아이디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95470" y="14880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936140" y="1483452"/>
            <a:ext cx="2932807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81522" y="1978916"/>
            <a:ext cx="16489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7179" y="1394687"/>
            <a:ext cx="8719935" cy="99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직사각형 48"/>
          <p:cNvSpPr/>
          <p:nvPr/>
        </p:nvSpPr>
        <p:spPr>
          <a:xfrm>
            <a:off x="5683194" y="2049193"/>
            <a:ext cx="2555459" cy="12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신규일 경우에만 입력</a:t>
            </a:r>
            <a:r>
              <a:rPr lang="en-US" altLang="ko-KR" sz="800" i="1" dirty="0" smtClean="0">
                <a:solidFill>
                  <a:schemeClr val="tx1"/>
                </a:solidFill>
              </a:rPr>
              <a:t>,    </a:t>
            </a:r>
            <a:r>
              <a:rPr lang="ko-KR" altLang="en-US" sz="800" i="1" dirty="0" smtClean="0">
                <a:solidFill>
                  <a:schemeClr val="tx1"/>
                </a:solidFill>
              </a:rPr>
              <a:t>수정 불가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82350" y="1036830"/>
            <a:ext cx="546637" cy="1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초기화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9845751" y="19716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845751" y="421991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65932" y="3554808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Task </a:t>
            </a:r>
            <a:r>
              <a:rPr lang="ko-KR" altLang="en-US" sz="800" dirty="0" smtClean="0">
                <a:solidFill>
                  <a:schemeClr val="tx1"/>
                </a:solidFill>
              </a:rPr>
              <a:t>별 입력 포맷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직사각형 257"/>
          <p:cNvSpPr/>
          <p:nvPr/>
        </p:nvSpPr>
        <p:spPr>
          <a:xfrm>
            <a:off x="1779899" y="1525088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2022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340146" y="156296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년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778870" y="1891023"/>
            <a:ext cx="1044059" cy="377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상반기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하반기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340146" y="1903016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반기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1778870" y="2296648"/>
            <a:ext cx="1044059" cy="507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분기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352527" y="230914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분기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778870" y="2762490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01~02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03~04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05~06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311350" y="2943048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격월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778870" y="3352704"/>
            <a:ext cx="1044059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03</a:t>
            </a:r>
            <a:r>
              <a:rPr lang="ko-KR" altLang="en-US" sz="800" dirty="0" smtClean="0">
                <a:solidFill>
                  <a:schemeClr val="tx1"/>
                </a:solidFill>
              </a:rPr>
              <a:t>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352527" y="3529175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월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365376" y="422721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789429" y="4564430"/>
            <a:ext cx="2426940" cy="87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2021-04-05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(2021-04-04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2021-04-05) 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2021-04-07</a:t>
            </a:r>
            <a:r>
              <a:rPr lang="en-US" altLang="ko-KR" sz="800" dirty="0">
                <a:solidFill>
                  <a:schemeClr val="tx1"/>
                </a:solidFill>
              </a:rPr>
              <a:t> (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2021-04-06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en-US" altLang="ko-KR" sz="800" dirty="0" smtClean="0">
                <a:solidFill>
                  <a:schemeClr val="tx1"/>
                </a:solidFill>
              </a:rPr>
              <a:t>2021-04-07)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787194" y="4191653"/>
            <a:ext cx="2821286" cy="44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01</a:t>
            </a:r>
            <a:r>
              <a:rPr lang="ko-KR" altLang="en-US" sz="800" dirty="0" smtClean="0">
                <a:solidFill>
                  <a:schemeClr val="tx1"/>
                </a:solidFill>
              </a:rPr>
              <a:t>주차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 ~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r>
              <a:rPr lang="ko-KR" altLang="en-US" sz="800" dirty="0">
                <a:solidFill>
                  <a:schemeClr val="tx1"/>
                </a:solidFill>
              </a:rPr>
              <a:t>주차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>
                <a:solidFill>
                  <a:schemeClr val="tx1"/>
                </a:solidFill>
              </a:rPr>
              <a:t> ~ </a:t>
            </a:r>
            <a:r>
              <a:rPr lang="en-US" altLang="ko-KR" sz="800" dirty="0" err="1">
                <a:solidFill>
                  <a:schemeClr val="tx1"/>
                </a:solidFill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</a:rPr>
              <a:t>-mm-</a:t>
            </a:r>
            <a:r>
              <a:rPr lang="en-US" altLang="ko-KR" sz="800" dirty="0" err="1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주차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 ~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1365376" y="4671107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격일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4216368" y="485597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1761754" y="5171442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2021-04-05 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2021-04-06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365376" y="5123672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216368" y="5278938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1761754" y="5636630"/>
            <a:ext cx="1436083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일자를 직접 선택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1365376" y="5728273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수시  </a:t>
            </a:r>
            <a:r>
              <a:rPr lang="en-US" altLang="ko-KR" sz="800" dirty="0" smtClean="0">
                <a:solidFill>
                  <a:schemeClr val="tx1"/>
                </a:solidFill>
              </a:rPr>
              <a:t>: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358435" y="1085960"/>
            <a:ext cx="201388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작성주기별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입력방밥</a:t>
            </a:r>
            <a:r>
              <a:rPr lang="en-US" altLang="ko-KR" sz="800" dirty="0" smtClean="0">
                <a:solidFill>
                  <a:schemeClr val="tx1"/>
                </a:solidFill>
              </a:rPr>
              <a:t>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9361572" y="3282616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직영의 경우 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반기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수주의 경우 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이렇게 발생하나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만일 직영에서 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격일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일   이 발생할 경우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년도 기준으로 관리하나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작성주기는 입력불가로 하고  최종 작성주기의 다음 주기를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deafautl</a:t>
            </a:r>
            <a:r>
              <a:rPr lang="ko-KR" altLang="en-US" sz="900" dirty="0" smtClean="0">
                <a:solidFill>
                  <a:schemeClr val="tx1"/>
                </a:solidFill>
              </a:rPr>
              <a:t>처리하면 되나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즉  예를 들어 매일 작성해야 하는 자료의 경우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월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일 작성하지 않고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월 </a:t>
            </a:r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r>
              <a:rPr lang="ko-KR" altLang="en-US" sz="900" dirty="0" smtClean="0">
                <a:solidFill>
                  <a:schemeClr val="tx1"/>
                </a:solidFill>
              </a:rPr>
              <a:t>일 것을 작성할 수 없음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16367" y="4317212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주차를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4216367" y="5769115"/>
            <a:ext cx="1836529" cy="1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공사시작일 기준으로 일자를 관리</a:t>
            </a:r>
            <a:endParaRPr lang="en-US" altLang="ko-KR" sz="800" i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800" i="1" dirty="0" smtClean="0">
                <a:solidFill>
                  <a:schemeClr val="tx1"/>
                </a:solidFill>
              </a:rPr>
              <a:t>영업일 기준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2314322" cy="2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업로드 형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70327" y="2914383"/>
            <a:ext cx="4473841" cy="238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업로드할</a:t>
            </a:r>
            <a:r>
              <a:rPr lang="ko-KR" altLang="en-US" sz="900" dirty="0" smtClean="0">
                <a:solidFill>
                  <a:schemeClr val="tx1"/>
                </a:solidFill>
              </a:rPr>
              <a:t> 안전서류 문서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81258" y="565350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12816"/>
              </p:ext>
            </p:extLst>
          </p:nvPr>
        </p:nvGraphicFramePr>
        <p:xfrm>
          <a:off x="9403000" y="915669"/>
          <a:ext cx="26705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등록대상 서류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 서류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 보조 서류들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48188" y="348728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첨부서류를 별도로 올리지 않고 </a:t>
            </a:r>
            <a:r>
              <a:rPr lang="en-US" altLang="ko-KR" sz="900" dirty="0" smtClean="0">
                <a:solidFill>
                  <a:schemeClr val="tx1"/>
                </a:solidFill>
              </a:rPr>
              <a:t>zip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올리는 것은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884627" y="2925168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90922" y="2928246"/>
            <a:ext cx="234751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8505"/>
            <a:ext cx="7281103" cy="374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660860"/>
            <a:ext cx="1327508" cy="2864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 smtClean="0">
                <a:solidFill>
                  <a:schemeClr val="tx1"/>
                </a:solidFill>
              </a:rPr>
              <a:t>공통 영역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143" name="줄무늬가 있는 오른쪽 화살표 142"/>
          <p:cNvSpPr/>
          <p:nvPr/>
        </p:nvSpPr>
        <p:spPr>
          <a:xfrm rot="5400000">
            <a:off x="8161514" y="2914031"/>
            <a:ext cx="227829" cy="23827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0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74379" y="182554"/>
            <a:ext cx="2724904" cy="22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전자서명 대상자를 </a:t>
            </a:r>
            <a:r>
              <a:rPr lang="ko-KR" altLang="en-US" sz="900" smtClean="0">
                <a:solidFill>
                  <a:schemeClr val="tx1"/>
                </a:solidFill>
              </a:rPr>
              <a:t>출력하고  전자서명을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17963"/>
              </p:ext>
            </p:extLst>
          </p:nvPr>
        </p:nvGraphicFramePr>
        <p:xfrm>
          <a:off x="9403000" y="915669"/>
          <a:ext cx="2670569" cy="135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227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설명서ㅁ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등록만 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신청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전자서명이 요청된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서명이 완료된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서명 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저장된 전자서명 대상자들에게 서명을 요청하기 위해 전자서명시스템으로 전송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9602" y="41099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전자서명시스템으로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서명자별</a:t>
            </a:r>
            <a:r>
              <a:rPr lang="ko-KR" altLang="en-US" sz="900" dirty="0" smtClean="0">
                <a:solidFill>
                  <a:schemeClr val="tx1"/>
                </a:solidFill>
              </a:rPr>
              <a:t> 진행사항을 </a:t>
            </a:r>
            <a:r>
              <a:rPr lang="en-US" altLang="ko-KR" sz="900" dirty="0" smtClean="0">
                <a:solidFill>
                  <a:schemeClr val="tx1"/>
                </a:solidFill>
              </a:rPr>
              <a:t>I/f 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전자서명시스템 </a:t>
            </a:r>
            <a:r>
              <a:rPr lang="en-US" altLang="ko-KR" sz="900" dirty="0" smtClean="0">
                <a:solidFill>
                  <a:schemeClr val="tx1"/>
                </a:solidFill>
              </a:rPr>
              <a:t>API </a:t>
            </a:r>
            <a:r>
              <a:rPr lang="ko-KR" altLang="en-US" sz="900" dirty="0" smtClean="0">
                <a:solidFill>
                  <a:schemeClr val="tx1"/>
                </a:solidFill>
              </a:rPr>
              <a:t>정의서 입수 필요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101174" y="2660859"/>
            <a:ext cx="7086788" cy="3754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8027" y="981909"/>
            <a:ext cx="8719935" cy="146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55026" y="1713425"/>
            <a:ext cx="3733477" cy="16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</a:rPr>
              <a:t>공통 영역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8027" y="2660860"/>
            <a:ext cx="1327508" cy="289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서류 업로드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전자서명 요청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결재선 지정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27994" y="5124537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서명 요청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251"/>
              </p:ext>
            </p:extLst>
          </p:nvPr>
        </p:nvGraphicFramePr>
        <p:xfrm>
          <a:off x="3166642" y="3149192"/>
          <a:ext cx="4355364" cy="8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1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275"/>
                <a:gridCol w="90385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서명일시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/>
                        <a:t>Yyyy</a:t>
                      </a:r>
                      <a:r>
                        <a:rPr lang="en-US" altLang="ko-KR" sz="800" b="0" dirty="0" smtClean="0"/>
                        <a:t>-m-</a:t>
                      </a:r>
                      <a:r>
                        <a:rPr lang="en-US" altLang="ko-KR" sz="800" b="0" dirty="0" err="1" smtClean="0"/>
                        <a:t>dd</a:t>
                      </a:r>
                      <a:r>
                        <a:rPr lang="en-US" altLang="ko-KR" sz="800" b="0" dirty="0" smtClean="0"/>
                        <a:t> </a:t>
                      </a:r>
                      <a:r>
                        <a:rPr lang="en-US" altLang="ko-KR" sz="800" b="0" dirty="0" err="1" smtClean="0"/>
                        <a:t>hh:mi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완료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요청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99601" y="2444942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사전 프로세서에서 등록된 사원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참석자 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이  출력됨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-108961" y="11101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화면 </a:t>
            </a:r>
            <a:r>
              <a:rPr lang="en-US" altLang="ko-KR" sz="800" dirty="0" smtClean="0">
                <a:solidFill>
                  <a:schemeClr val="tx1"/>
                </a:solidFill>
              </a:rPr>
              <a:t>LAYOUT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96915" y="808890"/>
            <a:ext cx="8036170" cy="5354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대시보드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일반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362" y="808891"/>
            <a:ext cx="1426553" cy="5354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소메뉴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236069" y="418901"/>
            <a:ext cx="2497016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알림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0362" y="418901"/>
            <a:ext cx="142655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로고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96915" y="418901"/>
            <a:ext cx="5539154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메뉴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361" y="6163406"/>
            <a:ext cx="9462723" cy="389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72822"/>
              </p:ext>
            </p:extLst>
          </p:nvPr>
        </p:nvGraphicFramePr>
        <p:xfrm>
          <a:off x="9403000" y="915669"/>
          <a:ext cx="267056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어드민에서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결재선이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 </a:t>
                      </a:r>
                      <a:r>
                        <a:rPr lang="ko-KR" altLang="en-US" sz="800" dirty="0" err="1" smtClean="0"/>
                        <a:t>사번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출력하고 수정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미신청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결재신청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반려 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결재 순서대로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 시스템으로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결재완료가 수신되면  다음 순번이 자동으로 신청 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변경됨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통합결재로 송신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24322" y="3172582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통합결제 시스템에서 제공하는 </a:t>
            </a:r>
            <a:r>
              <a:rPr lang="en-US" altLang="ko-KR" sz="900" dirty="0" smtClean="0">
                <a:solidFill>
                  <a:schemeClr val="tx1"/>
                </a:solidFill>
              </a:rPr>
              <a:t>API </a:t>
            </a:r>
            <a:r>
              <a:rPr lang="ko-KR" altLang="en-US" sz="900" dirty="0" smtClean="0">
                <a:solidFill>
                  <a:schemeClr val="tx1"/>
                </a:solidFill>
              </a:rPr>
              <a:t>정의서 필요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결재에서   </a:t>
            </a:r>
            <a:r>
              <a:rPr lang="en-US" altLang="ko-KR" sz="900" dirty="0" smtClean="0">
                <a:solidFill>
                  <a:schemeClr val="tx1"/>
                </a:solidFill>
              </a:rPr>
              <a:t>DEFAULT 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결재자 출력 기준은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742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906859" y="2660859"/>
            <a:ext cx="7281103" cy="375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68027" y="2660859"/>
            <a:ext cx="1327508" cy="282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68027" y="1059814"/>
            <a:ext cx="8719935" cy="1514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292269" y="1608342"/>
            <a:ext cx="1257461" cy="46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공통 영역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65789" y="2719604"/>
            <a:ext cx="1257461" cy="153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결재선 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지정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713174" y="537527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43" name="직사각형 142"/>
          <p:cNvSpPr/>
          <p:nvPr/>
        </p:nvSpPr>
        <p:spPr>
          <a:xfrm>
            <a:off x="5709178" y="5375273"/>
            <a:ext cx="85510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결재 요청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78968"/>
              </p:ext>
            </p:extLst>
          </p:nvPr>
        </p:nvGraphicFramePr>
        <p:xfrm>
          <a:off x="3142088" y="3369967"/>
          <a:ext cx="5570223" cy="138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3012"/>
                <a:gridCol w="791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275"/>
                <a:gridCol w="718112"/>
                <a:gridCol w="301404"/>
                <a:gridCol w="30140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결재선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최종처리일시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담당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팀장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부장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지사장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검토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협조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안전보건 총괄책임자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11111113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변경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23"/>
          <p:cNvSpPr/>
          <p:nvPr/>
        </p:nvSpPr>
        <p:spPr>
          <a:xfrm>
            <a:off x="4055242" y="989411"/>
            <a:ext cx="742058" cy="19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12" name="직사각형 211"/>
          <p:cNvSpPr/>
          <p:nvPr/>
        </p:nvSpPr>
        <p:spPr>
          <a:xfrm>
            <a:off x="1984489" y="975846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501540" y="3923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상세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3127" y="989411"/>
            <a:ext cx="898270" cy="165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123456789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947" y="6024239"/>
            <a:ext cx="732303" cy="20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닫기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717629" y="1655181"/>
            <a:ext cx="4710897" cy="154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화면과 동일하게 구성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 조회 만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파일 다운로드 가능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8064"/>
              </p:ext>
            </p:extLst>
          </p:nvPr>
        </p:nvGraphicFramePr>
        <p:xfrm>
          <a:off x="727833" y="3669955"/>
          <a:ext cx="4872867" cy="71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4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229"/>
                <a:gridCol w="737229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8483" y="3489955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전자서명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71421"/>
              </p:ext>
            </p:extLst>
          </p:nvPr>
        </p:nvGraphicFramePr>
        <p:xfrm>
          <a:off x="730510" y="4680649"/>
          <a:ext cx="4860665" cy="77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31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7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3584"/>
                <a:gridCol w="74547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7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ㅇㅇ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/>
                        <a:t>미신청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1160" y="4500649"/>
            <a:ext cx="1206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결재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3205"/>
              </p:ext>
            </p:extLst>
          </p:nvPr>
        </p:nvGraphicFramePr>
        <p:xfrm>
          <a:off x="302211" y="1913782"/>
          <a:ext cx="8877620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0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9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9737"/>
                <a:gridCol w="710549"/>
                <a:gridCol w="2255960"/>
                <a:gridCol w="591671"/>
                <a:gridCol w="35391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서류유형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주관조직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작성자사번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작성자 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ㅇㅇ지사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 차장</a:t>
                      </a:r>
                      <a:r>
                        <a:rPr lang="en-US" altLang="ko-KR" sz="900" b="0" dirty="0" smtClean="0"/>
                        <a:t>/</a:t>
                      </a:r>
                      <a:r>
                        <a:rPr lang="ko-KR" altLang="en-US" sz="900" b="0" dirty="0" smtClean="0"/>
                        <a:t>팀장</a:t>
                      </a:r>
                      <a:r>
                        <a:rPr lang="en-US" altLang="ko-KR" sz="900" b="0" dirty="0" smtClean="0"/>
                        <a:t>, </a:t>
                      </a:r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ㅌㅌ팀</a:t>
                      </a:r>
                      <a:r>
                        <a:rPr lang="en-US" altLang="ko-KR" sz="900" b="0" dirty="0" smtClean="0"/>
                        <a:t>&gt;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확인신청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ㅇㅇ부문</a:t>
                      </a:r>
                      <a:r>
                        <a:rPr lang="en-US" altLang="ko-KR" sz="900" b="0" dirty="0" smtClean="0"/>
                        <a:t>&gt;</a:t>
                      </a:r>
                      <a:r>
                        <a:rPr lang="ko-KR" altLang="en-US" sz="900" b="0" dirty="0" err="1" smtClean="0"/>
                        <a:t>ㅌㅌ지사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XXXXXXXXXXXXXXXXXXXXXX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ㅇㅇㅇㅇ</a:t>
                      </a:r>
                      <a:r>
                        <a:rPr lang="ko-KR" altLang="en-US" sz="900" b="0" dirty="0" smtClean="0"/>
                        <a:t> 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11010101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ㅇㅇㅇㅇㅇㅇㅇㅇㅇㅇㅇㅇㅇㅇㅇㅇㅇㅇ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승인신청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보기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437774" y="957754"/>
            <a:ext cx="742058" cy="2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74372" y="161589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1540" y="392332"/>
            <a:ext cx="2584685" cy="255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작성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95" y="98941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3127" y="989410"/>
            <a:ext cx="1912744" cy="1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2740101" y="992082"/>
            <a:ext cx="195770" cy="18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37774" y="1615896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 처리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3608128" y="5831615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9353294" y="858346"/>
            <a:ext cx="2631804" cy="311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최종 완료된 서류를  직 상사가 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통합결재를 하지 않는 서류에만 해당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7909"/>
              </p:ext>
            </p:extLst>
          </p:nvPr>
        </p:nvGraphicFramePr>
        <p:xfrm>
          <a:off x="9353294" y="1306730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 처리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 선택된 서류들을  최종 확인 처리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53294" y="4631286"/>
            <a:ext cx="2467745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085975" y="1169411"/>
            <a:ext cx="4686300" cy="4355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38401" y="1795896"/>
            <a:ext cx="3790439" cy="302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3152" y="4853627"/>
            <a:ext cx="3310663" cy="273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1200" dirty="0" smtClean="0">
                <a:solidFill>
                  <a:schemeClr val="tx1"/>
                </a:solidFill>
              </a:rPr>
              <a:t> 확인이 통합결제로 감에 따라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관리책임자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총괄책임자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6596"/>
              </p:ext>
            </p:extLst>
          </p:nvPr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관리책임자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임명장 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관리책임자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관리책임자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 smtClean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책임자는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관리책임자 선임서류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53. </a:t>
            </a:r>
            <a:r>
              <a:rPr lang="ko-KR" altLang="en-US" sz="900" dirty="0" smtClean="0">
                <a:solidFill>
                  <a:schemeClr val="tx1"/>
                </a:solidFill>
              </a:rPr>
              <a:t>총괄책임자 선임서류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관리감독자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관리책임자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 조직의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지사장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부담당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임명장 다운로드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양식에 맞추어 임명장을 다운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93354" y="410220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감독자는  하나의 화면에서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여러명을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,   </a:t>
            </a:r>
            <a:r>
              <a:rPr lang="ko-KR" altLang="en-US" sz="900" dirty="0" smtClean="0">
                <a:solidFill>
                  <a:schemeClr val="tx1"/>
                </a:solidFill>
              </a:rPr>
              <a:t>아니면   하나씩 등록할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하나씩 등록하면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서류명으로는</a:t>
            </a:r>
            <a:r>
              <a:rPr lang="ko-KR" altLang="en-US" sz="900" dirty="0" smtClean="0">
                <a:solidFill>
                  <a:schemeClr val="tx1"/>
                </a:solidFill>
              </a:rPr>
              <a:t> 어느 감독자임을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알수</a:t>
            </a:r>
            <a:r>
              <a:rPr lang="ko-KR" altLang="en-US" sz="900" dirty="0" smtClean="0">
                <a:solidFill>
                  <a:schemeClr val="tx1"/>
                </a:solidFill>
              </a:rPr>
              <a:t> 가 없음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관리감독자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서류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0109" y="2894465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0997" y="3016616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출력하여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대표이사 직인을 </a:t>
            </a:r>
            <a:r>
              <a:rPr lang="ko-KR" altLang="en-US" sz="900" dirty="0" smtClean="0">
                <a:solidFill>
                  <a:schemeClr val="tx1"/>
                </a:solidFill>
              </a:rPr>
              <a:t>찍은 후 서류를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관리감독자는 팀장들로 구성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94714" y="2899480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7651" y="2927161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064760" y="5664599"/>
            <a:ext cx="11789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임명장 다운로드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93354" y="2189933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관리감독자 선임서류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508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446042" y="147159"/>
            <a:ext cx="5994636" cy="18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7249"/>
              </p:ext>
            </p:extLst>
          </p:nvPr>
        </p:nvGraphicFramePr>
        <p:xfrm>
          <a:off x="9403000" y="915669"/>
          <a:ext cx="26705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사내외</a:t>
                      </a:r>
                      <a:r>
                        <a:rPr lang="ko-KR" altLang="en-US" sz="800" dirty="0" smtClean="0"/>
                        <a:t> 구분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사외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사외의 경우 등록 버튼을 통해 사외조직과  사원을 등록할 수 있음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등록은 공통 참조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0997" y="4102204"/>
            <a:ext cx="2702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안전관리자 등록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계약서 업로드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49394" y="2990701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달력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94714" y="2511098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40109" y="2511098"/>
            <a:ext cx="799897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5504" y="2496947"/>
            <a:ext cx="3077993" cy="234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8995" y="2506083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57651" y="253877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관리자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66977" y="286229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안전관리자의 등록은 관리목적으로 등록하는 것이며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서류와는 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조직별로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 </a:t>
            </a:r>
            <a:r>
              <a:rPr lang="ko-KR" altLang="en-US" sz="900" dirty="0" smtClean="0">
                <a:solidFill>
                  <a:schemeClr val="tx1"/>
                </a:solidFill>
              </a:rPr>
              <a:t>인만 등록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3999" y="2995716"/>
            <a:ext cx="799897" cy="234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6936" y="3023397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선임일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2235" y="5664599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9370087" y="2133572"/>
            <a:ext cx="2585435" cy="57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적용대상 서류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안전관리자 선임서류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대행계약서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4. 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 </a:t>
            </a:r>
            <a:r>
              <a:rPr lang="ko-KR" altLang="en-US" sz="900" dirty="0">
                <a:solidFill>
                  <a:schemeClr val="tx1"/>
                </a:solidFill>
              </a:rPr>
              <a:t>선임서류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대행계약서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7651" y="2179645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사내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6043" y="2172270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사내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0109" y="2173839"/>
            <a:ext cx="836110" cy="150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사외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276825" y="2179645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240057" y="2162766"/>
            <a:ext cx="117837" cy="1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592286" y="2496947"/>
            <a:ext cx="732303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4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(9 </a:t>
            </a:r>
            <a:r>
              <a:rPr lang="ko-KR" altLang="en-US" sz="900" dirty="0" smtClean="0">
                <a:solidFill>
                  <a:schemeClr val="tx1"/>
                </a:solidFill>
              </a:rPr>
              <a:t>산업안전보건위원회 </a:t>
            </a:r>
            <a:r>
              <a:rPr lang="ko-KR" altLang="en-US" sz="900" dirty="0">
                <a:solidFill>
                  <a:schemeClr val="tx1"/>
                </a:solidFill>
              </a:rPr>
              <a:t>위원 </a:t>
            </a:r>
            <a:r>
              <a:rPr lang="ko-KR" altLang="en-US" sz="900" dirty="0" smtClean="0">
                <a:solidFill>
                  <a:schemeClr val="tx1"/>
                </a:solidFill>
              </a:rPr>
              <a:t>명단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9511"/>
              </p:ext>
            </p:extLst>
          </p:nvPr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사측위원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근로자측</a:t>
                      </a:r>
                      <a:r>
                        <a:rPr lang="ko-KR" altLang="en-US" sz="800" dirty="0" smtClean="0"/>
                        <a:t> 위원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사측 위원 등록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근로자측</a:t>
            </a:r>
            <a:r>
              <a:rPr lang="ko-KR" altLang="en-US" sz="900" dirty="0" smtClean="0">
                <a:solidFill>
                  <a:schemeClr val="tx1"/>
                </a:solidFill>
              </a:rPr>
              <a:t>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대표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위원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0479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21869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681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근로자측을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(9 </a:t>
            </a:r>
            <a:r>
              <a:rPr lang="ko-KR" altLang="en-US" sz="900" dirty="0" smtClean="0">
                <a:solidFill>
                  <a:schemeClr val="tx1"/>
                </a:solidFill>
              </a:rPr>
              <a:t>산업안전보건위원회 </a:t>
            </a:r>
            <a:r>
              <a:rPr lang="ko-KR" altLang="en-US" sz="900" dirty="0">
                <a:solidFill>
                  <a:schemeClr val="tx1"/>
                </a:solidFill>
              </a:rPr>
              <a:t>위원 </a:t>
            </a:r>
            <a:r>
              <a:rPr lang="ko-KR" altLang="en-US" sz="900" dirty="0" smtClean="0">
                <a:solidFill>
                  <a:schemeClr val="tx1"/>
                </a:solidFill>
              </a:rPr>
              <a:t>명단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직원 검색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사측위원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근로자측</a:t>
                      </a:r>
                      <a:r>
                        <a:rPr lang="ko-KR" altLang="en-US" sz="800" dirty="0" smtClean="0"/>
                        <a:t> 위원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등록된 위원들은 자동으로 전사서명 대상자로 등록됨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분기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481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0"/>
            <a:ext cx="1327508" cy="891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413164" y="3879773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사측과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근로자측을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프로세스를 분리할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059541" y="2422818"/>
            <a:ext cx="452921" cy="18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대표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54767" y="2718354"/>
            <a:ext cx="457695" cy="245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위원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3107"/>
              </p:ext>
            </p:extLst>
          </p:nvPr>
        </p:nvGraphicFramePr>
        <p:xfrm>
          <a:off x="3532114" y="2726264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3234"/>
              </p:ext>
            </p:extLst>
          </p:nvPr>
        </p:nvGraphicFramePr>
        <p:xfrm>
          <a:off x="3529008" y="2421447"/>
          <a:ext cx="353857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681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123456781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홍대표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ㅇㅇㅇ광역본부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ㅇㅇㅇ지사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ㅇㅇㅇ지점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607618" y="242281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5144827" y="4778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사측 위원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b="1" u="sng" dirty="0" err="1">
                <a:solidFill>
                  <a:schemeClr val="tx1"/>
                </a:solidFill>
              </a:rPr>
              <a:t>근로자측</a:t>
            </a:r>
            <a:r>
              <a:rPr lang="ko-KR" altLang="en-US" sz="900" b="1" u="sng" dirty="0">
                <a:solidFill>
                  <a:schemeClr val="tx1"/>
                </a:solidFill>
              </a:rPr>
              <a:t> 위원 등록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70743"/>
              </p:ext>
            </p:extLst>
          </p:nvPr>
        </p:nvGraphicFramePr>
        <p:xfrm>
          <a:off x="9403000" y="915669"/>
          <a:ext cx="267056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교육유형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정기교육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작업내용변경시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특별교육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서류위의</a:t>
            </a:r>
            <a:r>
              <a:rPr lang="ko-KR" altLang="en-US" sz="900" dirty="0" smtClean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스캔해서</a:t>
            </a:r>
            <a:r>
              <a:rPr lang="ko-KR" altLang="en-US" sz="900" dirty="0" smtClean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37 </a:t>
            </a:r>
            <a:r>
              <a:rPr lang="ko-KR" altLang="en-US" sz="900" dirty="0" smtClean="0">
                <a:solidFill>
                  <a:schemeClr val="tx1"/>
                </a:solidFill>
              </a:rPr>
              <a:t>위험성평가 교육시행 입증자료에서  교육내용은    </a:t>
            </a:r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가지로 항상 일정하나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MSDS </a:t>
            </a:r>
            <a:r>
              <a:rPr lang="ko-KR" altLang="en-US" sz="900" dirty="0" smtClean="0">
                <a:solidFill>
                  <a:schemeClr val="tx1"/>
                </a:solidFill>
              </a:rPr>
              <a:t>교육일지의 경우 교육내용이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할상</a:t>
            </a:r>
            <a:r>
              <a:rPr lang="ko-KR" altLang="en-US" sz="900" dirty="0" smtClean="0">
                <a:solidFill>
                  <a:schemeClr val="tx1"/>
                </a:solidFill>
              </a:rPr>
              <a:t> 동일함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정적정보로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</a:t>
            </a:r>
            <a:r>
              <a:rPr lang="en-US" altLang="ko-KR" sz="900" dirty="0" smtClean="0">
                <a:solidFill>
                  <a:schemeClr val="tx1"/>
                </a:solidFill>
              </a:rPr>
              <a:t>??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교육대상자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실시자  에서  남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녀  이거 구분해야 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6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교육 실시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교육 참석자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617304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216768" y="2314780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교육유형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3591" y="277786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교육대상자 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537" y="2800491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77656" y="2310899"/>
            <a:ext cx="296551" cy="185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01902" y="2304796"/>
            <a:ext cx="1264260" cy="18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81495" y="2599024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tx1"/>
                </a:solidFill>
              </a:rPr>
              <a:t>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08233" y="279724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52191" y="2595776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78923" y="2794000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22881" y="2592533"/>
            <a:ext cx="320437" cy="17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380076" y="300809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교육실시자 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01902" y="3162043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414718" y="3027465"/>
            <a:ext cx="487274" cy="164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85408" y="3024222"/>
            <a:ext cx="487274" cy="1649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247306" y="3324473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교육내용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832440" y="3314488"/>
            <a:ext cx="4884632" cy="892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251047" y="4300589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교육일자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47306" y="4558904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교육시간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32440" y="4326769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841735" y="4546341"/>
            <a:ext cx="126426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186632" y="483141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교육실시자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32440" y="4846093"/>
            <a:ext cx="81304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682134" y="4845991"/>
            <a:ext cx="81304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534106" y="4853680"/>
            <a:ext cx="2751601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324638" y="485368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2167851" y="5138061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교육장소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24395" y="5117066"/>
            <a:ext cx="4500243" cy="24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9884" y="548625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비고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824395" y="5443407"/>
            <a:ext cx="4500243" cy="211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6529" y="5795013"/>
            <a:ext cx="856734" cy="154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교육실시사진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38925" y="5752165"/>
            <a:ext cx="4485713" cy="222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80300" y="57735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8168265" y="576924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최기화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42"/>
              </p:ext>
            </p:extLst>
          </p:nvPr>
        </p:nvGraphicFramePr>
        <p:xfrm>
          <a:off x="5555599" y="1096353"/>
          <a:ext cx="3818817" cy="11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881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직무전환자</a:t>
                      </a:r>
                      <a:r>
                        <a:rPr lang="ko-KR" altLang="en-US" sz="1000" u="none" strike="noStrike" dirty="0">
                          <a:effectLst/>
                        </a:rPr>
                        <a:t>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투입전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투입 후 </a:t>
                      </a:r>
                      <a:r>
                        <a:rPr lang="en-US" altLang="ko-KR" sz="1000" u="none" strike="noStrike" dirty="0">
                          <a:effectLst/>
                        </a:rPr>
                        <a:t>12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특별 안전보건교육 증빙자료</a:t>
                      </a:r>
                      <a:r>
                        <a:rPr lang="en-US" altLang="ko-KR" sz="1000" u="none" strike="noStrike" dirty="0">
                          <a:effectLst/>
                        </a:rPr>
                        <a:t>(16</a:t>
                      </a:r>
                      <a:r>
                        <a:rPr lang="ko-KR" altLang="en-US" sz="1000" u="none" strike="noStrike" dirty="0">
                          <a:effectLst/>
                        </a:rPr>
                        <a:t>시간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버켓차량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오거크레인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특별 안전교육 증빙자료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37: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위험성평가 교육시행 입증자료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 MSDS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교육일지 주기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해당물질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취급시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</a:rPr>
              <a:t>직무전환자</a:t>
            </a:r>
            <a:r>
              <a:rPr lang="ko-KR" altLang="en-US" sz="900" dirty="0">
                <a:solidFill>
                  <a:schemeClr val="tx1"/>
                </a:solidFill>
              </a:rPr>
              <a:t> 안전보건교육 증빙자료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04880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79707" y="352292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서류위의</a:t>
            </a:r>
            <a:r>
              <a:rPr lang="ko-KR" altLang="en-US" sz="900" dirty="0" smtClean="0">
                <a:solidFill>
                  <a:schemeClr val="tx1"/>
                </a:solidFill>
              </a:rPr>
              <a:t> 결재란 처리는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스캔해서</a:t>
            </a:r>
            <a:r>
              <a:rPr lang="ko-KR" altLang="en-US" sz="900" dirty="0" smtClean="0">
                <a:solidFill>
                  <a:schemeClr val="tx1"/>
                </a:solidFill>
              </a:rPr>
              <a:t> 수기 결재 받고    업로드 처리 할 것인가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안전보건교육일지를 출력할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교육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교육 참석자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15105" y="5908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17275" y="2924145"/>
            <a:ext cx="145884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39906" y="3501764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5651" y="3500979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2462" y="3500979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17132"/>
              </p:ext>
            </p:extLst>
          </p:nvPr>
        </p:nvGraphicFramePr>
        <p:xfrm>
          <a:off x="3532114" y="2680943"/>
          <a:ext cx="35354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575"/>
                <a:gridCol w="1925638"/>
                <a:gridCol w="463072"/>
              </a:tblGrid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임꺽정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75490" y="3500979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5112392" y="3743047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3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10215"/>
              </p:ext>
            </p:extLst>
          </p:nvPr>
        </p:nvGraphicFramePr>
        <p:xfrm>
          <a:off x="320037" y="2243814"/>
          <a:ext cx="8817266" cy="200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6"/>
                <a:gridCol w="580844"/>
                <a:gridCol w="1101515"/>
                <a:gridCol w="3890816"/>
                <a:gridCol w="605890"/>
                <a:gridCol w="485122"/>
                <a:gridCol w="420446"/>
                <a:gridCol w="346161"/>
                <a:gridCol w="611458"/>
                <a:gridCol w="61145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</a:rPr>
                        <a:t>작성주기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보존연한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년수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양식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편집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75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매년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사용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분기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사용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반기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미사용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격월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사용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3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</a:t>
                      </a:r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양식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주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격일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수시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8395245" y="118496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92199" y="194592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10185" y="1914993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446671" y="176972"/>
            <a:ext cx="2285861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안전서류 템플릿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3459" y="116609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0185" y="1169536"/>
            <a:ext cx="1937563" cy="17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82303" y="1914993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2970785" y="1169536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891" y="1649761"/>
            <a:ext cx="77280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사용여부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6670" y="400906"/>
            <a:ext cx="4162821" cy="212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80</a:t>
            </a:r>
            <a:r>
              <a:rPr lang="ko-KR" altLang="en-US" sz="800" dirty="0" smtClean="0">
                <a:solidFill>
                  <a:schemeClr val="tx1"/>
                </a:solidFill>
              </a:rPr>
              <a:t>여종의 서류의 기준정보 목록을 조회하고 새로운 템플릿을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86976"/>
              </p:ext>
            </p:extLst>
          </p:nvPr>
        </p:nvGraphicFramePr>
        <p:xfrm>
          <a:off x="9379888" y="858156"/>
          <a:ext cx="263536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8894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사용여부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템플릿 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 화면으로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편집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클릭 시 해당 서류를 수정 처리하기 위해 등록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수정 화면으로 팝업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한번에라도 작성된 서류는 삭제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양식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샘플양식 다운로드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76240" y="1914993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미사용 처리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79845" y="191518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 처리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-3460" y="138452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0185" y="1413766"/>
            <a:ext cx="1937563" cy="17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like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0185" y="1645253"/>
            <a:ext cx="1937563" cy="17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0785" y="1631574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95" y="449371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DmTmplCustomRepository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 smtClean="0"/>
              <a:t>Page&lt;</a:t>
            </a:r>
            <a:r>
              <a:rPr lang="en-US" altLang="ko-KR" sz="900" dirty="0" err="1" smtClean="0"/>
              <a:t>DmTmpl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DmTmplFilterVo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32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보호구 지급대장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368805" y="2682024"/>
            <a:ext cx="2702636" cy="3000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수령인과 지급담당 모두에게 전자서명을 받을 것인가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지급이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발생할때마다</a:t>
            </a:r>
            <a:r>
              <a:rPr lang="ko-KR" altLang="en-US" sz="900" dirty="0" smtClean="0">
                <a:solidFill>
                  <a:schemeClr val="tx1"/>
                </a:solidFill>
              </a:rPr>
              <a:t> 대장을 등록하는데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출력조건 </a:t>
            </a:r>
            <a:r>
              <a:rPr lang="en-US" altLang="ko-KR" sz="900" dirty="0" smtClean="0">
                <a:solidFill>
                  <a:schemeClr val="tx1"/>
                </a:solidFill>
              </a:rPr>
              <a:t>: 3</a:t>
            </a:r>
            <a:r>
              <a:rPr lang="ko-KR" altLang="en-US" sz="900" dirty="0" smtClean="0">
                <a:solidFill>
                  <a:schemeClr val="tx1"/>
                </a:solidFill>
              </a:rPr>
              <a:t>년치 모두 출력하나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900" dirty="0" smtClean="0">
                <a:solidFill>
                  <a:schemeClr val="tx1"/>
                </a:solidFill>
              </a:rPr>
              <a:t>입력단위로만 출력하고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전자서명 등의 이유로</a:t>
            </a:r>
            <a:r>
              <a:rPr lang="en-US" altLang="ko-KR" sz="900" dirty="0" smtClean="0">
                <a:solidFill>
                  <a:schemeClr val="tx1"/>
                </a:solidFill>
              </a:rPr>
              <a:t>). </a:t>
            </a:r>
            <a:r>
              <a:rPr lang="ko-KR" altLang="en-US" sz="900" dirty="0" smtClean="0">
                <a:solidFill>
                  <a:schemeClr val="tx1"/>
                </a:solidFill>
              </a:rPr>
              <a:t>지점별 보호구대장을 별도로 관리해야 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전자서명된</a:t>
            </a:r>
            <a:r>
              <a:rPr lang="ko-KR" altLang="en-US" sz="900" dirty="0" smtClean="0">
                <a:solidFill>
                  <a:schemeClr val="tx1"/>
                </a:solidFill>
              </a:rPr>
              <a:t> 서류의 출력은 어떻게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폐기를 관리하여 재고를 관리할 것인가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지급담당자가 필요한가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현장 서명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 서명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보호구 지급대장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전자서명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7136" y="5490989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4100" y="477248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9845" y="477169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6934" y="4758081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33794"/>
              </p:ext>
            </p:extLst>
          </p:nvPr>
        </p:nvGraphicFramePr>
        <p:xfrm>
          <a:off x="2003019" y="2390780"/>
          <a:ext cx="706904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2504"/>
                <a:gridCol w="699138"/>
                <a:gridCol w="272726"/>
                <a:gridCol w="653126"/>
                <a:gridCol w="479116"/>
                <a:gridCol w="699989"/>
                <a:gridCol w="653126"/>
                <a:gridCol w="479116"/>
                <a:gridCol w="699989"/>
                <a:gridCol w="387677"/>
                <a:gridCol w="387677"/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지급일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보호구 명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안전인증번호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수령인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지급담당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Yyyy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ㅇㅇㅇㅇㅇㅇㅇ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편집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8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279684" y="4771696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8637047" y="2178915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2294382" y="3536550"/>
            <a:ext cx="4601718" cy="233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48252" y="3784038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지급일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96661" y="3781238"/>
            <a:ext cx="883693" cy="176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44799" y="3781238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469812" y="400041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보호구명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6661" y="3997618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69812" y="4516038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수량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96661" y="4513238"/>
            <a:ext cx="433835" cy="17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77153" y="4792224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수령인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4100" y="505152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9845" y="505074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86934" y="5037127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9684" y="5050742"/>
            <a:ext cx="435018" cy="17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2477153" y="5071270"/>
            <a:ext cx="709781" cy="17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지급담당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24" idx="2"/>
          </p:cNvCxnSpPr>
          <p:nvPr/>
        </p:nvCxnSpPr>
        <p:spPr>
          <a:xfrm flipH="1">
            <a:off x="6038850" y="2354242"/>
            <a:ext cx="2815706" cy="117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66951" y="4253406"/>
            <a:ext cx="902916" cy="174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안전인증번호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86934" y="4253406"/>
            <a:ext cx="2426030" cy="170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4702" y="3250348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i="1" dirty="0" smtClean="0">
                <a:solidFill>
                  <a:schemeClr val="tx1"/>
                </a:solidFill>
              </a:rPr>
              <a:t>Pop-up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호출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38850" y="2876550"/>
            <a:ext cx="2390775" cy="64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보호구 구입 품의서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수시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97669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LINK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BPM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해땅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품의서로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보호구 구입품의서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5216" y="3432924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70042" y="2579342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URL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01383" y="2559886"/>
            <a:ext cx="2426030" cy="17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9452" y="255347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840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18575"/>
              </p:ext>
            </p:extLst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 정보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안전조치 요구사항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</a:t>
            </a:r>
            <a:r>
              <a:rPr lang="ko-KR" altLang="en-US" sz="900" dirty="0" smtClean="0">
                <a:solidFill>
                  <a:schemeClr val="tx1"/>
                </a:solidFill>
              </a:rPr>
              <a:t>측정결과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23311" y="50671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06859" y="2026480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11060" y="255988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작업수행시간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84395" y="254967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355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감시인 확인은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작업지시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등록시</a:t>
            </a:r>
            <a:r>
              <a:rPr lang="ko-KR" altLang="en-US" sz="900" dirty="0" smtClean="0">
                <a:solidFill>
                  <a:schemeClr val="tx1"/>
                </a:solidFill>
              </a:rPr>
              <a:t> 이런 확인사항을 등록할 수 있나</a:t>
            </a:r>
            <a:r>
              <a:rPr lang="en-US" altLang="ko-KR" sz="900" dirty="0" smtClean="0">
                <a:solidFill>
                  <a:schemeClr val="tx1"/>
                </a:solidFill>
              </a:rPr>
              <a:t>? =&gt;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승인후</a:t>
            </a:r>
            <a:r>
              <a:rPr lang="ko-KR" altLang="en-US" sz="900" dirty="0" smtClean="0">
                <a:solidFill>
                  <a:schemeClr val="tx1"/>
                </a:solidFill>
              </a:rPr>
              <a:t> 라는 얘기인데 </a:t>
            </a:r>
            <a:r>
              <a:rPr lang="en-US" altLang="ko-KR" sz="900" dirty="0" smtClean="0">
                <a:solidFill>
                  <a:schemeClr val="tx1"/>
                </a:solidFill>
              </a:rPr>
              <a:t>=&gt; </a:t>
            </a:r>
            <a:r>
              <a:rPr lang="ko-KR" altLang="en-US" sz="900" dirty="0" smtClean="0">
                <a:solidFill>
                  <a:schemeClr val="tx1"/>
                </a:solidFill>
              </a:rPr>
              <a:t>그럼 작업지시를 승인처리기능은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“ 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97410" y="2218937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3155" y="2218152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69966" y="2218152"/>
            <a:ext cx="72612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98947" y="2875389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지도찾기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366278" y="2214357"/>
            <a:ext cx="531341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신청자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9398" y="2538889"/>
            <a:ext cx="1065040" cy="183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7574" y="3993826"/>
            <a:ext cx="1057863" cy="15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화기작업 </a:t>
            </a:r>
            <a:r>
              <a:rPr lang="ko-KR" altLang="en-US" sz="900" dirty="0" smtClean="0">
                <a:solidFill>
                  <a:schemeClr val="tx1"/>
                </a:solidFill>
              </a:rPr>
              <a:t>필요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1328" y="2538742"/>
            <a:ext cx="240406" cy="168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~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059" y="2885104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작업장소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97618" y="2867415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 HH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11059" y="3135266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작업내용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97618" y="3117577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11059" y="3385428"/>
            <a:ext cx="919178" cy="17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출입자 명단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97618" y="3367739"/>
            <a:ext cx="5069339" cy="19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09398" y="3665751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25143" y="3664966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81954" y="3664966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12058" y="366117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직업관리감독자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28211" y="3661171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337725" y="3961333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8180" y="4232381"/>
            <a:ext cx="1449545" cy="183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내연기관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양수기</a:t>
            </a:r>
            <a:r>
              <a:rPr lang="en-US" altLang="ko-KR" sz="900" dirty="0" smtClean="0">
                <a:solidFill>
                  <a:schemeClr val="tx1"/>
                </a:solidFill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48411" y="4219339"/>
            <a:ext cx="250352" cy="186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47359" y="2162766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>
                <a:solidFill>
                  <a:schemeClr val="tx1"/>
                </a:solidFill>
              </a:rPr>
              <a:t>안전조치 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요구사항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산소 및 유해가스 농도 측정결과 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 </a:t>
            </a:r>
            <a:endParaRPr lang="en-US" altLang="ko-KR" sz="900" b="1" u="sng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4281" y="56165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36563" y="2197156"/>
            <a:ext cx="5635437" cy="24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확인항목                                       해당 여부     확인 결과              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신청자 서명은 어떻게 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작업관리감독자 서명은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등록하고  출력해서 사인하고 스캔 후 로딩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작업허가서인데  문서작성주기가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“ 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되어 있음 </a:t>
            </a:r>
            <a:r>
              <a:rPr lang="en-US" altLang="ko-KR" sz="900" dirty="0" smtClean="0">
                <a:solidFill>
                  <a:schemeClr val="tx1"/>
                </a:solidFill>
              </a:rPr>
              <a:t>???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내용이 현행 작업지시 등록에서 관리하는 항목보다  좀 많음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이런 추가 필드를 어디서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작업장소는 지도로 입력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출입자 명단의 입력형태는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83360" y="2450497"/>
            <a:ext cx="1897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안전담당자지정 및 감시인 배치</a:t>
            </a:r>
          </a:p>
          <a:p>
            <a:r>
              <a:rPr lang="ko-KR" altLang="en-US" sz="800" dirty="0"/>
              <a:t>산소농도 및 유해가스농도 (계속)측정</a:t>
            </a:r>
          </a:p>
          <a:p>
            <a:r>
              <a:rPr lang="ko-KR" altLang="en-US" sz="800" dirty="0"/>
              <a:t>환기시설 설치</a:t>
            </a:r>
          </a:p>
          <a:p>
            <a:r>
              <a:rPr lang="ko-KR" altLang="en-US" sz="800" dirty="0"/>
              <a:t>전화 및 무선기기 구비</a:t>
            </a:r>
          </a:p>
          <a:p>
            <a:r>
              <a:rPr lang="ko-KR" altLang="en-US" sz="800" dirty="0"/>
              <a:t>소화기 비치</a:t>
            </a:r>
          </a:p>
          <a:p>
            <a:r>
              <a:rPr lang="ko-KR" altLang="en-US" sz="800" dirty="0" err="1"/>
              <a:t>공기공급식</a:t>
            </a:r>
            <a:r>
              <a:rPr lang="ko-KR" altLang="en-US" sz="800" dirty="0"/>
              <a:t> </a:t>
            </a:r>
            <a:r>
              <a:rPr lang="ko-KR" altLang="en-US" sz="800" dirty="0" err="1"/>
              <a:t>호흡용보호구</a:t>
            </a:r>
            <a:r>
              <a:rPr lang="ko-KR" altLang="en-US" sz="800" dirty="0"/>
              <a:t> 비치</a:t>
            </a:r>
          </a:p>
          <a:p>
            <a:r>
              <a:rPr lang="ko-KR" altLang="en-US" sz="800" dirty="0"/>
              <a:t>안전장구 구비</a:t>
            </a:r>
          </a:p>
          <a:p>
            <a:r>
              <a:rPr lang="ko-KR" altLang="en-US" sz="800" dirty="0"/>
              <a:t>안전교육 실시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90281" y="2162766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490281" y="2445013"/>
            <a:ext cx="597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39" y="412942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7231" y="231478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892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측정자는</a:t>
            </a:r>
            <a:r>
              <a:rPr lang="ko-KR" altLang="en-US" sz="900" dirty="0" smtClean="0">
                <a:solidFill>
                  <a:schemeClr val="tx1"/>
                </a:solidFill>
              </a:rPr>
              <a:t> 이름만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기냥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 아니면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사번을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감시인 확인은 서명인가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측정시간은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기냥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몇시</a:t>
            </a:r>
            <a:r>
              <a:rPr lang="ko-KR" altLang="en-US" sz="900" dirty="0" smtClean="0">
                <a:solidFill>
                  <a:schemeClr val="tx1"/>
                </a:solidFill>
              </a:rPr>
              <a:t>  이렇게만 입력하나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이름만 입력할 것인가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사번으로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입력할 것인가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0112"/>
              </p:ext>
            </p:extLst>
          </p:nvPr>
        </p:nvGraphicFramePr>
        <p:xfrm>
          <a:off x="2123902" y="2449353"/>
          <a:ext cx="6957495" cy="11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5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5466"/>
                <a:gridCol w="374132"/>
                <a:gridCol w="321575"/>
                <a:gridCol w="321575"/>
                <a:gridCol w="837629"/>
                <a:gridCol w="614463"/>
                <a:gridCol w="1140387"/>
                <a:gridCol w="340287"/>
                <a:gridCol w="820486"/>
              </a:tblGrid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물질명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농도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측정 시간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측정자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감시인 확인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/>
                        <a:t>산소</a:t>
                      </a:r>
                      <a:r>
                        <a:rPr lang="en-US" altLang="ko-KR" sz="900" dirty="0" smtClean="0"/>
                        <a:t>(18~23.5%)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홍길동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/>
                        <a:t>ㅇㅇㅇㅇㅇㅇㅇㅇㅇ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CO(30ppm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/>
                        <a:t>탄산가스</a:t>
                      </a:r>
                      <a:r>
                        <a:rPr lang="en-US" altLang="ko-KR" sz="900" dirty="0" smtClean="0"/>
                        <a:t>(1.5% 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en-US" altLang="ko-KR" sz="9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황화수소</a:t>
                      </a:r>
                      <a:r>
                        <a:rPr lang="en-US" altLang="ko-KR" sz="900" dirty="0" smtClean="0"/>
                        <a:t>(10ppm </a:t>
                      </a:r>
                      <a:r>
                        <a:rPr lang="ko-KR" altLang="en-US" sz="900" dirty="0" smtClean="0"/>
                        <a:t>미만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찾기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안전조치 요구사항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산소 및 유해가스 농도 측정결과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최종 허가자 서명은 어떠해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7768" y="2511923"/>
            <a:ext cx="4613780" cy="665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특별 조치가 필요한 사항이 있으면 여기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4311" y="3597005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0056" y="3596220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6867" y="3596220"/>
            <a:ext cx="72612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사번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89254" y="33470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최종 허가자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3104" y="3592918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3015761" y="2225587"/>
            <a:ext cx="1205833" cy="24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특별 조치 필요사항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21185" y="403753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밀폐공간 보건작업 허가서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  <a:r>
              <a:rPr lang="ko-KR" altLang="en-US" sz="900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219325" y="1466850"/>
            <a:ext cx="5419725" cy="452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48412" y="1327146"/>
            <a:ext cx="4462088" cy="45974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21594" y="5498640"/>
            <a:ext cx="2866883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rgbClr val="FF0000"/>
                </a:solidFill>
              </a:rPr>
              <a:t>안전점검으로 이동하고 여기서는 삭제</a:t>
            </a:r>
            <a:endParaRPr lang="ko-KR" altLang="en-US" sz="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5430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신호방법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00909" y="601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안전점검 시스템에서 등록한 작업지시에서 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900" dirty="0" smtClean="0">
                <a:solidFill>
                  <a:schemeClr val="tx1"/>
                </a:solidFill>
              </a:rPr>
              <a:t> 작업인 경우 작업계획서를 등록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작업내용과 작업장소는  작업지시 에서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등록되었음으로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제외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작업자는  항상  등록자 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참고</a:t>
            </a:r>
            <a:r>
              <a:rPr lang="en-US" altLang="ko-KR" sz="900" dirty="0" smtClean="0">
                <a:solidFill>
                  <a:schemeClr val="tx1"/>
                </a:solidFill>
              </a:rPr>
              <a:t>2]</a:t>
            </a:r>
            <a:r>
              <a:rPr lang="ko-KR" altLang="en-US" sz="900" dirty="0" smtClean="0">
                <a:solidFill>
                  <a:schemeClr val="tx1"/>
                </a:solidFill>
              </a:rPr>
              <a:t>의 작업계획서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통합</a:t>
            </a:r>
            <a:r>
              <a:rPr lang="en-US" altLang="ko-KR" sz="900" dirty="0" smtClean="0">
                <a:solidFill>
                  <a:schemeClr val="tx1"/>
                </a:solidFill>
              </a:rPr>
              <a:t>)  </a:t>
            </a:r>
            <a:r>
              <a:rPr lang="ko-KR" altLang="en-US" sz="900" dirty="0" smtClean="0">
                <a:solidFill>
                  <a:schemeClr val="tx1"/>
                </a:solidFill>
              </a:rPr>
              <a:t>은 별도로 작성하여 로딩하나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6405" y="286515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96275" y="2856152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품명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36405" y="310960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6275" y="310059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중량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6405" y="3342728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96275" y="3333721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형상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7805" y="2194262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07675" y="2185254"/>
            <a:ext cx="6287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01605" y="2402000"/>
            <a:ext cx="8348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작업지휘자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59421" y="2194262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948" y="2194262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 조직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36405" y="2451415"/>
            <a:ext cx="55866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8021" y="2451415"/>
            <a:ext cx="604275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01548" y="2451415"/>
            <a:ext cx="2798722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 조직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25005" y="3572671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55831" y="357267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smtClean="0">
                <a:solidFill>
                  <a:schemeClr val="tx1"/>
                </a:solidFill>
              </a:rPr>
              <a:t>운반장비명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36405" y="3802049"/>
            <a:ext cx="17969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67231" y="380204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정격하중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톤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25005" y="4031224"/>
            <a:ext cx="1795311" cy="177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55832" y="403122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운반 경로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5006" y="4269662"/>
            <a:ext cx="1808316" cy="17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55832" y="4269661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거리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25006" y="4506154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55832" y="4506153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신호방법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21921" y="4506154"/>
            <a:ext cx="20037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13605" y="474479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44431" y="474479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지형 경사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02205" y="49720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33031" y="49720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지반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2000" y="5203610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42826" y="5203609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바닥단차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12000" y="5411556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42826" y="5411555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재료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02205" y="5652301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933031" y="5652300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방법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89835" y="5870877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20661" y="5870876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줄걸이</a:t>
            </a:r>
            <a:r>
              <a:rPr lang="ko-KR" altLang="en-US" sz="900" dirty="0" smtClean="0">
                <a:solidFill>
                  <a:schemeClr val="tx1"/>
                </a:solidFill>
              </a:rPr>
              <a:t> 위치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89835" y="6078293"/>
            <a:ext cx="18083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20661" y="6078292"/>
            <a:ext cx="8577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 체결도구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966" y="1994670"/>
            <a:ext cx="1257461" cy="174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 정보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711"/>
              </p:ext>
            </p:extLst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56188" y="2129719"/>
            <a:ext cx="1257461" cy="191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900" b="1" u="sng" dirty="0" smtClean="0">
                <a:solidFill>
                  <a:schemeClr val="tx1"/>
                </a:solidFill>
              </a:rPr>
              <a:t> 점검 결과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36129" y="586747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9351" y="4517497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78435" y="2318993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중량물의 상태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2945300" y="2548980"/>
            <a:ext cx="2262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운반물의 중량은 장비의 정격하중 이내인가</a:t>
            </a:r>
            <a:r>
              <a:rPr lang="en-US" altLang="ko-KR" sz="800" dirty="0">
                <a:solidFill>
                  <a:srgbClr val="000000"/>
                </a:solidFill>
                <a:cs typeface="Times New Roman" panose="02020603050405020304" pitchFamily="18" charset="0"/>
              </a:rPr>
              <a:t> ?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5812097" y="254898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945300" y="2736490"/>
            <a:ext cx="26661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/>
              <a:t>붕괴</a:t>
            </a:r>
            <a:r>
              <a:rPr lang="en-US" altLang="ko-KR" sz="800" dirty="0"/>
              <a:t>, </a:t>
            </a:r>
            <a:r>
              <a:rPr lang="ko-KR" altLang="ko-KR" sz="800" dirty="0"/>
              <a:t>낙하 위험이 있는 </a:t>
            </a:r>
            <a:r>
              <a:rPr lang="ko-KR" altLang="ko-KR" sz="800" dirty="0" err="1"/>
              <a:t>운반물은</a:t>
            </a:r>
            <a:r>
              <a:rPr lang="ko-KR" altLang="ko-KR" sz="800" dirty="0"/>
              <a:t> 견고하게 묶었는가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5812097" y="273649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769662" y="3030445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중량물</a:t>
            </a:r>
            <a:r>
              <a:rPr lang="ko-KR" altLang="en-US" sz="800" dirty="0" smtClean="0"/>
              <a:t> 취급방법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2936527" y="3260432"/>
            <a:ext cx="27687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취급방법</a:t>
            </a:r>
            <a:r>
              <a:rPr lang="en-US" altLang="ko-KR" sz="800" dirty="0"/>
              <a:t>, </a:t>
            </a:r>
            <a:r>
              <a:rPr lang="ko-KR" altLang="ko-KR" sz="800" dirty="0"/>
              <a:t>순서 등을 작업자가 숙지하고 있는가</a:t>
            </a:r>
            <a:r>
              <a:rPr lang="en-US" altLang="ko-KR" sz="800" dirty="0"/>
              <a:t> ?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803324" y="3260432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2936527" y="3483312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 err="1"/>
              <a:t>운반물</a:t>
            </a:r>
            <a:r>
              <a:rPr lang="ko-KR" altLang="ko-KR" sz="800" dirty="0"/>
              <a:t> 형상 및 중량에 적합한 </a:t>
            </a:r>
            <a:r>
              <a:rPr lang="ko-KR" altLang="ko-KR" sz="800" dirty="0" err="1"/>
              <a:t>운반지그</a:t>
            </a:r>
            <a:r>
              <a:rPr lang="ko-KR" altLang="ko-KR" sz="800" dirty="0"/>
              <a:t> 또는 </a:t>
            </a:r>
            <a:r>
              <a:rPr lang="ko-KR" altLang="ko-KR" sz="800" dirty="0" smtClean="0"/>
              <a:t>보조</a:t>
            </a:r>
            <a:r>
              <a:rPr lang="en-US" altLang="ko-KR" sz="800" dirty="0" smtClean="0"/>
              <a:t> </a:t>
            </a:r>
            <a:r>
              <a:rPr lang="ko-KR" altLang="ko-KR" sz="800" dirty="0"/>
              <a:t>로프를 사용하고 그 상태는 적정한가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803324" y="350550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2738935" y="4200739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운반 경로 상태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2738935" y="5867471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…….</a:t>
            </a:r>
            <a:endParaRPr lang="ko-KR" altLang="ko-KR" sz="800" dirty="0"/>
          </a:p>
        </p:txBody>
      </p:sp>
      <p:sp>
        <p:nvSpPr>
          <p:cNvPr id="79" name="직사각형 78"/>
          <p:cNvSpPr/>
          <p:nvPr/>
        </p:nvSpPr>
        <p:spPr>
          <a:xfrm>
            <a:off x="2936527" y="380545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작업자가 </a:t>
            </a:r>
            <a:r>
              <a:rPr lang="ko-KR" altLang="ko-KR" sz="800" dirty="0" err="1"/>
              <a:t>운반물을</a:t>
            </a:r>
            <a:r>
              <a:rPr lang="ko-KR" altLang="ko-KR" sz="800" dirty="0"/>
              <a:t> 들어 올릴 때 </a:t>
            </a:r>
            <a:r>
              <a:rPr lang="ko-KR" altLang="ko-KR" sz="800" dirty="0" err="1"/>
              <a:t>편하중이</a:t>
            </a:r>
            <a:r>
              <a:rPr lang="ko-KR" altLang="ko-KR" sz="800" dirty="0"/>
              <a:t> 생기지</a:t>
            </a:r>
          </a:p>
          <a:p>
            <a:r>
              <a:rPr lang="ko-KR" altLang="ko-KR" sz="800" dirty="0"/>
              <a:t>않는 위치 및 </a:t>
            </a:r>
            <a:r>
              <a:rPr lang="ko-KR" altLang="ko-KR" sz="800" dirty="0" err="1"/>
              <a:t>줄걸이</a:t>
            </a:r>
            <a:r>
              <a:rPr lang="ko-KR" altLang="ko-KR" sz="800" dirty="0"/>
              <a:t> 방법을 알고 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0" name="직사각형 79"/>
          <p:cNvSpPr/>
          <p:nvPr/>
        </p:nvSpPr>
        <p:spPr>
          <a:xfrm>
            <a:off x="5803324" y="3827647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936527" y="4364686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운반이 용이하도록 통로는 안전하게 확보 되었는가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2" name="직사각형 81"/>
          <p:cNvSpPr/>
          <p:nvPr/>
        </p:nvSpPr>
        <p:spPr>
          <a:xfrm>
            <a:off x="2738935" y="4630887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 smtClean="0"/>
              <a:t>장비작동</a:t>
            </a:r>
            <a:r>
              <a:rPr lang="en-US" altLang="ko-KR" sz="800" dirty="0" smtClean="0"/>
              <a:t> </a:t>
            </a:r>
            <a:r>
              <a:rPr lang="ko-KR" altLang="ko-KR" sz="800" dirty="0" smtClean="0"/>
              <a:t>상태점검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2936527" y="4794834"/>
            <a:ext cx="2674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작업시작 전 장비를 점검한 결과</a:t>
            </a:r>
            <a:r>
              <a:rPr lang="en-US" altLang="ko-KR" sz="800" dirty="0"/>
              <a:t>, </a:t>
            </a:r>
            <a:r>
              <a:rPr lang="ko-KR" altLang="ko-KR" sz="800" dirty="0"/>
              <a:t>문제점이 없는가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936527" y="5022549"/>
            <a:ext cx="26748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/>
              <a:t>월</a:t>
            </a:r>
            <a:r>
              <a:rPr lang="en-US" altLang="ko-KR" sz="800" dirty="0"/>
              <a:t>1</a:t>
            </a:r>
            <a:r>
              <a:rPr lang="ko-KR" altLang="ko-KR" sz="800" dirty="0"/>
              <a:t>회 정기점검을 실시하고</a:t>
            </a:r>
            <a:r>
              <a:rPr lang="en-US" altLang="ko-KR" sz="800" dirty="0"/>
              <a:t>, </a:t>
            </a:r>
            <a:r>
              <a:rPr lang="ko-KR" altLang="ko-KR" sz="800" dirty="0"/>
              <a:t>문제점 </a:t>
            </a:r>
            <a:r>
              <a:rPr lang="ko-KR" altLang="ko-KR" sz="800" dirty="0" err="1"/>
              <a:t>발견시</a:t>
            </a:r>
            <a:r>
              <a:rPr lang="ko-KR" altLang="ko-KR" sz="800" dirty="0"/>
              <a:t> 개선하였는가</a:t>
            </a:r>
            <a:r>
              <a:rPr lang="en-US" altLang="ko-KR" sz="800" dirty="0"/>
              <a:t> ?</a:t>
            </a:r>
            <a:endParaRPr lang="ko-KR" altLang="ko-KR" sz="800" dirty="0"/>
          </a:p>
        </p:txBody>
      </p:sp>
      <p:sp>
        <p:nvSpPr>
          <p:cNvPr id="85" name="직사각형 84"/>
          <p:cNvSpPr/>
          <p:nvPr/>
        </p:nvSpPr>
        <p:spPr>
          <a:xfrm>
            <a:off x="5800388" y="4340099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5800388" y="4758810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5820058" y="5015036"/>
            <a:ext cx="635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양호</a:t>
            </a:r>
            <a:r>
              <a:rPr lang="en-US" altLang="ko-KR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불량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9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354791" y="1268622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신호방법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무선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육성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수신호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깃발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작업자 안전교육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작업계획서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첨부파일 </a:t>
            </a:r>
            <a:r>
              <a:rPr lang="ko-KR" altLang="en-US" sz="900" dirty="0" smtClean="0">
                <a:solidFill>
                  <a:schemeClr val="tx1"/>
                </a:solidFill>
              </a:rPr>
              <a:t>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16077" y="2762142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10484" y="4533792"/>
            <a:ext cx="2702636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참고 </a:t>
            </a:r>
            <a:r>
              <a:rPr lang="en-US" altLang="ko-KR" sz="900" dirty="0" smtClean="0">
                <a:solidFill>
                  <a:schemeClr val="tx1"/>
                </a:solidFill>
              </a:rPr>
              <a:t>1] </a:t>
            </a:r>
            <a:r>
              <a:rPr lang="ko-KR" altLang="en-US" sz="900" dirty="0" smtClean="0">
                <a:solidFill>
                  <a:schemeClr val="tx1"/>
                </a:solidFill>
              </a:rPr>
              <a:t>안전교육일지는  작업자 안전교육과 중복인데   별도 작성해서 업로드 하나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78435" y="256486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 smtClean="0"/>
              <a:t>교육일시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3447699" y="2599048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80747" y="2599048"/>
            <a:ext cx="294882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78435" y="2869410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교육시간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3447699" y="2903596"/>
            <a:ext cx="848076" cy="18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78435" y="3201520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교육장소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3438174" y="3218612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8435" y="3491656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강사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438174" y="3508748"/>
            <a:ext cx="4162776" cy="19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778435" y="3758563"/>
            <a:ext cx="7429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교육내용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438174" y="3775655"/>
            <a:ext cx="4162776" cy="451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1271"/>
              </p:ext>
            </p:extLst>
          </p:nvPr>
        </p:nvGraphicFramePr>
        <p:xfrm>
          <a:off x="9354791" y="1268622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입력된 자료로  서류를 생성하여 저장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578713" y="2137443"/>
            <a:ext cx="1257461" cy="145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중량문</a:t>
            </a:r>
            <a:r>
              <a:rPr lang="ko-KR" altLang="en-US" sz="900" dirty="0" smtClean="0">
                <a:solidFill>
                  <a:schemeClr val="tx1"/>
                </a:solidFill>
              </a:rPr>
              <a:t> 점검 결과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작업자 안전교육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작업계획서 생성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b="1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첨부파일 업로드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u="sng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75629" y="525517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01840" y="3207474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저장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생성된 서류로  결재를 요청하고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서류를 출력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(39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중량물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오거크레인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고소작업자 작업계획서 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01840" y="4489496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21593" y="3099752"/>
            <a:ext cx="18971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파일을 생성하시겠습니까 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221593" y="3641466"/>
            <a:ext cx="36826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이미 파일이 생성되어 있습니다</a:t>
            </a:r>
            <a:r>
              <a:rPr lang="en-US" altLang="ko-KR" sz="800" dirty="0" smtClean="0"/>
              <a:t>.  </a:t>
            </a:r>
            <a:r>
              <a:rPr lang="ko-KR" altLang="en-US" sz="800" dirty="0" smtClean="0"/>
              <a:t>파일을 다시 만드시겠습니까 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2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92565" y="2526157"/>
            <a:ext cx="518732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 회의결과 공지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증빙자료사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10593" y="369672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서류 템플릿 을 등록 혹은 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9258" y="1338482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95790" y="1338482"/>
            <a:ext cx="898270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123456789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4984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1087755" y="25626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84561" y="2854132"/>
            <a:ext cx="5195327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 등으로 공지하였음을 입증할 자료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79752" y="2890609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28969"/>
              </p:ext>
            </p:extLst>
          </p:nvPr>
        </p:nvGraphicFramePr>
        <p:xfrm>
          <a:off x="9384763" y="933175"/>
          <a:ext cx="267056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서류분류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관리책임자 등 선입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산업안정보건위원회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서류명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안전보건관리책임자 선임 서류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작성주기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분기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매일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수시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 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템플릿이 적용되는 프로젝트 유형을 선택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 중 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서류를 통합결재를 거칠 경우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 단계별 결재자유형을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안전담당자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직상사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안전책임자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협조 중 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r>
                        <a:rPr lang="en-US" altLang="ko-KR" sz="800" dirty="0" smtClean="0"/>
                        <a:t>URL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서류를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이동하는 등록화면의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보전연한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 ~ 5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084562" y="2215495"/>
            <a:ext cx="3634225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산업안전보건위원회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079752" y="2251970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분류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705735" y="2215759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091568" y="1985675"/>
            <a:ext cx="327033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48507" y="348820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보존연한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28459" y="381093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템플릿 양식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095341" y="3810933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xxxxxxxxxxxxxxxxxxxxx.ppt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363532" y="3776446"/>
            <a:ext cx="2631804" cy="292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비상안전</a:t>
            </a:r>
            <a:r>
              <a:rPr lang="en-US" altLang="ko-KR" sz="900" dirty="0" smtClean="0">
                <a:solidFill>
                  <a:schemeClr val="tx1"/>
                </a:solidFill>
              </a:rPr>
              <a:t>TF</a:t>
            </a:r>
            <a:r>
              <a:rPr lang="ko-KR" altLang="en-US" sz="900" dirty="0" smtClean="0">
                <a:solidFill>
                  <a:schemeClr val="tx1"/>
                </a:solidFill>
              </a:rPr>
              <a:t>의 작성서류는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54691" y="3810933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49771" y="3810933"/>
            <a:ext cx="234751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줄무늬가 있는 오른쪽 화살표 1"/>
          <p:cNvSpPr/>
          <p:nvPr/>
        </p:nvSpPr>
        <p:spPr>
          <a:xfrm rot="5400000">
            <a:off x="5784536" y="3834848"/>
            <a:ext cx="227829" cy="1800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0" name="직사각형 59"/>
          <p:cNvSpPr/>
          <p:nvPr/>
        </p:nvSpPr>
        <p:spPr>
          <a:xfrm>
            <a:off x="1047509" y="4134783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연결 </a:t>
            </a:r>
            <a:r>
              <a:rPr lang="en-US" altLang="ko-KR" sz="800" dirty="0" smtClean="0">
                <a:solidFill>
                  <a:schemeClr val="tx1"/>
                </a:solidFill>
              </a:rPr>
              <a:t>URL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14391" y="4134783"/>
            <a:ext cx="2916592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83364" y="157361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등록자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일시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91568" y="1563360"/>
            <a:ext cx="3805415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등록일시</a:t>
            </a:r>
            <a:r>
              <a:rPr lang="ko-KR" altLang="en-US" sz="800" dirty="0" smtClean="0">
                <a:solidFill>
                  <a:schemeClr val="tx1"/>
                </a:solidFill>
              </a:rPr>
              <a:t> 이름 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팝업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모달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7806" y="1338482"/>
            <a:ext cx="894489" cy="178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10592" y="150893"/>
            <a:ext cx="2184751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안전 서류 템플릿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91568" y="3506244"/>
            <a:ext cx="719019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73723" y="1993285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서류 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94808" y="3506244"/>
            <a:ext cx="23149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06998" y="5585856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1099258" y="1231045"/>
            <a:ext cx="6295074" cy="480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90281" y="3265654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선택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6222" y="3265654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</a:rPr>
              <a:t>작성 주기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7897" y="3265654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V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95936" y="4496396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ㅇㅇ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51877" y="4496396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</a:rPr>
              <a:t>결재선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83552" y="4496396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V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95936" y="4700929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ㅇㅇ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83552" y="4700929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V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95936" y="4905322"/>
            <a:ext cx="2287616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ㅇㅇ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83552" y="4905322"/>
            <a:ext cx="233104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V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73276" y="449639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+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73276" y="470092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+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73276" y="490532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+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06380" y="4496396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-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06380" y="4700929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-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06380" y="4905322"/>
            <a:ext cx="20822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-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81496" y="514608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DmTmplApprCustomRepository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DmTmplAppr</a:t>
            </a:r>
            <a:r>
              <a:rPr lang="en-US" altLang="ko-KR" sz="900" dirty="0"/>
              <a:t>&gt; </a:t>
            </a:r>
            <a:r>
              <a:rPr lang="en-US" altLang="ko-KR" sz="900" dirty="0" err="1" smtClean="0"/>
              <a:t>findByTmplId</a:t>
            </a:r>
            <a:r>
              <a:rPr lang="en-US" altLang="ko-KR" sz="900" dirty="0" smtClean="0"/>
              <a:t>(String </a:t>
            </a:r>
            <a:r>
              <a:rPr lang="en-US" altLang="ko-KR" sz="900" dirty="0" err="1" smtClean="0"/>
              <a:t>tmplId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9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2068"/>
              </p:ext>
            </p:extLst>
          </p:nvPr>
        </p:nvGraphicFramePr>
        <p:xfrm>
          <a:off x="9403000" y="915669"/>
          <a:ext cx="267056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666190" y="2067100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62698" y="3862175"/>
            <a:ext cx="270263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작업지시와 순회점검의 관계는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3157" y="2594273"/>
            <a:ext cx="1788793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88902" y="2593488"/>
            <a:ext cx="467186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21005" y="258635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06386" y="25863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err="1" smtClean="0">
                <a:solidFill>
                  <a:schemeClr val="tx1"/>
                </a:solidFill>
              </a:rPr>
              <a:t>점검자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7901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찾기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030959" y="26040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본인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2206386" y="285402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점검장소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38074" y="2837952"/>
            <a:ext cx="4402920" cy="199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02353" y="2410590"/>
            <a:ext cx="2702636" cy="507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순회점검과 합동점검 건수를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대시보드에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9403000" y="915669"/>
          <a:ext cx="267056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점검사항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건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개산방안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점검사항에 대한 개선방안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</a:rPr>
              <a:t>점검 사항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도급에  해당하는 서류인가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안전점검시스템에서 관리하는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작업지시별로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입력하나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아니면 </a:t>
            </a:r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부터 수신하는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도급공사별</a:t>
            </a:r>
            <a:r>
              <a:rPr lang="ko-KR" altLang="en-US" sz="900" dirty="0" smtClean="0">
                <a:solidFill>
                  <a:schemeClr val="tx1"/>
                </a:solidFill>
              </a:rPr>
              <a:t> 입력인가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점검장소는 </a:t>
            </a:r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부터 오는 것인가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_</a:t>
            </a:r>
            <a:r>
              <a:rPr lang="ko-KR" altLang="en-US" sz="900" dirty="0" smtClean="0">
                <a:solidFill>
                  <a:schemeClr val="tx1"/>
                </a:solidFill>
              </a:rPr>
              <a:t>작업장 순회점검일지  격일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99264" y="247395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점검사항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6694" y="2714951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76753" y="24538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개선방안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2915" y="2704307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16694" y="3206959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52915" y="3196315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90940" y="286934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0176" y="3319936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>
                <a:solidFill>
                  <a:schemeClr val="tx1"/>
                </a:solidFill>
              </a:rPr>
              <a:t>2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16694" y="3729558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52915" y="3718914"/>
            <a:ext cx="2340380" cy="45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95558" y="3694337"/>
            <a:ext cx="997550" cy="401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u="sng" dirty="0" smtClean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738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4821"/>
              </p:ext>
            </p:extLst>
          </p:nvPr>
        </p:nvGraphicFramePr>
        <p:xfrm>
          <a:off x="9403000" y="915669"/>
          <a:ext cx="26705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검토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안전보건 총괄책임자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점검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전자서명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결재 요청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( </a:t>
            </a:r>
            <a:r>
              <a:rPr lang="ko-KR" altLang="en-US" sz="900" i="1" dirty="0" smtClean="0">
                <a:solidFill>
                  <a:schemeClr val="tx1"/>
                </a:solidFill>
              </a:rPr>
              <a:t>매년</a:t>
            </a:r>
            <a:r>
              <a:rPr lang="en-US" altLang="ko-KR" sz="900" i="1" dirty="0" smtClean="0">
                <a:solidFill>
                  <a:schemeClr val="tx1"/>
                </a:solidFill>
              </a:rPr>
              <a:t>)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수급인이</a:t>
            </a:r>
            <a:r>
              <a:rPr lang="ko-KR" altLang="en-US" sz="900" dirty="0" smtClean="0">
                <a:solidFill>
                  <a:schemeClr val="tx1"/>
                </a:solidFill>
              </a:rPr>
              <a:t>  서명해야 한다면  업로드로 대체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도급</a:t>
            </a:r>
            <a:r>
              <a:rPr lang="en-US" altLang="ko-KR" sz="900" dirty="0" smtClean="0">
                <a:solidFill>
                  <a:schemeClr val="tx1"/>
                </a:solidFill>
              </a:rPr>
              <a:t>_</a:t>
            </a:r>
            <a:r>
              <a:rPr lang="ko-KR" altLang="en-US" sz="900" dirty="0" smtClean="0">
                <a:solidFill>
                  <a:schemeClr val="tx1"/>
                </a:solidFill>
              </a:rPr>
              <a:t>합동 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점검일지  격월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03936" y="231869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점검일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71833" y="231918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2206386" y="2695462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도급인</a:t>
            </a:r>
            <a:r>
              <a:rPr lang="en-US" altLang="ko-KR" sz="900" dirty="0" smtClean="0">
                <a:solidFill>
                  <a:schemeClr val="tx1"/>
                </a:solidFill>
              </a:rPr>
              <a:t>(KT)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29555" y="269546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06002" y="269841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70114" y="269546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37417" y="269489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3246973" y="291028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23420" y="291323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87532" y="291028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54835" y="290971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3264391" y="3144991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40838" y="314794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04950" y="3144990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72253" y="3144423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46973" y="3351502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3420" y="335445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87532" y="3351501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654835" y="3350934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214587" y="367490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수급인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37756" y="367490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14203" y="367785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978315" y="367490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45618" y="367433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255174" y="388972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1621" y="389267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95733" y="388972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63036" y="388915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3272592" y="412443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49039" y="412738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13151" y="4124432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80454" y="4123865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255174" y="4330944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31621" y="433389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성명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995733" y="4330943"/>
            <a:ext cx="2649885" cy="1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63036" y="4330376"/>
            <a:ext cx="610035" cy="18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487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86633"/>
              </p:ext>
            </p:extLst>
          </p:nvPr>
        </p:nvGraphicFramePr>
        <p:xfrm>
          <a:off x="9403000" y="915669"/>
          <a:ext cx="267056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조사사유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근골격계질환자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새로운작업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설비 도입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업무의 양과 작업공정 등 작업환경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정기조사는 서류유형 자체를 별도로 만들 것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기본 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작업장 상황 조사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년인가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 smtClean="0">
                <a:solidFill>
                  <a:schemeClr val="tx1"/>
                </a:solidFill>
              </a:rPr>
              <a:t>….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(62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근골격계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유해요인 기본 </a:t>
            </a:r>
            <a:r>
              <a:rPr lang="ko-KR" altLang="en-US" sz="900" dirty="0" smtClean="0">
                <a:solidFill>
                  <a:schemeClr val="tx1"/>
                </a:solidFill>
              </a:rPr>
              <a:t>조사표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, 3</a:t>
            </a:r>
            <a:r>
              <a:rPr lang="ko-KR" altLang="en-US" sz="900" dirty="0" smtClean="0">
                <a:solidFill>
                  <a:schemeClr val="tx1"/>
                </a:solidFill>
              </a:rPr>
              <a:t>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817" y="228168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89317" y="231869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사유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21593" y="228137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47817" y="2519236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YYYY-MM-DD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89317" y="255624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일시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224291" y="2539522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3336873" y="2773235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11111111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78373" y="281024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조사 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39361" y="2773235"/>
            <a:ext cx="85082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41849" y="2773235"/>
            <a:ext cx="2358078" cy="1837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소속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66726" y="2777030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3339571" y="3024251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81071" y="306125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</a:t>
            </a:r>
            <a:r>
              <a:rPr lang="ko-KR" altLang="en-US" sz="900" dirty="0" err="1">
                <a:solidFill>
                  <a:schemeClr val="tx1"/>
                </a:solidFill>
              </a:rPr>
              <a:t>공정명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7817" y="3250555"/>
            <a:ext cx="4160356" cy="180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ㅇㅇㅇㅇ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89317" y="328755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작업 </a:t>
            </a:r>
            <a:r>
              <a:rPr lang="ko-KR" altLang="en-US" sz="900" dirty="0" smtClean="0">
                <a:solidFill>
                  <a:schemeClr val="tx1"/>
                </a:solidFill>
              </a:rPr>
              <a:t>명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62044" y="4539857"/>
            <a:ext cx="3459957" cy="31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정기 수시 구분은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,  </a:t>
            </a:r>
          </a:p>
          <a:p>
            <a:pPr algn="r"/>
            <a:endParaRPr lang="en-US" altLang="ko-KR" sz="900" dirty="0">
              <a:solidFill>
                <a:schemeClr val="tx1"/>
              </a:solidFill>
            </a:endParaRPr>
          </a:p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서류템플릿을 나누어야 함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194"/>
              </p:ext>
            </p:extLst>
          </p:nvPr>
        </p:nvGraphicFramePr>
        <p:xfrm>
          <a:off x="9403000" y="915669"/>
          <a:ext cx="267056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발생일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변화가 발생한 경우  발생일자를 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변화가 발생한 경우 유형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줄음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늘어남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변화 유형 발생일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기타의 경우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입력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07731" y="915669"/>
            <a:ext cx="8994109" cy="567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8027" y="2026481"/>
            <a:ext cx="1327508" cy="3518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3790" y="2502489"/>
            <a:ext cx="1257461" cy="1038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u="sng" dirty="0" smtClean="0">
                <a:solidFill>
                  <a:schemeClr val="tx1"/>
                </a:solidFill>
              </a:rPr>
              <a:t>작업장 상황 조사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endParaRPr lang="en-US" altLang="ko-KR" sz="900" u="sng" dirty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직상사</a:t>
            </a:r>
            <a:r>
              <a:rPr lang="ko-KR" altLang="en-US" sz="900" dirty="0" smtClean="0">
                <a:solidFill>
                  <a:schemeClr val="tx1"/>
                </a:solidFill>
              </a:rPr>
              <a:t> 확인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68027" y="981910"/>
            <a:ext cx="8719935" cy="960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1594" y="1327146"/>
            <a:ext cx="1632494" cy="26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i="1" dirty="0" smtClean="0">
                <a:solidFill>
                  <a:schemeClr val="tx1"/>
                </a:solidFill>
              </a:rPr>
              <a:t>공통 </a:t>
            </a:r>
            <a:r>
              <a:rPr lang="en-US" altLang="ko-KR" sz="900" i="1" dirty="0" smtClean="0">
                <a:solidFill>
                  <a:schemeClr val="tx1"/>
                </a:solidFill>
              </a:rPr>
              <a:t>HEAD </a:t>
            </a:r>
            <a:endParaRPr lang="ko-KR" altLang="en-US" sz="9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4722" y="6016103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1984509" y="2033821"/>
            <a:ext cx="7281103" cy="4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357" y="5616501"/>
            <a:ext cx="1327508" cy="799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481529" y="2905017"/>
            <a:ext cx="270263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주기가 발생시인가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년인가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정기조사와 수시조사 가 별도로 있다면  서류템플릿코드를 나누어야 하는데</a:t>
            </a:r>
            <a:r>
              <a:rPr lang="en-US" altLang="ko-KR" sz="900" dirty="0" smtClean="0">
                <a:solidFill>
                  <a:schemeClr val="tx1"/>
                </a:solidFill>
              </a:rPr>
              <a:t>….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21185" y="426994"/>
            <a:ext cx="5200817" cy="12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안전서류 등록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dirty="0" smtClean="0">
                <a:solidFill>
                  <a:schemeClr val="tx1"/>
                </a:solidFill>
              </a:rPr>
              <a:t>(62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근골격계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유해요인 기본 </a:t>
            </a:r>
            <a:r>
              <a:rPr lang="ko-KR" altLang="en-US" sz="900" dirty="0" smtClean="0">
                <a:solidFill>
                  <a:schemeClr val="tx1"/>
                </a:solidFill>
              </a:rPr>
              <a:t>조사표  발생시</a:t>
            </a:r>
            <a:r>
              <a:rPr lang="en-US" altLang="ko-KR" sz="900" dirty="0" smtClean="0">
                <a:solidFill>
                  <a:schemeClr val="tx1"/>
                </a:solidFill>
              </a:rPr>
              <a:t>, 3</a:t>
            </a:r>
            <a:r>
              <a:rPr lang="ko-KR" altLang="en-US" sz="900" dirty="0" smtClean="0">
                <a:solidFill>
                  <a:schemeClr val="tx1"/>
                </a:solidFill>
              </a:rPr>
              <a:t>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983" y="2292703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319" y="231838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설비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89317" y="2306307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65157" y="255650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71710" y="2282701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2309422" y="2593264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량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89317" y="257012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27319" y="2853760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작업 속도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89317" y="2841683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27319" y="3126031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업무 변화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89317" y="3113954"/>
            <a:ext cx="138002" cy="18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87651" y="231153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4746" y="258548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28356" y="256422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89074" y="253767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12801" y="252767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028742" y="255650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7528" y="285664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7117" y="2885625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0727" y="2864363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01445" y="2837819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25172" y="2827817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5041113" y="2856649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9899" y="313846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39488" y="3167443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유형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3098" y="3146181"/>
            <a:ext cx="196273" cy="19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13816" y="3119637"/>
            <a:ext cx="850828" cy="183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Yyyy</a:t>
            </a:r>
            <a:r>
              <a:rPr lang="en-US" altLang="ko-KR" sz="800" dirty="0" smtClean="0">
                <a:solidFill>
                  <a:schemeClr val="tx1"/>
                </a:solidFill>
              </a:rPr>
              <a:t>-mm-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37543" y="3109635"/>
            <a:ext cx="732303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5053484" y="3138467"/>
            <a:ext cx="997550" cy="183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발생일</a:t>
            </a:r>
            <a:endParaRPr lang="en-US" altLang="ko-KR" sz="9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01540" y="392333"/>
            <a:ext cx="6518344" cy="212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조직유형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공사유형별로  적용할  안전서류 템플릿을 지정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55137"/>
              </p:ext>
            </p:extLst>
          </p:nvPr>
        </p:nvGraphicFramePr>
        <p:xfrm>
          <a:off x="9400320" y="885634"/>
          <a:ext cx="267056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항목명고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직영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도급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수주공사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 작업지시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도급공사의 경우 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도급공사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천만원미만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건설발주자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억 미간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분리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수주의 경우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부문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법인담당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,OPS,</a:t>
                      </a:r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고객컬설팅담당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구분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팝업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서류템플릿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조직유형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공사유형에 적용할 템플릿을 선택 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반기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분기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격일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수시 중 택일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결재선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r>
                        <a:rPr lang="ko-KR" altLang="en-US" sz="800" dirty="0" smtClean="0"/>
                        <a:t>개의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등록 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담당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팀장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부장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지사장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검토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협조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안전보건총괄책임자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+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바로 아래에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등록할 수 있는 </a:t>
                      </a:r>
                      <a:r>
                        <a:rPr lang="ko-KR" altLang="en-US" sz="800" dirty="0" err="1" smtClean="0"/>
                        <a:t>콤보를</a:t>
                      </a:r>
                      <a:r>
                        <a:rPr lang="ko-KR" altLang="en-US" sz="800" dirty="0" smtClean="0"/>
                        <a:t> 생성 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</a:t>
                      </a:r>
                      <a:r>
                        <a:rPr lang="ko-KR" altLang="en-US" sz="800" dirty="0" err="1" smtClean="0"/>
                        <a:t>결재선을</a:t>
                      </a:r>
                      <a:r>
                        <a:rPr lang="ko-KR" altLang="en-US" sz="800" dirty="0" smtClean="0"/>
                        <a:t> 제거</a:t>
                      </a:r>
                      <a:endParaRPr lang="en-US" altLang="ko-KR" sz="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49956" y="4318555"/>
            <a:ext cx="2631804" cy="1226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중량물작업계획서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동일한 템플릿을  공사유형에 따라 메타정보를 분리하여 관리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지사지점과 센터는 서류를 동일하게 관리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같은 수주라도 법인담당과 </a:t>
            </a:r>
            <a:r>
              <a:rPr lang="en-US" altLang="ko-KR" sz="800" dirty="0" smtClean="0">
                <a:solidFill>
                  <a:srgbClr val="FF0000"/>
                </a:solidFill>
              </a:rPr>
              <a:t>E</a:t>
            </a:r>
            <a:r>
              <a:rPr lang="ko-KR" altLang="en-US" sz="800" dirty="0" smtClean="0">
                <a:solidFill>
                  <a:srgbClr val="FF0000"/>
                </a:solidFill>
              </a:rPr>
              <a:t>부분은 다르게 관리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6632" y="1642589"/>
            <a:ext cx="1506358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9334"/>
              </p:ext>
            </p:extLst>
          </p:nvPr>
        </p:nvGraphicFramePr>
        <p:xfrm>
          <a:off x="482355" y="1511118"/>
          <a:ext cx="8498682" cy="11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98797"/>
                <a:gridCol w="3972713"/>
                <a:gridCol w="52948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템플릿아이디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템플릿 분류 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템플릿 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123456789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안전보건관리책임자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안전보건관리감독자 선임 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111111111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보건관리자 선임 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대행 계약서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1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관리책임자 등 선임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안전관리자 월별 점검보고서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삭제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479970" y="952550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1409326" y="952550"/>
            <a:ext cx="1996598" cy="16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947" y="940897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적용대상 공사유형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33733" y="952550"/>
            <a:ext cx="233104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79970" y="1246130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501540" y="17295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템플릿 적용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349956" y="5545033"/>
            <a:ext cx="2631804" cy="111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즉 적용대상 조직유형별로 서류메타정보를 관리할 필요가 있는가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작업지시의 경우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중량물작업계획서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7043596" y="1462130"/>
            <a:ext cx="1436374" cy="244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133314" y="4024028"/>
            <a:ext cx="3346655" cy="1860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881705" y="4521061"/>
            <a:ext cx="1996598" cy="16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선택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37646" y="4518261"/>
            <a:ext cx="1044059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rgbClr val="FF0000"/>
                </a:solidFill>
              </a:rPr>
              <a:t>템플릿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06112" y="4521061"/>
            <a:ext cx="233104" cy="19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V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45727" y="5329033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저장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2308" y="5329033"/>
            <a:ext cx="521827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닫기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600" y="2935636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DmTmplCustomRepository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DmTmpl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findByConstTypeCode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ConstTypeCode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900" dirty="0"/>
          </a:p>
          <a:p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5133314" y="591677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DmTmplCustomRepository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 smtClean="0"/>
              <a:t>Page&lt;</a:t>
            </a:r>
            <a:r>
              <a:rPr lang="en-US" altLang="ko-KR" sz="900" dirty="0" err="1" smtClean="0"/>
              <a:t>DmTmpl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DmTmplFilterVo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761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27488" y="1648833"/>
          <a:ext cx="8813454" cy="11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7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29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2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53"/>
                <a:gridCol w="1001120"/>
                <a:gridCol w="340287"/>
                <a:gridCol w="40445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조직코드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조직명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지정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1111111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이름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이름</a:t>
                      </a:r>
                      <a:r>
                        <a:rPr lang="en-US" altLang="ko-KR" sz="900" b="0" baseline="0" dirty="0" smtClean="0"/>
                        <a:t> </a:t>
                      </a:r>
                      <a:r>
                        <a:rPr lang="ko-KR" altLang="en-US" sz="900" b="0" baseline="0" dirty="0" smtClean="0"/>
                        <a:t>외 </a:t>
                      </a:r>
                      <a:r>
                        <a:rPr lang="en-US" altLang="ko-KR" sz="900" b="0" baseline="0" dirty="0" smtClean="0"/>
                        <a:t>N</a:t>
                      </a:r>
                      <a:r>
                        <a:rPr lang="ko-KR" altLang="en-US" sz="900" b="0" baseline="0" dirty="0" smtClean="0"/>
                        <a:t>인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이름</a:t>
                      </a:r>
                      <a:r>
                        <a:rPr lang="en-US" altLang="ko-KR" sz="900" b="0" dirty="0" smtClean="0"/>
                        <a:t>(</a:t>
                      </a:r>
                      <a:r>
                        <a:rPr lang="ko-KR" altLang="en-US" sz="900" b="0" dirty="0" smtClean="0"/>
                        <a:t>소속</a:t>
                      </a:r>
                      <a:r>
                        <a:rPr lang="en-US" altLang="ko-KR" sz="900" b="0" dirty="0" smtClean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지정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B0F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956048" y="995187"/>
            <a:ext cx="2744884" cy="159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99771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조직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9771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178781" y="141381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55699" y="1416784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담당자 지정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0932" y="4744597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776706" y="98941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375720" y="843487"/>
          <a:ext cx="2586950" cy="211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지사지점 센터 법인담당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OSP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고객컨설팀담당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부문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 smtClean="0"/>
                        <a:t>면 팝업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Default : </a:t>
                      </a:r>
                      <a:r>
                        <a:rPr lang="ko-KR" altLang="en-US" sz="800" dirty="0" err="1" smtClean="0"/>
                        <a:t>로그인회원의</a:t>
                      </a:r>
                      <a:r>
                        <a:rPr lang="ko-KR" altLang="en-US" sz="800" dirty="0" smtClean="0"/>
                        <a:t> 소속 조직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</a:t>
                      </a:r>
                      <a:r>
                        <a:rPr lang="en-US" altLang="ko-KR" sz="800" dirty="0" smtClean="0"/>
                        <a:t>: KT</a:t>
                      </a:r>
                      <a:r>
                        <a:rPr lang="ko-KR" altLang="en-US" sz="800" dirty="0" smtClean="0"/>
                        <a:t>을 선택할 경우 </a:t>
                      </a:r>
                      <a:r>
                        <a:rPr lang="en-US" altLang="ko-KR" sz="800" dirty="0" smtClean="0"/>
                        <a:t>KT</a:t>
                      </a:r>
                      <a:r>
                        <a:rPr lang="ko-KR" altLang="en-US" sz="800" dirty="0" smtClean="0"/>
                        <a:t>내의 모든 조직을 출력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지정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사원선택 화면을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팝업하여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담당자를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담당자를 삭제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4174296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권한은 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조직별로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안전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  담당자를 지정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435323" y="2945815"/>
            <a:ext cx="24677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안전보건 담당자는  선임이 아님으로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년도별로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관리하지 않고  조직기준으로 만 관리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995" y="3804964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CmOrgCustomRepository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 smtClean="0"/>
              <a:t>Page&lt;</a:t>
            </a:r>
            <a:r>
              <a:rPr lang="en-US" altLang="ko-KR" sz="900" dirty="0" err="1" smtClean="0"/>
              <a:t>CmOrg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findByStartOrgCode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orgCode</a:t>
            </a:r>
            <a:r>
              <a:rPr lang="en-US" altLang="ko-KR" sz="900" dirty="0"/>
              <a:t>,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71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263891" y="1989101"/>
          <a:ext cx="7460579" cy="116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3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2103"/>
                <a:gridCol w="647861"/>
                <a:gridCol w="153172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공사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담당 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 </a:t>
                      </a:r>
                      <a:r>
                        <a:rPr lang="en-US" altLang="ko-KR" sz="900" b="0" dirty="0" smtClean="0"/>
                        <a:t>2021</a:t>
                      </a:r>
                      <a:r>
                        <a:rPr lang="ko-KR" altLang="en-US" sz="900" b="0" dirty="0" smtClean="0"/>
                        <a:t>년 직영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직영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123456780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 </a:t>
                      </a:r>
                      <a:r>
                        <a:rPr lang="en-US" altLang="ko-KR" sz="900" b="0" dirty="0" smtClean="0"/>
                        <a:t>2021</a:t>
                      </a:r>
                      <a:r>
                        <a:rPr lang="ko-KR" altLang="en-US" sz="900" b="0" dirty="0" smtClean="0"/>
                        <a:t>년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2021-01-01~2021-12-31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서초지점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123456719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 </a:t>
                      </a:r>
                      <a:r>
                        <a:rPr lang="ko-KR" altLang="en-US" sz="900" b="0" dirty="0" smtClean="0"/>
                        <a:t>공사 공조작업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XX </a:t>
                      </a:r>
                      <a:r>
                        <a:rPr lang="ko-KR" altLang="en-US" sz="900" b="0" dirty="0" smtClean="0"/>
                        <a:t>공사 도급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서초지사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도급공사</a:t>
                      </a:r>
                      <a:r>
                        <a:rPr lang="en-US" altLang="ko-KR" sz="900" b="0" dirty="0" smtClean="0"/>
                        <a:t>(</a:t>
                      </a:r>
                      <a:r>
                        <a:rPr lang="ko-KR" altLang="en-US" sz="900" b="0" dirty="0" smtClean="0"/>
                        <a:t>건설공사발주자</a:t>
                      </a:r>
                      <a:r>
                        <a:rPr lang="en-US" altLang="ko-KR" sz="900" b="0" dirty="0" smtClean="0"/>
                        <a:t>)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2020-01-02 23:00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123456712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baseline="0" dirty="0" smtClean="0"/>
                        <a:t>인천공사</a:t>
                      </a:r>
                      <a:r>
                        <a:rPr lang="en-US" altLang="ko-KR" sz="900" b="0" baseline="0" dirty="0" smtClean="0"/>
                        <a:t> </a:t>
                      </a:r>
                      <a:r>
                        <a:rPr lang="ko-KR" altLang="en-US" sz="900" b="0" baseline="0" dirty="0" smtClean="0"/>
                        <a:t>프로젝트 수주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YYYY-MM-DD~YYYY-MM-DD</a:t>
                      </a:r>
                      <a:endParaRPr lang="ko-KR" altLang="en-US" sz="9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E</a:t>
                      </a:r>
                      <a:r>
                        <a:rPr lang="ko-KR" altLang="en-US" sz="900" b="0" dirty="0" smtClean="0"/>
                        <a:t>부문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/>
                        <a:t>수주공사</a:t>
                      </a:r>
                      <a:endParaRPr lang="ko-KR" altLang="en-US" sz="9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744123" y="1288641"/>
            <a:ext cx="3977205" cy="164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28834" y="127328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929190" y="1288641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36054" y="1691215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 </a:t>
            </a:r>
            <a:r>
              <a:rPr lang="en-US" altLang="ko-KR" sz="900" dirty="0" smtClean="0">
                <a:solidFill>
                  <a:schemeClr val="tx1"/>
                </a:solidFill>
              </a:rPr>
              <a:t>NNN </a:t>
            </a:r>
            <a:r>
              <a:rPr lang="ko-KR" altLang="en-US" sz="900" dirty="0" smtClean="0">
                <a:solidFill>
                  <a:schemeClr val="tx1"/>
                </a:solidFill>
              </a:rPr>
              <a:t>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691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등록 공사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4645" y="390977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PAGER</a:t>
            </a:r>
            <a:endParaRPr lang="ko-KR" altLang="en-US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368315" y="1202843"/>
          <a:ext cx="267056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공사유형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 택일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선택 가능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공사명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공사명을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검색하여 출력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예 </a:t>
                      </a:r>
                      <a:r>
                        <a:rPr lang="en-US" altLang="ko-KR" sz="800" baseline="0" dirty="0" smtClean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dk1"/>
                          </a:solidFill>
                        </a:rPr>
                        <a:t>직영의 경우 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조직을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조직자료 만 출력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를 선택하고 확인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 해당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특정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</a:t>
                      </a:r>
                      <a:r>
                        <a:rPr lang="en-US" altLang="ko-KR" sz="800" dirty="0" smtClean="0"/>
                        <a:t>DOUBLE CLICK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시 도 동일하게 처리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69728" y="5610904"/>
            <a:ext cx="24677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질의사항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4323" y="1032369"/>
            <a:ext cx="2377005" cy="170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2902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확인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415001" y="4439709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773083" y="1288641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300264" y="1017331"/>
            <a:ext cx="104405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공사 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98278" y="865317"/>
            <a:ext cx="2467745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공사를 검색하고  특정 공사를 선택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202" y="1049807"/>
            <a:ext cx="701123" cy="15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6755" y="103445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공사유형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9507" y="1034452"/>
            <a:ext cx="199663" cy="167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74478" y="3239660"/>
            <a:ext cx="2467745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</a:rPr>
              <a:t>참</a:t>
            </a:r>
            <a:r>
              <a:rPr lang="ko-KR" altLang="en-US" sz="900" dirty="0" smtClean="0">
                <a:solidFill>
                  <a:schemeClr val="tx1"/>
                </a:solidFill>
              </a:rPr>
              <a:t>고사항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SRM</a:t>
            </a:r>
            <a:r>
              <a:rPr lang="ko-KR" altLang="en-US" sz="900" dirty="0" smtClean="0">
                <a:solidFill>
                  <a:schemeClr val="tx1"/>
                </a:solidFill>
              </a:rPr>
              <a:t>에 건설공사발주자 구분 </a:t>
            </a:r>
            <a:r>
              <a:rPr lang="en-US" altLang="ko-KR" sz="900" dirty="0" smtClean="0">
                <a:solidFill>
                  <a:schemeClr val="tx1"/>
                </a:solidFill>
              </a:rPr>
              <a:t>8</a:t>
            </a:r>
            <a:r>
              <a:rPr lang="ko-KR" altLang="en-US" sz="900" dirty="0" smtClean="0">
                <a:solidFill>
                  <a:schemeClr val="tx1"/>
                </a:solidFill>
              </a:rPr>
              <a:t>월말에 반영예정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직영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도급의 경우  조직 별로 년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개씩 </a:t>
            </a:r>
            <a:r>
              <a:rPr lang="en-US" altLang="ko-KR" sz="900" dirty="0" smtClean="0">
                <a:solidFill>
                  <a:schemeClr val="tx1"/>
                </a:solidFill>
              </a:rPr>
              <a:t>default </a:t>
            </a:r>
            <a:r>
              <a:rPr lang="ko-KR" altLang="en-US" sz="900" dirty="0" smtClean="0">
                <a:solidFill>
                  <a:schemeClr val="tx1"/>
                </a:solidFill>
              </a:rPr>
              <a:t>공사를 생성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816070" y="371486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모달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190" y="5109687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DmConstCustomRepository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DmConst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DmConstFilterVo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03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2054"/>
              </p:ext>
            </p:extLst>
          </p:nvPr>
        </p:nvGraphicFramePr>
        <p:xfrm>
          <a:off x="338469" y="2353349"/>
          <a:ext cx="8983274" cy="140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4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6493"/>
                <a:gridCol w="1256369"/>
                <a:gridCol w="461501"/>
                <a:gridCol w="1496177"/>
                <a:gridCol w="577540"/>
                <a:gridCol w="461501"/>
                <a:gridCol w="34405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공사아이디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공사명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46800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 기간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공사조직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책임자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공사유형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연계번호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협의체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</a:p>
                  </a:txBody>
                  <a:tcPr marL="36000" marR="360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순천지점</a:t>
                      </a:r>
                      <a:r>
                        <a:rPr lang="en-US" altLang="ko-KR" sz="800" b="0" dirty="0" smtClean="0"/>
                        <a:t>_2021_</a:t>
                      </a:r>
                      <a:r>
                        <a:rPr lang="ko-KR" altLang="en-US" sz="800" b="0" dirty="0" smtClean="0"/>
                        <a:t>직영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직영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순천지점</a:t>
                      </a:r>
                      <a:r>
                        <a:rPr lang="en-US" altLang="ko-KR" sz="800" b="0" dirty="0" smtClean="0"/>
                        <a:t>_2021_</a:t>
                      </a:r>
                      <a:r>
                        <a:rPr lang="ko-KR" altLang="en-US" sz="800" b="0" dirty="0" smtClean="0"/>
                        <a:t>도급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2021-01-01~2021-12-31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김지점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3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/>
                        <a:t>특정 도급공사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2021-01-01~2021-01-15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홍길동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BBBBBBBBBBBBBBBBB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2021-02-01~2021-02-15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이순신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건설공사 발주자 </a:t>
                      </a: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천만원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 미만 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도급공사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CCCCCCCCCCCCCCC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2021-03-01~2021-03-15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임꺽정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건설공사 발주자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</a:rPr>
                        <a:t>억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 이상 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SRM_03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보가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DDDDDDDDDDDDD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2020-03-01~2021-12-15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E</a:t>
                      </a:r>
                      <a:r>
                        <a:rPr lang="ko-KR" altLang="en-US" sz="800" b="0" dirty="0" smtClean="0"/>
                        <a:t>부문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허균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수주공사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WBS_01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중량물작업지시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/>
                        <a:t>EEEEEEEEEEEEEEEEEE</a:t>
                      </a:r>
                      <a:endParaRPr lang="ko-KR" altLang="en-US" sz="8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2021-03-01~2021-03-01</a:t>
                      </a:r>
                      <a:endParaRPr lang="ko-KR" altLang="en-US" sz="800" b="0" dirty="0" smtClean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전남광영본보</a:t>
                      </a:r>
                      <a:r>
                        <a:rPr lang="en-US" altLang="ko-KR" sz="800" b="0" dirty="0" smtClean="0"/>
                        <a:t>&gt;</a:t>
                      </a:r>
                      <a:r>
                        <a:rPr lang="ko-KR" altLang="en-US" sz="800" b="0" dirty="0" smtClean="0"/>
                        <a:t>순천지점</a:t>
                      </a: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등록자</a:t>
                      </a:r>
                      <a:endParaRPr lang="ko-KR" altLang="en-US" sz="800" b="0" dirty="0"/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작업지시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WO_01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보기</a:t>
                      </a:r>
                      <a:endParaRPr lang="ko-KR" altLang="en-US" sz="800" b="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788348" y="960519"/>
            <a:ext cx="2185236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176703" y="96051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463053" y="960518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189766" y="211832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NNN </a:t>
            </a:r>
            <a:r>
              <a:rPr lang="ko-KR" altLang="en-US" sz="800" dirty="0" smtClean="0">
                <a:solidFill>
                  <a:schemeClr val="tx1"/>
                </a:solidFill>
              </a:rPr>
              <a:t>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66684" y="212130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엑</a:t>
            </a:r>
            <a:r>
              <a:rPr lang="ko-KR" altLang="en-US" sz="800" dirty="0" smtClean="0"/>
              <a:t>셀다운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532659" y="171449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공사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3892" y="6512982"/>
            <a:ext cx="2620712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PAGER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117218" y="941842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69796"/>
              </p:ext>
            </p:extLst>
          </p:nvPr>
        </p:nvGraphicFramePr>
        <p:xfrm>
          <a:off x="9375720" y="843488"/>
          <a:ext cx="258695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공사조직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찾기 버튼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KT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조직 선택화</a:t>
                      </a:r>
                      <a:r>
                        <a:rPr lang="ko-KR" altLang="en-US" sz="800" dirty="0" smtClean="0"/>
                        <a:t>면 팝업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Default : </a:t>
                      </a:r>
                      <a:r>
                        <a:rPr lang="ko-KR" altLang="en-US" sz="800" dirty="0" err="1" smtClean="0"/>
                        <a:t>로그인회원의</a:t>
                      </a:r>
                      <a:r>
                        <a:rPr lang="ko-KR" altLang="en-US" sz="800" dirty="0" smtClean="0"/>
                        <a:t> 소속 조직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</a:t>
                      </a:r>
                      <a:r>
                        <a:rPr lang="en-US" altLang="ko-KR" sz="800" dirty="0" smtClean="0"/>
                        <a:t>: KT</a:t>
                      </a:r>
                      <a:r>
                        <a:rPr lang="ko-KR" altLang="en-US" sz="800" dirty="0" smtClean="0"/>
                        <a:t>를 선택할 경우 </a:t>
                      </a:r>
                      <a:r>
                        <a:rPr lang="en-US" altLang="ko-KR" sz="800" dirty="0" smtClean="0"/>
                        <a:t>KT </a:t>
                      </a:r>
                      <a:r>
                        <a:rPr lang="ko-KR" altLang="en-US" sz="800" dirty="0" smtClean="0"/>
                        <a:t>내의 모든 조직을 출력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 상태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안전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보건 관리자 및 담당자 상세를 출력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협의체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구성된 도급협의체의 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SRM, ERP,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안전작업에서 수신된 공사의 경우 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새스템에서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관리하는 번호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년도 직영공사 편성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직영공사편성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공사조직은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로그인회원의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소속 지사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수정 불가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편성하기 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해당 조직의 직영공사와  직영에서 요구하는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안전서류별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작성일정 자료를 생성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 편성되어 있는 경우 오류처리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349389" y="5466489"/>
            <a:ext cx="2467745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완료된 공사의 서류는 진행관리에서 제외해야 함 </a:t>
            </a:r>
            <a:r>
              <a:rPr lang="en-US" altLang="ko-KR" sz="800" dirty="0" smtClean="0">
                <a:solidFill>
                  <a:srgbClr val="FF0000"/>
                </a:solidFill>
              </a:rPr>
              <a:t>=&gt;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공사별로</a:t>
            </a:r>
            <a:r>
              <a:rPr lang="ko-KR" altLang="en-US" sz="800" dirty="0" smtClean="0">
                <a:solidFill>
                  <a:srgbClr val="FF0000"/>
                </a:solidFill>
              </a:rPr>
              <a:t> 완료를 별도 등록할 것인가 아니면 공사기간이 지나면 자동 완료 처리할 것인가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6204572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조직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년도기준의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직영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도급과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SRM</a:t>
            </a:r>
            <a:r>
              <a:rPr lang="ko-KR" altLang="en-US" sz="800" dirty="0" smtClean="0">
                <a:solidFill>
                  <a:schemeClr val="tx1"/>
                </a:solidFill>
              </a:rPr>
              <a:t>과 </a:t>
            </a:r>
            <a:r>
              <a:rPr lang="en-US" altLang="ko-KR" sz="800" dirty="0" smtClean="0">
                <a:solidFill>
                  <a:schemeClr val="tx1"/>
                </a:solidFill>
              </a:rPr>
              <a:t>ERP</a:t>
            </a:r>
            <a:r>
              <a:rPr lang="ko-KR" altLang="en-US" sz="800" dirty="0" smtClean="0">
                <a:solidFill>
                  <a:schemeClr val="tx1"/>
                </a:solidFill>
              </a:rPr>
              <a:t>로 부터 수신된 공사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800" dirty="0" smtClean="0">
                <a:solidFill>
                  <a:schemeClr val="tx1"/>
                </a:solidFill>
              </a:rPr>
              <a:t> 작업지사 등  안전서류 작성대상 공사를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49389" y="4295560"/>
            <a:ext cx="246774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참고 사항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중량물</a:t>
            </a:r>
            <a:r>
              <a:rPr lang="ko-KR" altLang="en-US" sz="800" dirty="0" smtClean="0">
                <a:solidFill>
                  <a:schemeClr val="tx1"/>
                </a:solidFill>
              </a:rPr>
              <a:t> 작업지시만 관리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작업계획서 때문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작업지시의 책임자는 작업지시 등록자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8348" y="1193714"/>
            <a:ext cx="287920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9555" y="119371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 smtClean="0">
                <a:solidFill>
                  <a:schemeClr val="tx1"/>
                </a:solidFill>
              </a:rPr>
              <a:t>공사명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39555" y="1426909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12576" y="2114482"/>
            <a:ext cx="1182697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년도 직영공사 편성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783892" y="4291778"/>
            <a:ext cx="3155431" cy="183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77403" y="5049157"/>
            <a:ext cx="640852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92827" y="502075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년도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7403" y="4516096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전남광역본부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순천지점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78541" y="4487690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18255" y="5049157"/>
            <a:ext cx="124801" cy="15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 flipH="1">
            <a:off x="5361608" y="2234378"/>
            <a:ext cx="2045453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96300" y="5610624"/>
            <a:ext cx="643909" cy="21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편성하기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8064416" y="2114482"/>
            <a:ext cx="1151680" cy="1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년도도급공사</a:t>
            </a:r>
            <a:r>
              <a:rPr lang="ko-KR" altLang="en-US" sz="800" dirty="0" smtClean="0"/>
              <a:t> 편성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endCxn id="8" idx="0"/>
          </p:cNvCxnSpPr>
          <p:nvPr/>
        </p:nvCxnSpPr>
        <p:spPr>
          <a:xfrm flipH="1">
            <a:off x="5361608" y="2298327"/>
            <a:ext cx="3221877" cy="199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677403" y="4754728"/>
            <a:ext cx="1642223" cy="151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직영  혹은 </a:t>
            </a:r>
            <a:r>
              <a:rPr lang="ko-KR" altLang="en-US" sz="800" dirty="0" smtClean="0">
                <a:solidFill>
                  <a:schemeClr val="tx1"/>
                </a:solidFill>
              </a:rPr>
              <a:t>도급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78541" y="4726322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8348" y="1407917"/>
            <a:ext cx="2185236" cy="18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87365" y="1402369"/>
            <a:ext cx="129853" cy="16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148558" y="1670928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진행 상태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9345" y="1651936"/>
            <a:ext cx="2185236" cy="182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78362" y="1646388"/>
            <a:ext cx="129853" cy="16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48558" y="3907466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DmConstCustomRepository</a:t>
            </a:r>
            <a:endParaRPr lang="en-US" altLang="ko-KR" sz="900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Page&lt;</a:t>
            </a:r>
            <a:r>
              <a:rPr lang="en-US" altLang="ko-KR" sz="900" dirty="0" err="1"/>
              <a:t>DmConst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findWithFilter</a:t>
            </a:r>
            <a:r>
              <a:rPr lang="en-US" altLang="ko-KR" sz="900" dirty="0"/>
              <a:t>(</a:t>
            </a:r>
            <a:r>
              <a:rPr lang="en-US" altLang="ko-KR" sz="900" dirty="0" err="1"/>
              <a:t>DmConstFilterVo</a:t>
            </a:r>
            <a:r>
              <a:rPr lang="en-US" altLang="ko-KR" sz="900" dirty="0"/>
              <a:t> </a:t>
            </a:r>
            <a:r>
              <a:rPr lang="en-US" altLang="ko-KR" sz="900" dirty="0" err="1"/>
              <a:t>filter,Pageable</a:t>
            </a:r>
            <a:r>
              <a:rPr lang="en-US" altLang="ko-KR" sz="900" dirty="0"/>
              <a:t> </a:t>
            </a:r>
            <a:r>
              <a:rPr lang="en-US" altLang="ko-KR" sz="900" dirty="0" err="1"/>
              <a:t>pageable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848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078049" y="995186"/>
            <a:ext cx="829438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2998" y="995187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01373" y="1003872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1293981" y="163733"/>
            <a:ext cx="1584559" cy="1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상세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54711" y="985937"/>
            <a:ext cx="546141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찾기</a:t>
            </a:r>
            <a:endParaRPr lang="ko-KR" altLang="en-US" sz="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50183"/>
              </p:ext>
            </p:extLst>
          </p:nvPr>
        </p:nvGraphicFramePr>
        <p:xfrm>
          <a:off x="9375720" y="843487"/>
          <a:ext cx="2586950" cy="14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05"/>
                <a:gridCol w="1924645"/>
              </a:tblGrid>
              <a:tr h="147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항목명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설명</a:t>
                      </a:r>
                      <a:endParaRPr lang="ko-KR" altLang="en-US" sz="800" dirty="0"/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연계번호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작업지시번호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SRM WBSID, </a:t>
                      </a:r>
                    </a:p>
                    <a:p>
                      <a:r>
                        <a:rPr lang="en-US" altLang="ko-KR" sz="800" dirty="0" smtClean="0"/>
                        <a:t>ERP WBSID</a:t>
                      </a:r>
                    </a:p>
                  </a:txBody>
                  <a:tcPr/>
                </a:tc>
              </a:tr>
              <a:tr h="48468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180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9435323" y="5206391"/>
            <a:ext cx="246774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질의사항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32659" y="344073"/>
            <a:ext cx="3230075" cy="232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특정 공사에 대해 상세 정보를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8853"/>
              </p:ext>
            </p:extLst>
          </p:nvPr>
        </p:nvGraphicFramePr>
        <p:xfrm>
          <a:off x="549114" y="3465616"/>
          <a:ext cx="6025138" cy="221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4437"/>
                <a:gridCol w="1837300"/>
                <a:gridCol w="1101999"/>
              </a:tblGrid>
              <a:tr h="201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역할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소속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선임일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관리책임자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11111111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전남광역본부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u="none" dirty="0" smtClean="0">
                          <a:solidFill>
                            <a:schemeClr val="tx1"/>
                          </a:solidFill>
                        </a:rPr>
                        <a:t>순천지사</a:t>
                      </a:r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u="none" dirty="0" err="1" smtClean="0">
                          <a:solidFill>
                            <a:schemeClr val="tx1"/>
                          </a:solidFill>
                        </a:rPr>
                        <a:t>ㅇㅇ지점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u="none" dirty="0" smtClean="0">
                          <a:solidFill>
                            <a:schemeClr val="tx1"/>
                          </a:solidFill>
                        </a:rPr>
                        <a:t>YYYY-MM-DD</a:t>
                      </a:r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관리감독자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관리감독자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안전관리자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보건관리자</a:t>
                      </a: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9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B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906139" y="176972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웹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138" y="400906"/>
            <a:ext cx="1286469" cy="153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001" y="1323434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유형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9046" y="1343900"/>
            <a:ext cx="829438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001" y="155305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명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9045" y="157351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2001" y="176220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 기간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9045" y="178266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2001" y="1992316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주관 조직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69045" y="2012782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2998" y="2222431"/>
            <a:ext cx="956048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공사금액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0042" y="2242897"/>
            <a:ext cx="5516469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0042" y="2474521"/>
            <a:ext cx="1994275" cy="1580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31229" y="2490210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연계 번호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23508" y="2940211"/>
            <a:ext cx="11454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7634" y="3219558"/>
            <a:ext cx="95376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안전 선임자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3456250" y="6164530"/>
            <a:ext cx="742058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2403793" y="3223401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협의체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634" y="3394093"/>
            <a:ext cx="6195716" cy="239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1430607" y="3227007"/>
            <a:ext cx="953760" cy="18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안전 위원회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35321" y="2637796"/>
            <a:ext cx="2467745" cy="78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참고 사항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외부의 안전관리자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보건관리자도  사원정보에 등록하여 관리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4245" y="4884830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DmConstPicCustomRepository</a:t>
            </a:r>
            <a:endParaRPr lang="en-US" altLang="ko-K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/>
              <a:t>List&lt;</a:t>
            </a:r>
            <a:r>
              <a:rPr lang="en-US" altLang="ko-KR" sz="900" dirty="0" err="1"/>
              <a:t>DmConstPic</a:t>
            </a:r>
            <a:r>
              <a:rPr lang="en-US" altLang="ko-KR" sz="900" dirty="0"/>
              <a:t>&gt; </a:t>
            </a:r>
            <a:r>
              <a:rPr lang="en-US" altLang="ko-KR" sz="900" dirty="0" err="1"/>
              <a:t>findByConstId</a:t>
            </a:r>
            <a:r>
              <a:rPr lang="en-US" altLang="ko-KR" sz="900" dirty="0"/>
              <a:t>(String </a:t>
            </a:r>
            <a:r>
              <a:rPr lang="en-US" altLang="ko-KR" sz="900" dirty="0" err="1"/>
              <a:t>constId</a:t>
            </a:r>
            <a:r>
              <a:rPr lang="en-US" altLang="ko-KR" sz="900" dirty="0"/>
              <a:t>, String </a:t>
            </a:r>
            <a:r>
              <a:rPr lang="en-US" altLang="ko-KR" sz="900" dirty="0" err="1"/>
              <a:t>safeRoleCodePrefix</a:t>
            </a:r>
            <a:r>
              <a:rPr lang="en-US" altLang="ko-KR" sz="900" dirty="0" smtClean="0"/>
              <a:t>);   “A”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012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101291</TotalTime>
  <Words>5468</Words>
  <Application>Microsoft Office PowerPoint</Application>
  <PresentationFormat>와이드스크린</PresentationFormat>
  <Paragraphs>2408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굴림</vt:lpstr>
      <vt:lpstr>맑은 고딕</vt:lpstr>
      <vt:lpstr>Arial</vt:lpstr>
      <vt:lpstr>Consolas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sqi</dc:creator>
  <cp:lastModifiedBy>sqi</cp:lastModifiedBy>
  <cp:revision>1034</cp:revision>
  <dcterms:created xsi:type="dcterms:W3CDTF">2020-06-25T09:47:30Z</dcterms:created>
  <dcterms:modified xsi:type="dcterms:W3CDTF">2021-08-25T00:03:06Z</dcterms:modified>
</cp:coreProperties>
</file>