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88" r:id="rId2"/>
    <p:sldId id="396" r:id="rId3"/>
    <p:sldId id="395" r:id="rId4"/>
    <p:sldId id="390" r:id="rId5"/>
    <p:sldId id="391" r:id="rId6"/>
    <p:sldId id="392" r:id="rId7"/>
    <p:sldId id="393" r:id="rId8"/>
    <p:sldId id="39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조직사원" id="{85BC6C03-CD92-4FDA-B74D-D2C6B7696128}">
          <p14:sldIdLst>
            <p14:sldId id="388"/>
            <p14:sldId id="396"/>
            <p14:sldId id="395"/>
          </p14:sldIdLst>
        </p14:section>
        <p14:section name="어드민_게시판" id="{A990B6A7-46F9-4584-8A65-412B07514B6E}">
          <p14:sldIdLst>
            <p14:sldId id="390"/>
            <p14:sldId id="391"/>
            <p14:sldId id="392"/>
            <p14:sldId id="393"/>
          </p14:sldIdLst>
        </p14:section>
        <p14:section name="권한" id="{C29773C9-245E-43C5-9AE8-731E610D3261}">
          <p14:sldIdLst>
            <p14:sldId id="39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4078" autoAdjust="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CFDD-FD58-4C85-BF7D-163BF30761BA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34C37-C895-434E-BBE2-9A61276AE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718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54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057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30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557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133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409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450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680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8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091954651"/>
              </p:ext>
            </p:extLst>
          </p:nvPr>
        </p:nvGraphicFramePr>
        <p:xfrm>
          <a:off x="143339" y="123800"/>
          <a:ext cx="11905322" cy="447680"/>
        </p:xfrm>
        <a:graphic>
          <a:graphicData uri="http://schemas.openxmlformats.org/drawingml/2006/table">
            <a:tbl>
              <a:tblPr/>
              <a:tblGrid>
                <a:gridCol w="1340801"/>
                <a:gridCol w="7396169"/>
                <a:gridCol w="1017303"/>
                <a:gridCol w="2151049"/>
              </a:tblGrid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웹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모바일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설명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화면유형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 userDrawn="1">
            <p:extLst/>
          </p:nvPr>
        </p:nvGraphicFramePr>
        <p:xfrm>
          <a:off x="143339" y="620713"/>
          <a:ext cx="11905324" cy="5975350"/>
        </p:xfrm>
        <a:graphic>
          <a:graphicData uri="http://schemas.openxmlformats.org/drawingml/2006/table">
            <a:tbl>
              <a:tblPr/>
              <a:tblGrid>
                <a:gridCol w="1346659"/>
                <a:gridCol w="3243007"/>
                <a:gridCol w="1335479"/>
                <a:gridCol w="3291880"/>
                <a:gridCol w="905943"/>
                <a:gridCol w="1782356"/>
              </a:tblGrid>
              <a:tr h="22870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Screen</a:t>
                      </a: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Description</a:t>
                      </a: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46642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바닥글 개체 틀 3"/>
          <p:cNvSpPr txBox="1">
            <a:spLocks/>
          </p:cNvSpPr>
          <p:nvPr userDrawn="1"/>
        </p:nvSpPr>
        <p:spPr bwMode="auto">
          <a:xfrm>
            <a:off x="8208235" y="6596063"/>
            <a:ext cx="341206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defRPr/>
            </a:pPr>
            <a:fld id="{D88DE2CC-46C9-4BB4-BD10-F21D4DE0FDA2}" type="slidenum">
              <a:rPr kumimoji="0" lang="ko-KR" altLang="en-US" sz="900" smtClean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kumimoji="0" lang="ko-KR" altLang="en-US" sz="900" dirty="0" smtClean="0">
              <a:solidFill>
                <a:srgbClr val="595959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473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44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98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51758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조직 선택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59455" y="1115915"/>
            <a:ext cx="2224920" cy="3409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1762181" y="193466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03211" y="1916679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ㅌㅌㅌㅌ</a:t>
            </a:r>
            <a:r>
              <a:rPr lang="ko-KR" altLang="en-US" sz="800" dirty="0" smtClean="0">
                <a:solidFill>
                  <a:schemeClr val="tx1"/>
                </a:solidFill>
              </a:rPr>
              <a:t> 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28881" y="2154796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69911" y="2098714"/>
            <a:ext cx="806943" cy="23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태스크팀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57481" y="235482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-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98511" y="2326287"/>
            <a:ext cx="652598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SUB </a:t>
            </a:r>
            <a:r>
              <a:rPr lang="ko-KR" altLang="en-US" sz="800" dirty="0">
                <a:solidFill>
                  <a:schemeClr val="tx1"/>
                </a:solidFill>
              </a:rPr>
              <a:t>팀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505006" y="1730536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46036" y="1712554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u="sng" dirty="0" err="1" smtClean="0">
                <a:solidFill>
                  <a:schemeClr val="tx1"/>
                </a:solidFill>
              </a:rPr>
              <a:t>ㅇㅇㅇㅇ부분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931357" y="4751803"/>
            <a:ext cx="622786" cy="260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확인</a:t>
            </a:r>
            <a:endParaRPr lang="ko-KR" altLang="en-US" sz="800" dirty="0"/>
          </a:p>
        </p:txBody>
      </p:sp>
      <p:sp>
        <p:nvSpPr>
          <p:cNvPr id="31" name="직사각형 30"/>
          <p:cNvSpPr/>
          <p:nvPr/>
        </p:nvSpPr>
        <p:spPr>
          <a:xfrm>
            <a:off x="5677648" y="4751803"/>
            <a:ext cx="622786" cy="260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취소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1495166" y="258726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36196" y="2569279"/>
            <a:ext cx="1952554" cy="200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u="sng" dirty="0" smtClean="0">
                <a:solidFill>
                  <a:schemeClr val="tx1"/>
                </a:solidFill>
              </a:rPr>
              <a:t>전납</a:t>
            </a:r>
            <a:r>
              <a:rPr lang="en-US" altLang="ko-KR" sz="800" b="1" u="sng" dirty="0" smtClean="0">
                <a:solidFill>
                  <a:schemeClr val="tx1"/>
                </a:solidFill>
              </a:rPr>
              <a:t>/</a:t>
            </a:r>
            <a:r>
              <a:rPr lang="ko-KR" altLang="en-US" sz="800" b="1" u="sng" dirty="0" smtClean="0">
                <a:solidFill>
                  <a:schemeClr val="tx1"/>
                </a:solidFill>
              </a:rPr>
              <a:t>전북 광영본부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009110"/>
              </p:ext>
            </p:extLst>
          </p:nvPr>
        </p:nvGraphicFramePr>
        <p:xfrm>
          <a:off x="9370227" y="1006005"/>
          <a:ext cx="2670569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조직트리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+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하위 조직을 아래에 출력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최종 말단 조직인 경우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조직명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화면 우측에 해당 조직의 하위조직들을 출력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조직그리드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조직명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조직명으로</a:t>
                      </a:r>
                      <a:r>
                        <a:rPr lang="ko-KR" altLang="en-US" sz="800" dirty="0" smtClean="0"/>
                        <a:t> 직접 검색할 경우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LIKE </a:t>
                      </a:r>
                      <a:r>
                        <a:rPr lang="ko-KR" altLang="en-US" sz="800" dirty="0" smtClean="0"/>
                        <a:t>검색임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조직리스트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특정조직을 선택하고 확인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해당 조직을 </a:t>
                      </a:r>
                      <a:r>
                        <a:rPr lang="en-US" altLang="ko-KR" sz="800" dirty="0" smtClean="0"/>
                        <a:t>return</a:t>
                      </a:r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특정조직을 </a:t>
                      </a:r>
                      <a:r>
                        <a:rPr lang="en-US" altLang="ko-KR" sz="800" dirty="0" smtClean="0"/>
                        <a:t>DOUBLE CLICK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시 동일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275413" y="1523532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16443" y="1505550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u="sng" dirty="0" smtClean="0">
                <a:solidFill>
                  <a:schemeClr val="tx1"/>
                </a:solidFill>
              </a:rPr>
              <a:t>KT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25409" y="2925394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66439" y="2907412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u="sng" dirty="0" err="1" smtClean="0">
                <a:solidFill>
                  <a:schemeClr val="tx1"/>
                </a:solidFill>
              </a:rPr>
              <a:t>파트너사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363889" y="3976803"/>
            <a:ext cx="1840967" cy="617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참고 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파트너사도 선택 가능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모바일은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TREE </a:t>
            </a:r>
            <a:r>
              <a:rPr lang="ko-KR" altLang="en-US" sz="900" dirty="0" smtClean="0">
                <a:solidFill>
                  <a:schemeClr val="tx1"/>
                </a:solidFill>
              </a:rPr>
              <a:t>제외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51757" y="377366"/>
            <a:ext cx="7440315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조직을 계층으로 조회하고 특정 조직을 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722625"/>
              </p:ext>
            </p:extLst>
          </p:nvPr>
        </p:nvGraphicFramePr>
        <p:xfrm>
          <a:off x="3405467" y="1505550"/>
          <a:ext cx="3919064" cy="3024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8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40246"/>
              </a:tblGrid>
              <a:tr h="2122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조직코드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조직 명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ㅇㅇㅇㅇㅇㅇ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KT&gt;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전남광역본부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순천지사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ㅇㅇㅇㅇㅇㅇ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ㅇㅇㅇㅇ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3293706" y="1104439"/>
            <a:ext cx="824912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조직 명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852489" y="1096746"/>
            <a:ext cx="2534108" cy="162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4" name="직사각형 43"/>
          <p:cNvSpPr/>
          <p:nvPr/>
        </p:nvSpPr>
        <p:spPr>
          <a:xfrm>
            <a:off x="6633987" y="1096745"/>
            <a:ext cx="622786" cy="16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조회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3043432" y="1268387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/>
              <a:t>총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nnn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건</a:t>
            </a:r>
            <a:endParaRPr lang="en-US" altLang="ko-KR" sz="900" dirty="0" smtClean="0"/>
          </a:p>
        </p:txBody>
      </p:sp>
      <p:sp>
        <p:nvSpPr>
          <p:cNvPr id="46" name="직사각형 45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모달</a:t>
            </a:r>
            <a:r>
              <a:rPr lang="ko-KR" altLang="en-US" sz="900" dirty="0" smtClean="0">
                <a:solidFill>
                  <a:schemeClr val="tx1"/>
                </a:solidFill>
              </a:rPr>
              <a:t> 팝업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웹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모바일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54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51758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사원 </a:t>
            </a:r>
            <a:r>
              <a:rPr lang="ko-KR" altLang="en-US" sz="900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59455" y="1115915"/>
            <a:ext cx="2224920" cy="3325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762181" y="193466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03211" y="1916679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ㅌㅌㅌㅌ</a:t>
            </a:r>
            <a:r>
              <a:rPr lang="ko-KR" altLang="en-US" sz="900" dirty="0" smtClean="0">
                <a:solidFill>
                  <a:schemeClr val="tx1"/>
                </a:solidFill>
              </a:rPr>
              <a:t> 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28881" y="2154796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69911" y="2098714"/>
            <a:ext cx="806943" cy="23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태스크팀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57481" y="235482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98511" y="2318593"/>
            <a:ext cx="652598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SUB </a:t>
            </a:r>
            <a:r>
              <a:rPr lang="ko-KR" altLang="en-US" sz="900" dirty="0">
                <a:solidFill>
                  <a:schemeClr val="tx1"/>
                </a:solidFill>
              </a:rPr>
              <a:t>팀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505006" y="1730536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46036" y="1712554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 err="1" smtClean="0">
                <a:solidFill>
                  <a:schemeClr val="tx1"/>
                </a:solidFill>
              </a:rPr>
              <a:t>ㅇㅇㅇㅇ부분</a:t>
            </a:r>
            <a:endParaRPr lang="ko-KR" altLang="en-US" sz="900" b="1" u="sng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859676" y="4579185"/>
            <a:ext cx="622786" cy="260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5513049" y="4579185"/>
            <a:ext cx="622786" cy="260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취소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495166" y="258726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36196" y="2569279"/>
            <a:ext cx="1952554" cy="200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 smtClean="0">
                <a:solidFill>
                  <a:schemeClr val="tx1"/>
                </a:solidFill>
              </a:rPr>
              <a:t>전남</a:t>
            </a:r>
            <a:r>
              <a:rPr lang="en-US" altLang="ko-KR" sz="900" b="1" u="sng" dirty="0" smtClean="0">
                <a:solidFill>
                  <a:schemeClr val="tx1"/>
                </a:solidFill>
              </a:rPr>
              <a:t>/</a:t>
            </a:r>
            <a:r>
              <a:rPr lang="ko-KR" altLang="en-US" sz="900" b="1" u="sng" dirty="0" smtClean="0">
                <a:solidFill>
                  <a:schemeClr val="tx1"/>
                </a:solidFill>
              </a:rPr>
              <a:t>전북 광역본부</a:t>
            </a:r>
            <a:endParaRPr lang="ko-KR" altLang="en-US" sz="900" b="1" u="sng" dirty="0">
              <a:solidFill>
                <a:schemeClr val="tx1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528907"/>
              </p:ext>
            </p:extLst>
          </p:nvPr>
        </p:nvGraphicFramePr>
        <p:xfrm>
          <a:off x="9370227" y="1006005"/>
          <a:ext cx="267056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조직트리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+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하위 조직을 아래에 출력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최종 말단 조직인 경우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조직명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화면 우측에 해당 조직의 소속직원들을 출력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하위조직 직원들도 포함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사원그리드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이름으로 직접 검색할 경우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LIKE </a:t>
                      </a:r>
                      <a:r>
                        <a:rPr lang="ko-KR" altLang="en-US" sz="800" dirty="0" smtClean="0"/>
                        <a:t>검색임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사원리스트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특정사원을 선택하고 확인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해당 조직을 </a:t>
                      </a:r>
                      <a:r>
                        <a:rPr lang="en-US" altLang="ko-KR" sz="800" dirty="0" smtClean="0"/>
                        <a:t>return</a:t>
                      </a:r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특정조직을 </a:t>
                      </a:r>
                      <a:r>
                        <a:rPr lang="en-US" altLang="ko-KR" sz="800" dirty="0" smtClean="0"/>
                        <a:t>DOUBLE CLICK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시 동일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275413" y="1523532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16443" y="1505550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u="sng" dirty="0" smtClean="0">
                <a:solidFill>
                  <a:schemeClr val="tx1"/>
                </a:solidFill>
              </a:rPr>
              <a:t>KT</a:t>
            </a:r>
            <a:endParaRPr lang="ko-KR" altLang="en-US" sz="900" b="1" u="sng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25409" y="2925394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66439" y="2907412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 err="1" smtClean="0">
                <a:solidFill>
                  <a:schemeClr val="tx1"/>
                </a:solidFill>
              </a:rPr>
              <a:t>파트너사</a:t>
            </a:r>
            <a:endParaRPr lang="ko-KR" altLang="en-US" sz="900" b="1" u="sng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363889" y="3976803"/>
            <a:ext cx="1840967" cy="617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참고 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파트너사도 선택 가능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모바일은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TREE </a:t>
            </a:r>
            <a:r>
              <a:rPr lang="ko-KR" altLang="en-US" sz="900" dirty="0" smtClean="0">
                <a:solidFill>
                  <a:schemeClr val="tx1"/>
                </a:solidFill>
              </a:rPr>
              <a:t>제외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51757" y="377366"/>
            <a:ext cx="7440315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특정 사원을 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293706" y="1104439"/>
            <a:ext cx="824912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852489" y="1096746"/>
            <a:ext cx="2534108" cy="162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2" name="직사각형 41"/>
          <p:cNvSpPr/>
          <p:nvPr/>
        </p:nvSpPr>
        <p:spPr>
          <a:xfrm>
            <a:off x="6834647" y="1083656"/>
            <a:ext cx="622786" cy="16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조회</a:t>
            </a:r>
            <a:endParaRPr lang="ko-KR" altLang="en-US" sz="800" dirty="0"/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661606"/>
              </p:ext>
            </p:extLst>
          </p:nvPr>
        </p:nvGraphicFramePr>
        <p:xfrm>
          <a:off x="3366560" y="1644641"/>
          <a:ext cx="4068108" cy="279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1793"/>
                <a:gridCol w="22526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39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052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직책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호칭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11111111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홍길동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KT&gt;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전남광역본부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순천지점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팀장</a:t>
                      </a:r>
                      <a:r>
                        <a:rPr lang="en-US" altLang="ko-KR" sz="900" b="0" dirty="0" smtClean="0"/>
                        <a:t>/</a:t>
                      </a:r>
                      <a:r>
                        <a:rPr lang="ko-KR" altLang="en-US" sz="900" b="0" dirty="0" smtClean="0"/>
                        <a:t>과장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1059455" y="4941034"/>
            <a:ext cx="6472623" cy="310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i="1" dirty="0" smtClean="0">
                <a:solidFill>
                  <a:schemeClr val="tx1"/>
                </a:solidFill>
              </a:rPr>
              <a:t>* </a:t>
            </a:r>
            <a:r>
              <a:rPr lang="ko-KR" altLang="en-US" sz="900" i="1" dirty="0" smtClean="0">
                <a:solidFill>
                  <a:schemeClr val="tx1"/>
                </a:solidFill>
              </a:rPr>
              <a:t>최대 </a:t>
            </a:r>
            <a:r>
              <a:rPr lang="en-US" altLang="ko-KR" sz="900" i="1" dirty="0" smtClean="0">
                <a:solidFill>
                  <a:schemeClr val="tx1"/>
                </a:solidFill>
              </a:rPr>
              <a:t>100</a:t>
            </a:r>
            <a:r>
              <a:rPr lang="ko-KR" altLang="en-US" sz="900" i="1" dirty="0" smtClean="0">
                <a:solidFill>
                  <a:schemeClr val="tx1"/>
                </a:solidFill>
              </a:rPr>
              <a:t>명까지만 출력됩니다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19797" y="1409552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/>
              <a:t>총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nnn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건</a:t>
            </a:r>
            <a:endParaRPr lang="en-US" altLang="ko-KR" sz="900" dirty="0" smtClean="0"/>
          </a:p>
        </p:txBody>
      </p:sp>
      <p:sp>
        <p:nvSpPr>
          <p:cNvPr id="50" name="직사각형 49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모달</a:t>
            </a:r>
            <a:r>
              <a:rPr lang="ko-KR" altLang="en-US" sz="900" dirty="0" smtClean="0">
                <a:solidFill>
                  <a:schemeClr val="tx1"/>
                </a:solidFill>
              </a:rPr>
              <a:t> 팝업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웹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모바일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54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52403" y="193446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사외 조직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사원 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10456" y="1416456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추가</a:t>
            </a:r>
            <a:endParaRPr lang="ko-KR" altLang="en-US" sz="1000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07717"/>
              </p:ext>
            </p:extLst>
          </p:nvPr>
        </p:nvGraphicFramePr>
        <p:xfrm>
          <a:off x="529432" y="1670887"/>
          <a:ext cx="5358358" cy="3254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58384"/>
                <a:gridCol w="401217"/>
                <a:gridCol w="466704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조직코드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조직 명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편집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00B0F0"/>
                          </a:solidFill>
                        </a:rPr>
                        <a:t>한성유통</a:t>
                      </a:r>
                      <a:endParaRPr lang="ko-KR" altLang="en-US" sz="900" b="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00B0F0"/>
                          </a:solidFill>
                        </a:rPr>
                        <a:t>한성유통㈜</a:t>
                      </a:r>
                      <a:endParaRPr lang="ko-KR" altLang="en-US" sz="900" b="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 smtClean="0">
                          <a:solidFill>
                            <a:srgbClr val="00B0F0"/>
                          </a:solidFill>
                        </a:rPr>
                        <a:t>편집</a:t>
                      </a:r>
                      <a:endParaRPr lang="ko-KR" altLang="en-US" sz="9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 smtClean="0">
                          <a:solidFill>
                            <a:srgbClr val="00B0F0"/>
                          </a:solidFill>
                        </a:rPr>
                        <a:t>삭제</a:t>
                      </a:r>
                      <a:endParaRPr lang="ko-KR" altLang="en-US" sz="9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삼성물산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삼성물산㈜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 smtClean="0">
                          <a:solidFill>
                            <a:srgbClr val="00B0F0"/>
                          </a:solidFill>
                        </a:rPr>
                        <a:t>편집</a:t>
                      </a:r>
                      <a:endParaRPr lang="ko-KR" altLang="en-US" sz="9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 smtClean="0">
                          <a:solidFill>
                            <a:srgbClr val="00B0F0"/>
                          </a:solidFill>
                        </a:rPr>
                        <a:t>삭제</a:t>
                      </a:r>
                      <a:endParaRPr lang="ko-KR" altLang="en-US" sz="9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3351536" y="976037"/>
            <a:ext cx="622786" cy="194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조회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172791" y="1417586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/>
              <a:t>총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nnn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건</a:t>
            </a:r>
            <a:endParaRPr lang="en-US" altLang="ko-KR" sz="900" dirty="0" smtClean="0"/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072504"/>
              </p:ext>
            </p:extLst>
          </p:nvPr>
        </p:nvGraphicFramePr>
        <p:xfrm>
          <a:off x="9361761" y="965135"/>
          <a:ext cx="2670569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조직 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조직을 </a:t>
                      </a:r>
                      <a:r>
                        <a:rPr lang="en-US" altLang="ko-KR" sz="800" dirty="0" smtClean="0"/>
                        <a:t>LIKE </a:t>
                      </a:r>
                      <a:r>
                        <a:rPr lang="ko-KR" altLang="en-US" sz="800" dirty="0" smtClean="0"/>
                        <a:t>검색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조직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특정 조직을 클릭하면 우측에 사원들 출력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조직코드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추가시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직접 입력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수정 불가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사번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추가시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직접 입력</a:t>
                      </a:r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수정불가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9326566" y="3463619"/>
            <a:ext cx="2543701" cy="617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참고 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안전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보건 관리자 등  사외 인력을 관리해야 하는 경우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52403" y="415703"/>
            <a:ext cx="3720730" cy="187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자체적으로 관리하는 사외 조직 및 사원을 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70462" y="5437800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09390" y="5398795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/>
              <a:t>조직 코드</a:t>
            </a:r>
            <a:endParaRPr lang="en-US" altLang="ko-KR" sz="900" dirty="0" smtClean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511233"/>
              </p:ext>
            </p:extLst>
          </p:nvPr>
        </p:nvGraphicFramePr>
        <p:xfrm>
          <a:off x="5988418" y="1673679"/>
          <a:ext cx="3141820" cy="3254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2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808"/>
                <a:gridCol w="366558"/>
                <a:gridCol w="371517"/>
                <a:gridCol w="360700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성 명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호칭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편집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Leehs@hansung.com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이한성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부장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 smtClean="0">
                          <a:solidFill>
                            <a:srgbClr val="00B0F0"/>
                          </a:solidFill>
                        </a:rPr>
                        <a:t>편집</a:t>
                      </a:r>
                      <a:endParaRPr lang="ko-KR" altLang="en-US" sz="9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 smtClean="0">
                          <a:solidFill>
                            <a:srgbClr val="00B0F0"/>
                          </a:solidFill>
                        </a:rPr>
                        <a:t>삭제</a:t>
                      </a:r>
                      <a:endParaRPr lang="ko-KR" altLang="en-US" sz="9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/>
                        <a:t>hong@hansung.com</a:t>
                      </a:r>
                      <a:endParaRPr lang="ko-KR" altLang="en-US" sz="900" b="0" dirty="0" smtClean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홍길동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부장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 smtClean="0">
                          <a:solidFill>
                            <a:srgbClr val="00B0F0"/>
                          </a:solidFill>
                        </a:rPr>
                        <a:t>편집</a:t>
                      </a:r>
                      <a:endParaRPr lang="ko-KR" altLang="en-US" sz="9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 smtClean="0">
                          <a:solidFill>
                            <a:srgbClr val="00B0F0"/>
                          </a:solidFill>
                        </a:rPr>
                        <a:t>삭제</a:t>
                      </a:r>
                      <a:endParaRPr lang="ko-KR" altLang="en-US" sz="9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988418" y="1428496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/>
              <a:t>총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nnn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건</a:t>
            </a:r>
            <a:endParaRPr lang="en-US" altLang="ko-KR" sz="9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1870462" y="5707637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09390" y="5668632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/>
              <a:t>조직 명</a:t>
            </a:r>
            <a:endParaRPr lang="en-US" altLang="ko-KR" sz="9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909390" y="5182810"/>
            <a:ext cx="3708400" cy="1376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452197" y="6252868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저장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3152849" y="6252868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닫기</a:t>
            </a:r>
            <a:endParaRPr lang="ko-KR" altLang="en-US" sz="1000" dirty="0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3152849" y="1543912"/>
            <a:ext cx="2230915" cy="3638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554527" y="1380763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추가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96311" y="957639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/>
              <a:t>조직 명</a:t>
            </a:r>
            <a:endParaRPr lang="en-US" altLang="ko-KR" sz="900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1177653" y="978679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279514" y="5629627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318442" y="5572930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/>
              <a:t>성 명</a:t>
            </a:r>
            <a:endParaRPr lang="en-US" altLang="ko-KR" sz="900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6279514" y="5899464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318442" y="5842767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/>
              <a:t>호 칭</a:t>
            </a:r>
            <a:endParaRPr lang="en-US" altLang="ko-KR" sz="900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5318442" y="5182810"/>
            <a:ext cx="3708400" cy="1376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861249" y="6252868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저장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7561901" y="6252868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닫기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6279514" y="5389949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318442" y="5333252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err="1" smtClean="0"/>
              <a:t>사번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이메일</a:t>
            </a:r>
            <a:r>
              <a:rPr lang="en-US" altLang="ko-KR" sz="900" dirty="0" smtClean="0"/>
              <a:t>)</a:t>
            </a:r>
            <a:endParaRPr lang="en-US" altLang="ko-KR" sz="900" dirty="0" smtClean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7399176" y="2146041"/>
            <a:ext cx="984198" cy="303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4" idx="2"/>
          </p:cNvCxnSpPr>
          <p:nvPr/>
        </p:nvCxnSpPr>
        <p:spPr>
          <a:xfrm flipH="1">
            <a:off x="7402750" y="1575278"/>
            <a:ext cx="1463170" cy="360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152849" y="2230016"/>
            <a:ext cx="2057607" cy="295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웹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5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88888" y="176513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게시판 관리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어드민용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194859"/>
              </p:ext>
            </p:extLst>
          </p:nvPr>
        </p:nvGraphicFramePr>
        <p:xfrm>
          <a:off x="9488719" y="907564"/>
          <a:ext cx="249789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695"/>
                <a:gridCol w="1800203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내용포함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클릭 시  </a:t>
                      </a:r>
                      <a:r>
                        <a:rPr lang="ko-KR" altLang="en-US" sz="800" dirty="0" err="1" smtClean="0"/>
                        <a:t>검색어를</a:t>
                      </a:r>
                      <a:r>
                        <a:rPr lang="ko-KR" altLang="en-US" sz="800" dirty="0" smtClean="0"/>
                        <a:t> 게시판내용에서도 검색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게시유형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전체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공지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질문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자료  중 택일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공개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전체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공개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비공개 중 택일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비공개를 선택할 경우 공개기간이 </a:t>
                      </a:r>
                      <a:r>
                        <a:rPr lang="ko-KR" altLang="en-US" sz="800" dirty="0" err="1" smtClean="0"/>
                        <a:t>미도래</a:t>
                      </a:r>
                      <a:r>
                        <a:rPr lang="ko-KR" altLang="en-US" sz="800" dirty="0" smtClean="0"/>
                        <a:t> 되었거나 경과된 자료를 출력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등록 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게시를 등록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수정하는  페이지 호출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편짐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게시를 등록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수정하는  페이지 호출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댓글수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댓글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답글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수를 출력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댓글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답글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달기 화면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POP-UP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첨부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026104"/>
              </p:ext>
            </p:extLst>
          </p:nvPr>
        </p:nvGraphicFramePr>
        <p:xfrm>
          <a:off x="241935" y="1804259"/>
          <a:ext cx="9051584" cy="205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3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59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32050"/>
                <a:gridCol w="347292"/>
                <a:gridCol w="1429358"/>
                <a:gridCol w="327356"/>
                <a:gridCol w="460489"/>
                <a:gridCol w="460489"/>
                <a:gridCol w="428083"/>
                <a:gridCol w="347292"/>
                <a:gridCol w="371889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등록일시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등록자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유형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공개기간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파일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댓글수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상세    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편집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 smtClean="0">
                          <a:solidFill>
                            <a:schemeClr val="tx1"/>
                          </a:solidFill>
                        </a:rPr>
                        <a:t>ㅇㅇㅇ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 부문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 smtClean="0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 smtClean="0">
                          <a:solidFill>
                            <a:schemeClr val="tx1"/>
                          </a:solidFill>
                        </a:rPr>
                        <a:t> 홍길동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 smtClean="0">
                          <a:solidFill>
                            <a:schemeClr val="tx1"/>
                          </a:solidFill>
                        </a:rPr>
                        <a:t>ㅌㅌㅌㅌㅌㅌㅌㅌㅌㅌㅌㅌㅌㅌㅌㅌ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공지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err="1" smtClean="0">
                          <a:solidFill>
                            <a:schemeClr val="tx1"/>
                          </a:solidFill>
                        </a:rPr>
                        <a:t>Yyyy-mm-dd~yyyy-mm-dd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첨부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rgbClr val="00B0F0"/>
                          </a:solidFill>
                        </a:rPr>
                        <a:t>5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보기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rgbClr val="00B0F0"/>
                          </a:solidFill>
                        </a:rPr>
                        <a:t>편집</a:t>
                      </a:r>
                      <a:endParaRPr lang="ko-KR" altLang="en-US" sz="800" b="0" u="none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rgbClr val="00B0F0"/>
                          </a:solidFill>
                        </a:rPr>
                        <a:t>삭제</a:t>
                      </a:r>
                      <a:endParaRPr lang="ko-KR" altLang="en-US" sz="800" b="0" u="none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 smtClean="0">
                          <a:solidFill>
                            <a:schemeClr val="tx1"/>
                          </a:solidFill>
                        </a:rPr>
                        <a:t>ㅇㅇㅇ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 부문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 smtClean="0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 smtClean="0">
                          <a:solidFill>
                            <a:schemeClr val="tx1"/>
                          </a:solidFill>
                        </a:rPr>
                        <a:t> 홍길동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 smtClean="0">
                          <a:solidFill>
                            <a:schemeClr val="tx1"/>
                          </a:solidFill>
                        </a:rPr>
                        <a:t>ㅌㅌㅌㅌㅌㅌㅌㅌㅌㅌㅌㅌㅌㅌㅌㅌ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dirty="0" err="1" smtClean="0">
                          <a:solidFill>
                            <a:schemeClr val="tx1"/>
                          </a:solidFill>
                        </a:rPr>
                        <a:t>Yyyy-mm-dd~yyyy-mm-dd</a:t>
                      </a:r>
                      <a:endParaRPr lang="ko-KR" altLang="en-US" sz="800" b="0" u="sng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보기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rgbClr val="00B0F0"/>
                          </a:solidFill>
                        </a:rPr>
                        <a:t>편집</a:t>
                      </a:r>
                      <a:endParaRPr lang="ko-KR" altLang="en-US" sz="800" b="0" u="none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rgbClr val="00B0F0"/>
                          </a:solidFill>
                        </a:rPr>
                        <a:t>삭제</a:t>
                      </a:r>
                      <a:endParaRPr lang="ko-KR" altLang="en-US" sz="800" b="0" u="none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 smtClean="0">
                          <a:solidFill>
                            <a:schemeClr val="tx1"/>
                          </a:solidFill>
                        </a:rPr>
                        <a:t>ㅇㅇㅇㅇ부문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 smtClean="0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 smtClean="0">
                          <a:solidFill>
                            <a:schemeClr val="tx1"/>
                          </a:solidFill>
                        </a:rPr>
                        <a:t> 홍길동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 smtClean="0">
                          <a:solidFill>
                            <a:schemeClr val="tx1"/>
                          </a:solidFill>
                        </a:rPr>
                        <a:t>ㅌㅌㅌㅌㅌㅌㅌㅌㅌㅌㅌㅌㅌㅌㅌㅌ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자료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dirty="0" err="1" smtClean="0">
                          <a:solidFill>
                            <a:schemeClr val="tx1"/>
                          </a:solidFill>
                        </a:rPr>
                        <a:t>Yyyy-mm-dd~yyyy-mm-dd</a:t>
                      </a:r>
                      <a:endParaRPr lang="ko-KR" altLang="en-US" sz="800" b="0" u="sng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첨부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보기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rgbClr val="00B0F0"/>
                          </a:solidFill>
                        </a:rPr>
                        <a:t>편집</a:t>
                      </a:r>
                      <a:endParaRPr lang="ko-KR" altLang="en-US" sz="800" b="0" u="none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rgbClr val="00B0F0"/>
                          </a:solidFill>
                        </a:rPr>
                        <a:t>삭제</a:t>
                      </a:r>
                      <a:endParaRPr lang="ko-KR" altLang="en-US" sz="800" b="0" u="none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8551461" y="1076771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조회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-353087" y="1106359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36089" y="1126728"/>
            <a:ext cx="254978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38016" y="1124322"/>
            <a:ext cx="133728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내용 포함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4898" y="1127313"/>
            <a:ext cx="1756622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12835" y="1141692"/>
            <a:ext cx="787442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전체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814762" y="1139287"/>
            <a:ext cx="133728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공개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80023" y="1126728"/>
            <a:ext cx="22025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551461" y="1543941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등록</a:t>
            </a:r>
            <a:endParaRPr lang="ko-KR" altLang="en-US" sz="800" dirty="0"/>
          </a:p>
        </p:txBody>
      </p:sp>
      <p:sp>
        <p:nvSpPr>
          <p:cNvPr id="31" name="직사각형 30"/>
          <p:cNvSpPr/>
          <p:nvPr/>
        </p:nvSpPr>
        <p:spPr>
          <a:xfrm>
            <a:off x="-198434" y="1541687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총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nnn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건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17844" y="1120448"/>
            <a:ext cx="787442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전체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819771" y="1118043"/>
            <a:ext cx="133728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게시유형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685032" y="1105484"/>
            <a:ext cx="22025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14003" y="5500229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PAGER…..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9428327" y="3851352"/>
            <a:ext cx="2703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질의사항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ko-KR" altLang="en-US" sz="900" dirty="0" smtClean="0"/>
              <a:t>게시판 관리 기준</a:t>
            </a:r>
            <a:endParaRPr lang="en-US" altLang="ko-KR" sz="900" dirty="0" smtClean="0"/>
          </a:p>
          <a:p>
            <a:r>
              <a:rPr lang="en-US" altLang="ko-KR" sz="900" dirty="0" smtClean="0"/>
              <a:t>1) </a:t>
            </a:r>
            <a:r>
              <a:rPr lang="ko-KR" altLang="en-US" sz="900" dirty="0" smtClean="0"/>
              <a:t>게시판은  </a:t>
            </a:r>
            <a:r>
              <a:rPr lang="en-US" altLang="ko-KR" sz="900" dirty="0" smtClean="0"/>
              <a:t>6</a:t>
            </a:r>
            <a:r>
              <a:rPr lang="ko-KR" altLang="en-US" sz="900" dirty="0" smtClean="0"/>
              <a:t>개의 서브 </a:t>
            </a:r>
            <a:r>
              <a:rPr lang="ko-KR" altLang="en-US" sz="900" dirty="0" err="1" smtClean="0"/>
              <a:t>시스템별로</a:t>
            </a:r>
            <a:r>
              <a:rPr lang="ko-KR" altLang="en-US" sz="900" dirty="0" smtClean="0"/>
              <a:t> 별도 관리 </a:t>
            </a:r>
            <a:r>
              <a:rPr lang="en-US" altLang="ko-KR" sz="900" dirty="0" smtClean="0"/>
              <a:t>?</a:t>
            </a:r>
            <a:r>
              <a:rPr lang="ko-KR" altLang="en-US" sz="900" dirty="0" smtClean="0"/>
              <a:t> </a:t>
            </a:r>
            <a:endParaRPr lang="en-US" altLang="ko-KR" sz="900" dirty="0" smtClean="0"/>
          </a:p>
          <a:p>
            <a:r>
              <a:rPr lang="en-US" altLang="ko-KR" sz="900" dirty="0" smtClean="0"/>
              <a:t>2) </a:t>
            </a:r>
            <a:r>
              <a:rPr lang="ko-KR" altLang="en-US" sz="900" dirty="0" smtClean="0"/>
              <a:t>전체 하나로 두고  시스템을 선택하게 할 것인가</a:t>
            </a:r>
            <a:endParaRPr lang="en-US" altLang="ko-KR" sz="900" dirty="0" smtClean="0"/>
          </a:p>
          <a:p>
            <a:r>
              <a:rPr lang="en-US" altLang="ko-KR" sz="900" dirty="0" smtClean="0"/>
              <a:t>3) </a:t>
            </a:r>
            <a:r>
              <a:rPr lang="ko-KR" altLang="en-US" sz="900" dirty="0" smtClean="0"/>
              <a:t>아예 전체를 아우르는 게시판을 만들 것인가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ko-KR" altLang="en-US" sz="900" dirty="0" smtClean="0"/>
              <a:t>게시판 등록 시 </a:t>
            </a:r>
            <a:endParaRPr lang="en-US" altLang="ko-KR" sz="900" dirty="0" smtClean="0"/>
          </a:p>
          <a:p>
            <a:r>
              <a:rPr lang="en-US" altLang="ko-KR" sz="900" dirty="0" smtClean="0"/>
              <a:t>-. </a:t>
            </a:r>
            <a:r>
              <a:rPr lang="ko-KR" altLang="en-US" sz="900" dirty="0" smtClean="0"/>
              <a:t>노출대상 조직을 둘 것인가</a:t>
            </a:r>
            <a:endParaRPr lang="en-US" altLang="ko-KR" sz="900" dirty="0" smtClean="0"/>
          </a:p>
          <a:p>
            <a:r>
              <a:rPr lang="en-US" altLang="ko-KR" sz="900" dirty="0" smtClean="0"/>
              <a:t>-. </a:t>
            </a:r>
            <a:r>
              <a:rPr lang="ko-KR" altLang="en-US" sz="900" dirty="0" smtClean="0"/>
              <a:t>노출대상 시스템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서류</a:t>
            </a:r>
            <a:r>
              <a:rPr lang="en-US" altLang="ko-KR" sz="900" dirty="0" smtClean="0"/>
              <a:t>…)</a:t>
            </a:r>
            <a:r>
              <a:rPr lang="ko-KR" altLang="en-US" sz="900" dirty="0" smtClean="0"/>
              <a:t>을 둘 것인가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ko-KR" altLang="en-US" sz="900" dirty="0" err="1" smtClean="0"/>
              <a:t>포털에서는</a:t>
            </a:r>
            <a:r>
              <a:rPr lang="ko-KR" altLang="en-US" sz="900" dirty="0" smtClean="0"/>
              <a:t> 출력을 조직과 시스템으로 관리할 것인가</a:t>
            </a:r>
            <a:r>
              <a:rPr lang="en-US" altLang="ko-KR" sz="900" dirty="0" smtClean="0"/>
              <a:t>?</a:t>
            </a:r>
          </a:p>
          <a:p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웹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74877" y="377366"/>
            <a:ext cx="3759595" cy="230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어드민에서</a:t>
            </a:r>
            <a:r>
              <a:rPr lang="ko-KR" altLang="en-US" sz="900" dirty="0" smtClean="0">
                <a:solidFill>
                  <a:schemeClr val="tx1"/>
                </a:solidFill>
              </a:rPr>
              <a:t> 관리자가  등록된 공지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자료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질문 리스트를 조회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51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74878" y="181068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게시판 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35940" y="959676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err="1" smtClean="0">
                <a:solidFill>
                  <a:schemeClr val="tx1"/>
                </a:solidFill>
              </a:rPr>
              <a:t>작성일시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60072" y="952825"/>
            <a:ext cx="1307267" cy="2154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YYYY-MM-DD HH:MI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35131" y="959676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작성</a:t>
            </a:r>
            <a:r>
              <a:rPr lang="ko-KR" altLang="en-US" sz="900" dirty="0">
                <a:solidFill>
                  <a:schemeClr val="tx1"/>
                </a:solidFill>
              </a:rPr>
              <a:t>자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33937" y="952825"/>
            <a:ext cx="3393121" cy="2154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ㅇㅇㅇㅇ</a:t>
            </a:r>
            <a:r>
              <a:rPr lang="ko-KR" altLang="en-US" sz="900" dirty="0" smtClean="0">
                <a:solidFill>
                  <a:schemeClr val="tx1"/>
                </a:solidFill>
              </a:rPr>
              <a:t> 부문 </a:t>
            </a:r>
            <a:r>
              <a:rPr lang="en-US" altLang="ko-KR" sz="900" dirty="0" smtClean="0">
                <a:solidFill>
                  <a:schemeClr val="tx1"/>
                </a:solidFill>
              </a:rPr>
              <a:t>&gt;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ㅇㅇㅇㅇ</a:t>
            </a:r>
            <a:r>
              <a:rPr lang="ko-KR" altLang="en-US" sz="900" dirty="0" smtClean="0">
                <a:solidFill>
                  <a:schemeClr val="tx1"/>
                </a:solidFill>
              </a:rPr>
              <a:t> 팀 홍길동 팀장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차장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-95649" y="953411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게시판번호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3946" y="952825"/>
            <a:ext cx="784383" cy="216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111111111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343117" y="953411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조회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-89880" y="1871995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제목</a:t>
            </a:r>
            <a:r>
              <a:rPr lang="en-US" altLang="ko-KR" sz="900" dirty="0" smtClean="0">
                <a:solidFill>
                  <a:srgbClr val="FF0000"/>
                </a:solidFill>
              </a:rPr>
              <a:t>*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99715" y="1871409"/>
            <a:ext cx="6979162" cy="216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111111111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-95649" y="2181040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내용</a:t>
            </a:r>
            <a:r>
              <a:rPr lang="en-US" altLang="ko-KR" sz="900" dirty="0" smtClean="0">
                <a:solidFill>
                  <a:srgbClr val="FF0000"/>
                </a:solidFill>
              </a:rPr>
              <a:t>*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93946" y="2180453"/>
            <a:ext cx="6984931" cy="842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111111111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101418" y="1585577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유형</a:t>
            </a:r>
            <a:r>
              <a:rPr lang="en-US" altLang="ko-KR" sz="900" dirty="0" smtClean="0">
                <a:solidFill>
                  <a:srgbClr val="FF0000"/>
                </a:solidFill>
              </a:rPr>
              <a:t>*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88177" y="1584991"/>
            <a:ext cx="790152" cy="193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78329" y="1585022"/>
            <a:ext cx="197252" cy="193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-155882" y="3576576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첨부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-101418" y="3145004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공개기간</a:t>
            </a:r>
            <a:r>
              <a:rPr lang="en-US" altLang="ko-KR" sz="900" dirty="0" smtClean="0">
                <a:solidFill>
                  <a:srgbClr val="FF0000"/>
                </a:solidFill>
              </a:rPr>
              <a:t>*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99754" y="3147373"/>
            <a:ext cx="975866" cy="213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YYYY-MM-DD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036002" y="3145004"/>
            <a:ext cx="975866" cy="213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YYYY-MM-DD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04916" y="3145003"/>
            <a:ext cx="204522" cy="152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</a:rPr>
              <a:t>~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15382" y="5135331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241302"/>
              </p:ext>
            </p:extLst>
          </p:nvPr>
        </p:nvGraphicFramePr>
        <p:xfrm>
          <a:off x="899715" y="3657359"/>
          <a:ext cx="6722295" cy="370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2981"/>
                <a:gridCol w="10388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0511"/>
              </a:tblGrid>
              <a:tr h="187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XXXXXX.pdf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10 KB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7398354" y="3668927"/>
            <a:ext cx="174039" cy="183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398354" y="3852175"/>
            <a:ext cx="174039" cy="183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7623850" y="3671120"/>
            <a:ext cx="174039" cy="183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</a:t>
            </a:r>
            <a:endParaRPr lang="ko-KR" altLang="en-US" sz="1000" dirty="0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429595"/>
              </p:ext>
            </p:extLst>
          </p:nvPr>
        </p:nvGraphicFramePr>
        <p:xfrm>
          <a:off x="9428327" y="952825"/>
          <a:ext cx="249789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695"/>
                <a:gridCol w="1800203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첨부파일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업로드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다운로드 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428327" y="3219951"/>
            <a:ext cx="270328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참고사항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ko-KR" altLang="en-US" sz="900" dirty="0" err="1" smtClean="0"/>
              <a:t>포털에서는</a:t>
            </a:r>
            <a:r>
              <a:rPr lang="ko-KR" altLang="en-US" sz="900" dirty="0" smtClean="0"/>
              <a:t> 질문만 </a:t>
            </a:r>
            <a:r>
              <a:rPr lang="ko-KR" altLang="en-US" sz="900" dirty="0" err="1" smtClean="0"/>
              <a:t>등록가능함</a:t>
            </a:r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r>
              <a:rPr lang="ko-KR" altLang="en-US" sz="900" dirty="0" smtClean="0"/>
              <a:t>질의사항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ko-KR" altLang="en-US" sz="900" dirty="0" smtClean="0"/>
              <a:t>게시판 관리 기준</a:t>
            </a:r>
            <a:endParaRPr lang="en-US" altLang="ko-KR" sz="900" dirty="0" smtClean="0"/>
          </a:p>
          <a:p>
            <a:r>
              <a:rPr lang="en-US" altLang="ko-KR" sz="900" dirty="0" smtClean="0"/>
              <a:t>1) </a:t>
            </a:r>
            <a:r>
              <a:rPr lang="ko-KR" altLang="en-US" sz="900" dirty="0" smtClean="0"/>
              <a:t>게시판은  </a:t>
            </a:r>
            <a:r>
              <a:rPr lang="en-US" altLang="ko-KR" sz="900" dirty="0" smtClean="0"/>
              <a:t>6</a:t>
            </a:r>
            <a:r>
              <a:rPr lang="ko-KR" altLang="en-US" sz="900" dirty="0" smtClean="0"/>
              <a:t>개의 서브 </a:t>
            </a:r>
            <a:r>
              <a:rPr lang="ko-KR" altLang="en-US" sz="900" dirty="0" err="1" smtClean="0"/>
              <a:t>시스템별로</a:t>
            </a:r>
            <a:r>
              <a:rPr lang="ko-KR" altLang="en-US" sz="900" dirty="0" smtClean="0"/>
              <a:t> 별도 관리 </a:t>
            </a:r>
            <a:r>
              <a:rPr lang="en-US" altLang="ko-KR" sz="900" dirty="0" smtClean="0"/>
              <a:t>?</a:t>
            </a:r>
            <a:r>
              <a:rPr lang="ko-KR" altLang="en-US" sz="900" dirty="0" smtClean="0"/>
              <a:t> </a:t>
            </a:r>
            <a:endParaRPr lang="en-US" altLang="ko-KR" sz="900" dirty="0" smtClean="0"/>
          </a:p>
          <a:p>
            <a:r>
              <a:rPr lang="en-US" altLang="ko-KR" sz="900" dirty="0" smtClean="0"/>
              <a:t>2) </a:t>
            </a:r>
            <a:r>
              <a:rPr lang="ko-KR" altLang="en-US" sz="900" dirty="0" smtClean="0"/>
              <a:t>전체 하나로 두고  시스템을 선택하게 할 것인가</a:t>
            </a:r>
            <a:endParaRPr lang="en-US" altLang="ko-KR" sz="900" dirty="0" smtClean="0"/>
          </a:p>
          <a:p>
            <a:r>
              <a:rPr lang="en-US" altLang="ko-KR" sz="900" dirty="0" smtClean="0"/>
              <a:t>3) </a:t>
            </a:r>
            <a:r>
              <a:rPr lang="ko-KR" altLang="en-US" sz="900" dirty="0" smtClean="0"/>
              <a:t>아예 전체를 아우르는 게시판을 만들 것인가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ko-KR" altLang="en-US" sz="900" dirty="0" smtClean="0"/>
              <a:t>게시판 등록 시 </a:t>
            </a:r>
            <a:endParaRPr lang="en-US" altLang="ko-KR" sz="900" dirty="0" smtClean="0"/>
          </a:p>
          <a:p>
            <a:r>
              <a:rPr lang="en-US" altLang="ko-KR" sz="900" dirty="0" smtClean="0"/>
              <a:t>-. </a:t>
            </a:r>
            <a:r>
              <a:rPr lang="ko-KR" altLang="en-US" sz="900" dirty="0" smtClean="0"/>
              <a:t>노출대상 조직을 둘 것인가</a:t>
            </a:r>
            <a:endParaRPr lang="en-US" altLang="ko-KR" sz="900" dirty="0" smtClean="0"/>
          </a:p>
          <a:p>
            <a:r>
              <a:rPr lang="en-US" altLang="ko-KR" sz="900" dirty="0" smtClean="0"/>
              <a:t>-. </a:t>
            </a:r>
            <a:r>
              <a:rPr lang="ko-KR" altLang="en-US" sz="900" dirty="0" smtClean="0"/>
              <a:t>노출대상 시스템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서류</a:t>
            </a:r>
            <a:r>
              <a:rPr lang="en-US" altLang="ko-KR" sz="900" dirty="0" smtClean="0"/>
              <a:t>…)</a:t>
            </a:r>
            <a:r>
              <a:rPr lang="ko-KR" altLang="en-US" sz="900" dirty="0" smtClean="0"/>
              <a:t>을 둘 것인가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ko-KR" altLang="en-US" sz="900" dirty="0" err="1" smtClean="0"/>
              <a:t>포털에서는</a:t>
            </a:r>
            <a:r>
              <a:rPr lang="ko-KR" altLang="en-US" sz="900" dirty="0" smtClean="0"/>
              <a:t> 출력을 조직과 시스템으로 관리할 것인가</a:t>
            </a:r>
            <a:r>
              <a:rPr lang="en-US" altLang="ko-KR" sz="900" dirty="0" smtClean="0"/>
              <a:t>?</a:t>
            </a:r>
          </a:p>
          <a:p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웹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474878" y="377367"/>
            <a:ext cx="3162436" cy="149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어드민에서</a:t>
            </a:r>
            <a:r>
              <a:rPr lang="ko-KR" altLang="en-US" sz="900" dirty="0" smtClean="0">
                <a:solidFill>
                  <a:schemeClr val="tx1"/>
                </a:solidFill>
              </a:rPr>
              <a:t> 관리자가  공지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자료 를 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7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44864" y="230538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댓글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답글</a:t>
            </a:r>
            <a:r>
              <a:rPr lang="ko-KR" altLang="en-US" sz="900" dirty="0" smtClean="0">
                <a:solidFill>
                  <a:schemeClr val="tx1"/>
                </a:solidFill>
              </a:rPr>
              <a:t> 쓰기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53294" y="3842794"/>
            <a:ext cx="2631804" cy="1400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 사항 </a:t>
            </a:r>
            <a:r>
              <a:rPr lang="en-US" altLang="ko-KR" sz="900" dirty="0" smtClean="0">
                <a:solidFill>
                  <a:schemeClr val="tx1"/>
                </a:solidFill>
              </a:rPr>
              <a:t>: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449393" y="4307455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678496"/>
              </p:ext>
            </p:extLst>
          </p:nvPr>
        </p:nvGraphicFramePr>
        <p:xfrm>
          <a:off x="1501539" y="1321568"/>
          <a:ext cx="6637768" cy="88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2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443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81213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등록일시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등록자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 smtClean="0">
                          <a:solidFill>
                            <a:schemeClr val="tx1"/>
                          </a:solidFill>
                        </a:rPr>
                        <a:t>ㅇㅇㅇ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 부문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 smtClean="0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 smtClean="0">
                          <a:solidFill>
                            <a:schemeClr val="tx1"/>
                          </a:solidFill>
                        </a:rPr>
                        <a:t> 홍길동 팀장</a:t>
                      </a:r>
                      <a:r>
                        <a:rPr lang="en-US" altLang="ko-KR" sz="800" b="0" u="sng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baseline="0" dirty="0" smtClean="0">
                          <a:solidFill>
                            <a:schemeClr val="tx1"/>
                          </a:solidFill>
                        </a:rPr>
                        <a:t>차장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 smtClean="0">
                          <a:solidFill>
                            <a:schemeClr val="tx1"/>
                          </a:solidFill>
                        </a:rPr>
                        <a:t>ㅌㅌㅌㅌㅌㅌㅌㅌㅌㅌㅌㅌㅌㅌㅌㅌㅌㅌㅌㅌ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 smtClean="0">
                          <a:solidFill>
                            <a:schemeClr val="tx1"/>
                          </a:solidFill>
                        </a:rPr>
                        <a:t>ㅇㅇㅇ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 부문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 smtClean="0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 smtClean="0">
                          <a:solidFill>
                            <a:schemeClr val="tx1"/>
                          </a:solidFill>
                        </a:rPr>
                        <a:t> 홍길동 팀장</a:t>
                      </a:r>
                      <a:r>
                        <a:rPr lang="en-US" altLang="ko-KR" sz="800" b="0" u="sng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baseline="0" dirty="0" smtClean="0">
                          <a:solidFill>
                            <a:schemeClr val="tx1"/>
                          </a:solidFill>
                        </a:rPr>
                        <a:t>차장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 smtClean="0">
                          <a:solidFill>
                            <a:schemeClr val="tx1"/>
                          </a:solidFill>
                        </a:rPr>
                        <a:t>ㅌㅌㅌㅌㅌㅌㅌㅌㅌㅌㅌㅌㅌㅌㅌㅌㅌㅌㅌㅌ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 smtClean="0">
                          <a:solidFill>
                            <a:schemeClr val="tx1"/>
                          </a:solidFill>
                        </a:rPr>
                        <a:t>ㅇㅇㅇㅇ부문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 smtClean="0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 smtClean="0">
                          <a:solidFill>
                            <a:schemeClr val="tx1"/>
                          </a:solidFill>
                        </a:rPr>
                        <a:t> 홍길동 팀장</a:t>
                      </a:r>
                      <a:r>
                        <a:rPr lang="en-US" altLang="ko-KR" sz="800" b="0" u="sng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baseline="0" dirty="0" smtClean="0">
                          <a:solidFill>
                            <a:schemeClr val="tx1"/>
                          </a:solidFill>
                        </a:rPr>
                        <a:t>차장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 smtClean="0">
                          <a:solidFill>
                            <a:schemeClr val="tx1"/>
                          </a:solidFill>
                        </a:rPr>
                        <a:t>ㅌㅌㅌㅌㅌㅌㅌㅌㅌㅌㅌㅌㅌㅌㅌㅌㅌㅌㅌㅌ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1501539" y="2396911"/>
            <a:ext cx="86888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댓글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답글</a:t>
            </a:r>
            <a:r>
              <a:rPr lang="ko-KR" altLang="en-US" sz="800" dirty="0" smtClean="0"/>
              <a:t> 달기</a:t>
            </a:r>
            <a:endParaRPr lang="ko-KR" altLang="en-US" sz="800" dirty="0"/>
          </a:p>
        </p:txBody>
      </p:sp>
      <p:sp>
        <p:nvSpPr>
          <p:cNvPr id="2" name="직사각형 1"/>
          <p:cNvSpPr/>
          <p:nvPr/>
        </p:nvSpPr>
        <p:spPr>
          <a:xfrm>
            <a:off x="1501539" y="2681483"/>
            <a:ext cx="6637767" cy="143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413953" y="1004631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댓글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답글</a:t>
            </a:r>
            <a:r>
              <a:rPr lang="ko-KR" altLang="en-US" sz="900" dirty="0" smtClean="0">
                <a:solidFill>
                  <a:schemeClr val="tx1"/>
                </a:solidFill>
              </a:rPr>
              <a:t> 내역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397248" y="4299105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sp>
        <p:nvSpPr>
          <p:cNvPr id="49" name="직사각형 48"/>
          <p:cNvSpPr/>
          <p:nvPr/>
        </p:nvSpPr>
        <p:spPr>
          <a:xfrm>
            <a:off x="3423646" y="2396911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삭제하기</a:t>
            </a:r>
            <a:endParaRPr lang="ko-KR" altLang="en-US" sz="800" dirty="0"/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626625"/>
              </p:ext>
            </p:extLst>
          </p:nvPr>
        </p:nvGraphicFramePr>
        <p:xfrm>
          <a:off x="9389909" y="883163"/>
          <a:ext cx="267056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답변내역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 상단에서  특정 </a:t>
                      </a:r>
                      <a:r>
                        <a:rPr lang="en-US" altLang="ko-KR" sz="800" dirty="0" err="1" smtClean="0"/>
                        <a:t>fow</a:t>
                      </a:r>
                      <a:r>
                        <a:rPr lang="ko-KR" altLang="en-US" sz="800" dirty="0" smtClean="0"/>
                        <a:t>를 클릭하면 하단에 내용이 출력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댓글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err="1" smtClean="0"/>
                        <a:t>답글달기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 아래 </a:t>
                      </a:r>
                      <a:r>
                        <a:rPr lang="ko-KR" altLang="en-US" sz="800" dirty="0" err="1" smtClean="0"/>
                        <a:t>댓글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err="1" smtClean="0"/>
                        <a:t>답글란이</a:t>
                      </a:r>
                      <a:r>
                        <a:rPr lang="ko-KR" altLang="en-US" sz="800" dirty="0" smtClean="0"/>
                        <a:t> 빈칸으로 활성화 됨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수정하기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상단에서  특정 </a:t>
                      </a:r>
                      <a:r>
                        <a:rPr lang="en-US" altLang="ko-KR" sz="800" dirty="0" smtClean="0"/>
                        <a:t>row</a:t>
                      </a:r>
                      <a:r>
                        <a:rPr lang="ko-KR" altLang="en-US" sz="800" dirty="0" smtClean="0"/>
                        <a:t>를 클릭하면 하단에 내용이 출력된 후 </a:t>
                      </a:r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dirty="0" smtClean="0"/>
                        <a:t>수정하기</a:t>
                      </a:r>
                      <a:r>
                        <a:rPr lang="en-US" altLang="ko-KR" sz="800" dirty="0" smtClean="0"/>
                        <a:t>”</a:t>
                      </a:r>
                      <a:r>
                        <a:rPr lang="ko-KR" altLang="en-US" sz="800" dirty="0" smtClean="0"/>
                        <a:t>버튼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내용이 </a:t>
                      </a:r>
                      <a:r>
                        <a:rPr lang="ko-KR" altLang="en-US" sz="800" dirty="0" err="1" smtClean="0"/>
                        <a:t>수정가능하게</a:t>
                      </a:r>
                      <a:r>
                        <a:rPr lang="ko-KR" altLang="en-US" sz="800" dirty="0" smtClean="0"/>
                        <a:t> 활성화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수정하기는 등록자 만 가능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삭제하기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상단에서  특정 </a:t>
                      </a:r>
                      <a:r>
                        <a:rPr lang="en-US" altLang="ko-KR" sz="800" dirty="0" smtClean="0"/>
                        <a:t>row</a:t>
                      </a:r>
                      <a:r>
                        <a:rPr lang="ko-KR" altLang="en-US" sz="800" dirty="0" smtClean="0"/>
                        <a:t>를 클릭하면 하단에 내용이 출력된 후 </a:t>
                      </a: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삭제하기</a:t>
                      </a:r>
                      <a:r>
                        <a:rPr lang="en-US" altLang="ko-KR" sz="800" dirty="0" smtClean="0"/>
                        <a:t>”</a:t>
                      </a:r>
                      <a:r>
                        <a:rPr lang="ko-KR" altLang="en-US" sz="800" dirty="0" smtClean="0"/>
                        <a:t>버튼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ALERT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메시지 후 학제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삭제하기는 등록자 만 가능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2459249" y="2396911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수정하기</a:t>
            </a:r>
            <a:endParaRPr lang="ko-KR" altLang="en-US" sz="800" dirty="0"/>
          </a:p>
        </p:txBody>
      </p:sp>
      <p:sp>
        <p:nvSpPr>
          <p:cNvPr id="14" name="직사각형 13"/>
          <p:cNvSpPr/>
          <p:nvPr/>
        </p:nvSpPr>
        <p:spPr>
          <a:xfrm>
            <a:off x="1444863" y="368350"/>
            <a:ext cx="6458166" cy="176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포털에서</a:t>
            </a:r>
            <a:r>
              <a:rPr lang="ko-KR" altLang="en-US" sz="900" dirty="0" smtClean="0">
                <a:solidFill>
                  <a:schemeClr val="tx1"/>
                </a:solidFill>
              </a:rPr>
              <a:t> 들어온 질문에 대해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어드민</a:t>
            </a:r>
            <a:r>
              <a:rPr lang="ko-KR" altLang="en-US" sz="900" dirty="0" smtClean="0">
                <a:solidFill>
                  <a:schemeClr val="tx1"/>
                </a:solidFill>
              </a:rPr>
              <a:t> 담당자가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답글을</a:t>
            </a:r>
            <a:r>
              <a:rPr lang="ko-KR" altLang="en-US" sz="900" dirty="0" smtClean="0">
                <a:solidFill>
                  <a:schemeClr val="tx1"/>
                </a:solidFill>
              </a:rPr>
              <a:t> 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웹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모달</a:t>
            </a:r>
            <a:r>
              <a:rPr lang="ko-KR" altLang="en-US" sz="900" dirty="0" smtClean="0">
                <a:solidFill>
                  <a:schemeClr val="tx1"/>
                </a:solidFill>
              </a:rPr>
              <a:t> 팝업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08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20201" y="180749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게시판 상세보기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20201" y="366565"/>
            <a:ext cx="5169848" cy="311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특정 게시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공지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r>
              <a:rPr lang="ko-KR" altLang="en-US" sz="900" dirty="0" smtClean="0">
                <a:solidFill>
                  <a:schemeClr val="tx1"/>
                </a:solidFill>
              </a:rPr>
              <a:t>자료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</a:rPr>
              <a:t>질문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r>
              <a:rPr lang="ko-KR" altLang="en-US" sz="900" dirty="0" smtClean="0">
                <a:solidFill>
                  <a:schemeClr val="tx1"/>
                </a:solidFill>
              </a:rPr>
              <a:t>의 상세내역을 출력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어드민</a:t>
            </a:r>
            <a:r>
              <a:rPr lang="ko-KR" altLang="en-US" sz="900" dirty="0" smtClean="0">
                <a:solidFill>
                  <a:schemeClr val="tx1"/>
                </a:solidFill>
              </a:rPr>
              <a:t> 포털 동시 사용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510277" y="1855363"/>
            <a:ext cx="2631804" cy="1400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 사항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22881" y="1107176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 smtClean="0">
                <a:solidFill>
                  <a:schemeClr val="tx1"/>
                </a:solidFill>
              </a:rPr>
              <a:t>작성일시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02625" y="1147914"/>
            <a:ext cx="1187173" cy="1670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YYYY-MM-DD HH:MI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101419" y="1343114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작성</a:t>
            </a:r>
            <a:r>
              <a:rPr lang="ko-KR" altLang="en-US" sz="800" dirty="0">
                <a:solidFill>
                  <a:schemeClr val="tx1"/>
                </a:solidFill>
              </a:rPr>
              <a:t>자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3946" y="1359764"/>
            <a:ext cx="3393121" cy="1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전남광역본부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</a:rPr>
              <a:t>순천지사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</a:rPr>
              <a:t>홍길동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-95649" y="934749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게시번호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3946" y="924832"/>
            <a:ext cx="784383" cy="1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104493" y="1832897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제목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723" y="1815766"/>
            <a:ext cx="6979162" cy="1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-104494" y="2046863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내용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93946" y="2076306"/>
            <a:ext cx="6984931" cy="3295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104492" y="1594693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유형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85103" y="1594107"/>
            <a:ext cx="790152" cy="1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-107226" y="2465633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공개기간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93946" y="2468002"/>
            <a:ext cx="975866" cy="1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YYYY-MM-DD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030194" y="2465633"/>
            <a:ext cx="975866" cy="1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YYYY-MM-DD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799108" y="2465632"/>
            <a:ext cx="204522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~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-95649" y="3286149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 smtClean="0">
                <a:solidFill>
                  <a:schemeClr val="tx1"/>
                </a:solidFill>
              </a:rPr>
              <a:t>댓글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답글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082591"/>
              </p:ext>
            </p:extLst>
          </p:nvPr>
        </p:nvGraphicFramePr>
        <p:xfrm>
          <a:off x="452823" y="3466149"/>
          <a:ext cx="7110535" cy="88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550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38140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등록일시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등록자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 smtClean="0">
                          <a:solidFill>
                            <a:schemeClr val="tx1"/>
                          </a:solidFill>
                        </a:rPr>
                        <a:t>ㅇㅇㅇ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 부문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 smtClean="0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 smtClean="0">
                          <a:solidFill>
                            <a:schemeClr val="tx1"/>
                          </a:solidFill>
                        </a:rPr>
                        <a:t> 홍길동 팀장</a:t>
                      </a:r>
                      <a:r>
                        <a:rPr lang="en-US" altLang="ko-KR" sz="800" b="0" u="sng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baseline="0" dirty="0" smtClean="0">
                          <a:solidFill>
                            <a:schemeClr val="tx1"/>
                          </a:solidFill>
                        </a:rPr>
                        <a:t>차장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 smtClean="0">
                          <a:solidFill>
                            <a:srgbClr val="00B0F0"/>
                          </a:solidFill>
                        </a:rPr>
                        <a:t>ㅌㅌㅌㅌㅌㅌㅌㅌㅌㅌㅌㅌㅌㅌㅌㅌㅌㅌㅌㅌ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 smtClean="0">
                          <a:solidFill>
                            <a:schemeClr val="tx1"/>
                          </a:solidFill>
                        </a:rPr>
                        <a:t>ㅇㅇㅇ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 부문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 smtClean="0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 smtClean="0">
                          <a:solidFill>
                            <a:schemeClr val="tx1"/>
                          </a:solidFill>
                        </a:rPr>
                        <a:t> 홍길동 팀장</a:t>
                      </a:r>
                      <a:r>
                        <a:rPr lang="en-US" altLang="ko-KR" sz="800" b="0" u="sng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baseline="0" dirty="0" smtClean="0">
                          <a:solidFill>
                            <a:schemeClr val="tx1"/>
                          </a:solidFill>
                        </a:rPr>
                        <a:t>차장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 smtClean="0">
                          <a:solidFill>
                            <a:srgbClr val="00B0F0"/>
                          </a:solidFill>
                        </a:rPr>
                        <a:t>ㅌㅌㅌㅌㅌㅌㅌㅌㅌㅌㅌㅌㅌㅌㅌㅌㅌㅌㅌㅌ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 smtClean="0">
                          <a:solidFill>
                            <a:schemeClr val="tx1"/>
                          </a:solidFill>
                        </a:rPr>
                        <a:t>ㅇㅇㅇㅇ부문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 smtClean="0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 smtClean="0">
                          <a:solidFill>
                            <a:schemeClr val="tx1"/>
                          </a:solidFill>
                        </a:rPr>
                        <a:t> 홍길동 팀장</a:t>
                      </a:r>
                      <a:r>
                        <a:rPr lang="en-US" altLang="ko-KR" sz="800" b="0" u="sng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baseline="0" dirty="0" smtClean="0">
                          <a:solidFill>
                            <a:schemeClr val="tx1"/>
                          </a:solidFill>
                        </a:rPr>
                        <a:t>차장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 smtClean="0">
                          <a:solidFill>
                            <a:srgbClr val="00B0F0"/>
                          </a:solidFill>
                        </a:rPr>
                        <a:t>ㅌㅌㅌㅌㅌㅌㅌㅌㅌㅌㅌㅌㅌㅌㅌㅌㅌㅌㅌㅌ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-158957" y="2856203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첨부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207703"/>
              </p:ext>
            </p:extLst>
          </p:nvPr>
        </p:nvGraphicFramePr>
        <p:xfrm>
          <a:off x="885103" y="2858638"/>
          <a:ext cx="6722295" cy="370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2981"/>
                <a:gridCol w="10388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0511"/>
              </a:tblGrid>
              <a:tr h="187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XXXXXX.pdf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10 KB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7389319" y="2860825"/>
            <a:ext cx="174039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</a:t>
            </a:r>
            <a:endParaRPr lang="ko-KR" altLang="en-US" sz="800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96589"/>
              </p:ext>
            </p:extLst>
          </p:nvPr>
        </p:nvGraphicFramePr>
        <p:xfrm>
          <a:off x="9487200" y="931577"/>
          <a:ext cx="249789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695"/>
                <a:gridCol w="1800203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다운로드 버튼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내용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100</a:t>
                      </a:r>
                      <a:r>
                        <a:rPr lang="ko-KR" altLang="en-US" sz="800" dirty="0" smtClean="0"/>
                        <a:t>자 이내 출력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전체 내용을 출력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웹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모바일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6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77170" y="177716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권한 부여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560196" y="5060075"/>
            <a:ext cx="2631804" cy="134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 사항 </a:t>
            </a:r>
            <a:r>
              <a:rPr lang="en-US" altLang="ko-KR" sz="900" dirty="0" smtClean="0">
                <a:solidFill>
                  <a:schemeClr val="tx1"/>
                </a:solidFill>
              </a:rPr>
              <a:t>: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포털접속자에게도</a:t>
            </a:r>
            <a:r>
              <a:rPr lang="ko-KR" altLang="en-US" sz="900" dirty="0" smtClean="0">
                <a:solidFill>
                  <a:schemeClr val="tx1"/>
                </a:solidFill>
              </a:rPr>
              <a:t>  권한을 관리할 것인가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포털접속자의</a:t>
            </a:r>
            <a:r>
              <a:rPr lang="ko-KR" altLang="en-US" sz="900" dirty="0" smtClean="0">
                <a:solidFill>
                  <a:schemeClr val="tx1"/>
                </a:solidFill>
              </a:rPr>
              <a:t> 권한유형과 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어드민접속자의</a:t>
            </a:r>
            <a:r>
              <a:rPr lang="ko-KR" altLang="en-US" sz="900" dirty="0" smtClean="0">
                <a:solidFill>
                  <a:schemeClr val="tx1"/>
                </a:solidFill>
              </a:rPr>
              <a:t> 권한유형이 동일한가 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b="1" dirty="0" err="1" smtClean="0">
                <a:solidFill>
                  <a:schemeClr val="tx1"/>
                </a:solidFill>
              </a:rPr>
              <a:t>어드민</a:t>
            </a:r>
            <a:r>
              <a:rPr lang="en-US" altLang="ko-KR" sz="900" b="1" dirty="0" smtClean="0">
                <a:solidFill>
                  <a:schemeClr val="tx1"/>
                </a:solidFill>
              </a:rPr>
              <a:t>/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포털 각각에 대해 권한유형에 대한 정의가 필요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925164"/>
              </p:ext>
            </p:extLst>
          </p:nvPr>
        </p:nvGraphicFramePr>
        <p:xfrm>
          <a:off x="497887" y="1448889"/>
          <a:ext cx="6668024" cy="323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3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51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81722"/>
                <a:gridCol w="1949740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부여 권한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11111111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 smtClean="0">
                          <a:solidFill>
                            <a:schemeClr val="tx1"/>
                          </a:solidFill>
                        </a:rPr>
                        <a:t>ㅇㅇㅇ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전남광역본부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순천지사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dirty="0" err="1" smtClean="0">
                          <a:solidFill>
                            <a:schemeClr val="tx1"/>
                          </a:solidFill>
                        </a:rPr>
                        <a:t>ㅇㅇㅇ팀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안전서류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u="sng" dirty="0" err="1" smtClean="0">
                          <a:solidFill>
                            <a:schemeClr val="tx1"/>
                          </a:solidFill>
                        </a:rPr>
                        <a:t>안전검검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11111112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11111113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743443"/>
              </p:ext>
            </p:extLst>
          </p:nvPr>
        </p:nvGraphicFramePr>
        <p:xfrm>
          <a:off x="9487200" y="851580"/>
          <a:ext cx="249789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695"/>
                <a:gridCol w="1800203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사번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성명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사번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성명으로 도 </a:t>
                      </a:r>
                      <a:r>
                        <a:rPr lang="ko-KR" altLang="en-US" sz="800" dirty="0" err="1" smtClean="0"/>
                        <a:t>주회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조직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조직으로 검색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아래 하위조직에 속한 모든 계정을 대상으로 검색 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권한리스트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부여가능한</a:t>
                      </a:r>
                      <a:r>
                        <a:rPr lang="ko-KR" altLang="en-US" sz="800" dirty="0" smtClean="0"/>
                        <a:t> 모든 권한이 노출됨</a:t>
                      </a:r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좌측 </a:t>
                      </a:r>
                      <a:r>
                        <a:rPr lang="en-US" altLang="ko-KR" sz="800" dirty="0" smtClean="0"/>
                        <a:t>GRID</a:t>
                      </a:r>
                      <a:r>
                        <a:rPr lang="ko-KR" altLang="en-US" sz="800" dirty="0" smtClean="0"/>
                        <a:t>에서 특정 </a:t>
                      </a:r>
                      <a:r>
                        <a:rPr lang="en-US" altLang="ko-KR" sz="800" dirty="0" smtClean="0"/>
                        <a:t>ROW</a:t>
                      </a:r>
                      <a:r>
                        <a:rPr lang="ko-KR" altLang="en-US" sz="800" dirty="0" smtClean="0"/>
                        <a:t>를 선택하면  우측에  해당 사원의 권한부여 현황이 출력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부여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ON/OFF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를 선택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저장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선택한 사원의 권한부여내역을 저장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60384"/>
              </p:ext>
            </p:extLst>
          </p:nvPr>
        </p:nvGraphicFramePr>
        <p:xfrm>
          <a:off x="7333860" y="1439243"/>
          <a:ext cx="1761555" cy="323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2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7353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부여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안전서류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ON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안전점검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ON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권한유형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OFF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권한유형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OFF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권한유형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OFF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2867" y="952825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err="1" smtClean="0">
                <a:solidFill>
                  <a:schemeClr val="tx1"/>
                </a:solidFill>
              </a:rPr>
              <a:t>사번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성명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11773" y="956646"/>
            <a:ext cx="784383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842455" y="956646"/>
            <a:ext cx="787078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053657" y="4771209"/>
            <a:ext cx="62371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저장</a:t>
            </a:r>
            <a:endParaRPr lang="ko-KR" altLang="en-US" sz="1000" dirty="0"/>
          </a:p>
        </p:txBody>
      </p:sp>
      <p:sp>
        <p:nvSpPr>
          <p:cNvPr id="58" name="직사각형 57"/>
          <p:cNvSpPr/>
          <p:nvPr/>
        </p:nvSpPr>
        <p:spPr>
          <a:xfrm>
            <a:off x="6528312" y="949004"/>
            <a:ext cx="62371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조회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1573989" y="327471"/>
            <a:ext cx="3435335" cy="195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특정 사원에게 권한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안전관리자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안전점검</a:t>
            </a:r>
            <a:r>
              <a:rPr lang="en-US" altLang="ko-KR" sz="900" dirty="0" smtClean="0">
                <a:solidFill>
                  <a:schemeClr val="tx1"/>
                </a:solidFill>
              </a:rPr>
              <a:t> .. </a:t>
            </a:r>
            <a:r>
              <a:rPr lang="ko-KR" altLang="en-US" sz="900" dirty="0" smtClean="0">
                <a:solidFill>
                  <a:schemeClr val="tx1"/>
                </a:solidFill>
              </a:rPr>
              <a:t>등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r>
              <a:rPr lang="ko-KR" altLang="en-US" sz="900" dirty="0" smtClean="0">
                <a:solidFill>
                  <a:schemeClr val="tx1"/>
                </a:solidFill>
              </a:rPr>
              <a:t>을 부여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464066" y="2996505"/>
            <a:ext cx="2631804" cy="1864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참고 사항 </a:t>
            </a:r>
            <a:r>
              <a:rPr lang="en-US" altLang="ko-KR" sz="900" dirty="0" smtClean="0">
                <a:solidFill>
                  <a:schemeClr val="tx1"/>
                </a:solidFill>
              </a:rPr>
              <a:t>: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권한유형은 서류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점검</a:t>
            </a:r>
            <a:r>
              <a:rPr lang="en-US" altLang="ko-KR" sz="900" dirty="0">
                <a:solidFill>
                  <a:schemeClr val="tx1"/>
                </a:solidFill>
              </a:rPr>
              <a:t>, .. </a:t>
            </a:r>
            <a:r>
              <a:rPr lang="ko-KR" altLang="en-US" sz="900" dirty="0">
                <a:solidFill>
                  <a:schemeClr val="tx1"/>
                </a:solidFill>
              </a:rPr>
              <a:t>로 분리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한명의</a:t>
            </a:r>
            <a:r>
              <a:rPr lang="ko-KR" altLang="en-US" sz="900" dirty="0" smtClean="0">
                <a:solidFill>
                  <a:schemeClr val="tx1"/>
                </a:solidFill>
              </a:rPr>
              <a:t> 사원은 여러 개의 권한유형을 가질 수 있음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로그인 시  보유 권한유형에 해당 하는 메뉴를 출력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메뉴와 권한자체의 등록은  </a:t>
            </a:r>
            <a:r>
              <a:rPr lang="ko-KR" altLang="en-US" sz="900" dirty="0" err="1">
                <a:solidFill>
                  <a:schemeClr val="tx1"/>
                </a:solidFill>
              </a:rPr>
              <a:t>운영팀이</a:t>
            </a:r>
            <a:r>
              <a:rPr lang="ko-KR" altLang="en-US" sz="900" dirty="0">
                <a:solidFill>
                  <a:schemeClr val="tx1"/>
                </a:solidFill>
              </a:rPr>
              <a:t> 직접 수행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사용자는  권한 부여만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웹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29533" y="958335"/>
            <a:ext cx="475397" cy="187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조직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04930" y="952825"/>
            <a:ext cx="1824476" cy="183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75705" y="941095"/>
            <a:ext cx="62371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찾기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135504" y="1235853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총 </a:t>
            </a:r>
            <a:r>
              <a:rPr lang="en-US" altLang="ko-KR" sz="900" dirty="0" smtClean="0">
                <a:solidFill>
                  <a:schemeClr val="tx1"/>
                </a:solidFill>
              </a:rPr>
              <a:t>NNN </a:t>
            </a:r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52965" y="4749665"/>
            <a:ext cx="6699062" cy="310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i="1" dirty="0" smtClean="0">
                <a:solidFill>
                  <a:schemeClr val="tx1"/>
                </a:solidFill>
              </a:rPr>
              <a:t>* </a:t>
            </a:r>
            <a:r>
              <a:rPr lang="ko-KR" altLang="en-US" sz="900" i="1" dirty="0" smtClean="0">
                <a:solidFill>
                  <a:schemeClr val="tx1"/>
                </a:solidFill>
              </a:rPr>
              <a:t>최대 </a:t>
            </a:r>
            <a:r>
              <a:rPr lang="en-US" altLang="ko-KR" sz="900" i="1" dirty="0" smtClean="0">
                <a:solidFill>
                  <a:schemeClr val="tx1"/>
                </a:solidFill>
              </a:rPr>
              <a:t>100</a:t>
            </a:r>
            <a:r>
              <a:rPr lang="ko-KR" altLang="en-US" sz="900" i="1" dirty="0" smtClean="0">
                <a:solidFill>
                  <a:schemeClr val="tx1"/>
                </a:solidFill>
              </a:rPr>
              <a:t>명까지만 출력됩니다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06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spcAft>
            <a:spcPts val="600"/>
          </a:spcAft>
          <a:defRPr sz="8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72715</TotalTime>
  <Words>1064</Words>
  <Application>Microsoft Office PowerPoint</Application>
  <PresentationFormat>와이드스크린</PresentationFormat>
  <Paragraphs>462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sqi</dc:creator>
  <cp:lastModifiedBy>sqi</cp:lastModifiedBy>
  <cp:revision>746</cp:revision>
  <dcterms:created xsi:type="dcterms:W3CDTF">2020-06-25T09:47:30Z</dcterms:created>
  <dcterms:modified xsi:type="dcterms:W3CDTF">2021-07-30T06:03:09Z</dcterms:modified>
</cp:coreProperties>
</file>