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380" r:id="rId2"/>
    <p:sldId id="430" r:id="rId3"/>
    <p:sldId id="385" r:id="rId4"/>
    <p:sldId id="381" r:id="rId5"/>
    <p:sldId id="386" r:id="rId6"/>
    <p:sldId id="435" r:id="rId7"/>
    <p:sldId id="428" r:id="rId8"/>
    <p:sldId id="431" r:id="rId9"/>
    <p:sldId id="433" r:id="rId10"/>
    <p:sldId id="432" r:id="rId11"/>
    <p:sldId id="434" r:id="rId12"/>
    <p:sldId id="376" r:id="rId13"/>
    <p:sldId id="405" r:id="rId14"/>
    <p:sldId id="394" r:id="rId15"/>
    <p:sldId id="425" r:id="rId16"/>
    <p:sldId id="395" r:id="rId17"/>
    <p:sldId id="392" r:id="rId18"/>
    <p:sldId id="391" r:id="rId19"/>
    <p:sldId id="383" r:id="rId20"/>
    <p:sldId id="382" r:id="rId21"/>
    <p:sldId id="396" r:id="rId22"/>
    <p:sldId id="399" r:id="rId23"/>
    <p:sldId id="400" r:id="rId24"/>
    <p:sldId id="401" r:id="rId25"/>
    <p:sldId id="427" r:id="rId26"/>
    <p:sldId id="426" r:id="rId27"/>
    <p:sldId id="403" r:id="rId28"/>
    <p:sldId id="421" r:id="rId29"/>
    <p:sldId id="406" r:id="rId30"/>
    <p:sldId id="407" r:id="rId31"/>
    <p:sldId id="408" r:id="rId32"/>
    <p:sldId id="409" r:id="rId33"/>
    <p:sldId id="410" r:id="rId34"/>
    <p:sldId id="411" r:id="rId35"/>
    <p:sldId id="412" r:id="rId36"/>
    <p:sldId id="414" r:id="rId37"/>
    <p:sldId id="415" r:id="rId38"/>
    <p:sldId id="422" r:id="rId39"/>
    <p:sldId id="423" r:id="rId40"/>
    <p:sldId id="424" r:id="rId41"/>
    <p:sldId id="416" r:id="rId42"/>
    <p:sldId id="418" r:id="rId43"/>
    <p:sldId id="417" r:id="rId44"/>
    <p:sldId id="419" r:id="rId45"/>
    <p:sldId id="420" r:id="rId4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P 구조" id="{420AE72F-0948-453D-928F-F033DD065526}">
          <p14:sldIdLst>
            <p14:sldId id="380"/>
            <p14:sldId id="430"/>
          </p14:sldIdLst>
        </p14:section>
        <p14:section name="템플릿관리" id="{4C9CBFAE-70C8-4F34-BE89-6968ECF0CAD5}">
          <p14:sldIdLst>
            <p14:sldId id="385"/>
            <p14:sldId id="381"/>
            <p14:sldId id="386"/>
            <p14:sldId id="435"/>
          </p14:sldIdLst>
        </p14:section>
        <p14:section name="공사관리" id="{9D3110C9-714B-4DAA-8468-ADDA9D871ECD}">
          <p14:sldIdLst>
            <p14:sldId id="428"/>
            <p14:sldId id="431"/>
            <p14:sldId id="433"/>
            <p14:sldId id="432"/>
            <p14:sldId id="434"/>
          </p14:sldIdLst>
        </p14:section>
        <p14:section name="안전서류 유형별 등록" id="{EBF271F8-7EBE-43F3-9B7F-4AC4A1B5B3AC}">
          <p14:sldIdLst>
            <p14:sldId id="376"/>
            <p14:sldId id="405"/>
            <p14:sldId id="394"/>
            <p14:sldId id="425"/>
            <p14:sldId id="395"/>
            <p14:sldId id="392"/>
            <p14:sldId id="391"/>
            <p14:sldId id="383"/>
            <p14:sldId id="382"/>
          </p14:sldIdLst>
        </p14:section>
        <p14:section name="검색팝업" id="{E2CF2043-17E2-4913-8368-89FAE4E5A371}">
          <p14:sldIdLst>
            <p14:sldId id="396"/>
            <p14:sldId id="399"/>
            <p14:sldId id="400"/>
          </p14:sldIdLst>
        </p14:section>
        <p14:section name="템플릿별 TASK" id="{31E5C3EA-20B6-4BC2-8BD1-CDA34A3EB015}">
          <p14:sldIdLst>
            <p14:sldId id="401"/>
            <p14:sldId id="427"/>
            <p14:sldId id="426"/>
            <p14:sldId id="403"/>
            <p14:sldId id="421"/>
            <p14:sldId id="406"/>
            <p14:sldId id="407"/>
            <p14:sldId id="408"/>
            <p14:sldId id="409"/>
            <p14:sldId id="410"/>
            <p14:sldId id="411"/>
            <p14:sldId id="412"/>
            <p14:sldId id="414"/>
            <p14:sldId id="415"/>
            <p14:sldId id="422"/>
            <p14:sldId id="423"/>
            <p14:sldId id="424"/>
            <p14:sldId id="416"/>
            <p14:sldId id="418"/>
            <p14:sldId id="417"/>
            <p14:sldId id="419"/>
            <p14:sldId id="42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35" autoAdjust="0"/>
    <p:restoredTop sz="95968" autoAdjust="0"/>
  </p:normalViewPr>
  <p:slideViewPr>
    <p:cSldViewPr snapToGrid="0">
      <p:cViewPr varScale="1">
        <p:scale>
          <a:sx n="108" d="100"/>
          <a:sy n="108" d="100"/>
        </p:scale>
        <p:origin x="738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6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ECFDD-FD58-4C85-BF7D-163BF30761BA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B34C37-C895-434E-BBE2-9A61276AE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718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0569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8943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																											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3091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6013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318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1020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3970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7256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1932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5823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579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3644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1389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2399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5046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5468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8635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4133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6254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5799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0290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069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2692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1886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9852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73720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2408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7917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92831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933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50111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07566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536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0866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5937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40108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61938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80295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11387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705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858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660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44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4208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530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8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1444328283"/>
              </p:ext>
            </p:extLst>
          </p:nvPr>
        </p:nvGraphicFramePr>
        <p:xfrm>
          <a:off x="143339" y="123800"/>
          <a:ext cx="11905322" cy="447680"/>
        </p:xfrm>
        <a:graphic>
          <a:graphicData uri="http://schemas.openxmlformats.org/drawingml/2006/table">
            <a:tbl>
              <a:tblPr/>
              <a:tblGrid>
                <a:gridCol w="1340801"/>
                <a:gridCol w="7396169"/>
                <a:gridCol w="1017303"/>
                <a:gridCol w="2151049"/>
              </a:tblGrid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웹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모바일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화면설명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 유형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텍스트 개체 틀 16"/>
          <p:cNvSpPr>
            <a:spLocks noGrp="1"/>
          </p:cNvSpPr>
          <p:nvPr>
            <p:ph type="body" sz="quarter" idx="12"/>
          </p:nvPr>
        </p:nvSpPr>
        <p:spPr>
          <a:xfrm>
            <a:off x="9914467" y="115889"/>
            <a:ext cx="2133600" cy="217487"/>
          </a:xfrm>
          <a:prstGeom prst="rect">
            <a:avLst/>
          </a:prstGeom>
        </p:spPr>
        <p:txBody>
          <a:bodyPr lIns="54000" tIns="54000" rIns="54000" bIns="54000" anchor="ctr" anchorCtr="0"/>
          <a:lstStyle>
            <a:lvl1pPr marL="0" indent="0">
              <a:buFontTx/>
              <a:buNone/>
              <a:defRPr sz="8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endParaRPr lang="ko-KR" altLang="en-US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 userDrawn="1">
            <p:extLst/>
          </p:nvPr>
        </p:nvGraphicFramePr>
        <p:xfrm>
          <a:off x="143339" y="620713"/>
          <a:ext cx="11905324" cy="5975350"/>
        </p:xfrm>
        <a:graphic>
          <a:graphicData uri="http://schemas.openxmlformats.org/drawingml/2006/table">
            <a:tbl>
              <a:tblPr/>
              <a:tblGrid>
                <a:gridCol w="1346659"/>
                <a:gridCol w="3243007"/>
                <a:gridCol w="1335479"/>
                <a:gridCol w="3291880"/>
                <a:gridCol w="905943"/>
                <a:gridCol w="1782356"/>
              </a:tblGrid>
              <a:tr h="228708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Screen</a:t>
                      </a:r>
                    </a:p>
                  </a:txBody>
                  <a:tcPr marL="130011" marR="130011" marT="35997" marB="35997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Description</a:t>
                      </a:r>
                    </a:p>
                  </a:txBody>
                  <a:tcPr marL="130011" marR="130011" marT="35997" marB="35997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746642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130011" marR="130011" marT="35997" marB="35997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130011" marR="130011" marT="35997" marB="35997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4" name="바닥글 개체 틀 3"/>
          <p:cNvSpPr txBox="1">
            <a:spLocks/>
          </p:cNvSpPr>
          <p:nvPr userDrawn="1"/>
        </p:nvSpPr>
        <p:spPr bwMode="auto">
          <a:xfrm>
            <a:off x="8208235" y="6596063"/>
            <a:ext cx="3412067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hangingPunct="1">
              <a:defRPr/>
            </a:pPr>
            <a:fld id="{D88DE2CC-46C9-4BB4-BD10-F21D4DE0FDA2}" type="slidenum">
              <a:rPr kumimoji="0" lang="ko-KR" altLang="en-US" sz="900" smtClean="0">
                <a:solidFill>
                  <a:srgbClr val="595959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kumimoji="0" lang="ko-KR" altLang="en-US" sz="900" dirty="0" smtClean="0">
              <a:solidFill>
                <a:srgbClr val="595959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4730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933E57-60ED-4B31-B33B-DBD469484AE6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2EC1EF-E823-4C5F-8E9C-2F12836F5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12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933E57-60ED-4B31-B33B-DBD469484AE6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2EC1EF-E823-4C5F-8E9C-2F12836F5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055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933E57-60ED-4B31-B33B-DBD469484AE6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2EC1EF-E823-4C5F-8E9C-2F12836F5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801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1443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933E57-60ED-4B31-B33B-DBD469484AE6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2EC1EF-E823-4C5F-8E9C-2F12836F5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098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933E57-60ED-4B31-B33B-DBD469484AE6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2EC1EF-E823-4C5F-8E9C-2F12836F5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055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933E57-60ED-4B31-B33B-DBD469484AE6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2EC1EF-E823-4C5F-8E9C-2F12836F5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694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933E57-60ED-4B31-B33B-DBD469484AE6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2EC1EF-E823-4C5F-8E9C-2F12836F5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14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933E57-60ED-4B31-B33B-DBD469484AE6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2EC1EF-E823-4C5F-8E9C-2F12836F5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068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933E57-60ED-4B31-B33B-DBD469484AE6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2EC1EF-E823-4C5F-8E9C-2F12836F5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680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933E57-60ED-4B31-B33B-DBD469484AE6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2EC1EF-E823-4C5F-8E9C-2F12836F5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048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983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068134" y="4642304"/>
            <a:ext cx="1913385" cy="13096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템플릿 </a:t>
            </a:r>
            <a:r>
              <a:rPr lang="en-US" altLang="ko-KR" sz="800" dirty="0" smtClean="0">
                <a:solidFill>
                  <a:schemeClr val="tx1"/>
                </a:solidFill>
              </a:rPr>
              <a:t>(80</a:t>
            </a:r>
            <a:r>
              <a:rPr lang="ko-KR" altLang="en-US" sz="800" dirty="0" smtClean="0">
                <a:solidFill>
                  <a:schemeClr val="tx1"/>
                </a:solidFill>
              </a:rPr>
              <a:t>여종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072394" y="4623881"/>
            <a:ext cx="2144238" cy="1328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629910" y="4896388"/>
            <a:ext cx="11107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/>
              <a:t>지사지점</a:t>
            </a:r>
            <a:endParaRPr lang="en-US" altLang="ko-KR" sz="900" dirty="0"/>
          </a:p>
          <a:p>
            <a:r>
              <a:rPr lang="ko-KR" altLang="en-US" sz="900" dirty="0" smtClean="0"/>
              <a:t>센터</a:t>
            </a:r>
            <a:endParaRPr lang="en-US" altLang="ko-KR" sz="900" dirty="0" smtClean="0"/>
          </a:p>
          <a:p>
            <a:r>
              <a:rPr lang="ko-KR" altLang="en-US" sz="900" dirty="0" smtClean="0"/>
              <a:t>법인담당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수주</a:t>
            </a:r>
            <a:r>
              <a:rPr lang="en-US" altLang="ko-KR" sz="900" dirty="0" smtClean="0"/>
              <a:t>)</a:t>
            </a:r>
          </a:p>
          <a:p>
            <a:r>
              <a:rPr lang="en-US" altLang="ko-KR" sz="900" dirty="0" smtClean="0"/>
              <a:t>OSP</a:t>
            </a:r>
            <a:endParaRPr lang="en-US" altLang="ko-KR" sz="900" dirty="0"/>
          </a:p>
          <a:p>
            <a:r>
              <a:rPr lang="ko-KR" altLang="en-US" sz="900" dirty="0" err="1"/>
              <a:t>고객컨설팀담당</a:t>
            </a:r>
            <a:endParaRPr lang="en-US" altLang="ko-KR" sz="900" dirty="0"/>
          </a:p>
          <a:p>
            <a:r>
              <a:rPr lang="en-US" altLang="ko-KR" sz="900" dirty="0"/>
              <a:t>E</a:t>
            </a:r>
            <a:r>
              <a:rPr lang="ko-KR" altLang="en-US" sz="900" dirty="0"/>
              <a:t>부문</a:t>
            </a:r>
            <a:endParaRPr lang="en-US" altLang="ko-KR" sz="900" dirty="0"/>
          </a:p>
        </p:txBody>
      </p:sp>
      <p:sp>
        <p:nvSpPr>
          <p:cNvPr id="6" name="직사각형 5"/>
          <p:cNvSpPr/>
          <p:nvPr/>
        </p:nvSpPr>
        <p:spPr>
          <a:xfrm>
            <a:off x="7681109" y="4617330"/>
            <a:ext cx="1110762" cy="2308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900" dirty="0"/>
              <a:t>조직유형</a:t>
            </a:r>
            <a:endParaRPr lang="en-US" altLang="ko-KR" sz="900" dirty="0"/>
          </a:p>
        </p:txBody>
      </p:sp>
      <p:sp>
        <p:nvSpPr>
          <p:cNvPr id="7" name="직사각형 6"/>
          <p:cNvSpPr/>
          <p:nvPr/>
        </p:nvSpPr>
        <p:spPr>
          <a:xfrm>
            <a:off x="2815110" y="4648204"/>
            <a:ext cx="2144238" cy="13037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60980" y="4827138"/>
            <a:ext cx="201837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 smtClean="0"/>
              <a:t>직영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도급</a:t>
            </a:r>
            <a:endParaRPr lang="en-US" altLang="ko-KR" sz="900" dirty="0"/>
          </a:p>
          <a:p>
            <a:r>
              <a:rPr lang="ko-KR" altLang="en-US" sz="900" dirty="0" smtClean="0"/>
              <a:t>작업지시</a:t>
            </a:r>
            <a:r>
              <a:rPr lang="en-US" altLang="ko-KR" sz="900" dirty="0"/>
              <a:t>(</a:t>
            </a:r>
            <a:r>
              <a:rPr lang="ko-KR" altLang="en-US" sz="900" dirty="0" smtClean="0"/>
              <a:t>직영</a:t>
            </a:r>
            <a:r>
              <a:rPr lang="en-US" altLang="ko-KR" sz="900" dirty="0" smtClean="0"/>
              <a:t>_</a:t>
            </a:r>
            <a:r>
              <a:rPr lang="ko-KR" altLang="en-US" sz="900" dirty="0" smtClean="0"/>
              <a:t>밀폐</a:t>
            </a:r>
            <a:r>
              <a:rPr lang="en-US" altLang="ko-KR" sz="900" dirty="0" smtClean="0"/>
              <a:t>)</a:t>
            </a:r>
            <a:endParaRPr lang="en-US" altLang="ko-KR" sz="900" dirty="0"/>
          </a:p>
          <a:p>
            <a:r>
              <a:rPr lang="ko-KR" altLang="en-US" sz="900" dirty="0" smtClean="0"/>
              <a:t>도급공사</a:t>
            </a:r>
            <a:endParaRPr lang="en-US" altLang="ko-KR" sz="900" dirty="0" smtClean="0"/>
          </a:p>
          <a:p>
            <a:r>
              <a:rPr lang="ko-KR" altLang="en-US" sz="900" dirty="0" smtClean="0"/>
              <a:t>    도급공사</a:t>
            </a:r>
            <a:endParaRPr lang="en-US" altLang="ko-KR" sz="900" dirty="0"/>
          </a:p>
          <a:p>
            <a:r>
              <a:rPr lang="ko-KR" altLang="en-US" sz="900" dirty="0" smtClean="0"/>
              <a:t>    </a:t>
            </a:r>
            <a:r>
              <a:rPr lang="ko-KR" altLang="en-US" sz="900" dirty="0" err="1" smtClean="0"/>
              <a:t>건설공사발주사</a:t>
            </a:r>
            <a:r>
              <a:rPr lang="ko-KR" altLang="en-US" sz="900" dirty="0" smtClean="0"/>
              <a:t> </a:t>
            </a:r>
            <a:r>
              <a:rPr lang="ko-KR" altLang="en-US" sz="900" dirty="0" err="1"/>
              <a:t>천만원</a:t>
            </a:r>
            <a:r>
              <a:rPr lang="ko-KR" altLang="en-US" sz="900" dirty="0"/>
              <a:t> 미만</a:t>
            </a:r>
            <a:endParaRPr lang="en-US" altLang="ko-KR" sz="900" dirty="0"/>
          </a:p>
          <a:p>
            <a:r>
              <a:rPr lang="ko-KR" altLang="en-US" sz="900" dirty="0" smtClean="0"/>
              <a:t>    </a:t>
            </a:r>
            <a:r>
              <a:rPr lang="ko-KR" altLang="en-US" sz="900" dirty="0" err="1" smtClean="0"/>
              <a:t>건설공사발주사</a:t>
            </a:r>
            <a:r>
              <a:rPr lang="ko-KR" altLang="en-US" sz="900" dirty="0" smtClean="0"/>
              <a:t> </a:t>
            </a:r>
            <a:r>
              <a:rPr lang="en-US" altLang="ko-KR" sz="900" dirty="0"/>
              <a:t>1</a:t>
            </a:r>
            <a:r>
              <a:rPr lang="ko-KR" altLang="en-US" sz="900" dirty="0"/>
              <a:t>억 </a:t>
            </a:r>
            <a:r>
              <a:rPr lang="ko-KR" altLang="en-US" sz="900" dirty="0" smtClean="0"/>
              <a:t>미만</a:t>
            </a:r>
            <a:endParaRPr lang="en-US" altLang="ko-KR" sz="900" dirty="0"/>
          </a:p>
          <a:p>
            <a:r>
              <a:rPr lang="ko-KR" altLang="en-US" sz="900" dirty="0"/>
              <a:t>수주</a:t>
            </a:r>
            <a:endParaRPr lang="en-US" altLang="ko-KR" sz="900" dirty="0"/>
          </a:p>
        </p:txBody>
      </p:sp>
      <p:sp>
        <p:nvSpPr>
          <p:cNvPr id="9" name="직사각형 8"/>
          <p:cNvSpPr/>
          <p:nvPr/>
        </p:nvSpPr>
        <p:spPr>
          <a:xfrm>
            <a:off x="3492677" y="4603781"/>
            <a:ext cx="640726" cy="2308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900" dirty="0" smtClean="0"/>
              <a:t>공사유형</a:t>
            </a:r>
            <a:endParaRPr lang="en-US" altLang="ko-KR" sz="900" dirty="0"/>
          </a:p>
        </p:txBody>
      </p:sp>
      <p:sp>
        <p:nvSpPr>
          <p:cNvPr id="10" name="직사각형 9"/>
          <p:cNvSpPr/>
          <p:nvPr/>
        </p:nvSpPr>
        <p:spPr>
          <a:xfrm>
            <a:off x="3180234" y="3342798"/>
            <a:ext cx="1906338" cy="10843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각종 입력 폼 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업로드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통합결재 </a:t>
            </a:r>
            <a:r>
              <a:rPr lang="en-US" altLang="ko-KR" sz="800" dirty="0" smtClean="0">
                <a:solidFill>
                  <a:schemeClr val="tx1"/>
                </a:solidFill>
              </a:rPr>
              <a:t>(</a:t>
            </a:r>
            <a:r>
              <a:rPr lang="ko-KR" altLang="en-US" sz="800" dirty="0" smtClean="0">
                <a:solidFill>
                  <a:schemeClr val="tx1"/>
                </a:solidFill>
              </a:rPr>
              <a:t>결재선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전자서명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800" dirty="0" err="1" smtClean="0">
                <a:solidFill>
                  <a:schemeClr val="tx1"/>
                </a:solidFill>
              </a:rPr>
              <a:t>직상사확인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694388" y="3283772"/>
            <a:ext cx="989782" cy="2308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900" dirty="0"/>
              <a:t>등록 프로세스</a:t>
            </a:r>
            <a:endParaRPr lang="en-US" altLang="ko-KR" sz="900" dirty="0"/>
          </a:p>
        </p:txBody>
      </p:sp>
      <p:sp>
        <p:nvSpPr>
          <p:cNvPr id="12" name="직사각형 11"/>
          <p:cNvSpPr/>
          <p:nvPr/>
        </p:nvSpPr>
        <p:spPr>
          <a:xfrm>
            <a:off x="5177447" y="3342798"/>
            <a:ext cx="1696918" cy="10843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담당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부장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팀장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….</a:t>
            </a:r>
          </a:p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734163" y="3283809"/>
            <a:ext cx="600148" cy="2308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900" dirty="0"/>
              <a:t>결재선</a:t>
            </a:r>
            <a:endParaRPr lang="en-US" altLang="ko-KR" sz="900" dirty="0"/>
          </a:p>
        </p:txBody>
      </p:sp>
      <p:sp>
        <p:nvSpPr>
          <p:cNvPr id="14" name="직사각형 13"/>
          <p:cNvSpPr/>
          <p:nvPr/>
        </p:nvSpPr>
        <p:spPr>
          <a:xfrm>
            <a:off x="2151916" y="1219706"/>
            <a:ext cx="7810212" cy="17736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151916" y="568370"/>
            <a:ext cx="7810211" cy="549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151916" y="3131084"/>
            <a:ext cx="7810212" cy="30153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766711" y="568370"/>
            <a:ext cx="300338" cy="24293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웹</a:t>
            </a:r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앱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포털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760703" y="3131083"/>
            <a:ext cx="300338" cy="30153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어드민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0319120" y="1203827"/>
            <a:ext cx="814851" cy="2898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통합 결재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0319120" y="1530133"/>
            <a:ext cx="814851" cy="2898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전자 서명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319120" y="1862838"/>
            <a:ext cx="814851" cy="2898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SRM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0319120" y="2195543"/>
            <a:ext cx="814851" cy="2898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ERP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10042029" y="1394691"/>
            <a:ext cx="2770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10037417" y="1685638"/>
            <a:ext cx="2770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10051277" y="2013533"/>
            <a:ext cx="277091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10037417" y="2387673"/>
            <a:ext cx="277091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9928247" y="1790212"/>
            <a:ext cx="424755" cy="2118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도급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9940330" y="2173291"/>
            <a:ext cx="424755" cy="2118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수주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314508" y="2662514"/>
            <a:ext cx="814851" cy="2898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안전점검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/>
          <p:cNvCxnSpPr/>
          <p:nvPr/>
        </p:nvCxnSpPr>
        <p:spPr>
          <a:xfrm>
            <a:off x="10032805" y="2854646"/>
            <a:ext cx="277091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9935718" y="2640262"/>
            <a:ext cx="424755" cy="2118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작업지시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3914685" y="714446"/>
            <a:ext cx="1043709" cy="3144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현황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5031592" y="721811"/>
            <a:ext cx="1043709" cy="3144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모니터링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6132905" y="710092"/>
            <a:ext cx="1043709" cy="3144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통계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7249812" y="717457"/>
            <a:ext cx="1043709" cy="3144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대시보드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3161363" y="1458951"/>
            <a:ext cx="1043709" cy="3144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FORM </a:t>
            </a:r>
            <a:r>
              <a:rPr lang="ko-KR" altLang="en-US" sz="800" dirty="0" smtClean="0">
                <a:solidFill>
                  <a:schemeClr val="tx1"/>
                </a:solidFill>
              </a:rPr>
              <a:t>입력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3196701" y="1496892"/>
            <a:ext cx="1043709" cy="3144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4425074" y="1548413"/>
            <a:ext cx="1043709" cy="3144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업로드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3240692" y="1548413"/>
            <a:ext cx="1043709" cy="3144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FORM </a:t>
            </a:r>
            <a:r>
              <a:rPr lang="ko-KR" altLang="en-US" sz="800" dirty="0" smtClean="0">
                <a:solidFill>
                  <a:schemeClr val="tx1"/>
                </a:solidFill>
              </a:rPr>
              <a:t>입력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5579921" y="1541754"/>
            <a:ext cx="1043709" cy="3144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전자 서명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6703531" y="1548413"/>
            <a:ext cx="1043709" cy="3144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결재 요청</a:t>
            </a:r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</a:p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직상사</a:t>
            </a:r>
            <a:r>
              <a:rPr lang="ko-KR" altLang="en-US" sz="800" dirty="0" smtClean="0">
                <a:solidFill>
                  <a:schemeClr val="tx1"/>
                </a:solidFill>
              </a:rPr>
              <a:t> 확인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3196701" y="1974620"/>
            <a:ext cx="1043709" cy="3144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FORM </a:t>
            </a:r>
            <a:r>
              <a:rPr lang="ko-KR" altLang="en-US" sz="800" dirty="0" smtClean="0">
                <a:solidFill>
                  <a:schemeClr val="tx1"/>
                </a:solidFill>
              </a:rPr>
              <a:t>출력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58" name="직선 화살표 연결선 57"/>
          <p:cNvCxnSpPr/>
          <p:nvPr/>
        </p:nvCxnSpPr>
        <p:spPr>
          <a:xfrm flipV="1">
            <a:off x="3196701" y="2337574"/>
            <a:ext cx="5647084" cy="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모서리가 둥근 직사각형 58"/>
          <p:cNvSpPr/>
          <p:nvPr/>
        </p:nvSpPr>
        <p:spPr>
          <a:xfrm>
            <a:off x="7858378" y="1548412"/>
            <a:ext cx="1043709" cy="31442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완료 처리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순서도: 자기 디스크 61"/>
          <p:cNvSpPr/>
          <p:nvPr/>
        </p:nvSpPr>
        <p:spPr>
          <a:xfrm>
            <a:off x="4485519" y="2520278"/>
            <a:ext cx="922818" cy="318762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서류 파일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순서도: 자기 디스크 62"/>
          <p:cNvSpPr/>
          <p:nvPr/>
        </p:nvSpPr>
        <p:spPr>
          <a:xfrm>
            <a:off x="3301137" y="2504804"/>
            <a:ext cx="922818" cy="318762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관리 데이터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4" name="순서도: 자기 디스크 63"/>
          <p:cNvSpPr/>
          <p:nvPr/>
        </p:nvSpPr>
        <p:spPr>
          <a:xfrm>
            <a:off x="6874363" y="2524168"/>
            <a:ext cx="922818" cy="318762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현황 관리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201465" y="1120696"/>
            <a:ext cx="424755" cy="730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안전 서류 등록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4436539" y="1974620"/>
            <a:ext cx="1043709" cy="3144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다운로드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397583" y="3497339"/>
            <a:ext cx="601722" cy="7752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프로세스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등록 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-108961" y="111014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 smtClean="0">
                <a:solidFill>
                  <a:schemeClr val="tx1"/>
                </a:solidFill>
              </a:rPr>
              <a:t>AP </a:t>
            </a:r>
            <a:r>
              <a:rPr lang="ko-KR" altLang="en-US" sz="800" dirty="0" smtClean="0">
                <a:solidFill>
                  <a:schemeClr val="tx1"/>
                </a:solidFill>
              </a:rPr>
              <a:t>구조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652265" y="4583040"/>
            <a:ext cx="6718066" cy="1434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965240" y="3342798"/>
            <a:ext cx="1725800" cy="10843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년 반기 분기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격월 월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주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격일</a:t>
            </a:r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</a:rPr>
              <a:t>일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수시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439355" y="3257988"/>
            <a:ext cx="711104" cy="2308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900" dirty="0"/>
              <a:t>등록 주기</a:t>
            </a:r>
            <a:endParaRPr lang="en-US" altLang="ko-KR" sz="900" dirty="0"/>
          </a:p>
        </p:txBody>
      </p:sp>
      <p:sp>
        <p:nvSpPr>
          <p:cNvPr id="72" name="직사각형 71"/>
          <p:cNvSpPr/>
          <p:nvPr/>
        </p:nvSpPr>
        <p:spPr>
          <a:xfrm>
            <a:off x="2652265" y="3228895"/>
            <a:ext cx="6718066" cy="1283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0305062" y="3776446"/>
            <a:ext cx="1690274" cy="236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rgbClr val="FF0000"/>
                </a:solidFill>
              </a:rPr>
              <a:t>질의사항</a:t>
            </a:r>
            <a:endParaRPr lang="en-US" altLang="ko-KR" sz="800" dirty="0">
              <a:solidFill>
                <a:srgbClr val="FF0000"/>
              </a:solidFill>
            </a:endParaRPr>
          </a:p>
          <a:p>
            <a:endParaRPr lang="en-US" altLang="ko-KR" sz="800" dirty="0">
              <a:solidFill>
                <a:srgbClr val="FF0000"/>
              </a:solidFill>
            </a:endParaRPr>
          </a:p>
          <a:p>
            <a:r>
              <a:rPr lang="ko-KR" altLang="en-US" sz="800" dirty="0" err="1">
                <a:solidFill>
                  <a:srgbClr val="FF0000"/>
                </a:solidFill>
              </a:rPr>
              <a:t>어드민</a:t>
            </a:r>
            <a:r>
              <a:rPr lang="ko-KR" altLang="en-US" sz="800" dirty="0">
                <a:solidFill>
                  <a:srgbClr val="FF0000"/>
                </a:solidFill>
              </a:rPr>
              <a:t> 이 별도로 필요한가 </a:t>
            </a:r>
            <a:r>
              <a:rPr lang="en-US" altLang="ko-KR" sz="800" dirty="0">
                <a:solidFill>
                  <a:srgbClr val="FF0000"/>
                </a:solidFill>
              </a:rPr>
              <a:t>?</a:t>
            </a:r>
          </a:p>
          <a:p>
            <a:endParaRPr lang="en-US" altLang="ko-KR" sz="800" dirty="0">
              <a:solidFill>
                <a:srgbClr val="FF0000"/>
              </a:solidFill>
            </a:endParaRPr>
          </a:p>
          <a:p>
            <a:r>
              <a:rPr lang="ko-KR" altLang="en-US" sz="800" dirty="0">
                <a:solidFill>
                  <a:srgbClr val="FF0000"/>
                </a:solidFill>
              </a:rPr>
              <a:t> </a:t>
            </a:r>
            <a:endParaRPr lang="en-US" altLang="ko-KR" sz="800" dirty="0">
              <a:solidFill>
                <a:srgbClr val="FF0000"/>
              </a:solidFill>
            </a:endParaRPr>
          </a:p>
          <a:p>
            <a:endParaRPr lang="en-US" altLang="ko-KR" sz="800" dirty="0">
              <a:solidFill>
                <a:srgbClr val="FF0000"/>
              </a:solidFill>
            </a:endParaRPr>
          </a:p>
          <a:p>
            <a:endParaRPr lang="en-US" altLang="ko-KR" sz="800" dirty="0">
              <a:solidFill>
                <a:srgbClr val="FF0000"/>
              </a:solidFill>
            </a:endParaRPr>
          </a:p>
          <a:p>
            <a:endParaRPr lang="en-US" altLang="ko-KR" sz="800" dirty="0">
              <a:solidFill>
                <a:srgbClr val="FF0000"/>
              </a:solidFill>
            </a:endParaRPr>
          </a:p>
          <a:p>
            <a:endParaRPr lang="en-US" altLang="ko-KR" sz="800" dirty="0">
              <a:solidFill>
                <a:srgbClr val="FF0000"/>
              </a:solidFill>
            </a:endParaRPr>
          </a:p>
          <a:p>
            <a:endParaRPr lang="en-US" altLang="ko-KR" sz="800" dirty="0">
              <a:solidFill>
                <a:srgbClr val="FF0000"/>
              </a:solidFill>
            </a:endParaRPr>
          </a:p>
          <a:p>
            <a:endParaRPr lang="en-US" altLang="ko-KR" sz="800" dirty="0">
              <a:solidFill>
                <a:srgbClr val="FF0000"/>
              </a:solidFill>
            </a:endParaRPr>
          </a:p>
          <a:p>
            <a:endParaRPr lang="en-US" altLang="ko-KR" sz="800" dirty="0">
              <a:solidFill>
                <a:srgbClr val="FF0000"/>
              </a:solidFill>
            </a:endParaRPr>
          </a:p>
          <a:p>
            <a:endParaRPr lang="en-US" altLang="ko-KR" sz="800" dirty="0">
              <a:solidFill>
                <a:srgbClr val="FF0000"/>
              </a:solidFill>
            </a:endParaRPr>
          </a:p>
          <a:p>
            <a:r>
              <a:rPr lang="en-US" altLang="ko-KR" sz="800" dirty="0">
                <a:solidFill>
                  <a:srgbClr val="FF0000"/>
                </a:solidFill>
              </a:rPr>
              <a:t> </a:t>
            </a:r>
            <a:endParaRPr lang="ko-KR" altLang="en-US" sz="800" dirty="0">
              <a:solidFill>
                <a:srgbClr val="FF0000"/>
              </a:solidFill>
            </a:endParaRPr>
          </a:p>
          <a:p>
            <a:endParaRPr lang="ko-KR" altLang="en-US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27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293981" y="163733"/>
            <a:ext cx="1584559" cy="150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공사 상세 보기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611201"/>
              </p:ext>
            </p:extLst>
          </p:nvPr>
        </p:nvGraphicFramePr>
        <p:xfrm>
          <a:off x="9375720" y="843487"/>
          <a:ext cx="2586950" cy="1414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305"/>
                <a:gridCol w="1924645"/>
              </a:tblGrid>
              <a:tr h="1475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항목명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설명</a:t>
                      </a:r>
                      <a:endParaRPr lang="ko-KR" altLang="en-US" sz="800" dirty="0"/>
                    </a:p>
                  </a:txBody>
                  <a:tcPr/>
                </a:tc>
              </a:tr>
              <a:tr h="48468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ko-KR" sz="800" dirty="0" smtClean="0"/>
                    </a:p>
                  </a:txBody>
                  <a:tcPr/>
                </a:tc>
              </a:tr>
              <a:tr h="48468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3180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직사각형 39"/>
          <p:cNvSpPr/>
          <p:nvPr/>
        </p:nvSpPr>
        <p:spPr>
          <a:xfrm>
            <a:off x="9435323" y="5206391"/>
            <a:ext cx="2467745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질의사항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532659" y="344073"/>
            <a:ext cx="3230075" cy="2323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특정 공사에 대해 상세 정보를 출력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9435322" y="3317007"/>
            <a:ext cx="246774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참고 사항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</p:txBody>
      </p:sp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992901"/>
              </p:ext>
            </p:extLst>
          </p:nvPr>
        </p:nvGraphicFramePr>
        <p:xfrm>
          <a:off x="549114" y="3465616"/>
          <a:ext cx="3787497" cy="2213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240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33062"/>
              </a:tblGrid>
              <a:tr h="2016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협의체아이디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none" dirty="0" smtClean="0">
                          <a:solidFill>
                            <a:schemeClr val="tx1"/>
                          </a:solidFill>
                        </a:rPr>
                        <a:t>협의체 명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none" dirty="0" smtClean="0">
                          <a:solidFill>
                            <a:schemeClr val="tx1"/>
                          </a:solidFill>
                        </a:rPr>
                        <a:t>등록일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/>
                        <a:t>111111111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none" dirty="0" smtClean="0">
                          <a:solidFill>
                            <a:schemeClr val="tx1"/>
                          </a:solidFill>
                        </a:rPr>
                        <a:t>통신분야 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u="none" dirty="0" smtClean="0">
                          <a:solidFill>
                            <a:schemeClr val="tx1"/>
                          </a:solidFill>
                        </a:rPr>
                        <a:t>YYYY-MM-DD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/>
                        <a:t>111111112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none" dirty="0" smtClean="0">
                          <a:solidFill>
                            <a:schemeClr val="tx1"/>
                          </a:solidFill>
                        </a:rPr>
                        <a:t>건설분야 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u="none" dirty="0" smtClean="0">
                          <a:solidFill>
                            <a:schemeClr val="tx1"/>
                          </a:solidFill>
                        </a:rPr>
                        <a:t>YYYY-MM-DD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 smtClean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 smtClean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9906139" y="176972"/>
            <a:ext cx="1286469" cy="1539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tx1"/>
                </a:solidFill>
              </a:rPr>
              <a:t>웹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906138" y="400906"/>
            <a:ext cx="1286469" cy="1539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PAGE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67634" y="3219558"/>
            <a:ext cx="953760" cy="18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안전 선임자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2292171" y="6004896"/>
            <a:ext cx="74205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닫기</a:t>
            </a:r>
            <a:endParaRPr lang="ko-KR" altLang="en-US" sz="1000" dirty="0"/>
          </a:p>
        </p:txBody>
      </p:sp>
      <p:sp>
        <p:nvSpPr>
          <p:cNvPr id="51" name="직사각형 50"/>
          <p:cNvSpPr/>
          <p:nvPr/>
        </p:nvSpPr>
        <p:spPr>
          <a:xfrm>
            <a:off x="2401660" y="3219558"/>
            <a:ext cx="95376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협의체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467634" y="3394093"/>
            <a:ext cx="6195716" cy="23964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421165"/>
              </p:ext>
            </p:extLst>
          </p:nvPr>
        </p:nvGraphicFramePr>
        <p:xfrm>
          <a:off x="4508626" y="3493792"/>
          <a:ext cx="2050257" cy="2213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44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788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016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협력업체 명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none" dirty="0" smtClean="0">
                          <a:solidFill>
                            <a:schemeClr val="tx1"/>
                          </a:solidFill>
                        </a:rPr>
                        <a:t>대표자 명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/>
                        <a:t>안성통신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none" dirty="0" err="1" smtClean="0">
                          <a:solidFill>
                            <a:schemeClr val="tx1"/>
                          </a:solidFill>
                        </a:rPr>
                        <a:t>안성통</a:t>
                      </a:r>
                      <a:r>
                        <a:rPr lang="ko-KR" altLang="en-US" sz="900" b="0" u="non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/>
                        <a:t>금성통신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none" dirty="0" err="1" smtClean="0">
                          <a:solidFill>
                            <a:schemeClr val="tx1"/>
                          </a:solidFill>
                        </a:rPr>
                        <a:t>금성통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 smtClean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 smtClean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1430607" y="3227007"/>
            <a:ext cx="953760" cy="18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안전 위원회</a:t>
            </a:r>
          </a:p>
        </p:txBody>
      </p:sp>
    </p:spTree>
    <p:extLst>
      <p:ext uri="{BB962C8B-B14F-4D97-AF65-F5344CB8AC3E}">
        <p14:creationId xmlns:p14="http://schemas.microsoft.com/office/powerpoint/2010/main" val="409951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404824" y="184637"/>
            <a:ext cx="3044084" cy="1191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안전서류 작성 현황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653395" y="6057952"/>
            <a:ext cx="2620712" cy="253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PAGER</a:t>
            </a:r>
            <a:endParaRPr lang="ko-KR" altLang="en-US" sz="800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807497"/>
              </p:ext>
            </p:extLst>
          </p:nvPr>
        </p:nvGraphicFramePr>
        <p:xfrm>
          <a:off x="252181" y="1961979"/>
          <a:ext cx="8720820" cy="172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2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21673"/>
                <a:gridCol w="67464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020394"/>
                <a:gridCol w="674649"/>
                <a:gridCol w="1974126"/>
                <a:gridCol w="346296"/>
                <a:gridCol w="408411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템플릿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작성주기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작성 요청 기간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작성상태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상세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편집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5692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안전보건관리책임자 선임 서류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/>
                        <a:t>년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/>
                        <a:t>2021-01-01 </a:t>
                      </a:r>
                      <a:r>
                        <a:rPr lang="en-US" altLang="ko-KR" sz="800" b="0" baseline="0" dirty="0" smtClean="0"/>
                        <a:t>~ 2021-12-31</a:t>
                      </a:r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/>
                        <a:t>작성완료</a:t>
                      </a:r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/>
                        <a:t>전남광역본부</a:t>
                      </a:r>
                      <a:r>
                        <a:rPr lang="en-US" altLang="ko-KR" sz="800" b="0" dirty="0" smtClean="0"/>
                        <a:t>&gt;</a:t>
                      </a:r>
                      <a:r>
                        <a:rPr lang="ko-KR" altLang="en-US" sz="800" b="0" dirty="0" smtClean="0"/>
                        <a:t>순천지점 홍길동 차장</a:t>
                      </a:r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smtClean="0">
                          <a:solidFill>
                            <a:srgbClr val="00B0F0"/>
                          </a:solidFill>
                        </a:rPr>
                        <a:t>보기</a:t>
                      </a:r>
                      <a:endParaRPr lang="ko-KR" altLang="en-US" sz="800" b="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smtClean="0">
                          <a:solidFill>
                            <a:srgbClr val="00B0F0"/>
                          </a:solidFill>
                        </a:rPr>
                        <a:t>편집</a:t>
                      </a:r>
                      <a:endParaRPr lang="ko-KR" altLang="en-US" sz="800" b="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5692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안전보건관리감독자 선임 서류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/>
                        <a:t>반기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2021-01-01 </a:t>
                      </a:r>
                      <a:r>
                        <a:rPr lang="en-US" altLang="ko-KR" sz="800" b="0" baseline="0" dirty="0" smtClean="0"/>
                        <a:t>~ 2021-06-30</a:t>
                      </a:r>
                      <a:endParaRPr lang="ko-KR" altLang="en-US" sz="800" b="0" dirty="0" smtClean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/>
                        <a:t>작성예정</a:t>
                      </a:r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smtClean="0">
                          <a:solidFill>
                            <a:srgbClr val="00B0F0"/>
                          </a:solidFill>
                        </a:rPr>
                        <a:t>작성</a:t>
                      </a:r>
                      <a:endParaRPr lang="ko-KR" altLang="en-US" sz="800" b="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2461"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안전관리자 선임 서류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대행 계약서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/>
                        <a:t>분기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2021-01-01 </a:t>
                      </a:r>
                      <a:r>
                        <a:rPr lang="en-US" altLang="ko-KR" sz="800" b="0" baseline="0" dirty="0" smtClean="0"/>
                        <a:t>~ 2021-03-31</a:t>
                      </a:r>
                      <a:endParaRPr lang="ko-KR" altLang="en-US" sz="800" b="0" dirty="0" smtClean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/>
                        <a:t>작성중</a:t>
                      </a:r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/>
                        <a:t>전남광역본부</a:t>
                      </a:r>
                      <a:r>
                        <a:rPr lang="en-US" altLang="ko-KR" sz="800" b="0" dirty="0" smtClean="0"/>
                        <a:t>&gt;</a:t>
                      </a:r>
                      <a:r>
                        <a:rPr lang="ko-KR" altLang="en-US" sz="800" b="0" dirty="0" smtClean="0"/>
                        <a:t>순천지점 홍길동 차장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smtClean="0">
                          <a:solidFill>
                            <a:srgbClr val="00B0F0"/>
                          </a:solidFill>
                        </a:rPr>
                        <a:t>보기</a:t>
                      </a:r>
                      <a:endParaRPr lang="ko-KR" altLang="en-US" sz="800" b="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smtClean="0">
                          <a:solidFill>
                            <a:srgbClr val="00B0F0"/>
                          </a:solidFill>
                        </a:rPr>
                        <a:t>편집</a:t>
                      </a:r>
                      <a:endParaRPr lang="ko-KR" altLang="en-US" sz="800" b="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2461"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보건관리자 선임 서류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대행 계약서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격월</a:t>
                      </a:r>
                      <a:endParaRPr lang="ko-KR" altLang="en-US" sz="80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2021-01-01 </a:t>
                      </a:r>
                      <a:r>
                        <a:rPr lang="en-US" altLang="ko-KR" sz="800" b="0" baseline="0" dirty="0" smtClean="0"/>
                        <a:t>~ 2021-02-28</a:t>
                      </a:r>
                      <a:endParaRPr lang="ko-KR" altLang="en-US" sz="800" b="0" dirty="0" smtClean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유예</a:t>
                      </a:r>
                      <a:endParaRPr lang="ko-KR" altLang="en-US" sz="80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sng" dirty="0" smtClean="0">
                          <a:solidFill>
                            <a:srgbClr val="00B0F0"/>
                          </a:solidFill>
                        </a:rPr>
                        <a:t>작성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2461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안전관리자 월별 점검보고서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월</a:t>
                      </a:r>
                      <a:endParaRPr lang="ko-KR" altLang="en-US" sz="80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2021-01-01 </a:t>
                      </a:r>
                      <a:r>
                        <a:rPr lang="en-US" altLang="ko-KR" sz="800" b="0" baseline="0" dirty="0" smtClean="0"/>
                        <a:t>~ 2021-01-31</a:t>
                      </a:r>
                      <a:endParaRPr lang="ko-KR" altLang="en-US" sz="800" b="0" dirty="0" smtClean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유예</a:t>
                      </a:r>
                      <a:endParaRPr lang="ko-KR" altLang="en-US" sz="80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sng" dirty="0" smtClean="0">
                          <a:solidFill>
                            <a:srgbClr val="00B0F0"/>
                          </a:solidFill>
                        </a:rPr>
                        <a:t>작성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2461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보건관리자 월별 점검보고서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주</a:t>
                      </a:r>
                      <a:endParaRPr lang="ko-KR" altLang="en-US" sz="80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2021-01-01 </a:t>
                      </a:r>
                      <a:r>
                        <a:rPr lang="en-US" altLang="ko-KR" sz="800" b="0" baseline="0" dirty="0" smtClean="0"/>
                        <a:t>~ 2021-01-05</a:t>
                      </a:r>
                      <a:endParaRPr lang="ko-KR" altLang="en-US" sz="800" b="0" dirty="0" smtClean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 smtClean="0"/>
                        <a:t>미도래</a:t>
                      </a:r>
                      <a:endParaRPr lang="ko-KR" altLang="en-US" sz="80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2461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산업안전보건위원회 회의록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격일</a:t>
                      </a:r>
                      <a:endParaRPr lang="ko-KR" altLang="en-US" sz="80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2021-01-01 </a:t>
                      </a:r>
                      <a:r>
                        <a:rPr lang="en-US" altLang="ko-KR" sz="800" b="0" baseline="0" dirty="0" smtClean="0"/>
                        <a:t>~ 2021-01-02</a:t>
                      </a:r>
                      <a:endParaRPr lang="ko-KR" altLang="en-US" sz="800" b="0" dirty="0" smtClean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지연</a:t>
                      </a:r>
                      <a:endParaRPr lang="ko-KR" altLang="en-US" sz="80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sng" dirty="0" smtClean="0">
                          <a:solidFill>
                            <a:srgbClr val="00B0F0"/>
                          </a:solidFill>
                        </a:rPr>
                        <a:t>작성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2461"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산업안전보건위원회 회의결과 공지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증빙자료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매일</a:t>
                      </a:r>
                      <a:endParaRPr lang="ko-KR" altLang="en-US" sz="80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2021-01-01 </a:t>
                      </a:r>
                      <a:r>
                        <a:rPr lang="en-US" altLang="ko-KR" sz="800" b="0" baseline="0" dirty="0" smtClean="0"/>
                        <a:t>~ 2021-01-01</a:t>
                      </a:r>
                      <a:endParaRPr lang="ko-KR" altLang="en-US" sz="800" b="0" dirty="0" smtClean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지연</a:t>
                      </a:r>
                      <a:endParaRPr lang="ko-KR" altLang="en-US" sz="80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sng" dirty="0" smtClean="0">
                          <a:solidFill>
                            <a:srgbClr val="00B0F0"/>
                          </a:solidFill>
                        </a:rPr>
                        <a:t>작성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2461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산업안전보건위원회 위원 명단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수시</a:t>
                      </a:r>
                      <a:endParaRPr lang="ko-KR" altLang="en-US" sz="80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sng" dirty="0" smtClean="0">
                          <a:solidFill>
                            <a:srgbClr val="00B0F0"/>
                          </a:solidFill>
                        </a:rPr>
                        <a:t>작성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9513021" y="4330507"/>
            <a:ext cx="2467745" cy="13234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질의사항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 err="1" smtClean="0">
                <a:solidFill>
                  <a:schemeClr val="tx1"/>
                </a:solidFill>
              </a:rPr>
              <a:t>작성주기별로</a:t>
            </a:r>
            <a:r>
              <a:rPr lang="ko-KR" altLang="en-US" sz="800" dirty="0" smtClean="0">
                <a:solidFill>
                  <a:schemeClr val="tx1"/>
                </a:solidFill>
              </a:rPr>
              <a:t> 작성완료여부 판단 기준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지사</a:t>
            </a:r>
            <a:r>
              <a:rPr lang="en-US" altLang="ko-KR" sz="800" dirty="0" smtClean="0">
                <a:solidFill>
                  <a:schemeClr val="tx1"/>
                </a:solidFill>
              </a:rPr>
              <a:t>,</a:t>
            </a:r>
            <a:r>
              <a:rPr lang="ko-KR" altLang="en-US" sz="800" dirty="0" smtClean="0">
                <a:solidFill>
                  <a:schemeClr val="tx1"/>
                </a:solidFill>
              </a:rPr>
              <a:t>지점</a:t>
            </a:r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</a:rPr>
              <a:t>센터 별로 작성대상이 틀릴 수 있나 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작업지시 시스템에서 입력되는 작업허가</a:t>
            </a:r>
            <a:r>
              <a:rPr lang="en-US" altLang="ko-KR" sz="800" dirty="0" smtClean="0">
                <a:solidFill>
                  <a:schemeClr val="tx1"/>
                </a:solidFill>
              </a:rPr>
              <a:t>,</a:t>
            </a:r>
            <a:r>
              <a:rPr lang="ko-KR" altLang="en-US" sz="800" dirty="0" smtClean="0">
                <a:solidFill>
                  <a:schemeClr val="tx1"/>
                </a:solidFill>
              </a:rPr>
              <a:t>작업계획서는 모니터링 대상에서 제외 </a:t>
            </a:r>
            <a:r>
              <a:rPr lang="en-US" altLang="ko-KR" sz="800" dirty="0" smtClean="0">
                <a:solidFill>
                  <a:schemeClr val="tx1"/>
                </a:solidFill>
              </a:rPr>
              <a:t>( </a:t>
            </a:r>
            <a:r>
              <a:rPr lang="ko-KR" altLang="en-US" sz="800" dirty="0" smtClean="0">
                <a:solidFill>
                  <a:schemeClr val="tx1"/>
                </a:solidFill>
              </a:rPr>
              <a:t>해당 서류는 작업지시 등록 시 필수 등록임으로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미작성이</a:t>
            </a:r>
            <a:r>
              <a:rPr lang="ko-KR" altLang="en-US" sz="800" dirty="0" smtClean="0">
                <a:solidFill>
                  <a:schemeClr val="tx1"/>
                </a:solidFill>
              </a:rPr>
              <a:t> 없음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</a:p>
          <a:p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063755"/>
              </p:ext>
            </p:extLst>
          </p:nvPr>
        </p:nvGraphicFramePr>
        <p:xfrm>
          <a:off x="9399561" y="899324"/>
          <a:ext cx="2510842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310"/>
                <a:gridCol w="1809532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항목명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설명</a:t>
                      </a:r>
                      <a:endParaRPr lang="ko-KR" altLang="en-US" sz="800" dirty="0"/>
                    </a:p>
                  </a:txBody>
                  <a:tcPr/>
                </a:tc>
              </a:tr>
              <a:tr h="2091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공사번호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필수 입력</a:t>
                      </a:r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템플릿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전체 선택 가능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ko-KR" altLang="en-US" sz="800" dirty="0" smtClean="0"/>
                        <a:t>분류만 선택 가능</a:t>
                      </a:r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작성상태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미도래</a:t>
                      </a:r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dirty="0" smtClean="0"/>
                        <a:t>작성시작일이 도래하지 않은 서류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ko-KR" altLang="en-US" sz="800" dirty="0" smtClean="0"/>
                        <a:t>작성예정</a:t>
                      </a:r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dirty="0" smtClean="0"/>
                        <a:t>작성시작일이 도래하였는데 작성하지 않은 것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ko-KR" altLang="en-US" sz="800" dirty="0" smtClean="0"/>
                        <a:t>작성 중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ko-KR" altLang="en-US" sz="800" dirty="0" smtClean="0"/>
                        <a:t>작성 완료</a:t>
                      </a:r>
                      <a:r>
                        <a:rPr lang="en-US" altLang="ko-KR" sz="800" dirty="0" smtClean="0"/>
                        <a:t>,</a:t>
                      </a:r>
                    </a:p>
                    <a:p>
                      <a:pPr latinLnBrk="1"/>
                      <a:r>
                        <a:rPr lang="ko-KR" altLang="en-US" sz="800" dirty="0" smtClean="0"/>
                        <a:t>작성 유예</a:t>
                      </a:r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dirty="0" smtClean="0"/>
                        <a:t>담당자가 </a:t>
                      </a:r>
                      <a:r>
                        <a:rPr lang="ko-KR" altLang="en-US" sz="800" dirty="0" err="1" smtClean="0"/>
                        <a:t>유예처리한</a:t>
                      </a:r>
                      <a:r>
                        <a:rPr lang="ko-KR" altLang="en-US" sz="800" dirty="0" smtClean="0"/>
                        <a:t> 것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ko-KR" altLang="en-US" sz="800" dirty="0" smtClean="0"/>
                        <a:t>지연</a:t>
                      </a:r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dirty="0" err="1" smtClean="0"/>
                        <a:t>작성기간완료일이</a:t>
                      </a:r>
                      <a:r>
                        <a:rPr lang="ko-KR" altLang="en-US" sz="800" dirty="0" smtClean="0"/>
                        <a:t> 지났는데 작성하지 않은 것</a:t>
                      </a:r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유예처리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특정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ROW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를 선택하고 유예처리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 유예처리 화면 팝업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작성요청기간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실 근무일 기준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804832" y="1235276"/>
            <a:ext cx="4395651" cy="2022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전체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230941" y="1270560"/>
            <a:ext cx="74205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조회</a:t>
            </a:r>
            <a:endParaRPr lang="ko-KR" altLang="en-US" sz="800" dirty="0"/>
          </a:p>
        </p:txBody>
      </p:sp>
      <p:sp>
        <p:nvSpPr>
          <p:cNvPr id="14" name="직사각형 13"/>
          <p:cNvSpPr/>
          <p:nvPr/>
        </p:nvSpPr>
        <p:spPr>
          <a:xfrm>
            <a:off x="-226172" y="1257509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템플릿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200483" y="1251530"/>
            <a:ext cx="253179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V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2754" y="1010847"/>
            <a:ext cx="764271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공사아이디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17025" y="1018924"/>
            <a:ext cx="791967" cy="1621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99939" y="1016554"/>
            <a:ext cx="74205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찾기</a:t>
            </a:r>
            <a:endParaRPr lang="ko-KR" altLang="en-US" sz="800" dirty="0"/>
          </a:p>
        </p:txBody>
      </p:sp>
      <p:sp>
        <p:nvSpPr>
          <p:cNvPr id="25" name="직사각형 24"/>
          <p:cNvSpPr/>
          <p:nvPr/>
        </p:nvSpPr>
        <p:spPr>
          <a:xfrm>
            <a:off x="1740609" y="1011934"/>
            <a:ext cx="2932807" cy="1691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공사명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+ </a:t>
            </a:r>
            <a:r>
              <a:rPr lang="ko-KR" altLang="en-US" sz="800" dirty="0" smtClean="0">
                <a:solidFill>
                  <a:schemeClr val="tx1"/>
                </a:solidFill>
              </a:rPr>
              <a:t>공사기간</a:t>
            </a:r>
            <a:r>
              <a:rPr lang="en-US" altLang="ko-KR" sz="800" dirty="0" smtClean="0">
                <a:solidFill>
                  <a:schemeClr val="tx1"/>
                </a:solidFill>
              </a:rPr>
              <a:t>  </a:t>
            </a:r>
            <a:r>
              <a:rPr lang="ko-KR" altLang="en-US" sz="800" dirty="0" smtClean="0">
                <a:solidFill>
                  <a:schemeClr val="tx1"/>
                </a:solidFill>
              </a:rPr>
              <a:t>혹은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조직명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+ </a:t>
            </a:r>
            <a:r>
              <a:rPr lang="ko-KR" altLang="en-US" sz="800" dirty="0" smtClean="0">
                <a:solidFill>
                  <a:schemeClr val="tx1"/>
                </a:solidFill>
              </a:rPr>
              <a:t>년도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404824" y="442544"/>
            <a:ext cx="3044084" cy="1191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특정 공사에 대한 안전서류 작성 현황을 모니터링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04832" y="1429018"/>
            <a:ext cx="4395651" cy="2022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전체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-226172" y="1451251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작성상태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200483" y="1445272"/>
            <a:ext cx="253179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V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230941" y="1644717"/>
            <a:ext cx="74205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유예처리</a:t>
            </a:r>
            <a:endParaRPr lang="ko-KR" altLang="en-US" sz="800" dirty="0"/>
          </a:p>
        </p:txBody>
      </p:sp>
      <p:sp>
        <p:nvSpPr>
          <p:cNvPr id="29" name="직사각형 28"/>
          <p:cNvSpPr/>
          <p:nvPr/>
        </p:nvSpPr>
        <p:spPr>
          <a:xfrm>
            <a:off x="0" y="1706615"/>
            <a:ext cx="956048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총 </a:t>
            </a:r>
            <a:r>
              <a:rPr lang="en-US" altLang="ko-KR" sz="800" dirty="0" smtClean="0">
                <a:solidFill>
                  <a:schemeClr val="tx1"/>
                </a:solidFill>
              </a:rPr>
              <a:t>NNN </a:t>
            </a:r>
            <a:r>
              <a:rPr lang="ko-KR" altLang="en-US" sz="800" dirty="0" smtClean="0">
                <a:solidFill>
                  <a:schemeClr val="tx1"/>
                </a:solidFill>
              </a:rPr>
              <a:t>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78963" y="1675680"/>
            <a:ext cx="74205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엑</a:t>
            </a:r>
            <a:r>
              <a:rPr lang="ko-KR" altLang="en-US" sz="800" dirty="0" smtClean="0"/>
              <a:t>셀다운</a:t>
            </a:r>
            <a:endParaRPr lang="ko-KR" altLang="en-US" sz="800" dirty="0"/>
          </a:p>
        </p:txBody>
      </p:sp>
      <p:sp>
        <p:nvSpPr>
          <p:cNvPr id="31" name="직사각형 30"/>
          <p:cNvSpPr/>
          <p:nvPr/>
        </p:nvSpPr>
        <p:spPr>
          <a:xfrm>
            <a:off x="9906139" y="176972"/>
            <a:ext cx="1286469" cy="1539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tx1"/>
                </a:solidFill>
              </a:rPr>
              <a:t>웹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906138" y="400906"/>
            <a:ext cx="1286469" cy="1539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PAGE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813667" y="4101598"/>
            <a:ext cx="2227152" cy="1552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727767" y="4240507"/>
            <a:ext cx="764271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유예 사유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966938" y="4433667"/>
            <a:ext cx="1918630" cy="7630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98969" y="5312560"/>
            <a:ext cx="527284" cy="172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저장</a:t>
            </a:r>
            <a:endParaRPr lang="ko-KR" altLang="en-US" sz="800" dirty="0"/>
          </a:p>
        </p:txBody>
      </p:sp>
      <p:sp>
        <p:nvSpPr>
          <p:cNvPr id="36" name="직사각형 35"/>
          <p:cNvSpPr/>
          <p:nvPr/>
        </p:nvSpPr>
        <p:spPr>
          <a:xfrm>
            <a:off x="6984271" y="5312560"/>
            <a:ext cx="527284" cy="172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닫기</a:t>
            </a:r>
            <a:endParaRPr lang="ko-KR" altLang="en-US" sz="800" dirty="0"/>
          </a:p>
        </p:txBody>
      </p:sp>
      <p:cxnSp>
        <p:nvCxnSpPr>
          <p:cNvPr id="5" name="직선 화살표 연결선 4"/>
          <p:cNvCxnSpPr>
            <a:stCxn id="28" idx="2"/>
          </p:cNvCxnSpPr>
          <p:nvPr/>
        </p:nvCxnSpPr>
        <p:spPr>
          <a:xfrm flipH="1">
            <a:off x="7511555" y="1824717"/>
            <a:ext cx="1090415" cy="2276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69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022316" y="1749636"/>
            <a:ext cx="1871553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템플릿 선택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8017325" y="1036830"/>
            <a:ext cx="546637" cy="165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조회</a:t>
            </a:r>
            <a:endParaRPr lang="ko-KR" altLang="en-US" sz="800" dirty="0"/>
          </a:p>
        </p:txBody>
      </p:sp>
      <p:sp>
        <p:nvSpPr>
          <p:cNvPr id="54" name="직사각형 53"/>
          <p:cNvSpPr/>
          <p:nvPr/>
        </p:nvSpPr>
        <p:spPr>
          <a:xfrm>
            <a:off x="1454698" y="197163"/>
            <a:ext cx="1584559" cy="150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안전서류 등록</a:t>
            </a:r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</a:rPr>
              <a:t>수정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6024" y="1042723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서류</a:t>
            </a:r>
            <a:r>
              <a:rPr lang="en-US" altLang="ko-KR" sz="800" dirty="0" smtClean="0">
                <a:solidFill>
                  <a:schemeClr val="tx1"/>
                </a:solidFill>
              </a:rPr>
              <a:t>ID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12556" y="1042723"/>
            <a:ext cx="89827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123456789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-45378" y="1757884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템플릿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354394" y="1042604"/>
            <a:ext cx="786602" cy="1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서류상태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968557"/>
              </p:ext>
            </p:extLst>
          </p:nvPr>
        </p:nvGraphicFramePr>
        <p:xfrm>
          <a:off x="9403000" y="915669"/>
          <a:ext cx="2670569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/>
                <a:gridCol w="192464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항목명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설명</a:t>
                      </a:r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등록</a:t>
                      </a:r>
                      <a:r>
                        <a:rPr lang="en-US" altLang="ko-KR" sz="800" dirty="0" smtClean="0"/>
                        <a:t>ID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안전 서류 등록 시 시스템에서 부여하는 등록번호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찾기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클릭 시 기 등록된 안전서류를 선택하는 화면 팝업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, 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수정 시 사용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서류상태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미도래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작성중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미작성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작성완료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작성유예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공사번호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직접 입력 가능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찾기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공사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직영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도급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수주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…)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를 선택하는 팝업을 호출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템플릿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분류와 유형을 입력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작성일정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등록하고자 하는 일정을 선택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진행상태가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미등록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“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인 일정만 선택가능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TASK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리스트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입력된 서류유형에 따라 사전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DEFINE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된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TASK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리스트가 출력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양식다운로드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해당 서류의 작성양식을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down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작성이력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 해당조직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공사의 서류유형에 대해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 작성일정과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작성된 서류들을 출력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0" name="직사각형 89"/>
          <p:cNvSpPr/>
          <p:nvPr/>
        </p:nvSpPr>
        <p:spPr>
          <a:xfrm>
            <a:off x="2893869" y="1749636"/>
            <a:ext cx="253179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V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9449754" y="4549676"/>
            <a:ext cx="2702636" cy="2308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800" dirty="0" smtClean="0">
                <a:solidFill>
                  <a:schemeClr val="tx1"/>
                </a:solidFill>
              </a:rPr>
              <a:t>직영작업지시관련 서류는 여기서 등록하지 않고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</a:rPr>
              <a:t>작업지시 시스템에서 등록</a:t>
            </a:r>
            <a:r>
              <a:rPr lang="en-US" altLang="ko-KR" sz="800" dirty="0" smtClean="0">
                <a:solidFill>
                  <a:schemeClr val="tx1"/>
                </a:solidFill>
              </a:rPr>
              <a:t>. </a:t>
            </a:r>
            <a:r>
              <a:rPr lang="ko-KR" altLang="en-US" sz="800" dirty="0" smtClean="0">
                <a:solidFill>
                  <a:schemeClr val="tx1"/>
                </a:solidFill>
              </a:rPr>
              <a:t>작업지시시스템은 </a:t>
            </a:r>
            <a:r>
              <a:rPr lang="ko-KR" altLang="en-US" sz="800" dirty="0">
                <a:solidFill>
                  <a:schemeClr val="tx1"/>
                </a:solidFill>
              </a:rPr>
              <a:t>작업지시 등록 시 필요한 서류</a:t>
            </a:r>
            <a:r>
              <a:rPr lang="en-US" altLang="ko-KR" sz="800" dirty="0">
                <a:solidFill>
                  <a:schemeClr val="tx1"/>
                </a:solidFill>
              </a:rPr>
              <a:t>(</a:t>
            </a:r>
            <a:r>
              <a:rPr lang="ko-KR" altLang="en-US" sz="800" dirty="0">
                <a:solidFill>
                  <a:schemeClr val="tx1"/>
                </a:solidFill>
              </a:rPr>
              <a:t>작업허가서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작업계획서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  <a:r>
              <a:rPr lang="ko-KR" altLang="en-US" sz="800" dirty="0">
                <a:solidFill>
                  <a:schemeClr val="tx1"/>
                </a:solidFill>
              </a:rPr>
              <a:t>을 반드시 작성을 해야 등록이 가능토록 개발 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800" dirty="0" smtClean="0">
                <a:solidFill>
                  <a:schemeClr val="tx1"/>
                </a:solidFill>
              </a:rPr>
              <a:t>도급은 </a:t>
            </a:r>
            <a:r>
              <a:rPr lang="en-US" altLang="ko-KR" sz="800" dirty="0" smtClean="0">
                <a:solidFill>
                  <a:schemeClr val="tx1"/>
                </a:solidFill>
              </a:rPr>
              <a:t>SRM</a:t>
            </a:r>
            <a:r>
              <a:rPr lang="ko-KR" altLang="en-US" sz="800" dirty="0" smtClean="0">
                <a:solidFill>
                  <a:schemeClr val="tx1"/>
                </a:solidFill>
              </a:rPr>
              <a:t>에서 </a:t>
            </a:r>
            <a:r>
              <a:rPr lang="en-US" altLang="ko-KR" sz="800" dirty="0" smtClean="0">
                <a:solidFill>
                  <a:schemeClr val="tx1"/>
                </a:solidFill>
              </a:rPr>
              <a:t>WBT(</a:t>
            </a:r>
            <a:r>
              <a:rPr lang="ko-KR" altLang="en-US" sz="800" dirty="0" smtClean="0">
                <a:solidFill>
                  <a:schemeClr val="tx1"/>
                </a:solidFill>
              </a:rPr>
              <a:t>작업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  <a:r>
              <a:rPr lang="ko-KR" altLang="en-US" sz="800" dirty="0" smtClean="0">
                <a:solidFill>
                  <a:schemeClr val="tx1"/>
                </a:solidFill>
              </a:rPr>
              <a:t>를 수신한 후 해당 </a:t>
            </a:r>
            <a:r>
              <a:rPr lang="en-US" altLang="ko-KR" sz="800" dirty="0" smtClean="0">
                <a:solidFill>
                  <a:schemeClr val="tx1"/>
                </a:solidFill>
              </a:rPr>
              <a:t>WBT</a:t>
            </a:r>
            <a:r>
              <a:rPr lang="ko-KR" altLang="en-US" sz="800" dirty="0" smtClean="0">
                <a:solidFill>
                  <a:schemeClr val="tx1"/>
                </a:solidFill>
              </a:rPr>
              <a:t>에 대해 서류를 등록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marL="360363" lvl="1" indent="-184150">
              <a:buFont typeface="Arial" panose="020B0604020202020204" pitchFamily="34" charset="0"/>
              <a:buChar char="•"/>
            </a:pPr>
            <a:r>
              <a:rPr lang="ko-KR" altLang="en-US" sz="800" dirty="0" smtClean="0">
                <a:solidFill>
                  <a:schemeClr val="tx1"/>
                </a:solidFill>
              </a:rPr>
              <a:t>계약</a:t>
            </a:r>
            <a:r>
              <a:rPr lang="en-US" altLang="ko-KR" sz="800" dirty="0">
                <a:solidFill>
                  <a:schemeClr val="tx1"/>
                </a:solidFill>
              </a:rPr>
              <a:t>ID, </a:t>
            </a:r>
            <a:r>
              <a:rPr lang="ko-KR" altLang="en-US" sz="800" dirty="0" err="1">
                <a:solidFill>
                  <a:schemeClr val="tx1"/>
                </a:solidFill>
              </a:rPr>
              <a:t>공사명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기간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</a:rPr>
              <a:t>금액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marL="360363" lvl="1" indent="-184150"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chemeClr val="tx1"/>
                </a:solidFill>
              </a:rPr>
              <a:t>건설공사발주자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ko-KR" altLang="en-US" sz="800" dirty="0">
                <a:solidFill>
                  <a:schemeClr val="tx1"/>
                </a:solidFill>
              </a:rPr>
              <a:t>도급 구분 </a:t>
            </a:r>
            <a:r>
              <a:rPr lang="en-US" altLang="ko-KR" sz="800" dirty="0">
                <a:solidFill>
                  <a:schemeClr val="tx1"/>
                </a:solidFill>
              </a:rPr>
              <a:t>SRM </a:t>
            </a:r>
            <a:r>
              <a:rPr lang="ko-KR" altLang="en-US" sz="800" dirty="0">
                <a:solidFill>
                  <a:schemeClr val="tx1"/>
                </a:solidFill>
              </a:rPr>
              <a:t>에 </a:t>
            </a:r>
            <a:r>
              <a:rPr lang="ko-KR" altLang="en-US" sz="800" dirty="0" smtClean="0">
                <a:solidFill>
                  <a:schemeClr val="tx1"/>
                </a:solidFill>
              </a:rPr>
              <a:t>추가예정</a:t>
            </a:r>
            <a:endParaRPr lang="en-US" altLang="ko-KR" sz="800" dirty="0">
              <a:solidFill>
                <a:schemeClr val="tx1"/>
              </a:solidFill>
            </a:endParaRP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sz="800" dirty="0" smtClean="0">
                <a:solidFill>
                  <a:schemeClr val="tx1"/>
                </a:solidFill>
              </a:rPr>
              <a:t>E </a:t>
            </a:r>
            <a:r>
              <a:rPr lang="ko-KR" altLang="en-US" sz="800" dirty="0" smtClean="0">
                <a:solidFill>
                  <a:schemeClr val="tx1"/>
                </a:solidFill>
              </a:rPr>
              <a:t>부문수주는 </a:t>
            </a:r>
            <a:r>
              <a:rPr lang="en-US" altLang="ko-KR" sz="800" dirty="0">
                <a:solidFill>
                  <a:schemeClr val="tx1"/>
                </a:solidFill>
              </a:rPr>
              <a:t>ERP</a:t>
            </a:r>
            <a:r>
              <a:rPr lang="ko-KR" altLang="en-US" sz="800" dirty="0">
                <a:solidFill>
                  <a:schemeClr val="tx1"/>
                </a:solidFill>
              </a:rPr>
              <a:t>에서 </a:t>
            </a:r>
            <a:r>
              <a:rPr lang="en-US" altLang="ko-KR" sz="800" dirty="0">
                <a:solidFill>
                  <a:schemeClr val="tx1"/>
                </a:solidFill>
              </a:rPr>
              <a:t>WBT(</a:t>
            </a:r>
            <a:r>
              <a:rPr lang="ko-KR" altLang="en-US" sz="800" dirty="0">
                <a:solidFill>
                  <a:schemeClr val="tx1"/>
                </a:solidFill>
              </a:rPr>
              <a:t>작업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  <a:r>
              <a:rPr lang="ko-KR" altLang="en-US" sz="800" dirty="0">
                <a:solidFill>
                  <a:schemeClr val="tx1"/>
                </a:solidFill>
              </a:rPr>
              <a:t>를 수신한 후 해당 </a:t>
            </a:r>
            <a:r>
              <a:rPr lang="en-US" altLang="ko-KR" sz="800" dirty="0">
                <a:solidFill>
                  <a:schemeClr val="tx1"/>
                </a:solidFill>
              </a:rPr>
              <a:t>WBT</a:t>
            </a:r>
            <a:r>
              <a:rPr lang="ko-KR" altLang="en-US" sz="800" dirty="0">
                <a:solidFill>
                  <a:schemeClr val="tx1"/>
                </a:solidFill>
              </a:rPr>
              <a:t>에 대해 서류를 </a:t>
            </a:r>
            <a:r>
              <a:rPr lang="ko-KR" altLang="en-US" sz="800" dirty="0" smtClean="0">
                <a:solidFill>
                  <a:schemeClr val="tx1"/>
                </a:solidFill>
              </a:rPr>
              <a:t>등록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질의사항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도급과 </a:t>
            </a:r>
            <a:r>
              <a:rPr lang="en-US" altLang="ko-KR" sz="800" dirty="0" smtClean="0">
                <a:solidFill>
                  <a:schemeClr val="tx1"/>
                </a:solidFill>
              </a:rPr>
              <a:t>E</a:t>
            </a:r>
            <a:r>
              <a:rPr lang="ko-KR" altLang="en-US" sz="800" dirty="0" smtClean="0">
                <a:solidFill>
                  <a:schemeClr val="tx1"/>
                </a:solidFill>
              </a:rPr>
              <a:t>부문수주 수신은 동일 시스템에서 수신하나</a:t>
            </a:r>
            <a:r>
              <a:rPr lang="en-US" altLang="ko-KR" sz="800" dirty="0" smtClean="0">
                <a:solidFill>
                  <a:schemeClr val="tx1"/>
                </a:solidFill>
              </a:rPr>
              <a:t>?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서류에 대해서 미리 보기 기능을 둘 것인가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주의 경우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년기준인가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월기준인가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1942429" y="1042723"/>
            <a:ext cx="473541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찾기</a:t>
            </a:r>
            <a:endParaRPr lang="ko-KR" altLang="en-US" sz="800" dirty="0"/>
          </a:p>
        </p:txBody>
      </p:sp>
      <p:sp>
        <p:nvSpPr>
          <p:cNvPr id="71" name="직사각형 70"/>
          <p:cNvSpPr/>
          <p:nvPr/>
        </p:nvSpPr>
        <p:spPr>
          <a:xfrm>
            <a:off x="307731" y="915669"/>
            <a:ext cx="8994109" cy="57423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108" name="직사각형 107"/>
          <p:cNvSpPr/>
          <p:nvPr/>
        </p:nvSpPr>
        <p:spPr>
          <a:xfrm>
            <a:off x="1906859" y="2668505"/>
            <a:ext cx="7281103" cy="33701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138" name="직사각형 137"/>
          <p:cNvSpPr/>
          <p:nvPr/>
        </p:nvSpPr>
        <p:spPr>
          <a:xfrm>
            <a:off x="2459091" y="1042604"/>
            <a:ext cx="3834209" cy="1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등록일시</a:t>
            </a:r>
            <a:r>
              <a:rPr lang="ko-KR" altLang="en-US" sz="800" dirty="0" smtClean="0">
                <a:solidFill>
                  <a:schemeClr val="tx1"/>
                </a:solidFill>
              </a:rPr>
              <a:t>    등록자 소속 이름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468027" y="2660859"/>
            <a:ext cx="1327508" cy="25901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140" name="직사각형 139"/>
          <p:cNvSpPr/>
          <p:nvPr/>
        </p:nvSpPr>
        <p:spPr>
          <a:xfrm>
            <a:off x="450577" y="2914383"/>
            <a:ext cx="1257461" cy="1406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서류 업로드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첨부파일 업로드</a:t>
            </a:r>
            <a:endParaRPr lang="en-US" altLang="ko-KR" sz="800" dirty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전자서명 요청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결재선 지정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800" dirty="0" err="1" smtClean="0">
                <a:solidFill>
                  <a:schemeClr val="tx1"/>
                </a:solidFill>
              </a:rPr>
              <a:t>직상사</a:t>
            </a:r>
            <a:r>
              <a:rPr lang="ko-KR" altLang="en-US" sz="800" dirty="0" smtClean="0">
                <a:solidFill>
                  <a:schemeClr val="tx1"/>
                </a:solidFill>
              </a:rPr>
              <a:t> 확인 요청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446511" y="2428686"/>
            <a:ext cx="1632494" cy="269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i="1" dirty="0" smtClean="0">
                <a:solidFill>
                  <a:schemeClr val="tx1"/>
                </a:solidFill>
              </a:rPr>
              <a:t>업로드 형 의 경우  </a:t>
            </a:r>
            <a:r>
              <a:rPr lang="en-US" altLang="ko-KR" sz="800" i="1" dirty="0" smtClean="0">
                <a:solidFill>
                  <a:schemeClr val="tx1"/>
                </a:solidFill>
              </a:rPr>
              <a:t>TASK</a:t>
            </a:r>
            <a:endParaRPr lang="ko-KR" altLang="en-US" sz="800" i="1" dirty="0">
              <a:solidFill>
                <a:schemeClr val="tx1"/>
              </a:solidFill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613387" y="5475442"/>
            <a:ext cx="1257461" cy="464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양식 다운로드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서류 다운로드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작성이력 보기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468027" y="981909"/>
            <a:ext cx="8719935" cy="3233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66" name="직사각형 65"/>
          <p:cNvSpPr/>
          <p:nvPr/>
        </p:nvSpPr>
        <p:spPr>
          <a:xfrm>
            <a:off x="4844374" y="3971846"/>
            <a:ext cx="1257461" cy="464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Task </a:t>
            </a:r>
            <a:r>
              <a:rPr lang="ko-KR" altLang="en-US" sz="800" dirty="0" smtClean="0">
                <a:solidFill>
                  <a:schemeClr val="tx1"/>
                </a:solidFill>
              </a:rPr>
              <a:t>별 입력 포맷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65473" y="5350213"/>
            <a:ext cx="1327508" cy="688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68" name="직사각형 67"/>
          <p:cNvSpPr/>
          <p:nvPr/>
        </p:nvSpPr>
        <p:spPr>
          <a:xfrm>
            <a:off x="1007367" y="1990201"/>
            <a:ext cx="1847347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다음 페이지 참조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-40959" y="1990202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작성일정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73475" y="1468504"/>
            <a:ext cx="739081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공사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012556" y="1490443"/>
            <a:ext cx="897061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공사아이디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895470" y="1488072"/>
            <a:ext cx="74205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찾기</a:t>
            </a:r>
            <a:endParaRPr lang="ko-KR" altLang="en-US" sz="800" dirty="0"/>
          </a:p>
        </p:txBody>
      </p:sp>
      <p:sp>
        <p:nvSpPr>
          <p:cNvPr id="44" name="직사각형 43"/>
          <p:cNvSpPr/>
          <p:nvPr/>
        </p:nvSpPr>
        <p:spPr>
          <a:xfrm>
            <a:off x="1936140" y="1483452"/>
            <a:ext cx="2932807" cy="18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공사명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(</a:t>
            </a:r>
            <a:r>
              <a:rPr lang="ko-KR" altLang="en-US" sz="800" dirty="0" smtClean="0">
                <a:solidFill>
                  <a:schemeClr val="tx1"/>
                </a:solidFill>
              </a:rPr>
              <a:t>공사기간 포함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864768" y="1979135"/>
            <a:ext cx="164899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V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77179" y="1394687"/>
            <a:ext cx="8719935" cy="9987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49" name="직사각형 48"/>
          <p:cNvSpPr/>
          <p:nvPr/>
        </p:nvSpPr>
        <p:spPr>
          <a:xfrm>
            <a:off x="5683194" y="2049193"/>
            <a:ext cx="2555459" cy="120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i="1" dirty="0" smtClean="0">
                <a:solidFill>
                  <a:schemeClr val="tx1"/>
                </a:solidFill>
              </a:rPr>
              <a:t>신규일 경우에만 입력</a:t>
            </a:r>
            <a:r>
              <a:rPr lang="en-US" altLang="ko-KR" sz="800" i="1" dirty="0" smtClean="0">
                <a:solidFill>
                  <a:schemeClr val="tx1"/>
                </a:solidFill>
              </a:rPr>
              <a:t>,    </a:t>
            </a:r>
            <a:r>
              <a:rPr lang="ko-KR" altLang="en-US" sz="800" i="1" dirty="0" smtClean="0">
                <a:solidFill>
                  <a:schemeClr val="tx1"/>
                </a:solidFill>
              </a:rPr>
              <a:t>수정 불가</a:t>
            </a:r>
            <a:endParaRPr lang="ko-KR" altLang="en-US" sz="800" i="1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582350" y="1036830"/>
            <a:ext cx="546637" cy="165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초기화</a:t>
            </a:r>
            <a:endParaRPr lang="ko-KR" altLang="en-US" sz="800" dirty="0"/>
          </a:p>
        </p:txBody>
      </p:sp>
      <p:sp>
        <p:nvSpPr>
          <p:cNvPr id="52" name="직사각형 51"/>
          <p:cNvSpPr/>
          <p:nvPr/>
        </p:nvSpPr>
        <p:spPr>
          <a:xfrm>
            <a:off x="9845751" y="197163"/>
            <a:ext cx="1584559" cy="150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tx1"/>
                </a:solidFill>
              </a:rPr>
              <a:t>웹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9845751" y="421991"/>
            <a:ext cx="1584559" cy="150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페이지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93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직사각형 257"/>
          <p:cNvSpPr/>
          <p:nvPr/>
        </p:nvSpPr>
        <p:spPr>
          <a:xfrm>
            <a:off x="1779899" y="1525088"/>
            <a:ext cx="1044059" cy="3779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2021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2022</a:t>
            </a:r>
            <a:r>
              <a:rPr lang="ko-KR" altLang="en-US" sz="800" dirty="0" smtClean="0">
                <a:solidFill>
                  <a:schemeClr val="tx1"/>
                </a:solidFill>
              </a:rPr>
              <a:t>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9" name="직사각형 258"/>
          <p:cNvSpPr/>
          <p:nvPr/>
        </p:nvSpPr>
        <p:spPr>
          <a:xfrm>
            <a:off x="1340146" y="1562963"/>
            <a:ext cx="2013882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년  </a:t>
            </a:r>
            <a:r>
              <a:rPr lang="en-US" altLang="ko-KR" sz="800" dirty="0" smtClean="0">
                <a:solidFill>
                  <a:schemeClr val="tx1"/>
                </a:solidFill>
              </a:rPr>
              <a:t>: 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60" name="직사각형 259"/>
          <p:cNvSpPr/>
          <p:nvPr/>
        </p:nvSpPr>
        <p:spPr>
          <a:xfrm>
            <a:off x="1778870" y="1891023"/>
            <a:ext cx="1044059" cy="3779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2021</a:t>
            </a:r>
            <a:r>
              <a:rPr lang="ko-KR" altLang="en-US" sz="800" dirty="0" smtClean="0">
                <a:solidFill>
                  <a:schemeClr val="tx1"/>
                </a:solidFill>
              </a:rPr>
              <a:t>년 상반기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2021</a:t>
            </a:r>
            <a:r>
              <a:rPr lang="ko-KR" altLang="en-US" sz="800" dirty="0" smtClean="0">
                <a:solidFill>
                  <a:schemeClr val="tx1"/>
                </a:solidFill>
              </a:rPr>
              <a:t>년 하반기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61" name="직사각형 260"/>
          <p:cNvSpPr/>
          <p:nvPr/>
        </p:nvSpPr>
        <p:spPr>
          <a:xfrm>
            <a:off x="1340146" y="1903016"/>
            <a:ext cx="2013882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반기  </a:t>
            </a:r>
            <a:r>
              <a:rPr lang="en-US" altLang="ko-KR" sz="800" dirty="0" smtClean="0">
                <a:solidFill>
                  <a:schemeClr val="tx1"/>
                </a:solidFill>
              </a:rPr>
              <a:t>: 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62" name="직사각형 261"/>
          <p:cNvSpPr/>
          <p:nvPr/>
        </p:nvSpPr>
        <p:spPr>
          <a:xfrm>
            <a:off x="1778870" y="2296648"/>
            <a:ext cx="1044059" cy="507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2021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r>
              <a:rPr lang="ko-KR" altLang="en-US" sz="800" dirty="0" smtClean="0">
                <a:solidFill>
                  <a:schemeClr val="tx1"/>
                </a:solidFill>
              </a:rPr>
              <a:t>분기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2021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2</a:t>
            </a:r>
            <a:r>
              <a:rPr lang="ko-KR" altLang="en-US" sz="800" dirty="0" smtClean="0">
                <a:solidFill>
                  <a:schemeClr val="tx1"/>
                </a:solidFill>
              </a:rPr>
              <a:t>분기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2021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3</a:t>
            </a:r>
            <a:r>
              <a:rPr lang="ko-KR" altLang="en-US" sz="800" dirty="0" smtClean="0">
                <a:solidFill>
                  <a:schemeClr val="tx1"/>
                </a:solidFill>
              </a:rPr>
              <a:t>분기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2021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4</a:t>
            </a:r>
            <a:r>
              <a:rPr lang="ko-KR" altLang="en-US" sz="800" dirty="0" smtClean="0">
                <a:solidFill>
                  <a:schemeClr val="tx1"/>
                </a:solidFill>
              </a:rPr>
              <a:t>분기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63" name="직사각형 262"/>
          <p:cNvSpPr/>
          <p:nvPr/>
        </p:nvSpPr>
        <p:spPr>
          <a:xfrm>
            <a:off x="1352527" y="2309143"/>
            <a:ext cx="2013882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분기  </a:t>
            </a:r>
            <a:r>
              <a:rPr lang="en-US" altLang="ko-KR" sz="800" dirty="0" smtClean="0">
                <a:solidFill>
                  <a:schemeClr val="tx1"/>
                </a:solidFill>
              </a:rPr>
              <a:t>: 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64" name="직사각형 263"/>
          <p:cNvSpPr/>
          <p:nvPr/>
        </p:nvSpPr>
        <p:spPr>
          <a:xfrm>
            <a:off x="1778870" y="2762490"/>
            <a:ext cx="1044059" cy="8780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2021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02</a:t>
            </a:r>
            <a:r>
              <a:rPr lang="ko-KR" altLang="en-US" sz="800" dirty="0" smtClean="0">
                <a:solidFill>
                  <a:schemeClr val="tx1"/>
                </a:solidFill>
              </a:rPr>
              <a:t>월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2021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04</a:t>
            </a:r>
            <a:r>
              <a:rPr lang="ko-KR" altLang="en-US" sz="800" dirty="0" smtClean="0">
                <a:solidFill>
                  <a:schemeClr val="tx1"/>
                </a:solidFill>
              </a:rPr>
              <a:t>월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2021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06</a:t>
            </a:r>
            <a:r>
              <a:rPr lang="ko-KR" altLang="en-US" sz="800" dirty="0" smtClean="0">
                <a:solidFill>
                  <a:schemeClr val="tx1"/>
                </a:solidFill>
              </a:rPr>
              <a:t>월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65" name="직사각형 264"/>
          <p:cNvSpPr/>
          <p:nvPr/>
        </p:nvSpPr>
        <p:spPr>
          <a:xfrm>
            <a:off x="1311350" y="2943048"/>
            <a:ext cx="2013882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격월  </a:t>
            </a:r>
            <a:r>
              <a:rPr lang="en-US" altLang="ko-KR" sz="800" dirty="0" smtClean="0">
                <a:solidFill>
                  <a:schemeClr val="tx1"/>
                </a:solidFill>
              </a:rPr>
              <a:t>: 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66" name="직사각형 265"/>
          <p:cNvSpPr/>
          <p:nvPr/>
        </p:nvSpPr>
        <p:spPr>
          <a:xfrm>
            <a:off x="1778870" y="3352704"/>
            <a:ext cx="1044059" cy="8780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2021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01</a:t>
            </a:r>
            <a:r>
              <a:rPr lang="ko-KR" altLang="en-US" sz="800" dirty="0" smtClean="0">
                <a:solidFill>
                  <a:schemeClr val="tx1"/>
                </a:solidFill>
              </a:rPr>
              <a:t>월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2021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02</a:t>
            </a:r>
            <a:r>
              <a:rPr lang="ko-KR" altLang="en-US" sz="800" dirty="0" smtClean="0">
                <a:solidFill>
                  <a:schemeClr val="tx1"/>
                </a:solidFill>
              </a:rPr>
              <a:t>월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2021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03</a:t>
            </a:r>
            <a:r>
              <a:rPr lang="ko-KR" altLang="en-US" sz="800" dirty="0" smtClean="0">
                <a:solidFill>
                  <a:schemeClr val="tx1"/>
                </a:solidFill>
              </a:rPr>
              <a:t>월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67" name="직사각형 266"/>
          <p:cNvSpPr/>
          <p:nvPr/>
        </p:nvSpPr>
        <p:spPr>
          <a:xfrm>
            <a:off x="1352527" y="3529175"/>
            <a:ext cx="2013882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월  </a:t>
            </a:r>
            <a:r>
              <a:rPr lang="en-US" altLang="ko-KR" sz="800" dirty="0" smtClean="0">
                <a:solidFill>
                  <a:schemeClr val="tx1"/>
                </a:solidFill>
              </a:rPr>
              <a:t>: 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70" name="직사각형 269"/>
          <p:cNvSpPr/>
          <p:nvPr/>
        </p:nvSpPr>
        <p:spPr>
          <a:xfrm>
            <a:off x="1365376" y="4227212"/>
            <a:ext cx="2013882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주  </a:t>
            </a:r>
            <a:r>
              <a:rPr lang="en-US" altLang="ko-KR" sz="800" dirty="0" smtClean="0">
                <a:solidFill>
                  <a:schemeClr val="tx1"/>
                </a:solidFill>
              </a:rPr>
              <a:t>: 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71" name="직사각형 270"/>
          <p:cNvSpPr/>
          <p:nvPr/>
        </p:nvSpPr>
        <p:spPr>
          <a:xfrm>
            <a:off x="1789429" y="4564430"/>
            <a:ext cx="2426940" cy="8780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2021-04-05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(2021-04-04 </a:t>
            </a:r>
            <a:r>
              <a:rPr lang="en-US" altLang="ko-KR" sz="800" dirty="0">
                <a:solidFill>
                  <a:schemeClr val="tx1"/>
                </a:solidFill>
              </a:rPr>
              <a:t>~ </a:t>
            </a:r>
            <a:r>
              <a:rPr lang="en-US" altLang="ko-KR" sz="800" dirty="0" smtClean="0">
                <a:solidFill>
                  <a:schemeClr val="tx1"/>
                </a:solidFill>
              </a:rPr>
              <a:t>2021-04-05) 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2021-04-07</a:t>
            </a:r>
            <a:r>
              <a:rPr lang="en-US" altLang="ko-KR" sz="800" dirty="0">
                <a:solidFill>
                  <a:schemeClr val="tx1"/>
                </a:solidFill>
              </a:rPr>
              <a:t> (</a:t>
            </a:r>
            <a:r>
              <a:rPr lang="en-US" altLang="ko-KR" sz="800" dirty="0" smtClean="0">
                <a:solidFill>
                  <a:schemeClr val="tx1"/>
                </a:solidFill>
              </a:rPr>
              <a:t>2021-04-06 </a:t>
            </a:r>
            <a:r>
              <a:rPr lang="en-US" altLang="ko-KR" sz="800" dirty="0">
                <a:solidFill>
                  <a:schemeClr val="tx1"/>
                </a:solidFill>
              </a:rPr>
              <a:t>~ </a:t>
            </a:r>
            <a:r>
              <a:rPr lang="en-US" altLang="ko-KR" sz="800" dirty="0" smtClean="0">
                <a:solidFill>
                  <a:schemeClr val="tx1"/>
                </a:solidFill>
              </a:rPr>
              <a:t>2021-04-07)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…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272" name="직사각형 271"/>
          <p:cNvSpPr/>
          <p:nvPr/>
        </p:nvSpPr>
        <p:spPr>
          <a:xfrm>
            <a:off x="1787194" y="4191653"/>
            <a:ext cx="2821286" cy="442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2021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01</a:t>
            </a:r>
            <a:r>
              <a:rPr lang="ko-KR" altLang="en-US" sz="800" dirty="0" smtClean="0">
                <a:solidFill>
                  <a:schemeClr val="tx1"/>
                </a:solidFill>
              </a:rPr>
              <a:t>주차 </a:t>
            </a:r>
            <a:r>
              <a:rPr lang="en-US" altLang="ko-KR" sz="800" dirty="0" smtClean="0">
                <a:solidFill>
                  <a:schemeClr val="tx1"/>
                </a:solidFill>
              </a:rPr>
              <a:t>(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yyyy</a:t>
            </a:r>
            <a:r>
              <a:rPr lang="en-US" altLang="ko-KR" sz="800" dirty="0" smtClean="0">
                <a:solidFill>
                  <a:schemeClr val="tx1"/>
                </a:solidFill>
              </a:rPr>
              <a:t>-mm-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dd</a:t>
            </a:r>
            <a:r>
              <a:rPr lang="en-US" altLang="ko-KR" sz="800" dirty="0" smtClean="0">
                <a:solidFill>
                  <a:schemeClr val="tx1"/>
                </a:solidFill>
              </a:rPr>
              <a:t> ~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yyyy</a:t>
            </a:r>
            <a:r>
              <a:rPr lang="en-US" altLang="ko-KR" sz="800" dirty="0" smtClean="0">
                <a:solidFill>
                  <a:schemeClr val="tx1"/>
                </a:solidFill>
              </a:rPr>
              <a:t>-mm-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dd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2021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02</a:t>
            </a:r>
            <a:r>
              <a:rPr lang="ko-KR" altLang="en-US" sz="800" dirty="0">
                <a:solidFill>
                  <a:schemeClr val="tx1"/>
                </a:solidFill>
              </a:rPr>
              <a:t>주차 </a:t>
            </a:r>
            <a:r>
              <a:rPr lang="en-US" altLang="ko-KR" sz="800" dirty="0">
                <a:solidFill>
                  <a:schemeClr val="tx1"/>
                </a:solidFill>
              </a:rPr>
              <a:t>(</a:t>
            </a:r>
            <a:r>
              <a:rPr lang="en-US" altLang="ko-KR" sz="800" dirty="0" err="1">
                <a:solidFill>
                  <a:schemeClr val="tx1"/>
                </a:solidFill>
              </a:rPr>
              <a:t>yyyy</a:t>
            </a:r>
            <a:r>
              <a:rPr lang="en-US" altLang="ko-KR" sz="800" dirty="0">
                <a:solidFill>
                  <a:schemeClr val="tx1"/>
                </a:solidFill>
              </a:rPr>
              <a:t>-mm-</a:t>
            </a:r>
            <a:r>
              <a:rPr lang="en-US" altLang="ko-KR" sz="800" dirty="0" err="1">
                <a:solidFill>
                  <a:schemeClr val="tx1"/>
                </a:solidFill>
              </a:rPr>
              <a:t>dd</a:t>
            </a:r>
            <a:r>
              <a:rPr lang="en-US" altLang="ko-KR" sz="800" dirty="0">
                <a:solidFill>
                  <a:schemeClr val="tx1"/>
                </a:solidFill>
              </a:rPr>
              <a:t> ~ </a:t>
            </a:r>
            <a:r>
              <a:rPr lang="en-US" altLang="ko-KR" sz="800" dirty="0" err="1">
                <a:solidFill>
                  <a:schemeClr val="tx1"/>
                </a:solidFill>
              </a:rPr>
              <a:t>yyyy</a:t>
            </a:r>
            <a:r>
              <a:rPr lang="en-US" altLang="ko-KR" sz="800" dirty="0">
                <a:solidFill>
                  <a:schemeClr val="tx1"/>
                </a:solidFill>
              </a:rPr>
              <a:t>-mm-</a:t>
            </a:r>
            <a:r>
              <a:rPr lang="en-US" altLang="ko-KR" sz="800" dirty="0" err="1">
                <a:solidFill>
                  <a:schemeClr val="tx1"/>
                </a:solidFill>
              </a:rPr>
              <a:t>dd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2021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50</a:t>
            </a:r>
            <a:r>
              <a:rPr lang="ko-KR" altLang="en-US" sz="800" dirty="0" smtClean="0">
                <a:solidFill>
                  <a:schemeClr val="tx1"/>
                </a:solidFill>
              </a:rPr>
              <a:t>주차</a:t>
            </a:r>
            <a:r>
              <a:rPr lang="en-US" altLang="ko-KR" sz="800" dirty="0" smtClean="0">
                <a:solidFill>
                  <a:schemeClr val="tx1"/>
                </a:solidFill>
              </a:rPr>
              <a:t>(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yyyy</a:t>
            </a:r>
            <a:r>
              <a:rPr lang="en-US" altLang="ko-KR" sz="800" dirty="0" smtClean="0">
                <a:solidFill>
                  <a:schemeClr val="tx1"/>
                </a:solidFill>
              </a:rPr>
              <a:t>-mm-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dd</a:t>
            </a:r>
            <a:r>
              <a:rPr lang="en-US" altLang="ko-KR" sz="800" dirty="0" smtClean="0">
                <a:solidFill>
                  <a:schemeClr val="tx1"/>
                </a:solidFill>
              </a:rPr>
              <a:t> ~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yyyy</a:t>
            </a:r>
            <a:r>
              <a:rPr lang="en-US" altLang="ko-KR" sz="800" dirty="0" smtClean="0">
                <a:solidFill>
                  <a:schemeClr val="tx1"/>
                </a:solidFill>
              </a:rPr>
              <a:t>-mm-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dd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73" name="직사각형 272"/>
          <p:cNvSpPr/>
          <p:nvPr/>
        </p:nvSpPr>
        <p:spPr>
          <a:xfrm>
            <a:off x="1365376" y="4671107"/>
            <a:ext cx="2013882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격일  </a:t>
            </a:r>
            <a:r>
              <a:rPr lang="en-US" altLang="ko-KR" sz="800" dirty="0" smtClean="0">
                <a:solidFill>
                  <a:schemeClr val="tx1"/>
                </a:solidFill>
              </a:rPr>
              <a:t>: 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74" name="직사각형 273"/>
          <p:cNvSpPr/>
          <p:nvPr/>
        </p:nvSpPr>
        <p:spPr>
          <a:xfrm>
            <a:off x="4216368" y="4855978"/>
            <a:ext cx="1836529" cy="1605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i="1" dirty="0" smtClean="0">
                <a:solidFill>
                  <a:schemeClr val="tx1"/>
                </a:solidFill>
              </a:rPr>
              <a:t>공사시작일 기준으로 일자를 관리</a:t>
            </a:r>
            <a:endParaRPr lang="en-US" altLang="ko-KR" sz="800" i="1" dirty="0" smtClean="0">
              <a:solidFill>
                <a:schemeClr val="tx1"/>
              </a:solidFill>
            </a:endParaRPr>
          </a:p>
          <a:p>
            <a:pPr algn="r"/>
            <a:r>
              <a:rPr lang="ko-KR" altLang="en-US" sz="800" i="1" dirty="0" smtClean="0">
                <a:solidFill>
                  <a:schemeClr val="tx1"/>
                </a:solidFill>
              </a:rPr>
              <a:t>영업일 기준</a:t>
            </a:r>
            <a:endParaRPr lang="ko-KR" altLang="en-US" sz="800" i="1" dirty="0">
              <a:solidFill>
                <a:schemeClr val="tx1"/>
              </a:solidFill>
            </a:endParaRPr>
          </a:p>
        </p:txBody>
      </p:sp>
      <p:sp>
        <p:nvSpPr>
          <p:cNvPr id="275" name="직사각형 274"/>
          <p:cNvSpPr/>
          <p:nvPr/>
        </p:nvSpPr>
        <p:spPr>
          <a:xfrm>
            <a:off x="1761754" y="5171442"/>
            <a:ext cx="1436083" cy="425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2021-04-05 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2021-04-06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…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276" name="직사각형 275"/>
          <p:cNvSpPr/>
          <p:nvPr/>
        </p:nvSpPr>
        <p:spPr>
          <a:xfrm>
            <a:off x="1365376" y="5123672"/>
            <a:ext cx="2013882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일  </a:t>
            </a:r>
            <a:r>
              <a:rPr lang="en-US" altLang="ko-KR" sz="800" dirty="0" smtClean="0">
                <a:solidFill>
                  <a:schemeClr val="tx1"/>
                </a:solidFill>
              </a:rPr>
              <a:t>: 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77" name="직사각형 276"/>
          <p:cNvSpPr/>
          <p:nvPr/>
        </p:nvSpPr>
        <p:spPr>
          <a:xfrm>
            <a:off x="4216368" y="5278938"/>
            <a:ext cx="1836529" cy="1605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i="1" dirty="0" smtClean="0">
                <a:solidFill>
                  <a:schemeClr val="tx1"/>
                </a:solidFill>
              </a:rPr>
              <a:t>공사시작일 기준으로 일자를 관리</a:t>
            </a:r>
            <a:endParaRPr lang="en-US" altLang="ko-KR" sz="800" i="1" dirty="0" smtClean="0">
              <a:solidFill>
                <a:schemeClr val="tx1"/>
              </a:solidFill>
            </a:endParaRPr>
          </a:p>
          <a:p>
            <a:pPr algn="r"/>
            <a:r>
              <a:rPr lang="ko-KR" altLang="en-US" sz="800" i="1" dirty="0" smtClean="0">
                <a:solidFill>
                  <a:schemeClr val="tx1"/>
                </a:solidFill>
              </a:rPr>
              <a:t>영업일 기준</a:t>
            </a:r>
            <a:endParaRPr lang="ko-KR" altLang="en-US" sz="800" i="1" dirty="0">
              <a:solidFill>
                <a:schemeClr val="tx1"/>
              </a:solidFill>
            </a:endParaRPr>
          </a:p>
        </p:txBody>
      </p:sp>
      <p:sp>
        <p:nvSpPr>
          <p:cNvPr id="278" name="직사각형 277"/>
          <p:cNvSpPr/>
          <p:nvPr/>
        </p:nvSpPr>
        <p:spPr>
          <a:xfrm>
            <a:off x="1761754" y="5636630"/>
            <a:ext cx="1436083" cy="425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일자를 직접 선택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279" name="직사각형 278"/>
          <p:cNvSpPr/>
          <p:nvPr/>
        </p:nvSpPr>
        <p:spPr>
          <a:xfrm>
            <a:off x="1365376" y="5728273"/>
            <a:ext cx="2013882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</a:rPr>
              <a:t>수시  </a:t>
            </a:r>
            <a:r>
              <a:rPr lang="en-US" altLang="ko-KR" sz="800" dirty="0" smtClean="0">
                <a:solidFill>
                  <a:schemeClr val="tx1"/>
                </a:solidFill>
              </a:rPr>
              <a:t>: 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81" name="직사각형 280"/>
          <p:cNvSpPr/>
          <p:nvPr/>
        </p:nvSpPr>
        <p:spPr>
          <a:xfrm>
            <a:off x="358435" y="1085960"/>
            <a:ext cx="2013882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</a:rPr>
              <a:t>작성주기별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입력방밥</a:t>
            </a:r>
            <a:r>
              <a:rPr lang="en-US" altLang="ko-KR" sz="800" dirty="0" smtClean="0">
                <a:solidFill>
                  <a:schemeClr val="tx1"/>
                </a:solidFill>
              </a:rPr>
              <a:t> 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82" name="직사각형 281"/>
          <p:cNvSpPr/>
          <p:nvPr/>
        </p:nvSpPr>
        <p:spPr>
          <a:xfrm>
            <a:off x="9361572" y="3282616"/>
            <a:ext cx="2702636" cy="3000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질의사항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직영의 경우 년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반기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분기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격월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월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수시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도급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수주의 경우 주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격일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일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수시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이렇게 발생하나 </a:t>
            </a:r>
            <a:r>
              <a:rPr lang="en-US" altLang="ko-KR" sz="900" dirty="0" smtClean="0">
                <a:solidFill>
                  <a:schemeClr val="tx1"/>
                </a:solidFill>
              </a:rPr>
              <a:t>?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만일 직영에서 주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격일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일   이 발생할 경우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년도 기준으로 관리하나</a:t>
            </a:r>
            <a:r>
              <a:rPr lang="en-US" altLang="ko-KR" sz="900" dirty="0" smtClean="0">
                <a:solidFill>
                  <a:schemeClr val="tx1"/>
                </a:solidFill>
              </a:rPr>
              <a:t>?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작성주기는 입력불가로 하고  최종 작성주기의 다음 주기를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deafautl</a:t>
            </a:r>
            <a:r>
              <a:rPr lang="ko-KR" altLang="en-US" sz="900" dirty="0" smtClean="0">
                <a:solidFill>
                  <a:schemeClr val="tx1"/>
                </a:solidFill>
              </a:rPr>
              <a:t>처리하면 되나 </a:t>
            </a:r>
            <a:r>
              <a:rPr lang="en-US" altLang="ko-KR" sz="900" dirty="0" smtClean="0">
                <a:solidFill>
                  <a:schemeClr val="tx1"/>
                </a:solidFill>
              </a:rPr>
              <a:t>?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즉  예를 들어 매일 작성해야 하는 자료의 경우 </a:t>
            </a:r>
            <a:r>
              <a:rPr lang="en-US" altLang="ko-KR" sz="900" dirty="0" smtClean="0">
                <a:solidFill>
                  <a:schemeClr val="tx1"/>
                </a:solidFill>
              </a:rPr>
              <a:t>3</a:t>
            </a:r>
            <a:r>
              <a:rPr lang="ko-KR" altLang="en-US" sz="900" dirty="0" smtClean="0">
                <a:solidFill>
                  <a:schemeClr val="tx1"/>
                </a:solidFill>
              </a:rPr>
              <a:t>월</a:t>
            </a:r>
            <a:r>
              <a:rPr lang="en-US" altLang="ko-KR" sz="900" dirty="0" smtClean="0">
                <a:solidFill>
                  <a:schemeClr val="tx1"/>
                </a:solidFill>
              </a:rPr>
              <a:t>3</a:t>
            </a:r>
            <a:r>
              <a:rPr lang="ko-KR" altLang="en-US" sz="900" dirty="0" smtClean="0">
                <a:solidFill>
                  <a:schemeClr val="tx1"/>
                </a:solidFill>
              </a:rPr>
              <a:t>일 작성하지 않고 </a:t>
            </a:r>
            <a:r>
              <a:rPr lang="en-US" altLang="ko-KR" sz="900" dirty="0" smtClean="0">
                <a:solidFill>
                  <a:schemeClr val="tx1"/>
                </a:solidFill>
              </a:rPr>
              <a:t>3</a:t>
            </a:r>
            <a:r>
              <a:rPr lang="ko-KR" altLang="en-US" sz="900" dirty="0" smtClean="0">
                <a:solidFill>
                  <a:schemeClr val="tx1"/>
                </a:solidFill>
              </a:rPr>
              <a:t>월 </a:t>
            </a:r>
            <a:r>
              <a:rPr lang="en-US" altLang="ko-KR" sz="900" dirty="0" smtClean="0">
                <a:solidFill>
                  <a:schemeClr val="tx1"/>
                </a:solidFill>
              </a:rPr>
              <a:t>4</a:t>
            </a:r>
            <a:r>
              <a:rPr lang="ko-KR" altLang="en-US" sz="900" dirty="0" smtClean="0">
                <a:solidFill>
                  <a:schemeClr val="tx1"/>
                </a:solidFill>
              </a:rPr>
              <a:t>일 것을 작성할 수 없음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283" name="직사각형 282"/>
          <p:cNvSpPr/>
          <p:nvPr/>
        </p:nvSpPr>
        <p:spPr>
          <a:xfrm>
            <a:off x="4216367" y="4317212"/>
            <a:ext cx="1836529" cy="1605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i="1" dirty="0" smtClean="0">
                <a:solidFill>
                  <a:schemeClr val="tx1"/>
                </a:solidFill>
              </a:rPr>
              <a:t>공사시작일 기준으로 주차를 관리</a:t>
            </a:r>
            <a:endParaRPr lang="en-US" altLang="ko-KR" sz="800" i="1" dirty="0" smtClean="0">
              <a:solidFill>
                <a:schemeClr val="tx1"/>
              </a:solidFill>
            </a:endParaRPr>
          </a:p>
          <a:p>
            <a:pPr algn="r"/>
            <a:r>
              <a:rPr lang="ko-KR" altLang="en-US" sz="800" i="1" dirty="0" smtClean="0">
                <a:solidFill>
                  <a:schemeClr val="tx1"/>
                </a:solidFill>
              </a:rPr>
              <a:t>영업일 기준</a:t>
            </a:r>
            <a:endParaRPr lang="ko-KR" altLang="en-US" sz="800" i="1" dirty="0">
              <a:solidFill>
                <a:schemeClr val="tx1"/>
              </a:solidFill>
            </a:endParaRPr>
          </a:p>
        </p:txBody>
      </p:sp>
      <p:sp>
        <p:nvSpPr>
          <p:cNvPr id="284" name="직사각형 283"/>
          <p:cNvSpPr/>
          <p:nvPr/>
        </p:nvSpPr>
        <p:spPr>
          <a:xfrm>
            <a:off x="4216367" y="5769115"/>
            <a:ext cx="1836529" cy="1605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i="1" dirty="0" smtClean="0">
                <a:solidFill>
                  <a:schemeClr val="tx1"/>
                </a:solidFill>
              </a:rPr>
              <a:t>공사시작일 기준으로 일자를 관리</a:t>
            </a:r>
            <a:endParaRPr lang="en-US" altLang="ko-KR" sz="800" i="1" dirty="0" smtClean="0">
              <a:solidFill>
                <a:schemeClr val="tx1"/>
              </a:solidFill>
            </a:endParaRPr>
          </a:p>
          <a:p>
            <a:pPr algn="r"/>
            <a:r>
              <a:rPr lang="ko-KR" altLang="en-US" sz="800" i="1" dirty="0" smtClean="0">
                <a:solidFill>
                  <a:schemeClr val="tx1"/>
                </a:solidFill>
              </a:rPr>
              <a:t>영업일 기준</a:t>
            </a:r>
            <a:endParaRPr lang="ko-KR" altLang="en-US" sz="8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79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501540" y="392333"/>
            <a:ext cx="2314322" cy="2997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안전서류 등록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수정 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업로드 형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070327" y="2914383"/>
            <a:ext cx="4473841" cy="2382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업로드할</a:t>
            </a:r>
            <a:r>
              <a:rPr lang="ko-KR" altLang="en-US" sz="900" dirty="0" smtClean="0">
                <a:solidFill>
                  <a:schemeClr val="tx1"/>
                </a:solidFill>
              </a:rPr>
              <a:t> 안전서류 문서 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181258" y="5653503"/>
            <a:ext cx="732303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저장</a:t>
            </a:r>
            <a:endParaRPr lang="ko-KR" altLang="en-US" sz="1000" dirty="0"/>
          </a:p>
        </p:txBody>
      </p:sp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912816"/>
              </p:ext>
            </p:extLst>
          </p:nvPr>
        </p:nvGraphicFramePr>
        <p:xfrm>
          <a:off x="9403000" y="915669"/>
          <a:ext cx="2670569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/>
                <a:gridCol w="192464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항목명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설명</a:t>
                      </a:r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안전서류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등록대상 서류 </a:t>
                      </a:r>
                      <a:r>
                        <a:rPr lang="en-US" altLang="ko-KR" sz="800" dirty="0" smtClean="0"/>
                        <a:t>1</a:t>
                      </a:r>
                      <a:r>
                        <a:rPr lang="ko-KR" altLang="en-US" sz="800" dirty="0" smtClean="0"/>
                        <a:t>개</a:t>
                      </a:r>
                      <a:endParaRPr lang="en-US" altLang="ko-KR" sz="8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첨부 서류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기타 보조 서류들 등록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1" name="직사각형 90"/>
          <p:cNvSpPr/>
          <p:nvPr/>
        </p:nvSpPr>
        <p:spPr>
          <a:xfrm>
            <a:off x="9448188" y="3487285"/>
            <a:ext cx="2467745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질의사항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첨부서류를 별도로 올리지 않고 </a:t>
            </a:r>
            <a:r>
              <a:rPr lang="en-US" altLang="ko-KR" sz="900" dirty="0" smtClean="0">
                <a:solidFill>
                  <a:schemeClr val="tx1"/>
                </a:solidFill>
              </a:rPr>
              <a:t>zip</a:t>
            </a:r>
            <a:r>
              <a:rPr lang="ko-KR" altLang="en-US" sz="900" dirty="0" smtClean="0">
                <a:solidFill>
                  <a:schemeClr val="tx1"/>
                </a:solidFill>
              </a:rPr>
              <a:t>으로 올리는 것은 </a:t>
            </a:r>
            <a:r>
              <a:rPr lang="en-US" altLang="ko-KR" sz="900" dirty="0" smtClean="0">
                <a:solidFill>
                  <a:schemeClr val="tx1"/>
                </a:solidFill>
              </a:rPr>
              <a:t>???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7884627" y="2925168"/>
            <a:ext cx="234751" cy="21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X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7590922" y="2928246"/>
            <a:ext cx="234751" cy="21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?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07731" y="915669"/>
            <a:ext cx="8994109" cy="57423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/>
          <p:cNvSpPr/>
          <p:nvPr/>
        </p:nvSpPr>
        <p:spPr>
          <a:xfrm>
            <a:off x="1906859" y="2668505"/>
            <a:ext cx="7281103" cy="374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/>
          <p:cNvSpPr/>
          <p:nvPr/>
        </p:nvSpPr>
        <p:spPr>
          <a:xfrm>
            <a:off x="468027" y="2660860"/>
            <a:ext cx="1327508" cy="28644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직사각형 139"/>
          <p:cNvSpPr/>
          <p:nvPr/>
        </p:nvSpPr>
        <p:spPr>
          <a:xfrm>
            <a:off x="565789" y="2719604"/>
            <a:ext cx="1257461" cy="1535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u="sng" dirty="0" smtClean="0">
                <a:solidFill>
                  <a:schemeClr val="tx1"/>
                </a:solidFill>
              </a:rPr>
              <a:t>서류 업로드</a:t>
            </a:r>
            <a:endParaRPr lang="en-US" altLang="ko-KR" sz="900" b="1" u="sng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첨부파일 업로드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전자서명자 지정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결재선 지정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err="1" smtClean="0">
                <a:solidFill>
                  <a:schemeClr val="tx1"/>
                </a:solidFill>
              </a:rPr>
              <a:t>직상사</a:t>
            </a:r>
            <a:r>
              <a:rPr lang="ko-KR" altLang="en-US" sz="900" dirty="0" smtClean="0">
                <a:solidFill>
                  <a:schemeClr val="tx1"/>
                </a:solidFill>
              </a:rPr>
              <a:t> 확인 요청 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2655026" y="1713425"/>
            <a:ext cx="3733477" cy="16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i="1" dirty="0" smtClean="0">
                <a:solidFill>
                  <a:schemeClr val="tx1"/>
                </a:solidFill>
              </a:rPr>
              <a:t>공통 영역</a:t>
            </a:r>
            <a:endParaRPr lang="ko-KR" altLang="en-US" sz="900" i="1" dirty="0">
              <a:solidFill>
                <a:schemeClr val="tx1"/>
              </a:solidFill>
            </a:endParaRPr>
          </a:p>
        </p:txBody>
      </p:sp>
      <p:sp>
        <p:nvSpPr>
          <p:cNvPr id="143" name="줄무늬가 있는 오른쪽 화살표 142"/>
          <p:cNvSpPr/>
          <p:nvPr/>
        </p:nvSpPr>
        <p:spPr>
          <a:xfrm rot="5400000">
            <a:off x="8161514" y="2914031"/>
            <a:ext cx="227829" cy="238274"/>
          </a:xfrm>
          <a:prstGeom prst="striped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/>
          <p:cNvSpPr/>
          <p:nvPr/>
        </p:nvSpPr>
        <p:spPr>
          <a:xfrm>
            <a:off x="468027" y="981909"/>
            <a:ext cx="8719935" cy="14630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48357" y="5616501"/>
            <a:ext cx="1327508" cy="799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609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501540" y="392333"/>
            <a:ext cx="1584559" cy="150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안전서류 등록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수정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181258" y="5653503"/>
            <a:ext cx="732303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저장</a:t>
            </a:r>
            <a:endParaRPr lang="ko-KR" altLang="en-US" sz="1000" dirty="0"/>
          </a:p>
        </p:txBody>
      </p:sp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20981"/>
              </p:ext>
            </p:extLst>
          </p:nvPr>
        </p:nvGraphicFramePr>
        <p:xfrm>
          <a:off x="9403000" y="915669"/>
          <a:ext cx="2670569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/>
                <a:gridCol w="192464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항목명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설명</a:t>
                      </a:r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첨부 서류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기타 보조 서류들 등록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묶어서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ZIP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로 등록 도 가능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1" name="직사각형 90"/>
          <p:cNvSpPr/>
          <p:nvPr/>
        </p:nvSpPr>
        <p:spPr>
          <a:xfrm>
            <a:off x="9448188" y="3487285"/>
            <a:ext cx="2467745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질의사항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07731" y="915669"/>
            <a:ext cx="8994109" cy="57423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2841727" y="3129235"/>
            <a:ext cx="4473841" cy="2382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업로드할</a:t>
            </a:r>
            <a:r>
              <a:rPr lang="ko-KR" altLang="en-US" sz="900" dirty="0" smtClean="0">
                <a:solidFill>
                  <a:schemeClr val="tx1"/>
                </a:solidFill>
              </a:rPr>
              <a:t> 부가서류 명</a:t>
            </a:r>
            <a:r>
              <a:rPr lang="en-US" altLang="ko-KR" sz="900" dirty="0" smtClean="0">
                <a:solidFill>
                  <a:schemeClr val="tx1"/>
                </a:solidFill>
              </a:rPr>
              <a:t>, N </a:t>
            </a:r>
            <a:r>
              <a:rPr lang="ko-KR" altLang="en-US" sz="900" dirty="0" smtClean="0">
                <a:solidFill>
                  <a:schemeClr val="tx1"/>
                </a:solidFill>
              </a:rPr>
              <a:t>건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7656027" y="3140020"/>
            <a:ext cx="234751" cy="21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X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7362322" y="3143098"/>
            <a:ext cx="234751" cy="21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?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1906859" y="2668505"/>
            <a:ext cx="7281103" cy="374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/>
          <p:cNvSpPr/>
          <p:nvPr/>
        </p:nvSpPr>
        <p:spPr>
          <a:xfrm>
            <a:off x="2841727" y="3440459"/>
            <a:ext cx="4473841" cy="2382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업로드할</a:t>
            </a:r>
            <a:r>
              <a:rPr lang="ko-KR" altLang="en-US" sz="900" dirty="0" smtClean="0">
                <a:solidFill>
                  <a:schemeClr val="tx1"/>
                </a:solidFill>
              </a:rPr>
              <a:t> 부가서류 명</a:t>
            </a:r>
            <a:r>
              <a:rPr lang="en-US" altLang="ko-KR" sz="900" dirty="0" smtClean="0">
                <a:solidFill>
                  <a:schemeClr val="tx1"/>
                </a:solidFill>
              </a:rPr>
              <a:t>, N </a:t>
            </a:r>
            <a:r>
              <a:rPr lang="ko-KR" altLang="en-US" sz="900" dirty="0" smtClean="0">
                <a:solidFill>
                  <a:schemeClr val="tx1"/>
                </a:solidFill>
              </a:rPr>
              <a:t>건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7656027" y="3451244"/>
            <a:ext cx="234751" cy="21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X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7362322" y="3454322"/>
            <a:ext cx="234751" cy="21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?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7949732" y="3440459"/>
            <a:ext cx="234751" cy="21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+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468027" y="2660860"/>
            <a:ext cx="1327508" cy="28644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직사각형 139"/>
          <p:cNvSpPr/>
          <p:nvPr/>
        </p:nvSpPr>
        <p:spPr>
          <a:xfrm>
            <a:off x="565789" y="2719604"/>
            <a:ext cx="1257461" cy="1535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서류 업로드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b="1" u="sng" dirty="0">
                <a:solidFill>
                  <a:schemeClr val="tx1"/>
                </a:solidFill>
              </a:rPr>
              <a:t>첨부파일 업로드</a:t>
            </a:r>
            <a:endParaRPr lang="en-US" altLang="ko-KR" sz="900" b="1" u="sng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전자서명자 지정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결재선 지정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err="1" smtClean="0">
                <a:solidFill>
                  <a:schemeClr val="tx1"/>
                </a:solidFill>
              </a:rPr>
              <a:t>직상사</a:t>
            </a:r>
            <a:r>
              <a:rPr lang="ko-KR" altLang="en-US" sz="900" dirty="0" smtClean="0">
                <a:solidFill>
                  <a:schemeClr val="tx1"/>
                </a:solidFill>
              </a:rPr>
              <a:t> 확인 요청 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2655026" y="1713425"/>
            <a:ext cx="3733477" cy="16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i="1" dirty="0" smtClean="0">
                <a:solidFill>
                  <a:schemeClr val="tx1"/>
                </a:solidFill>
              </a:rPr>
              <a:t>공통 영역</a:t>
            </a:r>
            <a:endParaRPr lang="ko-KR" altLang="en-US" sz="900" i="1" dirty="0">
              <a:solidFill>
                <a:schemeClr val="tx1"/>
              </a:solidFill>
            </a:endParaRPr>
          </a:p>
        </p:txBody>
      </p:sp>
      <p:sp>
        <p:nvSpPr>
          <p:cNvPr id="144" name="줄무늬가 있는 오른쪽 화살표 143"/>
          <p:cNvSpPr/>
          <p:nvPr/>
        </p:nvSpPr>
        <p:spPr>
          <a:xfrm rot="5400000">
            <a:off x="7951431" y="3134439"/>
            <a:ext cx="227829" cy="238274"/>
          </a:xfrm>
          <a:prstGeom prst="striped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줄무늬가 있는 오른쪽 화살표 144"/>
          <p:cNvSpPr/>
          <p:nvPr/>
        </p:nvSpPr>
        <p:spPr>
          <a:xfrm rot="5400000">
            <a:off x="8225929" y="3434193"/>
            <a:ext cx="227829" cy="238274"/>
          </a:xfrm>
          <a:prstGeom prst="striped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/>
          <p:cNvSpPr/>
          <p:nvPr/>
        </p:nvSpPr>
        <p:spPr>
          <a:xfrm>
            <a:off x="468027" y="981909"/>
            <a:ext cx="8719935" cy="14630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48357" y="5616501"/>
            <a:ext cx="1327508" cy="799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690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474379" y="182554"/>
            <a:ext cx="2724904" cy="226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전자서명 대상자를 </a:t>
            </a:r>
            <a:r>
              <a:rPr lang="ko-KR" altLang="en-US" sz="900" smtClean="0">
                <a:solidFill>
                  <a:schemeClr val="tx1"/>
                </a:solidFill>
              </a:rPr>
              <a:t>출력하고  전자서명을 요청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317963"/>
              </p:ext>
            </p:extLst>
          </p:nvPr>
        </p:nvGraphicFramePr>
        <p:xfrm>
          <a:off x="9403000" y="915669"/>
          <a:ext cx="2670569" cy="1355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/>
                <a:gridCol w="1924645"/>
              </a:tblGrid>
              <a:tr h="2273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항목명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설명서ㅁ</a:t>
                      </a:r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상태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미신청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등록만 된 상태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신청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전자서명이 요청된 상태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완료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서명이 완료된 상태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서명 요청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저장된 전자서명 대상자들에게 서명을 요청하기 위해 전자서명시스템으로 전송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1" name="직사각형 90"/>
          <p:cNvSpPr/>
          <p:nvPr/>
        </p:nvSpPr>
        <p:spPr>
          <a:xfrm>
            <a:off x="9399602" y="4109982"/>
            <a:ext cx="2467745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질의사항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전자서명시스템으로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부터</a:t>
            </a:r>
            <a:r>
              <a:rPr lang="ko-KR" altLang="en-US" sz="900" dirty="0" smtClean="0">
                <a:solidFill>
                  <a:schemeClr val="tx1"/>
                </a:solidFill>
              </a:rPr>
              <a:t> 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서명자별</a:t>
            </a:r>
            <a:r>
              <a:rPr lang="ko-KR" altLang="en-US" sz="900" dirty="0" smtClean="0">
                <a:solidFill>
                  <a:schemeClr val="tx1"/>
                </a:solidFill>
              </a:rPr>
              <a:t> 진행사항을 </a:t>
            </a:r>
            <a:r>
              <a:rPr lang="en-US" altLang="ko-KR" sz="900" dirty="0" smtClean="0">
                <a:solidFill>
                  <a:schemeClr val="tx1"/>
                </a:solidFill>
              </a:rPr>
              <a:t>I/f  </a:t>
            </a:r>
            <a:r>
              <a:rPr lang="ko-KR" altLang="en-US" sz="900" dirty="0" smtClean="0">
                <a:solidFill>
                  <a:schemeClr val="tx1"/>
                </a:solidFill>
              </a:rPr>
              <a:t>할 수 있나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전자서명시스템 </a:t>
            </a:r>
            <a:r>
              <a:rPr lang="en-US" altLang="ko-KR" sz="900" dirty="0" smtClean="0">
                <a:solidFill>
                  <a:schemeClr val="tx1"/>
                </a:solidFill>
              </a:rPr>
              <a:t>API </a:t>
            </a:r>
            <a:r>
              <a:rPr lang="ko-KR" altLang="en-US" sz="900" dirty="0" smtClean="0">
                <a:solidFill>
                  <a:schemeClr val="tx1"/>
                </a:solidFill>
              </a:rPr>
              <a:t>정의서 입수 필요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07731" y="915669"/>
            <a:ext cx="8994109" cy="57423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/>
          <p:cNvSpPr/>
          <p:nvPr/>
        </p:nvSpPr>
        <p:spPr>
          <a:xfrm>
            <a:off x="2101174" y="2660859"/>
            <a:ext cx="7086788" cy="3754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468027" y="981909"/>
            <a:ext cx="8719935" cy="14630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2655026" y="1713425"/>
            <a:ext cx="3733477" cy="16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i="1" dirty="0" smtClean="0">
                <a:solidFill>
                  <a:schemeClr val="tx1"/>
                </a:solidFill>
              </a:rPr>
              <a:t>공통 영역</a:t>
            </a:r>
            <a:endParaRPr lang="ko-KR" altLang="en-US" sz="900" i="1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68027" y="2660860"/>
            <a:ext cx="1327508" cy="28982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565789" y="2719604"/>
            <a:ext cx="1257461" cy="1535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서류 </a:t>
            </a:r>
            <a:r>
              <a:rPr lang="ko-KR" altLang="en-US" sz="900" dirty="0">
                <a:solidFill>
                  <a:schemeClr val="tx1"/>
                </a:solidFill>
              </a:rPr>
              <a:t>업로드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첨부파일 업로드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b="1" u="sng" dirty="0" smtClean="0">
              <a:solidFill>
                <a:schemeClr val="tx1"/>
              </a:solidFill>
            </a:endParaRPr>
          </a:p>
          <a:p>
            <a:r>
              <a:rPr lang="ko-KR" altLang="en-US" sz="900" b="1" u="sng" dirty="0" smtClean="0">
                <a:solidFill>
                  <a:schemeClr val="tx1"/>
                </a:solidFill>
              </a:rPr>
              <a:t>전자서명 요청</a:t>
            </a:r>
            <a:endParaRPr lang="en-US" altLang="ko-KR" sz="900" b="1" u="sng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결재선 지정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err="1" smtClean="0">
                <a:solidFill>
                  <a:schemeClr val="tx1"/>
                </a:solidFill>
              </a:rPr>
              <a:t>직상사</a:t>
            </a:r>
            <a:r>
              <a:rPr lang="ko-KR" altLang="en-US" sz="900" dirty="0" smtClean="0">
                <a:solidFill>
                  <a:schemeClr val="tx1"/>
                </a:solidFill>
              </a:rPr>
              <a:t> 확인 요청 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4827994" y="5124537"/>
            <a:ext cx="855104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서명 요청</a:t>
            </a:r>
            <a:endParaRPr lang="ko-KR" altLang="en-US" sz="1000" dirty="0"/>
          </a:p>
        </p:txBody>
      </p:sp>
      <p:sp>
        <p:nvSpPr>
          <p:cNvPr id="31" name="직사각형 30"/>
          <p:cNvSpPr/>
          <p:nvPr/>
        </p:nvSpPr>
        <p:spPr>
          <a:xfrm>
            <a:off x="448357" y="5616501"/>
            <a:ext cx="1327508" cy="799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24251"/>
              </p:ext>
            </p:extLst>
          </p:nvPr>
        </p:nvGraphicFramePr>
        <p:xfrm>
          <a:off x="3166642" y="3149192"/>
          <a:ext cx="4355364" cy="88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6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10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3054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15275"/>
                <a:gridCol w="903850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사번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소속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서명일시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/>
                        <a:t>ㅇㅇ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err="1" smtClean="0">
                          <a:solidFill>
                            <a:schemeClr val="tx1"/>
                          </a:solidFill>
                        </a:rPr>
                        <a:t>ㅇㅇ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/>
                        <a:t>ㅇㅇ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/>
                        <a:t>완료</a:t>
                      </a:r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 smtClean="0"/>
                        <a:t>Yyyy</a:t>
                      </a:r>
                      <a:r>
                        <a:rPr lang="en-US" altLang="ko-KR" sz="800" b="0" dirty="0" smtClean="0"/>
                        <a:t>-m-</a:t>
                      </a:r>
                      <a:r>
                        <a:rPr lang="en-US" altLang="ko-KR" sz="800" b="0" dirty="0" err="1" smtClean="0"/>
                        <a:t>dd</a:t>
                      </a:r>
                      <a:r>
                        <a:rPr lang="en-US" altLang="ko-KR" sz="800" b="0" dirty="0" smtClean="0"/>
                        <a:t> </a:t>
                      </a:r>
                      <a:r>
                        <a:rPr lang="en-US" altLang="ko-KR" sz="800" b="0" dirty="0" err="1" smtClean="0"/>
                        <a:t>hh:mi</a:t>
                      </a:r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/>
                        <a:t>ㅇㅇ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err="1" smtClean="0">
                          <a:solidFill>
                            <a:schemeClr val="tx1"/>
                          </a:solidFill>
                        </a:rPr>
                        <a:t>ㅇㅇ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/>
                        <a:t>ㅇㅇ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/>
                        <a:t>완료</a:t>
                      </a:r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/>
                        <a:t>ㅇㅇ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err="1" smtClean="0">
                          <a:solidFill>
                            <a:schemeClr val="tx1"/>
                          </a:solidFill>
                        </a:rPr>
                        <a:t>ㅇㅇ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/>
                        <a:t>ㅇㅇ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/>
                        <a:t>요청</a:t>
                      </a:r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9399601" y="2444942"/>
            <a:ext cx="2467745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참고사항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사전 프로세서에서 등록된 사원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참석자 등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r>
              <a:rPr lang="ko-KR" altLang="en-US" sz="900" dirty="0" smtClean="0">
                <a:solidFill>
                  <a:schemeClr val="tx1"/>
                </a:solidFill>
              </a:rPr>
              <a:t>이  출력됨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62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501540" y="392333"/>
            <a:ext cx="1584559" cy="150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안전서류 등록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수정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972822"/>
              </p:ext>
            </p:extLst>
          </p:nvPr>
        </p:nvGraphicFramePr>
        <p:xfrm>
          <a:off x="9403000" y="915669"/>
          <a:ext cx="2670569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/>
                <a:gridCol w="192464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항목명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설명</a:t>
                      </a:r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결재선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사전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어드민에서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등록된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결재선이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출력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결재선 </a:t>
                      </a:r>
                      <a:r>
                        <a:rPr lang="ko-KR" altLang="en-US" sz="800" dirty="0" err="1" smtClean="0"/>
                        <a:t>사번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default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를 출력하고 수정 가능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상태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미신청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결재신청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승인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반려  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결재 순서대로 출력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통합결재 시스템으로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부터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결재완료가 수신되면  다음 순번이 자동으로 신청 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으로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변경됨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결재요청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통합결재로 송신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1" name="직사각형 90"/>
          <p:cNvSpPr/>
          <p:nvPr/>
        </p:nvSpPr>
        <p:spPr>
          <a:xfrm>
            <a:off x="9424322" y="3172582"/>
            <a:ext cx="2467745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질의사항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통합결제 시스템에서 제공하는 </a:t>
            </a:r>
            <a:r>
              <a:rPr lang="en-US" altLang="ko-KR" sz="900" dirty="0" smtClean="0">
                <a:solidFill>
                  <a:schemeClr val="tx1"/>
                </a:solidFill>
              </a:rPr>
              <a:t>API </a:t>
            </a:r>
            <a:r>
              <a:rPr lang="ko-KR" altLang="en-US" sz="900" dirty="0" smtClean="0">
                <a:solidFill>
                  <a:schemeClr val="tx1"/>
                </a:solidFill>
              </a:rPr>
              <a:t>정의서 필요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결재에서   </a:t>
            </a:r>
            <a:r>
              <a:rPr lang="en-US" altLang="ko-KR" sz="900" dirty="0" smtClean="0">
                <a:solidFill>
                  <a:schemeClr val="tx1"/>
                </a:solidFill>
              </a:rPr>
              <a:t>DEFAULT 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결재자 출력 기준은 </a:t>
            </a:r>
            <a:r>
              <a:rPr lang="en-US" altLang="ko-KR" sz="900" dirty="0" smtClean="0">
                <a:solidFill>
                  <a:schemeClr val="tx1"/>
                </a:solidFill>
              </a:rPr>
              <a:t>?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07731" y="915669"/>
            <a:ext cx="8994109" cy="57423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/>
          <p:cNvSpPr/>
          <p:nvPr/>
        </p:nvSpPr>
        <p:spPr>
          <a:xfrm>
            <a:off x="1906859" y="2660859"/>
            <a:ext cx="7281103" cy="3754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>
            <a:off x="468027" y="2660859"/>
            <a:ext cx="1327508" cy="28224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/>
          <p:cNvSpPr/>
          <p:nvPr/>
        </p:nvSpPr>
        <p:spPr>
          <a:xfrm>
            <a:off x="468027" y="1059814"/>
            <a:ext cx="8719935" cy="1514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/>
          <p:cNvSpPr/>
          <p:nvPr/>
        </p:nvSpPr>
        <p:spPr>
          <a:xfrm>
            <a:off x="4292269" y="1608342"/>
            <a:ext cx="1257461" cy="464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공통 영역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565789" y="2719604"/>
            <a:ext cx="1257461" cy="1535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서류 업로드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첨부파일 업로드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전자서명 요청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b="1" u="sng" dirty="0">
                <a:solidFill>
                  <a:schemeClr val="tx1"/>
                </a:solidFill>
              </a:rPr>
              <a:t>결재선 지정</a:t>
            </a:r>
            <a:endParaRPr lang="en-US" altLang="ko-KR" sz="900" b="1" u="sng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err="1" smtClean="0">
                <a:solidFill>
                  <a:schemeClr val="tx1"/>
                </a:solidFill>
              </a:rPr>
              <a:t>직상사</a:t>
            </a:r>
            <a:r>
              <a:rPr lang="ko-KR" altLang="en-US" sz="900" dirty="0" smtClean="0">
                <a:solidFill>
                  <a:schemeClr val="tx1"/>
                </a:solidFill>
              </a:rPr>
              <a:t> 확인 요청 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4713174" y="5375273"/>
            <a:ext cx="732303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저장</a:t>
            </a:r>
            <a:endParaRPr lang="ko-KR" altLang="en-US" sz="1000" dirty="0"/>
          </a:p>
        </p:txBody>
      </p:sp>
      <p:sp>
        <p:nvSpPr>
          <p:cNvPr id="143" name="직사각형 142"/>
          <p:cNvSpPr/>
          <p:nvPr/>
        </p:nvSpPr>
        <p:spPr>
          <a:xfrm>
            <a:off x="5709178" y="5375273"/>
            <a:ext cx="855104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결재 요청</a:t>
            </a:r>
            <a:endParaRPr lang="ko-KR" altLang="en-US" sz="1000" dirty="0"/>
          </a:p>
        </p:txBody>
      </p:sp>
      <p:sp>
        <p:nvSpPr>
          <p:cNvPr id="34" name="직사각형 33"/>
          <p:cNvSpPr/>
          <p:nvPr/>
        </p:nvSpPr>
        <p:spPr>
          <a:xfrm>
            <a:off x="448357" y="5616501"/>
            <a:ext cx="1327508" cy="799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378968"/>
              </p:ext>
            </p:extLst>
          </p:nvPr>
        </p:nvGraphicFramePr>
        <p:xfrm>
          <a:off x="3142088" y="3369967"/>
          <a:ext cx="5570223" cy="138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4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53012"/>
                <a:gridCol w="7910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3054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15275"/>
                <a:gridCol w="718112"/>
                <a:gridCol w="301404"/>
                <a:gridCol w="301404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결재선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사번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소속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최종처리일시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변경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/>
                        <a:t>담당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11111111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err="1" smtClean="0">
                          <a:solidFill>
                            <a:schemeClr val="tx1"/>
                          </a:solidFill>
                        </a:rPr>
                        <a:t>ㅇㅇ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/>
                        <a:t>ㅇㅇ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/>
                        <a:t>미신청</a:t>
                      </a:r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smtClean="0">
                          <a:solidFill>
                            <a:srgbClr val="00B0F0"/>
                          </a:solidFill>
                        </a:rPr>
                        <a:t>삭제</a:t>
                      </a:r>
                      <a:endParaRPr lang="ko-KR" altLang="en-US" sz="800" b="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smtClean="0">
                          <a:solidFill>
                            <a:srgbClr val="00B0F0"/>
                          </a:solidFill>
                        </a:rPr>
                        <a:t>변경</a:t>
                      </a:r>
                      <a:endParaRPr lang="ko-KR" altLang="en-US" sz="800" b="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/>
                        <a:t>팀장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11111112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err="1" smtClean="0">
                          <a:solidFill>
                            <a:schemeClr val="tx1"/>
                          </a:solidFill>
                        </a:rPr>
                        <a:t>ㅇㅇ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/>
                        <a:t>ㅇㅇ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/>
                        <a:t>미신청</a:t>
                      </a:r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smtClean="0">
                          <a:solidFill>
                            <a:srgbClr val="00B0F0"/>
                          </a:solidFill>
                        </a:rPr>
                        <a:t>삭제</a:t>
                      </a:r>
                      <a:endParaRPr lang="ko-KR" altLang="en-US" sz="800" b="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smtClean="0">
                          <a:solidFill>
                            <a:srgbClr val="00B0F0"/>
                          </a:solidFill>
                        </a:rPr>
                        <a:t>변경</a:t>
                      </a:r>
                      <a:endParaRPr lang="ko-KR" altLang="en-US" sz="800" b="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/>
                        <a:t>부장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11111113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err="1" smtClean="0">
                          <a:solidFill>
                            <a:schemeClr val="tx1"/>
                          </a:solidFill>
                        </a:rPr>
                        <a:t>ㅇㅇ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/>
                        <a:t>ㅇㅇ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/>
                        <a:t>미신청</a:t>
                      </a:r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smtClean="0">
                          <a:solidFill>
                            <a:srgbClr val="00B0F0"/>
                          </a:solidFill>
                        </a:rPr>
                        <a:t>삭제</a:t>
                      </a:r>
                      <a:endParaRPr lang="ko-KR" altLang="en-US" sz="800" b="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smtClean="0">
                          <a:solidFill>
                            <a:srgbClr val="00B0F0"/>
                          </a:solidFill>
                        </a:rPr>
                        <a:t>변경</a:t>
                      </a:r>
                      <a:endParaRPr lang="ko-KR" altLang="en-US" sz="800" b="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/>
                        <a:t>지사장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11111111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err="1" smtClean="0">
                          <a:solidFill>
                            <a:schemeClr val="tx1"/>
                          </a:solidFill>
                        </a:rPr>
                        <a:t>ㅇㅇ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/>
                        <a:t>ㅇㅇ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/>
                        <a:t>미신청</a:t>
                      </a:r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smtClean="0">
                          <a:solidFill>
                            <a:srgbClr val="00B0F0"/>
                          </a:solidFill>
                        </a:rPr>
                        <a:t>삭제</a:t>
                      </a:r>
                      <a:endParaRPr lang="ko-KR" altLang="en-US" sz="800" b="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smtClean="0">
                          <a:solidFill>
                            <a:srgbClr val="00B0F0"/>
                          </a:solidFill>
                        </a:rPr>
                        <a:t>변경</a:t>
                      </a:r>
                      <a:endParaRPr lang="ko-KR" altLang="en-US" sz="800" b="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/>
                        <a:t>검토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11111112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err="1" smtClean="0">
                          <a:solidFill>
                            <a:schemeClr val="tx1"/>
                          </a:solidFill>
                        </a:rPr>
                        <a:t>ㅇㅇ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/>
                        <a:t>ㅇㅇ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/>
                        <a:t>미신청</a:t>
                      </a:r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smtClean="0">
                          <a:solidFill>
                            <a:srgbClr val="00B0F0"/>
                          </a:solidFill>
                        </a:rPr>
                        <a:t>삭제</a:t>
                      </a:r>
                      <a:endParaRPr lang="ko-KR" altLang="en-US" sz="800" b="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smtClean="0">
                          <a:solidFill>
                            <a:srgbClr val="00B0F0"/>
                          </a:solidFill>
                        </a:rPr>
                        <a:t>변경</a:t>
                      </a:r>
                      <a:endParaRPr lang="ko-KR" altLang="en-US" sz="800" b="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/>
                        <a:t>협조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11111113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err="1" smtClean="0">
                          <a:solidFill>
                            <a:schemeClr val="tx1"/>
                          </a:solidFill>
                        </a:rPr>
                        <a:t>ㅇㅇ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/>
                        <a:t>ㅇㅇ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/>
                        <a:t>미신청</a:t>
                      </a:r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smtClean="0">
                          <a:solidFill>
                            <a:srgbClr val="00B0F0"/>
                          </a:solidFill>
                        </a:rPr>
                        <a:t>삭제</a:t>
                      </a:r>
                      <a:endParaRPr lang="ko-KR" altLang="en-US" sz="800" b="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smtClean="0">
                          <a:solidFill>
                            <a:srgbClr val="00B0F0"/>
                          </a:solidFill>
                        </a:rPr>
                        <a:t>변경</a:t>
                      </a:r>
                      <a:endParaRPr lang="ko-KR" altLang="en-US" sz="800" b="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/>
                        <a:t>안전보건 총괄책임자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11111113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err="1" smtClean="0">
                          <a:solidFill>
                            <a:schemeClr val="tx1"/>
                          </a:solidFill>
                        </a:rPr>
                        <a:t>ㅇㅇ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/>
                        <a:t>ㅇㅇ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/>
                        <a:t>미신청</a:t>
                      </a:r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smtClean="0">
                          <a:solidFill>
                            <a:srgbClr val="00B0F0"/>
                          </a:solidFill>
                        </a:rPr>
                        <a:t>삭제</a:t>
                      </a:r>
                      <a:endParaRPr lang="ko-KR" altLang="en-US" sz="800" b="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smtClean="0">
                          <a:solidFill>
                            <a:srgbClr val="00B0F0"/>
                          </a:solidFill>
                        </a:rPr>
                        <a:t>변경</a:t>
                      </a:r>
                      <a:endParaRPr lang="ko-KR" altLang="en-US" sz="800" b="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667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직사각형 142"/>
          <p:cNvSpPr/>
          <p:nvPr/>
        </p:nvSpPr>
        <p:spPr>
          <a:xfrm>
            <a:off x="2802055" y="3715940"/>
            <a:ext cx="783009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123456789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3629411" y="3715940"/>
            <a:ext cx="839383" cy="1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이름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8818993" y="3715940"/>
            <a:ext cx="234751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X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8489288" y="3715940"/>
            <a:ext cx="234751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?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7" name="직사각형 166"/>
          <p:cNvSpPr/>
          <p:nvPr/>
        </p:nvSpPr>
        <p:spPr>
          <a:xfrm>
            <a:off x="1921013" y="2660859"/>
            <a:ext cx="7266950" cy="3754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/>
          <p:cNvSpPr/>
          <p:nvPr/>
        </p:nvSpPr>
        <p:spPr>
          <a:xfrm>
            <a:off x="4520430" y="3715940"/>
            <a:ext cx="1766070" cy="1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소</a:t>
            </a:r>
            <a:r>
              <a:rPr lang="ko-KR" altLang="en-US" sz="900" dirty="0" smtClean="0">
                <a:solidFill>
                  <a:schemeClr val="tx1"/>
                </a:solidFill>
              </a:rPr>
              <a:t>속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2227603" y="3715940"/>
            <a:ext cx="548634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err="1" smtClean="0">
                <a:solidFill>
                  <a:schemeClr val="tx1"/>
                </a:solidFill>
              </a:rPr>
              <a:t>확인자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468027" y="1059814"/>
            <a:ext cx="8719935" cy="1514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직사각형 178"/>
          <p:cNvSpPr/>
          <p:nvPr/>
        </p:nvSpPr>
        <p:spPr>
          <a:xfrm>
            <a:off x="4292269" y="1608342"/>
            <a:ext cx="1257461" cy="464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공통 영역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80" name="직사각형 179"/>
          <p:cNvSpPr/>
          <p:nvPr/>
        </p:nvSpPr>
        <p:spPr>
          <a:xfrm>
            <a:off x="468027" y="2660859"/>
            <a:ext cx="1327508" cy="28352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2" name="직사각형 181"/>
          <p:cNvSpPr/>
          <p:nvPr/>
        </p:nvSpPr>
        <p:spPr>
          <a:xfrm>
            <a:off x="565789" y="2719604"/>
            <a:ext cx="1257461" cy="1535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서류 업로드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첨부파일 업로드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전자서명 요청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결재선 지정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b="1" u="sng" dirty="0" err="1">
                <a:solidFill>
                  <a:schemeClr val="tx1"/>
                </a:solidFill>
              </a:rPr>
              <a:t>직상사</a:t>
            </a:r>
            <a:r>
              <a:rPr lang="ko-KR" altLang="en-US" sz="900" b="1" u="sng" dirty="0">
                <a:solidFill>
                  <a:schemeClr val="tx1"/>
                </a:solidFill>
              </a:rPr>
              <a:t> 확인 요청 </a:t>
            </a:r>
          </a:p>
        </p:txBody>
      </p:sp>
      <p:sp>
        <p:nvSpPr>
          <p:cNvPr id="183" name="직사각형 182"/>
          <p:cNvSpPr/>
          <p:nvPr/>
        </p:nvSpPr>
        <p:spPr>
          <a:xfrm>
            <a:off x="4287505" y="5170717"/>
            <a:ext cx="732303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저장</a:t>
            </a:r>
            <a:endParaRPr lang="ko-KR" altLang="en-US" sz="1000" dirty="0"/>
          </a:p>
        </p:txBody>
      </p:sp>
      <p:sp>
        <p:nvSpPr>
          <p:cNvPr id="184" name="직사각형 183"/>
          <p:cNvSpPr/>
          <p:nvPr/>
        </p:nvSpPr>
        <p:spPr>
          <a:xfrm>
            <a:off x="5283509" y="5170717"/>
            <a:ext cx="855104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확인 요청</a:t>
            </a:r>
            <a:endParaRPr lang="ko-KR" altLang="en-US" sz="1000" dirty="0"/>
          </a:p>
        </p:txBody>
      </p:sp>
      <p:graphicFrame>
        <p:nvGraphicFramePr>
          <p:cNvPr id="186" name="표 1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56801"/>
              </p:ext>
            </p:extLst>
          </p:nvPr>
        </p:nvGraphicFramePr>
        <p:xfrm>
          <a:off x="9403000" y="915669"/>
          <a:ext cx="267056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/>
                <a:gridCol w="192464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항목명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설명</a:t>
                      </a:r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확인자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등록자의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직상사를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default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를 출력하고 수정 가능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상태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통합결재와 동일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결재요청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통합결재로 송신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448357" y="5616501"/>
            <a:ext cx="1327508" cy="799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270351" y="3715940"/>
            <a:ext cx="1052759" cy="1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상태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323110" y="3715940"/>
            <a:ext cx="1052759" cy="1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최종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처리일시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36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직사각형 123"/>
          <p:cNvSpPr/>
          <p:nvPr/>
        </p:nvSpPr>
        <p:spPr>
          <a:xfrm>
            <a:off x="4055242" y="989411"/>
            <a:ext cx="742058" cy="195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조회</a:t>
            </a:r>
            <a:endParaRPr lang="ko-KR" altLang="en-US" sz="1000" dirty="0"/>
          </a:p>
        </p:txBody>
      </p:sp>
      <p:sp>
        <p:nvSpPr>
          <p:cNvPr id="212" name="직사각형 211"/>
          <p:cNvSpPr/>
          <p:nvPr/>
        </p:nvSpPr>
        <p:spPr>
          <a:xfrm>
            <a:off x="1984489" y="975846"/>
            <a:ext cx="546141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찾기</a:t>
            </a:r>
            <a:endParaRPr lang="ko-KR" altLang="en-US" sz="1000" dirty="0"/>
          </a:p>
        </p:txBody>
      </p:sp>
      <p:sp>
        <p:nvSpPr>
          <p:cNvPr id="54" name="직사각형 53"/>
          <p:cNvSpPr/>
          <p:nvPr/>
        </p:nvSpPr>
        <p:spPr>
          <a:xfrm>
            <a:off x="1501540" y="392333"/>
            <a:ext cx="1584559" cy="150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안전서류 상세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6595" y="989412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서류</a:t>
            </a:r>
            <a:r>
              <a:rPr lang="en-US" altLang="ko-KR" sz="900" dirty="0" smtClean="0">
                <a:solidFill>
                  <a:schemeClr val="tx1"/>
                </a:solidFill>
              </a:rPr>
              <a:t>ID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23127" y="989411"/>
            <a:ext cx="898270" cy="1659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123456789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719947" y="6024239"/>
            <a:ext cx="732303" cy="20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닫기</a:t>
            </a:r>
            <a:endParaRPr lang="ko-KR" altLang="en-US" sz="1000" dirty="0"/>
          </a:p>
        </p:txBody>
      </p:sp>
      <p:sp>
        <p:nvSpPr>
          <p:cNvPr id="2" name="직사각형 1"/>
          <p:cNvSpPr/>
          <p:nvPr/>
        </p:nvSpPr>
        <p:spPr>
          <a:xfrm>
            <a:off x="717629" y="1655181"/>
            <a:ext cx="4710897" cy="1544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수정 화면과 동일하게 구성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단 조회 만 가능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파일 다운로드 가능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008064"/>
              </p:ext>
            </p:extLst>
          </p:nvPr>
        </p:nvGraphicFramePr>
        <p:xfrm>
          <a:off x="727833" y="3669955"/>
          <a:ext cx="4872867" cy="71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1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478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7445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37229"/>
                <a:gridCol w="737229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사번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소속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최종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처리일시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/>
                        <a:t>ㅇㅇ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err="1" smtClean="0">
                          <a:solidFill>
                            <a:schemeClr val="tx1"/>
                          </a:solidFill>
                        </a:rPr>
                        <a:t>ㅇㅇ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/>
                        <a:t>ㅇㅇ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/>
                        <a:t>미신청</a:t>
                      </a:r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/>
                        <a:t>ㅇㅇ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err="1" smtClean="0">
                          <a:solidFill>
                            <a:schemeClr val="tx1"/>
                          </a:solidFill>
                        </a:rPr>
                        <a:t>ㅇㅇ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/>
                        <a:t>ㅇㅇ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/>
                        <a:t>미신청</a:t>
                      </a:r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/>
                        <a:t>ㅇㅇ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err="1" smtClean="0">
                          <a:solidFill>
                            <a:schemeClr val="tx1"/>
                          </a:solidFill>
                        </a:rPr>
                        <a:t>ㅇㅇ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/>
                        <a:t>ㅇㅇ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/>
                        <a:t>미신청</a:t>
                      </a:r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208483" y="3489955"/>
            <a:ext cx="12068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전자서명 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971421"/>
              </p:ext>
            </p:extLst>
          </p:nvPr>
        </p:nvGraphicFramePr>
        <p:xfrm>
          <a:off x="730510" y="4680649"/>
          <a:ext cx="4860665" cy="777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2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4314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6716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33584"/>
                <a:gridCol w="745475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사번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소속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최종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처리일시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/>
                        <a:t>ㅇㅇ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err="1" smtClean="0">
                          <a:solidFill>
                            <a:schemeClr val="tx1"/>
                          </a:solidFill>
                        </a:rPr>
                        <a:t>ㅇㅇ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/>
                        <a:t>ㅇㅇ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/>
                        <a:t>미신청</a:t>
                      </a:r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/>
                        <a:t>ㅇㅇ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err="1" smtClean="0">
                          <a:solidFill>
                            <a:schemeClr val="tx1"/>
                          </a:solidFill>
                        </a:rPr>
                        <a:t>ㅇㅇ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/>
                        <a:t>ㅇㅇ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/>
                        <a:t>미신청</a:t>
                      </a:r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74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/>
                        <a:t>ㅇㅇ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err="1" smtClean="0">
                          <a:solidFill>
                            <a:schemeClr val="tx1"/>
                          </a:solidFill>
                        </a:rPr>
                        <a:t>ㅇㅇ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/>
                        <a:t>ㅇㅇ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/>
                        <a:t>미신청</a:t>
                      </a:r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211160" y="4500649"/>
            <a:ext cx="12068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결재 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72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직사각형 66"/>
          <p:cNvSpPr/>
          <p:nvPr/>
        </p:nvSpPr>
        <p:spPr>
          <a:xfrm>
            <a:off x="-108961" y="111014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화면 </a:t>
            </a:r>
            <a:r>
              <a:rPr lang="en-US" altLang="ko-KR" sz="800" dirty="0" smtClean="0">
                <a:solidFill>
                  <a:schemeClr val="tx1"/>
                </a:solidFill>
              </a:rPr>
              <a:t>LAYOUT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696915" y="808890"/>
            <a:ext cx="8036170" cy="53545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대시보드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(</a:t>
            </a:r>
            <a:r>
              <a:rPr lang="ko-KR" altLang="en-US" sz="800" dirty="0" smtClean="0">
                <a:solidFill>
                  <a:schemeClr val="tx1"/>
                </a:solidFill>
              </a:rPr>
              <a:t>관리지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공지 </a:t>
            </a:r>
            <a:r>
              <a:rPr lang="en-US" altLang="ko-KR" sz="800" dirty="0" smtClean="0">
                <a:solidFill>
                  <a:schemeClr val="tx1"/>
                </a:solidFill>
              </a:rPr>
              <a:t>(</a:t>
            </a:r>
            <a:r>
              <a:rPr lang="ko-KR" altLang="en-US" sz="800" dirty="0" smtClean="0">
                <a:solidFill>
                  <a:schemeClr val="tx1"/>
                </a:solidFill>
              </a:rPr>
              <a:t>일반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70362" y="808891"/>
            <a:ext cx="1426553" cy="53545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중</a:t>
            </a:r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소메뉴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236069" y="418901"/>
            <a:ext cx="2497016" cy="3899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알림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</a:rPr>
              <a:t>로그아웃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70362" y="418901"/>
            <a:ext cx="1426553" cy="3899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로고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696915" y="418901"/>
            <a:ext cx="5539154" cy="3899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대 메뉴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0361" y="6163406"/>
            <a:ext cx="9462723" cy="3899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FOOTER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07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803205"/>
              </p:ext>
            </p:extLst>
          </p:nvPr>
        </p:nvGraphicFramePr>
        <p:xfrm>
          <a:off x="302211" y="1913782"/>
          <a:ext cx="8877620" cy="1117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54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1054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4907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49737"/>
                <a:gridCol w="710549"/>
                <a:gridCol w="2255960"/>
                <a:gridCol w="591671"/>
                <a:gridCol w="353916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등록일시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서류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서류유형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주관조직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프로젝트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작성자사번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작성자 명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소속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진행상태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상세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16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2020-01-02 23:00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u="none" dirty="0" smtClean="0">
                          <a:solidFill>
                            <a:schemeClr val="tx1"/>
                          </a:solidFill>
                        </a:rPr>
                        <a:t>123456789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/>
                        <a:t>XXXXXXXXXXXXXXXXXXXXXXX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 smtClean="0"/>
                        <a:t>ㅇㅇ부문</a:t>
                      </a:r>
                      <a:r>
                        <a:rPr lang="en-US" altLang="ko-KR" sz="900" b="0" dirty="0" smtClean="0"/>
                        <a:t>&gt;</a:t>
                      </a:r>
                      <a:r>
                        <a:rPr lang="ko-KR" altLang="en-US" sz="900" b="0" dirty="0" err="1" smtClean="0"/>
                        <a:t>ㅇㅇ지사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/>
                        <a:t>11010101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/>
                        <a:t>홍길동 차장</a:t>
                      </a:r>
                      <a:r>
                        <a:rPr lang="en-US" altLang="ko-KR" sz="900" b="0" dirty="0" smtClean="0"/>
                        <a:t>/</a:t>
                      </a:r>
                      <a:r>
                        <a:rPr lang="ko-KR" altLang="en-US" sz="900" b="0" dirty="0" smtClean="0"/>
                        <a:t>팀장</a:t>
                      </a:r>
                      <a:r>
                        <a:rPr lang="en-US" altLang="ko-KR" sz="900" b="0" dirty="0" smtClean="0"/>
                        <a:t>, </a:t>
                      </a:r>
                      <a:r>
                        <a:rPr lang="ko-KR" altLang="en-US" sz="900" b="0" dirty="0" err="1" smtClean="0"/>
                        <a:t>ㅇㅇ부문</a:t>
                      </a:r>
                      <a:r>
                        <a:rPr lang="en-US" altLang="ko-KR" sz="900" b="0" dirty="0" smtClean="0"/>
                        <a:t>&gt;</a:t>
                      </a:r>
                      <a:r>
                        <a:rPr lang="ko-KR" altLang="en-US" sz="900" b="0" dirty="0" err="1" smtClean="0"/>
                        <a:t>ㅌㅌ팀</a:t>
                      </a:r>
                      <a:r>
                        <a:rPr lang="en-US" altLang="ko-KR" sz="900" b="0" dirty="0" smtClean="0"/>
                        <a:t>&gt;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/>
                        <a:t>확인신청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sng" dirty="0" smtClean="0">
                          <a:solidFill>
                            <a:srgbClr val="00B0F0"/>
                          </a:solidFill>
                        </a:rPr>
                        <a:t>보기</a:t>
                      </a:r>
                      <a:endParaRPr lang="ko-KR" altLang="en-US" sz="900" b="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2020-01-02 23:00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u="none" dirty="0" smtClean="0">
                          <a:solidFill>
                            <a:schemeClr val="tx1"/>
                          </a:solidFill>
                        </a:rPr>
                        <a:t>123456719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/>
                        <a:t>XXXXXXXXXXXXXXXXXXXXXX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 smtClean="0"/>
                        <a:t>ㅇㅇ부문</a:t>
                      </a:r>
                      <a:r>
                        <a:rPr lang="en-US" altLang="ko-KR" sz="900" b="0" dirty="0" smtClean="0"/>
                        <a:t>&gt;</a:t>
                      </a:r>
                      <a:r>
                        <a:rPr lang="ko-KR" altLang="en-US" sz="900" b="0" dirty="0" err="1" smtClean="0"/>
                        <a:t>ㅌㅌ지사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/>
                        <a:t>11010101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 smtClean="0"/>
                        <a:t>ㅇㅇㅇㅇㅇㅇㅇㅇㅇㅇㅇㅇㅇㅇㅇㅇㅇㅇ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/>
                        <a:t>승인신청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sng" dirty="0" smtClean="0">
                          <a:solidFill>
                            <a:srgbClr val="00B0F0"/>
                          </a:solidFill>
                        </a:rPr>
                        <a:t>보기</a:t>
                      </a:r>
                      <a:endParaRPr lang="ko-KR" altLang="en-US" sz="900" b="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2020-01-02 23:00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u="none" dirty="0" smtClean="0">
                          <a:solidFill>
                            <a:schemeClr val="tx1"/>
                          </a:solidFill>
                        </a:rPr>
                        <a:t>123456719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/>
                        <a:t>XXXXXXXXXXXXXXXXXXXXXX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 smtClean="0"/>
                        <a:t>ㅇㅇㅇㅇ</a:t>
                      </a:r>
                      <a:r>
                        <a:rPr lang="ko-KR" altLang="en-US" sz="900" b="0" dirty="0" smtClean="0"/>
                        <a:t> 공사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/>
                        <a:t>11010101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 smtClean="0"/>
                        <a:t>ㅇㅇㅇㅇㅇㅇㅇㅇㅇㅇㅇㅇㅇㅇㅇㅇㅇㅇ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/>
                        <a:t>승인신청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sng" dirty="0" smtClean="0">
                          <a:solidFill>
                            <a:srgbClr val="00B0F0"/>
                          </a:solidFill>
                        </a:rPr>
                        <a:t>보기</a:t>
                      </a:r>
                      <a:endParaRPr lang="ko-KR" altLang="en-US" sz="900" b="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4" name="직사각형 123"/>
          <p:cNvSpPr/>
          <p:nvPr/>
        </p:nvSpPr>
        <p:spPr>
          <a:xfrm>
            <a:off x="8437774" y="957754"/>
            <a:ext cx="742058" cy="211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조회</a:t>
            </a:r>
            <a:endParaRPr lang="ko-KR" altLang="en-US" sz="1000" dirty="0"/>
          </a:p>
        </p:txBody>
      </p:sp>
      <p:sp>
        <p:nvSpPr>
          <p:cNvPr id="98" name="직사각형 97"/>
          <p:cNvSpPr/>
          <p:nvPr/>
        </p:nvSpPr>
        <p:spPr>
          <a:xfrm>
            <a:off x="74372" y="1615896"/>
            <a:ext cx="956048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총 </a:t>
            </a:r>
            <a:r>
              <a:rPr lang="en-US" altLang="ko-KR" sz="900" dirty="0" smtClean="0">
                <a:solidFill>
                  <a:schemeClr val="tx1"/>
                </a:solidFill>
              </a:rPr>
              <a:t>NNN </a:t>
            </a:r>
            <a:r>
              <a:rPr lang="ko-KR" altLang="en-US" sz="900" dirty="0" smtClean="0">
                <a:solidFill>
                  <a:schemeClr val="tx1"/>
                </a:solidFill>
              </a:rPr>
              <a:t>건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501540" y="392332"/>
            <a:ext cx="2584685" cy="2553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안전서류 작성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직상사</a:t>
            </a:r>
            <a:r>
              <a:rPr lang="ko-KR" altLang="en-US" sz="900" dirty="0" smtClean="0">
                <a:solidFill>
                  <a:schemeClr val="tx1"/>
                </a:solidFill>
              </a:rPr>
              <a:t> 확인처리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6595" y="989412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서류유형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23127" y="989410"/>
            <a:ext cx="1912744" cy="180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전체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0" name="이등변 삼각형 29"/>
          <p:cNvSpPr/>
          <p:nvPr/>
        </p:nvSpPr>
        <p:spPr>
          <a:xfrm rot="10800000">
            <a:off x="2740101" y="992082"/>
            <a:ext cx="195770" cy="180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8437774" y="1615896"/>
            <a:ext cx="74205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확인 처리</a:t>
            </a:r>
            <a:endParaRPr lang="ko-KR" altLang="en-US" sz="800" dirty="0"/>
          </a:p>
        </p:txBody>
      </p:sp>
      <p:sp>
        <p:nvSpPr>
          <p:cNvPr id="2" name="직사각형 1"/>
          <p:cNvSpPr/>
          <p:nvPr/>
        </p:nvSpPr>
        <p:spPr>
          <a:xfrm>
            <a:off x="3608128" y="5831615"/>
            <a:ext cx="2620712" cy="253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PAGER</a:t>
            </a:r>
            <a:endParaRPr lang="ko-KR" altLang="en-US" sz="1000" dirty="0"/>
          </a:p>
        </p:txBody>
      </p:sp>
      <p:sp>
        <p:nvSpPr>
          <p:cNvPr id="33" name="직사각형 32"/>
          <p:cNvSpPr/>
          <p:nvPr/>
        </p:nvSpPr>
        <p:spPr>
          <a:xfrm>
            <a:off x="9353294" y="858346"/>
            <a:ext cx="2631804" cy="3110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최종 완료된 서류를  직 상사가 확인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통합결재를 하지 않는 서류에만 해당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097909"/>
              </p:ext>
            </p:extLst>
          </p:nvPr>
        </p:nvGraphicFramePr>
        <p:xfrm>
          <a:off x="9353294" y="1306730"/>
          <a:ext cx="2670569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/>
                <a:gridCol w="1924645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항목명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설명</a:t>
                      </a:r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확인 처리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클릭시</a:t>
                      </a:r>
                      <a:r>
                        <a:rPr lang="ko-KR" altLang="en-US" sz="800" dirty="0" smtClean="0"/>
                        <a:t>  선택된 서류들을  최종 확인 처리</a:t>
                      </a:r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직사각형 39"/>
          <p:cNvSpPr/>
          <p:nvPr/>
        </p:nvSpPr>
        <p:spPr>
          <a:xfrm>
            <a:off x="9353294" y="4631286"/>
            <a:ext cx="2467745" cy="507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질의사항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2085975" y="1169411"/>
            <a:ext cx="4686300" cy="43550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438401" y="1795896"/>
            <a:ext cx="3790439" cy="30237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3263152" y="4853627"/>
            <a:ext cx="3310663" cy="2731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직상사</a:t>
            </a:r>
            <a:r>
              <a:rPr lang="ko-KR" altLang="en-US" sz="1200" dirty="0" smtClean="0">
                <a:solidFill>
                  <a:schemeClr val="tx1"/>
                </a:solidFill>
              </a:rPr>
              <a:t> 확인이 통합결제로 감에 따라 삭제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92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166919"/>
              </p:ext>
            </p:extLst>
          </p:nvPr>
        </p:nvGraphicFramePr>
        <p:xfrm>
          <a:off x="332980" y="2386232"/>
          <a:ext cx="7519807" cy="1117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5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6944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096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69448"/>
                <a:gridCol w="1221481"/>
                <a:gridCol w="1444473"/>
                <a:gridCol w="640716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등록일시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등록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서류유형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등록자사번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등록자 명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소속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진행상태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16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2020-01-02 23:00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u="none" dirty="0" smtClean="0">
                          <a:solidFill>
                            <a:schemeClr val="tx1"/>
                          </a:solidFill>
                        </a:rPr>
                        <a:t>123456789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/>
                        <a:t>XXXXXXXXXXXXXXXXXX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/>
                        <a:t>11010101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/>
                        <a:t>홍길동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 smtClean="0"/>
                        <a:t>ㅇㅇㅇㅇㅇ</a:t>
                      </a:r>
                      <a:r>
                        <a:rPr lang="en-US" altLang="ko-KR" sz="900" b="0" dirty="0" smtClean="0"/>
                        <a:t>&gt;</a:t>
                      </a:r>
                      <a:r>
                        <a:rPr lang="ko-KR" altLang="en-US" sz="900" b="0" dirty="0" err="1" smtClean="0"/>
                        <a:t>ㅇㅇㅇㅇㅇ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 smtClean="0"/>
                        <a:t>작성중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2020-01-02 23:00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u="none" dirty="0" smtClean="0">
                          <a:solidFill>
                            <a:schemeClr val="tx1"/>
                          </a:solidFill>
                        </a:rPr>
                        <a:t>123456719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/>
                        <a:t>XXXXXXXXXXXXXXXXX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/>
                        <a:t>11010101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/>
                        <a:t>승인신청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2020-01-02 23:00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u="none" dirty="0" smtClean="0">
                          <a:solidFill>
                            <a:schemeClr val="tx1"/>
                          </a:solidFill>
                        </a:rPr>
                        <a:t>123456719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/>
                        <a:t>XXXXXXXXXXXXXXXXX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/>
                        <a:t>11010101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/>
                        <a:t>완료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4" name="직사각형 43"/>
          <p:cNvSpPr/>
          <p:nvPr/>
        </p:nvSpPr>
        <p:spPr>
          <a:xfrm>
            <a:off x="-223575" y="1539610"/>
            <a:ext cx="1044059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등록자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72957" y="1231227"/>
            <a:ext cx="3801451" cy="1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직영시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조직명</a:t>
            </a:r>
            <a:r>
              <a:rPr lang="en-US" altLang="ko-KR" sz="900" dirty="0" smtClean="0">
                <a:solidFill>
                  <a:schemeClr val="tx1"/>
                </a:solidFill>
              </a:rPr>
              <a:t>+</a:t>
            </a:r>
            <a:r>
              <a:rPr lang="ko-KR" altLang="en-US" sz="900" dirty="0" smtClean="0">
                <a:solidFill>
                  <a:schemeClr val="tx1"/>
                </a:solidFill>
              </a:rPr>
              <a:t>년도  공사는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공사명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+ </a:t>
            </a:r>
            <a:r>
              <a:rPr lang="ko-KR" altLang="en-US" sz="900" dirty="0" smtClean="0">
                <a:solidFill>
                  <a:schemeClr val="tx1"/>
                </a:solidFill>
              </a:rPr>
              <a:t>기간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7694" y="1235023"/>
            <a:ext cx="956048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공사번호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7110729" y="2078441"/>
            <a:ext cx="74205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조회</a:t>
            </a:r>
            <a:endParaRPr lang="ko-KR" altLang="en-US" sz="1000" dirty="0"/>
          </a:p>
        </p:txBody>
      </p:sp>
      <p:sp>
        <p:nvSpPr>
          <p:cNvPr id="211" name="직사각형 210"/>
          <p:cNvSpPr/>
          <p:nvPr/>
        </p:nvSpPr>
        <p:spPr>
          <a:xfrm>
            <a:off x="772957" y="1509093"/>
            <a:ext cx="760775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12" name="직사각형 211"/>
          <p:cNvSpPr/>
          <p:nvPr/>
        </p:nvSpPr>
        <p:spPr>
          <a:xfrm>
            <a:off x="4656196" y="1509093"/>
            <a:ext cx="546141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찾기</a:t>
            </a:r>
            <a:endParaRPr lang="ko-KR" altLang="en-US" sz="1000" dirty="0"/>
          </a:p>
        </p:txBody>
      </p:sp>
      <p:sp>
        <p:nvSpPr>
          <p:cNvPr id="98" name="직사각형 97"/>
          <p:cNvSpPr/>
          <p:nvPr/>
        </p:nvSpPr>
        <p:spPr>
          <a:xfrm>
            <a:off x="105141" y="2088346"/>
            <a:ext cx="956048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총 </a:t>
            </a:r>
            <a:r>
              <a:rPr lang="en-US" altLang="ko-KR" sz="900" dirty="0" smtClean="0">
                <a:solidFill>
                  <a:schemeClr val="tx1"/>
                </a:solidFill>
              </a:rPr>
              <a:t>NNN </a:t>
            </a:r>
            <a:r>
              <a:rPr lang="ko-KR" altLang="en-US" sz="900" dirty="0" smtClean="0">
                <a:solidFill>
                  <a:schemeClr val="tx1"/>
                </a:solidFill>
              </a:rPr>
              <a:t>건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964585" y="952286"/>
            <a:ext cx="1912744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전체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336460" y="958844"/>
            <a:ext cx="692458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진행상태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669170" y="371486"/>
            <a:ext cx="1584559" cy="150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등록 서류 검색 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모달</a:t>
            </a:r>
            <a:r>
              <a:rPr lang="ko-KR" altLang="en-US" sz="900" dirty="0" smtClean="0">
                <a:solidFill>
                  <a:schemeClr val="tx1"/>
                </a:solidFill>
              </a:rPr>
              <a:t> 팝업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-223575" y="922844"/>
            <a:ext cx="1044059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서류유형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72957" y="922844"/>
            <a:ext cx="1912744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서류분류 전체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595181" y="1518763"/>
            <a:ext cx="749185" cy="1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이름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75238" y="5516637"/>
            <a:ext cx="2620712" cy="253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PAGER</a:t>
            </a:r>
            <a:endParaRPr lang="ko-KR" altLang="en-US" sz="1000" dirty="0"/>
          </a:p>
        </p:txBody>
      </p:sp>
      <p:sp>
        <p:nvSpPr>
          <p:cNvPr id="35" name="직사각형 34"/>
          <p:cNvSpPr/>
          <p:nvPr/>
        </p:nvSpPr>
        <p:spPr>
          <a:xfrm>
            <a:off x="4656196" y="1229257"/>
            <a:ext cx="546141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찾기</a:t>
            </a:r>
            <a:endParaRPr lang="ko-KR" altLang="en-US" sz="10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15837"/>
              </p:ext>
            </p:extLst>
          </p:nvPr>
        </p:nvGraphicFramePr>
        <p:xfrm>
          <a:off x="9353294" y="1353946"/>
          <a:ext cx="2670569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/>
                <a:gridCol w="1924645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항목명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설명</a:t>
                      </a:r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확인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특정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ROW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를 선택하고 확인 클릭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 시 해당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ROW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를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RETURN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/>
                    </a:p>
                    <a:p>
                      <a:pPr latinLnBrk="1"/>
                      <a:r>
                        <a:rPr lang="ko-KR" altLang="en-US" sz="800" dirty="0" smtClean="0"/>
                        <a:t>특정 </a:t>
                      </a:r>
                      <a:r>
                        <a:rPr lang="en-US" altLang="ko-KR" sz="800" dirty="0" smtClean="0"/>
                        <a:t>ROW</a:t>
                      </a:r>
                      <a:r>
                        <a:rPr lang="ko-KR" altLang="en-US" sz="800" dirty="0" smtClean="0"/>
                        <a:t>를 </a:t>
                      </a:r>
                      <a:r>
                        <a:rPr lang="en-US" altLang="ko-KR" sz="800" dirty="0" smtClean="0"/>
                        <a:t>DOUBLE CLICK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시 도 동일하게 처리</a:t>
                      </a:r>
                      <a:endParaRPr lang="ko-KR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직사각형 39"/>
          <p:cNvSpPr/>
          <p:nvPr/>
        </p:nvSpPr>
        <p:spPr>
          <a:xfrm>
            <a:off x="9517353" y="2854687"/>
            <a:ext cx="2467745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질의사항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741736" y="922844"/>
            <a:ext cx="1912744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서류 유형 전체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461450" y="919048"/>
            <a:ext cx="231494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V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446314" y="919048"/>
            <a:ext cx="231494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V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664738" y="952286"/>
            <a:ext cx="231494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V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391433" y="1503610"/>
            <a:ext cx="2217695" cy="1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소속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698108" y="4332015"/>
            <a:ext cx="74205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확인</a:t>
            </a:r>
            <a:endParaRPr lang="ko-KR" altLang="en-US" sz="1000" dirty="0"/>
          </a:p>
        </p:txBody>
      </p:sp>
      <p:sp>
        <p:nvSpPr>
          <p:cNvPr id="50" name="직사각형 49"/>
          <p:cNvSpPr/>
          <p:nvPr/>
        </p:nvSpPr>
        <p:spPr>
          <a:xfrm>
            <a:off x="4484088" y="4332015"/>
            <a:ext cx="74205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취소</a:t>
            </a:r>
            <a:endParaRPr lang="ko-KR" altLang="en-US" sz="1000" dirty="0"/>
          </a:p>
        </p:txBody>
      </p:sp>
      <p:sp>
        <p:nvSpPr>
          <p:cNvPr id="31" name="직사각형 30"/>
          <p:cNvSpPr/>
          <p:nvPr/>
        </p:nvSpPr>
        <p:spPr>
          <a:xfrm>
            <a:off x="9311021" y="857279"/>
            <a:ext cx="2467745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등록한 혹은 등록중인 서류를 찾기 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25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386888"/>
              </p:ext>
            </p:extLst>
          </p:nvPr>
        </p:nvGraphicFramePr>
        <p:xfrm>
          <a:off x="263891" y="1989101"/>
          <a:ext cx="8904311" cy="1300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5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661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0317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52103"/>
                <a:gridCol w="647861"/>
                <a:gridCol w="823111"/>
                <a:gridCol w="1531720"/>
                <a:gridCol w="620621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등록일시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공사번호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공사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명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공사 기간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담당 조직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책임자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공사유형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공사금액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천원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16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2020-01-02 23:00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u="none" dirty="0" smtClean="0">
                          <a:solidFill>
                            <a:schemeClr val="tx1"/>
                          </a:solidFill>
                        </a:rPr>
                        <a:t>123456789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/>
                        <a:t>서초지점 </a:t>
                      </a:r>
                      <a:r>
                        <a:rPr lang="en-US" altLang="ko-KR" sz="900" b="0" dirty="0" smtClean="0"/>
                        <a:t>2021</a:t>
                      </a:r>
                      <a:r>
                        <a:rPr lang="ko-KR" altLang="en-US" sz="900" b="0" dirty="0" smtClean="0"/>
                        <a:t>년 직영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/>
                        <a:t>2021-01-01~2021-12-31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/>
                        <a:t>서초지점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/>
                        <a:t>홍길동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/>
                        <a:t>직영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2020-01-02 23:00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u="none" dirty="0" smtClean="0">
                          <a:solidFill>
                            <a:schemeClr val="tx1"/>
                          </a:solidFill>
                        </a:rPr>
                        <a:t>123456789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/>
                        <a:t>서초지점 </a:t>
                      </a:r>
                      <a:r>
                        <a:rPr lang="en-US" altLang="ko-KR" sz="900" b="0" dirty="0" smtClean="0"/>
                        <a:t>2021</a:t>
                      </a:r>
                      <a:r>
                        <a:rPr lang="ko-KR" altLang="en-US" sz="900" b="0" dirty="0" smtClean="0"/>
                        <a:t>년 도급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/>
                        <a:t>2021-01-01~2021-12-31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/>
                        <a:t>서초지점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/>
                        <a:t>홍길동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/>
                        <a:t>도급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2020-01-02 23:00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u="none" dirty="0" smtClean="0">
                          <a:solidFill>
                            <a:schemeClr val="tx1"/>
                          </a:solidFill>
                        </a:rPr>
                        <a:t>123456719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/>
                        <a:t>XX </a:t>
                      </a:r>
                      <a:r>
                        <a:rPr lang="ko-KR" altLang="en-US" sz="900" b="0" dirty="0" smtClean="0"/>
                        <a:t>공사 공조작업 도급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/>
                        <a:t>YYYY-MM-DD~YYYY-MM-DD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/>
                        <a:t>서초지사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/>
                        <a:t>이순신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/>
                        <a:t>도급공사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 smtClean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2020-01-02 23:00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u="none" dirty="0" smtClean="0">
                          <a:solidFill>
                            <a:schemeClr val="tx1"/>
                          </a:solidFill>
                        </a:rPr>
                        <a:t>123456719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/>
                        <a:t>XX </a:t>
                      </a:r>
                      <a:r>
                        <a:rPr lang="ko-KR" altLang="en-US" sz="900" b="0" dirty="0" smtClean="0"/>
                        <a:t>공사 도급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/>
                        <a:t>YYYY-MM-DD~YYYY-MM-DD</a:t>
                      </a:r>
                      <a:endParaRPr lang="ko-KR" altLang="en-US" sz="900" b="0" dirty="0" smtClean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/>
                        <a:t>서초지사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/>
                        <a:t>임꺽정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/>
                        <a:t>도급공사</a:t>
                      </a:r>
                      <a:r>
                        <a:rPr lang="en-US" altLang="ko-KR" sz="900" b="0" dirty="0" smtClean="0"/>
                        <a:t>(</a:t>
                      </a:r>
                      <a:r>
                        <a:rPr lang="ko-KR" altLang="en-US" sz="900" b="0" dirty="0" smtClean="0"/>
                        <a:t>건설공사발주자</a:t>
                      </a:r>
                      <a:r>
                        <a:rPr lang="en-US" altLang="ko-KR" sz="900" b="0" dirty="0" smtClean="0"/>
                        <a:t>)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/>
                        <a:t>10,000</a:t>
                      </a:r>
                      <a:endParaRPr lang="ko-KR" altLang="en-US" sz="900" b="0" dirty="0" smtClean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2020-01-02 23:00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u="none" dirty="0" smtClean="0">
                          <a:solidFill>
                            <a:schemeClr val="tx1"/>
                          </a:solidFill>
                        </a:rPr>
                        <a:t>123456719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baseline="0" dirty="0" smtClean="0"/>
                        <a:t>인천공사</a:t>
                      </a:r>
                      <a:r>
                        <a:rPr lang="en-US" altLang="ko-KR" sz="900" b="0" baseline="0" dirty="0" smtClean="0"/>
                        <a:t> </a:t>
                      </a:r>
                      <a:r>
                        <a:rPr lang="ko-KR" altLang="en-US" sz="900" b="0" baseline="0" dirty="0" smtClean="0"/>
                        <a:t>프로젝트 수주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/>
                        <a:t>YYYY-MM-DD~YYYY-MM-DD</a:t>
                      </a:r>
                      <a:endParaRPr lang="ko-KR" altLang="en-US" sz="900" b="0" dirty="0" smtClean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/>
                        <a:t>E</a:t>
                      </a:r>
                      <a:r>
                        <a:rPr lang="ko-KR" altLang="en-US" sz="900" b="0" dirty="0" smtClean="0"/>
                        <a:t>부문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/>
                        <a:t>임꺽정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/>
                        <a:t>수주공사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4" name="직사각형 43"/>
          <p:cNvSpPr/>
          <p:nvPr/>
        </p:nvSpPr>
        <p:spPr>
          <a:xfrm>
            <a:off x="4336448" y="1011267"/>
            <a:ext cx="1044059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smtClean="0">
                <a:solidFill>
                  <a:schemeClr val="tx1"/>
                </a:solidFill>
              </a:rPr>
              <a:t>WBS ID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44123" y="1288641"/>
            <a:ext cx="3977205" cy="1646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-28834" y="1273286"/>
            <a:ext cx="956048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조직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8441467" y="1273286"/>
            <a:ext cx="74205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조회</a:t>
            </a:r>
            <a:endParaRPr lang="ko-KR" altLang="en-US" sz="1000" dirty="0"/>
          </a:p>
        </p:txBody>
      </p:sp>
      <p:sp>
        <p:nvSpPr>
          <p:cNvPr id="211" name="직사각형 210"/>
          <p:cNvSpPr/>
          <p:nvPr/>
        </p:nvSpPr>
        <p:spPr>
          <a:xfrm>
            <a:off x="5348135" y="1015962"/>
            <a:ext cx="760775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36054" y="1691215"/>
            <a:ext cx="956048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총 </a:t>
            </a:r>
            <a:r>
              <a:rPr lang="en-US" altLang="ko-KR" sz="900" dirty="0" smtClean="0">
                <a:solidFill>
                  <a:schemeClr val="tx1"/>
                </a:solidFill>
              </a:rPr>
              <a:t>NNN </a:t>
            </a:r>
            <a:r>
              <a:rPr lang="ko-KR" altLang="en-US" sz="900" dirty="0" smtClean="0">
                <a:solidFill>
                  <a:schemeClr val="tx1"/>
                </a:solidFill>
              </a:rPr>
              <a:t>건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669170" y="371486"/>
            <a:ext cx="1584559" cy="150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공사번호 검색 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모달</a:t>
            </a:r>
            <a:r>
              <a:rPr lang="ko-KR" altLang="en-US" sz="900" dirty="0" smtClean="0">
                <a:solidFill>
                  <a:schemeClr val="tx1"/>
                </a:solidFill>
              </a:rPr>
              <a:t> 팝업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104645" y="3909772"/>
            <a:ext cx="2620712" cy="253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PAGER</a:t>
            </a:r>
            <a:endParaRPr lang="ko-KR" altLang="en-US" sz="10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703020"/>
              </p:ext>
            </p:extLst>
          </p:nvPr>
        </p:nvGraphicFramePr>
        <p:xfrm>
          <a:off x="9368315" y="1202843"/>
          <a:ext cx="2670569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/>
                <a:gridCol w="1924645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항목명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설명</a:t>
                      </a:r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공사유형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직영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도급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도급공사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수주공사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중 택일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전체 선택 가능</a:t>
                      </a:r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공사명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입력시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 해당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공사명을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like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검색하여 출력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 smtClean="0">
                          <a:solidFill>
                            <a:schemeClr val="dk1"/>
                          </a:solidFill>
                        </a:rPr>
                        <a:t>예 </a:t>
                      </a:r>
                      <a:r>
                        <a:rPr lang="en-US" altLang="ko-KR" sz="800" baseline="0" dirty="0" smtClean="0">
                          <a:solidFill>
                            <a:schemeClr val="dk1"/>
                          </a:solidFill>
                        </a:rPr>
                        <a:t>: </a:t>
                      </a:r>
                      <a:r>
                        <a:rPr lang="ko-KR" altLang="en-US" sz="800" baseline="0" dirty="0" smtClean="0">
                          <a:solidFill>
                            <a:schemeClr val="dk1"/>
                          </a:solidFill>
                        </a:rPr>
                        <a:t>직영의 경우  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조직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조직을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선택시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 해당 조직자료 만 출력</a:t>
                      </a:r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확인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특정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ROW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를 선택하고 확인 클릭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 시 해당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ROW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를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RETURN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/>
                    </a:p>
                    <a:p>
                      <a:pPr latinLnBrk="1"/>
                      <a:r>
                        <a:rPr lang="ko-KR" altLang="en-US" sz="800" dirty="0" smtClean="0"/>
                        <a:t>특정 </a:t>
                      </a:r>
                      <a:r>
                        <a:rPr lang="en-US" altLang="ko-KR" sz="800" dirty="0" smtClean="0"/>
                        <a:t>ROW</a:t>
                      </a:r>
                      <a:r>
                        <a:rPr lang="ko-KR" altLang="en-US" sz="800" dirty="0" smtClean="0"/>
                        <a:t>를 </a:t>
                      </a:r>
                      <a:r>
                        <a:rPr lang="en-US" altLang="ko-KR" sz="800" dirty="0" smtClean="0"/>
                        <a:t>DOUBLE CLICK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시 도 동일하게 처리</a:t>
                      </a:r>
                      <a:endParaRPr lang="ko-KR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직사각형 39"/>
          <p:cNvSpPr/>
          <p:nvPr/>
        </p:nvSpPr>
        <p:spPr>
          <a:xfrm>
            <a:off x="9469728" y="5610904"/>
            <a:ext cx="2467745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질의사항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344323" y="1032369"/>
            <a:ext cx="2377005" cy="1704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629021" y="4439709"/>
            <a:ext cx="74205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확인</a:t>
            </a:r>
            <a:endParaRPr lang="ko-KR" altLang="en-US" sz="1000" dirty="0"/>
          </a:p>
        </p:txBody>
      </p:sp>
      <p:sp>
        <p:nvSpPr>
          <p:cNvPr id="50" name="직사각형 49"/>
          <p:cNvSpPr/>
          <p:nvPr/>
        </p:nvSpPr>
        <p:spPr>
          <a:xfrm>
            <a:off x="4415001" y="4439709"/>
            <a:ext cx="74205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취소</a:t>
            </a:r>
            <a:endParaRPr lang="ko-KR" altLang="en-US" sz="1000" dirty="0"/>
          </a:p>
        </p:txBody>
      </p:sp>
      <p:sp>
        <p:nvSpPr>
          <p:cNvPr id="31" name="직사각형 30"/>
          <p:cNvSpPr/>
          <p:nvPr/>
        </p:nvSpPr>
        <p:spPr>
          <a:xfrm>
            <a:off x="4773083" y="1288641"/>
            <a:ext cx="546141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찾기</a:t>
            </a:r>
            <a:endParaRPr lang="ko-KR" altLang="en-US" sz="1000" dirty="0"/>
          </a:p>
        </p:txBody>
      </p:sp>
      <p:sp>
        <p:nvSpPr>
          <p:cNvPr id="34" name="직사각형 33"/>
          <p:cNvSpPr/>
          <p:nvPr/>
        </p:nvSpPr>
        <p:spPr>
          <a:xfrm>
            <a:off x="1300264" y="1017331"/>
            <a:ext cx="1044059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공사 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298278" y="865317"/>
            <a:ext cx="2467745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공사를 검색하고  특정 공사를 선택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56202" y="1049807"/>
            <a:ext cx="701123" cy="151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전체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-16755" y="1034452"/>
            <a:ext cx="956048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공사유형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469507" y="1034452"/>
            <a:ext cx="199663" cy="167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v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374478" y="3239660"/>
            <a:ext cx="2467745" cy="13388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참</a:t>
            </a:r>
            <a:r>
              <a:rPr lang="ko-KR" altLang="en-US" sz="900" dirty="0" smtClean="0">
                <a:solidFill>
                  <a:schemeClr val="tx1"/>
                </a:solidFill>
              </a:rPr>
              <a:t>고사항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SRM</a:t>
            </a:r>
            <a:r>
              <a:rPr lang="ko-KR" altLang="en-US" sz="900" dirty="0" smtClean="0">
                <a:solidFill>
                  <a:schemeClr val="tx1"/>
                </a:solidFill>
              </a:rPr>
              <a:t>에 건설공사발주자 구분 </a:t>
            </a:r>
            <a:r>
              <a:rPr lang="en-US" altLang="ko-KR" sz="900" dirty="0" smtClean="0">
                <a:solidFill>
                  <a:schemeClr val="tx1"/>
                </a:solidFill>
              </a:rPr>
              <a:t>8</a:t>
            </a:r>
            <a:r>
              <a:rPr lang="ko-KR" altLang="en-US" sz="900" dirty="0" smtClean="0">
                <a:solidFill>
                  <a:schemeClr val="tx1"/>
                </a:solidFill>
              </a:rPr>
              <a:t>월말에 반영예정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직영</a:t>
            </a:r>
            <a:r>
              <a:rPr lang="en-US" altLang="ko-KR" sz="900" dirty="0" smtClean="0">
                <a:solidFill>
                  <a:schemeClr val="tx1"/>
                </a:solidFill>
              </a:rPr>
              <a:t>,</a:t>
            </a:r>
            <a:r>
              <a:rPr lang="ko-KR" altLang="en-US" sz="900" dirty="0" smtClean="0">
                <a:solidFill>
                  <a:schemeClr val="tx1"/>
                </a:solidFill>
              </a:rPr>
              <a:t>도급의 경우  조직 별로 년 </a:t>
            </a:r>
            <a:r>
              <a:rPr lang="en-US" altLang="ko-KR" sz="900" dirty="0" smtClean="0">
                <a:solidFill>
                  <a:schemeClr val="tx1"/>
                </a:solidFill>
              </a:rPr>
              <a:t>1</a:t>
            </a:r>
            <a:r>
              <a:rPr lang="ko-KR" altLang="en-US" sz="900" dirty="0" smtClean="0">
                <a:solidFill>
                  <a:schemeClr val="tx1"/>
                </a:solidFill>
              </a:rPr>
              <a:t>개씩 </a:t>
            </a:r>
            <a:r>
              <a:rPr lang="en-US" altLang="ko-KR" sz="900" dirty="0" smtClean="0">
                <a:solidFill>
                  <a:schemeClr val="tx1"/>
                </a:solidFill>
              </a:rPr>
              <a:t>default </a:t>
            </a:r>
            <a:r>
              <a:rPr lang="ko-KR" altLang="en-US" sz="900" dirty="0" smtClean="0">
                <a:solidFill>
                  <a:schemeClr val="tx1"/>
                </a:solidFill>
              </a:rPr>
              <a:t>공사를 생성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58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192486"/>
              </p:ext>
            </p:extLst>
          </p:nvPr>
        </p:nvGraphicFramePr>
        <p:xfrm>
          <a:off x="279213" y="1938759"/>
          <a:ext cx="8923362" cy="1117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60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879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4597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04846"/>
                <a:gridCol w="1427427"/>
                <a:gridCol w="787960"/>
                <a:gridCol w="1276588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등록일시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작업지시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 ID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작업지시 명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담당 조직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등록자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공사유형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16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2020-01-02 23:00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u="none" dirty="0" smtClean="0">
                          <a:solidFill>
                            <a:schemeClr val="tx1"/>
                          </a:solidFill>
                        </a:rPr>
                        <a:t>123456789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/>
                        <a:t>XXXXXXXXXXXXXXXXXX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/>
                        <a:t>YYYY-MM-DD~YYYY-MM-DD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/>
                        <a:t>서초지사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/>
                        <a:t>홍길동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/>
                        <a:t>밀폐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2020-01-02 23:00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u="none" dirty="0" smtClean="0">
                          <a:solidFill>
                            <a:schemeClr val="tx1"/>
                          </a:solidFill>
                        </a:rPr>
                        <a:t>123456719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/>
                        <a:t>XXXXXXXXXXXXXXXXX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/>
                        <a:t>서초지사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/>
                        <a:t>차량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2020-01-02 23:00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u="none" dirty="0" smtClean="0">
                          <a:solidFill>
                            <a:schemeClr val="tx1"/>
                          </a:solidFill>
                        </a:rPr>
                        <a:t>123456719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/>
                        <a:t>XXXXXXXXXXXXXXXXX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4" name="직사각형 43"/>
          <p:cNvSpPr/>
          <p:nvPr/>
        </p:nvSpPr>
        <p:spPr>
          <a:xfrm>
            <a:off x="-238730" y="1211257"/>
            <a:ext cx="1044059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작업지시</a:t>
            </a:r>
            <a:r>
              <a:rPr lang="en-US" altLang="ko-KR" sz="900" dirty="0" smtClean="0">
                <a:solidFill>
                  <a:schemeClr val="tx1"/>
                </a:solidFill>
              </a:rPr>
              <a:t> ID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72957" y="939233"/>
            <a:ext cx="3910381" cy="1846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0" y="923878"/>
            <a:ext cx="956048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조직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8460517" y="1169411"/>
            <a:ext cx="74205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조회</a:t>
            </a:r>
            <a:endParaRPr lang="ko-KR" altLang="en-US" sz="1000" dirty="0"/>
          </a:p>
        </p:txBody>
      </p:sp>
      <p:sp>
        <p:nvSpPr>
          <p:cNvPr id="211" name="직사각형 210"/>
          <p:cNvSpPr/>
          <p:nvPr/>
        </p:nvSpPr>
        <p:spPr>
          <a:xfrm>
            <a:off x="772957" y="1215952"/>
            <a:ext cx="760775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51376" y="1640873"/>
            <a:ext cx="956048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총 </a:t>
            </a:r>
            <a:r>
              <a:rPr lang="en-US" altLang="ko-KR" sz="900" dirty="0" smtClean="0">
                <a:solidFill>
                  <a:schemeClr val="tx1"/>
                </a:solidFill>
              </a:rPr>
              <a:t>NNN </a:t>
            </a:r>
            <a:r>
              <a:rPr lang="ko-KR" altLang="en-US" sz="900" dirty="0" smtClean="0">
                <a:solidFill>
                  <a:schemeClr val="tx1"/>
                </a:solidFill>
              </a:rPr>
              <a:t>건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669170" y="371485"/>
            <a:ext cx="1975173" cy="1829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smtClean="0">
                <a:solidFill>
                  <a:schemeClr val="tx1"/>
                </a:solidFill>
              </a:rPr>
              <a:t>직영 작성지시 </a:t>
            </a:r>
            <a:r>
              <a:rPr lang="ko-KR" altLang="en-US" sz="900" dirty="0" smtClean="0">
                <a:solidFill>
                  <a:schemeClr val="tx1"/>
                </a:solidFill>
              </a:rPr>
              <a:t>검색 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모달</a:t>
            </a:r>
            <a:r>
              <a:rPr lang="ko-KR" altLang="en-US" sz="900" dirty="0" smtClean="0">
                <a:solidFill>
                  <a:schemeClr val="tx1"/>
                </a:solidFill>
              </a:rPr>
              <a:t> 팝업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119967" y="3354605"/>
            <a:ext cx="2620712" cy="253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PAGER</a:t>
            </a:r>
            <a:endParaRPr lang="ko-KR" altLang="en-US" sz="1000" dirty="0"/>
          </a:p>
        </p:txBody>
      </p:sp>
      <p:sp>
        <p:nvSpPr>
          <p:cNvPr id="33" name="직사각형 32"/>
          <p:cNvSpPr/>
          <p:nvPr/>
        </p:nvSpPr>
        <p:spPr>
          <a:xfrm>
            <a:off x="9353294" y="858346"/>
            <a:ext cx="2631804" cy="311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등록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350126" y="1169411"/>
          <a:ext cx="2670569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/>
                <a:gridCol w="1924645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항목명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설명</a:t>
                      </a:r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확인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특정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ROW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를 선택하고 확인 클릭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 시 해당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ROW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를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RETURN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/>
                    </a:p>
                    <a:p>
                      <a:pPr latinLnBrk="1"/>
                      <a:r>
                        <a:rPr lang="ko-KR" altLang="en-US" sz="800" dirty="0" smtClean="0"/>
                        <a:t>특정 </a:t>
                      </a:r>
                      <a:r>
                        <a:rPr lang="en-US" altLang="ko-KR" sz="800" dirty="0" smtClean="0"/>
                        <a:t>ROW</a:t>
                      </a:r>
                      <a:r>
                        <a:rPr lang="ko-KR" altLang="en-US" sz="800" dirty="0" smtClean="0"/>
                        <a:t>를 </a:t>
                      </a:r>
                      <a:r>
                        <a:rPr lang="en-US" altLang="ko-KR" sz="800" dirty="0" smtClean="0"/>
                        <a:t>DOUBLE CLICK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시 도 동일하게 처리</a:t>
                      </a:r>
                      <a:endParaRPr lang="ko-KR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직사각형 39"/>
          <p:cNvSpPr/>
          <p:nvPr/>
        </p:nvSpPr>
        <p:spPr>
          <a:xfrm>
            <a:off x="9517353" y="2854687"/>
            <a:ext cx="2467745" cy="10618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질의사항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직영 도급과  </a:t>
            </a:r>
            <a:r>
              <a:rPr lang="en-US" altLang="ko-KR" sz="900" dirty="0" smtClean="0">
                <a:solidFill>
                  <a:schemeClr val="tx1"/>
                </a:solidFill>
              </a:rPr>
              <a:t>E</a:t>
            </a:r>
            <a:r>
              <a:rPr lang="ko-KR" altLang="en-US" sz="900" dirty="0" smtClean="0">
                <a:solidFill>
                  <a:schemeClr val="tx1"/>
                </a:solidFill>
              </a:rPr>
              <a:t>부문이 같은 시스템으로 부터 수신하나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306333" y="1225478"/>
            <a:ext cx="2377005" cy="1704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소속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644343" y="3884542"/>
            <a:ext cx="74205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확인</a:t>
            </a:r>
            <a:endParaRPr lang="ko-KR" altLang="en-US" sz="1000" dirty="0"/>
          </a:p>
        </p:txBody>
      </p:sp>
      <p:sp>
        <p:nvSpPr>
          <p:cNvPr id="50" name="직사각형 49"/>
          <p:cNvSpPr/>
          <p:nvPr/>
        </p:nvSpPr>
        <p:spPr>
          <a:xfrm>
            <a:off x="4430323" y="3884542"/>
            <a:ext cx="74205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취소</a:t>
            </a:r>
            <a:endParaRPr lang="ko-KR" altLang="en-US" sz="1000" dirty="0"/>
          </a:p>
        </p:txBody>
      </p:sp>
      <p:sp>
        <p:nvSpPr>
          <p:cNvPr id="31" name="직사각형 30"/>
          <p:cNvSpPr/>
          <p:nvPr/>
        </p:nvSpPr>
        <p:spPr>
          <a:xfrm>
            <a:off x="4801224" y="943885"/>
            <a:ext cx="546141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찾기</a:t>
            </a:r>
            <a:endParaRPr lang="ko-KR" altLang="en-US" sz="1000" dirty="0"/>
          </a:p>
        </p:txBody>
      </p:sp>
      <p:sp>
        <p:nvSpPr>
          <p:cNvPr id="34" name="직사각형 33"/>
          <p:cNvSpPr/>
          <p:nvPr/>
        </p:nvSpPr>
        <p:spPr>
          <a:xfrm>
            <a:off x="1294986" y="1225478"/>
            <a:ext cx="1044059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작업지시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93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446042" y="147159"/>
            <a:ext cx="5994636" cy="186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관리책임자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총괄책임자 등록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776596"/>
              </p:ext>
            </p:extLst>
          </p:nvPr>
        </p:nvGraphicFramePr>
        <p:xfrm>
          <a:off x="9403000" y="915669"/>
          <a:ext cx="2670569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/>
                <a:gridCol w="192464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항목명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설명</a:t>
                      </a:r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관리책임자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DEFAULT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는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LOGIN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등록자 조직의 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지사장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지점장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센타장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부담당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임명장 다운로드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양식에 맞추어 임명장을 다운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1" name="직사각형 90"/>
          <p:cNvSpPr/>
          <p:nvPr/>
        </p:nvSpPr>
        <p:spPr>
          <a:xfrm>
            <a:off x="9393354" y="4102204"/>
            <a:ext cx="270263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질의사항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07731" y="915669"/>
            <a:ext cx="8994109" cy="56796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/>
          <p:cNvSpPr/>
          <p:nvPr/>
        </p:nvSpPr>
        <p:spPr>
          <a:xfrm>
            <a:off x="468027" y="2026481"/>
            <a:ext cx="1327508" cy="3518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직사각형 139"/>
          <p:cNvSpPr/>
          <p:nvPr/>
        </p:nvSpPr>
        <p:spPr>
          <a:xfrm>
            <a:off x="547359" y="2162766"/>
            <a:ext cx="1257461" cy="10385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</a:rPr>
              <a:t>관리책임자 등록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서류 업로드</a:t>
            </a:r>
            <a:endParaRPr lang="en-US" altLang="ko-KR" sz="900" b="1" u="sng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err="1" smtClean="0">
                <a:solidFill>
                  <a:schemeClr val="tx1"/>
                </a:solidFill>
              </a:rPr>
              <a:t>직상사</a:t>
            </a:r>
            <a:r>
              <a:rPr lang="ko-KR" altLang="en-US" sz="900" dirty="0" smtClean="0">
                <a:solidFill>
                  <a:schemeClr val="tx1"/>
                </a:solidFill>
              </a:rPr>
              <a:t> 확인 요청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468027" y="981910"/>
            <a:ext cx="8719935" cy="960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221594" y="1327146"/>
            <a:ext cx="1632494" cy="269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i="1" dirty="0" smtClean="0">
                <a:solidFill>
                  <a:schemeClr val="tx1"/>
                </a:solidFill>
              </a:rPr>
              <a:t>공통 </a:t>
            </a:r>
            <a:r>
              <a:rPr lang="en-US" altLang="ko-KR" sz="900" i="1" dirty="0" smtClean="0">
                <a:solidFill>
                  <a:schemeClr val="tx1"/>
                </a:solidFill>
              </a:rPr>
              <a:t>HEAD</a:t>
            </a:r>
            <a:endParaRPr lang="ko-KR" altLang="en-US" sz="900" i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840109" y="2894465"/>
            <a:ext cx="732303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달력</a:t>
            </a:r>
            <a:endParaRPr lang="ko-KR" altLang="en-US" sz="1000" dirty="0"/>
          </a:p>
        </p:txBody>
      </p:sp>
      <p:sp>
        <p:nvSpPr>
          <p:cNvPr id="32" name="직사각형 31"/>
          <p:cNvSpPr/>
          <p:nvPr/>
        </p:nvSpPr>
        <p:spPr>
          <a:xfrm>
            <a:off x="1906859" y="2026480"/>
            <a:ext cx="7281103" cy="4384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2994714" y="2511098"/>
            <a:ext cx="799897" cy="2342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사번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840109" y="2511098"/>
            <a:ext cx="799897" cy="23427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이름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685504" y="2496947"/>
            <a:ext cx="3077993" cy="23427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소속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7808995" y="2506083"/>
            <a:ext cx="732303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찾기</a:t>
            </a:r>
            <a:endParaRPr lang="ko-KR" altLang="en-US" sz="1000" dirty="0"/>
          </a:p>
        </p:txBody>
      </p:sp>
      <p:sp>
        <p:nvSpPr>
          <p:cNvPr id="64" name="직사각형 63"/>
          <p:cNvSpPr/>
          <p:nvPr/>
        </p:nvSpPr>
        <p:spPr>
          <a:xfrm>
            <a:off x="448357" y="5616501"/>
            <a:ext cx="1327508" cy="799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2257651" y="2538779"/>
            <a:ext cx="836110" cy="1506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관리책임자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360997" y="3016616"/>
            <a:ext cx="2702636" cy="7848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참</a:t>
            </a:r>
            <a:r>
              <a:rPr lang="ko-KR" altLang="en-US" sz="900" dirty="0" smtClean="0">
                <a:solidFill>
                  <a:schemeClr val="tx1"/>
                </a:solidFill>
              </a:rPr>
              <a:t>고사항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출력하여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대표이사 직인을 </a:t>
            </a:r>
            <a:r>
              <a:rPr lang="ko-KR" altLang="en-US" sz="900" dirty="0" smtClean="0">
                <a:solidFill>
                  <a:schemeClr val="tx1"/>
                </a:solidFill>
              </a:rPr>
              <a:t>찍은 후 서류를 업로드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책임자는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조직별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1</a:t>
            </a:r>
            <a:r>
              <a:rPr lang="ko-KR" altLang="en-US" sz="900" dirty="0" smtClean="0">
                <a:solidFill>
                  <a:schemeClr val="tx1"/>
                </a:solidFill>
              </a:rPr>
              <a:t>인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994714" y="2899480"/>
            <a:ext cx="799897" cy="2342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Yyyy</a:t>
            </a:r>
            <a:r>
              <a:rPr lang="en-US" altLang="ko-KR" sz="800" dirty="0" smtClean="0">
                <a:solidFill>
                  <a:schemeClr val="tx1"/>
                </a:solidFill>
              </a:rPr>
              <a:t>-mm-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dd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257651" y="2927161"/>
            <a:ext cx="836110" cy="1506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선임일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912235" y="5664599"/>
            <a:ext cx="732303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저장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6064760" y="5664599"/>
            <a:ext cx="1178906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임명장 다운로드</a:t>
            </a:r>
            <a:endParaRPr lang="ko-KR" altLang="en-US" sz="1000" dirty="0"/>
          </a:p>
        </p:txBody>
      </p:sp>
      <p:sp>
        <p:nvSpPr>
          <p:cNvPr id="27" name="직사각형 26"/>
          <p:cNvSpPr/>
          <p:nvPr/>
        </p:nvSpPr>
        <p:spPr>
          <a:xfrm>
            <a:off x="9393354" y="2189933"/>
            <a:ext cx="2585435" cy="570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적용대상 서류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1.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관리책임자 선임서류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53. </a:t>
            </a:r>
            <a:r>
              <a:rPr lang="ko-KR" altLang="en-US" sz="900" dirty="0" smtClean="0">
                <a:solidFill>
                  <a:schemeClr val="tx1"/>
                </a:solidFill>
              </a:rPr>
              <a:t>총괄책임자 선임서류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77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446042" y="147159"/>
            <a:ext cx="5994636" cy="186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관리감독자 등록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89" name="표 88"/>
          <p:cNvGraphicFramePr>
            <a:graphicFrameLocks noGrp="1"/>
          </p:cNvGraphicFramePr>
          <p:nvPr>
            <p:extLst/>
          </p:nvPr>
        </p:nvGraphicFramePr>
        <p:xfrm>
          <a:off x="9403000" y="915669"/>
          <a:ext cx="2670569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/>
                <a:gridCol w="192464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항목명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설명</a:t>
                      </a:r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관리책임자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DEFAULT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는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LOGIN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등록자 조직의 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지사장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지점장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센타장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부담당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임명장 다운로드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양식에 맞추어 임명장을 다운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1" name="직사각형 90"/>
          <p:cNvSpPr/>
          <p:nvPr/>
        </p:nvSpPr>
        <p:spPr>
          <a:xfrm>
            <a:off x="9393354" y="4102204"/>
            <a:ext cx="2702636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질의사항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감독자는  하나의 화면에서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여러명을</a:t>
            </a:r>
            <a:r>
              <a:rPr lang="ko-KR" altLang="en-US" sz="900" dirty="0" smtClean="0">
                <a:solidFill>
                  <a:schemeClr val="tx1"/>
                </a:solidFill>
              </a:rPr>
              <a:t> 등록할 것인가 </a:t>
            </a:r>
            <a:r>
              <a:rPr lang="en-US" altLang="ko-KR" sz="900" dirty="0" smtClean="0">
                <a:solidFill>
                  <a:schemeClr val="tx1"/>
                </a:solidFill>
              </a:rPr>
              <a:t>,   </a:t>
            </a:r>
            <a:r>
              <a:rPr lang="ko-KR" altLang="en-US" sz="900" dirty="0" smtClean="0">
                <a:solidFill>
                  <a:schemeClr val="tx1"/>
                </a:solidFill>
              </a:rPr>
              <a:t>아니면   하나씩 등록할 것인가</a:t>
            </a:r>
            <a:r>
              <a:rPr lang="en-US" altLang="ko-KR" sz="900" dirty="0" smtClean="0">
                <a:solidFill>
                  <a:schemeClr val="tx1"/>
                </a:solidFill>
              </a:rPr>
              <a:t>. </a:t>
            </a:r>
            <a:r>
              <a:rPr lang="ko-KR" altLang="en-US" sz="900" dirty="0" smtClean="0">
                <a:solidFill>
                  <a:schemeClr val="tx1"/>
                </a:solidFill>
              </a:rPr>
              <a:t>하나씩 등록하면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서류명으로는</a:t>
            </a:r>
            <a:r>
              <a:rPr lang="ko-KR" altLang="en-US" sz="900" dirty="0" smtClean="0">
                <a:solidFill>
                  <a:schemeClr val="tx1"/>
                </a:solidFill>
              </a:rPr>
              <a:t> 어느 감독자임을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알수</a:t>
            </a:r>
            <a:r>
              <a:rPr lang="ko-KR" altLang="en-US" sz="900" dirty="0" smtClean="0">
                <a:solidFill>
                  <a:schemeClr val="tx1"/>
                </a:solidFill>
              </a:rPr>
              <a:t> 가 없음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07731" y="915669"/>
            <a:ext cx="8994109" cy="56796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/>
          <p:cNvSpPr/>
          <p:nvPr/>
        </p:nvSpPr>
        <p:spPr>
          <a:xfrm>
            <a:off x="468027" y="2026481"/>
            <a:ext cx="1327508" cy="3518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직사각형 139"/>
          <p:cNvSpPr/>
          <p:nvPr/>
        </p:nvSpPr>
        <p:spPr>
          <a:xfrm>
            <a:off x="547359" y="2162766"/>
            <a:ext cx="1257461" cy="10385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</a:rPr>
              <a:t>관리감독자 등록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서류 업로드</a:t>
            </a:r>
            <a:endParaRPr lang="en-US" altLang="ko-KR" sz="900" b="1" u="sng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err="1" smtClean="0">
                <a:solidFill>
                  <a:schemeClr val="tx1"/>
                </a:solidFill>
              </a:rPr>
              <a:t>직상사</a:t>
            </a:r>
            <a:r>
              <a:rPr lang="ko-KR" altLang="en-US" sz="900" dirty="0" smtClean="0">
                <a:solidFill>
                  <a:schemeClr val="tx1"/>
                </a:solidFill>
              </a:rPr>
              <a:t> 확인 요청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468027" y="981910"/>
            <a:ext cx="8719935" cy="960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221594" y="1327146"/>
            <a:ext cx="1632494" cy="269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i="1" dirty="0" smtClean="0">
                <a:solidFill>
                  <a:schemeClr val="tx1"/>
                </a:solidFill>
              </a:rPr>
              <a:t>공통 </a:t>
            </a:r>
            <a:r>
              <a:rPr lang="en-US" altLang="ko-KR" sz="900" i="1" dirty="0" smtClean="0">
                <a:solidFill>
                  <a:schemeClr val="tx1"/>
                </a:solidFill>
              </a:rPr>
              <a:t>HEAD</a:t>
            </a:r>
            <a:endParaRPr lang="ko-KR" altLang="en-US" sz="900" i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840109" y="2894465"/>
            <a:ext cx="732303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달력</a:t>
            </a:r>
            <a:endParaRPr lang="ko-KR" altLang="en-US" sz="1000" dirty="0"/>
          </a:p>
        </p:txBody>
      </p:sp>
      <p:sp>
        <p:nvSpPr>
          <p:cNvPr id="32" name="직사각형 31"/>
          <p:cNvSpPr/>
          <p:nvPr/>
        </p:nvSpPr>
        <p:spPr>
          <a:xfrm>
            <a:off x="1906859" y="2026480"/>
            <a:ext cx="7281103" cy="4384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2994714" y="2511098"/>
            <a:ext cx="799897" cy="2342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사번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840109" y="2511098"/>
            <a:ext cx="799897" cy="23427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이름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685504" y="2496947"/>
            <a:ext cx="3077993" cy="23427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소속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7808995" y="2506083"/>
            <a:ext cx="732303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찾기</a:t>
            </a:r>
            <a:endParaRPr lang="ko-KR" altLang="en-US" sz="1000" dirty="0"/>
          </a:p>
        </p:txBody>
      </p:sp>
      <p:sp>
        <p:nvSpPr>
          <p:cNvPr id="64" name="직사각형 63"/>
          <p:cNvSpPr/>
          <p:nvPr/>
        </p:nvSpPr>
        <p:spPr>
          <a:xfrm>
            <a:off x="448357" y="5616501"/>
            <a:ext cx="1327508" cy="799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2257651" y="2538779"/>
            <a:ext cx="836110" cy="1506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관리자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360997" y="3016616"/>
            <a:ext cx="2702636" cy="7848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참</a:t>
            </a:r>
            <a:r>
              <a:rPr lang="ko-KR" altLang="en-US" sz="900" dirty="0" smtClean="0">
                <a:solidFill>
                  <a:schemeClr val="tx1"/>
                </a:solidFill>
              </a:rPr>
              <a:t>고사항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출력하여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대표이사 직인을 </a:t>
            </a:r>
            <a:r>
              <a:rPr lang="ko-KR" altLang="en-US" sz="900" dirty="0" smtClean="0">
                <a:solidFill>
                  <a:schemeClr val="tx1"/>
                </a:solidFill>
              </a:rPr>
              <a:t>찍은 후 서류를 업로드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관리감독자는 팀장들로 구성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994714" y="2899480"/>
            <a:ext cx="799897" cy="2342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Yyyy</a:t>
            </a:r>
            <a:r>
              <a:rPr lang="en-US" altLang="ko-KR" sz="800" dirty="0" smtClean="0">
                <a:solidFill>
                  <a:schemeClr val="tx1"/>
                </a:solidFill>
              </a:rPr>
              <a:t>-mm-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dd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257651" y="2927161"/>
            <a:ext cx="836110" cy="1506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선임일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912235" y="5664599"/>
            <a:ext cx="732303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저장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6064760" y="5664599"/>
            <a:ext cx="1178906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임명장 다운로드</a:t>
            </a:r>
            <a:endParaRPr lang="ko-KR" altLang="en-US" sz="1000" dirty="0"/>
          </a:p>
        </p:txBody>
      </p:sp>
      <p:sp>
        <p:nvSpPr>
          <p:cNvPr id="27" name="직사각형 26"/>
          <p:cNvSpPr/>
          <p:nvPr/>
        </p:nvSpPr>
        <p:spPr>
          <a:xfrm>
            <a:off x="9393354" y="2189933"/>
            <a:ext cx="2585435" cy="570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적용대상 서류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2. </a:t>
            </a:r>
            <a:r>
              <a:rPr lang="ko-KR" altLang="en-US" sz="900" dirty="0" smtClean="0">
                <a:solidFill>
                  <a:schemeClr val="tx1"/>
                </a:solidFill>
              </a:rPr>
              <a:t>관리감독자 선임서류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165085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446042" y="147159"/>
            <a:ext cx="5994636" cy="186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안전관리자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보건관리자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647249"/>
              </p:ext>
            </p:extLst>
          </p:nvPr>
        </p:nvGraphicFramePr>
        <p:xfrm>
          <a:off x="9403000" y="915669"/>
          <a:ext cx="2670569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/>
                <a:gridCol w="192464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항목명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설명</a:t>
                      </a:r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사내외</a:t>
                      </a:r>
                      <a:r>
                        <a:rPr lang="ko-KR" altLang="en-US" sz="800" dirty="0" smtClean="0"/>
                        <a:t> 구분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사내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사외 선택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등록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사외의 경우 등록 버튼을 통해 사외조직과  사원을 등록할 수 있음 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등록은 공통 참조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1" name="직사각형 90"/>
          <p:cNvSpPr/>
          <p:nvPr/>
        </p:nvSpPr>
        <p:spPr>
          <a:xfrm>
            <a:off x="9360997" y="4102204"/>
            <a:ext cx="270263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질의사항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07731" y="915669"/>
            <a:ext cx="8994109" cy="56796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/>
          <p:cNvSpPr/>
          <p:nvPr/>
        </p:nvSpPr>
        <p:spPr>
          <a:xfrm>
            <a:off x="468027" y="2026481"/>
            <a:ext cx="1327508" cy="3518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직사각형 139"/>
          <p:cNvSpPr/>
          <p:nvPr/>
        </p:nvSpPr>
        <p:spPr>
          <a:xfrm>
            <a:off x="547359" y="2162766"/>
            <a:ext cx="1257461" cy="10385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</a:rPr>
              <a:t>안전관리자 등록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계약서 업로드</a:t>
            </a:r>
            <a:endParaRPr lang="en-US" altLang="ko-KR" sz="900" b="1" u="sng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err="1" smtClean="0">
                <a:solidFill>
                  <a:schemeClr val="tx1"/>
                </a:solidFill>
              </a:rPr>
              <a:t>직상사</a:t>
            </a:r>
            <a:r>
              <a:rPr lang="ko-KR" altLang="en-US" sz="900" dirty="0" smtClean="0">
                <a:solidFill>
                  <a:schemeClr val="tx1"/>
                </a:solidFill>
              </a:rPr>
              <a:t> 확인 요청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468027" y="981910"/>
            <a:ext cx="8719935" cy="960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221594" y="1327146"/>
            <a:ext cx="1632494" cy="269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i="1" dirty="0" smtClean="0">
                <a:solidFill>
                  <a:schemeClr val="tx1"/>
                </a:solidFill>
              </a:rPr>
              <a:t>공통 </a:t>
            </a:r>
            <a:r>
              <a:rPr lang="en-US" altLang="ko-KR" sz="900" i="1" dirty="0" smtClean="0">
                <a:solidFill>
                  <a:schemeClr val="tx1"/>
                </a:solidFill>
              </a:rPr>
              <a:t>HEAD</a:t>
            </a:r>
            <a:endParaRPr lang="ko-KR" altLang="en-US" sz="900" i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849394" y="2990701"/>
            <a:ext cx="732303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달력</a:t>
            </a:r>
            <a:endParaRPr lang="ko-KR" altLang="en-US" sz="1000" dirty="0"/>
          </a:p>
        </p:txBody>
      </p:sp>
      <p:sp>
        <p:nvSpPr>
          <p:cNvPr id="32" name="직사각형 31"/>
          <p:cNvSpPr/>
          <p:nvPr/>
        </p:nvSpPr>
        <p:spPr>
          <a:xfrm>
            <a:off x="1906859" y="2026480"/>
            <a:ext cx="7281103" cy="4384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2994714" y="2511098"/>
            <a:ext cx="799897" cy="2342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사번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840109" y="2511098"/>
            <a:ext cx="799897" cy="23427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이름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685504" y="2496947"/>
            <a:ext cx="3077993" cy="23427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소속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7808995" y="2506083"/>
            <a:ext cx="732303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찾기</a:t>
            </a:r>
            <a:endParaRPr lang="ko-KR" altLang="en-US" sz="1000" dirty="0"/>
          </a:p>
        </p:txBody>
      </p:sp>
      <p:sp>
        <p:nvSpPr>
          <p:cNvPr id="64" name="직사각형 63"/>
          <p:cNvSpPr/>
          <p:nvPr/>
        </p:nvSpPr>
        <p:spPr>
          <a:xfrm>
            <a:off x="448357" y="5616501"/>
            <a:ext cx="1327508" cy="799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2257651" y="2538779"/>
            <a:ext cx="836110" cy="1506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안전 관리자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366977" y="2862294"/>
            <a:ext cx="2702636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참</a:t>
            </a:r>
            <a:r>
              <a:rPr lang="ko-KR" altLang="en-US" sz="900" dirty="0" smtClean="0">
                <a:solidFill>
                  <a:schemeClr val="tx1"/>
                </a:solidFill>
              </a:rPr>
              <a:t>고사항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안전관리자의 등록은 관리목적으로 등록하는 것이며</a:t>
            </a:r>
            <a:r>
              <a:rPr lang="en-US" altLang="ko-KR" sz="900" dirty="0" smtClean="0">
                <a:solidFill>
                  <a:schemeClr val="tx1"/>
                </a:solidFill>
              </a:rPr>
              <a:t>,  </a:t>
            </a:r>
            <a:r>
              <a:rPr lang="ko-KR" altLang="en-US" sz="900" dirty="0" smtClean="0">
                <a:solidFill>
                  <a:schemeClr val="tx1"/>
                </a:solidFill>
              </a:rPr>
              <a:t>서류와는 무관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안전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보건관리자는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조직별로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1 </a:t>
            </a:r>
            <a:r>
              <a:rPr lang="ko-KR" altLang="en-US" sz="900" dirty="0" smtClean="0">
                <a:solidFill>
                  <a:schemeClr val="tx1"/>
                </a:solidFill>
              </a:rPr>
              <a:t>인만 등록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3999" y="2995716"/>
            <a:ext cx="799897" cy="2342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Yyyy</a:t>
            </a:r>
            <a:r>
              <a:rPr lang="en-US" altLang="ko-KR" sz="800" dirty="0" smtClean="0">
                <a:solidFill>
                  <a:schemeClr val="tx1"/>
                </a:solidFill>
              </a:rPr>
              <a:t>-mm-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dd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266936" y="3023397"/>
            <a:ext cx="836110" cy="1506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선임일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912235" y="5664599"/>
            <a:ext cx="732303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저장</a:t>
            </a:r>
            <a:endParaRPr lang="ko-KR" altLang="en-US" sz="1000" dirty="0"/>
          </a:p>
        </p:txBody>
      </p:sp>
      <p:sp>
        <p:nvSpPr>
          <p:cNvPr id="27" name="직사각형 26"/>
          <p:cNvSpPr/>
          <p:nvPr/>
        </p:nvSpPr>
        <p:spPr>
          <a:xfrm>
            <a:off x="9370087" y="2133572"/>
            <a:ext cx="2585435" cy="570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적용대상 서류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3. </a:t>
            </a:r>
            <a:r>
              <a:rPr lang="ko-KR" altLang="en-US" sz="900" dirty="0" smtClean="0">
                <a:solidFill>
                  <a:schemeClr val="tx1"/>
                </a:solidFill>
              </a:rPr>
              <a:t>안전관리자 선임서류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대행계약서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4. </a:t>
            </a:r>
            <a:r>
              <a:rPr lang="ko-KR" altLang="en-US" sz="900" dirty="0" smtClean="0">
                <a:solidFill>
                  <a:schemeClr val="tx1"/>
                </a:solidFill>
              </a:rPr>
              <a:t>보건관리자 </a:t>
            </a:r>
            <a:r>
              <a:rPr lang="ko-KR" altLang="en-US" sz="900" dirty="0">
                <a:solidFill>
                  <a:schemeClr val="tx1"/>
                </a:solidFill>
              </a:rPr>
              <a:t>선임서류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대행계약서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257651" y="2179645"/>
            <a:ext cx="836110" cy="1506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사내</a:t>
            </a:r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</a:rPr>
              <a:t>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876043" y="2172270"/>
            <a:ext cx="836110" cy="1506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</a:rPr>
              <a:t>사내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840109" y="2173839"/>
            <a:ext cx="836110" cy="1506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</a:rPr>
              <a:t>사외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" name="타원 1"/>
          <p:cNvSpPr/>
          <p:nvPr/>
        </p:nvSpPr>
        <p:spPr>
          <a:xfrm>
            <a:off x="3276825" y="2179645"/>
            <a:ext cx="117837" cy="1368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4240057" y="2162766"/>
            <a:ext cx="117837" cy="1368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592286" y="2496947"/>
            <a:ext cx="732303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등록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7443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501539" y="412942"/>
            <a:ext cx="5200817" cy="129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안전서류 등록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수정 </a:t>
            </a:r>
            <a:r>
              <a:rPr lang="en-US" altLang="ko-KR" sz="900" dirty="0" smtClean="0">
                <a:solidFill>
                  <a:schemeClr val="tx1"/>
                </a:solidFill>
              </a:rPr>
              <a:t>(9 </a:t>
            </a:r>
            <a:r>
              <a:rPr lang="ko-KR" altLang="en-US" sz="900" dirty="0" smtClean="0">
                <a:solidFill>
                  <a:schemeClr val="tx1"/>
                </a:solidFill>
              </a:rPr>
              <a:t>산업안전보건위원회 </a:t>
            </a:r>
            <a:r>
              <a:rPr lang="ko-KR" altLang="en-US" sz="900" dirty="0">
                <a:solidFill>
                  <a:schemeClr val="tx1"/>
                </a:solidFill>
              </a:rPr>
              <a:t>위원 </a:t>
            </a:r>
            <a:r>
              <a:rPr lang="ko-KR" altLang="en-US" sz="900" dirty="0" smtClean="0">
                <a:solidFill>
                  <a:schemeClr val="tx1"/>
                </a:solidFill>
              </a:rPr>
              <a:t>명단</a:t>
            </a:r>
            <a:r>
              <a:rPr lang="en-US" altLang="ko-KR" sz="900" dirty="0" smtClean="0">
                <a:solidFill>
                  <a:schemeClr val="tx1"/>
                </a:solidFill>
              </a:rPr>
              <a:t>,  </a:t>
            </a:r>
            <a:r>
              <a:rPr lang="ko-KR" altLang="en-US" sz="900" dirty="0" smtClean="0">
                <a:solidFill>
                  <a:schemeClr val="tx1"/>
                </a:solidFill>
              </a:rPr>
              <a:t>수시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259511"/>
              </p:ext>
            </p:extLst>
          </p:nvPr>
        </p:nvGraphicFramePr>
        <p:xfrm>
          <a:off x="9403000" y="915669"/>
          <a:ext cx="2670569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/>
                <a:gridCol w="192464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항목명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설명</a:t>
                      </a:r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찾기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직원 검색 팝업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사측위원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err="1" smtClean="0"/>
                        <a:t>근로자측</a:t>
                      </a:r>
                      <a:r>
                        <a:rPr lang="ko-KR" altLang="en-US" sz="800" dirty="0" smtClean="0"/>
                        <a:t> 위원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FF0000"/>
                          </a:solidFill>
                        </a:rPr>
                        <a:t>등록된 위원들은 자동으로 전사서명 대상자로 등록됨</a:t>
                      </a:r>
                      <a:endParaRPr lang="en-US" altLang="ko-KR" sz="8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1" name="직사각형 70"/>
          <p:cNvSpPr/>
          <p:nvPr/>
        </p:nvSpPr>
        <p:spPr>
          <a:xfrm>
            <a:off x="307731" y="915669"/>
            <a:ext cx="8994109" cy="56796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/>
          <p:cNvSpPr/>
          <p:nvPr/>
        </p:nvSpPr>
        <p:spPr>
          <a:xfrm>
            <a:off x="468027" y="2026481"/>
            <a:ext cx="1327508" cy="3518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직사각형 139"/>
          <p:cNvSpPr/>
          <p:nvPr/>
        </p:nvSpPr>
        <p:spPr>
          <a:xfrm>
            <a:off x="547359" y="2162766"/>
            <a:ext cx="1257461" cy="10385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u="sng" dirty="0" smtClean="0">
                <a:solidFill>
                  <a:schemeClr val="tx1"/>
                </a:solidFill>
              </a:rPr>
              <a:t>사측 위원 등록</a:t>
            </a:r>
            <a:endParaRPr lang="en-US" altLang="ko-KR" sz="900" b="1" u="sng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err="1" smtClean="0">
                <a:solidFill>
                  <a:schemeClr val="tx1"/>
                </a:solidFill>
              </a:rPr>
              <a:t>근로자측</a:t>
            </a:r>
            <a:r>
              <a:rPr lang="ko-KR" altLang="en-US" sz="900" dirty="0" smtClean="0">
                <a:solidFill>
                  <a:schemeClr val="tx1"/>
                </a:solidFill>
              </a:rPr>
              <a:t> 위원 등록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b="1" u="sng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전자서명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468027" y="981910"/>
            <a:ext cx="8719935" cy="960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221594" y="1327146"/>
            <a:ext cx="1632494" cy="269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i="1" dirty="0" smtClean="0">
                <a:solidFill>
                  <a:schemeClr val="tx1"/>
                </a:solidFill>
              </a:rPr>
              <a:t>공통 </a:t>
            </a:r>
            <a:r>
              <a:rPr lang="en-US" altLang="ko-KR" sz="900" i="1" dirty="0" smtClean="0">
                <a:solidFill>
                  <a:schemeClr val="tx1"/>
                </a:solidFill>
              </a:rPr>
              <a:t>HEAD (</a:t>
            </a:r>
            <a:r>
              <a:rPr lang="ko-KR" altLang="en-US" sz="900" i="1" dirty="0" smtClean="0">
                <a:solidFill>
                  <a:schemeClr val="tx1"/>
                </a:solidFill>
              </a:rPr>
              <a:t>분기</a:t>
            </a:r>
            <a:r>
              <a:rPr lang="en-US" altLang="ko-KR" sz="900" i="1" dirty="0" smtClean="0">
                <a:solidFill>
                  <a:schemeClr val="tx1"/>
                </a:solidFill>
              </a:rPr>
              <a:t>)</a:t>
            </a:r>
            <a:endParaRPr lang="ko-KR" altLang="en-US" sz="900" i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906859" y="2026480"/>
            <a:ext cx="7281103" cy="44813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448357" y="5616500"/>
            <a:ext cx="1327508" cy="8913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3059541" y="2422818"/>
            <a:ext cx="452921" cy="185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대표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739906" y="3501764"/>
            <a:ext cx="1788793" cy="18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소속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054767" y="2718354"/>
            <a:ext cx="457695" cy="245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위원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255651" y="3500979"/>
            <a:ext cx="467186" cy="18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이름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512462" y="3500979"/>
            <a:ext cx="72612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사번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590479"/>
              </p:ext>
            </p:extLst>
          </p:nvPr>
        </p:nvGraphicFramePr>
        <p:xfrm>
          <a:off x="3532114" y="2726264"/>
          <a:ext cx="3535472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1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63575"/>
                <a:gridCol w="1925638"/>
                <a:gridCol w="463072"/>
              </a:tblGrid>
              <a:tr h="834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123456789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홍길동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ㅇㅇㅇ광역본부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r>
                        <a:rPr lang="ko-KR" altLang="en-US" sz="8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ㅇㅇㅇ지사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r>
                        <a:rPr lang="ko-KR" altLang="en-US" sz="8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ㅇㅇㅇ지점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삭제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57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111111111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이순신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/>
                        <a:t>삭제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57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111111111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임꺽정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/>
                        <a:t>삭제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021869"/>
              </p:ext>
            </p:extLst>
          </p:nvPr>
        </p:nvGraphicFramePr>
        <p:xfrm>
          <a:off x="3529008" y="2421447"/>
          <a:ext cx="3538578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1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66681"/>
                <a:gridCol w="1925638"/>
                <a:gridCol w="463072"/>
              </a:tblGrid>
              <a:tr h="834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123456781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홍대표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ㅇㅇㅇ광역본부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r>
                        <a:rPr lang="ko-KR" altLang="en-US" sz="8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ㅇㅇㅇ지사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r>
                        <a:rPr lang="ko-KR" altLang="en-US" sz="8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ㅇㅇㅇ지점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3" name="직사각형 62"/>
          <p:cNvSpPr/>
          <p:nvPr/>
        </p:nvSpPr>
        <p:spPr>
          <a:xfrm>
            <a:off x="6575490" y="3500979"/>
            <a:ext cx="435018" cy="175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찾기</a:t>
            </a:r>
            <a:endParaRPr lang="ko-KR" altLang="en-US" sz="800" dirty="0"/>
          </a:p>
        </p:txBody>
      </p:sp>
      <p:sp>
        <p:nvSpPr>
          <p:cNvPr id="77" name="직사각형 76"/>
          <p:cNvSpPr/>
          <p:nvPr/>
        </p:nvSpPr>
        <p:spPr>
          <a:xfrm>
            <a:off x="5112392" y="3743047"/>
            <a:ext cx="435018" cy="175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추가</a:t>
            </a:r>
            <a:endParaRPr lang="ko-KR" altLang="en-US" sz="800" dirty="0"/>
          </a:p>
        </p:txBody>
      </p:sp>
      <p:sp>
        <p:nvSpPr>
          <p:cNvPr id="24" name="직사각형 23"/>
          <p:cNvSpPr/>
          <p:nvPr/>
        </p:nvSpPr>
        <p:spPr>
          <a:xfrm>
            <a:off x="6607618" y="2422818"/>
            <a:ext cx="435018" cy="175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찾기</a:t>
            </a:r>
            <a:endParaRPr lang="ko-KR" altLang="en-US" sz="800" dirty="0"/>
          </a:p>
        </p:txBody>
      </p:sp>
      <p:sp>
        <p:nvSpPr>
          <p:cNvPr id="92" name="직사각형 91"/>
          <p:cNvSpPr/>
          <p:nvPr/>
        </p:nvSpPr>
        <p:spPr>
          <a:xfrm>
            <a:off x="5144827" y="4778238"/>
            <a:ext cx="435018" cy="175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저장</a:t>
            </a:r>
            <a:endParaRPr lang="ko-KR" altLang="en-US" sz="800" dirty="0"/>
          </a:p>
        </p:txBody>
      </p:sp>
      <p:sp>
        <p:nvSpPr>
          <p:cNvPr id="37" name="직사각형 36"/>
          <p:cNvSpPr/>
          <p:nvPr/>
        </p:nvSpPr>
        <p:spPr>
          <a:xfrm>
            <a:off x="9413164" y="3879773"/>
            <a:ext cx="2702636" cy="507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질의사항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사측과 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근로자측을</a:t>
            </a:r>
            <a:r>
              <a:rPr lang="ko-KR" altLang="en-US" sz="900" dirty="0" smtClean="0">
                <a:solidFill>
                  <a:schemeClr val="tx1"/>
                </a:solidFill>
              </a:rPr>
              <a:t> 프로세스를 분리할 것인가</a:t>
            </a:r>
            <a:r>
              <a:rPr lang="en-US" altLang="ko-KR" sz="900" dirty="0" smtClean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6724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501539" y="412942"/>
            <a:ext cx="5200817" cy="129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안전서류 등록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수정 </a:t>
            </a:r>
            <a:r>
              <a:rPr lang="en-US" altLang="ko-KR" sz="900" dirty="0" smtClean="0">
                <a:solidFill>
                  <a:schemeClr val="tx1"/>
                </a:solidFill>
              </a:rPr>
              <a:t>(9 </a:t>
            </a:r>
            <a:r>
              <a:rPr lang="ko-KR" altLang="en-US" sz="900" dirty="0" smtClean="0">
                <a:solidFill>
                  <a:schemeClr val="tx1"/>
                </a:solidFill>
              </a:rPr>
              <a:t>산업안전보건위원회 </a:t>
            </a:r>
            <a:r>
              <a:rPr lang="ko-KR" altLang="en-US" sz="900" dirty="0">
                <a:solidFill>
                  <a:schemeClr val="tx1"/>
                </a:solidFill>
              </a:rPr>
              <a:t>위원 </a:t>
            </a:r>
            <a:r>
              <a:rPr lang="ko-KR" altLang="en-US" sz="900" dirty="0" smtClean="0">
                <a:solidFill>
                  <a:schemeClr val="tx1"/>
                </a:solidFill>
              </a:rPr>
              <a:t>명단</a:t>
            </a:r>
            <a:r>
              <a:rPr lang="en-US" altLang="ko-KR" sz="900" dirty="0" smtClean="0">
                <a:solidFill>
                  <a:schemeClr val="tx1"/>
                </a:solidFill>
              </a:rPr>
              <a:t>,  </a:t>
            </a:r>
            <a:r>
              <a:rPr lang="ko-KR" altLang="en-US" sz="900" dirty="0" smtClean="0">
                <a:solidFill>
                  <a:schemeClr val="tx1"/>
                </a:solidFill>
              </a:rPr>
              <a:t>수시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89" name="표 88"/>
          <p:cNvGraphicFramePr>
            <a:graphicFrameLocks noGrp="1"/>
          </p:cNvGraphicFramePr>
          <p:nvPr>
            <p:extLst/>
          </p:nvPr>
        </p:nvGraphicFramePr>
        <p:xfrm>
          <a:off x="9403000" y="915669"/>
          <a:ext cx="2670569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/>
                <a:gridCol w="192464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항목명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설명</a:t>
                      </a:r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찾기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직원 검색 팝업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사측위원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err="1" smtClean="0"/>
                        <a:t>근로자측</a:t>
                      </a:r>
                      <a:r>
                        <a:rPr lang="ko-KR" altLang="en-US" sz="800" dirty="0" smtClean="0"/>
                        <a:t> 위원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FF0000"/>
                          </a:solidFill>
                        </a:rPr>
                        <a:t>등록된 위원들은 자동으로 전사서명 대상자로 등록됨</a:t>
                      </a:r>
                      <a:endParaRPr lang="en-US" altLang="ko-KR" sz="8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1" name="직사각형 70"/>
          <p:cNvSpPr/>
          <p:nvPr/>
        </p:nvSpPr>
        <p:spPr>
          <a:xfrm>
            <a:off x="307731" y="915669"/>
            <a:ext cx="8994109" cy="56796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/>
          <p:cNvSpPr/>
          <p:nvPr/>
        </p:nvSpPr>
        <p:spPr>
          <a:xfrm>
            <a:off x="468027" y="2026481"/>
            <a:ext cx="1327508" cy="3518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7" name="직사각형 146"/>
          <p:cNvSpPr/>
          <p:nvPr/>
        </p:nvSpPr>
        <p:spPr>
          <a:xfrm>
            <a:off x="468027" y="981910"/>
            <a:ext cx="8719935" cy="960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221594" y="1327146"/>
            <a:ext cx="1632494" cy="269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i="1" dirty="0" smtClean="0">
                <a:solidFill>
                  <a:schemeClr val="tx1"/>
                </a:solidFill>
              </a:rPr>
              <a:t>공통 </a:t>
            </a:r>
            <a:r>
              <a:rPr lang="en-US" altLang="ko-KR" sz="900" i="1" dirty="0" smtClean="0">
                <a:solidFill>
                  <a:schemeClr val="tx1"/>
                </a:solidFill>
              </a:rPr>
              <a:t>HEAD (</a:t>
            </a:r>
            <a:r>
              <a:rPr lang="ko-KR" altLang="en-US" sz="900" i="1" dirty="0" smtClean="0">
                <a:solidFill>
                  <a:schemeClr val="tx1"/>
                </a:solidFill>
              </a:rPr>
              <a:t>분기</a:t>
            </a:r>
            <a:r>
              <a:rPr lang="en-US" altLang="ko-KR" sz="900" i="1" dirty="0" smtClean="0">
                <a:solidFill>
                  <a:schemeClr val="tx1"/>
                </a:solidFill>
              </a:rPr>
              <a:t>)</a:t>
            </a:r>
            <a:endParaRPr lang="ko-KR" altLang="en-US" sz="900" i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906859" y="2026480"/>
            <a:ext cx="7281103" cy="44813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448357" y="5616500"/>
            <a:ext cx="1327508" cy="8913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9413164" y="3879773"/>
            <a:ext cx="2702636" cy="507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질의사항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사측과 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근로자측을</a:t>
            </a:r>
            <a:r>
              <a:rPr lang="ko-KR" altLang="en-US" sz="900" dirty="0" smtClean="0">
                <a:solidFill>
                  <a:schemeClr val="tx1"/>
                </a:solidFill>
              </a:rPr>
              <a:t> 프로세스를 분리할 것인가</a:t>
            </a:r>
            <a:r>
              <a:rPr lang="en-US" altLang="ko-KR" sz="900" dirty="0" smtClean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059541" y="2422818"/>
            <a:ext cx="452921" cy="185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대표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739906" y="3501764"/>
            <a:ext cx="1788793" cy="18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소속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054767" y="2718354"/>
            <a:ext cx="457695" cy="245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위원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255651" y="3500979"/>
            <a:ext cx="467186" cy="18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이름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512462" y="3500979"/>
            <a:ext cx="72612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사번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553107"/>
              </p:ext>
            </p:extLst>
          </p:nvPr>
        </p:nvGraphicFramePr>
        <p:xfrm>
          <a:off x="3532114" y="2726264"/>
          <a:ext cx="3535472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1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63575"/>
                <a:gridCol w="1925638"/>
                <a:gridCol w="463072"/>
              </a:tblGrid>
              <a:tr h="834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123456789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홍길동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ㅇㅇㅇ광역본부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r>
                        <a:rPr lang="ko-KR" altLang="en-US" sz="8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ㅇㅇㅇ지사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r>
                        <a:rPr lang="ko-KR" altLang="en-US" sz="8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ㅇㅇㅇ지점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삭제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57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111111111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이순신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/>
                        <a:t>삭제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57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111111111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임꺽정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/>
                        <a:t>삭제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183234"/>
              </p:ext>
            </p:extLst>
          </p:nvPr>
        </p:nvGraphicFramePr>
        <p:xfrm>
          <a:off x="3529008" y="2421447"/>
          <a:ext cx="3538578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1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66681"/>
                <a:gridCol w="1925638"/>
                <a:gridCol w="463072"/>
              </a:tblGrid>
              <a:tr h="834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123456781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홍대표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ㅇㅇㅇ광역본부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r>
                        <a:rPr lang="ko-KR" altLang="en-US" sz="8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ㅇㅇㅇ지사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r>
                        <a:rPr lang="ko-KR" altLang="en-US" sz="8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ㅇㅇㅇ지점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5" name="직사각형 44"/>
          <p:cNvSpPr/>
          <p:nvPr/>
        </p:nvSpPr>
        <p:spPr>
          <a:xfrm>
            <a:off x="6575490" y="3500979"/>
            <a:ext cx="435018" cy="175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찾기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5112392" y="3743047"/>
            <a:ext cx="435018" cy="175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추가</a:t>
            </a:r>
            <a:endParaRPr lang="ko-KR" altLang="en-US" sz="800" dirty="0"/>
          </a:p>
        </p:txBody>
      </p:sp>
      <p:sp>
        <p:nvSpPr>
          <p:cNvPr id="47" name="직사각형 46"/>
          <p:cNvSpPr/>
          <p:nvPr/>
        </p:nvSpPr>
        <p:spPr>
          <a:xfrm>
            <a:off x="6607618" y="2422818"/>
            <a:ext cx="435018" cy="175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찾기</a:t>
            </a:r>
            <a:endParaRPr lang="ko-KR" altLang="en-US" sz="800" dirty="0"/>
          </a:p>
        </p:txBody>
      </p:sp>
      <p:sp>
        <p:nvSpPr>
          <p:cNvPr id="48" name="직사각형 47"/>
          <p:cNvSpPr/>
          <p:nvPr/>
        </p:nvSpPr>
        <p:spPr>
          <a:xfrm>
            <a:off x="5144827" y="4778238"/>
            <a:ext cx="435018" cy="175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저장</a:t>
            </a:r>
            <a:endParaRPr lang="ko-KR" altLang="en-US" sz="800" dirty="0"/>
          </a:p>
        </p:txBody>
      </p:sp>
      <p:sp>
        <p:nvSpPr>
          <p:cNvPr id="50" name="직사각형 49"/>
          <p:cNvSpPr/>
          <p:nvPr/>
        </p:nvSpPr>
        <p:spPr>
          <a:xfrm>
            <a:off x="547359" y="2162766"/>
            <a:ext cx="1257461" cy="10385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사측 위원 등록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b="1" u="sng" dirty="0" err="1">
                <a:solidFill>
                  <a:schemeClr val="tx1"/>
                </a:solidFill>
              </a:rPr>
              <a:t>근로자측</a:t>
            </a:r>
            <a:r>
              <a:rPr lang="ko-KR" altLang="en-US" sz="900" b="1" u="sng" dirty="0">
                <a:solidFill>
                  <a:schemeClr val="tx1"/>
                </a:solidFill>
              </a:rPr>
              <a:t> 위원 등록</a:t>
            </a:r>
            <a:endParaRPr lang="en-US" altLang="ko-KR" sz="900" b="1" u="sng" dirty="0">
              <a:solidFill>
                <a:schemeClr val="tx1"/>
              </a:solidFill>
            </a:endParaRPr>
          </a:p>
          <a:p>
            <a:endParaRPr lang="en-US" altLang="ko-KR" sz="900" b="1" u="sng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전자서명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29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501539" y="412942"/>
            <a:ext cx="5200817" cy="129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안전서류 등록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수정 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err="1">
                <a:solidFill>
                  <a:schemeClr val="tx1"/>
                </a:solidFill>
              </a:rPr>
              <a:t>직무전환자</a:t>
            </a:r>
            <a:r>
              <a:rPr lang="ko-KR" altLang="en-US" sz="900" dirty="0">
                <a:solidFill>
                  <a:schemeClr val="tx1"/>
                </a:solidFill>
              </a:rPr>
              <a:t> 안전보건교육 증빙자료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770743"/>
              </p:ext>
            </p:extLst>
          </p:nvPr>
        </p:nvGraphicFramePr>
        <p:xfrm>
          <a:off x="9403000" y="915669"/>
          <a:ext cx="2670569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/>
                <a:gridCol w="192464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항목명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설명</a:t>
                      </a:r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/>
                    </a:p>
                    <a:p>
                      <a:pPr latinLnBrk="1"/>
                      <a:r>
                        <a:rPr lang="ko-KR" altLang="en-US" sz="800" dirty="0" smtClean="0"/>
                        <a:t>교육유형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정기교육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채용시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작업내용변경시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특별교육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1" name="직사각형 90"/>
          <p:cNvSpPr/>
          <p:nvPr/>
        </p:nvSpPr>
        <p:spPr>
          <a:xfrm>
            <a:off x="9379707" y="3522924"/>
            <a:ext cx="2702636" cy="28623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질의사항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err="1" smtClean="0">
                <a:solidFill>
                  <a:schemeClr val="tx1"/>
                </a:solidFill>
              </a:rPr>
              <a:t>서류위의</a:t>
            </a:r>
            <a:r>
              <a:rPr lang="ko-KR" altLang="en-US" sz="900" dirty="0" smtClean="0">
                <a:solidFill>
                  <a:schemeClr val="tx1"/>
                </a:solidFill>
              </a:rPr>
              <a:t> 결재란 처리는 </a:t>
            </a:r>
            <a:r>
              <a:rPr lang="en-US" altLang="ko-KR" sz="900" dirty="0" smtClean="0">
                <a:solidFill>
                  <a:schemeClr val="tx1"/>
                </a:solidFill>
              </a:rPr>
              <a:t>: </a:t>
            </a:r>
            <a:r>
              <a:rPr lang="ko-KR" altLang="en-US" sz="900" dirty="0" smtClean="0">
                <a:solidFill>
                  <a:schemeClr val="tx1"/>
                </a:solidFill>
              </a:rPr>
              <a:t>입력 후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스캔해서</a:t>
            </a:r>
            <a:r>
              <a:rPr lang="ko-KR" altLang="en-US" sz="900" dirty="0" smtClean="0">
                <a:solidFill>
                  <a:schemeClr val="tx1"/>
                </a:solidFill>
              </a:rPr>
              <a:t> 수기 결재 받고    업로드 처리 할 것인가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37 </a:t>
            </a:r>
            <a:r>
              <a:rPr lang="ko-KR" altLang="en-US" sz="900" dirty="0" smtClean="0">
                <a:solidFill>
                  <a:schemeClr val="tx1"/>
                </a:solidFill>
              </a:rPr>
              <a:t>위험성평가 교육시행 입증자료에서  교육내용은    </a:t>
            </a:r>
            <a:r>
              <a:rPr lang="en-US" altLang="ko-KR" sz="900" dirty="0" smtClean="0">
                <a:solidFill>
                  <a:schemeClr val="tx1"/>
                </a:solidFill>
              </a:rPr>
              <a:t>6</a:t>
            </a:r>
            <a:r>
              <a:rPr lang="ko-KR" altLang="en-US" sz="900" dirty="0" smtClean="0">
                <a:solidFill>
                  <a:schemeClr val="tx1"/>
                </a:solidFill>
              </a:rPr>
              <a:t>가지로 항상 일정하나</a:t>
            </a:r>
            <a:r>
              <a:rPr lang="en-US" altLang="ko-KR" sz="900" dirty="0" smtClean="0">
                <a:solidFill>
                  <a:schemeClr val="tx1"/>
                </a:solidFill>
              </a:rPr>
              <a:t>?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MSDS </a:t>
            </a:r>
            <a:r>
              <a:rPr lang="ko-KR" altLang="en-US" sz="900" dirty="0" smtClean="0">
                <a:solidFill>
                  <a:schemeClr val="tx1"/>
                </a:solidFill>
              </a:rPr>
              <a:t>교육일지의 경우 교육내용이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할상</a:t>
            </a:r>
            <a:r>
              <a:rPr lang="ko-KR" altLang="en-US" sz="900" dirty="0" smtClean="0">
                <a:solidFill>
                  <a:schemeClr val="tx1"/>
                </a:solidFill>
              </a:rPr>
              <a:t> 동일함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ko-KR" altLang="en-US" sz="900" dirty="0" err="1" smtClean="0">
                <a:solidFill>
                  <a:schemeClr val="tx1"/>
                </a:solidFill>
              </a:rPr>
              <a:t>정적정보로</a:t>
            </a:r>
            <a:r>
              <a:rPr lang="ko-KR" altLang="en-US" sz="900" dirty="0" smtClean="0">
                <a:solidFill>
                  <a:schemeClr val="tx1"/>
                </a:solidFill>
              </a:rPr>
              <a:t> 관리</a:t>
            </a:r>
            <a:r>
              <a:rPr lang="en-US" altLang="ko-KR" sz="900" dirty="0" smtClean="0">
                <a:solidFill>
                  <a:schemeClr val="tx1"/>
                </a:solidFill>
              </a:rPr>
              <a:t>??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altLang="ko-KR" sz="900" dirty="0">
              <a:solidFill>
                <a:schemeClr val="tx1"/>
              </a:solidFill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교육대상자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실시자  에서  남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녀  이거 구분해야 하나</a:t>
            </a:r>
            <a:r>
              <a:rPr lang="en-US" altLang="ko-KR" sz="900" dirty="0" smtClean="0">
                <a:solidFill>
                  <a:schemeClr val="tx1"/>
                </a:solidFill>
              </a:rPr>
              <a:t>?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07731" y="915669"/>
            <a:ext cx="8994109" cy="56796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/>
          <p:cNvSpPr/>
          <p:nvPr/>
        </p:nvSpPr>
        <p:spPr>
          <a:xfrm>
            <a:off x="468027" y="2026481"/>
            <a:ext cx="1327508" cy="3518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직사각형 139"/>
          <p:cNvSpPr/>
          <p:nvPr/>
        </p:nvSpPr>
        <p:spPr>
          <a:xfrm>
            <a:off x="547359" y="2162766"/>
            <a:ext cx="1257461" cy="600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u="sng" dirty="0" smtClean="0">
                <a:solidFill>
                  <a:schemeClr val="tx1"/>
                </a:solidFill>
              </a:rPr>
              <a:t>교육 실시</a:t>
            </a:r>
            <a:endParaRPr lang="en-US" altLang="ko-KR" sz="900" b="1" u="sng" dirty="0">
              <a:solidFill>
                <a:schemeClr val="tx1"/>
              </a:solidFill>
            </a:endParaRPr>
          </a:p>
          <a:p>
            <a:endParaRPr lang="en-US" altLang="ko-KR" sz="900" b="1" u="sng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교육 참석자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468027" y="981910"/>
            <a:ext cx="8719935" cy="960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221594" y="1327146"/>
            <a:ext cx="1632494" cy="269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i="1" dirty="0" smtClean="0">
                <a:solidFill>
                  <a:schemeClr val="tx1"/>
                </a:solidFill>
              </a:rPr>
              <a:t>공통 </a:t>
            </a:r>
            <a:r>
              <a:rPr lang="en-US" altLang="ko-KR" sz="900" i="1" dirty="0" smtClean="0">
                <a:solidFill>
                  <a:schemeClr val="tx1"/>
                </a:solidFill>
              </a:rPr>
              <a:t>HEAD ( </a:t>
            </a:r>
            <a:r>
              <a:rPr lang="ko-KR" altLang="en-US" sz="900" i="1" dirty="0" smtClean="0">
                <a:solidFill>
                  <a:schemeClr val="tx1"/>
                </a:solidFill>
              </a:rPr>
              <a:t>매년</a:t>
            </a:r>
            <a:r>
              <a:rPr lang="en-US" altLang="ko-KR" sz="900" i="1" dirty="0" smtClean="0">
                <a:solidFill>
                  <a:schemeClr val="tx1"/>
                </a:solidFill>
              </a:rPr>
              <a:t>)</a:t>
            </a:r>
            <a:endParaRPr lang="ko-KR" altLang="en-US" sz="900" i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915105" y="6173047"/>
            <a:ext cx="732303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저장</a:t>
            </a:r>
            <a:endParaRPr lang="ko-KR" altLang="en-US" sz="800" dirty="0"/>
          </a:p>
        </p:txBody>
      </p:sp>
      <p:sp>
        <p:nvSpPr>
          <p:cNvPr id="32" name="직사각형 31"/>
          <p:cNvSpPr/>
          <p:nvPr/>
        </p:nvSpPr>
        <p:spPr>
          <a:xfrm>
            <a:off x="1906859" y="2026480"/>
            <a:ext cx="7281103" cy="4384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448357" y="5616501"/>
            <a:ext cx="1327508" cy="799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2216768" y="2314780"/>
            <a:ext cx="145884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tx1"/>
                </a:solidFill>
              </a:rPr>
              <a:t>교육유형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373591" y="2777869"/>
            <a:ext cx="145884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교육대상자 수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837537" y="2800491"/>
            <a:ext cx="487274" cy="1649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NN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777656" y="2310899"/>
            <a:ext cx="296551" cy="185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V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801902" y="2304796"/>
            <a:ext cx="1264260" cy="1899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선택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981495" y="2599024"/>
            <a:ext cx="320437" cy="1704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>
                <a:solidFill>
                  <a:schemeClr val="tx1"/>
                </a:solidFill>
              </a:rPr>
              <a:t>남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3408233" y="2797243"/>
            <a:ext cx="487274" cy="1649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NN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552191" y="2595776"/>
            <a:ext cx="320437" cy="1704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여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3978923" y="2794000"/>
            <a:ext cx="487274" cy="16490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NN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4122881" y="2592533"/>
            <a:ext cx="320437" cy="1704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1380076" y="3008091"/>
            <a:ext cx="145884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교육실시자 수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2844022" y="3030713"/>
            <a:ext cx="487274" cy="1649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NN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3414718" y="3027465"/>
            <a:ext cx="487274" cy="1649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NN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3985408" y="3024222"/>
            <a:ext cx="487274" cy="16490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NN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2247306" y="3324473"/>
            <a:ext cx="145884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교육내용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2832440" y="3314488"/>
            <a:ext cx="4884632" cy="8924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ㅇㅇ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2251047" y="4300589"/>
            <a:ext cx="145884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교육일자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2247306" y="4558904"/>
            <a:ext cx="145884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교육시간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2832440" y="4326769"/>
            <a:ext cx="126426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선택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2841735" y="4546341"/>
            <a:ext cx="126426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2186632" y="4831411"/>
            <a:ext cx="145884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교육실시자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2832440" y="4846093"/>
            <a:ext cx="813041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사번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3682134" y="4845991"/>
            <a:ext cx="813041" cy="18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성명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4534106" y="4853680"/>
            <a:ext cx="2751601" cy="18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소속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7324638" y="4853680"/>
            <a:ext cx="732303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찾기</a:t>
            </a:r>
            <a:endParaRPr lang="ko-KR" altLang="en-US" sz="800" dirty="0"/>
          </a:p>
        </p:txBody>
      </p:sp>
      <p:sp>
        <p:nvSpPr>
          <p:cNvPr id="105" name="직사각형 104"/>
          <p:cNvSpPr/>
          <p:nvPr/>
        </p:nvSpPr>
        <p:spPr>
          <a:xfrm>
            <a:off x="2167851" y="5138061"/>
            <a:ext cx="145884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교육장소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2824395" y="5117066"/>
            <a:ext cx="4500243" cy="2429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ㅇㅇ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1309884" y="5486255"/>
            <a:ext cx="145884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비고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2824395" y="5443407"/>
            <a:ext cx="4500243" cy="2113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ㅇㅇ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926529" y="5795013"/>
            <a:ext cx="856734" cy="1542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교육실시사진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838925" y="5752165"/>
            <a:ext cx="4485713" cy="2228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380300" y="5773589"/>
            <a:ext cx="732303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찾기</a:t>
            </a:r>
            <a:endParaRPr lang="ko-KR" altLang="en-US" sz="800" dirty="0"/>
          </a:p>
        </p:txBody>
      </p:sp>
      <p:sp>
        <p:nvSpPr>
          <p:cNvPr id="45" name="직사각형 44"/>
          <p:cNvSpPr/>
          <p:nvPr/>
        </p:nvSpPr>
        <p:spPr>
          <a:xfrm>
            <a:off x="8168265" y="5769242"/>
            <a:ext cx="732303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최기화</a:t>
            </a:r>
            <a:endParaRPr lang="ko-KR" altLang="en-US" sz="8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1842"/>
              </p:ext>
            </p:extLst>
          </p:nvPr>
        </p:nvGraphicFramePr>
        <p:xfrm>
          <a:off x="5555599" y="1096353"/>
          <a:ext cx="3818817" cy="11525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18817"/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err="1">
                          <a:effectLst/>
                        </a:rPr>
                        <a:t>직무전환자</a:t>
                      </a:r>
                      <a:r>
                        <a:rPr lang="ko-KR" altLang="en-US" sz="1000" u="none" strike="noStrike" dirty="0">
                          <a:effectLst/>
                        </a:rPr>
                        <a:t> 안전보건교육 증빙자료</a:t>
                      </a:r>
                      <a:r>
                        <a:rPr lang="en-US" altLang="ko-KR" sz="1000" u="none" strike="noStrike" dirty="0">
                          <a:effectLst/>
                        </a:rPr>
                        <a:t>(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투입전</a:t>
                      </a:r>
                      <a:r>
                        <a:rPr lang="ko-KR" altLang="en-US" sz="1000" u="none" strike="noStrike" dirty="0">
                          <a:effectLst/>
                        </a:rPr>
                        <a:t> </a:t>
                      </a:r>
                      <a:r>
                        <a:rPr lang="en-US" altLang="ko-KR" sz="1000" u="none" strike="noStrike" dirty="0">
                          <a:effectLst/>
                        </a:rPr>
                        <a:t>4</a:t>
                      </a:r>
                      <a:r>
                        <a:rPr lang="ko-KR" altLang="en-US" sz="1000" u="none" strike="noStrike" dirty="0">
                          <a:effectLst/>
                        </a:rPr>
                        <a:t>시간</a:t>
                      </a:r>
                      <a:r>
                        <a:rPr lang="en-US" altLang="ko-KR" sz="1000" u="none" strike="noStrike" dirty="0">
                          <a:effectLst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</a:rPr>
                        <a:t>투입 후 </a:t>
                      </a:r>
                      <a:r>
                        <a:rPr lang="en-US" altLang="ko-KR" sz="1000" u="none" strike="noStrike" dirty="0">
                          <a:effectLst/>
                        </a:rPr>
                        <a:t>12</a:t>
                      </a:r>
                      <a:r>
                        <a:rPr lang="ko-KR" altLang="en-US" sz="1000" u="none" strike="noStrike" dirty="0">
                          <a:effectLst/>
                        </a:rPr>
                        <a:t>시간</a:t>
                      </a:r>
                      <a:r>
                        <a:rPr lang="en-US" altLang="ko-KR" sz="1000" u="none" strike="noStrike" dirty="0">
                          <a:effectLst/>
                        </a:rPr>
                        <a:t>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특별 안전보건교육 증빙자료</a:t>
                      </a:r>
                      <a:r>
                        <a:rPr lang="en-US" altLang="ko-KR" sz="1000" u="none" strike="noStrike" dirty="0">
                          <a:effectLst/>
                        </a:rPr>
                        <a:t>(16</a:t>
                      </a:r>
                      <a:r>
                        <a:rPr lang="ko-KR" altLang="en-US" sz="1000" u="none" strike="noStrike" dirty="0">
                          <a:effectLst/>
                        </a:rPr>
                        <a:t>시간</a:t>
                      </a:r>
                      <a:r>
                        <a:rPr lang="en-US" altLang="ko-KR" sz="1000" u="none" strike="noStrike" dirty="0">
                          <a:effectLst/>
                        </a:rPr>
                        <a:t>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err="1">
                          <a:effectLst/>
                        </a:rPr>
                        <a:t>버켓차량</a:t>
                      </a:r>
                      <a:r>
                        <a:rPr lang="ko-KR" altLang="en-US" sz="1000" u="none" strike="noStrike" dirty="0">
                          <a:effectLst/>
                        </a:rPr>
                        <a:t> 특별 안전교육 증빙자료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err="1">
                          <a:effectLst/>
                        </a:rPr>
                        <a:t>오거크레인</a:t>
                      </a:r>
                      <a:r>
                        <a:rPr lang="ko-KR" altLang="en-US" sz="1000" u="none" strike="noStrike" dirty="0">
                          <a:effectLst/>
                        </a:rPr>
                        <a:t> 특별 안전교육 증빙자료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37: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위험성평가 교육시행 입증자료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매년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65. MSDS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교육일지 주기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해당물질 </a:t>
                      </a:r>
                      <a:r>
                        <a:rPr lang="ko-KR" alt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취급시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22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394470"/>
              </p:ext>
            </p:extLst>
          </p:nvPr>
        </p:nvGraphicFramePr>
        <p:xfrm>
          <a:off x="332979" y="2075750"/>
          <a:ext cx="8849971" cy="1277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600"/>
                <a:gridCol w="616512"/>
                <a:gridCol w="1169157"/>
                <a:gridCol w="4257926"/>
                <a:gridCol w="521081"/>
                <a:gridCol w="446265"/>
                <a:gridCol w="367418"/>
                <a:gridCol w="649006"/>
                <a:gridCol w="649006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템플릿번호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카테고리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템플릿 명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보존연한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년수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양식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편집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0075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관리책임자 등 선임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안전보건관리책임자 선임 서류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/>
                        <a:t>3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/>
                        <a:t>사용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sng" dirty="0" smtClean="0">
                          <a:solidFill>
                            <a:srgbClr val="00B0F0"/>
                          </a:solidFill>
                        </a:rPr>
                        <a:t>양식</a:t>
                      </a:r>
                      <a:endParaRPr lang="ko-KR" altLang="en-US" sz="900" b="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00B0F0"/>
                          </a:solidFill>
                        </a:rPr>
                        <a:t>편집</a:t>
                      </a:r>
                      <a:endParaRPr lang="ko-KR" altLang="en-US" sz="900" b="0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00B0F0"/>
                          </a:solidFill>
                        </a:rPr>
                        <a:t>삭제</a:t>
                      </a:r>
                      <a:endParaRPr lang="ko-KR" altLang="en-US" sz="900" b="0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5718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관리책임자 등 선임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안전보건관리감독자 선임 서류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/>
                        <a:t>3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/>
                        <a:t>사용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u="sng" dirty="0" smtClean="0">
                          <a:solidFill>
                            <a:srgbClr val="00B0F0"/>
                          </a:solidFill>
                        </a:rPr>
                        <a:t>양식</a:t>
                      </a:r>
                      <a:endParaRPr lang="ko-KR" altLang="en-US" sz="900" b="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rgbClr val="00B0F0"/>
                          </a:solidFill>
                        </a:rPr>
                        <a:t>편집</a:t>
                      </a:r>
                      <a:endParaRPr lang="ko-KR" altLang="en-US" sz="900" b="0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rgbClr val="00B0F0"/>
                          </a:solidFill>
                        </a:rPr>
                        <a:t>삭제</a:t>
                      </a:r>
                      <a:endParaRPr lang="ko-KR" altLang="en-US" sz="900" b="0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5718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관리책임자 등 선임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안전관리자 선임 서류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대행 계약서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/>
                        <a:t>3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/>
                        <a:t>미사용</a:t>
                      </a:r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sng" dirty="0" smtClean="0">
                          <a:solidFill>
                            <a:srgbClr val="00B0F0"/>
                          </a:solidFill>
                        </a:rPr>
                        <a:t>양식</a:t>
                      </a:r>
                      <a:endParaRPr lang="ko-KR" altLang="en-US" sz="800" b="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rgbClr val="00B0F0"/>
                          </a:solidFill>
                        </a:rPr>
                        <a:t>편집</a:t>
                      </a:r>
                      <a:endParaRPr lang="ko-KR" altLang="en-US" sz="900" b="0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rgbClr val="00B0F0"/>
                          </a:solidFill>
                        </a:rPr>
                        <a:t>삭제</a:t>
                      </a:r>
                      <a:endParaRPr lang="ko-KR" altLang="en-US" sz="900" b="0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5718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관리책임자 등 선임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보건관리자 선임 서류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대행 계약서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/>
                        <a:t>3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/>
                        <a:t>사용</a:t>
                      </a:r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sng" dirty="0" smtClean="0">
                          <a:solidFill>
                            <a:srgbClr val="00B0F0"/>
                          </a:solidFill>
                        </a:rPr>
                        <a:t>양식</a:t>
                      </a:r>
                      <a:endParaRPr lang="ko-KR" altLang="en-US" sz="800" b="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rgbClr val="00B0F0"/>
                          </a:solidFill>
                        </a:rPr>
                        <a:t>편집</a:t>
                      </a:r>
                      <a:endParaRPr lang="ko-KR" altLang="en-US" sz="900" b="0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rgbClr val="00B0F0"/>
                          </a:solidFill>
                        </a:rPr>
                        <a:t>삭제</a:t>
                      </a:r>
                      <a:endParaRPr lang="ko-KR" altLang="en-US" sz="900" b="0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5718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관리책임자 등 선임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안전관리자 월별 점검보고서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/>
                        <a:t>3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사용</a:t>
                      </a:r>
                      <a:endParaRPr lang="ko-KR" altLang="en-US" sz="80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sng" dirty="0" smtClean="0">
                          <a:solidFill>
                            <a:srgbClr val="00B0F0"/>
                          </a:solidFill>
                        </a:rPr>
                        <a:t>양식</a:t>
                      </a:r>
                      <a:endParaRPr lang="ko-KR" altLang="en-US" sz="80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rgbClr val="00B0F0"/>
                          </a:solidFill>
                        </a:rPr>
                        <a:t>편집</a:t>
                      </a:r>
                      <a:endParaRPr lang="ko-KR" altLang="en-US" sz="900" b="0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rgbClr val="00B0F0"/>
                          </a:solidFill>
                        </a:rPr>
                        <a:t>삭제</a:t>
                      </a:r>
                      <a:endParaRPr lang="ko-KR" altLang="en-US" sz="900" b="0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4" name="직사각형 123"/>
          <p:cNvSpPr/>
          <p:nvPr/>
        </p:nvSpPr>
        <p:spPr>
          <a:xfrm>
            <a:off x="8395245" y="1184964"/>
            <a:ext cx="74205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조회</a:t>
            </a:r>
            <a:endParaRPr lang="ko-KR" altLang="en-US" sz="800" dirty="0"/>
          </a:p>
        </p:txBody>
      </p:sp>
      <p:sp>
        <p:nvSpPr>
          <p:cNvPr id="98" name="직사각형 97"/>
          <p:cNvSpPr/>
          <p:nvPr/>
        </p:nvSpPr>
        <p:spPr>
          <a:xfrm>
            <a:off x="105141" y="1777864"/>
            <a:ext cx="956048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총 </a:t>
            </a:r>
            <a:r>
              <a:rPr lang="en-US" altLang="ko-KR" sz="800" dirty="0" smtClean="0">
                <a:solidFill>
                  <a:schemeClr val="tx1"/>
                </a:solidFill>
              </a:rPr>
              <a:t>NNN </a:t>
            </a:r>
            <a:r>
              <a:rPr lang="ko-KR" altLang="en-US" sz="800" dirty="0" smtClean="0">
                <a:solidFill>
                  <a:schemeClr val="tx1"/>
                </a:solidFill>
              </a:rPr>
              <a:t>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1023127" y="1746929"/>
            <a:ext cx="74205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엑</a:t>
            </a:r>
            <a:r>
              <a:rPr lang="ko-KR" altLang="en-US" sz="800" dirty="0" smtClean="0"/>
              <a:t>셀다운</a:t>
            </a:r>
            <a:endParaRPr lang="ko-KR" altLang="en-US" sz="800" dirty="0"/>
          </a:p>
        </p:txBody>
      </p:sp>
      <p:sp>
        <p:nvSpPr>
          <p:cNvPr id="54" name="직사각형 53"/>
          <p:cNvSpPr/>
          <p:nvPr/>
        </p:nvSpPr>
        <p:spPr>
          <a:xfrm>
            <a:off x="1446671" y="176972"/>
            <a:ext cx="2285861" cy="1539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안전서류 템플릿 등록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-3459" y="1166091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카테고리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10185" y="1169536"/>
            <a:ext cx="1937563" cy="1765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전체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395245" y="1746929"/>
            <a:ext cx="74205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등록</a:t>
            </a:r>
            <a:endParaRPr lang="ko-KR" altLang="en-US" sz="800" dirty="0"/>
          </a:p>
        </p:txBody>
      </p:sp>
      <p:sp>
        <p:nvSpPr>
          <p:cNvPr id="26" name="직사각형 25"/>
          <p:cNvSpPr/>
          <p:nvPr/>
        </p:nvSpPr>
        <p:spPr>
          <a:xfrm>
            <a:off x="2970785" y="1169536"/>
            <a:ext cx="231494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V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50319" y="1441911"/>
            <a:ext cx="772808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미사용 포함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006888" y="1441911"/>
            <a:ext cx="198689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446670" y="400906"/>
            <a:ext cx="4162821" cy="212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80</a:t>
            </a:r>
            <a:r>
              <a:rPr lang="ko-KR" altLang="en-US" sz="800" dirty="0" smtClean="0">
                <a:solidFill>
                  <a:schemeClr val="tx1"/>
                </a:solidFill>
              </a:rPr>
              <a:t>여종의 서류의 기준정보 목록을 조회하고 새로운 템플릿을 등록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618678"/>
              </p:ext>
            </p:extLst>
          </p:nvPr>
        </p:nvGraphicFramePr>
        <p:xfrm>
          <a:off x="9379888" y="858156"/>
          <a:ext cx="2635367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/>
                <a:gridCol w="1889443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항목명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설명</a:t>
                      </a:r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등록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템플릿 등록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수정 화면으로 이동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편집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클릭 시 해당 서류를 수정 처리하기 위해 등록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수정 화면으로 팝업</a:t>
                      </a:r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삭제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한번에라도 작성된 서류는 삭제 불가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양식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샘플양식 다운로드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9906139" y="176972"/>
            <a:ext cx="1286469" cy="1539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tx1"/>
                </a:solidFill>
              </a:rPr>
              <a:t>웹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906138" y="400906"/>
            <a:ext cx="1286469" cy="1539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PAGE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789182" y="1746929"/>
            <a:ext cx="74205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미사용 처리</a:t>
            </a:r>
            <a:endParaRPr lang="ko-KR" altLang="en-US" sz="800" dirty="0"/>
          </a:p>
        </p:txBody>
      </p:sp>
      <p:sp>
        <p:nvSpPr>
          <p:cNvPr id="20" name="직사각형 19"/>
          <p:cNvSpPr/>
          <p:nvPr/>
        </p:nvSpPr>
        <p:spPr>
          <a:xfrm>
            <a:off x="7592787" y="1747120"/>
            <a:ext cx="74205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사용 처리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33281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501539" y="412942"/>
            <a:ext cx="5200817" cy="129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안전서류 등록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수정 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err="1">
                <a:solidFill>
                  <a:schemeClr val="tx1"/>
                </a:solidFill>
              </a:rPr>
              <a:t>직무전환자</a:t>
            </a:r>
            <a:r>
              <a:rPr lang="ko-KR" altLang="en-US" sz="900" dirty="0">
                <a:solidFill>
                  <a:schemeClr val="tx1"/>
                </a:solidFill>
              </a:rPr>
              <a:t> 안전보건교육 증빙자료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504880"/>
              </p:ext>
            </p:extLst>
          </p:nvPr>
        </p:nvGraphicFramePr>
        <p:xfrm>
          <a:off x="9403000" y="915669"/>
          <a:ext cx="2670569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/>
                <a:gridCol w="192464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항목명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설명</a:t>
                      </a:r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1" name="직사각형 90"/>
          <p:cNvSpPr/>
          <p:nvPr/>
        </p:nvSpPr>
        <p:spPr>
          <a:xfrm>
            <a:off x="9379707" y="3522924"/>
            <a:ext cx="2702636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질의사항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err="1" smtClean="0">
                <a:solidFill>
                  <a:schemeClr val="tx1"/>
                </a:solidFill>
              </a:rPr>
              <a:t>서류위의</a:t>
            </a:r>
            <a:r>
              <a:rPr lang="ko-KR" altLang="en-US" sz="900" dirty="0" smtClean="0">
                <a:solidFill>
                  <a:schemeClr val="tx1"/>
                </a:solidFill>
              </a:rPr>
              <a:t> 결재란 처리는 </a:t>
            </a:r>
            <a:r>
              <a:rPr lang="en-US" altLang="ko-KR" sz="900" dirty="0" smtClean="0">
                <a:solidFill>
                  <a:schemeClr val="tx1"/>
                </a:solidFill>
              </a:rPr>
              <a:t>: </a:t>
            </a:r>
            <a:r>
              <a:rPr lang="ko-KR" altLang="en-US" sz="900" dirty="0" smtClean="0">
                <a:solidFill>
                  <a:schemeClr val="tx1"/>
                </a:solidFill>
              </a:rPr>
              <a:t>입력 후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스캔해서</a:t>
            </a:r>
            <a:r>
              <a:rPr lang="ko-KR" altLang="en-US" sz="900" dirty="0" smtClean="0">
                <a:solidFill>
                  <a:schemeClr val="tx1"/>
                </a:solidFill>
              </a:rPr>
              <a:t> 수기 결재 받고    업로드 처리 할 것인가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안전보건교육일지를 출력할 것인가 </a:t>
            </a:r>
            <a:r>
              <a:rPr lang="en-US" altLang="ko-KR" sz="900" dirty="0" smtClean="0">
                <a:solidFill>
                  <a:schemeClr val="tx1"/>
                </a:solidFill>
              </a:rPr>
              <a:t>?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07731" y="915669"/>
            <a:ext cx="8994109" cy="56796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/>
          <p:cNvSpPr/>
          <p:nvPr/>
        </p:nvSpPr>
        <p:spPr>
          <a:xfrm>
            <a:off x="468027" y="2026481"/>
            <a:ext cx="1327508" cy="3518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직사각형 139"/>
          <p:cNvSpPr/>
          <p:nvPr/>
        </p:nvSpPr>
        <p:spPr>
          <a:xfrm>
            <a:off x="547359" y="2162766"/>
            <a:ext cx="1257461" cy="10385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교육 </a:t>
            </a:r>
            <a:r>
              <a:rPr lang="ko-KR" altLang="en-US" sz="900" dirty="0">
                <a:solidFill>
                  <a:schemeClr val="tx1"/>
                </a:solidFill>
              </a:rPr>
              <a:t>정보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b="1" u="sng" dirty="0">
              <a:solidFill>
                <a:schemeClr val="tx1"/>
              </a:solidFill>
            </a:endParaRPr>
          </a:p>
          <a:p>
            <a:r>
              <a:rPr lang="ko-KR" altLang="en-US" sz="900" b="1" u="sng" dirty="0" smtClean="0">
                <a:solidFill>
                  <a:schemeClr val="tx1"/>
                </a:solidFill>
              </a:rPr>
              <a:t>교육 참석자</a:t>
            </a:r>
            <a:endParaRPr lang="en-US" altLang="ko-KR" sz="900" b="1" u="sng" dirty="0" smtClean="0">
              <a:solidFill>
                <a:schemeClr val="tx1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468027" y="981910"/>
            <a:ext cx="8719935" cy="960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221594" y="1327146"/>
            <a:ext cx="1632494" cy="269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i="1" dirty="0" smtClean="0">
                <a:solidFill>
                  <a:schemeClr val="tx1"/>
                </a:solidFill>
              </a:rPr>
              <a:t>공통 </a:t>
            </a:r>
            <a:r>
              <a:rPr lang="en-US" altLang="ko-KR" sz="900" i="1" dirty="0" smtClean="0">
                <a:solidFill>
                  <a:schemeClr val="tx1"/>
                </a:solidFill>
              </a:rPr>
              <a:t>HEAD ( </a:t>
            </a:r>
            <a:r>
              <a:rPr lang="ko-KR" altLang="en-US" sz="900" i="1" dirty="0" smtClean="0">
                <a:solidFill>
                  <a:schemeClr val="tx1"/>
                </a:solidFill>
              </a:rPr>
              <a:t>매년</a:t>
            </a:r>
            <a:r>
              <a:rPr lang="en-US" altLang="ko-KR" sz="900" i="1" dirty="0" smtClean="0">
                <a:solidFill>
                  <a:schemeClr val="tx1"/>
                </a:solidFill>
              </a:rPr>
              <a:t>)</a:t>
            </a:r>
            <a:endParaRPr lang="ko-KR" altLang="en-US" sz="900" i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915105" y="5908103"/>
            <a:ext cx="732303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저장</a:t>
            </a:r>
            <a:endParaRPr lang="ko-KR" altLang="en-US" sz="800" dirty="0"/>
          </a:p>
        </p:txBody>
      </p:sp>
      <p:sp>
        <p:nvSpPr>
          <p:cNvPr id="32" name="직사각형 31"/>
          <p:cNvSpPr/>
          <p:nvPr/>
        </p:nvSpPr>
        <p:spPr>
          <a:xfrm>
            <a:off x="1906859" y="2026480"/>
            <a:ext cx="7281103" cy="4384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448357" y="5616501"/>
            <a:ext cx="1327508" cy="799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1317275" y="2924145"/>
            <a:ext cx="145884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739906" y="3501764"/>
            <a:ext cx="1788793" cy="18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소속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255651" y="3500979"/>
            <a:ext cx="467186" cy="18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이름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512462" y="3500979"/>
            <a:ext cx="72612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사번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517132"/>
              </p:ext>
            </p:extLst>
          </p:nvPr>
        </p:nvGraphicFramePr>
        <p:xfrm>
          <a:off x="3532114" y="2680943"/>
          <a:ext cx="3535472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1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63575"/>
                <a:gridCol w="1925638"/>
                <a:gridCol w="463072"/>
              </a:tblGrid>
              <a:tr h="834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사번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소속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57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111111111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이순신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ㅇㅇㅇㅇㅇ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/>
                        <a:t>삭제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7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111111112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임꺽정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ㅇㅇㅇㅇㅇ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/>
                        <a:t>삭제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6575490" y="3500979"/>
            <a:ext cx="435018" cy="175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찾기</a:t>
            </a:r>
            <a:endParaRPr lang="ko-KR" altLang="en-US" sz="800" dirty="0"/>
          </a:p>
        </p:txBody>
      </p:sp>
      <p:sp>
        <p:nvSpPr>
          <p:cNvPr id="24" name="직사각형 23"/>
          <p:cNvSpPr/>
          <p:nvPr/>
        </p:nvSpPr>
        <p:spPr>
          <a:xfrm>
            <a:off x="5112392" y="3743047"/>
            <a:ext cx="435018" cy="175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추가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331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501539" y="412942"/>
            <a:ext cx="5200817" cy="129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안전서류 등록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수정 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보호구 지급대장</a:t>
            </a:r>
            <a:r>
              <a:rPr lang="en-US" altLang="ko-KR" sz="900" dirty="0" smtClean="0">
                <a:solidFill>
                  <a:schemeClr val="tx1"/>
                </a:solidFill>
              </a:rPr>
              <a:t>,  </a:t>
            </a:r>
            <a:r>
              <a:rPr lang="ko-KR" altLang="en-US" sz="900" dirty="0" smtClean="0">
                <a:solidFill>
                  <a:schemeClr val="tx1"/>
                </a:solidFill>
              </a:rPr>
              <a:t>수시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89" name="표 88"/>
          <p:cNvGraphicFramePr>
            <a:graphicFrameLocks noGrp="1"/>
          </p:cNvGraphicFramePr>
          <p:nvPr>
            <p:extLst/>
          </p:nvPr>
        </p:nvGraphicFramePr>
        <p:xfrm>
          <a:off x="9403000" y="915669"/>
          <a:ext cx="2670569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/>
                <a:gridCol w="192464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항목명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설명</a:t>
                      </a:r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1" name="직사각형 90"/>
          <p:cNvSpPr/>
          <p:nvPr/>
        </p:nvSpPr>
        <p:spPr>
          <a:xfrm>
            <a:off x="9368805" y="2682024"/>
            <a:ext cx="2702636" cy="3000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질의사항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수령인과 지급담당 모두에게 전자서명을 받을 것인가</a:t>
            </a:r>
            <a:r>
              <a:rPr lang="en-US" altLang="ko-KR" sz="900" dirty="0" smtClean="0">
                <a:solidFill>
                  <a:schemeClr val="tx1"/>
                </a:solidFill>
              </a:rPr>
              <a:t>?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지급이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발생할때마다</a:t>
            </a:r>
            <a:r>
              <a:rPr lang="ko-KR" altLang="en-US" sz="900" dirty="0" smtClean="0">
                <a:solidFill>
                  <a:schemeClr val="tx1"/>
                </a:solidFill>
              </a:rPr>
              <a:t> 대장을 등록하는데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출력조건 </a:t>
            </a:r>
            <a:r>
              <a:rPr lang="en-US" altLang="ko-KR" sz="900" dirty="0" smtClean="0">
                <a:solidFill>
                  <a:schemeClr val="tx1"/>
                </a:solidFill>
              </a:rPr>
              <a:t>: 3</a:t>
            </a:r>
            <a:r>
              <a:rPr lang="ko-KR" altLang="en-US" sz="900" dirty="0" smtClean="0">
                <a:solidFill>
                  <a:schemeClr val="tx1"/>
                </a:solidFill>
              </a:rPr>
              <a:t>년치 모두 출력하나</a:t>
            </a:r>
            <a:r>
              <a:rPr lang="en-US" altLang="ko-KR" sz="900" dirty="0" smtClean="0">
                <a:solidFill>
                  <a:schemeClr val="tx1"/>
                </a:solidFill>
              </a:rPr>
              <a:t>?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ko-KR" altLang="en-US" sz="900" dirty="0" smtClean="0">
                <a:solidFill>
                  <a:schemeClr val="tx1"/>
                </a:solidFill>
              </a:rPr>
              <a:t>입력단위로만 출력하고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전자서명 등의 이유로</a:t>
            </a:r>
            <a:r>
              <a:rPr lang="en-US" altLang="ko-KR" sz="900" dirty="0" smtClean="0">
                <a:solidFill>
                  <a:schemeClr val="tx1"/>
                </a:solidFill>
              </a:rPr>
              <a:t>). </a:t>
            </a:r>
            <a:r>
              <a:rPr lang="ko-KR" altLang="en-US" sz="900" dirty="0" smtClean="0">
                <a:solidFill>
                  <a:schemeClr val="tx1"/>
                </a:solidFill>
              </a:rPr>
              <a:t>지점별 보호구대장을 별도로 관리해야 함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err="1" smtClean="0">
                <a:solidFill>
                  <a:schemeClr val="tx1"/>
                </a:solidFill>
              </a:rPr>
              <a:t>전자서명된</a:t>
            </a:r>
            <a:r>
              <a:rPr lang="ko-KR" altLang="en-US" sz="900" dirty="0" smtClean="0">
                <a:solidFill>
                  <a:schemeClr val="tx1"/>
                </a:solidFill>
              </a:rPr>
              <a:t> 서류의 출력은 어떻게</a:t>
            </a:r>
            <a:r>
              <a:rPr lang="en-US" altLang="ko-KR" sz="900" dirty="0" smtClean="0">
                <a:solidFill>
                  <a:schemeClr val="tx1"/>
                </a:solidFill>
              </a:rPr>
              <a:t>???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폐기를 관리하여 재고를 관리할 것인가 </a:t>
            </a:r>
            <a:r>
              <a:rPr lang="en-US" altLang="ko-KR" sz="900" dirty="0" smtClean="0">
                <a:solidFill>
                  <a:schemeClr val="tx1"/>
                </a:solidFill>
              </a:rPr>
              <a:t>?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지급담당자가 필요한가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현장 서명 할 것인가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전자 서명 할 것인가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07731" y="915669"/>
            <a:ext cx="8994109" cy="56796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/>
          <p:cNvSpPr/>
          <p:nvPr/>
        </p:nvSpPr>
        <p:spPr>
          <a:xfrm>
            <a:off x="468027" y="2026481"/>
            <a:ext cx="1327508" cy="3518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직사각형 139"/>
          <p:cNvSpPr/>
          <p:nvPr/>
        </p:nvSpPr>
        <p:spPr>
          <a:xfrm>
            <a:off x="547359" y="2162766"/>
            <a:ext cx="1257461" cy="10385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u="sng" dirty="0" smtClean="0">
                <a:solidFill>
                  <a:schemeClr val="tx1"/>
                </a:solidFill>
              </a:rPr>
              <a:t>보호구 지급대장 </a:t>
            </a:r>
            <a:endParaRPr lang="en-US" altLang="ko-KR" sz="900" b="1" u="sng" dirty="0" smtClean="0">
              <a:solidFill>
                <a:schemeClr val="tx1"/>
              </a:solidFill>
            </a:endParaRPr>
          </a:p>
          <a:p>
            <a:endParaRPr lang="en-US" altLang="ko-KR" sz="900" b="1" u="sng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전자서명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468027" y="981910"/>
            <a:ext cx="8719935" cy="960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221594" y="1327146"/>
            <a:ext cx="1632494" cy="269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i="1" dirty="0" smtClean="0">
                <a:solidFill>
                  <a:schemeClr val="tx1"/>
                </a:solidFill>
              </a:rPr>
              <a:t>공통 </a:t>
            </a:r>
            <a:r>
              <a:rPr lang="en-US" altLang="ko-KR" sz="900" i="1" dirty="0" smtClean="0">
                <a:solidFill>
                  <a:schemeClr val="tx1"/>
                </a:solidFill>
              </a:rPr>
              <a:t>HEAD ( </a:t>
            </a:r>
            <a:r>
              <a:rPr lang="ko-KR" altLang="en-US" sz="900" i="1" dirty="0" smtClean="0">
                <a:solidFill>
                  <a:schemeClr val="tx1"/>
                </a:solidFill>
              </a:rPr>
              <a:t>매년</a:t>
            </a:r>
            <a:r>
              <a:rPr lang="en-US" altLang="ko-KR" sz="900" i="1" dirty="0" smtClean="0">
                <a:solidFill>
                  <a:schemeClr val="tx1"/>
                </a:solidFill>
              </a:rPr>
              <a:t>)</a:t>
            </a:r>
            <a:endParaRPr lang="ko-KR" altLang="en-US" sz="900" i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797136" y="5490989"/>
            <a:ext cx="732303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저장</a:t>
            </a:r>
            <a:endParaRPr lang="ko-KR" altLang="en-US" sz="800" dirty="0"/>
          </a:p>
        </p:txBody>
      </p:sp>
      <p:sp>
        <p:nvSpPr>
          <p:cNvPr id="32" name="직사각형 31"/>
          <p:cNvSpPr/>
          <p:nvPr/>
        </p:nvSpPr>
        <p:spPr>
          <a:xfrm>
            <a:off x="1906859" y="2026480"/>
            <a:ext cx="7281103" cy="4384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448357" y="5616501"/>
            <a:ext cx="1327508" cy="799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444100" y="4772481"/>
            <a:ext cx="1788793" cy="18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소속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959845" y="4771696"/>
            <a:ext cx="467186" cy="18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이름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186934" y="4758081"/>
            <a:ext cx="72612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사번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133794"/>
              </p:ext>
            </p:extLst>
          </p:nvPr>
        </p:nvGraphicFramePr>
        <p:xfrm>
          <a:off x="2003019" y="2390780"/>
          <a:ext cx="7069045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86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42504"/>
                <a:gridCol w="699138"/>
                <a:gridCol w="272726"/>
                <a:gridCol w="653126"/>
                <a:gridCol w="479116"/>
                <a:gridCol w="699989"/>
                <a:gridCol w="653126"/>
                <a:gridCol w="479116"/>
                <a:gridCol w="699989"/>
                <a:gridCol w="387677"/>
                <a:gridCol w="387677"/>
              </a:tblGrid>
              <a:tr h="0">
                <a:tc rowSpan="2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지급일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보호구 명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안전인증번호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수량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수령인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지급담당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ct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수정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삭제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사번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소속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사번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소속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err="1" smtClean="0">
                          <a:solidFill>
                            <a:schemeClr val="tx1"/>
                          </a:solidFill>
                        </a:rPr>
                        <a:t>Yyyy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-mm-</a:t>
                      </a:r>
                      <a:r>
                        <a:rPr lang="en-US" altLang="ko-KR" sz="900" b="0" dirty="0" err="1" smtClean="0">
                          <a:solidFill>
                            <a:schemeClr val="tx1"/>
                          </a:solidFill>
                        </a:rPr>
                        <a:t>dd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ㅇㅇㅇㅇㅇㅇㅇ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/>
                        <a:t>11111111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/>
                        <a:t>홍길동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 smtClean="0"/>
                        <a:t>ㅇㅇㅇㅇㅇ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/>
                        <a:t>11111111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/>
                        <a:t>홍길동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 smtClean="0"/>
                        <a:t>ㅇㅇㅇㅇㅇ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sng" dirty="0" smtClean="0">
                          <a:solidFill>
                            <a:srgbClr val="00B0F0"/>
                          </a:solidFill>
                        </a:rPr>
                        <a:t>편집</a:t>
                      </a:r>
                      <a:endParaRPr lang="ko-KR" altLang="en-US" sz="800" b="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sng" dirty="0" smtClean="0">
                          <a:solidFill>
                            <a:srgbClr val="00B0F0"/>
                          </a:solidFill>
                        </a:rPr>
                        <a:t>삭제</a:t>
                      </a:r>
                      <a:endParaRPr lang="ko-KR" altLang="en-US" sz="800" b="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6279684" y="4771696"/>
            <a:ext cx="435018" cy="175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찾기</a:t>
            </a:r>
            <a:endParaRPr lang="ko-KR" altLang="en-US" sz="800" dirty="0"/>
          </a:p>
        </p:txBody>
      </p:sp>
      <p:sp>
        <p:nvSpPr>
          <p:cNvPr id="24" name="직사각형 23"/>
          <p:cNvSpPr/>
          <p:nvPr/>
        </p:nvSpPr>
        <p:spPr>
          <a:xfrm>
            <a:off x="8637047" y="2178915"/>
            <a:ext cx="435018" cy="175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추가</a:t>
            </a:r>
            <a:endParaRPr lang="ko-KR" altLang="en-US" sz="800" dirty="0"/>
          </a:p>
        </p:txBody>
      </p:sp>
      <p:sp>
        <p:nvSpPr>
          <p:cNvPr id="25" name="직사각형 24"/>
          <p:cNvSpPr/>
          <p:nvPr/>
        </p:nvSpPr>
        <p:spPr>
          <a:xfrm>
            <a:off x="2294382" y="3536550"/>
            <a:ext cx="4601718" cy="23318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648252" y="3784038"/>
            <a:ext cx="531341" cy="173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지급일</a:t>
            </a:r>
            <a:endParaRPr lang="en-US" altLang="ko-KR" sz="900" b="1" u="sng" dirty="0" smtClean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196661" y="3781238"/>
            <a:ext cx="883693" cy="1763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YYYY-MM-DD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144799" y="3781238"/>
            <a:ext cx="435018" cy="175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달력</a:t>
            </a:r>
            <a:endParaRPr lang="ko-KR" altLang="en-US" sz="800" dirty="0"/>
          </a:p>
        </p:txBody>
      </p:sp>
      <p:sp>
        <p:nvSpPr>
          <p:cNvPr id="29" name="직사각형 28"/>
          <p:cNvSpPr/>
          <p:nvPr/>
        </p:nvSpPr>
        <p:spPr>
          <a:xfrm>
            <a:off x="2469812" y="4000418"/>
            <a:ext cx="709781" cy="171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보호구명</a:t>
            </a:r>
            <a:endParaRPr lang="en-US" altLang="ko-KR" sz="900" b="1" u="sng" dirty="0" smtClean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196661" y="3997618"/>
            <a:ext cx="2426030" cy="1705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ㅇㅇ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469812" y="4516038"/>
            <a:ext cx="709781" cy="171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수량</a:t>
            </a:r>
            <a:endParaRPr lang="en-US" altLang="ko-KR" sz="900" b="1" u="sng" dirty="0" smtClean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196661" y="4513238"/>
            <a:ext cx="433835" cy="174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477153" y="4792224"/>
            <a:ext cx="709781" cy="171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수령인</a:t>
            </a:r>
            <a:endParaRPr lang="en-US" altLang="ko-KR" sz="900" b="1" u="sng" dirty="0" smtClean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444100" y="5051527"/>
            <a:ext cx="1788793" cy="18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소속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59845" y="5050742"/>
            <a:ext cx="467186" cy="18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이름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186934" y="5037127"/>
            <a:ext cx="72612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사번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279684" y="5050742"/>
            <a:ext cx="435018" cy="175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찾기</a:t>
            </a:r>
            <a:endParaRPr lang="ko-KR" altLang="en-US" sz="800" dirty="0"/>
          </a:p>
        </p:txBody>
      </p:sp>
      <p:sp>
        <p:nvSpPr>
          <p:cNvPr id="43" name="직사각형 42"/>
          <p:cNvSpPr/>
          <p:nvPr/>
        </p:nvSpPr>
        <p:spPr>
          <a:xfrm>
            <a:off x="2477153" y="5071270"/>
            <a:ext cx="709781" cy="171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지급담당</a:t>
            </a:r>
            <a:endParaRPr lang="en-US" altLang="ko-KR" sz="900" b="1" u="sng" dirty="0" smtClean="0">
              <a:solidFill>
                <a:schemeClr val="tx1"/>
              </a:solidFill>
            </a:endParaRPr>
          </a:p>
        </p:txBody>
      </p:sp>
      <p:cxnSp>
        <p:nvCxnSpPr>
          <p:cNvPr id="3" name="직선 화살표 연결선 2"/>
          <p:cNvCxnSpPr>
            <a:stCxn id="24" idx="2"/>
          </p:cNvCxnSpPr>
          <p:nvPr/>
        </p:nvCxnSpPr>
        <p:spPr>
          <a:xfrm flipH="1">
            <a:off x="6038850" y="2354242"/>
            <a:ext cx="2815706" cy="1170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2266951" y="4253406"/>
            <a:ext cx="902916" cy="174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smtClean="0">
                <a:solidFill>
                  <a:schemeClr val="tx1"/>
                </a:solidFill>
              </a:rPr>
              <a:t>안전인증번호</a:t>
            </a:r>
            <a:endParaRPr lang="en-US" altLang="ko-KR" sz="900" b="1" u="sng" dirty="0" smtClean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186934" y="4253406"/>
            <a:ext cx="2426030" cy="1705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ㅇㅇ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714702" y="3250348"/>
            <a:ext cx="1632494" cy="269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i="1" dirty="0" smtClean="0">
                <a:solidFill>
                  <a:schemeClr val="tx1"/>
                </a:solidFill>
              </a:rPr>
              <a:t>Pop-up </a:t>
            </a:r>
            <a:r>
              <a:rPr lang="ko-KR" altLang="en-US" sz="900" i="1" dirty="0" smtClean="0">
                <a:solidFill>
                  <a:schemeClr val="tx1"/>
                </a:solidFill>
              </a:rPr>
              <a:t>호출</a:t>
            </a:r>
            <a:endParaRPr lang="ko-KR" altLang="en-US" sz="900" i="1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6038850" y="2876550"/>
            <a:ext cx="2390775" cy="643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52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501539" y="412942"/>
            <a:ext cx="5200817" cy="129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안전서류 등록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수정 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보호구 구입 품의서</a:t>
            </a:r>
            <a:r>
              <a:rPr lang="en-US" altLang="ko-KR" sz="900" dirty="0" smtClean="0">
                <a:solidFill>
                  <a:schemeClr val="tx1"/>
                </a:solidFill>
              </a:rPr>
              <a:t>,  </a:t>
            </a:r>
            <a:r>
              <a:rPr lang="ko-KR" altLang="en-US" sz="900" dirty="0" smtClean="0">
                <a:solidFill>
                  <a:schemeClr val="tx1"/>
                </a:solidFill>
              </a:rPr>
              <a:t>수시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497669"/>
              </p:ext>
            </p:extLst>
          </p:nvPr>
        </p:nvGraphicFramePr>
        <p:xfrm>
          <a:off x="9403000" y="915669"/>
          <a:ext cx="2670569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/>
                <a:gridCol w="192464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항목명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설명</a:t>
                      </a:r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URL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BPM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LINK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클릭 시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BPM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의 </a:t>
                      </a:r>
                      <a:r>
                        <a:rPr lang="ko-KR" altLang="en-US" sz="800" baseline="0" dirty="0" err="1" smtClean="0">
                          <a:solidFill>
                            <a:schemeClr val="tx1"/>
                          </a:solidFill>
                        </a:rPr>
                        <a:t>해땅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품의서로 이동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1" name="직사각형 70"/>
          <p:cNvSpPr/>
          <p:nvPr/>
        </p:nvSpPr>
        <p:spPr>
          <a:xfrm>
            <a:off x="307731" y="915669"/>
            <a:ext cx="8994109" cy="56796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/>
          <p:cNvSpPr/>
          <p:nvPr/>
        </p:nvSpPr>
        <p:spPr>
          <a:xfrm>
            <a:off x="468027" y="2026481"/>
            <a:ext cx="1327508" cy="3518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직사각형 139"/>
          <p:cNvSpPr/>
          <p:nvPr/>
        </p:nvSpPr>
        <p:spPr>
          <a:xfrm>
            <a:off x="547359" y="2162766"/>
            <a:ext cx="1257461" cy="10385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u="sng" dirty="0" smtClean="0">
                <a:solidFill>
                  <a:schemeClr val="tx1"/>
                </a:solidFill>
              </a:rPr>
              <a:t>보호구 구입품의서 </a:t>
            </a:r>
            <a:endParaRPr lang="en-US" altLang="ko-KR" sz="900" b="1" u="sng" dirty="0" smtClean="0">
              <a:solidFill>
                <a:schemeClr val="tx1"/>
              </a:solidFill>
            </a:endParaRPr>
          </a:p>
          <a:p>
            <a:endParaRPr lang="en-US" altLang="ko-KR" sz="900" b="1" u="sng" dirty="0">
              <a:solidFill>
                <a:schemeClr val="tx1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468027" y="981910"/>
            <a:ext cx="8719935" cy="960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221594" y="1327146"/>
            <a:ext cx="1632494" cy="269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i="1" dirty="0" smtClean="0">
                <a:solidFill>
                  <a:schemeClr val="tx1"/>
                </a:solidFill>
              </a:rPr>
              <a:t>공통 </a:t>
            </a:r>
            <a:r>
              <a:rPr lang="en-US" altLang="ko-KR" sz="900" i="1" dirty="0" smtClean="0">
                <a:solidFill>
                  <a:schemeClr val="tx1"/>
                </a:solidFill>
              </a:rPr>
              <a:t>HEAD ( </a:t>
            </a:r>
            <a:r>
              <a:rPr lang="ko-KR" altLang="en-US" sz="900" i="1" dirty="0" smtClean="0">
                <a:solidFill>
                  <a:schemeClr val="tx1"/>
                </a:solidFill>
              </a:rPr>
              <a:t>매년</a:t>
            </a:r>
            <a:r>
              <a:rPr lang="en-US" altLang="ko-KR" sz="900" i="1" dirty="0" smtClean="0">
                <a:solidFill>
                  <a:schemeClr val="tx1"/>
                </a:solidFill>
              </a:rPr>
              <a:t>)</a:t>
            </a:r>
            <a:endParaRPr lang="ko-KR" altLang="en-US" sz="900" i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055216" y="3432924"/>
            <a:ext cx="732303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저장</a:t>
            </a:r>
            <a:endParaRPr lang="ko-KR" altLang="en-US" sz="800" dirty="0"/>
          </a:p>
        </p:txBody>
      </p:sp>
      <p:sp>
        <p:nvSpPr>
          <p:cNvPr id="32" name="직사각형 31"/>
          <p:cNvSpPr/>
          <p:nvPr/>
        </p:nvSpPr>
        <p:spPr>
          <a:xfrm>
            <a:off x="1906859" y="2026480"/>
            <a:ext cx="7281103" cy="4384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448357" y="5616501"/>
            <a:ext cx="1327508" cy="799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2670042" y="2579342"/>
            <a:ext cx="531341" cy="173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URL</a:t>
            </a:r>
            <a:endParaRPr lang="en-US" altLang="ko-KR" sz="900" b="1" u="sng" dirty="0" smtClean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201383" y="2559886"/>
            <a:ext cx="2426030" cy="1735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YYYY-MM-DD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729452" y="2553473"/>
            <a:ext cx="732303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바로가기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68406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501539" y="412942"/>
            <a:ext cx="5200817" cy="129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안전서류 등록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수정 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밀폐공간 보건작업 허가서</a:t>
            </a:r>
            <a:r>
              <a:rPr lang="en-US" altLang="ko-KR" sz="900" dirty="0" smtClean="0">
                <a:solidFill>
                  <a:schemeClr val="tx1"/>
                </a:solidFill>
              </a:rPr>
              <a:t>,  </a:t>
            </a:r>
            <a:r>
              <a:rPr lang="ko-KR" altLang="en-US" sz="900" dirty="0" smtClean="0">
                <a:solidFill>
                  <a:schemeClr val="tx1"/>
                </a:solidFill>
              </a:rPr>
              <a:t>매년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518575"/>
              </p:ext>
            </p:extLst>
          </p:nvPr>
        </p:nvGraphicFramePr>
        <p:xfrm>
          <a:off x="9403000" y="915669"/>
          <a:ext cx="2670569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/>
                <a:gridCol w="192464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항목명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설명</a:t>
                      </a:r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신청자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등록자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입력 불가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1" name="직사각형 70"/>
          <p:cNvSpPr/>
          <p:nvPr/>
        </p:nvSpPr>
        <p:spPr>
          <a:xfrm>
            <a:off x="307731" y="915669"/>
            <a:ext cx="8994109" cy="56796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/>
          <p:cNvSpPr/>
          <p:nvPr/>
        </p:nvSpPr>
        <p:spPr>
          <a:xfrm>
            <a:off x="468027" y="2026481"/>
            <a:ext cx="1327508" cy="3518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직사각형 139"/>
          <p:cNvSpPr/>
          <p:nvPr/>
        </p:nvSpPr>
        <p:spPr>
          <a:xfrm>
            <a:off x="547359" y="2162766"/>
            <a:ext cx="1257461" cy="10385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u="sng" dirty="0" smtClean="0">
                <a:solidFill>
                  <a:schemeClr val="tx1"/>
                </a:solidFill>
              </a:rPr>
              <a:t>작업 정보</a:t>
            </a:r>
            <a:endParaRPr lang="en-US" altLang="ko-KR" sz="900" b="1" u="sng" dirty="0" smtClean="0">
              <a:solidFill>
                <a:schemeClr val="tx1"/>
              </a:solidFill>
            </a:endParaRPr>
          </a:p>
          <a:p>
            <a:endParaRPr lang="en-US" altLang="ko-KR" sz="900" b="1" u="sng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안전조치 요구사항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산소 및 유해가스 농도 </a:t>
            </a:r>
            <a:r>
              <a:rPr lang="ko-KR" altLang="en-US" sz="900" dirty="0" smtClean="0">
                <a:solidFill>
                  <a:schemeClr val="tx1"/>
                </a:solidFill>
              </a:rPr>
              <a:t>측정결과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468027" y="981910"/>
            <a:ext cx="8719935" cy="960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221594" y="1327146"/>
            <a:ext cx="1632494" cy="269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i="1" dirty="0" smtClean="0">
                <a:solidFill>
                  <a:schemeClr val="tx1"/>
                </a:solidFill>
              </a:rPr>
              <a:t>공통 </a:t>
            </a:r>
            <a:r>
              <a:rPr lang="en-US" altLang="ko-KR" sz="900" i="1" dirty="0" smtClean="0">
                <a:solidFill>
                  <a:schemeClr val="tx1"/>
                </a:solidFill>
              </a:rPr>
              <a:t>HEAD ( </a:t>
            </a:r>
            <a:r>
              <a:rPr lang="ko-KR" altLang="en-US" sz="900" i="1" dirty="0" smtClean="0">
                <a:solidFill>
                  <a:schemeClr val="tx1"/>
                </a:solidFill>
              </a:rPr>
              <a:t>매년</a:t>
            </a:r>
            <a:r>
              <a:rPr lang="en-US" altLang="ko-KR" sz="900" i="1" dirty="0" smtClean="0">
                <a:solidFill>
                  <a:schemeClr val="tx1"/>
                </a:solidFill>
              </a:rPr>
              <a:t>)</a:t>
            </a:r>
            <a:endParaRPr lang="ko-KR" altLang="en-US" sz="900" i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123311" y="5067171"/>
            <a:ext cx="732303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저장</a:t>
            </a:r>
            <a:endParaRPr lang="ko-KR" altLang="en-US" sz="800" dirty="0"/>
          </a:p>
        </p:txBody>
      </p:sp>
      <p:sp>
        <p:nvSpPr>
          <p:cNvPr id="32" name="직사각형 31"/>
          <p:cNvSpPr/>
          <p:nvPr/>
        </p:nvSpPr>
        <p:spPr>
          <a:xfrm>
            <a:off x="1906859" y="2026480"/>
            <a:ext cx="7281103" cy="4384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448357" y="5616501"/>
            <a:ext cx="1327508" cy="799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2011060" y="2559886"/>
            <a:ext cx="919178" cy="173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작업수행시간</a:t>
            </a:r>
            <a:endParaRPr lang="en-US" altLang="ko-KR" sz="900" b="1" u="sng" dirty="0" smtClean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884395" y="2549679"/>
            <a:ext cx="1065040" cy="1837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YYYY-MM-DD HH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481529" y="2905017"/>
            <a:ext cx="2702636" cy="35548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질의사항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신청자 서명은 어떻게 할 것인가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작업관리감독자 서명은</a:t>
            </a:r>
            <a:r>
              <a:rPr lang="en-US" altLang="ko-KR" sz="900" dirty="0" smtClean="0">
                <a:solidFill>
                  <a:schemeClr val="tx1"/>
                </a:solidFill>
              </a:rPr>
              <a:t>?</a:t>
            </a: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최종 허가자 서명은 </a:t>
            </a:r>
            <a:r>
              <a:rPr lang="en-US" altLang="ko-KR" sz="900" dirty="0" smtClean="0">
                <a:solidFill>
                  <a:schemeClr val="tx1"/>
                </a:solidFill>
              </a:rPr>
              <a:t>?</a:t>
            </a: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감시인 확인은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작업지시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등록시</a:t>
            </a:r>
            <a:r>
              <a:rPr lang="ko-KR" altLang="en-US" sz="900" dirty="0" smtClean="0">
                <a:solidFill>
                  <a:schemeClr val="tx1"/>
                </a:solidFill>
              </a:rPr>
              <a:t> 이런 확인사항을 등록할 수 있나</a:t>
            </a:r>
            <a:r>
              <a:rPr lang="en-US" altLang="ko-KR" sz="900" dirty="0" smtClean="0">
                <a:solidFill>
                  <a:schemeClr val="tx1"/>
                </a:solidFill>
              </a:rPr>
              <a:t>? =&gt; 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승인후</a:t>
            </a:r>
            <a:r>
              <a:rPr lang="ko-KR" altLang="en-US" sz="900" dirty="0" smtClean="0">
                <a:solidFill>
                  <a:schemeClr val="tx1"/>
                </a:solidFill>
              </a:rPr>
              <a:t> 라는 얘기인데 </a:t>
            </a:r>
            <a:r>
              <a:rPr lang="en-US" altLang="ko-KR" sz="900" dirty="0" smtClean="0">
                <a:solidFill>
                  <a:schemeClr val="tx1"/>
                </a:solidFill>
              </a:rPr>
              <a:t>=&gt; </a:t>
            </a:r>
            <a:r>
              <a:rPr lang="ko-KR" altLang="en-US" sz="900" dirty="0" smtClean="0">
                <a:solidFill>
                  <a:schemeClr val="tx1"/>
                </a:solidFill>
              </a:rPr>
              <a:t>그럼 작업지시를 승인처리기능은</a:t>
            </a:r>
            <a:r>
              <a:rPr lang="en-US" altLang="ko-KR" sz="900" dirty="0" smtClean="0">
                <a:solidFill>
                  <a:schemeClr val="tx1"/>
                </a:solidFill>
              </a:rPr>
              <a:t>?</a:t>
            </a:r>
          </a:p>
          <a:p>
            <a:endParaRPr lang="en-US" altLang="ko-KR" sz="900" b="1" u="sng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등록하고  출력해서 사인하고 스캔 후 로딩 </a:t>
            </a:r>
            <a:r>
              <a:rPr lang="en-US" altLang="ko-KR" sz="900" dirty="0" smtClean="0">
                <a:solidFill>
                  <a:schemeClr val="tx1"/>
                </a:solidFill>
              </a:rPr>
              <a:t>?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작업허가서인데  문서작성주기가 </a:t>
            </a:r>
            <a:r>
              <a:rPr lang="en-US" altLang="ko-KR" sz="900" dirty="0" smtClean="0">
                <a:solidFill>
                  <a:schemeClr val="tx1"/>
                </a:solidFill>
              </a:rPr>
              <a:t>“</a:t>
            </a:r>
            <a:r>
              <a:rPr lang="ko-KR" altLang="en-US" sz="900" dirty="0" smtClean="0">
                <a:solidFill>
                  <a:schemeClr val="tx1"/>
                </a:solidFill>
              </a:rPr>
              <a:t>매년</a:t>
            </a:r>
            <a:r>
              <a:rPr lang="en-US" altLang="ko-KR" sz="900" dirty="0" smtClean="0">
                <a:solidFill>
                  <a:schemeClr val="tx1"/>
                </a:solidFill>
              </a:rPr>
              <a:t>“ </a:t>
            </a:r>
            <a:r>
              <a:rPr lang="ko-KR" altLang="en-US" sz="900" dirty="0" smtClean="0">
                <a:solidFill>
                  <a:schemeClr val="tx1"/>
                </a:solidFill>
              </a:rPr>
              <a:t>으로 되어 있음 </a:t>
            </a:r>
            <a:r>
              <a:rPr lang="en-US" altLang="ko-KR" sz="900" dirty="0" smtClean="0">
                <a:solidFill>
                  <a:schemeClr val="tx1"/>
                </a:solidFill>
              </a:rPr>
              <a:t>???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내용이 현행 작업지시 등록에서 관리하는 항목보다  좀 많음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이런 추가 필드를 어디서 등록</a:t>
            </a:r>
            <a:r>
              <a:rPr lang="en-US" altLang="ko-KR" sz="900" dirty="0" smtClean="0">
                <a:solidFill>
                  <a:schemeClr val="tx1"/>
                </a:solidFill>
              </a:rPr>
              <a:t>?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작업장소는 지도로 입력</a:t>
            </a:r>
            <a:r>
              <a:rPr lang="en-US" altLang="ko-KR" sz="900" dirty="0" smtClean="0">
                <a:solidFill>
                  <a:schemeClr val="tx1"/>
                </a:solidFill>
              </a:rPr>
              <a:t>?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출입자 명단의 입력형태는</a:t>
            </a:r>
            <a:r>
              <a:rPr lang="en-US" altLang="ko-KR" sz="900" dirty="0" smtClean="0">
                <a:solidFill>
                  <a:schemeClr val="tx1"/>
                </a:solidFill>
              </a:rPr>
              <a:t>?</a:t>
            </a:r>
            <a:r>
              <a:rPr lang="ko-KR" altLang="en-US" sz="900" dirty="0" smtClean="0">
                <a:solidFill>
                  <a:schemeClr val="tx1"/>
                </a:solidFill>
              </a:rPr>
              <a:t>  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097410" y="2218937"/>
            <a:ext cx="1788793" cy="18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소속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613155" y="2218152"/>
            <a:ext cx="467186" cy="18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이름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869966" y="2218152"/>
            <a:ext cx="726120" cy="18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사번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998947" y="2875389"/>
            <a:ext cx="610035" cy="183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지도찾기</a:t>
            </a:r>
            <a:endParaRPr lang="ko-KR" altLang="en-US" sz="800" dirty="0"/>
          </a:p>
        </p:txBody>
      </p:sp>
      <p:sp>
        <p:nvSpPr>
          <p:cNvPr id="22" name="직사각형 21"/>
          <p:cNvSpPr/>
          <p:nvPr/>
        </p:nvSpPr>
        <p:spPr>
          <a:xfrm>
            <a:off x="2366278" y="2214357"/>
            <a:ext cx="531341" cy="173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신청자</a:t>
            </a:r>
            <a:endParaRPr lang="en-US" altLang="ko-KR" sz="900" b="1" u="sng" dirty="0" smtClean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109398" y="2538889"/>
            <a:ext cx="1065040" cy="1837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YYYY-MM-DD HH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897574" y="3993826"/>
            <a:ext cx="1057863" cy="1541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smtClean="0">
                <a:solidFill>
                  <a:schemeClr val="tx1"/>
                </a:solidFill>
              </a:rPr>
              <a:t>화기작업 </a:t>
            </a:r>
            <a:r>
              <a:rPr lang="ko-KR" altLang="en-US" sz="900" dirty="0" smtClean="0">
                <a:solidFill>
                  <a:schemeClr val="tx1"/>
                </a:solidFill>
              </a:rPr>
              <a:t>필요</a:t>
            </a:r>
            <a:endParaRPr lang="en-US" altLang="ko-KR" sz="900" b="1" u="sng" dirty="0" smtClean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911328" y="2538742"/>
            <a:ext cx="240406" cy="1682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smtClean="0">
                <a:solidFill>
                  <a:schemeClr val="tx1"/>
                </a:solidFill>
              </a:rPr>
              <a:t>~</a:t>
            </a:r>
            <a:endParaRPr lang="en-US" altLang="ko-KR" sz="900" b="1" u="sng" dirty="0" smtClean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011059" y="2885104"/>
            <a:ext cx="919178" cy="173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작업장소</a:t>
            </a:r>
            <a:endParaRPr lang="en-US" altLang="ko-KR" sz="900" b="1" u="sng" dirty="0" smtClean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897618" y="2867415"/>
            <a:ext cx="5069339" cy="191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YYYY-MM-DD HH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011059" y="3135266"/>
            <a:ext cx="919178" cy="173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작업내용</a:t>
            </a:r>
            <a:endParaRPr lang="en-US" altLang="ko-KR" sz="900" b="1" u="sng" dirty="0" smtClean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897618" y="3117577"/>
            <a:ext cx="5069339" cy="191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ㅇㅇㅇ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011059" y="3385428"/>
            <a:ext cx="919178" cy="173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출입자 명단</a:t>
            </a:r>
            <a:endParaRPr lang="en-US" altLang="ko-KR" sz="900" b="1" u="sng" dirty="0" smtClean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897618" y="3367739"/>
            <a:ext cx="5069339" cy="191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ㅇㅇㅇ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109398" y="3665751"/>
            <a:ext cx="1788793" cy="18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소속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625143" y="3664966"/>
            <a:ext cx="467186" cy="18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이름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881954" y="3664966"/>
            <a:ext cx="72612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사번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912058" y="3661171"/>
            <a:ext cx="997550" cy="183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smtClean="0">
                <a:solidFill>
                  <a:schemeClr val="tx1"/>
                </a:solidFill>
              </a:rPr>
              <a:t>직업관리감독자</a:t>
            </a:r>
            <a:endParaRPr lang="en-US" altLang="ko-KR" sz="900" b="1" u="sng" dirty="0" smtClean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928211" y="3661171"/>
            <a:ext cx="610035" cy="183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찾기</a:t>
            </a:r>
            <a:endParaRPr lang="ko-KR" altLang="en-US" sz="800" dirty="0"/>
          </a:p>
        </p:txBody>
      </p:sp>
      <p:sp>
        <p:nvSpPr>
          <p:cNvPr id="43" name="직사각형 42"/>
          <p:cNvSpPr/>
          <p:nvPr/>
        </p:nvSpPr>
        <p:spPr>
          <a:xfrm>
            <a:off x="3337725" y="3961333"/>
            <a:ext cx="250352" cy="1866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V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888180" y="4232381"/>
            <a:ext cx="1449545" cy="1834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내연기관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양수기</a:t>
            </a:r>
            <a:r>
              <a:rPr lang="en-US" altLang="ko-KR" sz="900" dirty="0" smtClean="0">
                <a:solidFill>
                  <a:schemeClr val="tx1"/>
                </a:solidFill>
              </a:rPr>
              <a:t>) </a:t>
            </a:r>
            <a:r>
              <a:rPr lang="ko-KR" altLang="en-US" sz="900" dirty="0" smtClean="0">
                <a:solidFill>
                  <a:schemeClr val="tx1"/>
                </a:solidFill>
              </a:rPr>
              <a:t>사용</a:t>
            </a:r>
            <a:endParaRPr lang="en-US" altLang="ko-KR" sz="900" b="1" u="sng" dirty="0" smtClean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348411" y="4219339"/>
            <a:ext cx="250352" cy="1866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V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 flipH="1">
            <a:off x="2219325" y="1466850"/>
            <a:ext cx="5419725" cy="4524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3348412" y="1327146"/>
            <a:ext cx="4462088" cy="45974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4221594" y="5498640"/>
            <a:ext cx="2866883" cy="269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i="1" dirty="0" smtClean="0">
                <a:solidFill>
                  <a:srgbClr val="FF0000"/>
                </a:solidFill>
              </a:rPr>
              <a:t>안전점검으로 이동하고 여기서는 삭제</a:t>
            </a:r>
            <a:endParaRPr lang="ko-KR" altLang="en-US" sz="9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58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501539" y="412942"/>
            <a:ext cx="5200817" cy="129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안전서류 등록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수정 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밀폐공간 보건작업 허가서</a:t>
            </a:r>
            <a:r>
              <a:rPr lang="en-US" altLang="ko-KR" sz="900" dirty="0" smtClean="0">
                <a:solidFill>
                  <a:schemeClr val="tx1"/>
                </a:solidFill>
              </a:rPr>
              <a:t>,  </a:t>
            </a:r>
            <a:r>
              <a:rPr lang="ko-KR" altLang="en-US" sz="900" dirty="0" smtClean="0">
                <a:solidFill>
                  <a:schemeClr val="tx1"/>
                </a:solidFill>
              </a:rPr>
              <a:t>매년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89" name="표 88"/>
          <p:cNvGraphicFramePr>
            <a:graphicFrameLocks noGrp="1"/>
          </p:cNvGraphicFramePr>
          <p:nvPr>
            <p:extLst/>
          </p:nvPr>
        </p:nvGraphicFramePr>
        <p:xfrm>
          <a:off x="9403000" y="915669"/>
          <a:ext cx="2670569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/>
                <a:gridCol w="192464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항목명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설명</a:t>
                      </a:r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신청자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등록자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입력 불가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1" name="직사각형 70"/>
          <p:cNvSpPr/>
          <p:nvPr/>
        </p:nvSpPr>
        <p:spPr>
          <a:xfrm>
            <a:off x="307731" y="915669"/>
            <a:ext cx="8994109" cy="56796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/>
          <p:cNvSpPr/>
          <p:nvPr/>
        </p:nvSpPr>
        <p:spPr>
          <a:xfrm>
            <a:off x="468027" y="2026481"/>
            <a:ext cx="1327508" cy="3518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직사각형 139"/>
          <p:cNvSpPr/>
          <p:nvPr/>
        </p:nvSpPr>
        <p:spPr>
          <a:xfrm>
            <a:off x="547359" y="2162766"/>
            <a:ext cx="1257461" cy="10385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작업 정보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b="1" u="sng" dirty="0">
              <a:solidFill>
                <a:schemeClr val="tx1"/>
              </a:solidFill>
            </a:endParaRPr>
          </a:p>
          <a:p>
            <a:r>
              <a:rPr lang="ko-KR" altLang="en-US" sz="900" b="1" u="sng" dirty="0">
                <a:solidFill>
                  <a:schemeClr val="tx1"/>
                </a:solidFill>
              </a:rPr>
              <a:t>안전조치 </a:t>
            </a:r>
            <a:r>
              <a:rPr lang="ko-KR" altLang="en-US" sz="900" b="1" u="sng" dirty="0" smtClean="0">
                <a:solidFill>
                  <a:schemeClr val="tx1"/>
                </a:solidFill>
              </a:rPr>
              <a:t>요구사항</a:t>
            </a:r>
            <a:endParaRPr lang="en-US" altLang="ko-KR" sz="900" b="1" u="sng" dirty="0" smtClean="0">
              <a:solidFill>
                <a:schemeClr val="tx1"/>
              </a:solidFill>
            </a:endParaRPr>
          </a:p>
          <a:p>
            <a:endParaRPr lang="en-US" altLang="ko-KR" sz="900" b="1" u="sng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산소 및 유해가스 농도 측정결과 </a:t>
            </a:r>
            <a:r>
              <a:rPr lang="ko-KR" altLang="en-US" sz="900" b="1" u="sng" dirty="0" smtClean="0">
                <a:solidFill>
                  <a:schemeClr val="tx1"/>
                </a:solidFill>
              </a:rPr>
              <a:t> </a:t>
            </a:r>
            <a:endParaRPr lang="en-US" altLang="ko-KR" sz="900" b="1" u="sng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468027" y="981910"/>
            <a:ext cx="8719935" cy="960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221594" y="1327146"/>
            <a:ext cx="1632494" cy="269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i="1" dirty="0" smtClean="0">
                <a:solidFill>
                  <a:schemeClr val="tx1"/>
                </a:solidFill>
              </a:rPr>
              <a:t>공통 </a:t>
            </a:r>
            <a:r>
              <a:rPr lang="en-US" altLang="ko-KR" sz="900" i="1" dirty="0" smtClean="0">
                <a:solidFill>
                  <a:schemeClr val="tx1"/>
                </a:solidFill>
              </a:rPr>
              <a:t>HEAD ( </a:t>
            </a:r>
            <a:r>
              <a:rPr lang="ko-KR" altLang="en-US" sz="900" i="1" dirty="0" smtClean="0">
                <a:solidFill>
                  <a:schemeClr val="tx1"/>
                </a:solidFill>
              </a:rPr>
              <a:t>매년</a:t>
            </a:r>
            <a:r>
              <a:rPr lang="en-US" altLang="ko-KR" sz="900" i="1" dirty="0" smtClean="0">
                <a:solidFill>
                  <a:schemeClr val="tx1"/>
                </a:solidFill>
              </a:rPr>
              <a:t>)</a:t>
            </a:r>
            <a:endParaRPr lang="ko-KR" altLang="en-US" sz="900" i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254281" y="5616501"/>
            <a:ext cx="732303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저장</a:t>
            </a:r>
            <a:endParaRPr lang="ko-KR" altLang="en-US" sz="800" dirty="0"/>
          </a:p>
        </p:txBody>
      </p:sp>
      <p:sp>
        <p:nvSpPr>
          <p:cNvPr id="32" name="직사각형 31"/>
          <p:cNvSpPr/>
          <p:nvPr/>
        </p:nvSpPr>
        <p:spPr>
          <a:xfrm>
            <a:off x="1984509" y="2033821"/>
            <a:ext cx="7281103" cy="4384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448357" y="5616501"/>
            <a:ext cx="1327508" cy="799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2436563" y="2197156"/>
            <a:ext cx="5635437" cy="2478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확인항목                                       해당 여부     확인 결과              </a:t>
            </a:r>
            <a:endParaRPr lang="en-US" altLang="ko-KR" sz="900" b="1" u="sng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481529" y="2905017"/>
            <a:ext cx="2702636" cy="28623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질의사항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신청자 서명은 어떻게 할 것인가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작업관리감독자 서명은</a:t>
            </a:r>
            <a:r>
              <a:rPr lang="en-US" altLang="ko-KR" sz="900" dirty="0" smtClean="0">
                <a:solidFill>
                  <a:schemeClr val="tx1"/>
                </a:solidFill>
              </a:rPr>
              <a:t>?</a:t>
            </a: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최종 허가자 서명은 </a:t>
            </a:r>
            <a:r>
              <a:rPr lang="en-US" altLang="ko-KR" sz="900" dirty="0" smtClean="0">
                <a:solidFill>
                  <a:schemeClr val="tx1"/>
                </a:solidFill>
              </a:rPr>
              <a:t>?</a:t>
            </a:r>
          </a:p>
          <a:p>
            <a:endParaRPr lang="en-US" altLang="ko-KR" sz="900" b="1" u="sng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등록하고  출력해서 사인하고 스캔 후 로딩 </a:t>
            </a:r>
            <a:r>
              <a:rPr lang="en-US" altLang="ko-KR" sz="900" dirty="0" smtClean="0">
                <a:solidFill>
                  <a:schemeClr val="tx1"/>
                </a:solidFill>
              </a:rPr>
              <a:t>?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작업허가서인데  문서작성주기가 </a:t>
            </a:r>
            <a:r>
              <a:rPr lang="en-US" altLang="ko-KR" sz="900" dirty="0" smtClean="0">
                <a:solidFill>
                  <a:schemeClr val="tx1"/>
                </a:solidFill>
              </a:rPr>
              <a:t>“</a:t>
            </a:r>
            <a:r>
              <a:rPr lang="ko-KR" altLang="en-US" sz="900" dirty="0" smtClean="0">
                <a:solidFill>
                  <a:schemeClr val="tx1"/>
                </a:solidFill>
              </a:rPr>
              <a:t>매년</a:t>
            </a:r>
            <a:r>
              <a:rPr lang="en-US" altLang="ko-KR" sz="900" dirty="0" smtClean="0">
                <a:solidFill>
                  <a:schemeClr val="tx1"/>
                </a:solidFill>
              </a:rPr>
              <a:t>“ </a:t>
            </a:r>
            <a:r>
              <a:rPr lang="ko-KR" altLang="en-US" sz="900" dirty="0" smtClean="0">
                <a:solidFill>
                  <a:schemeClr val="tx1"/>
                </a:solidFill>
              </a:rPr>
              <a:t>으로 되어 있음 </a:t>
            </a:r>
            <a:r>
              <a:rPr lang="en-US" altLang="ko-KR" sz="900" dirty="0" smtClean="0">
                <a:solidFill>
                  <a:schemeClr val="tx1"/>
                </a:solidFill>
              </a:rPr>
              <a:t>???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내용이 현행 작업지시 등록에서 관리하는 항목보다  좀 많음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이런 추가 필드를 어디서 등록</a:t>
            </a:r>
            <a:r>
              <a:rPr lang="en-US" altLang="ko-KR" sz="900" dirty="0" smtClean="0">
                <a:solidFill>
                  <a:schemeClr val="tx1"/>
                </a:solidFill>
              </a:rPr>
              <a:t>?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작업장소는 지도로 입력</a:t>
            </a:r>
            <a:r>
              <a:rPr lang="en-US" altLang="ko-KR" sz="900" dirty="0" smtClean="0">
                <a:solidFill>
                  <a:schemeClr val="tx1"/>
                </a:solidFill>
              </a:rPr>
              <a:t>?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출입자 명단의 입력형태는</a:t>
            </a:r>
            <a:r>
              <a:rPr lang="en-US" altLang="ko-KR" sz="900" dirty="0" smtClean="0">
                <a:solidFill>
                  <a:schemeClr val="tx1"/>
                </a:solidFill>
              </a:rPr>
              <a:t>?</a:t>
            </a:r>
            <a:r>
              <a:rPr lang="ko-KR" altLang="en-US" sz="900" dirty="0" smtClean="0">
                <a:solidFill>
                  <a:schemeClr val="tx1"/>
                </a:solidFill>
              </a:rPr>
              <a:t>  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383360" y="2450497"/>
            <a:ext cx="189719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/>
              <a:t>안전담당자지정 및 감시인 배치</a:t>
            </a:r>
          </a:p>
          <a:p>
            <a:r>
              <a:rPr lang="ko-KR" altLang="en-US" sz="800" dirty="0"/>
              <a:t>산소농도 및 유해가스농도 (계속)측정</a:t>
            </a:r>
          </a:p>
          <a:p>
            <a:r>
              <a:rPr lang="ko-KR" altLang="en-US" sz="800" dirty="0"/>
              <a:t>환기시설 설치</a:t>
            </a:r>
          </a:p>
          <a:p>
            <a:r>
              <a:rPr lang="ko-KR" altLang="en-US" sz="800" dirty="0"/>
              <a:t>전화 및 무선기기 구비</a:t>
            </a:r>
          </a:p>
          <a:p>
            <a:r>
              <a:rPr lang="ko-KR" altLang="en-US" sz="800" dirty="0"/>
              <a:t>소화기 비치</a:t>
            </a:r>
          </a:p>
          <a:p>
            <a:r>
              <a:rPr lang="ko-KR" altLang="en-US" sz="800" dirty="0" err="1"/>
              <a:t>공기공급식</a:t>
            </a:r>
            <a:r>
              <a:rPr lang="ko-KR" altLang="en-US" sz="800" dirty="0"/>
              <a:t> </a:t>
            </a:r>
            <a:r>
              <a:rPr lang="ko-KR" altLang="en-US" sz="800" dirty="0" err="1"/>
              <a:t>호흡용보호구</a:t>
            </a:r>
            <a:r>
              <a:rPr lang="ko-KR" altLang="en-US" sz="800" dirty="0"/>
              <a:t> 비치</a:t>
            </a:r>
          </a:p>
          <a:p>
            <a:r>
              <a:rPr lang="ko-KR" altLang="en-US" sz="800" dirty="0"/>
              <a:t>안전장구 구비</a:t>
            </a:r>
          </a:p>
          <a:p>
            <a:r>
              <a:rPr lang="ko-KR" altLang="en-US" sz="800" dirty="0"/>
              <a:t>안전교육 실시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2490281" y="2162766"/>
            <a:ext cx="5975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2490281" y="2445013"/>
            <a:ext cx="5975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2219325" y="1466850"/>
            <a:ext cx="5419725" cy="4524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348412" y="1327146"/>
            <a:ext cx="4462088" cy="45974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4221594" y="5498640"/>
            <a:ext cx="2866883" cy="269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i="1" dirty="0" smtClean="0">
                <a:solidFill>
                  <a:srgbClr val="FF0000"/>
                </a:solidFill>
              </a:rPr>
              <a:t>안전점검으로 이동하고 여기서는 삭제</a:t>
            </a:r>
            <a:endParaRPr lang="ko-KR" altLang="en-US" sz="9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02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501539" y="412942"/>
            <a:ext cx="5200817" cy="129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안전서류 등록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수정 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밀폐공간 보건작업 허가서</a:t>
            </a:r>
            <a:r>
              <a:rPr lang="en-US" altLang="ko-KR" sz="900" dirty="0" smtClean="0">
                <a:solidFill>
                  <a:schemeClr val="tx1"/>
                </a:solidFill>
              </a:rPr>
              <a:t>,  </a:t>
            </a:r>
            <a:r>
              <a:rPr lang="ko-KR" altLang="en-US" sz="900" dirty="0" smtClean="0">
                <a:solidFill>
                  <a:schemeClr val="tx1"/>
                </a:solidFill>
              </a:rPr>
              <a:t>매년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89" name="표 88"/>
          <p:cNvGraphicFramePr>
            <a:graphicFrameLocks noGrp="1"/>
          </p:cNvGraphicFramePr>
          <p:nvPr>
            <p:extLst/>
          </p:nvPr>
        </p:nvGraphicFramePr>
        <p:xfrm>
          <a:off x="9403000" y="915669"/>
          <a:ext cx="2670569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/>
                <a:gridCol w="192464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항목명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설명</a:t>
                      </a:r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신청자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등록자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입력 불가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1" name="직사각형 70"/>
          <p:cNvSpPr/>
          <p:nvPr/>
        </p:nvSpPr>
        <p:spPr>
          <a:xfrm>
            <a:off x="307731" y="915669"/>
            <a:ext cx="8994109" cy="56796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/>
          <p:cNvSpPr/>
          <p:nvPr/>
        </p:nvSpPr>
        <p:spPr>
          <a:xfrm>
            <a:off x="468027" y="2026481"/>
            <a:ext cx="1327508" cy="3518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직사각형 139"/>
          <p:cNvSpPr/>
          <p:nvPr/>
        </p:nvSpPr>
        <p:spPr>
          <a:xfrm>
            <a:off x="577231" y="2314780"/>
            <a:ext cx="1257461" cy="10385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작업 정보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b="1" u="sng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안전조치 요구사항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b="1" u="sng" dirty="0">
              <a:solidFill>
                <a:schemeClr val="tx1"/>
              </a:solidFill>
            </a:endParaRPr>
          </a:p>
          <a:p>
            <a:r>
              <a:rPr lang="ko-KR" altLang="en-US" sz="900" b="1" u="sng" dirty="0" smtClean="0">
                <a:solidFill>
                  <a:schemeClr val="tx1"/>
                </a:solidFill>
              </a:rPr>
              <a:t>산소 및 유해가스 농도 측정결과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468027" y="981910"/>
            <a:ext cx="8719935" cy="960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221594" y="1327146"/>
            <a:ext cx="1632494" cy="269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i="1" dirty="0" smtClean="0">
                <a:solidFill>
                  <a:schemeClr val="tx1"/>
                </a:solidFill>
              </a:rPr>
              <a:t>공통 </a:t>
            </a:r>
            <a:r>
              <a:rPr lang="en-US" altLang="ko-KR" sz="900" i="1" dirty="0" smtClean="0">
                <a:solidFill>
                  <a:schemeClr val="tx1"/>
                </a:solidFill>
              </a:rPr>
              <a:t>HEAD ( </a:t>
            </a:r>
            <a:r>
              <a:rPr lang="ko-KR" altLang="en-US" sz="900" i="1" dirty="0" smtClean="0">
                <a:solidFill>
                  <a:schemeClr val="tx1"/>
                </a:solidFill>
              </a:rPr>
              <a:t>매년</a:t>
            </a:r>
            <a:r>
              <a:rPr lang="en-US" altLang="ko-KR" sz="900" i="1" dirty="0" smtClean="0">
                <a:solidFill>
                  <a:schemeClr val="tx1"/>
                </a:solidFill>
              </a:rPr>
              <a:t>)</a:t>
            </a:r>
            <a:endParaRPr lang="ko-KR" altLang="en-US" sz="900" i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144722" y="6016103"/>
            <a:ext cx="732303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저장</a:t>
            </a:r>
            <a:endParaRPr lang="ko-KR" altLang="en-US" sz="800" dirty="0"/>
          </a:p>
        </p:txBody>
      </p:sp>
      <p:sp>
        <p:nvSpPr>
          <p:cNvPr id="32" name="직사각형 31"/>
          <p:cNvSpPr/>
          <p:nvPr/>
        </p:nvSpPr>
        <p:spPr>
          <a:xfrm>
            <a:off x="1984509" y="2033821"/>
            <a:ext cx="7281103" cy="4384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448357" y="5616501"/>
            <a:ext cx="1327508" cy="799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9481529" y="2905017"/>
            <a:ext cx="2702636" cy="18928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질의사항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err="1" smtClean="0">
                <a:solidFill>
                  <a:schemeClr val="tx1"/>
                </a:solidFill>
              </a:rPr>
              <a:t>측정자는</a:t>
            </a:r>
            <a:r>
              <a:rPr lang="ko-KR" altLang="en-US" sz="900" dirty="0" smtClean="0">
                <a:solidFill>
                  <a:schemeClr val="tx1"/>
                </a:solidFill>
              </a:rPr>
              <a:t> 이름만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기냥</a:t>
            </a:r>
            <a:r>
              <a:rPr lang="ko-KR" altLang="en-US" sz="900" dirty="0" smtClean="0">
                <a:solidFill>
                  <a:schemeClr val="tx1"/>
                </a:solidFill>
              </a:rPr>
              <a:t> 입력하나 아니면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사번을</a:t>
            </a:r>
            <a:r>
              <a:rPr lang="ko-KR" altLang="en-US" sz="900" dirty="0" smtClean="0">
                <a:solidFill>
                  <a:schemeClr val="tx1"/>
                </a:solidFill>
              </a:rPr>
              <a:t> 입력하나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감시인 확인은 서명인가 </a:t>
            </a:r>
            <a:r>
              <a:rPr lang="en-US" altLang="ko-KR" sz="900" dirty="0" smtClean="0">
                <a:solidFill>
                  <a:schemeClr val="tx1"/>
                </a:solidFill>
              </a:rPr>
              <a:t>?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측정시간은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기냥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몇시</a:t>
            </a:r>
            <a:r>
              <a:rPr lang="ko-KR" altLang="en-US" sz="900" dirty="0" smtClean="0">
                <a:solidFill>
                  <a:schemeClr val="tx1"/>
                </a:solidFill>
              </a:rPr>
              <a:t>  이렇게만 입력하나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이름만 입력할 것인가 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사번으로</a:t>
            </a:r>
            <a:r>
              <a:rPr lang="ko-KR" altLang="en-US" sz="900" dirty="0" smtClean="0">
                <a:solidFill>
                  <a:schemeClr val="tx1"/>
                </a:solidFill>
              </a:rPr>
              <a:t> 입력할 것인가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180112"/>
              </p:ext>
            </p:extLst>
          </p:nvPr>
        </p:nvGraphicFramePr>
        <p:xfrm>
          <a:off x="2123902" y="2449353"/>
          <a:ext cx="6957495" cy="119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5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546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0546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05466"/>
                <a:gridCol w="374132"/>
                <a:gridCol w="321575"/>
                <a:gridCol w="321575"/>
                <a:gridCol w="837629"/>
                <a:gridCol w="614463"/>
                <a:gridCol w="1140387"/>
                <a:gridCol w="340287"/>
                <a:gridCol w="820486"/>
              </a:tblGrid>
              <a:tr h="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측정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물질명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측정 농도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측정 시간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측정자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감시인 확인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165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전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중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후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전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중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후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사번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소속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찾기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dirty="0" smtClean="0"/>
                        <a:t>산소</a:t>
                      </a:r>
                      <a:r>
                        <a:rPr lang="en-US" altLang="ko-KR" sz="900" dirty="0" smtClean="0"/>
                        <a:t>(18~23.5%)</a:t>
                      </a:r>
                      <a:endParaRPr lang="en-US" altLang="ko-KR" sz="90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/>
                        <a:t>11111111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/>
                        <a:t>홍길동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 smtClean="0"/>
                        <a:t>ㅇㅇㅇㅇㅇㅇㅇㅇㅇ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sng" dirty="0" smtClean="0">
                          <a:solidFill>
                            <a:srgbClr val="00B0F0"/>
                          </a:solidFill>
                        </a:rPr>
                        <a:t>찾기</a:t>
                      </a:r>
                      <a:endParaRPr lang="ko-KR" altLang="en-US" sz="900" b="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dirty="0" smtClean="0"/>
                        <a:t>CO(30ppm</a:t>
                      </a:r>
                      <a:r>
                        <a:rPr lang="ko-KR" altLang="en-US" sz="900" dirty="0" smtClean="0"/>
                        <a:t>미만</a:t>
                      </a:r>
                      <a:r>
                        <a:rPr lang="en-US" altLang="ko-KR" sz="900" dirty="0" smtClean="0"/>
                        <a:t>)</a:t>
                      </a:r>
                      <a:endParaRPr lang="en-US" altLang="ko-KR" sz="90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u="sng" dirty="0" smtClean="0">
                          <a:solidFill>
                            <a:srgbClr val="00B0F0"/>
                          </a:solidFill>
                        </a:rPr>
                        <a:t>찾기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dirty="0" smtClean="0"/>
                        <a:t>탄산가스</a:t>
                      </a:r>
                      <a:r>
                        <a:rPr lang="en-US" altLang="ko-KR" sz="900" dirty="0" smtClean="0"/>
                        <a:t>(1.5% </a:t>
                      </a:r>
                      <a:r>
                        <a:rPr lang="ko-KR" altLang="en-US" sz="900" dirty="0" smtClean="0"/>
                        <a:t>미만</a:t>
                      </a:r>
                      <a:r>
                        <a:rPr lang="en-US" altLang="ko-KR" sz="900" dirty="0" smtClean="0"/>
                        <a:t>)</a:t>
                      </a:r>
                      <a:endParaRPr lang="en-US" altLang="ko-KR" sz="90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sng" dirty="0" smtClean="0">
                          <a:solidFill>
                            <a:srgbClr val="00B0F0"/>
                          </a:solidFill>
                        </a:rPr>
                        <a:t>찾기</a:t>
                      </a:r>
                      <a:endParaRPr lang="ko-KR" altLang="en-US" sz="900" b="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황화수소</a:t>
                      </a:r>
                      <a:r>
                        <a:rPr lang="en-US" altLang="ko-KR" sz="900" dirty="0" smtClean="0"/>
                        <a:t>(10ppm </a:t>
                      </a:r>
                      <a:r>
                        <a:rPr lang="ko-KR" altLang="en-US" sz="900" dirty="0" smtClean="0"/>
                        <a:t>미만</a:t>
                      </a:r>
                      <a:r>
                        <a:rPr lang="en-US" altLang="ko-KR" sz="900" dirty="0" smtClean="0"/>
                        <a:t>)</a:t>
                      </a:r>
                      <a:endParaRPr lang="ko-KR" altLang="en-US" sz="900" dirty="0" smtClean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u="sng" dirty="0" smtClean="0">
                          <a:solidFill>
                            <a:srgbClr val="00B0F0"/>
                          </a:solidFill>
                        </a:rPr>
                        <a:t>찾기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4" name="직선 연결선 13"/>
          <p:cNvCxnSpPr/>
          <p:nvPr/>
        </p:nvCxnSpPr>
        <p:spPr>
          <a:xfrm flipH="1">
            <a:off x="2219325" y="1466850"/>
            <a:ext cx="5419725" cy="4524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348412" y="1327146"/>
            <a:ext cx="4462088" cy="45974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4221594" y="5498640"/>
            <a:ext cx="2866883" cy="269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i="1" dirty="0" smtClean="0">
                <a:solidFill>
                  <a:srgbClr val="FF0000"/>
                </a:solidFill>
              </a:rPr>
              <a:t>안전점검으로 이동하고 여기서는 삭제</a:t>
            </a:r>
            <a:endParaRPr lang="ko-KR" altLang="en-US" sz="9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67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" name="표 88"/>
          <p:cNvGraphicFramePr>
            <a:graphicFrameLocks noGrp="1"/>
          </p:cNvGraphicFramePr>
          <p:nvPr>
            <p:extLst/>
          </p:nvPr>
        </p:nvGraphicFramePr>
        <p:xfrm>
          <a:off x="9403000" y="915669"/>
          <a:ext cx="2670569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/>
                <a:gridCol w="192464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항목명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설명</a:t>
                      </a:r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/>
                        <a:t>신청자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등록자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입력 불가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1" name="직사각형 70"/>
          <p:cNvSpPr/>
          <p:nvPr/>
        </p:nvSpPr>
        <p:spPr>
          <a:xfrm>
            <a:off x="307731" y="915669"/>
            <a:ext cx="8994109" cy="56796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/>
          <p:cNvSpPr/>
          <p:nvPr/>
        </p:nvSpPr>
        <p:spPr>
          <a:xfrm>
            <a:off x="468027" y="2026481"/>
            <a:ext cx="1327508" cy="3518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직사각형 139"/>
          <p:cNvSpPr/>
          <p:nvPr/>
        </p:nvSpPr>
        <p:spPr>
          <a:xfrm>
            <a:off x="453790" y="2502489"/>
            <a:ext cx="1257461" cy="10385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작업 정보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b="1" u="sng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안전조치 요구사항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산소 및 유해가스 농도 측정결과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b="1" u="sng" dirty="0">
              <a:solidFill>
                <a:schemeClr val="tx1"/>
              </a:solidFill>
            </a:endParaRPr>
          </a:p>
          <a:p>
            <a:r>
              <a:rPr lang="ko-KR" altLang="en-US" sz="900" b="1" u="sng" dirty="0" smtClean="0">
                <a:solidFill>
                  <a:schemeClr val="tx1"/>
                </a:solidFill>
              </a:rPr>
              <a:t>최종 허가자</a:t>
            </a:r>
            <a:endParaRPr lang="en-US" altLang="ko-KR" sz="900" b="1" u="sng" dirty="0">
              <a:solidFill>
                <a:schemeClr val="tx1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468027" y="981910"/>
            <a:ext cx="8719935" cy="960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221594" y="1327146"/>
            <a:ext cx="1632494" cy="269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i="1" dirty="0" smtClean="0">
                <a:solidFill>
                  <a:schemeClr val="tx1"/>
                </a:solidFill>
              </a:rPr>
              <a:t>공통 </a:t>
            </a:r>
            <a:r>
              <a:rPr lang="en-US" altLang="ko-KR" sz="900" i="1" dirty="0" smtClean="0">
                <a:solidFill>
                  <a:schemeClr val="tx1"/>
                </a:solidFill>
              </a:rPr>
              <a:t>HEAD ( </a:t>
            </a:r>
            <a:r>
              <a:rPr lang="ko-KR" altLang="en-US" sz="900" i="1" dirty="0" smtClean="0">
                <a:solidFill>
                  <a:schemeClr val="tx1"/>
                </a:solidFill>
              </a:rPr>
              <a:t>매년</a:t>
            </a:r>
            <a:r>
              <a:rPr lang="en-US" altLang="ko-KR" sz="900" i="1" dirty="0" smtClean="0">
                <a:solidFill>
                  <a:schemeClr val="tx1"/>
                </a:solidFill>
              </a:rPr>
              <a:t>)</a:t>
            </a:r>
            <a:endParaRPr lang="ko-KR" altLang="en-US" sz="900" i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144722" y="6016103"/>
            <a:ext cx="732303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저장</a:t>
            </a:r>
            <a:endParaRPr lang="ko-KR" altLang="en-US" sz="800" dirty="0"/>
          </a:p>
        </p:txBody>
      </p:sp>
      <p:sp>
        <p:nvSpPr>
          <p:cNvPr id="32" name="직사각형 31"/>
          <p:cNvSpPr/>
          <p:nvPr/>
        </p:nvSpPr>
        <p:spPr>
          <a:xfrm>
            <a:off x="1984509" y="2033821"/>
            <a:ext cx="7281103" cy="4384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448357" y="5616501"/>
            <a:ext cx="1327508" cy="799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9481529" y="2905017"/>
            <a:ext cx="2702636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질의사항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최종 허가자 서명은 어떠해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137768" y="2511923"/>
            <a:ext cx="4613780" cy="6659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특별 조치가 필요한 사항이 있으면 여기 입력하세요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414311" y="3597005"/>
            <a:ext cx="1788793" cy="18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소속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930056" y="3596220"/>
            <a:ext cx="467186" cy="18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이름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186867" y="3596220"/>
            <a:ext cx="72612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사번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889254" y="3347055"/>
            <a:ext cx="997550" cy="183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최종 허가자</a:t>
            </a:r>
            <a:endParaRPr lang="en-US" altLang="ko-KR" sz="900" b="1" u="sng" dirty="0" smtClean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203104" y="3592918"/>
            <a:ext cx="610035" cy="183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찾기</a:t>
            </a:r>
            <a:endParaRPr lang="ko-KR" altLang="en-US" sz="800" dirty="0"/>
          </a:p>
        </p:txBody>
      </p:sp>
      <p:sp>
        <p:nvSpPr>
          <p:cNvPr id="23" name="직사각형 22"/>
          <p:cNvSpPr/>
          <p:nvPr/>
        </p:nvSpPr>
        <p:spPr>
          <a:xfrm>
            <a:off x="3015761" y="2225587"/>
            <a:ext cx="1205833" cy="240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특별 조치 필요사항</a:t>
            </a:r>
            <a:endParaRPr lang="en-US" altLang="ko-KR" sz="900" b="1" u="sng" dirty="0" smtClean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621185" y="403753"/>
            <a:ext cx="5200817" cy="129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안전서류 등록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수정 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밀폐공간 보건작업 허가서</a:t>
            </a:r>
            <a:r>
              <a:rPr lang="en-US" altLang="ko-KR" sz="900" dirty="0" smtClean="0">
                <a:solidFill>
                  <a:schemeClr val="tx1"/>
                </a:solidFill>
              </a:rPr>
              <a:t>,  </a:t>
            </a:r>
            <a:r>
              <a:rPr lang="ko-KR" altLang="en-US" sz="900" dirty="0" smtClean="0">
                <a:solidFill>
                  <a:schemeClr val="tx1"/>
                </a:solidFill>
              </a:rPr>
              <a:t>매년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 flipH="1">
            <a:off x="2219325" y="1466850"/>
            <a:ext cx="5419725" cy="4524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348412" y="1327146"/>
            <a:ext cx="4462088" cy="45974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4221594" y="5498640"/>
            <a:ext cx="2866883" cy="269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i="1" dirty="0" smtClean="0">
                <a:solidFill>
                  <a:srgbClr val="FF0000"/>
                </a:solidFill>
              </a:rPr>
              <a:t>안전점검으로 이동하고 여기서는 삭제</a:t>
            </a:r>
            <a:endParaRPr lang="ko-KR" altLang="en-US" sz="9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09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15430"/>
              </p:ext>
            </p:extLst>
          </p:nvPr>
        </p:nvGraphicFramePr>
        <p:xfrm>
          <a:off x="9354791" y="1268622"/>
          <a:ext cx="2670569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/>
                <a:gridCol w="192464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항목명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설명</a:t>
                      </a:r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신호방법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무선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육성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수신호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깃발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1" name="직사각형 70"/>
          <p:cNvSpPr/>
          <p:nvPr/>
        </p:nvSpPr>
        <p:spPr>
          <a:xfrm>
            <a:off x="307731" y="915669"/>
            <a:ext cx="8994109" cy="56796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/>
          <p:cNvSpPr/>
          <p:nvPr/>
        </p:nvSpPr>
        <p:spPr>
          <a:xfrm>
            <a:off x="468027" y="2026481"/>
            <a:ext cx="1327508" cy="3518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7" name="직사각형 146"/>
          <p:cNvSpPr/>
          <p:nvPr/>
        </p:nvSpPr>
        <p:spPr>
          <a:xfrm>
            <a:off x="468027" y="981910"/>
            <a:ext cx="8719935" cy="960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221594" y="1327146"/>
            <a:ext cx="1632494" cy="269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i="1" dirty="0" smtClean="0">
                <a:solidFill>
                  <a:schemeClr val="tx1"/>
                </a:solidFill>
              </a:rPr>
              <a:t>공통 </a:t>
            </a:r>
            <a:r>
              <a:rPr lang="en-US" altLang="ko-KR" sz="900" i="1" dirty="0" smtClean="0">
                <a:solidFill>
                  <a:schemeClr val="tx1"/>
                </a:solidFill>
              </a:rPr>
              <a:t>HEAD </a:t>
            </a:r>
            <a:endParaRPr lang="ko-KR" altLang="en-US" sz="900" i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500909" y="6017677"/>
            <a:ext cx="732303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저장</a:t>
            </a:r>
            <a:endParaRPr lang="ko-KR" altLang="en-US" sz="800" dirty="0"/>
          </a:p>
        </p:txBody>
      </p:sp>
      <p:sp>
        <p:nvSpPr>
          <p:cNvPr id="32" name="직사각형 31"/>
          <p:cNvSpPr/>
          <p:nvPr/>
        </p:nvSpPr>
        <p:spPr>
          <a:xfrm>
            <a:off x="1984509" y="2033821"/>
            <a:ext cx="7281103" cy="4384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448357" y="5616501"/>
            <a:ext cx="1327508" cy="799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9316077" y="2762142"/>
            <a:ext cx="2702636" cy="1200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참고사항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안전점검 시스템에서 등록한 작업지시에서 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중량물</a:t>
            </a:r>
            <a:r>
              <a:rPr lang="ko-KR" altLang="en-US" sz="900" dirty="0" smtClean="0">
                <a:solidFill>
                  <a:schemeClr val="tx1"/>
                </a:solidFill>
              </a:rPr>
              <a:t> 작업인 경우 작업계획서를 등록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작업내용과 작업장소는  작업지시 에서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등록되었음으로</a:t>
            </a:r>
            <a:r>
              <a:rPr lang="ko-KR" altLang="en-US" sz="900" dirty="0" smtClean="0">
                <a:solidFill>
                  <a:schemeClr val="tx1"/>
                </a:solidFill>
              </a:rPr>
              <a:t> 제외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621185" y="426994"/>
            <a:ext cx="5200817" cy="129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안전서류 등록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수정 </a:t>
            </a:r>
            <a:r>
              <a:rPr lang="en-US" altLang="ko-KR" sz="900" dirty="0" smtClean="0">
                <a:solidFill>
                  <a:schemeClr val="tx1"/>
                </a:solidFill>
              </a:rPr>
              <a:t>(39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중량물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오거크레인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고소작업자 작업계획서   발생시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510484" y="4533792"/>
            <a:ext cx="2702636" cy="1200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질의사항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작업자는  항상  등록자 인가</a:t>
            </a:r>
            <a:r>
              <a:rPr lang="en-US" altLang="ko-KR" sz="900" dirty="0" smtClean="0">
                <a:solidFill>
                  <a:schemeClr val="tx1"/>
                </a:solidFill>
              </a:rPr>
              <a:t>?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[</a:t>
            </a:r>
            <a:r>
              <a:rPr lang="ko-KR" altLang="en-US" sz="900" dirty="0" smtClean="0">
                <a:solidFill>
                  <a:schemeClr val="tx1"/>
                </a:solidFill>
              </a:rPr>
              <a:t>참고</a:t>
            </a:r>
            <a:r>
              <a:rPr lang="en-US" altLang="ko-KR" sz="900" dirty="0" smtClean="0">
                <a:solidFill>
                  <a:schemeClr val="tx1"/>
                </a:solidFill>
              </a:rPr>
              <a:t>2]</a:t>
            </a:r>
            <a:r>
              <a:rPr lang="ko-KR" altLang="en-US" sz="900" dirty="0" smtClean="0">
                <a:solidFill>
                  <a:schemeClr val="tx1"/>
                </a:solidFill>
              </a:rPr>
              <a:t>의 작업계획서 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통합</a:t>
            </a:r>
            <a:r>
              <a:rPr lang="en-US" altLang="ko-KR" sz="900" dirty="0" smtClean="0">
                <a:solidFill>
                  <a:schemeClr val="tx1"/>
                </a:solidFill>
              </a:rPr>
              <a:t>)  </a:t>
            </a:r>
            <a:r>
              <a:rPr lang="ko-KR" altLang="en-US" sz="900" dirty="0" smtClean="0">
                <a:solidFill>
                  <a:schemeClr val="tx1"/>
                </a:solidFill>
              </a:rPr>
              <a:t>은 별도로 작성하여 로딩하나</a:t>
            </a:r>
            <a:r>
              <a:rPr lang="en-US" altLang="ko-KR" sz="900" dirty="0" smtClean="0">
                <a:solidFill>
                  <a:schemeClr val="tx1"/>
                </a:solidFill>
              </a:rPr>
              <a:t>?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836405" y="2865159"/>
            <a:ext cx="1796916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196275" y="2856152"/>
            <a:ext cx="62873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품명</a:t>
            </a:r>
            <a:endParaRPr lang="en-US" altLang="ko-KR" sz="900" b="1" u="sng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836405" y="3109601"/>
            <a:ext cx="1796916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196275" y="3100594"/>
            <a:ext cx="62873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중량</a:t>
            </a:r>
            <a:endParaRPr lang="en-US" altLang="ko-KR" sz="900" b="1" u="sng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836405" y="3342728"/>
            <a:ext cx="1796916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196275" y="3333721"/>
            <a:ext cx="62873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형상</a:t>
            </a:r>
            <a:endParaRPr lang="en-US" altLang="ko-KR" sz="900" b="1" u="sng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847805" y="2194262"/>
            <a:ext cx="558665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207675" y="2185254"/>
            <a:ext cx="62873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작업자</a:t>
            </a:r>
            <a:endParaRPr lang="en-US" altLang="ko-KR" sz="900" b="1" u="sng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001605" y="2402000"/>
            <a:ext cx="8348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smtClean="0">
                <a:solidFill>
                  <a:schemeClr val="tx1"/>
                </a:solidFill>
              </a:rPr>
              <a:t>작업지휘자</a:t>
            </a:r>
            <a:endParaRPr lang="en-US" altLang="ko-KR" sz="900" b="1" u="sng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459421" y="2194262"/>
            <a:ext cx="604275" cy="18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이름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112948" y="2194262"/>
            <a:ext cx="2798722" cy="18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소속 조직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836405" y="2451415"/>
            <a:ext cx="558665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448021" y="2451415"/>
            <a:ext cx="604275" cy="18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이름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101548" y="2451415"/>
            <a:ext cx="2798722" cy="18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소속 조직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825005" y="3572671"/>
            <a:ext cx="1796916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955831" y="3572671"/>
            <a:ext cx="857774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smtClean="0">
                <a:solidFill>
                  <a:schemeClr val="tx1"/>
                </a:solidFill>
              </a:rPr>
              <a:t>운반장비명</a:t>
            </a:r>
            <a:endParaRPr lang="en-US" altLang="ko-KR" sz="900" b="1" u="sng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836405" y="3802049"/>
            <a:ext cx="1796916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1967231" y="3802049"/>
            <a:ext cx="857774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정격하중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톤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en-US" altLang="ko-KR" sz="900" b="1" u="sng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825005" y="4031224"/>
            <a:ext cx="1795311" cy="1772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955832" y="4031223"/>
            <a:ext cx="857774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운반 경로</a:t>
            </a:r>
            <a:endParaRPr lang="en-US" altLang="ko-KR" sz="900" b="1" u="sng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825006" y="4269662"/>
            <a:ext cx="1808316" cy="1753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1955832" y="4269661"/>
            <a:ext cx="857774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거리</a:t>
            </a:r>
            <a:endParaRPr lang="en-US" altLang="ko-KR" sz="900" b="1" u="sng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825006" y="4506154"/>
            <a:ext cx="1808316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선택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955832" y="4506153"/>
            <a:ext cx="857774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신호방법</a:t>
            </a:r>
            <a:endParaRPr lang="en-US" altLang="ko-KR" sz="900" b="1" u="sng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621921" y="4506154"/>
            <a:ext cx="200375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V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813605" y="4744797"/>
            <a:ext cx="1808316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944431" y="4744796"/>
            <a:ext cx="857774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지형 경사</a:t>
            </a:r>
            <a:endParaRPr lang="en-US" altLang="ko-KR" sz="900" b="1" u="sng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802205" y="4972093"/>
            <a:ext cx="1808316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933031" y="4972092"/>
            <a:ext cx="857774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 지반</a:t>
            </a:r>
            <a:endParaRPr lang="en-US" altLang="ko-KR" sz="900" b="1" u="sng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812000" y="5203610"/>
            <a:ext cx="1808316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942826" y="5203609"/>
            <a:ext cx="857774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바닥단차</a:t>
            </a:r>
            <a:endParaRPr lang="en-US" altLang="ko-KR" sz="900" b="1" u="sng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812000" y="5411556"/>
            <a:ext cx="1808316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942826" y="5411555"/>
            <a:ext cx="857774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줄걸이</a:t>
            </a:r>
            <a:r>
              <a:rPr lang="ko-KR" altLang="en-US" sz="900" dirty="0" smtClean="0">
                <a:solidFill>
                  <a:schemeClr val="tx1"/>
                </a:solidFill>
              </a:rPr>
              <a:t> 재료</a:t>
            </a:r>
            <a:endParaRPr lang="en-US" altLang="ko-KR" sz="900" b="1" u="sng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802205" y="5652301"/>
            <a:ext cx="1808316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933031" y="5652300"/>
            <a:ext cx="857774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줄걸이</a:t>
            </a:r>
            <a:r>
              <a:rPr lang="ko-KR" altLang="en-US" sz="900" dirty="0" smtClean="0">
                <a:solidFill>
                  <a:schemeClr val="tx1"/>
                </a:solidFill>
              </a:rPr>
              <a:t> 방법</a:t>
            </a:r>
            <a:endParaRPr lang="en-US" altLang="ko-KR" sz="900" b="1" u="sng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789835" y="5870877"/>
            <a:ext cx="1808316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920661" y="5870876"/>
            <a:ext cx="857774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줄걸이</a:t>
            </a:r>
            <a:r>
              <a:rPr lang="ko-KR" altLang="en-US" sz="900" dirty="0" smtClean="0">
                <a:solidFill>
                  <a:schemeClr val="tx1"/>
                </a:solidFill>
              </a:rPr>
              <a:t> 위치</a:t>
            </a:r>
            <a:endParaRPr lang="en-US" altLang="ko-KR" sz="900" b="1" u="sng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789835" y="6078293"/>
            <a:ext cx="1808316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920661" y="6078292"/>
            <a:ext cx="857774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 체결도구</a:t>
            </a:r>
            <a:endParaRPr lang="en-US" altLang="ko-KR" sz="900" b="1" u="sng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29966" y="1994670"/>
            <a:ext cx="1257461" cy="1740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u="sng" dirty="0" smtClean="0">
                <a:solidFill>
                  <a:schemeClr val="tx1"/>
                </a:solidFill>
              </a:rPr>
              <a:t>작업 정보</a:t>
            </a:r>
            <a:endParaRPr lang="en-US" altLang="ko-KR" sz="900" b="1" u="sng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err="1" smtClean="0">
                <a:solidFill>
                  <a:schemeClr val="tx1"/>
                </a:solidFill>
              </a:rPr>
              <a:t>중량문</a:t>
            </a:r>
            <a:r>
              <a:rPr lang="ko-KR" altLang="en-US" sz="900" dirty="0" smtClean="0">
                <a:solidFill>
                  <a:schemeClr val="tx1"/>
                </a:solidFill>
              </a:rPr>
              <a:t> 점검 결과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작업자 </a:t>
            </a:r>
            <a:r>
              <a:rPr lang="ko-KR" altLang="en-US" sz="900" dirty="0" smtClean="0">
                <a:solidFill>
                  <a:schemeClr val="tx1"/>
                </a:solidFill>
              </a:rPr>
              <a:t>안전교육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작업계획서 생성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첨부파일 업로드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결재 요청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8711"/>
              </p:ext>
            </p:extLst>
          </p:nvPr>
        </p:nvGraphicFramePr>
        <p:xfrm>
          <a:off x="9354791" y="1268622"/>
          <a:ext cx="2670569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/>
                <a:gridCol w="192464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항목명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설명</a:t>
                      </a:r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1" name="직사각형 70"/>
          <p:cNvSpPr/>
          <p:nvPr/>
        </p:nvSpPr>
        <p:spPr>
          <a:xfrm>
            <a:off x="307731" y="915669"/>
            <a:ext cx="8994109" cy="56796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/>
          <p:cNvSpPr/>
          <p:nvPr/>
        </p:nvSpPr>
        <p:spPr>
          <a:xfrm>
            <a:off x="468027" y="2026481"/>
            <a:ext cx="1327508" cy="3518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직사각형 139"/>
          <p:cNvSpPr/>
          <p:nvPr/>
        </p:nvSpPr>
        <p:spPr>
          <a:xfrm>
            <a:off x="556188" y="2129719"/>
            <a:ext cx="1257461" cy="19133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작업 정보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b="1" u="sng" dirty="0" err="1" smtClean="0">
                <a:solidFill>
                  <a:schemeClr val="tx1"/>
                </a:solidFill>
              </a:rPr>
              <a:t>중량물</a:t>
            </a:r>
            <a:r>
              <a:rPr lang="ko-KR" altLang="en-US" sz="900" b="1" u="sng" dirty="0" smtClean="0">
                <a:solidFill>
                  <a:schemeClr val="tx1"/>
                </a:solidFill>
              </a:rPr>
              <a:t> 점검 결과</a:t>
            </a:r>
            <a:endParaRPr lang="en-US" altLang="ko-KR" sz="900" b="1" u="sng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작업자 </a:t>
            </a:r>
            <a:r>
              <a:rPr lang="ko-KR" altLang="en-US" sz="900" dirty="0" smtClean="0">
                <a:solidFill>
                  <a:schemeClr val="tx1"/>
                </a:solidFill>
              </a:rPr>
              <a:t>안전교육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작업계획서 생성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첨부파일 업로드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b="1" u="sng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결재 요청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468027" y="981910"/>
            <a:ext cx="8719935" cy="960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221594" y="1327146"/>
            <a:ext cx="1632494" cy="269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i="1" dirty="0" smtClean="0">
                <a:solidFill>
                  <a:schemeClr val="tx1"/>
                </a:solidFill>
              </a:rPr>
              <a:t>공통 </a:t>
            </a:r>
            <a:r>
              <a:rPr lang="en-US" altLang="ko-KR" sz="900" i="1" dirty="0" smtClean="0">
                <a:solidFill>
                  <a:schemeClr val="tx1"/>
                </a:solidFill>
              </a:rPr>
              <a:t>HEAD </a:t>
            </a:r>
            <a:endParaRPr lang="ko-KR" altLang="en-US" sz="900" i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636129" y="5867471"/>
            <a:ext cx="732303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저장</a:t>
            </a:r>
            <a:endParaRPr lang="ko-KR" altLang="en-US" sz="800" dirty="0"/>
          </a:p>
        </p:txBody>
      </p:sp>
      <p:sp>
        <p:nvSpPr>
          <p:cNvPr id="32" name="직사각형 31"/>
          <p:cNvSpPr/>
          <p:nvPr/>
        </p:nvSpPr>
        <p:spPr>
          <a:xfrm>
            <a:off x="1984509" y="2033821"/>
            <a:ext cx="7281103" cy="4384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448357" y="5616501"/>
            <a:ext cx="1327508" cy="799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9316077" y="2762142"/>
            <a:ext cx="2702636" cy="507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참고사항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621185" y="426994"/>
            <a:ext cx="5200817" cy="129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안전서류 등록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수정 </a:t>
            </a:r>
            <a:r>
              <a:rPr lang="en-US" altLang="ko-KR" sz="900" dirty="0" smtClean="0">
                <a:solidFill>
                  <a:schemeClr val="tx1"/>
                </a:solidFill>
              </a:rPr>
              <a:t>(39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중량물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오거크레인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고소작업자 작업계획서   발생시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329351" y="4517497"/>
            <a:ext cx="2702636" cy="507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질의사항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778435" y="2318993"/>
            <a:ext cx="189719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/>
              <a:t>중량물의 상태</a:t>
            </a:r>
            <a:endParaRPr lang="ko-KR" altLang="en-US" sz="800" dirty="0"/>
          </a:p>
        </p:txBody>
      </p:sp>
      <p:sp>
        <p:nvSpPr>
          <p:cNvPr id="2" name="직사각형 1"/>
          <p:cNvSpPr/>
          <p:nvPr/>
        </p:nvSpPr>
        <p:spPr>
          <a:xfrm>
            <a:off x="2945300" y="2548980"/>
            <a:ext cx="22621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800" dirty="0">
                <a:solidFill>
                  <a:srgbClr val="000000"/>
                </a:solidFill>
                <a:cs typeface="Times New Roman" panose="02020603050405020304" pitchFamily="18" charset="0"/>
              </a:rPr>
              <a:t>운반물의 중량은 장비의 정격하중 이내인가</a:t>
            </a:r>
            <a:r>
              <a:rPr lang="en-US" altLang="ko-KR" sz="800" dirty="0">
                <a:solidFill>
                  <a:srgbClr val="000000"/>
                </a:solidFill>
                <a:cs typeface="Times New Roman" panose="02020603050405020304" pitchFamily="18" charset="0"/>
              </a:rPr>
              <a:t> ?</a:t>
            </a:r>
            <a:endParaRPr lang="ko-KR" altLang="en-US" sz="800" dirty="0"/>
          </a:p>
        </p:txBody>
      </p:sp>
      <p:sp>
        <p:nvSpPr>
          <p:cNvPr id="68" name="직사각형 67"/>
          <p:cNvSpPr/>
          <p:nvPr/>
        </p:nvSpPr>
        <p:spPr>
          <a:xfrm>
            <a:off x="5812097" y="2548980"/>
            <a:ext cx="63511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양호</a:t>
            </a:r>
            <a:r>
              <a:rPr lang="en-US" altLang="ko-KR" sz="8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/</a:t>
            </a:r>
            <a:r>
              <a:rPr lang="ko-KR" altLang="en-US" sz="8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불량</a:t>
            </a:r>
            <a:endParaRPr lang="ko-KR" altLang="en-US" sz="800" dirty="0"/>
          </a:p>
        </p:txBody>
      </p:sp>
      <p:sp>
        <p:nvSpPr>
          <p:cNvPr id="69" name="직사각형 68"/>
          <p:cNvSpPr/>
          <p:nvPr/>
        </p:nvSpPr>
        <p:spPr>
          <a:xfrm>
            <a:off x="2945300" y="2736490"/>
            <a:ext cx="26661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800" dirty="0"/>
              <a:t>붕괴</a:t>
            </a:r>
            <a:r>
              <a:rPr lang="en-US" altLang="ko-KR" sz="800" dirty="0"/>
              <a:t>, </a:t>
            </a:r>
            <a:r>
              <a:rPr lang="ko-KR" altLang="ko-KR" sz="800" dirty="0"/>
              <a:t>낙하 위험이 있는 </a:t>
            </a:r>
            <a:r>
              <a:rPr lang="ko-KR" altLang="ko-KR" sz="800" dirty="0" err="1"/>
              <a:t>운반물은</a:t>
            </a:r>
            <a:r>
              <a:rPr lang="ko-KR" altLang="ko-KR" sz="800" dirty="0"/>
              <a:t> 견고하게 묶었는가</a:t>
            </a:r>
            <a:r>
              <a:rPr lang="en-US" altLang="ko-KR" sz="800" dirty="0"/>
              <a:t> ?</a:t>
            </a:r>
            <a:endParaRPr lang="ko-KR" altLang="en-US" sz="800" dirty="0"/>
          </a:p>
        </p:txBody>
      </p:sp>
      <p:sp>
        <p:nvSpPr>
          <p:cNvPr id="70" name="직사각형 69"/>
          <p:cNvSpPr/>
          <p:nvPr/>
        </p:nvSpPr>
        <p:spPr>
          <a:xfrm>
            <a:off x="5812097" y="2736490"/>
            <a:ext cx="63511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양호</a:t>
            </a:r>
            <a:r>
              <a:rPr lang="en-US" altLang="ko-KR" sz="8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/</a:t>
            </a:r>
            <a:r>
              <a:rPr lang="ko-KR" altLang="en-US" sz="8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불량</a:t>
            </a:r>
            <a:endParaRPr lang="ko-KR" altLang="en-US" sz="800" dirty="0"/>
          </a:p>
        </p:txBody>
      </p:sp>
      <p:sp>
        <p:nvSpPr>
          <p:cNvPr id="72" name="직사각형 71"/>
          <p:cNvSpPr/>
          <p:nvPr/>
        </p:nvSpPr>
        <p:spPr>
          <a:xfrm>
            <a:off x="2769662" y="3030445"/>
            <a:ext cx="189719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err="1" smtClean="0"/>
              <a:t>중량물</a:t>
            </a:r>
            <a:r>
              <a:rPr lang="ko-KR" altLang="en-US" sz="800" dirty="0" smtClean="0"/>
              <a:t> 취급방법</a:t>
            </a:r>
            <a:endParaRPr lang="ko-KR" altLang="en-US" sz="800" dirty="0"/>
          </a:p>
        </p:txBody>
      </p:sp>
      <p:sp>
        <p:nvSpPr>
          <p:cNvPr id="73" name="직사각형 72"/>
          <p:cNvSpPr/>
          <p:nvPr/>
        </p:nvSpPr>
        <p:spPr>
          <a:xfrm>
            <a:off x="2936527" y="3260432"/>
            <a:ext cx="276870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800" dirty="0" err="1"/>
              <a:t>운반물</a:t>
            </a:r>
            <a:r>
              <a:rPr lang="ko-KR" altLang="ko-KR" sz="800" dirty="0"/>
              <a:t> 취급방법</a:t>
            </a:r>
            <a:r>
              <a:rPr lang="en-US" altLang="ko-KR" sz="800" dirty="0"/>
              <a:t>, </a:t>
            </a:r>
            <a:r>
              <a:rPr lang="ko-KR" altLang="ko-KR" sz="800" dirty="0"/>
              <a:t>순서 등을 작업자가 숙지하고 있는가</a:t>
            </a:r>
            <a:r>
              <a:rPr lang="en-US" altLang="ko-KR" sz="800" dirty="0"/>
              <a:t> ?</a:t>
            </a:r>
            <a:endParaRPr lang="ko-KR" altLang="en-US" sz="800" dirty="0"/>
          </a:p>
        </p:txBody>
      </p:sp>
      <p:sp>
        <p:nvSpPr>
          <p:cNvPr id="74" name="직사각형 73"/>
          <p:cNvSpPr/>
          <p:nvPr/>
        </p:nvSpPr>
        <p:spPr>
          <a:xfrm>
            <a:off x="5803324" y="3260432"/>
            <a:ext cx="63511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양호</a:t>
            </a:r>
            <a:r>
              <a:rPr lang="en-US" altLang="ko-KR" sz="8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/</a:t>
            </a:r>
            <a:r>
              <a:rPr lang="ko-KR" altLang="en-US" sz="8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불량</a:t>
            </a:r>
            <a:endParaRPr lang="ko-KR" altLang="en-US" sz="800" dirty="0"/>
          </a:p>
        </p:txBody>
      </p:sp>
      <p:sp>
        <p:nvSpPr>
          <p:cNvPr id="75" name="직사각형 74"/>
          <p:cNvSpPr/>
          <p:nvPr/>
        </p:nvSpPr>
        <p:spPr>
          <a:xfrm>
            <a:off x="2936527" y="3483312"/>
            <a:ext cx="26748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800" dirty="0" err="1"/>
              <a:t>운반물</a:t>
            </a:r>
            <a:r>
              <a:rPr lang="ko-KR" altLang="ko-KR" sz="800" dirty="0"/>
              <a:t> 형상 및 중량에 적합한 </a:t>
            </a:r>
            <a:r>
              <a:rPr lang="ko-KR" altLang="ko-KR" sz="800" dirty="0" err="1"/>
              <a:t>운반지그</a:t>
            </a:r>
            <a:r>
              <a:rPr lang="ko-KR" altLang="ko-KR" sz="800" dirty="0"/>
              <a:t> 또는 </a:t>
            </a:r>
            <a:r>
              <a:rPr lang="ko-KR" altLang="ko-KR" sz="800" dirty="0" smtClean="0"/>
              <a:t>보조</a:t>
            </a:r>
            <a:r>
              <a:rPr lang="en-US" altLang="ko-KR" sz="800" dirty="0" smtClean="0"/>
              <a:t> </a:t>
            </a:r>
            <a:r>
              <a:rPr lang="ko-KR" altLang="ko-KR" sz="800" dirty="0"/>
              <a:t>로프를 사용하고 그 상태는 적정한가</a:t>
            </a:r>
            <a:r>
              <a:rPr lang="en-US" altLang="ko-KR" sz="800" dirty="0"/>
              <a:t> ?</a:t>
            </a:r>
            <a:endParaRPr lang="ko-KR" altLang="ko-KR" sz="800" dirty="0"/>
          </a:p>
        </p:txBody>
      </p:sp>
      <p:sp>
        <p:nvSpPr>
          <p:cNvPr id="76" name="직사각형 75"/>
          <p:cNvSpPr/>
          <p:nvPr/>
        </p:nvSpPr>
        <p:spPr>
          <a:xfrm>
            <a:off x="5803324" y="3505500"/>
            <a:ext cx="63511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양호</a:t>
            </a:r>
            <a:r>
              <a:rPr lang="en-US" altLang="ko-KR" sz="8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/</a:t>
            </a:r>
            <a:r>
              <a:rPr lang="ko-KR" altLang="en-US" sz="8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불량</a:t>
            </a:r>
            <a:endParaRPr lang="ko-KR" altLang="en-US" sz="800" dirty="0"/>
          </a:p>
        </p:txBody>
      </p:sp>
      <p:sp>
        <p:nvSpPr>
          <p:cNvPr id="77" name="직사각형 76"/>
          <p:cNvSpPr/>
          <p:nvPr/>
        </p:nvSpPr>
        <p:spPr>
          <a:xfrm>
            <a:off x="2738935" y="4200739"/>
            <a:ext cx="189719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/>
              <a:t>운반 경로 상태</a:t>
            </a:r>
            <a:endParaRPr lang="ko-KR" altLang="en-US" sz="800" dirty="0"/>
          </a:p>
        </p:txBody>
      </p:sp>
      <p:sp>
        <p:nvSpPr>
          <p:cNvPr id="78" name="직사각형 77"/>
          <p:cNvSpPr/>
          <p:nvPr/>
        </p:nvSpPr>
        <p:spPr>
          <a:xfrm>
            <a:off x="2738935" y="5867471"/>
            <a:ext cx="267488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smtClean="0"/>
              <a:t>…….</a:t>
            </a:r>
            <a:endParaRPr lang="ko-KR" altLang="ko-KR" sz="800" dirty="0"/>
          </a:p>
        </p:txBody>
      </p:sp>
      <p:sp>
        <p:nvSpPr>
          <p:cNvPr id="79" name="직사각형 78"/>
          <p:cNvSpPr/>
          <p:nvPr/>
        </p:nvSpPr>
        <p:spPr>
          <a:xfrm>
            <a:off x="2936527" y="3805459"/>
            <a:ext cx="26748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800" dirty="0"/>
              <a:t>작업자가 </a:t>
            </a:r>
            <a:r>
              <a:rPr lang="ko-KR" altLang="ko-KR" sz="800" dirty="0" err="1"/>
              <a:t>운반물을</a:t>
            </a:r>
            <a:r>
              <a:rPr lang="ko-KR" altLang="ko-KR" sz="800" dirty="0"/>
              <a:t> 들어 올릴 때 </a:t>
            </a:r>
            <a:r>
              <a:rPr lang="ko-KR" altLang="ko-KR" sz="800" dirty="0" err="1"/>
              <a:t>편하중이</a:t>
            </a:r>
            <a:r>
              <a:rPr lang="ko-KR" altLang="ko-KR" sz="800" dirty="0"/>
              <a:t> 생기지</a:t>
            </a:r>
          </a:p>
          <a:p>
            <a:r>
              <a:rPr lang="ko-KR" altLang="ko-KR" sz="800" dirty="0"/>
              <a:t>않는 위치 및 </a:t>
            </a:r>
            <a:r>
              <a:rPr lang="ko-KR" altLang="ko-KR" sz="800" dirty="0" err="1"/>
              <a:t>줄걸이</a:t>
            </a:r>
            <a:r>
              <a:rPr lang="ko-KR" altLang="ko-KR" sz="800" dirty="0"/>
              <a:t> 방법을 알고 있는가</a:t>
            </a:r>
            <a:r>
              <a:rPr lang="en-US" altLang="ko-KR" sz="800" dirty="0"/>
              <a:t> ?</a:t>
            </a:r>
            <a:endParaRPr lang="ko-KR" altLang="ko-KR" sz="800" dirty="0"/>
          </a:p>
        </p:txBody>
      </p:sp>
      <p:sp>
        <p:nvSpPr>
          <p:cNvPr id="80" name="직사각형 79"/>
          <p:cNvSpPr/>
          <p:nvPr/>
        </p:nvSpPr>
        <p:spPr>
          <a:xfrm>
            <a:off x="5803324" y="3827647"/>
            <a:ext cx="63511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양호</a:t>
            </a:r>
            <a:r>
              <a:rPr lang="en-US" altLang="ko-KR" sz="8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/</a:t>
            </a:r>
            <a:r>
              <a:rPr lang="ko-KR" altLang="en-US" sz="8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불량</a:t>
            </a:r>
            <a:endParaRPr lang="ko-KR" altLang="en-US" sz="800" dirty="0"/>
          </a:p>
        </p:txBody>
      </p:sp>
      <p:sp>
        <p:nvSpPr>
          <p:cNvPr id="81" name="직사각형 80"/>
          <p:cNvSpPr/>
          <p:nvPr/>
        </p:nvSpPr>
        <p:spPr>
          <a:xfrm>
            <a:off x="2936527" y="4364686"/>
            <a:ext cx="267488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800" dirty="0"/>
              <a:t>운반이 용이하도록 통로는 안전하게 확보 되었는가</a:t>
            </a:r>
            <a:r>
              <a:rPr lang="en-US" altLang="ko-KR" sz="800" dirty="0"/>
              <a:t> ?</a:t>
            </a:r>
            <a:endParaRPr lang="ko-KR" altLang="ko-KR" sz="800" dirty="0"/>
          </a:p>
        </p:txBody>
      </p:sp>
      <p:sp>
        <p:nvSpPr>
          <p:cNvPr id="82" name="직사각형 81"/>
          <p:cNvSpPr/>
          <p:nvPr/>
        </p:nvSpPr>
        <p:spPr>
          <a:xfrm>
            <a:off x="2738935" y="4630887"/>
            <a:ext cx="189719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800" dirty="0" smtClean="0"/>
              <a:t>장비작동</a:t>
            </a:r>
            <a:r>
              <a:rPr lang="en-US" altLang="ko-KR" sz="800" dirty="0" smtClean="0"/>
              <a:t> </a:t>
            </a:r>
            <a:r>
              <a:rPr lang="ko-KR" altLang="ko-KR" sz="800" dirty="0" smtClean="0"/>
              <a:t>상태점검</a:t>
            </a:r>
            <a:endParaRPr lang="ko-KR" altLang="en-US" sz="800" dirty="0"/>
          </a:p>
        </p:txBody>
      </p:sp>
      <p:sp>
        <p:nvSpPr>
          <p:cNvPr id="83" name="직사각형 82"/>
          <p:cNvSpPr/>
          <p:nvPr/>
        </p:nvSpPr>
        <p:spPr>
          <a:xfrm>
            <a:off x="2936527" y="4794834"/>
            <a:ext cx="267488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800" dirty="0"/>
              <a:t>작업시작 전 장비를 점검한 결과</a:t>
            </a:r>
            <a:r>
              <a:rPr lang="en-US" altLang="ko-KR" sz="800" dirty="0"/>
              <a:t>, </a:t>
            </a:r>
            <a:r>
              <a:rPr lang="ko-KR" altLang="ko-KR" sz="800" dirty="0"/>
              <a:t>문제점이 없는가</a:t>
            </a:r>
            <a:r>
              <a:rPr lang="en-US" altLang="ko-KR" sz="800" dirty="0"/>
              <a:t> ?</a:t>
            </a:r>
            <a:endParaRPr lang="ko-KR" altLang="ko-KR" sz="800" dirty="0"/>
          </a:p>
        </p:txBody>
      </p:sp>
      <p:sp>
        <p:nvSpPr>
          <p:cNvPr id="84" name="직사각형 83"/>
          <p:cNvSpPr/>
          <p:nvPr/>
        </p:nvSpPr>
        <p:spPr>
          <a:xfrm>
            <a:off x="2936527" y="5022549"/>
            <a:ext cx="26748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800" dirty="0"/>
              <a:t>월</a:t>
            </a:r>
            <a:r>
              <a:rPr lang="en-US" altLang="ko-KR" sz="800" dirty="0"/>
              <a:t>1</a:t>
            </a:r>
            <a:r>
              <a:rPr lang="ko-KR" altLang="ko-KR" sz="800" dirty="0"/>
              <a:t>회 정기점검을 실시하고</a:t>
            </a:r>
            <a:r>
              <a:rPr lang="en-US" altLang="ko-KR" sz="800" dirty="0"/>
              <a:t>, </a:t>
            </a:r>
            <a:r>
              <a:rPr lang="ko-KR" altLang="ko-KR" sz="800" dirty="0"/>
              <a:t>문제점 </a:t>
            </a:r>
            <a:r>
              <a:rPr lang="ko-KR" altLang="ko-KR" sz="800" dirty="0" err="1"/>
              <a:t>발견시</a:t>
            </a:r>
            <a:r>
              <a:rPr lang="ko-KR" altLang="ko-KR" sz="800" dirty="0"/>
              <a:t> 개선하였는가</a:t>
            </a:r>
            <a:r>
              <a:rPr lang="en-US" altLang="ko-KR" sz="800" dirty="0"/>
              <a:t> ?</a:t>
            </a:r>
            <a:endParaRPr lang="ko-KR" altLang="ko-KR" sz="800" dirty="0"/>
          </a:p>
        </p:txBody>
      </p:sp>
      <p:sp>
        <p:nvSpPr>
          <p:cNvPr id="85" name="직사각형 84"/>
          <p:cNvSpPr/>
          <p:nvPr/>
        </p:nvSpPr>
        <p:spPr>
          <a:xfrm>
            <a:off x="5800388" y="4340099"/>
            <a:ext cx="63511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양호</a:t>
            </a:r>
            <a:r>
              <a:rPr lang="en-US" altLang="ko-KR" sz="8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/</a:t>
            </a:r>
            <a:r>
              <a:rPr lang="ko-KR" altLang="en-US" sz="8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불량</a:t>
            </a:r>
            <a:endParaRPr lang="ko-KR" altLang="en-US" sz="800" dirty="0"/>
          </a:p>
        </p:txBody>
      </p:sp>
      <p:sp>
        <p:nvSpPr>
          <p:cNvPr id="86" name="직사각형 85"/>
          <p:cNvSpPr/>
          <p:nvPr/>
        </p:nvSpPr>
        <p:spPr>
          <a:xfrm>
            <a:off x="5800388" y="4758810"/>
            <a:ext cx="63511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양호</a:t>
            </a:r>
            <a:r>
              <a:rPr lang="en-US" altLang="ko-KR" sz="8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/</a:t>
            </a:r>
            <a:r>
              <a:rPr lang="ko-KR" altLang="en-US" sz="8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불량</a:t>
            </a:r>
            <a:endParaRPr lang="ko-KR" altLang="en-US" sz="800" dirty="0"/>
          </a:p>
        </p:txBody>
      </p:sp>
      <p:sp>
        <p:nvSpPr>
          <p:cNvPr id="87" name="직사각형 86"/>
          <p:cNvSpPr/>
          <p:nvPr/>
        </p:nvSpPr>
        <p:spPr>
          <a:xfrm>
            <a:off x="5820058" y="5015036"/>
            <a:ext cx="63511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양호</a:t>
            </a:r>
            <a:r>
              <a:rPr lang="en-US" altLang="ko-KR" sz="8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/</a:t>
            </a:r>
            <a:r>
              <a:rPr lang="ko-KR" altLang="en-US" sz="8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불량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14952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" name="표 88"/>
          <p:cNvGraphicFramePr>
            <a:graphicFrameLocks noGrp="1"/>
          </p:cNvGraphicFramePr>
          <p:nvPr>
            <p:extLst/>
          </p:nvPr>
        </p:nvGraphicFramePr>
        <p:xfrm>
          <a:off x="9354791" y="1268622"/>
          <a:ext cx="2670569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/>
                <a:gridCol w="192464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항목명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설명</a:t>
                      </a:r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신호방법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무선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육성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수신호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깃발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1" name="직사각형 70"/>
          <p:cNvSpPr/>
          <p:nvPr/>
        </p:nvSpPr>
        <p:spPr>
          <a:xfrm>
            <a:off x="307731" y="915669"/>
            <a:ext cx="8994109" cy="56796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/>
          <p:cNvSpPr/>
          <p:nvPr/>
        </p:nvSpPr>
        <p:spPr>
          <a:xfrm>
            <a:off x="468027" y="2026481"/>
            <a:ext cx="1327508" cy="3518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직사각형 139"/>
          <p:cNvSpPr/>
          <p:nvPr/>
        </p:nvSpPr>
        <p:spPr>
          <a:xfrm>
            <a:off x="578713" y="2137443"/>
            <a:ext cx="1257461" cy="145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작업 정보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err="1" smtClean="0">
                <a:solidFill>
                  <a:schemeClr val="tx1"/>
                </a:solidFill>
              </a:rPr>
              <a:t>중량문</a:t>
            </a:r>
            <a:r>
              <a:rPr lang="ko-KR" altLang="en-US" sz="900" dirty="0" smtClean="0">
                <a:solidFill>
                  <a:schemeClr val="tx1"/>
                </a:solidFill>
              </a:rPr>
              <a:t> 점검 결과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b="1" u="sng" dirty="0" smtClean="0">
                <a:solidFill>
                  <a:schemeClr val="tx1"/>
                </a:solidFill>
              </a:rPr>
              <a:t>작업자 안전교육</a:t>
            </a:r>
            <a:endParaRPr lang="en-US" altLang="ko-KR" sz="900" b="1" u="sng" dirty="0" smtClean="0">
              <a:solidFill>
                <a:schemeClr val="tx1"/>
              </a:solidFill>
            </a:endParaRPr>
          </a:p>
          <a:p>
            <a:endParaRPr lang="en-US" altLang="ko-KR" sz="900" b="1" u="sng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작업계획서 생성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첨부파일 </a:t>
            </a:r>
            <a:r>
              <a:rPr lang="ko-KR" altLang="en-US" sz="900" dirty="0" smtClean="0">
                <a:solidFill>
                  <a:schemeClr val="tx1"/>
                </a:solidFill>
              </a:rPr>
              <a:t>업로드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b="1" u="sng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결재 요청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468027" y="981910"/>
            <a:ext cx="8719935" cy="960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221594" y="1327146"/>
            <a:ext cx="1632494" cy="269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i="1" dirty="0" smtClean="0">
                <a:solidFill>
                  <a:schemeClr val="tx1"/>
                </a:solidFill>
              </a:rPr>
              <a:t>공통 </a:t>
            </a:r>
            <a:r>
              <a:rPr lang="en-US" altLang="ko-KR" sz="900" i="1" dirty="0" smtClean="0">
                <a:solidFill>
                  <a:schemeClr val="tx1"/>
                </a:solidFill>
              </a:rPr>
              <a:t>HEAD </a:t>
            </a:r>
            <a:endParaRPr lang="ko-KR" altLang="en-US" sz="900" i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675629" y="5255172"/>
            <a:ext cx="732303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저장</a:t>
            </a:r>
            <a:endParaRPr lang="ko-KR" altLang="en-US" sz="800" dirty="0"/>
          </a:p>
        </p:txBody>
      </p:sp>
      <p:sp>
        <p:nvSpPr>
          <p:cNvPr id="32" name="직사각형 31"/>
          <p:cNvSpPr/>
          <p:nvPr/>
        </p:nvSpPr>
        <p:spPr>
          <a:xfrm>
            <a:off x="1984509" y="2033821"/>
            <a:ext cx="7281103" cy="4384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448357" y="5616501"/>
            <a:ext cx="1327508" cy="799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9316077" y="2762142"/>
            <a:ext cx="2702636" cy="507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참고사항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621185" y="426994"/>
            <a:ext cx="5200817" cy="129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안전서류 등록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수정 </a:t>
            </a:r>
            <a:r>
              <a:rPr lang="en-US" altLang="ko-KR" sz="900" dirty="0" smtClean="0">
                <a:solidFill>
                  <a:schemeClr val="tx1"/>
                </a:solidFill>
              </a:rPr>
              <a:t>(39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중량물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오거크레인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고소작업자 작업계획서   발생시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510484" y="4533792"/>
            <a:ext cx="2702636" cy="7848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질의사항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[</a:t>
            </a:r>
            <a:r>
              <a:rPr lang="ko-KR" altLang="en-US" sz="900" dirty="0" smtClean="0">
                <a:solidFill>
                  <a:schemeClr val="tx1"/>
                </a:solidFill>
              </a:rPr>
              <a:t>참고 </a:t>
            </a:r>
            <a:r>
              <a:rPr lang="en-US" altLang="ko-KR" sz="900" dirty="0" smtClean="0">
                <a:solidFill>
                  <a:schemeClr val="tx1"/>
                </a:solidFill>
              </a:rPr>
              <a:t>1] </a:t>
            </a:r>
            <a:r>
              <a:rPr lang="ko-KR" altLang="en-US" sz="900" dirty="0" smtClean="0">
                <a:solidFill>
                  <a:schemeClr val="tx1"/>
                </a:solidFill>
              </a:rPr>
              <a:t>안전교육일지는  작업자 안전교육과 중복인데   별도 작성해서 업로드 하나</a:t>
            </a:r>
            <a:r>
              <a:rPr lang="en-US" altLang="ko-KR" sz="900" dirty="0" smtClean="0">
                <a:solidFill>
                  <a:schemeClr val="tx1"/>
                </a:solidFill>
              </a:rPr>
              <a:t>?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778435" y="2564862"/>
            <a:ext cx="189719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err="1" smtClean="0"/>
              <a:t>교육일시</a:t>
            </a:r>
            <a:endParaRPr lang="ko-KR" altLang="en-US" sz="800" dirty="0"/>
          </a:p>
        </p:txBody>
      </p:sp>
      <p:sp>
        <p:nvSpPr>
          <p:cNvPr id="26" name="직사각형 25"/>
          <p:cNvSpPr/>
          <p:nvPr/>
        </p:nvSpPr>
        <p:spPr>
          <a:xfrm>
            <a:off x="3447699" y="2599048"/>
            <a:ext cx="848076" cy="1812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380747" y="2599048"/>
            <a:ext cx="294882" cy="1812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778435" y="2869410"/>
            <a:ext cx="189719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/>
              <a:t>교육시간</a:t>
            </a:r>
            <a:endParaRPr lang="ko-KR" altLang="en-US" sz="800" dirty="0"/>
          </a:p>
        </p:txBody>
      </p:sp>
      <p:sp>
        <p:nvSpPr>
          <p:cNvPr id="33" name="직사각형 32"/>
          <p:cNvSpPr/>
          <p:nvPr/>
        </p:nvSpPr>
        <p:spPr>
          <a:xfrm>
            <a:off x="3447699" y="2903596"/>
            <a:ext cx="848076" cy="1812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778435" y="3201520"/>
            <a:ext cx="74295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/>
              <a:t>교육장소</a:t>
            </a:r>
            <a:endParaRPr lang="ko-KR" altLang="en-US" sz="800" dirty="0"/>
          </a:p>
        </p:txBody>
      </p:sp>
      <p:sp>
        <p:nvSpPr>
          <p:cNvPr id="38" name="직사각형 37"/>
          <p:cNvSpPr/>
          <p:nvPr/>
        </p:nvSpPr>
        <p:spPr>
          <a:xfrm>
            <a:off x="3438174" y="3218612"/>
            <a:ext cx="4162776" cy="1983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2778435" y="3491656"/>
            <a:ext cx="74295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/>
              <a:t>강사</a:t>
            </a:r>
            <a:endParaRPr lang="ko-KR" altLang="en-US" sz="800" dirty="0"/>
          </a:p>
        </p:txBody>
      </p:sp>
      <p:sp>
        <p:nvSpPr>
          <p:cNvPr id="40" name="직사각형 39"/>
          <p:cNvSpPr/>
          <p:nvPr/>
        </p:nvSpPr>
        <p:spPr>
          <a:xfrm>
            <a:off x="3438174" y="3508748"/>
            <a:ext cx="4162776" cy="1983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2778435" y="3758563"/>
            <a:ext cx="74295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/>
              <a:t>교육내용</a:t>
            </a:r>
            <a:endParaRPr lang="ko-KR" altLang="en-US" sz="800" dirty="0"/>
          </a:p>
        </p:txBody>
      </p:sp>
      <p:sp>
        <p:nvSpPr>
          <p:cNvPr id="42" name="직사각형 41"/>
          <p:cNvSpPr/>
          <p:nvPr/>
        </p:nvSpPr>
        <p:spPr>
          <a:xfrm>
            <a:off x="3438174" y="3775655"/>
            <a:ext cx="4162776" cy="4518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21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2060322" y="3028820"/>
            <a:ext cx="5187324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산업안전보건위원회 회의결과 공지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증빙자료사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510593" y="369672"/>
            <a:ext cx="2184751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안전 서류 템플릿 을 등록 혹은 수정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099258" y="1338482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템플릿 </a:t>
            </a:r>
            <a:r>
              <a:rPr lang="en-US" altLang="ko-KR" sz="800" dirty="0" smtClean="0">
                <a:solidFill>
                  <a:schemeClr val="tx1"/>
                </a:solidFill>
              </a:rPr>
              <a:t>ID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095790" y="1338482"/>
            <a:ext cx="898270" cy="1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123456789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204984" y="5585856"/>
            <a:ext cx="732303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저장</a:t>
            </a:r>
            <a:endParaRPr lang="ko-KR" altLang="en-US" sz="800" dirty="0"/>
          </a:p>
        </p:txBody>
      </p:sp>
      <p:sp>
        <p:nvSpPr>
          <p:cNvPr id="37" name="직사각형 36"/>
          <p:cNvSpPr/>
          <p:nvPr/>
        </p:nvSpPr>
        <p:spPr>
          <a:xfrm>
            <a:off x="1055512" y="3065296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템플릿 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2052318" y="3356795"/>
            <a:ext cx="5195327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게시 등으로 공지하였음을 입증할 자료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1047509" y="3393272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설명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109" name="표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428969"/>
              </p:ext>
            </p:extLst>
          </p:nvPr>
        </p:nvGraphicFramePr>
        <p:xfrm>
          <a:off x="9384763" y="933175"/>
          <a:ext cx="2670569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/>
                <a:gridCol w="1924645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항목명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설명</a:t>
                      </a:r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서류분류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관리책임자 등 선입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산업안정보건위원회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서류명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안전보건관리책임자 선임 서류</a:t>
                      </a:r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작성주기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년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ko-KR" altLang="en-US" sz="800" dirty="0" smtClean="0"/>
                        <a:t>반기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ko-KR" altLang="en-US" sz="800" dirty="0" smtClean="0"/>
                        <a:t>분기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ko-KR" altLang="en-US" sz="800" dirty="0" smtClean="0"/>
                        <a:t>격월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ko-KR" altLang="en-US" sz="800" dirty="0" smtClean="0"/>
                        <a:t>월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ko-KR" altLang="en-US" sz="800" dirty="0" smtClean="0"/>
                        <a:t>주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ko-KR" altLang="en-US" sz="800" dirty="0" smtClean="0"/>
                        <a:t>격일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ko-KR" altLang="en-US" sz="800" dirty="0" smtClean="0"/>
                        <a:t>매일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수시</a:t>
                      </a:r>
                      <a:endParaRPr lang="en-US" altLang="ko-KR" sz="8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공사 유형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해당 템플릿이 적용되는 프로젝트 유형을 선택 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직영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도급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수주 중 택일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결재선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해당 서류를 통합결재를 거칠 경우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각 단계별 결재자유형을 등록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안전담당자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직상사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안전책임자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협조 중 택일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등록</a:t>
                      </a:r>
                      <a:r>
                        <a:rPr lang="en-US" altLang="ko-KR" sz="800" dirty="0" smtClean="0"/>
                        <a:t>URL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해당 서류를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이동하는 등록화면의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URL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보전연한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 ~ 5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년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0" name="직사각형 109"/>
          <p:cNvSpPr/>
          <p:nvPr/>
        </p:nvSpPr>
        <p:spPr>
          <a:xfrm>
            <a:off x="2052319" y="2718158"/>
            <a:ext cx="3634225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산업안전보건위원회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1047509" y="2754633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템플릿 분류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5673492" y="2718422"/>
            <a:ext cx="231494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V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2059325" y="2488338"/>
            <a:ext cx="327033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1016264" y="3990868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보존연한</a:t>
            </a:r>
            <a:r>
              <a:rPr lang="en-US" altLang="ko-KR" sz="800" dirty="0" smtClean="0">
                <a:solidFill>
                  <a:schemeClr val="tx1"/>
                </a:solidFill>
              </a:rPr>
              <a:t>(</a:t>
            </a:r>
            <a:r>
              <a:rPr lang="ko-KR" altLang="en-US" sz="800" dirty="0" smtClean="0">
                <a:solidFill>
                  <a:schemeClr val="tx1"/>
                </a:solidFill>
              </a:rPr>
              <a:t>년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996216" y="4313596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템플릿 양식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2063098" y="4313596"/>
            <a:ext cx="2916592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xxxxxxxxxxxxxxxxxxxxx.ppt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9363532" y="3776446"/>
            <a:ext cx="2631804" cy="29291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질의사항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비상안전</a:t>
            </a:r>
            <a:r>
              <a:rPr lang="en-US" altLang="ko-KR" sz="900" dirty="0" smtClean="0">
                <a:solidFill>
                  <a:schemeClr val="tx1"/>
                </a:solidFill>
              </a:rPr>
              <a:t>TF</a:t>
            </a:r>
            <a:r>
              <a:rPr lang="ko-KR" altLang="en-US" sz="900" dirty="0" smtClean="0">
                <a:solidFill>
                  <a:schemeClr val="tx1"/>
                </a:solidFill>
              </a:rPr>
              <a:t>의 작성서류는 </a:t>
            </a:r>
            <a:r>
              <a:rPr lang="en-US" altLang="ko-KR" sz="900" dirty="0" smtClean="0">
                <a:solidFill>
                  <a:schemeClr val="tx1"/>
                </a:solidFill>
              </a:rPr>
              <a:t>?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endParaRPr lang="ko-KR" altLang="en-US" sz="900" dirty="0">
              <a:solidFill>
                <a:schemeClr val="tx1"/>
              </a:solidFill>
            </a:endParaRPr>
          </a:p>
          <a:p>
            <a:pPr algn="ctr"/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5122448" y="4313596"/>
            <a:ext cx="234751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?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417528" y="4313596"/>
            <a:ext cx="234751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X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" name="줄무늬가 있는 오른쪽 화살표 1"/>
          <p:cNvSpPr/>
          <p:nvPr/>
        </p:nvSpPr>
        <p:spPr>
          <a:xfrm rot="5400000">
            <a:off x="5752293" y="4337511"/>
            <a:ext cx="227829" cy="180000"/>
          </a:xfrm>
          <a:prstGeom prst="striped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60" name="직사각형 59"/>
          <p:cNvSpPr/>
          <p:nvPr/>
        </p:nvSpPr>
        <p:spPr>
          <a:xfrm>
            <a:off x="1015266" y="4637446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연결 </a:t>
            </a:r>
            <a:r>
              <a:rPr lang="en-US" altLang="ko-KR" sz="800" dirty="0" smtClean="0">
                <a:solidFill>
                  <a:schemeClr val="tx1"/>
                </a:solidFill>
              </a:rPr>
              <a:t>URL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082148" y="4637446"/>
            <a:ext cx="2916592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083364" y="1573617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등록자</a:t>
            </a:r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</a:rPr>
              <a:t>일시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091568" y="1563360"/>
            <a:ext cx="3805415" cy="1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등록일시</a:t>
            </a:r>
            <a:r>
              <a:rPr lang="ko-KR" altLang="en-US" sz="800" dirty="0" smtClean="0">
                <a:solidFill>
                  <a:schemeClr val="tx1"/>
                </a:solidFill>
              </a:rPr>
              <a:t> 이름 소속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9906139" y="176972"/>
            <a:ext cx="1286469" cy="1539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tx1"/>
                </a:solidFill>
              </a:rPr>
              <a:t>웹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9906138" y="400906"/>
            <a:ext cx="1286469" cy="1539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팝업</a:t>
            </a:r>
            <a:r>
              <a:rPr lang="en-US" altLang="ko-KR" sz="800" dirty="0" smtClean="0">
                <a:solidFill>
                  <a:schemeClr val="tx1"/>
                </a:solidFill>
              </a:rPr>
              <a:t>(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모달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037806" y="1338482"/>
            <a:ext cx="894489" cy="1781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사용중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510592" y="150893"/>
            <a:ext cx="2184751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안전 서류 템플릿 등록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059325" y="4008907"/>
            <a:ext cx="719019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041480" y="2495948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서류 번호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2762565" y="4008907"/>
            <a:ext cx="231494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V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006998" y="5585856"/>
            <a:ext cx="732303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닫기</a:t>
            </a:r>
            <a:endParaRPr lang="ko-KR" altLang="en-US" sz="800" dirty="0"/>
          </a:p>
        </p:txBody>
      </p:sp>
      <p:sp>
        <p:nvSpPr>
          <p:cNvPr id="38" name="직사각형 37"/>
          <p:cNvSpPr/>
          <p:nvPr/>
        </p:nvSpPr>
        <p:spPr>
          <a:xfrm>
            <a:off x="1099258" y="1231045"/>
            <a:ext cx="6295074" cy="48092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94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01271"/>
              </p:ext>
            </p:extLst>
          </p:nvPr>
        </p:nvGraphicFramePr>
        <p:xfrm>
          <a:off x="9354791" y="1268622"/>
          <a:ext cx="2670569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/>
                <a:gridCol w="192464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항목명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설명</a:t>
                      </a:r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확인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확인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입력된 자료로  서류를 생성하여 저장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1" name="직사각형 70"/>
          <p:cNvSpPr/>
          <p:nvPr/>
        </p:nvSpPr>
        <p:spPr>
          <a:xfrm>
            <a:off x="307731" y="915669"/>
            <a:ext cx="8994109" cy="56796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/>
          <p:cNvSpPr/>
          <p:nvPr/>
        </p:nvSpPr>
        <p:spPr>
          <a:xfrm>
            <a:off x="468027" y="2026481"/>
            <a:ext cx="1327508" cy="3518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직사각형 139"/>
          <p:cNvSpPr/>
          <p:nvPr/>
        </p:nvSpPr>
        <p:spPr>
          <a:xfrm>
            <a:off x="578713" y="2137443"/>
            <a:ext cx="1257461" cy="145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작업 정보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err="1" smtClean="0">
                <a:solidFill>
                  <a:schemeClr val="tx1"/>
                </a:solidFill>
              </a:rPr>
              <a:t>중량문</a:t>
            </a:r>
            <a:r>
              <a:rPr lang="ko-KR" altLang="en-US" sz="900" dirty="0" smtClean="0">
                <a:solidFill>
                  <a:schemeClr val="tx1"/>
                </a:solidFill>
              </a:rPr>
              <a:t> 점검 결과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작업자 안전교육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b="1" u="sng" dirty="0">
              <a:solidFill>
                <a:schemeClr val="tx1"/>
              </a:solidFill>
            </a:endParaRPr>
          </a:p>
          <a:p>
            <a:r>
              <a:rPr lang="ko-KR" altLang="en-US" sz="900" b="1" u="sng" dirty="0" smtClean="0">
                <a:solidFill>
                  <a:schemeClr val="tx1"/>
                </a:solidFill>
              </a:rPr>
              <a:t>작업계획서 생성</a:t>
            </a:r>
            <a:endParaRPr lang="en-US" altLang="ko-KR" sz="900" b="1" u="sng" dirty="0" smtClean="0">
              <a:solidFill>
                <a:schemeClr val="tx1"/>
              </a:solidFill>
            </a:endParaRPr>
          </a:p>
          <a:p>
            <a:endParaRPr lang="en-US" altLang="ko-KR" sz="900" b="1" u="sng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첨부파일 업로드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b="1" u="sng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결재 요청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468027" y="981910"/>
            <a:ext cx="8719935" cy="960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221594" y="1327146"/>
            <a:ext cx="1632494" cy="269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i="1" dirty="0" smtClean="0">
                <a:solidFill>
                  <a:schemeClr val="tx1"/>
                </a:solidFill>
              </a:rPr>
              <a:t>공통 </a:t>
            </a:r>
            <a:r>
              <a:rPr lang="en-US" altLang="ko-KR" sz="900" i="1" dirty="0" smtClean="0">
                <a:solidFill>
                  <a:schemeClr val="tx1"/>
                </a:solidFill>
              </a:rPr>
              <a:t>HEAD </a:t>
            </a:r>
            <a:endParaRPr lang="ko-KR" altLang="en-US" sz="900" i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675629" y="5255172"/>
            <a:ext cx="732303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확인</a:t>
            </a:r>
            <a:endParaRPr lang="ko-KR" altLang="en-US" sz="800" dirty="0"/>
          </a:p>
        </p:txBody>
      </p:sp>
      <p:sp>
        <p:nvSpPr>
          <p:cNvPr id="32" name="직사각형 31"/>
          <p:cNvSpPr/>
          <p:nvPr/>
        </p:nvSpPr>
        <p:spPr>
          <a:xfrm>
            <a:off x="1984509" y="2033821"/>
            <a:ext cx="7281103" cy="4384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448357" y="5616501"/>
            <a:ext cx="1327508" cy="799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9301840" y="3207474"/>
            <a:ext cx="2702636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참고사항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저장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생성된 서류로  결재를 요청하고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  <a:r>
              <a:rPr lang="ko-KR" altLang="en-US" sz="900" dirty="0" smtClean="0">
                <a:solidFill>
                  <a:schemeClr val="tx1"/>
                </a:solidFill>
              </a:rPr>
              <a:t>서류를 출력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621185" y="426994"/>
            <a:ext cx="5200817" cy="129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안전서류 등록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수정 </a:t>
            </a:r>
            <a:r>
              <a:rPr lang="en-US" altLang="ko-KR" sz="900" dirty="0" smtClean="0">
                <a:solidFill>
                  <a:schemeClr val="tx1"/>
                </a:solidFill>
              </a:rPr>
              <a:t>(39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중량물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오거크레인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고소작업자 작업계획서   발생시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301840" y="4489496"/>
            <a:ext cx="2702636" cy="507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질의사항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221593" y="3099752"/>
            <a:ext cx="189719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/>
              <a:t>파일을 생성하시겠습니까 </a:t>
            </a:r>
            <a:r>
              <a:rPr lang="en-US" altLang="ko-KR" sz="800" dirty="0" smtClean="0"/>
              <a:t>?</a:t>
            </a:r>
            <a:endParaRPr lang="ko-KR" altLang="en-US" sz="800" dirty="0"/>
          </a:p>
        </p:txBody>
      </p:sp>
      <p:sp>
        <p:nvSpPr>
          <p:cNvPr id="25" name="직사각형 24"/>
          <p:cNvSpPr/>
          <p:nvPr/>
        </p:nvSpPr>
        <p:spPr>
          <a:xfrm>
            <a:off x="4221593" y="3641466"/>
            <a:ext cx="368269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/>
              <a:t>이미 파일이 생성되어 있습니다</a:t>
            </a:r>
            <a:r>
              <a:rPr lang="en-US" altLang="ko-KR" sz="800" dirty="0" smtClean="0"/>
              <a:t>.  </a:t>
            </a:r>
            <a:r>
              <a:rPr lang="ko-KR" altLang="en-US" sz="800" dirty="0" smtClean="0"/>
              <a:t>파일을 다시 만드시겠습니까 </a:t>
            </a:r>
            <a:r>
              <a:rPr lang="en-US" altLang="ko-KR" sz="800" dirty="0" smtClean="0"/>
              <a:t>?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10295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632068"/>
              </p:ext>
            </p:extLst>
          </p:nvPr>
        </p:nvGraphicFramePr>
        <p:xfrm>
          <a:off x="9403000" y="915669"/>
          <a:ext cx="2670569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/>
                <a:gridCol w="192464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항목명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설명</a:t>
                      </a:r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1" name="직사각형 70"/>
          <p:cNvSpPr/>
          <p:nvPr/>
        </p:nvSpPr>
        <p:spPr>
          <a:xfrm>
            <a:off x="307731" y="915669"/>
            <a:ext cx="8994109" cy="56796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/>
          <p:cNvSpPr/>
          <p:nvPr/>
        </p:nvSpPr>
        <p:spPr>
          <a:xfrm>
            <a:off x="468027" y="2026481"/>
            <a:ext cx="1327508" cy="3518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직사각형 139"/>
          <p:cNvSpPr/>
          <p:nvPr/>
        </p:nvSpPr>
        <p:spPr>
          <a:xfrm>
            <a:off x="666190" y="2067100"/>
            <a:ext cx="1257461" cy="10385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</a:rPr>
              <a:t>기본 정보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점검 사항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u="sng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결재 요청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468027" y="981910"/>
            <a:ext cx="8719935" cy="960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221594" y="1327146"/>
            <a:ext cx="1632494" cy="269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i="1" dirty="0" smtClean="0">
                <a:solidFill>
                  <a:schemeClr val="tx1"/>
                </a:solidFill>
              </a:rPr>
              <a:t>공통 </a:t>
            </a:r>
            <a:r>
              <a:rPr lang="en-US" altLang="ko-KR" sz="900" i="1" dirty="0" smtClean="0">
                <a:solidFill>
                  <a:schemeClr val="tx1"/>
                </a:solidFill>
              </a:rPr>
              <a:t>HEAD ( </a:t>
            </a:r>
            <a:r>
              <a:rPr lang="ko-KR" altLang="en-US" sz="900" i="1" dirty="0" smtClean="0">
                <a:solidFill>
                  <a:schemeClr val="tx1"/>
                </a:solidFill>
              </a:rPr>
              <a:t>매년</a:t>
            </a:r>
            <a:r>
              <a:rPr lang="en-US" altLang="ko-KR" sz="900" i="1" dirty="0" smtClean="0">
                <a:solidFill>
                  <a:schemeClr val="tx1"/>
                </a:solidFill>
              </a:rPr>
              <a:t>)</a:t>
            </a:r>
            <a:endParaRPr lang="ko-KR" altLang="en-US" sz="900" i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144722" y="6016103"/>
            <a:ext cx="732303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저장</a:t>
            </a:r>
            <a:endParaRPr lang="ko-KR" altLang="en-US" sz="800" dirty="0"/>
          </a:p>
        </p:txBody>
      </p:sp>
      <p:sp>
        <p:nvSpPr>
          <p:cNvPr id="32" name="직사각형 31"/>
          <p:cNvSpPr/>
          <p:nvPr/>
        </p:nvSpPr>
        <p:spPr>
          <a:xfrm>
            <a:off x="1984509" y="2033821"/>
            <a:ext cx="7281103" cy="4384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448357" y="5616501"/>
            <a:ext cx="1327508" cy="799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9362698" y="3862175"/>
            <a:ext cx="2702636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질의사항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작업지시와 순회점검의 관계는 </a:t>
            </a:r>
            <a:r>
              <a:rPr lang="en-US" altLang="ko-KR" sz="900" dirty="0" smtClean="0">
                <a:solidFill>
                  <a:schemeClr val="tx1"/>
                </a:solidFill>
              </a:rPr>
              <a:t>?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621185" y="426994"/>
            <a:ext cx="5200817" cy="129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안전서류 등록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수정 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작업장 순회점검일지  격일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573157" y="2594273"/>
            <a:ext cx="1788793" cy="18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소속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088902" y="2593488"/>
            <a:ext cx="467186" cy="18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이름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203936" y="2318693"/>
            <a:ext cx="850828" cy="1837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YYYY-MM-DD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189317" y="2318694"/>
            <a:ext cx="997550" cy="183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점검일</a:t>
            </a:r>
            <a:endParaRPr lang="en-US" altLang="ko-KR" sz="900" b="1" u="sng" dirty="0" smtClean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071833" y="2319186"/>
            <a:ext cx="610035" cy="183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달력</a:t>
            </a:r>
            <a:endParaRPr lang="ko-KR" altLang="en-US" sz="800" dirty="0"/>
          </a:p>
        </p:txBody>
      </p:sp>
      <p:sp>
        <p:nvSpPr>
          <p:cNvPr id="20" name="직사각형 19"/>
          <p:cNvSpPr/>
          <p:nvPr/>
        </p:nvSpPr>
        <p:spPr>
          <a:xfrm>
            <a:off x="3221005" y="2586359"/>
            <a:ext cx="850828" cy="1837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11111111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206386" y="2586360"/>
            <a:ext cx="997550" cy="183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err="1" smtClean="0">
                <a:solidFill>
                  <a:schemeClr val="tx1"/>
                </a:solidFill>
              </a:rPr>
              <a:t>점검자</a:t>
            </a:r>
            <a:endParaRPr lang="en-US" altLang="ko-KR" sz="900" b="1" u="sng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379019" y="2604076"/>
            <a:ext cx="610035" cy="183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찾기</a:t>
            </a:r>
            <a:endParaRPr lang="ko-KR" altLang="en-US" sz="800" dirty="0"/>
          </a:p>
        </p:txBody>
      </p:sp>
      <p:sp>
        <p:nvSpPr>
          <p:cNvPr id="24" name="직사각형 23"/>
          <p:cNvSpPr/>
          <p:nvPr/>
        </p:nvSpPr>
        <p:spPr>
          <a:xfrm>
            <a:off x="7030959" y="2604076"/>
            <a:ext cx="610035" cy="183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본인</a:t>
            </a:r>
            <a:endParaRPr lang="ko-KR" altLang="en-US" sz="800" dirty="0"/>
          </a:p>
        </p:txBody>
      </p:sp>
      <p:sp>
        <p:nvSpPr>
          <p:cNvPr id="25" name="직사각형 24"/>
          <p:cNvSpPr/>
          <p:nvPr/>
        </p:nvSpPr>
        <p:spPr>
          <a:xfrm>
            <a:off x="2206386" y="2854026"/>
            <a:ext cx="997550" cy="183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점검장소</a:t>
            </a:r>
            <a:endParaRPr lang="en-US" altLang="ko-KR" sz="900" b="1" u="sng" dirty="0" smtClean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238074" y="2837952"/>
            <a:ext cx="4402920" cy="1998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11111111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402353" y="2410590"/>
            <a:ext cx="2702636" cy="507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참고사항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순회점검과 합동점검 건수를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대시보드에</a:t>
            </a:r>
            <a:r>
              <a:rPr lang="ko-KR" altLang="en-US" sz="900" dirty="0" smtClean="0">
                <a:solidFill>
                  <a:schemeClr val="tx1"/>
                </a:solidFill>
              </a:rPr>
              <a:t> 출력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8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" name="표 88"/>
          <p:cNvGraphicFramePr>
            <a:graphicFrameLocks noGrp="1"/>
          </p:cNvGraphicFramePr>
          <p:nvPr>
            <p:extLst/>
          </p:nvPr>
        </p:nvGraphicFramePr>
        <p:xfrm>
          <a:off x="9403000" y="915669"/>
          <a:ext cx="2670569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/>
                <a:gridCol w="192464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항목명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설명</a:t>
                      </a:r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점검사항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N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건 입력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개산방안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점검사항에 대한 개선방안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1" name="직사각형 70"/>
          <p:cNvSpPr/>
          <p:nvPr/>
        </p:nvSpPr>
        <p:spPr>
          <a:xfrm>
            <a:off x="307731" y="915669"/>
            <a:ext cx="8994109" cy="56796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/>
          <p:cNvSpPr/>
          <p:nvPr/>
        </p:nvSpPr>
        <p:spPr>
          <a:xfrm>
            <a:off x="468027" y="2026481"/>
            <a:ext cx="1327508" cy="3518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직사각형 139"/>
          <p:cNvSpPr/>
          <p:nvPr/>
        </p:nvSpPr>
        <p:spPr>
          <a:xfrm>
            <a:off x="453790" y="2502489"/>
            <a:ext cx="1257461" cy="10385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기본 정보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b="1" dirty="0" smtClean="0">
                <a:solidFill>
                  <a:schemeClr val="tx1"/>
                </a:solidFill>
              </a:rPr>
              <a:t>점검 사항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u="sng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결재 요청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468027" y="981910"/>
            <a:ext cx="8719935" cy="960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221594" y="1327146"/>
            <a:ext cx="1632494" cy="269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i="1" dirty="0" smtClean="0">
                <a:solidFill>
                  <a:schemeClr val="tx1"/>
                </a:solidFill>
              </a:rPr>
              <a:t>공통 </a:t>
            </a:r>
            <a:r>
              <a:rPr lang="en-US" altLang="ko-KR" sz="900" i="1" dirty="0" smtClean="0">
                <a:solidFill>
                  <a:schemeClr val="tx1"/>
                </a:solidFill>
              </a:rPr>
              <a:t>HEAD ( </a:t>
            </a:r>
            <a:r>
              <a:rPr lang="ko-KR" altLang="en-US" sz="900" i="1" dirty="0" smtClean="0">
                <a:solidFill>
                  <a:schemeClr val="tx1"/>
                </a:solidFill>
              </a:rPr>
              <a:t>매년</a:t>
            </a:r>
            <a:r>
              <a:rPr lang="en-US" altLang="ko-KR" sz="900" i="1" dirty="0" smtClean="0">
                <a:solidFill>
                  <a:schemeClr val="tx1"/>
                </a:solidFill>
              </a:rPr>
              <a:t>)</a:t>
            </a:r>
            <a:endParaRPr lang="ko-KR" altLang="en-US" sz="900" i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144722" y="6016103"/>
            <a:ext cx="732303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저장</a:t>
            </a:r>
            <a:endParaRPr lang="ko-KR" altLang="en-US" sz="800" dirty="0"/>
          </a:p>
        </p:txBody>
      </p:sp>
      <p:sp>
        <p:nvSpPr>
          <p:cNvPr id="32" name="직사각형 31"/>
          <p:cNvSpPr/>
          <p:nvPr/>
        </p:nvSpPr>
        <p:spPr>
          <a:xfrm>
            <a:off x="1984509" y="2033821"/>
            <a:ext cx="7281103" cy="4384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448357" y="5616501"/>
            <a:ext cx="1327508" cy="799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9481529" y="2905017"/>
            <a:ext cx="2702636" cy="1754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질의사항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도급에  해당하는 서류인가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안전점검시스템에서 관리하는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작업지시별로</a:t>
            </a:r>
            <a:r>
              <a:rPr lang="ko-KR" altLang="en-US" sz="900" dirty="0" smtClean="0">
                <a:solidFill>
                  <a:schemeClr val="tx1"/>
                </a:solidFill>
              </a:rPr>
              <a:t> 입력하나 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아니면 </a:t>
            </a:r>
            <a:r>
              <a:rPr lang="en-US" altLang="ko-KR" sz="900" dirty="0" smtClean="0">
                <a:solidFill>
                  <a:schemeClr val="tx1"/>
                </a:solidFill>
              </a:rPr>
              <a:t>SRM</a:t>
            </a:r>
            <a:r>
              <a:rPr lang="ko-KR" altLang="en-US" sz="900" dirty="0" smtClean="0">
                <a:solidFill>
                  <a:schemeClr val="tx1"/>
                </a:solidFill>
              </a:rPr>
              <a:t>으로 부터 수신하는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도급공사별</a:t>
            </a:r>
            <a:r>
              <a:rPr lang="ko-KR" altLang="en-US" sz="900" dirty="0" smtClean="0">
                <a:solidFill>
                  <a:schemeClr val="tx1"/>
                </a:solidFill>
              </a:rPr>
              <a:t> 입력인가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점검장소는 </a:t>
            </a:r>
            <a:r>
              <a:rPr lang="en-US" altLang="ko-KR" sz="900" dirty="0" smtClean="0">
                <a:solidFill>
                  <a:schemeClr val="tx1"/>
                </a:solidFill>
              </a:rPr>
              <a:t>SRM</a:t>
            </a:r>
            <a:r>
              <a:rPr lang="ko-KR" altLang="en-US" sz="900" dirty="0" smtClean="0">
                <a:solidFill>
                  <a:schemeClr val="tx1"/>
                </a:solidFill>
              </a:rPr>
              <a:t>으로 부터 오는 것인가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621185" y="426994"/>
            <a:ext cx="5200817" cy="129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안전서류 등록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수정 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도급</a:t>
            </a:r>
            <a:r>
              <a:rPr lang="en-US" altLang="ko-KR" sz="900" dirty="0" smtClean="0">
                <a:solidFill>
                  <a:schemeClr val="tx1"/>
                </a:solidFill>
              </a:rPr>
              <a:t>_</a:t>
            </a:r>
            <a:r>
              <a:rPr lang="ko-KR" altLang="en-US" sz="900" dirty="0" smtClean="0">
                <a:solidFill>
                  <a:schemeClr val="tx1"/>
                </a:solidFill>
              </a:rPr>
              <a:t>작업장 순회점검일지  격일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399264" y="2473956"/>
            <a:ext cx="997550" cy="183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점검사항</a:t>
            </a:r>
            <a:endParaRPr lang="en-US" altLang="ko-KR" sz="900" b="1" u="sng" dirty="0" smtClean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916694" y="2714951"/>
            <a:ext cx="2340380" cy="452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ㅇㅇㅇ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876753" y="2453864"/>
            <a:ext cx="997550" cy="183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개선방안</a:t>
            </a:r>
            <a:endParaRPr lang="en-US" altLang="ko-KR" sz="900" b="1" u="sng" dirty="0" smtClean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352915" y="2704307"/>
            <a:ext cx="2340380" cy="452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11111111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916694" y="3206959"/>
            <a:ext cx="2340380" cy="452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11111111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352915" y="3196315"/>
            <a:ext cx="2340380" cy="452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11111111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890940" y="2869347"/>
            <a:ext cx="997550" cy="183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smtClean="0">
                <a:solidFill>
                  <a:schemeClr val="tx1"/>
                </a:solidFill>
              </a:rPr>
              <a:t>1</a:t>
            </a:r>
            <a:endParaRPr lang="en-US" altLang="ko-KR" sz="900" b="1" u="sng" dirty="0" smtClean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900176" y="3319936"/>
            <a:ext cx="997550" cy="183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b="1" u="sng" dirty="0">
                <a:solidFill>
                  <a:schemeClr val="tx1"/>
                </a:solidFill>
              </a:rPr>
              <a:t>2</a:t>
            </a:r>
            <a:endParaRPr lang="en-US" altLang="ko-KR" sz="900" b="1" u="sng" dirty="0" smtClean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916694" y="3729558"/>
            <a:ext cx="2340380" cy="452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11111111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352915" y="3718914"/>
            <a:ext cx="2340380" cy="452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11111111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895558" y="3694337"/>
            <a:ext cx="997550" cy="4010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b="1" u="sng" dirty="0" smtClean="0">
                <a:solidFill>
                  <a:schemeClr val="tx1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27380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84821"/>
              </p:ext>
            </p:extLst>
          </p:nvPr>
        </p:nvGraphicFramePr>
        <p:xfrm>
          <a:off x="9403000" y="915669"/>
          <a:ext cx="2670569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/>
                <a:gridCol w="192464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항목명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설명</a:t>
                      </a:r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/>
                        <a:t>결재선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담당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검토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안전보건 총괄책임자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1" name="직사각형 70"/>
          <p:cNvSpPr/>
          <p:nvPr/>
        </p:nvSpPr>
        <p:spPr>
          <a:xfrm>
            <a:off x="307731" y="915669"/>
            <a:ext cx="8994109" cy="56796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/>
          <p:cNvSpPr/>
          <p:nvPr/>
        </p:nvSpPr>
        <p:spPr>
          <a:xfrm>
            <a:off x="468027" y="2026481"/>
            <a:ext cx="1327508" cy="3518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직사각형 139"/>
          <p:cNvSpPr/>
          <p:nvPr/>
        </p:nvSpPr>
        <p:spPr>
          <a:xfrm>
            <a:off x="453790" y="2502489"/>
            <a:ext cx="1257461" cy="10385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</a:rPr>
              <a:t>기본 정보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점검 사항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u="sng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전자서명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결재 요청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468027" y="981910"/>
            <a:ext cx="8719935" cy="960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221594" y="1327146"/>
            <a:ext cx="1632494" cy="269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i="1" dirty="0" smtClean="0">
                <a:solidFill>
                  <a:schemeClr val="tx1"/>
                </a:solidFill>
              </a:rPr>
              <a:t>공통 </a:t>
            </a:r>
            <a:r>
              <a:rPr lang="en-US" altLang="ko-KR" sz="900" i="1" dirty="0" smtClean="0">
                <a:solidFill>
                  <a:schemeClr val="tx1"/>
                </a:solidFill>
              </a:rPr>
              <a:t>HEAD ( </a:t>
            </a:r>
            <a:r>
              <a:rPr lang="ko-KR" altLang="en-US" sz="900" i="1" dirty="0" smtClean="0">
                <a:solidFill>
                  <a:schemeClr val="tx1"/>
                </a:solidFill>
              </a:rPr>
              <a:t>매년</a:t>
            </a:r>
            <a:r>
              <a:rPr lang="en-US" altLang="ko-KR" sz="900" i="1" dirty="0" smtClean="0">
                <a:solidFill>
                  <a:schemeClr val="tx1"/>
                </a:solidFill>
              </a:rPr>
              <a:t>)</a:t>
            </a:r>
            <a:endParaRPr lang="ko-KR" altLang="en-US" sz="900" i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144722" y="6016103"/>
            <a:ext cx="732303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저장</a:t>
            </a:r>
            <a:endParaRPr lang="ko-KR" altLang="en-US" sz="800" dirty="0"/>
          </a:p>
        </p:txBody>
      </p:sp>
      <p:sp>
        <p:nvSpPr>
          <p:cNvPr id="32" name="직사각형 31"/>
          <p:cNvSpPr/>
          <p:nvPr/>
        </p:nvSpPr>
        <p:spPr>
          <a:xfrm>
            <a:off x="1984509" y="2033821"/>
            <a:ext cx="7281103" cy="4384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448357" y="5616501"/>
            <a:ext cx="1327508" cy="799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9481529" y="2905017"/>
            <a:ext cx="2702636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질의사항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err="1" smtClean="0">
                <a:solidFill>
                  <a:schemeClr val="tx1"/>
                </a:solidFill>
              </a:rPr>
              <a:t>수급인이</a:t>
            </a:r>
            <a:r>
              <a:rPr lang="ko-KR" altLang="en-US" sz="900" dirty="0" smtClean="0">
                <a:solidFill>
                  <a:schemeClr val="tx1"/>
                </a:solidFill>
              </a:rPr>
              <a:t>  서명해야 한다면  업로드로 대체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621185" y="426994"/>
            <a:ext cx="5200817" cy="129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안전서류 등록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수정 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도급</a:t>
            </a:r>
            <a:r>
              <a:rPr lang="en-US" altLang="ko-KR" sz="900" dirty="0" smtClean="0">
                <a:solidFill>
                  <a:schemeClr val="tx1"/>
                </a:solidFill>
              </a:rPr>
              <a:t>_</a:t>
            </a:r>
            <a:r>
              <a:rPr lang="ko-KR" altLang="en-US" sz="900" dirty="0" smtClean="0">
                <a:solidFill>
                  <a:schemeClr val="tx1"/>
                </a:solidFill>
              </a:rPr>
              <a:t>합동 안전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보건 점검일지  격월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203936" y="2318693"/>
            <a:ext cx="850828" cy="1837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YYYY-MM-DD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189317" y="2318694"/>
            <a:ext cx="997550" cy="183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점검일</a:t>
            </a:r>
            <a:endParaRPr lang="en-US" altLang="ko-KR" sz="900" b="1" u="sng" dirty="0" smtClean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071833" y="2319186"/>
            <a:ext cx="610035" cy="183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달력</a:t>
            </a:r>
            <a:endParaRPr lang="ko-KR" altLang="en-US" sz="800" dirty="0"/>
          </a:p>
        </p:txBody>
      </p:sp>
      <p:sp>
        <p:nvSpPr>
          <p:cNvPr id="22" name="직사각형 21"/>
          <p:cNvSpPr/>
          <p:nvPr/>
        </p:nvSpPr>
        <p:spPr>
          <a:xfrm>
            <a:off x="2206386" y="2695462"/>
            <a:ext cx="997550" cy="183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도급인</a:t>
            </a:r>
            <a:r>
              <a:rPr lang="en-US" altLang="ko-KR" sz="900" dirty="0" smtClean="0">
                <a:solidFill>
                  <a:schemeClr val="tx1"/>
                </a:solidFill>
              </a:rPr>
              <a:t>(KT)</a:t>
            </a:r>
            <a:endParaRPr lang="en-US" altLang="ko-KR" sz="900" b="1" u="sng" dirty="0" smtClean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229555" y="2695462"/>
            <a:ext cx="850828" cy="1837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11111111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106002" y="2698414"/>
            <a:ext cx="850828" cy="1837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성명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970114" y="2695461"/>
            <a:ext cx="2649885" cy="1837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소속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637417" y="2694894"/>
            <a:ext cx="610035" cy="183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찾기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3246973" y="2910282"/>
            <a:ext cx="850828" cy="1837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11111111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123420" y="2913234"/>
            <a:ext cx="850828" cy="1837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성명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987532" y="2910281"/>
            <a:ext cx="2649885" cy="1837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소속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654835" y="2909714"/>
            <a:ext cx="610035" cy="183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찾기</a:t>
            </a:r>
            <a:endParaRPr lang="ko-KR" altLang="en-US" sz="800" dirty="0"/>
          </a:p>
        </p:txBody>
      </p:sp>
      <p:sp>
        <p:nvSpPr>
          <p:cNvPr id="50" name="직사각형 49"/>
          <p:cNvSpPr/>
          <p:nvPr/>
        </p:nvSpPr>
        <p:spPr>
          <a:xfrm>
            <a:off x="3264391" y="3144991"/>
            <a:ext cx="850828" cy="1837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11111111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140838" y="3147943"/>
            <a:ext cx="850828" cy="1837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성명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004950" y="3144990"/>
            <a:ext cx="2649885" cy="1837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소속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672253" y="3144423"/>
            <a:ext cx="610035" cy="183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찾기</a:t>
            </a:r>
            <a:endParaRPr lang="ko-KR" altLang="en-US" sz="800" dirty="0"/>
          </a:p>
        </p:txBody>
      </p:sp>
      <p:sp>
        <p:nvSpPr>
          <p:cNvPr id="54" name="직사각형 53"/>
          <p:cNvSpPr/>
          <p:nvPr/>
        </p:nvSpPr>
        <p:spPr>
          <a:xfrm>
            <a:off x="3246973" y="3351502"/>
            <a:ext cx="850828" cy="1837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11111111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123420" y="3354454"/>
            <a:ext cx="850828" cy="1837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성명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987532" y="3351501"/>
            <a:ext cx="2649885" cy="1837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소속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7654835" y="3350934"/>
            <a:ext cx="610035" cy="183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찾기</a:t>
            </a:r>
            <a:endParaRPr lang="ko-KR" altLang="en-US" sz="800" dirty="0"/>
          </a:p>
        </p:txBody>
      </p:sp>
      <p:sp>
        <p:nvSpPr>
          <p:cNvPr id="58" name="직사각형 57"/>
          <p:cNvSpPr/>
          <p:nvPr/>
        </p:nvSpPr>
        <p:spPr>
          <a:xfrm>
            <a:off x="2214587" y="3674904"/>
            <a:ext cx="997550" cy="183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수급인</a:t>
            </a:r>
            <a:endParaRPr lang="en-US" altLang="ko-KR" sz="900" b="1" u="sng" dirty="0" smtClean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237756" y="3674904"/>
            <a:ext cx="850828" cy="1837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11111111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114203" y="3677856"/>
            <a:ext cx="850828" cy="1837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성명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978315" y="3674903"/>
            <a:ext cx="2649885" cy="1837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소속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645618" y="3674336"/>
            <a:ext cx="610035" cy="183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찾기</a:t>
            </a:r>
            <a:endParaRPr lang="ko-KR" altLang="en-US" sz="800" dirty="0"/>
          </a:p>
        </p:txBody>
      </p:sp>
      <p:sp>
        <p:nvSpPr>
          <p:cNvPr id="63" name="직사각형 62"/>
          <p:cNvSpPr/>
          <p:nvPr/>
        </p:nvSpPr>
        <p:spPr>
          <a:xfrm>
            <a:off x="3255174" y="3889724"/>
            <a:ext cx="850828" cy="1837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11111111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131621" y="3892676"/>
            <a:ext cx="850828" cy="1837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성명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995733" y="3889723"/>
            <a:ext cx="2649885" cy="1837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소속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7663036" y="3889156"/>
            <a:ext cx="610035" cy="183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찾기</a:t>
            </a:r>
            <a:endParaRPr lang="ko-KR" altLang="en-US" sz="800" dirty="0"/>
          </a:p>
        </p:txBody>
      </p:sp>
      <p:sp>
        <p:nvSpPr>
          <p:cNvPr id="68" name="직사각형 67"/>
          <p:cNvSpPr/>
          <p:nvPr/>
        </p:nvSpPr>
        <p:spPr>
          <a:xfrm>
            <a:off x="3272592" y="4124433"/>
            <a:ext cx="850828" cy="1837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11111111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149039" y="4127385"/>
            <a:ext cx="850828" cy="1837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성명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013151" y="4124432"/>
            <a:ext cx="2649885" cy="1837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소속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7680454" y="4123865"/>
            <a:ext cx="610035" cy="183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찾기</a:t>
            </a:r>
            <a:endParaRPr lang="ko-KR" altLang="en-US" sz="800" dirty="0"/>
          </a:p>
        </p:txBody>
      </p:sp>
      <p:sp>
        <p:nvSpPr>
          <p:cNvPr id="73" name="직사각형 72"/>
          <p:cNvSpPr/>
          <p:nvPr/>
        </p:nvSpPr>
        <p:spPr>
          <a:xfrm>
            <a:off x="3255174" y="4330944"/>
            <a:ext cx="850828" cy="1837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11111111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131621" y="4333896"/>
            <a:ext cx="850828" cy="1837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성명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995733" y="4330943"/>
            <a:ext cx="2649885" cy="1837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소속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7663036" y="4330376"/>
            <a:ext cx="610035" cy="183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94879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486633"/>
              </p:ext>
            </p:extLst>
          </p:nvPr>
        </p:nvGraphicFramePr>
        <p:xfrm>
          <a:off x="9403000" y="915669"/>
          <a:ext cx="2670569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/>
                <a:gridCol w="192464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항목명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설명</a:t>
                      </a:r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조사사유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근골격계질환자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발생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새로운작업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설비 도입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업무의 양과 작업공정 등 작업환경 변경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정기조사는 서류유형 자체를 별도로 만들 것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1" name="직사각형 70"/>
          <p:cNvSpPr/>
          <p:nvPr/>
        </p:nvSpPr>
        <p:spPr>
          <a:xfrm>
            <a:off x="307731" y="915669"/>
            <a:ext cx="8994109" cy="56796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/>
          <p:cNvSpPr/>
          <p:nvPr/>
        </p:nvSpPr>
        <p:spPr>
          <a:xfrm>
            <a:off x="468027" y="2026481"/>
            <a:ext cx="1327508" cy="3518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직사각형 139"/>
          <p:cNvSpPr/>
          <p:nvPr/>
        </p:nvSpPr>
        <p:spPr>
          <a:xfrm>
            <a:off x="453790" y="2502489"/>
            <a:ext cx="1257461" cy="10385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</a:rPr>
              <a:t>기본 정보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작업장 상황 조사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u="sng" dirty="0">
              <a:solidFill>
                <a:schemeClr val="tx1"/>
              </a:solidFill>
            </a:endParaRPr>
          </a:p>
          <a:p>
            <a:r>
              <a:rPr lang="ko-KR" altLang="en-US" sz="900" dirty="0" err="1" smtClean="0">
                <a:solidFill>
                  <a:schemeClr val="tx1"/>
                </a:solidFill>
              </a:rPr>
              <a:t>직상사</a:t>
            </a:r>
            <a:r>
              <a:rPr lang="ko-KR" altLang="en-US" sz="900" dirty="0" smtClean="0">
                <a:solidFill>
                  <a:schemeClr val="tx1"/>
                </a:solidFill>
              </a:rPr>
              <a:t> 확인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468027" y="981910"/>
            <a:ext cx="8719935" cy="960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221594" y="1327146"/>
            <a:ext cx="1632494" cy="269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i="1" dirty="0" smtClean="0">
                <a:solidFill>
                  <a:schemeClr val="tx1"/>
                </a:solidFill>
              </a:rPr>
              <a:t>공통 </a:t>
            </a:r>
            <a:r>
              <a:rPr lang="en-US" altLang="ko-KR" sz="900" i="1" dirty="0" smtClean="0">
                <a:solidFill>
                  <a:schemeClr val="tx1"/>
                </a:solidFill>
              </a:rPr>
              <a:t>HEAD </a:t>
            </a:r>
            <a:endParaRPr lang="ko-KR" altLang="en-US" sz="900" i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144722" y="6016103"/>
            <a:ext cx="732303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저장</a:t>
            </a:r>
            <a:endParaRPr lang="ko-KR" altLang="en-US" sz="800" dirty="0"/>
          </a:p>
        </p:txBody>
      </p:sp>
      <p:sp>
        <p:nvSpPr>
          <p:cNvPr id="32" name="직사각형 31"/>
          <p:cNvSpPr/>
          <p:nvPr/>
        </p:nvSpPr>
        <p:spPr>
          <a:xfrm>
            <a:off x="1984509" y="2033821"/>
            <a:ext cx="7281103" cy="4384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448357" y="5616501"/>
            <a:ext cx="1327508" cy="799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9481529" y="2905017"/>
            <a:ext cx="2702636" cy="10618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질의사항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주기가 발생시인가 </a:t>
            </a:r>
            <a:r>
              <a:rPr lang="en-US" altLang="ko-KR" sz="900" dirty="0" smtClean="0">
                <a:solidFill>
                  <a:schemeClr val="tx1"/>
                </a:solidFill>
              </a:rPr>
              <a:t>3</a:t>
            </a:r>
            <a:r>
              <a:rPr lang="ko-KR" altLang="en-US" sz="900" dirty="0" smtClean="0">
                <a:solidFill>
                  <a:schemeClr val="tx1"/>
                </a:solidFill>
              </a:rPr>
              <a:t>년인가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정기조사와 수시조사 가 별도로 있다면  서류템플릿코드를 나누어야 하는데</a:t>
            </a:r>
            <a:r>
              <a:rPr lang="en-US" altLang="ko-KR" sz="900" dirty="0" smtClean="0">
                <a:solidFill>
                  <a:schemeClr val="tx1"/>
                </a:solidFill>
              </a:rPr>
              <a:t>….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621185" y="426994"/>
            <a:ext cx="5200817" cy="129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안전서류 등록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수정 </a:t>
            </a:r>
            <a:r>
              <a:rPr lang="en-US" altLang="ko-KR" sz="900" dirty="0" smtClean="0">
                <a:solidFill>
                  <a:schemeClr val="tx1"/>
                </a:solidFill>
              </a:rPr>
              <a:t>(62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근골격계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유해요인 기본 </a:t>
            </a:r>
            <a:r>
              <a:rPr lang="ko-KR" altLang="en-US" sz="900" dirty="0" smtClean="0">
                <a:solidFill>
                  <a:schemeClr val="tx1"/>
                </a:solidFill>
              </a:rPr>
              <a:t>조사표  발생시</a:t>
            </a:r>
            <a:r>
              <a:rPr lang="en-US" altLang="ko-KR" sz="900" dirty="0" smtClean="0">
                <a:solidFill>
                  <a:schemeClr val="tx1"/>
                </a:solidFill>
              </a:rPr>
              <a:t>, 3</a:t>
            </a:r>
            <a:r>
              <a:rPr lang="ko-KR" altLang="en-US" sz="900" dirty="0" smtClean="0">
                <a:solidFill>
                  <a:schemeClr val="tx1"/>
                </a:solidFill>
              </a:rPr>
              <a:t>년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347817" y="2281689"/>
            <a:ext cx="850828" cy="1837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선택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189317" y="2318694"/>
            <a:ext cx="997550" cy="183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조사 사유</a:t>
            </a:r>
            <a:endParaRPr lang="en-US" altLang="ko-KR" sz="900" b="1" u="sng" dirty="0" smtClean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221593" y="2281377"/>
            <a:ext cx="138002" cy="184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V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347817" y="2519236"/>
            <a:ext cx="850828" cy="1837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YYYY-MM-DD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2189317" y="2556241"/>
            <a:ext cx="997550" cy="183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조사 일시</a:t>
            </a:r>
            <a:endParaRPr lang="en-US" altLang="ko-KR" sz="900" b="1" u="sng" dirty="0" smtClean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224291" y="2539522"/>
            <a:ext cx="732303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달력</a:t>
            </a:r>
            <a:endParaRPr lang="ko-KR" altLang="en-US" sz="800" dirty="0"/>
          </a:p>
        </p:txBody>
      </p:sp>
      <p:sp>
        <p:nvSpPr>
          <p:cNvPr id="82" name="직사각형 81"/>
          <p:cNvSpPr/>
          <p:nvPr/>
        </p:nvSpPr>
        <p:spPr>
          <a:xfrm>
            <a:off x="3336873" y="2773235"/>
            <a:ext cx="850828" cy="1837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11111111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2178373" y="2810240"/>
            <a:ext cx="997550" cy="183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조사 </a:t>
            </a:r>
            <a:r>
              <a:rPr lang="ko-KR" altLang="en-US" sz="900" dirty="0">
                <a:solidFill>
                  <a:schemeClr val="tx1"/>
                </a:solidFill>
              </a:rPr>
              <a:t>자</a:t>
            </a:r>
            <a:endParaRPr lang="en-US" altLang="ko-KR" sz="900" b="1" u="sng" dirty="0" smtClean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4239361" y="2773235"/>
            <a:ext cx="850828" cy="18379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이름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141849" y="2773235"/>
            <a:ext cx="2358078" cy="18379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소속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7566726" y="2777030"/>
            <a:ext cx="732303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찾기</a:t>
            </a:r>
            <a:endParaRPr lang="ko-KR" altLang="en-US" sz="800" dirty="0"/>
          </a:p>
        </p:txBody>
      </p:sp>
      <p:sp>
        <p:nvSpPr>
          <p:cNvPr id="88" name="직사각형 87"/>
          <p:cNvSpPr/>
          <p:nvPr/>
        </p:nvSpPr>
        <p:spPr>
          <a:xfrm>
            <a:off x="3339571" y="3024251"/>
            <a:ext cx="4160356" cy="1806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ㅇㅇㅇㅇ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2181071" y="3061255"/>
            <a:ext cx="997550" cy="183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작업 </a:t>
            </a:r>
            <a:r>
              <a:rPr lang="ko-KR" altLang="en-US" sz="900" dirty="0" err="1">
                <a:solidFill>
                  <a:schemeClr val="tx1"/>
                </a:solidFill>
              </a:rPr>
              <a:t>공정명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3347817" y="3250555"/>
            <a:ext cx="4160356" cy="1806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ㅇㅇㅇㅇ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2189317" y="3287559"/>
            <a:ext cx="997550" cy="183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작업 </a:t>
            </a:r>
            <a:r>
              <a:rPr lang="ko-KR" altLang="en-US" sz="900" dirty="0" smtClean="0">
                <a:solidFill>
                  <a:schemeClr val="tx1"/>
                </a:solidFill>
              </a:rPr>
              <a:t>명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3362044" y="4539857"/>
            <a:ext cx="3459957" cy="3184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정기 수시 구분은 없음</a:t>
            </a:r>
            <a:r>
              <a:rPr lang="en-US" altLang="ko-KR" sz="900" dirty="0" smtClean="0">
                <a:solidFill>
                  <a:schemeClr val="tx1"/>
                </a:solidFill>
              </a:rPr>
              <a:t>,  </a:t>
            </a:r>
          </a:p>
          <a:p>
            <a:pPr algn="r"/>
            <a:endParaRPr lang="en-US" altLang="ko-KR" sz="900" dirty="0">
              <a:solidFill>
                <a:schemeClr val="tx1"/>
              </a:solidFill>
            </a:endParaRPr>
          </a:p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서류템플릿을 나누어야 함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22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12194"/>
              </p:ext>
            </p:extLst>
          </p:nvPr>
        </p:nvGraphicFramePr>
        <p:xfrm>
          <a:off x="9403000" y="915669"/>
          <a:ext cx="2670569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/>
                <a:gridCol w="192464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항목명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설명</a:t>
                      </a:r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변화 발생일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변화가 발생한 경우  발생일자를 등록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변화 유형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변화가 발생한 경우 유형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줄음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늘어남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기타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변화 유형 발생일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기타의 경우 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text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로 입력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1" name="직사각형 70"/>
          <p:cNvSpPr/>
          <p:nvPr/>
        </p:nvSpPr>
        <p:spPr>
          <a:xfrm>
            <a:off x="307731" y="915669"/>
            <a:ext cx="8994109" cy="56796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/>
          <p:cNvSpPr/>
          <p:nvPr/>
        </p:nvSpPr>
        <p:spPr>
          <a:xfrm>
            <a:off x="468027" y="2026481"/>
            <a:ext cx="1327508" cy="3518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직사각형 139"/>
          <p:cNvSpPr/>
          <p:nvPr/>
        </p:nvSpPr>
        <p:spPr>
          <a:xfrm>
            <a:off x="453790" y="2502489"/>
            <a:ext cx="1257461" cy="10385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기본 정보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ko-KR" altLang="en-US" sz="900" b="1" u="sng" dirty="0" smtClean="0">
                <a:solidFill>
                  <a:schemeClr val="tx1"/>
                </a:solidFill>
              </a:rPr>
              <a:t>작업장 상황 조사</a:t>
            </a:r>
            <a:endParaRPr lang="en-US" altLang="ko-KR" sz="900" b="1" u="sng" dirty="0" smtClean="0">
              <a:solidFill>
                <a:schemeClr val="tx1"/>
              </a:solidFill>
            </a:endParaRPr>
          </a:p>
          <a:p>
            <a:endParaRPr lang="en-US" altLang="ko-KR" sz="900" u="sng" dirty="0">
              <a:solidFill>
                <a:schemeClr val="tx1"/>
              </a:solidFill>
            </a:endParaRPr>
          </a:p>
          <a:p>
            <a:r>
              <a:rPr lang="ko-KR" altLang="en-US" sz="900" dirty="0" err="1" smtClean="0">
                <a:solidFill>
                  <a:schemeClr val="tx1"/>
                </a:solidFill>
              </a:rPr>
              <a:t>직상사</a:t>
            </a:r>
            <a:r>
              <a:rPr lang="ko-KR" altLang="en-US" sz="900" dirty="0" smtClean="0">
                <a:solidFill>
                  <a:schemeClr val="tx1"/>
                </a:solidFill>
              </a:rPr>
              <a:t> 확인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468027" y="981910"/>
            <a:ext cx="8719935" cy="960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221594" y="1327146"/>
            <a:ext cx="1632494" cy="269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i="1" dirty="0" smtClean="0">
                <a:solidFill>
                  <a:schemeClr val="tx1"/>
                </a:solidFill>
              </a:rPr>
              <a:t>공통 </a:t>
            </a:r>
            <a:r>
              <a:rPr lang="en-US" altLang="ko-KR" sz="900" i="1" dirty="0" smtClean="0">
                <a:solidFill>
                  <a:schemeClr val="tx1"/>
                </a:solidFill>
              </a:rPr>
              <a:t>HEAD </a:t>
            </a:r>
            <a:endParaRPr lang="ko-KR" altLang="en-US" sz="900" i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144722" y="6016103"/>
            <a:ext cx="732303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저장</a:t>
            </a:r>
            <a:endParaRPr lang="ko-KR" altLang="en-US" sz="800" dirty="0"/>
          </a:p>
        </p:txBody>
      </p:sp>
      <p:sp>
        <p:nvSpPr>
          <p:cNvPr id="32" name="직사각형 31"/>
          <p:cNvSpPr/>
          <p:nvPr/>
        </p:nvSpPr>
        <p:spPr>
          <a:xfrm>
            <a:off x="1984509" y="2033821"/>
            <a:ext cx="7281103" cy="4384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448357" y="5616501"/>
            <a:ext cx="1327508" cy="799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9481529" y="2905017"/>
            <a:ext cx="2702636" cy="10618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질의사항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주기가 발생시인가 </a:t>
            </a:r>
            <a:r>
              <a:rPr lang="en-US" altLang="ko-KR" sz="900" dirty="0" smtClean="0">
                <a:solidFill>
                  <a:schemeClr val="tx1"/>
                </a:solidFill>
              </a:rPr>
              <a:t>3</a:t>
            </a:r>
            <a:r>
              <a:rPr lang="ko-KR" altLang="en-US" sz="900" dirty="0" smtClean="0">
                <a:solidFill>
                  <a:schemeClr val="tx1"/>
                </a:solidFill>
              </a:rPr>
              <a:t>년인가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정기조사와 수시조사 가 별도로 있다면  서류템플릿코드를 나누어야 하는데</a:t>
            </a:r>
            <a:r>
              <a:rPr lang="en-US" altLang="ko-KR" sz="900" dirty="0" smtClean="0">
                <a:solidFill>
                  <a:schemeClr val="tx1"/>
                </a:solidFill>
              </a:rPr>
              <a:t>….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621185" y="426994"/>
            <a:ext cx="5200817" cy="129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안전서류 등록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수정 </a:t>
            </a:r>
            <a:r>
              <a:rPr lang="en-US" altLang="ko-KR" sz="900" dirty="0" smtClean="0">
                <a:solidFill>
                  <a:schemeClr val="tx1"/>
                </a:solidFill>
              </a:rPr>
              <a:t>(62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근골격계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유해요인 기본 </a:t>
            </a:r>
            <a:r>
              <a:rPr lang="ko-KR" altLang="en-US" sz="900" dirty="0" smtClean="0">
                <a:solidFill>
                  <a:schemeClr val="tx1"/>
                </a:solidFill>
              </a:rPr>
              <a:t>조사표  발생시</a:t>
            </a:r>
            <a:r>
              <a:rPr lang="en-US" altLang="ko-KR" sz="900" dirty="0" smtClean="0">
                <a:solidFill>
                  <a:schemeClr val="tx1"/>
                </a:solidFill>
              </a:rPr>
              <a:t>, 3</a:t>
            </a:r>
            <a:r>
              <a:rPr lang="ko-KR" altLang="en-US" sz="900" dirty="0" smtClean="0">
                <a:solidFill>
                  <a:schemeClr val="tx1"/>
                </a:solidFill>
              </a:rPr>
              <a:t>년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247983" y="2292703"/>
            <a:ext cx="850828" cy="1837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Yyyy</a:t>
            </a:r>
            <a:r>
              <a:rPr lang="en-US" altLang="ko-KR" sz="800" dirty="0" smtClean="0">
                <a:solidFill>
                  <a:schemeClr val="tx1"/>
                </a:solidFill>
              </a:rPr>
              <a:t>-mm-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dd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327319" y="2318384"/>
            <a:ext cx="997550" cy="183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작업 설비 변화</a:t>
            </a:r>
            <a:endParaRPr lang="en-US" altLang="ko-KR" sz="900" b="1" u="sng" dirty="0" smtClean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189317" y="2306307"/>
            <a:ext cx="138002" cy="184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V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265157" y="2556509"/>
            <a:ext cx="850828" cy="1837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선택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171710" y="2282701"/>
            <a:ext cx="732303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달력</a:t>
            </a:r>
            <a:endParaRPr lang="ko-KR" altLang="en-US" sz="800" dirty="0"/>
          </a:p>
        </p:txBody>
      </p:sp>
      <p:sp>
        <p:nvSpPr>
          <p:cNvPr id="28" name="직사각형 27"/>
          <p:cNvSpPr/>
          <p:nvPr/>
        </p:nvSpPr>
        <p:spPr>
          <a:xfrm>
            <a:off x="2309422" y="2593264"/>
            <a:ext cx="997550" cy="183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작업 량 변화</a:t>
            </a:r>
            <a:endParaRPr lang="en-US" altLang="ko-KR" sz="900" b="1" u="sng" dirty="0" smtClean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189317" y="2570123"/>
            <a:ext cx="138002" cy="184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V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327319" y="2853760"/>
            <a:ext cx="997550" cy="183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작업 속도 변화</a:t>
            </a:r>
            <a:endParaRPr lang="en-US" altLang="ko-KR" sz="900" b="1" u="sng" dirty="0" smtClean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189317" y="2841683"/>
            <a:ext cx="138002" cy="184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V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327319" y="3126031"/>
            <a:ext cx="997550" cy="183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업무 변화</a:t>
            </a:r>
            <a:endParaRPr lang="en-US" altLang="ko-KR" sz="900" b="1" u="sng" dirty="0" smtClean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189317" y="3113954"/>
            <a:ext cx="138002" cy="184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V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287651" y="2311533"/>
            <a:ext cx="997550" cy="183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발생일</a:t>
            </a:r>
            <a:endParaRPr lang="en-US" altLang="ko-KR" sz="900" b="1" u="sng" dirty="0" smtClean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314746" y="2585485"/>
            <a:ext cx="997550" cy="183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유형</a:t>
            </a:r>
            <a:endParaRPr lang="en-US" altLang="ko-KR" sz="900" b="1" u="sng" dirty="0" smtClean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128356" y="2564223"/>
            <a:ext cx="196273" cy="1900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v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989074" y="2537679"/>
            <a:ext cx="850828" cy="1837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Yyyy</a:t>
            </a:r>
            <a:r>
              <a:rPr lang="en-US" altLang="ko-KR" sz="800" dirty="0" smtClean="0">
                <a:solidFill>
                  <a:schemeClr val="tx1"/>
                </a:solidFill>
              </a:rPr>
              <a:t>-mm-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dd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912801" y="2527677"/>
            <a:ext cx="732303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달력</a:t>
            </a:r>
            <a:endParaRPr lang="ko-KR" altLang="en-US" sz="800" dirty="0"/>
          </a:p>
        </p:txBody>
      </p:sp>
      <p:sp>
        <p:nvSpPr>
          <p:cNvPr id="42" name="직사각형 41"/>
          <p:cNvSpPr/>
          <p:nvPr/>
        </p:nvSpPr>
        <p:spPr>
          <a:xfrm>
            <a:off x="5028742" y="2556509"/>
            <a:ext cx="997550" cy="183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발생일</a:t>
            </a:r>
            <a:endParaRPr lang="en-US" altLang="ko-KR" sz="900" b="1" u="sng" dirty="0" smtClean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277528" y="2856649"/>
            <a:ext cx="850828" cy="1837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선택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327117" y="2885625"/>
            <a:ext cx="997550" cy="183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유형</a:t>
            </a:r>
            <a:endParaRPr lang="en-US" altLang="ko-KR" sz="900" b="1" u="sng" dirty="0" smtClean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140727" y="2864363"/>
            <a:ext cx="196273" cy="1900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v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001445" y="2837819"/>
            <a:ext cx="850828" cy="1837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Yyyy</a:t>
            </a:r>
            <a:r>
              <a:rPr lang="en-US" altLang="ko-KR" sz="800" dirty="0" smtClean="0">
                <a:solidFill>
                  <a:schemeClr val="tx1"/>
                </a:solidFill>
              </a:rPr>
              <a:t>-mm-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dd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925172" y="2827817"/>
            <a:ext cx="732303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달력</a:t>
            </a:r>
            <a:endParaRPr lang="ko-KR" altLang="en-US" sz="800" dirty="0"/>
          </a:p>
        </p:txBody>
      </p:sp>
      <p:sp>
        <p:nvSpPr>
          <p:cNvPr id="48" name="직사각형 47"/>
          <p:cNvSpPr/>
          <p:nvPr/>
        </p:nvSpPr>
        <p:spPr>
          <a:xfrm>
            <a:off x="5041113" y="2856649"/>
            <a:ext cx="997550" cy="183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발생일</a:t>
            </a:r>
            <a:endParaRPr lang="en-US" altLang="ko-KR" sz="900" b="1" u="sng" dirty="0" smtClean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289899" y="3138467"/>
            <a:ext cx="850828" cy="1837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선택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339488" y="3167443"/>
            <a:ext cx="997550" cy="183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유형</a:t>
            </a:r>
            <a:endParaRPr lang="en-US" altLang="ko-KR" sz="900" b="1" u="sng" dirty="0" smtClean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153098" y="3146181"/>
            <a:ext cx="196273" cy="1900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v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013816" y="3119637"/>
            <a:ext cx="850828" cy="1837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Yyyy</a:t>
            </a:r>
            <a:r>
              <a:rPr lang="en-US" altLang="ko-KR" sz="800" dirty="0" smtClean="0">
                <a:solidFill>
                  <a:schemeClr val="tx1"/>
                </a:solidFill>
              </a:rPr>
              <a:t>-mm-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dd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937543" y="3109635"/>
            <a:ext cx="732303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달력</a:t>
            </a:r>
            <a:endParaRPr lang="ko-KR" altLang="en-US" sz="800" dirty="0"/>
          </a:p>
        </p:txBody>
      </p:sp>
      <p:sp>
        <p:nvSpPr>
          <p:cNvPr id="54" name="직사각형 53"/>
          <p:cNvSpPr/>
          <p:nvPr/>
        </p:nvSpPr>
        <p:spPr>
          <a:xfrm>
            <a:off x="5053484" y="3138467"/>
            <a:ext cx="997550" cy="183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발생일</a:t>
            </a:r>
            <a:endParaRPr lang="en-US" altLang="ko-KR" sz="900" b="1" u="sng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20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501540" y="392333"/>
            <a:ext cx="6518344" cy="212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조직유형 </a:t>
            </a:r>
            <a:r>
              <a:rPr lang="en-US" altLang="ko-KR" sz="800" dirty="0" smtClean="0">
                <a:solidFill>
                  <a:schemeClr val="tx1"/>
                </a:solidFill>
              </a:rPr>
              <a:t>/ </a:t>
            </a:r>
            <a:r>
              <a:rPr lang="ko-KR" altLang="en-US" sz="800" dirty="0" smtClean="0">
                <a:solidFill>
                  <a:schemeClr val="tx1"/>
                </a:solidFill>
              </a:rPr>
              <a:t>공사유형별로  적용할  안전서류 템플릿을 지정 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155137"/>
              </p:ext>
            </p:extLst>
          </p:nvPr>
        </p:nvGraphicFramePr>
        <p:xfrm>
          <a:off x="9400320" y="885634"/>
          <a:ext cx="2670569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/>
                <a:gridCol w="1924645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항목명고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설명</a:t>
                      </a:r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공사유형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FF0000"/>
                          </a:solidFill>
                        </a:rPr>
                        <a:t>직영</a:t>
                      </a:r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800" b="1" dirty="0" smtClean="0">
                          <a:solidFill>
                            <a:srgbClr val="FF0000"/>
                          </a:solidFill>
                        </a:rPr>
                        <a:t>도급</a:t>
                      </a:r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800" b="1" dirty="0" smtClean="0">
                          <a:solidFill>
                            <a:srgbClr val="FF0000"/>
                          </a:solidFill>
                        </a:rPr>
                        <a:t>도급공사</a:t>
                      </a:r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</a:rPr>
                        <a:t>,</a:t>
                      </a:r>
                      <a:r>
                        <a:rPr lang="en-US" altLang="ko-KR" sz="800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800" b="1" dirty="0" smtClean="0">
                          <a:solidFill>
                            <a:srgbClr val="FF0000"/>
                          </a:solidFill>
                        </a:rPr>
                        <a:t>수주공사</a:t>
                      </a:r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</a:rPr>
                        <a:t>,</a:t>
                      </a:r>
                      <a:r>
                        <a:rPr lang="ko-KR" altLang="en-US" sz="800" b="1" dirty="0" smtClean="0">
                          <a:solidFill>
                            <a:srgbClr val="FF0000"/>
                          </a:solidFill>
                        </a:rPr>
                        <a:t> 작업지시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도급공사의 경우  </a:t>
                      </a:r>
                      <a:endParaRPr lang="en-US" altLang="ko-KR" sz="8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-. </a:t>
                      </a: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도급공사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,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-. </a:t>
                      </a: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건설발주자 </a:t>
                      </a:r>
                      <a:r>
                        <a:rPr lang="ko-KR" altLang="en-US" sz="800" dirty="0" err="1" smtClean="0">
                          <a:solidFill>
                            <a:srgbClr val="FF0000"/>
                          </a:solidFill>
                        </a:rPr>
                        <a:t>천만원미만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-. </a:t>
                      </a: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건설발주자 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억 미간</a:t>
                      </a:r>
                      <a:endParaRPr lang="en-US" altLang="ko-KR" sz="8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rgbClr val="FF0000"/>
                          </a:solidFill>
                        </a:rPr>
                        <a:t>로</a:t>
                      </a: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 분리</a:t>
                      </a:r>
                      <a:endParaRPr lang="en-US" altLang="ko-KR" sz="8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수주의 경우 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E</a:t>
                      </a: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부문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,</a:t>
                      </a: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법인담당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,OPS,</a:t>
                      </a:r>
                      <a:r>
                        <a:rPr lang="ko-KR" altLang="en-US" sz="800" dirty="0" err="1" smtClean="0">
                          <a:solidFill>
                            <a:srgbClr val="FF0000"/>
                          </a:solidFill>
                        </a:rPr>
                        <a:t>고객컬설팅담당</a:t>
                      </a: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 구분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팝업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서류템플릿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해당 조직유형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공사유형에 적용할 템플릿을 선택 </a:t>
                      </a:r>
                      <a:endParaRPr lang="en-US" altLang="ko-KR" sz="8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주기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년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ko-KR" altLang="en-US" sz="800" dirty="0" smtClean="0"/>
                        <a:t>반기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ko-KR" altLang="en-US" sz="800" dirty="0" smtClean="0"/>
                        <a:t>분기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ko-KR" altLang="en-US" sz="800" dirty="0" smtClean="0"/>
                        <a:t>격월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ko-KR" altLang="en-US" sz="800" dirty="0" smtClean="0"/>
                        <a:t>월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ko-KR" altLang="en-US" sz="800" dirty="0" smtClean="0"/>
                        <a:t>주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ko-KR" altLang="en-US" sz="800" dirty="0" smtClean="0"/>
                        <a:t>격일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ko-KR" altLang="en-US" sz="800" dirty="0" smtClean="0"/>
                        <a:t>일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수시 중 택일</a:t>
                      </a:r>
                      <a:endParaRPr lang="en-US" altLang="ko-KR" sz="8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결재선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N</a:t>
                      </a:r>
                      <a:r>
                        <a:rPr lang="ko-KR" altLang="en-US" sz="800" dirty="0" smtClean="0"/>
                        <a:t>개의 </a:t>
                      </a:r>
                      <a:r>
                        <a:rPr lang="ko-KR" altLang="en-US" sz="800" dirty="0" err="1" smtClean="0"/>
                        <a:t>결재선을</a:t>
                      </a:r>
                      <a:r>
                        <a:rPr lang="ko-KR" altLang="en-US" sz="800" dirty="0" smtClean="0"/>
                        <a:t> 등록 </a:t>
                      </a:r>
                      <a:endParaRPr lang="en-US" altLang="ko-KR" sz="800" dirty="0" smtClean="0"/>
                    </a:p>
                    <a:p>
                      <a:pPr latinLnBrk="1"/>
                      <a:endParaRPr lang="en-US" altLang="ko-KR" sz="800" dirty="0" smtClean="0"/>
                    </a:p>
                    <a:p>
                      <a:pPr latinLnBrk="1"/>
                      <a:r>
                        <a:rPr lang="ko-KR" altLang="en-US" sz="800" dirty="0" smtClean="0"/>
                        <a:t>담당</a:t>
                      </a:r>
                      <a:r>
                        <a:rPr lang="en-US" altLang="ko-KR" sz="800" dirty="0" smtClean="0"/>
                        <a:t>.</a:t>
                      </a:r>
                      <a:r>
                        <a:rPr lang="ko-KR" altLang="en-US" sz="800" dirty="0" smtClean="0"/>
                        <a:t>팀장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ko-KR" altLang="en-US" sz="800" dirty="0" smtClean="0"/>
                        <a:t>부장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ko-KR" altLang="en-US" sz="800" dirty="0" smtClean="0"/>
                        <a:t>지사장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ko-KR" altLang="en-US" sz="800" dirty="0" smtClean="0"/>
                        <a:t>검토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ko-KR" altLang="en-US" sz="800" dirty="0" smtClean="0"/>
                        <a:t>협조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ko-KR" altLang="en-US" sz="800" dirty="0" smtClean="0"/>
                        <a:t>안전보건총괄책임자</a:t>
                      </a:r>
                      <a:endParaRPr lang="en-US" altLang="ko-KR" sz="8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+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바로 아래에 </a:t>
                      </a:r>
                      <a:r>
                        <a:rPr lang="ko-KR" altLang="en-US" sz="800" dirty="0" err="1" smtClean="0"/>
                        <a:t>결재선을</a:t>
                      </a:r>
                      <a:r>
                        <a:rPr lang="ko-KR" altLang="en-US" sz="800" dirty="0" smtClean="0"/>
                        <a:t> 등록할 수 있는 </a:t>
                      </a:r>
                      <a:r>
                        <a:rPr lang="ko-KR" altLang="en-US" sz="800" dirty="0" err="1" smtClean="0"/>
                        <a:t>콤보를</a:t>
                      </a:r>
                      <a:r>
                        <a:rPr lang="ko-KR" altLang="en-US" sz="800" dirty="0" smtClean="0"/>
                        <a:t> 생성 </a:t>
                      </a:r>
                      <a:endParaRPr lang="en-US" altLang="ko-KR" sz="8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해당 </a:t>
                      </a:r>
                      <a:r>
                        <a:rPr lang="ko-KR" altLang="en-US" sz="800" dirty="0" err="1" smtClean="0"/>
                        <a:t>결재선을</a:t>
                      </a:r>
                      <a:r>
                        <a:rPr lang="ko-KR" altLang="en-US" sz="800" dirty="0" smtClean="0"/>
                        <a:t> 제거</a:t>
                      </a:r>
                      <a:endParaRPr lang="en-US" altLang="ko-KR" sz="8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9349956" y="4318555"/>
            <a:ext cx="2631804" cy="12264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참고사항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작업지시의 경우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중량물작업계획서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rgbClr val="FF0000"/>
                </a:solidFill>
              </a:rPr>
              <a:t>동일한 템플릿을  공사유형에 따라 메타정보를 분리하여 관리</a:t>
            </a:r>
            <a:endParaRPr lang="en-US" altLang="ko-KR" sz="800" dirty="0" smtClean="0">
              <a:solidFill>
                <a:srgbClr val="FF0000"/>
              </a:solidFill>
            </a:endParaRPr>
          </a:p>
          <a:p>
            <a:endParaRPr lang="en-US" altLang="ko-KR" sz="800" dirty="0">
              <a:solidFill>
                <a:srgbClr val="FF0000"/>
              </a:solidFill>
            </a:endParaRPr>
          </a:p>
          <a:p>
            <a:r>
              <a:rPr lang="ko-KR" altLang="en-US" sz="800" dirty="0" smtClean="0">
                <a:solidFill>
                  <a:srgbClr val="FF0000"/>
                </a:solidFill>
              </a:rPr>
              <a:t>지사지점과 센터는 서류를 동일하게 관리</a:t>
            </a:r>
            <a:endParaRPr lang="en-US" altLang="ko-KR" sz="800" dirty="0" smtClean="0">
              <a:solidFill>
                <a:srgbClr val="FF0000"/>
              </a:solidFill>
            </a:endParaRPr>
          </a:p>
          <a:p>
            <a:r>
              <a:rPr lang="ko-KR" altLang="en-US" sz="800" dirty="0" smtClean="0">
                <a:solidFill>
                  <a:srgbClr val="FF0000"/>
                </a:solidFill>
              </a:rPr>
              <a:t>같은 수주라도 법인담당과 </a:t>
            </a:r>
            <a:r>
              <a:rPr lang="en-US" altLang="ko-KR" sz="800" dirty="0" smtClean="0">
                <a:solidFill>
                  <a:srgbClr val="FF0000"/>
                </a:solidFill>
              </a:rPr>
              <a:t>E</a:t>
            </a:r>
            <a:r>
              <a:rPr lang="ko-KR" altLang="en-US" sz="800" dirty="0" smtClean="0">
                <a:solidFill>
                  <a:srgbClr val="FF0000"/>
                </a:solidFill>
              </a:rPr>
              <a:t>부분은 다르게 관리</a:t>
            </a:r>
            <a:endParaRPr lang="ko-KR" altLang="en-US" sz="800" dirty="0">
              <a:solidFill>
                <a:schemeClr val="tx1"/>
              </a:solidFill>
            </a:endParaRPr>
          </a:p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866632" y="1642589"/>
            <a:ext cx="1506358" cy="1916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tx1"/>
                </a:solidFill>
              </a:rPr>
              <a:t>선택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86968"/>
              </p:ext>
            </p:extLst>
          </p:nvPr>
        </p:nvGraphicFramePr>
        <p:xfrm>
          <a:off x="482358" y="1511118"/>
          <a:ext cx="8688801" cy="114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60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703996"/>
                <a:gridCol w="3582170"/>
                <a:gridCol w="641733"/>
                <a:gridCol w="383861"/>
                <a:gridCol w="477436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템플릿아이디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템플릿 분류 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템플릿 명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작성주기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편집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4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/>
                        <a:t>123456789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관리책임자 등 선임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안전보건관리책임자 선임 서류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/>
                        <a:t>년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/>
                        <a:t>편집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/>
                        <a:t>삭제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57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/>
                        <a:t>111111111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관리책임자 등 선임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안전보건관리감독자 선임 서류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/>
                        <a:t>월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/>
                        <a:t>편집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/>
                        <a:t>삭제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57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/>
                        <a:t>111111111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관리책임자 등 선임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안전관리자 선임 서류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대행 계약서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/>
                        <a:t>수시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/>
                        <a:t>편집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/>
                        <a:t>삭제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571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관리책임자 등 선임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보건관리자 선임 서류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대행 계약서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/>
                        <a:t>일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/>
                        <a:t>편집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/>
                        <a:t>삭제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571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관리책임자 등 선임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안전관리자 월별 점검보고서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/>
                        <a:t>수시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/>
                        <a:t>편집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/>
                        <a:t>삭제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8561452" y="946767"/>
            <a:ext cx="521827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조회</a:t>
            </a:r>
            <a:endParaRPr lang="ko-KR" altLang="en-US" sz="800" dirty="0"/>
          </a:p>
        </p:txBody>
      </p:sp>
      <p:sp>
        <p:nvSpPr>
          <p:cNvPr id="24" name="직사각형 23"/>
          <p:cNvSpPr/>
          <p:nvPr/>
        </p:nvSpPr>
        <p:spPr>
          <a:xfrm>
            <a:off x="3564507" y="5792994"/>
            <a:ext cx="742058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저장</a:t>
            </a:r>
            <a:endParaRPr lang="ko-KR" altLang="en-US" sz="800" dirty="0"/>
          </a:p>
        </p:txBody>
      </p:sp>
      <p:sp>
        <p:nvSpPr>
          <p:cNvPr id="28" name="직사각형 27"/>
          <p:cNvSpPr/>
          <p:nvPr/>
        </p:nvSpPr>
        <p:spPr>
          <a:xfrm>
            <a:off x="1409326" y="952550"/>
            <a:ext cx="1996598" cy="1683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tx1"/>
                </a:solidFill>
              </a:rPr>
              <a:t>선택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85947" y="940897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적용대상 공사유형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433733" y="952550"/>
            <a:ext cx="233104" cy="1916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V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8585178" y="1218970"/>
            <a:ext cx="521827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추가</a:t>
            </a:r>
            <a:endParaRPr lang="ko-KR" altLang="en-US" sz="800" dirty="0"/>
          </a:p>
        </p:txBody>
      </p:sp>
      <p:sp>
        <p:nvSpPr>
          <p:cNvPr id="2" name="직사각형 1"/>
          <p:cNvSpPr/>
          <p:nvPr/>
        </p:nvSpPr>
        <p:spPr>
          <a:xfrm>
            <a:off x="2163778" y="3586566"/>
            <a:ext cx="4471806" cy="27703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207837" y="3834422"/>
            <a:ext cx="2287616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선택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163778" y="3834422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서류 템플릿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495453" y="3834422"/>
            <a:ext cx="233104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V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207837" y="4130447"/>
            <a:ext cx="2287616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선택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163778" y="4130447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작성 주기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495453" y="4130447"/>
            <a:ext cx="233104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V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207837" y="4547261"/>
            <a:ext cx="2287616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</a:rPr>
              <a:t>ㅇㅇ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163778" y="4547261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결재선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495453" y="4547261"/>
            <a:ext cx="233104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V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207837" y="4751794"/>
            <a:ext cx="2287616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</a:rPr>
              <a:t>ㅇㅇ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495453" y="4751794"/>
            <a:ext cx="233104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V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207837" y="4956187"/>
            <a:ext cx="2287616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</a:rPr>
              <a:t>ㅇㅇ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495453" y="4956187"/>
            <a:ext cx="233104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V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351645" y="5792994"/>
            <a:ext cx="742058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닫기</a:t>
            </a:r>
            <a:endParaRPr lang="ko-KR" altLang="en-US" sz="800" dirty="0"/>
          </a:p>
        </p:txBody>
      </p:sp>
      <p:cxnSp>
        <p:nvCxnSpPr>
          <p:cNvPr id="5" name="직선 화살표 연결선 4"/>
          <p:cNvCxnSpPr>
            <a:stCxn id="34" idx="1"/>
          </p:cNvCxnSpPr>
          <p:nvPr/>
        </p:nvCxnSpPr>
        <p:spPr>
          <a:xfrm flipH="1">
            <a:off x="5884128" y="1326970"/>
            <a:ext cx="2701050" cy="2290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H="1">
            <a:off x="5884128" y="2589291"/>
            <a:ext cx="2571809" cy="993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1501540" y="172953"/>
            <a:ext cx="1584559" cy="150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템플릿 적용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9906139" y="176972"/>
            <a:ext cx="1286469" cy="1539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tx1"/>
                </a:solidFill>
              </a:rPr>
              <a:t>웹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9906138" y="400906"/>
            <a:ext cx="1286469" cy="1539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PAGE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785177" y="4547261"/>
            <a:ext cx="20822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+</a:t>
            </a:r>
            <a:endParaRPr lang="ko-KR" altLang="en-US" sz="800" dirty="0"/>
          </a:p>
        </p:txBody>
      </p:sp>
      <p:sp>
        <p:nvSpPr>
          <p:cNvPr id="55" name="직사각형 54"/>
          <p:cNvSpPr/>
          <p:nvPr/>
        </p:nvSpPr>
        <p:spPr>
          <a:xfrm>
            <a:off x="5785177" y="4751794"/>
            <a:ext cx="20822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+</a:t>
            </a:r>
            <a:endParaRPr lang="ko-KR" altLang="en-US" sz="800" dirty="0"/>
          </a:p>
        </p:txBody>
      </p:sp>
      <p:sp>
        <p:nvSpPr>
          <p:cNvPr id="56" name="직사각형 55"/>
          <p:cNvSpPr/>
          <p:nvPr/>
        </p:nvSpPr>
        <p:spPr>
          <a:xfrm>
            <a:off x="5785177" y="4956187"/>
            <a:ext cx="20822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+</a:t>
            </a:r>
            <a:endParaRPr lang="ko-KR" altLang="en-US" sz="800" dirty="0"/>
          </a:p>
        </p:txBody>
      </p:sp>
      <p:sp>
        <p:nvSpPr>
          <p:cNvPr id="57" name="직사각형 56"/>
          <p:cNvSpPr/>
          <p:nvPr/>
        </p:nvSpPr>
        <p:spPr>
          <a:xfrm>
            <a:off x="6018281" y="4547261"/>
            <a:ext cx="20822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-</a:t>
            </a:r>
            <a:endParaRPr lang="ko-KR" altLang="en-US" sz="800" dirty="0"/>
          </a:p>
        </p:txBody>
      </p:sp>
      <p:sp>
        <p:nvSpPr>
          <p:cNvPr id="58" name="직사각형 57"/>
          <p:cNvSpPr/>
          <p:nvPr/>
        </p:nvSpPr>
        <p:spPr>
          <a:xfrm>
            <a:off x="6018281" y="4751794"/>
            <a:ext cx="20822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-</a:t>
            </a:r>
            <a:endParaRPr lang="ko-KR" altLang="en-US" sz="800" dirty="0"/>
          </a:p>
        </p:txBody>
      </p:sp>
      <p:sp>
        <p:nvSpPr>
          <p:cNvPr id="59" name="직사각형 58"/>
          <p:cNvSpPr/>
          <p:nvPr/>
        </p:nvSpPr>
        <p:spPr>
          <a:xfrm>
            <a:off x="6018281" y="4956187"/>
            <a:ext cx="20822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-</a:t>
            </a:r>
            <a:endParaRPr lang="ko-KR" altLang="en-US" sz="800" dirty="0"/>
          </a:p>
        </p:txBody>
      </p:sp>
      <p:sp>
        <p:nvSpPr>
          <p:cNvPr id="60" name="직사각형 59"/>
          <p:cNvSpPr/>
          <p:nvPr/>
        </p:nvSpPr>
        <p:spPr>
          <a:xfrm>
            <a:off x="9349956" y="5545033"/>
            <a:ext cx="2631804" cy="11158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질의사항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즉 적용대상 조직유형별로 서류메타정보를 관리할 필요가 있는가</a:t>
            </a:r>
            <a:r>
              <a:rPr lang="en-US" altLang="ko-KR" sz="800" dirty="0" smtClean="0">
                <a:solidFill>
                  <a:schemeClr val="tx1"/>
                </a:solidFill>
              </a:rPr>
              <a:t>?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작업지시의 경우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중량물작업계획서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14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표 37"/>
          <p:cNvGraphicFramePr>
            <a:graphicFrameLocks noGrp="1"/>
          </p:cNvGraphicFramePr>
          <p:nvPr>
            <p:extLst/>
          </p:nvPr>
        </p:nvGraphicFramePr>
        <p:xfrm>
          <a:off x="327488" y="1648833"/>
          <a:ext cx="8813454" cy="1117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75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72950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5927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53"/>
                <a:gridCol w="1001120"/>
                <a:gridCol w="340287"/>
                <a:gridCol w="404457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조직코드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조직명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사번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소속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지정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16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1111111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u="none" dirty="0" smtClean="0">
                          <a:solidFill>
                            <a:schemeClr val="tx1"/>
                          </a:solidFill>
                        </a:rPr>
                        <a:t>OO</a:t>
                      </a:r>
                      <a:r>
                        <a:rPr lang="ko-KR" altLang="en-US" sz="900" b="0" u="none" dirty="0" err="1" smtClean="0">
                          <a:solidFill>
                            <a:schemeClr val="tx1"/>
                          </a:solidFill>
                        </a:rPr>
                        <a:t>ㅇㅇ광역본부</a:t>
                      </a:r>
                      <a:r>
                        <a:rPr lang="en-US" altLang="ko-KR" sz="900" b="0" u="none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900" b="0" u="none" dirty="0" err="1" smtClean="0">
                          <a:solidFill>
                            <a:schemeClr val="tx1"/>
                          </a:solidFill>
                        </a:rPr>
                        <a:t>ㅇㅇ지사</a:t>
                      </a:r>
                      <a:r>
                        <a:rPr lang="en-US" altLang="ko-KR" sz="900" b="0" u="none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900" b="0" u="none" dirty="0" err="1" smtClean="0">
                          <a:solidFill>
                            <a:schemeClr val="tx1"/>
                          </a:solidFill>
                        </a:rPr>
                        <a:t>ㅇㅇ지점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/>
                        <a:t>이름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/>
                        <a:t>이름</a:t>
                      </a:r>
                      <a:r>
                        <a:rPr lang="en-US" altLang="ko-KR" sz="900" b="0" baseline="0" dirty="0" smtClean="0"/>
                        <a:t> </a:t>
                      </a:r>
                      <a:r>
                        <a:rPr lang="ko-KR" altLang="en-US" sz="900" b="0" baseline="0" dirty="0" smtClean="0"/>
                        <a:t>외 </a:t>
                      </a:r>
                      <a:r>
                        <a:rPr lang="en-US" altLang="ko-KR" sz="900" b="0" baseline="0" dirty="0" smtClean="0"/>
                        <a:t>N</a:t>
                      </a:r>
                      <a:r>
                        <a:rPr lang="ko-KR" altLang="en-US" sz="900" b="0" baseline="0" dirty="0" smtClean="0"/>
                        <a:t>인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/>
                        <a:t>이름</a:t>
                      </a:r>
                      <a:r>
                        <a:rPr lang="en-US" altLang="ko-KR" sz="900" b="0" dirty="0" smtClean="0"/>
                        <a:t>(</a:t>
                      </a:r>
                      <a:r>
                        <a:rPr lang="ko-KR" altLang="en-US" sz="900" b="0" dirty="0" smtClean="0"/>
                        <a:t>소속</a:t>
                      </a:r>
                      <a:r>
                        <a:rPr lang="en-US" altLang="ko-KR" sz="900" b="0" dirty="0" smtClean="0"/>
                        <a:t>)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sng" dirty="0" smtClean="0">
                          <a:solidFill>
                            <a:srgbClr val="00B0F0"/>
                          </a:solidFill>
                        </a:rPr>
                        <a:t>지정</a:t>
                      </a:r>
                      <a:endParaRPr lang="ko-KR" altLang="en-US" sz="900" b="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sng" dirty="0" smtClean="0">
                          <a:solidFill>
                            <a:srgbClr val="00B0F0"/>
                          </a:solidFill>
                        </a:rPr>
                        <a:t>삭제</a:t>
                      </a:r>
                      <a:endParaRPr lang="ko-KR" altLang="en-US" sz="900" b="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5" name="직사각형 44"/>
          <p:cNvSpPr/>
          <p:nvPr/>
        </p:nvSpPr>
        <p:spPr>
          <a:xfrm>
            <a:off x="956048" y="995187"/>
            <a:ext cx="2744884" cy="1595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0" y="997712"/>
            <a:ext cx="956048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공사 조직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8463053" y="997712"/>
            <a:ext cx="74205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조회</a:t>
            </a:r>
            <a:endParaRPr lang="ko-KR" altLang="en-US" sz="1000" dirty="0"/>
          </a:p>
        </p:txBody>
      </p:sp>
      <p:sp>
        <p:nvSpPr>
          <p:cNvPr id="98" name="직사각형 97"/>
          <p:cNvSpPr/>
          <p:nvPr/>
        </p:nvSpPr>
        <p:spPr>
          <a:xfrm>
            <a:off x="178781" y="1413811"/>
            <a:ext cx="956048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총 </a:t>
            </a:r>
            <a:r>
              <a:rPr lang="en-US" altLang="ko-KR" sz="900" dirty="0" smtClean="0">
                <a:solidFill>
                  <a:schemeClr val="tx1"/>
                </a:solidFill>
              </a:rPr>
              <a:t>NNN </a:t>
            </a:r>
            <a:r>
              <a:rPr lang="ko-KR" altLang="en-US" sz="900" dirty="0" smtClean="0">
                <a:solidFill>
                  <a:schemeClr val="tx1"/>
                </a:solidFill>
              </a:rPr>
              <a:t>건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1055699" y="1416784"/>
            <a:ext cx="74205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엑</a:t>
            </a:r>
            <a:r>
              <a:rPr lang="ko-KR" altLang="en-US" sz="800" dirty="0" smtClean="0"/>
              <a:t>셀다운</a:t>
            </a:r>
            <a:endParaRPr lang="ko-KR" altLang="en-US" sz="800" dirty="0"/>
          </a:p>
        </p:txBody>
      </p:sp>
      <p:sp>
        <p:nvSpPr>
          <p:cNvPr id="54" name="직사각형 53"/>
          <p:cNvSpPr/>
          <p:nvPr/>
        </p:nvSpPr>
        <p:spPr>
          <a:xfrm>
            <a:off x="1293981" y="163733"/>
            <a:ext cx="1584559" cy="150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안전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보건 담당자 지정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772907" y="5808466"/>
            <a:ext cx="2620712" cy="253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PAGER</a:t>
            </a:r>
            <a:endParaRPr lang="ko-KR" altLang="en-US" sz="1000" dirty="0"/>
          </a:p>
        </p:txBody>
      </p:sp>
      <p:sp>
        <p:nvSpPr>
          <p:cNvPr id="35" name="직사각형 34"/>
          <p:cNvSpPr/>
          <p:nvPr/>
        </p:nvSpPr>
        <p:spPr>
          <a:xfrm>
            <a:off x="3776706" y="989411"/>
            <a:ext cx="546141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찾기</a:t>
            </a:r>
            <a:endParaRPr lang="ko-KR" altLang="en-US" sz="10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375720" y="843487"/>
          <a:ext cx="2586950" cy="2118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305"/>
                <a:gridCol w="1924645"/>
              </a:tblGrid>
              <a:tr h="1475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항목명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설명</a:t>
                      </a:r>
                      <a:endParaRPr lang="ko-KR" altLang="en-US" sz="800" dirty="0"/>
                    </a:p>
                  </a:txBody>
                  <a:tcPr/>
                </a:tc>
              </a:tr>
              <a:tr h="4846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조직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KT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조직 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지사지점 센터 법인담당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수주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OSP </a:t>
                      </a:r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고객컨설팀담당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부문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찾기 버튼 </a:t>
                      </a:r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KT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조직 선택화</a:t>
                      </a:r>
                      <a:r>
                        <a:rPr lang="ko-KR" altLang="en-US" sz="800" dirty="0" smtClean="0"/>
                        <a:t>면 팝업</a:t>
                      </a:r>
                      <a:endParaRPr lang="en-US" altLang="ko-KR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Default : </a:t>
                      </a:r>
                      <a:r>
                        <a:rPr lang="ko-KR" altLang="en-US" sz="800" dirty="0" err="1" smtClean="0"/>
                        <a:t>로그인회원의</a:t>
                      </a:r>
                      <a:r>
                        <a:rPr lang="ko-KR" altLang="en-US" sz="800" dirty="0" smtClean="0"/>
                        <a:t> 소속 조직</a:t>
                      </a:r>
                      <a:endParaRPr lang="en-US" altLang="ko-KR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예</a:t>
                      </a:r>
                      <a:r>
                        <a:rPr lang="en-US" altLang="ko-KR" sz="800" dirty="0" smtClean="0"/>
                        <a:t>: KT</a:t>
                      </a:r>
                      <a:r>
                        <a:rPr lang="ko-KR" altLang="en-US" sz="800" dirty="0" smtClean="0"/>
                        <a:t>을 선택할 경우 </a:t>
                      </a:r>
                      <a:r>
                        <a:rPr lang="en-US" altLang="ko-KR" sz="800" dirty="0" smtClean="0"/>
                        <a:t>KT</a:t>
                      </a:r>
                      <a:r>
                        <a:rPr lang="ko-KR" altLang="en-US" sz="800" dirty="0" smtClean="0"/>
                        <a:t>내의 모든 조직을 출력</a:t>
                      </a:r>
                      <a:endParaRPr lang="en-US" altLang="ko-KR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/>
                    </a:p>
                  </a:txBody>
                  <a:tcPr/>
                </a:tc>
              </a:tr>
              <a:tr h="4846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지정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 사원선택 화면을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팝업하여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담당자를 선택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318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삭제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등록된 담당자를 삭제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직사각형 39"/>
          <p:cNvSpPr/>
          <p:nvPr/>
        </p:nvSpPr>
        <p:spPr>
          <a:xfrm>
            <a:off x="9435323" y="4174296"/>
            <a:ext cx="2467745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질의사항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권한은 </a:t>
            </a:r>
            <a:r>
              <a:rPr lang="en-US" altLang="ko-KR" sz="900" dirty="0" smtClean="0">
                <a:solidFill>
                  <a:schemeClr val="tx1"/>
                </a:solidFill>
              </a:rPr>
              <a:t>?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532659" y="344073"/>
            <a:ext cx="3230075" cy="2323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 smtClean="0">
                <a:solidFill>
                  <a:schemeClr val="tx1"/>
                </a:solidFill>
              </a:rPr>
              <a:t>조직별로</a:t>
            </a:r>
            <a:r>
              <a:rPr lang="ko-KR" altLang="en-US" sz="900" dirty="0" smtClean="0">
                <a:solidFill>
                  <a:schemeClr val="tx1"/>
                </a:solidFill>
              </a:rPr>
              <a:t> 안전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보건  담당자를 지정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9435323" y="2945815"/>
            <a:ext cx="2467745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참고 사항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안전보건 담당자는  선임이 아님으로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년도별로</a:t>
            </a:r>
            <a:r>
              <a:rPr lang="ko-KR" altLang="en-US" sz="900" dirty="0" smtClean="0">
                <a:solidFill>
                  <a:schemeClr val="tx1"/>
                </a:solidFill>
              </a:rPr>
              <a:t> 관리하지 않고  조직기준으로 만 관리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56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272002"/>
              </p:ext>
            </p:extLst>
          </p:nvPr>
        </p:nvGraphicFramePr>
        <p:xfrm>
          <a:off x="327484" y="1992865"/>
          <a:ext cx="8983274" cy="1403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1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3217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5427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16493"/>
                <a:gridCol w="1256369"/>
                <a:gridCol w="461501"/>
                <a:gridCol w="1496177"/>
                <a:gridCol w="577540"/>
                <a:gridCol w="461501"/>
                <a:gridCol w="344051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공사아이디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공사유형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공사명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공사 기간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공사조직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책임자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공사유형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연계번호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협의체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상세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</a:rPr>
                        <a:t>직영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/>
                        <a:t>순천지점</a:t>
                      </a:r>
                      <a:r>
                        <a:rPr lang="en-US" altLang="ko-KR" sz="800" b="0" dirty="0" smtClean="0"/>
                        <a:t>_2021_</a:t>
                      </a:r>
                      <a:r>
                        <a:rPr lang="ko-KR" altLang="en-US" sz="800" b="0" dirty="0" smtClean="0"/>
                        <a:t>직영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2021-01-01~2021-12-31</a:t>
                      </a:r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/>
                        <a:t>전남광영본보</a:t>
                      </a:r>
                      <a:r>
                        <a:rPr lang="en-US" altLang="ko-KR" sz="800" b="0" dirty="0" smtClean="0"/>
                        <a:t>&gt;</a:t>
                      </a:r>
                      <a:r>
                        <a:rPr lang="ko-KR" altLang="en-US" sz="800" b="0" dirty="0" smtClean="0"/>
                        <a:t>순천지점</a:t>
                      </a:r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/>
                        <a:t>김지점</a:t>
                      </a:r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</a:rPr>
                        <a:t>직영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보기</a:t>
                      </a:r>
                      <a:endParaRPr lang="ko-KR" altLang="en-US" sz="800" b="0" u="sng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2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</a:rPr>
                        <a:t>도급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/>
                        <a:t>순천지점</a:t>
                      </a:r>
                      <a:r>
                        <a:rPr lang="en-US" altLang="ko-KR" sz="800" b="0" dirty="0" smtClean="0"/>
                        <a:t>_2021_</a:t>
                      </a:r>
                      <a:r>
                        <a:rPr lang="ko-KR" altLang="en-US" sz="800" b="0" dirty="0" smtClean="0"/>
                        <a:t>도급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2021-01-01~2021-12-31</a:t>
                      </a:r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/>
                        <a:t>전남광영본보</a:t>
                      </a:r>
                      <a:r>
                        <a:rPr lang="en-US" altLang="ko-KR" sz="800" b="0" dirty="0" smtClean="0"/>
                        <a:t>&gt;</a:t>
                      </a:r>
                      <a:r>
                        <a:rPr lang="ko-KR" altLang="en-US" sz="800" b="0" dirty="0" smtClean="0"/>
                        <a:t>순천지점</a:t>
                      </a:r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/>
                        <a:t>김지점</a:t>
                      </a:r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</a:rPr>
                        <a:t>도급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보기</a:t>
                      </a:r>
                      <a:endParaRPr lang="ko-KR" altLang="en-US" sz="800" b="0" u="sng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3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</a:rPr>
                        <a:t>도급공사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/>
                        <a:t>특정 도급공사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2021-01-01~2021-01-15</a:t>
                      </a:r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/>
                        <a:t>전남광영본보</a:t>
                      </a:r>
                      <a:r>
                        <a:rPr lang="en-US" altLang="ko-KR" sz="800" b="0" dirty="0" smtClean="0"/>
                        <a:t>&gt;</a:t>
                      </a:r>
                      <a:r>
                        <a:rPr lang="ko-KR" altLang="en-US" sz="800" b="0" dirty="0" smtClean="0"/>
                        <a:t>순천지점</a:t>
                      </a:r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/>
                        <a:t>홍길동</a:t>
                      </a:r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</a:rPr>
                        <a:t>도급공사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</a:rPr>
                        <a:t>SRM_01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보기</a:t>
                      </a:r>
                      <a:endParaRPr lang="ko-KR" altLang="en-US" sz="800" b="0" u="sng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</a:rPr>
                        <a:t>도급공사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/>
                        <a:t>BBBBBBBBBBBBBBBBB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2021-02-01~2021-02-15</a:t>
                      </a:r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/>
                        <a:t>전남광영본보</a:t>
                      </a:r>
                      <a:r>
                        <a:rPr lang="en-US" altLang="ko-KR" sz="800" b="0" dirty="0" smtClean="0"/>
                        <a:t>&gt;</a:t>
                      </a:r>
                      <a:r>
                        <a:rPr lang="ko-KR" altLang="en-US" sz="800" b="0" dirty="0" smtClean="0"/>
                        <a:t>순천지점</a:t>
                      </a:r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/>
                        <a:t>이순신</a:t>
                      </a:r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</a:rPr>
                        <a:t>건설공사 발주자 </a:t>
                      </a:r>
                      <a:r>
                        <a:rPr lang="ko-KR" altLang="en-US" sz="800" b="0" u="none" dirty="0" err="1" smtClean="0">
                          <a:solidFill>
                            <a:schemeClr val="tx1"/>
                          </a:solidFill>
                        </a:rPr>
                        <a:t>천만원</a:t>
                      </a: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</a:rPr>
                        <a:t> 미만 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</a:rPr>
                        <a:t>SRM_02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보기</a:t>
                      </a:r>
                      <a:endParaRPr lang="ko-KR" altLang="en-US" sz="800" b="0" u="sng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</a:rPr>
                        <a:t>도급공사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/>
                        <a:t>CCCCCCCCCCCCCCC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2021-03-01~2021-03-15</a:t>
                      </a:r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/>
                        <a:t>전남광영본보</a:t>
                      </a:r>
                      <a:r>
                        <a:rPr lang="en-US" altLang="ko-KR" sz="800" b="0" dirty="0" smtClean="0"/>
                        <a:t>&gt;</a:t>
                      </a:r>
                      <a:r>
                        <a:rPr lang="ko-KR" altLang="en-US" sz="800" b="0" dirty="0" smtClean="0"/>
                        <a:t>순천지점</a:t>
                      </a:r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/>
                        <a:t>임꺽정</a:t>
                      </a:r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</a:rPr>
                        <a:t>건설공사 발주자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</a:rPr>
                        <a:t> 1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</a:rPr>
                        <a:t>억</a:t>
                      </a: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</a:rPr>
                        <a:t> 이상 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</a:rPr>
                        <a:t>SRM_03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보가</a:t>
                      </a:r>
                      <a:endParaRPr lang="ko-KR" altLang="en-US" sz="800" b="0" u="sng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</a:rPr>
                        <a:t>수주공사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/>
                        <a:t>DDDDDDDDDDDDD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2020-03-01~2021-12-15</a:t>
                      </a:r>
                      <a:endParaRPr lang="ko-KR" altLang="en-US" sz="800" b="0" dirty="0" smtClean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E</a:t>
                      </a:r>
                      <a:r>
                        <a:rPr lang="ko-KR" altLang="en-US" sz="800" b="0" dirty="0" smtClean="0"/>
                        <a:t>부문</a:t>
                      </a:r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/>
                        <a:t>허균</a:t>
                      </a:r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</a:rPr>
                        <a:t>수주공사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</a:rPr>
                        <a:t>WBS_01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보기</a:t>
                      </a:r>
                      <a:endParaRPr lang="ko-KR" altLang="en-US" sz="800" b="0" u="sng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err="1" smtClean="0">
                          <a:solidFill>
                            <a:schemeClr val="tx1"/>
                          </a:solidFill>
                        </a:rPr>
                        <a:t>중량물작업지시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/>
                        <a:t>EEEEEEEEEEEEEEEEEE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2021-03-01~2021-03-01</a:t>
                      </a:r>
                      <a:endParaRPr lang="ko-KR" altLang="en-US" sz="800" b="0" dirty="0" smtClean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/>
                        <a:t>전남광영본보</a:t>
                      </a:r>
                      <a:r>
                        <a:rPr lang="en-US" altLang="ko-KR" sz="800" b="0" dirty="0" smtClean="0"/>
                        <a:t>&gt;</a:t>
                      </a:r>
                      <a:r>
                        <a:rPr lang="ko-KR" altLang="en-US" sz="800" b="0" dirty="0" smtClean="0"/>
                        <a:t>순천지점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/>
                        <a:t>등록자</a:t>
                      </a:r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</a:rPr>
                        <a:t>작업지시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</a:rPr>
                        <a:t>WO_01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보기</a:t>
                      </a:r>
                      <a:endParaRPr lang="ko-KR" altLang="en-US" sz="800" b="0" u="sng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5" name="직사각형 44"/>
          <p:cNvSpPr/>
          <p:nvPr/>
        </p:nvSpPr>
        <p:spPr>
          <a:xfrm>
            <a:off x="788348" y="960519"/>
            <a:ext cx="2185236" cy="1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-176703" y="960518"/>
            <a:ext cx="956048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공사조직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8463053" y="960518"/>
            <a:ext cx="74205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조회</a:t>
            </a:r>
            <a:endParaRPr lang="ko-KR" altLang="en-US" sz="800" dirty="0"/>
          </a:p>
        </p:txBody>
      </p:sp>
      <p:sp>
        <p:nvSpPr>
          <p:cNvPr id="98" name="직사각형 97"/>
          <p:cNvSpPr/>
          <p:nvPr/>
        </p:nvSpPr>
        <p:spPr>
          <a:xfrm>
            <a:off x="178781" y="1757843"/>
            <a:ext cx="956048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총 </a:t>
            </a:r>
            <a:r>
              <a:rPr lang="en-US" altLang="ko-KR" sz="800" dirty="0" smtClean="0">
                <a:solidFill>
                  <a:schemeClr val="tx1"/>
                </a:solidFill>
              </a:rPr>
              <a:t>NNN </a:t>
            </a:r>
            <a:r>
              <a:rPr lang="ko-KR" altLang="en-US" sz="800" dirty="0" smtClean="0">
                <a:solidFill>
                  <a:schemeClr val="tx1"/>
                </a:solidFill>
              </a:rPr>
              <a:t>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1055699" y="1760816"/>
            <a:ext cx="74205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엑</a:t>
            </a:r>
            <a:r>
              <a:rPr lang="ko-KR" altLang="en-US" sz="800" dirty="0" smtClean="0"/>
              <a:t>셀다운</a:t>
            </a:r>
            <a:endParaRPr lang="ko-KR" altLang="en-US" sz="800" dirty="0"/>
          </a:p>
        </p:txBody>
      </p:sp>
      <p:sp>
        <p:nvSpPr>
          <p:cNvPr id="54" name="직사각형 53"/>
          <p:cNvSpPr/>
          <p:nvPr/>
        </p:nvSpPr>
        <p:spPr>
          <a:xfrm>
            <a:off x="1532659" y="171449"/>
            <a:ext cx="1584559" cy="150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공사 관리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772907" y="6152498"/>
            <a:ext cx="2620712" cy="253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PAGER</a:t>
            </a:r>
            <a:endParaRPr lang="ko-KR" altLang="en-US" sz="800" dirty="0"/>
          </a:p>
        </p:txBody>
      </p:sp>
      <p:sp>
        <p:nvSpPr>
          <p:cNvPr id="35" name="직사각형 34"/>
          <p:cNvSpPr/>
          <p:nvPr/>
        </p:nvSpPr>
        <p:spPr>
          <a:xfrm>
            <a:off x="3117218" y="941842"/>
            <a:ext cx="546141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찾기</a:t>
            </a:r>
            <a:endParaRPr lang="ko-KR" altLang="en-US" sz="8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260259"/>
              </p:ext>
            </p:extLst>
          </p:nvPr>
        </p:nvGraphicFramePr>
        <p:xfrm>
          <a:off x="9375720" y="843488"/>
          <a:ext cx="2586950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305"/>
                <a:gridCol w="1924645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항목명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설명</a:t>
                      </a:r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공사조직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찾기 버튼 </a:t>
                      </a:r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KT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조직 선택화</a:t>
                      </a:r>
                      <a:r>
                        <a:rPr lang="ko-KR" altLang="en-US" sz="800" dirty="0" smtClean="0"/>
                        <a:t>면 팝업</a:t>
                      </a:r>
                      <a:endParaRPr lang="en-US" altLang="ko-KR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Default : </a:t>
                      </a:r>
                      <a:r>
                        <a:rPr lang="ko-KR" altLang="en-US" sz="800" dirty="0" err="1" smtClean="0"/>
                        <a:t>로그인회원의</a:t>
                      </a:r>
                      <a:r>
                        <a:rPr lang="ko-KR" altLang="en-US" sz="800" dirty="0" smtClean="0"/>
                        <a:t> 소속 조직</a:t>
                      </a:r>
                      <a:endParaRPr lang="en-US" altLang="ko-KR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예</a:t>
                      </a:r>
                      <a:r>
                        <a:rPr lang="en-US" altLang="ko-KR" sz="800" dirty="0" smtClean="0"/>
                        <a:t>: KT</a:t>
                      </a:r>
                      <a:r>
                        <a:rPr lang="ko-KR" altLang="en-US" sz="800" dirty="0" smtClean="0"/>
                        <a:t>를 선택할 경우 </a:t>
                      </a:r>
                      <a:r>
                        <a:rPr lang="en-US" altLang="ko-KR" sz="800" dirty="0" smtClean="0"/>
                        <a:t>KT </a:t>
                      </a:r>
                      <a:r>
                        <a:rPr lang="ko-KR" altLang="en-US" sz="800" dirty="0" smtClean="0"/>
                        <a:t>내의 모든 조직을 출력</a:t>
                      </a:r>
                      <a:endParaRPr lang="en-US" altLang="ko-KR" sz="8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완료 포함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CHECK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시  기 완료된 공사도 출력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상세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 안전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보건 관리자 및 담당자 상세를 출력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협의체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구성된 도급협의체의 수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연계번호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SRM, ERP,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안전작업에서 수신된 공사의 경우  해당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새스템에서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관리하는 번호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년도 직영공사 편성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 직영공사편성 팝업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공사조직은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로그인회원의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소속 지사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지점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수정 불가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편성하기 버튼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 해당 조직의 직영공사와  직영에서 요구하는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안전서류별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작성일정 자료를 생성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기 편성되어 있는 경우 오류처리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직사각형 39"/>
          <p:cNvSpPr/>
          <p:nvPr/>
        </p:nvSpPr>
        <p:spPr>
          <a:xfrm>
            <a:off x="9349389" y="5466489"/>
            <a:ext cx="2467745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질의사항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rgbClr val="FF0000"/>
                </a:solidFill>
              </a:rPr>
              <a:t>완료된 공사의 서류는 진행관리에서 제외해야 함 </a:t>
            </a:r>
            <a:r>
              <a:rPr lang="en-US" altLang="ko-KR" sz="800" dirty="0" smtClean="0">
                <a:solidFill>
                  <a:srgbClr val="FF0000"/>
                </a:solidFill>
              </a:rPr>
              <a:t>=&gt; </a:t>
            </a:r>
            <a:r>
              <a:rPr lang="ko-KR" altLang="en-US" sz="800" dirty="0" err="1" smtClean="0">
                <a:solidFill>
                  <a:srgbClr val="FF0000"/>
                </a:solidFill>
              </a:rPr>
              <a:t>공사별로</a:t>
            </a:r>
            <a:r>
              <a:rPr lang="ko-KR" altLang="en-US" sz="800" dirty="0" smtClean="0">
                <a:solidFill>
                  <a:srgbClr val="FF0000"/>
                </a:solidFill>
              </a:rPr>
              <a:t> 완료를 별도 등록할 것인가 아니면 공사기간이 지나면 자동 완료 처리할 것인가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532659" y="344073"/>
            <a:ext cx="6204572" cy="2323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rgbClr val="FF0000"/>
                </a:solidFill>
              </a:rPr>
              <a:t>조직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/</a:t>
            </a:r>
            <a:r>
              <a:rPr lang="ko-KR" altLang="en-US" sz="800" b="1" dirty="0" err="1" smtClean="0">
                <a:solidFill>
                  <a:srgbClr val="FF0000"/>
                </a:solidFill>
              </a:rPr>
              <a:t>년도기준의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 직영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/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도급과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SRM</a:t>
            </a:r>
            <a:r>
              <a:rPr lang="ko-KR" altLang="en-US" sz="800" dirty="0" smtClean="0">
                <a:solidFill>
                  <a:schemeClr val="tx1"/>
                </a:solidFill>
              </a:rPr>
              <a:t>과 </a:t>
            </a:r>
            <a:r>
              <a:rPr lang="en-US" altLang="ko-KR" sz="800" dirty="0" smtClean="0">
                <a:solidFill>
                  <a:schemeClr val="tx1"/>
                </a:solidFill>
              </a:rPr>
              <a:t>ERP</a:t>
            </a:r>
            <a:r>
              <a:rPr lang="ko-KR" altLang="en-US" sz="800" dirty="0" smtClean="0">
                <a:solidFill>
                  <a:schemeClr val="tx1"/>
                </a:solidFill>
              </a:rPr>
              <a:t>로 부터 수신된 공사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중량물</a:t>
            </a:r>
            <a:r>
              <a:rPr lang="ko-KR" altLang="en-US" sz="800" dirty="0" smtClean="0">
                <a:solidFill>
                  <a:schemeClr val="tx1"/>
                </a:solidFill>
              </a:rPr>
              <a:t> 작업지사 등  안전서류 작성대상 공사를 관리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9349389" y="4295560"/>
            <a:ext cx="2467745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참고 사항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작업지시는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중량물</a:t>
            </a:r>
            <a:r>
              <a:rPr lang="ko-KR" altLang="en-US" sz="800" dirty="0" smtClean="0">
                <a:solidFill>
                  <a:schemeClr val="tx1"/>
                </a:solidFill>
              </a:rPr>
              <a:t> 작업지시만 관리</a:t>
            </a:r>
            <a:r>
              <a:rPr lang="en-US" altLang="ko-KR" sz="800" dirty="0" smtClean="0">
                <a:solidFill>
                  <a:schemeClr val="tx1"/>
                </a:solidFill>
              </a:rPr>
              <a:t>(</a:t>
            </a:r>
            <a:r>
              <a:rPr lang="ko-KR" altLang="en-US" sz="800" dirty="0" smtClean="0">
                <a:solidFill>
                  <a:schemeClr val="tx1"/>
                </a:solidFill>
              </a:rPr>
              <a:t>작업계획서 때문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작업지시의 책임자는 작업지시 등록자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88348" y="1193714"/>
            <a:ext cx="2879208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-139555" y="1193714"/>
            <a:ext cx="956048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err="1" smtClean="0">
                <a:solidFill>
                  <a:schemeClr val="tx1"/>
                </a:solidFill>
              </a:rPr>
              <a:t>공사명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508024" y="1193714"/>
            <a:ext cx="956048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완료 포함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423008" y="1193713"/>
            <a:ext cx="172451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801591" y="1753998"/>
            <a:ext cx="1182697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년도 직영공사 편성</a:t>
            </a:r>
            <a:endParaRPr lang="ko-KR" altLang="en-US" sz="800" dirty="0"/>
          </a:p>
        </p:txBody>
      </p:sp>
      <p:sp>
        <p:nvSpPr>
          <p:cNvPr id="8" name="직사각형 7"/>
          <p:cNvSpPr/>
          <p:nvPr/>
        </p:nvSpPr>
        <p:spPr>
          <a:xfrm>
            <a:off x="3772907" y="3931294"/>
            <a:ext cx="3155431" cy="18375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666418" y="4688673"/>
            <a:ext cx="640852" cy="1515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2021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681842" y="4660267"/>
            <a:ext cx="956048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공사 년도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666418" y="4155612"/>
            <a:ext cx="1642223" cy="1515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전남광역본부</a:t>
            </a:r>
            <a:r>
              <a:rPr lang="en-US" altLang="ko-KR" sz="800" dirty="0" smtClean="0">
                <a:solidFill>
                  <a:schemeClr val="tx1"/>
                </a:solidFill>
              </a:rPr>
              <a:t>&gt;</a:t>
            </a:r>
            <a:r>
              <a:rPr lang="ko-KR" altLang="en-US" sz="800" dirty="0" smtClean="0">
                <a:solidFill>
                  <a:schemeClr val="tx1"/>
                </a:solidFill>
              </a:rPr>
              <a:t>순천지점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667556" y="4127206"/>
            <a:ext cx="956048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공사 조직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307270" y="4688673"/>
            <a:ext cx="124801" cy="1515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V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>
            <a:endCxn id="8" idx="0"/>
          </p:cNvCxnSpPr>
          <p:nvPr/>
        </p:nvCxnSpPr>
        <p:spPr>
          <a:xfrm flipH="1">
            <a:off x="5350623" y="1873894"/>
            <a:ext cx="2045453" cy="205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4985315" y="5250140"/>
            <a:ext cx="643909" cy="216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편성하기</a:t>
            </a:r>
            <a:endParaRPr lang="ko-KR" altLang="en-US" sz="800" dirty="0"/>
          </a:p>
        </p:txBody>
      </p:sp>
      <p:sp>
        <p:nvSpPr>
          <p:cNvPr id="44" name="직사각형 43"/>
          <p:cNvSpPr/>
          <p:nvPr/>
        </p:nvSpPr>
        <p:spPr>
          <a:xfrm>
            <a:off x="8053431" y="1753998"/>
            <a:ext cx="1151680" cy="183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년도도급공사</a:t>
            </a:r>
            <a:r>
              <a:rPr lang="ko-KR" altLang="en-US" sz="800" dirty="0" smtClean="0"/>
              <a:t> 편성</a:t>
            </a:r>
            <a:endParaRPr lang="ko-KR" altLang="en-US" sz="800" dirty="0"/>
          </a:p>
        </p:txBody>
      </p:sp>
      <p:cxnSp>
        <p:nvCxnSpPr>
          <p:cNvPr id="13" name="직선 화살표 연결선 12"/>
          <p:cNvCxnSpPr>
            <a:endCxn id="8" idx="0"/>
          </p:cNvCxnSpPr>
          <p:nvPr/>
        </p:nvCxnSpPr>
        <p:spPr>
          <a:xfrm flipH="1">
            <a:off x="5350623" y="1937843"/>
            <a:ext cx="3221877" cy="1993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4666418" y="4394244"/>
            <a:ext cx="1642223" cy="1515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직영  혹은 </a:t>
            </a:r>
            <a:r>
              <a:rPr lang="ko-KR" altLang="en-US" sz="800" dirty="0" smtClean="0">
                <a:solidFill>
                  <a:schemeClr val="tx1"/>
                </a:solidFill>
              </a:rPr>
              <a:t>도급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667556" y="4365838"/>
            <a:ext cx="956048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공사 유형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9906139" y="176972"/>
            <a:ext cx="1286469" cy="1539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tx1"/>
                </a:solidFill>
              </a:rPr>
              <a:t>웹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9906138" y="400906"/>
            <a:ext cx="1286469" cy="1539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PAGE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72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/>
          <p:cNvSpPr/>
          <p:nvPr/>
        </p:nvSpPr>
        <p:spPr>
          <a:xfrm>
            <a:off x="1078049" y="995186"/>
            <a:ext cx="829438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12998" y="995187"/>
            <a:ext cx="956048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공사번호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4301373" y="1003872"/>
            <a:ext cx="74205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조회</a:t>
            </a:r>
            <a:endParaRPr lang="ko-KR" altLang="en-US" sz="800" dirty="0"/>
          </a:p>
        </p:txBody>
      </p:sp>
      <p:sp>
        <p:nvSpPr>
          <p:cNvPr id="54" name="직사각형 53"/>
          <p:cNvSpPr/>
          <p:nvPr/>
        </p:nvSpPr>
        <p:spPr>
          <a:xfrm>
            <a:off x="1293981" y="163733"/>
            <a:ext cx="1584559" cy="150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공사 상세 보기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954711" y="985937"/>
            <a:ext cx="546141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찾기</a:t>
            </a:r>
            <a:endParaRPr lang="ko-KR" altLang="en-US" sz="8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950183"/>
              </p:ext>
            </p:extLst>
          </p:nvPr>
        </p:nvGraphicFramePr>
        <p:xfrm>
          <a:off x="9375720" y="843487"/>
          <a:ext cx="2586950" cy="1414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305"/>
                <a:gridCol w="1924645"/>
              </a:tblGrid>
              <a:tr h="1475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항목명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설명</a:t>
                      </a:r>
                      <a:endParaRPr lang="ko-KR" altLang="en-US" sz="800" dirty="0"/>
                    </a:p>
                  </a:txBody>
                  <a:tcPr/>
                </a:tc>
              </a:tr>
              <a:tr h="4846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연계번호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작업지시번호</a:t>
                      </a:r>
                      <a:endParaRPr lang="en-US" altLang="ko-KR" sz="800" dirty="0" smtClean="0"/>
                    </a:p>
                    <a:p>
                      <a:r>
                        <a:rPr lang="en-US" altLang="ko-KR" sz="800" dirty="0" smtClean="0"/>
                        <a:t>SRM WBSID, </a:t>
                      </a:r>
                    </a:p>
                    <a:p>
                      <a:r>
                        <a:rPr lang="en-US" altLang="ko-KR" sz="800" dirty="0" smtClean="0"/>
                        <a:t>ERP WBSID</a:t>
                      </a:r>
                    </a:p>
                  </a:txBody>
                  <a:tcPr/>
                </a:tc>
              </a:tr>
              <a:tr h="48468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3180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직사각형 39"/>
          <p:cNvSpPr/>
          <p:nvPr/>
        </p:nvSpPr>
        <p:spPr>
          <a:xfrm>
            <a:off x="9435323" y="5206391"/>
            <a:ext cx="2467745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질의사항 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532659" y="344073"/>
            <a:ext cx="3230075" cy="2323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특정 공사에 대해 상세 정보를 출력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808853"/>
              </p:ext>
            </p:extLst>
          </p:nvPr>
        </p:nvGraphicFramePr>
        <p:xfrm>
          <a:off x="549114" y="3465616"/>
          <a:ext cx="6025138" cy="2213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10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6037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84437"/>
                <a:gridCol w="1837300"/>
                <a:gridCol w="1101999"/>
              </a:tblGrid>
              <a:tr h="2016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역할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none" dirty="0" err="1" smtClean="0">
                          <a:solidFill>
                            <a:schemeClr val="tx1"/>
                          </a:solidFill>
                        </a:rPr>
                        <a:t>사번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none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none" dirty="0" smtClean="0">
                          <a:solidFill>
                            <a:schemeClr val="tx1"/>
                          </a:solidFill>
                        </a:rPr>
                        <a:t>소속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none" dirty="0" smtClean="0">
                          <a:solidFill>
                            <a:schemeClr val="tx1"/>
                          </a:solidFill>
                        </a:rPr>
                        <a:t>선임일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관리책임자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u="none" dirty="0" smtClean="0">
                          <a:solidFill>
                            <a:schemeClr val="tx1"/>
                          </a:solidFill>
                        </a:rPr>
                        <a:t>11111111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none" dirty="0" smtClean="0">
                          <a:solidFill>
                            <a:schemeClr val="tx1"/>
                          </a:solidFill>
                        </a:rPr>
                        <a:t>홍길동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none" dirty="0" smtClean="0">
                          <a:solidFill>
                            <a:schemeClr val="tx1"/>
                          </a:solidFill>
                        </a:rPr>
                        <a:t>전남광역본부</a:t>
                      </a:r>
                      <a:r>
                        <a:rPr lang="en-US" altLang="ko-KR" sz="900" b="0" u="none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900" b="0" u="none" dirty="0" smtClean="0">
                          <a:solidFill>
                            <a:schemeClr val="tx1"/>
                          </a:solidFill>
                        </a:rPr>
                        <a:t>순천지사</a:t>
                      </a:r>
                      <a:r>
                        <a:rPr lang="en-US" altLang="ko-KR" sz="900" b="0" u="none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b="0" u="none" dirty="0" err="1" smtClean="0">
                          <a:solidFill>
                            <a:schemeClr val="tx1"/>
                          </a:solidFill>
                        </a:rPr>
                        <a:t>ㅇㅇ지점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u="none" dirty="0" smtClean="0">
                          <a:solidFill>
                            <a:schemeClr val="tx1"/>
                          </a:solidFill>
                        </a:rPr>
                        <a:t>YYYY-MM-DD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/>
                        <a:t>관리감독자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/>
                        <a:t>관리감독자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안전관리자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/>
                        <a:t>보건관리자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 smtClean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 smtClean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9906139" y="176972"/>
            <a:ext cx="1286469" cy="1539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웹</a:t>
            </a:r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앱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906138" y="400906"/>
            <a:ext cx="1286469" cy="1539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PAGE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22001" y="1323434"/>
            <a:ext cx="956048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공사 유형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069046" y="1343900"/>
            <a:ext cx="829438" cy="18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22001" y="1553051"/>
            <a:ext cx="956048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공사 명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069045" y="1573517"/>
            <a:ext cx="5516469" cy="15808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22001" y="1762201"/>
            <a:ext cx="956048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공사 기간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069045" y="1782667"/>
            <a:ext cx="5516469" cy="15808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22001" y="1992316"/>
            <a:ext cx="956048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주관 조직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069045" y="2012782"/>
            <a:ext cx="5516469" cy="15808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12998" y="2222431"/>
            <a:ext cx="956048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공사금액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060042" y="2242897"/>
            <a:ext cx="5516469" cy="15808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060042" y="2474521"/>
            <a:ext cx="1994275" cy="15808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-31229" y="2490210"/>
            <a:ext cx="1145474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연계 번호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-23508" y="2940211"/>
            <a:ext cx="1145474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67634" y="3219558"/>
            <a:ext cx="95376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안전 선임자</a:t>
            </a:r>
            <a:endParaRPr lang="ko-KR" altLang="en-US" sz="800" dirty="0"/>
          </a:p>
        </p:txBody>
      </p:sp>
      <p:sp>
        <p:nvSpPr>
          <p:cNvPr id="50" name="직사각형 49"/>
          <p:cNvSpPr/>
          <p:nvPr/>
        </p:nvSpPr>
        <p:spPr>
          <a:xfrm>
            <a:off x="3456250" y="6164530"/>
            <a:ext cx="74205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닫기</a:t>
            </a:r>
            <a:endParaRPr lang="ko-KR" altLang="en-US" sz="800" dirty="0"/>
          </a:p>
        </p:txBody>
      </p:sp>
      <p:sp>
        <p:nvSpPr>
          <p:cNvPr id="51" name="직사각형 50"/>
          <p:cNvSpPr/>
          <p:nvPr/>
        </p:nvSpPr>
        <p:spPr>
          <a:xfrm>
            <a:off x="2403793" y="3223401"/>
            <a:ext cx="953760" cy="18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협의체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67634" y="3394093"/>
            <a:ext cx="6195716" cy="23964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38" name="직사각형 37"/>
          <p:cNvSpPr/>
          <p:nvPr/>
        </p:nvSpPr>
        <p:spPr>
          <a:xfrm>
            <a:off x="1430607" y="3227007"/>
            <a:ext cx="953760" cy="18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안전 위원회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9435321" y="2637796"/>
            <a:ext cx="2467745" cy="7848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참고 사항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외부의 안전관리자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보건관리자도  사원정보에 등록하여 관리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20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293981" y="163733"/>
            <a:ext cx="1584559" cy="150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공사 상세 보기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35249"/>
              </p:ext>
            </p:extLst>
          </p:nvPr>
        </p:nvGraphicFramePr>
        <p:xfrm>
          <a:off x="9375720" y="843487"/>
          <a:ext cx="2586950" cy="1414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305"/>
                <a:gridCol w="1924645"/>
              </a:tblGrid>
              <a:tr h="1475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항목명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설명</a:t>
                      </a:r>
                      <a:endParaRPr lang="ko-KR" altLang="en-US" sz="800" dirty="0"/>
                    </a:p>
                  </a:txBody>
                  <a:tcPr/>
                </a:tc>
              </a:tr>
              <a:tr h="4846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연계번호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작업지시번호</a:t>
                      </a:r>
                      <a:endParaRPr lang="en-US" altLang="ko-KR" sz="800" dirty="0" smtClean="0"/>
                    </a:p>
                    <a:p>
                      <a:r>
                        <a:rPr lang="en-US" altLang="ko-KR" sz="800" dirty="0" smtClean="0"/>
                        <a:t>SRM WBSID, </a:t>
                      </a:r>
                    </a:p>
                    <a:p>
                      <a:r>
                        <a:rPr lang="en-US" altLang="ko-KR" sz="800" dirty="0" smtClean="0"/>
                        <a:t>ERP WBSID</a:t>
                      </a:r>
                    </a:p>
                  </a:txBody>
                  <a:tcPr/>
                </a:tc>
              </a:tr>
              <a:tr h="48468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3180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직사각형 39"/>
          <p:cNvSpPr/>
          <p:nvPr/>
        </p:nvSpPr>
        <p:spPr>
          <a:xfrm>
            <a:off x="9435323" y="5206391"/>
            <a:ext cx="2467745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질의사항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사측과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근로자측의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</a:rPr>
              <a:t>탭을 나눌까요 </a:t>
            </a:r>
            <a:r>
              <a:rPr lang="en-US" altLang="ko-KR" sz="800" dirty="0" smtClean="0">
                <a:solidFill>
                  <a:schemeClr val="tx1"/>
                </a:solidFill>
              </a:rPr>
              <a:t>?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532659" y="344073"/>
            <a:ext cx="3230075" cy="2323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특정 공사에 대해 상세 정보를 출력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9435322" y="3317007"/>
            <a:ext cx="2467745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참고 사항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</p:txBody>
      </p:sp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190937"/>
              </p:ext>
            </p:extLst>
          </p:nvPr>
        </p:nvGraphicFramePr>
        <p:xfrm>
          <a:off x="551373" y="3792787"/>
          <a:ext cx="6025138" cy="1298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10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6037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84437"/>
                <a:gridCol w="1837300"/>
                <a:gridCol w="1101999"/>
              </a:tblGrid>
              <a:tr h="2016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역할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none" dirty="0" err="1" smtClean="0">
                          <a:solidFill>
                            <a:schemeClr val="tx1"/>
                          </a:solidFill>
                        </a:rPr>
                        <a:t>사번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none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none" dirty="0" smtClean="0">
                          <a:solidFill>
                            <a:schemeClr val="tx1"/>
                          </a:solidFill>
                        </a:rPr>
                        <a:t>소속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none" dirty="0" smtClean="0">
                          <a:solidFill>
                            <a:schemeClr val="tx1"/>
                          </a:solidFill>
                        </a:rPr>
                        <a:t>선임일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산업안전보건위원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회사측 대표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u="none" dirty="0" smtClean="0">
                          <a:solidFill>
                            <a:schemeClr val="tx1"/>
                          </a:solidFill>
                        </a:rPr>
                        <a:t>11111111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none" dirty="0" smtClean="0">
                          <a:solidFill>
                            <a:schemeClr val="tx1"/>
                          </a:solidFill>
                        </a:rPr>
                        <a:t>홍길동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none" dirty="0" smtClean="0">
                          <a:solidFill>
                            <a:schemeClr val="tx1"/>
                          </a:solidFill>
                        </a:rPr>
                        <a:t>전남광역본부</a:t>
                      </a:r>
                      <a:r>
                        <a:rPr lang="en-US" altLang="ko-KR" sz="900" b="0" u="none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900" b="0" u="none" dirty="0" smtClean="0">
                          <a:solidFill>
                            <a:schemeClr val="tx1"/>
                          </a:solidFill>
                        </a:rPr>
                        <a:t>순천지사</a:t>
                      </a:r>
                      <a:r>
                        <a:rPr lang="en-US" altLang="ko-KR" sz="900" b="0" u="none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b="0" u="none" dirty="0" err="1" smtClean="0">
                          <a:solidFill>
                            <a:schemeClr val="tx1"/>
                          </a:solidFill>
                        </a:rPr>
                        <a:t>ㅇㅇ지점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u="none" dirty="0" smtClean="0">
                          <a:solidFill>
                            <a:schemeClr val="tx1"/>
                          </a:solidFill>
                        </a:rPr>
                        <a:t>YYYY-MM-DD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산업안전보건위원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회사측 위원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산업안전보건위원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회사측 위원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900" b="0" dirty="0" smtClean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산업안전보건위원</a:t>
                      </a:r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근로자측 대표</a:t>
                      </a:r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산업안전보건위원</a:t>
                      </a:r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근로자측 위원</a:t>
                      </a:r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산업안전보건위원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근로자측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위원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900" b="0" dirty="0" smtClean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9906139" y="176972"/>
            <a:ext cx="1286469" cy="1539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웹</a:t>
            </a:r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앱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906138" y="400906"/>
            <a:ext cx="1286469" cy="1539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PAGE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-23508" y="2940211"/>
            <a:ext cx="1145474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67634" y="3219558"/>
            <a:ext cx="953760" cy="18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안전 선임자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3456250" y="6164530"/>
            <a:ext cx="74205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닫기</a:t>
            </a:r>
            <a:endParaRPr lang="ko-KR" altLang="en-US" sz="800" dirty="0"/>
          </a:p>
        </p:txBody>
      </p:sp>
      <p:sp>
        <p:nvSpPr>
          <p:cNvPr id="51" name="직사각형 50"/>
          <p:cNvSpPr/>
          <p:nvPr/>
        </p:nvSpPr>
        <p:spPr>
          <a:xfrm>
            <a:off x="2403793" y="3223401"/>
            <a:ext cx="953760" cy="18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협의체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67634" y="3394093"/>
            <a:ext cx="6195716" cy="23964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38" name="직사각형 37"/>
          <p:cNvSpPr/>
          <p:nvPr/>
        </p:nvSpPr>
        <p:spPr>
          <a:xfrm>
            <a:off x="1430607" y="3227007"/>
            <a:ext cx="95376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안전 </a:t>
            </a:r>
            <a:r>
              <a:rPr lang="ko-KR" altLang="en-US" sz="800" dirty="0" smtClean="0"/>
              <a:t>위원회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0413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95882</TotalTime>
  <Words>4838</Words>
  <Application>Microsoft Office PowerPoint</Application>
  <PresentationFormat>와이드스크린</PresentationFormat>
  <Paragraphs>2257</Paragraphs>
  <Slides>45</Slides>
  <Notes>45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1" baseType="lpstr">
      <vt:lpstr>굴림</vt:lpstr>
      <vt:lpstr>맑은 고딕</vt:lpstr>
      <vt:lpstr>Arial</vt:lpstr>
      <vt:lpstr>Symbol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sqi</dc:creator>
  <cp:lastModifiedBy>sqi</cp:lastModifiedBy>
  <cp:revision>983</cp:revision>
  <dcterms:created xsi:type="dcterms:W3CDTF">2020-06-25T09:47:30Z</dcterms:created>
  <dcterms:modified xsi:type="dcterms:W3CDTF">2021-07-30T10:25:16Z</dcterms:modified>
</cp:coreProperties>
</file>