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422" r:id="rId20"/>
    <p:sldId id="385" r:id="rId21"/>
    <p:sldId id="405" r:id="rId22"/>
    <p:sldId id="438" r:id="rId23"/>
    <p:sldId id="402" r:id="rId24"/>
    <p:sldId id="403" r:id="rId25"/>
    <p:sldId id="404" r:id="rId26"/>
    <p:sldId id="382" r:id="rId27"/>
    <p:sldId id="386" r:id="rId28"/>
    <p:sldId id="439" r:id="rId29"/>
    <p:sldId id="409"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40"/>
    <p:restoredTop sz="91969"/>
  </p:normalViewPr>
  <p:slideViewPr>
    <p:cSldViewPr snapToGrid="0">
      <p:cViewPr varScale="1">
        <p:scale>
          <a:sx n="147" d="100"/>
          <a:sy n="147" d="100"/>
        </p:scale>
        <p:origin x="11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2021. 8. 24.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31807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679273"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5" name="타원 54">
            <a:extLst>
              <a:ext uri="{FF2B5EF4-FFF2-40B4-BE49-F238E27FC236}">
                <a16:creationId xmlns:a16="http://schemas.microsoft.com/office/drawing/2014/main" id="{3342EFBC-93B9-6F4F-9CE8-C05B0923D334}"/>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10</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타원 14">
            <a:extLst>
              <a:ext uri="{FF2B5EF4-FFF2-40B4-BE49-F238E27FC236}">
                <a16:creationId xmlns:a16="http://schemas.microsoft.com/office/drawing/2014/main" id="{5FB0D0B9-3C07-5E47-B889-9B595963271E}"/>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11</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588138"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733458" y="2476262"/>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578853" y="2476262"/>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424248" y="2462111"/>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547739" y="24712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1996395" y="2503943"/>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2742743"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005680"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1996395"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614787"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578853"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015569"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3978801"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331030" y="246211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41" name="타원 40">
            <a:extLst>
              <a:ext uri="{FF2B5EF4-FFF2-40B4-BE49-F238E27FC236}">
                <a16:creationId xmlns:a16="http://schemas.microsoft.com/office/drawing/2014/main" id="{034819B9-FE4E-4C43-82A0-740022445F3D}"/>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12</a:t>
            </a:r>
            <a:endParaRPr lang="ko-KR" altLang="en-US" b="1" dirty="0">
              <a:solidFill>
                <a:schemeClr val="tx1"/>
              </a:solidFill>
              <a:highlight>
                <a:srgbClr val="FFFF00"/>
              </a:highlight>
            </a:endParaRPr>
          </a:p>
        </p:txBody>
      </p:sp>
      <p:sp>
        <p:nvSpPr>
          <p:cNvPr id="37" name="직사각형 36">
            <a:extLst>
              <a:ext uri="{FF2B5EF4-FFF2-40B4-BE49-F238E27FC236}">
                <a16:creationId xmlns:a16="http://schemas.microsoft.com/office/drawing/2014/main" id="{B0E07191-2729-824A-B655-047877AE8E40}"/>
              </a:ext>
            </a:extLst>
          </p:cNvPr>
          <p:cNvSpPr/>
          <p:nvPr/>
        </p:nvSpPr>
        <p:spPr>
          <a:xfrm>
            <a:off x="2742744" y="2719019"/>
            <a:ext cx="4763846"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안용성</a:t>
            </a:r>
            <a:r>
              <a:rPr lang="ko-KR" altLang="en-US" sz="800" dirty="0">
                <a:solidFill>
                  <a:schemeClr val="tx1"/>
                </a:solidFill>
              </a:rPr>
              <a:t> 과장 </a:t>
            </a:r>
            <a:r>
              <a:rPr lang="en-US" altLang="ko-KR" sz="800" dirty="0">
                <a:solidFill>
                  <a:schemeClr val="tx1"/>
                </a:solidFill>
              </a:rPr>
              <a:t>(1113123)</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 </a:t>
            </a:r>
            <a:r>
              <a:rPr lang="ko-KR" altLang="en-US" sz="800" dirty="0" err="1">
                <a:solidFill>
                  <a:schemeClr val="tx1"/>
                </a:solidFill>
              </a:rPr>
              <a:t>구살림</a:t>
            </a:r>
            <a:r>
              <a:rPr lang="ko-KR" altLang="en-US" sz="800" dirty="0">
                <a:solidFill>
                  <a:schemeClr val="tx1"/>
                </a:solidFill>
              </a:rPr>
              <a:t> 팀</a:t>
            </a:r>
          </a:p>
        </p:txBody>
      </p:sp>
      <p:sp>
        <p:nvSpPr>
          <p:cNvPr id="38" name="직사각형 37">
            <a:extLst>
              <a:ext uri="{FF2B5EF4-FFF2-40B4-BE49-F238E27FC236}">
                <a16:creationId xmlns:a16="http://schemas.microsoft.com/office/drawing/2014/main" id="{B5FC23C2-D05D-B64F-A2E9-455775D289CE}"/>
              </a:ext>
            </a:extLst>
          </p:cNvPr>
          <p:cNvSpPr/>
          <p:nvPr/>
        </p:nvSpPr>
        <p:spPr>
          <a:xfrm>
            <a:off x="7552087" y="2728155"/>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39" name="직사각형 38">
            <a:extLst>
              <a:ext uri="{FF2B5EF4-FFF2-40B4-BE49-F238E27FC236}">
                <a16:creationId xmlns:a16="http://schemas.microsoft.com/office/drawing/2014/main" id="{00BC0BF4-8287-2740-8FC2-DBCBFEE98397}"/>
              </a:ext>
            </a:extLst>
          </p:cNvPr>
          <p:cNvSpPr/>
          <p:nvPr/>
        </p:nvSpPr>
        <p:spPr>
          <a:xfrm>
            <a:off x="1957198" y="2760851"/>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r>
              <a:rPr lang="en-US" altLang="ko-KR" sz="800" dirty="0">
                <a:solidFill>
                  <a:schemeClr val="tx1"/>
                </a:solidFill>
              </a:rPr>
              <a:t>2</a:t>
            </a:r>
            <a:endParaRPr lang="ko-KR" altLang="en-US" sz="800" dirty="0">
              <a:solidFill>
                <a:schemeClr val="tx1"/>
              </a:solidFill>
            </a:endParaRPr>
          </a:p>
        </p:txBody>
      </p:sp>
      <p:sp>
        <p:nvSpPr>
          <p:cNvPr id="40" name="직사각형 39">
            <a:extLst>
              <a:ext uri="{FF2B5EF4-FFF2-40B4-BE49-F238E27FC236}">
                <a16:creationId xmlns:a16="http://schemas.microsoft.com/office/drawing/2014/main" id="{F379AB30-BA9F-1941-8CF4-F1E46508D372}"/>
              </a:ext>
            </a:extLst>
          </p:cNvPr>
          <p:cNvSpPr/>
          <p:nvPr/>
        </p:nvSpPr>
        <p:spPr>
          <a:xfrm>
            <a:off x="8335378" y="271901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타원 22">
            <a:extLst>
              <a:ext uri="{FF2B5EF4-FFF2-40B4-BE49-F238E27FC236}">
                <a16:creationId xmlns:a16="http://schemas.microsoft.com/office/drawing/2014/main" id="{A677D919-B9F1-2046-9E94-EC13D5907849}"/>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
        <p:nvSpPr>
          <p:cNvPr id="50" name="타원 49">
            <a:extLst>
              <a:ext uri="{FF2B5EF4-FFF2-40B4-BE49-F238E27FC236}">
                <a16:creationId xmlns:a16="http://schemas.microsoft.com/office/drawing/2014/main" id="{E9BC63A0-3778-584E-97DF-DB9A17AF3A50}"/>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164180" y="2398205"/>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49561" y="239820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32077" y="2398698"/>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166630" y="277497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189799" y="277497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066246" y="277792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30358" y="277497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597661" y="277440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07217" y="298979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083664" y="299274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47776" y="298979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15079" y="298922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3" name="직사각형 52"/>
          <p:cNvSpPr/>
          <p:nvPr/>
        </p:nvSpPr>
        <p:spPr>
          <a:xfrm>
            <a:off x="7632497" y="3223935"/>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81" name="직사각형 80">
            <a:extLst>
              <a:ext uri="{FF2B5EF4-FFF2-40B4-BE49-F238E27FC236}">
                <a16:creationId xmlns:a16="http://schemas.microsoft.com/office/drawing/2014/main" id="{61025B39-8238-4E3C-BC26-C881D8D6EB22}"/>
              </a:ext>
            </a:extLst>
          </p:cNvPr>
          <p:cNvSpPr/>
          <p:nvPr/>
        </p:nvSpPr>
        <p:spPr>
          <a:xfrm>
            <a:off x="3308061" y="3840593"/>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49561" y="387759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16307" y="4066897"/>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57807" y="410390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
        <p:nvSpPr>
          <p:cNvPr id="33" name="타원 32">
            <a:extLst>
              <a:ext uri="{FF2B5EF4-FFF2-40B4-BE49-F238E27FC236}">
                <a16:creationId xmlns:a16="http://schemas.microsoft.com/office/drawing/2014/main" id="{CD2B817E-33EA-F44D-AC51-D1D97FA5AC9A}"/>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15</a:t>
            </a:r>
            <a:endParaRPr lang="ko-KR" altLang="en-US" b="1" dirty="0">
              <a:solidFill>
                <a:schemeClr val="tx1"/>
              </a:solidFill>
              <a:highlight>
                <a:srgbClr val="FFFF00"/>
              </a:highlight>
            </a:endParaRPr>
          </a:p>
        </p:txBody>
      </p:sp>
      <p:sp>
        <p:nvSpPr>
          <p:cNvPr id="42" name="직사각형 41">
            <a:extLst>
              <a:ext uri="{FF2B5EF4-FFF2-40B4-BE49-F238E27FC236}">
                <a16:creationId xmlns:a16="http://schemas.microsoft.com/office/drawing/2014/main" id="{65270046-60E6-473E-9E20-B227D9AF24D1}"/>
              </a:ext>
            </a:extLst>
          </p:cNvPr>
          <p:cNvSpPr/>
          <p:nvPr/>
        </p:nvSpPr>
        <p:spPr>
          <a:xfrm>
            <a:off x="2686205" y="459686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50" name="직사각형 49">
            <a:extLst>
              <a:ext uri="{FF2B5EF4-FFF2-40B4-BE49-F238E27FC236}">
                <a16:creationId xmlns:a16="http://schemas.microsoft.com/office/drawing/2014/main" id="{76406105-03D2-49AE-B010-709FC1921090}"/>
              </a:ext>
            </a:extLst>
          </p:cNvPr>
          <p:cNvSpPr/>
          <p:nvPr/>
        </p:nvSpPr>
        <p:spPr>
          <a:xfrm>
            <a:off x="3513561" y="459686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51" name="직사각형 50">
            <a:extLst>
              <a:ext uri="{FF2B5EF4-FFF2-40B4-BE49-F238E27FC236}">
                <a16:creationId xmlns:a16="http://schemas.microsoft.com/office/drawing/2014/main" id="{3F1D1784-E960-4968-88A4-577B695DEA72}"/>
              </a:ext>
            </a:extLst>
          </p:cNvPr>
          <p:cNvSpPr/>
          <p:nvPr/>
        </p:nvSpPr>
        <p:spPr>
          <a:xfrm>
            <a:off x="7050172" y="4609783"/>
            <a:ext cx="58232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초기화</a:t>
            </a:r>
          </a:p>
        </p:txBody>
      </p:sp>
      <p:sp>
        <p:nvSpPr>
          <p:cNvPr id="52" name="직사각형 51">
            <a:extLst>
              <a:ext uri="{FF2B5EF4-FFF2-40B4-BE49-F238E27FC236}">
                <a16:creationId xmlns:a16="http://schemas.microsoft.com/office/drawing/2014/main" id="{1C48E5D5-2D17-43BA-9931-190608F257CE}"/>
              </a:ext>
            </a:extLst>
          </p:cNvPr>
          <p:cNvSpPr/>
          <p:nvPr/>
        </p:nvSpPr>
        <p:spPr>
          <a:xfrm>
            <a:off x="6814365" y="4609783"/>
            <a:ext cx="234751" cy="171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4" name="직사각형 53">
            <a:extLst>
              <a:ext uri="{FF2B5EF4-FFF2-40B4-BE49-F238E27FC236}">
                <a16:creationId xmlns:a16="http://schemas.microsoft.com/office/drawing/2014/main" id="{8CE98B1F-C14F-428D-B838-BA9E8CBC8995}"/>
              </a:ext>
            </a:extLst>
          </p:cNvPr>
          <p:cNvSpPr/>
          <p:nvPr/>
        </p:nvSpPr>
        <p:spPr>
          <a:xfrm>
            <a:off x="4404580" y="459686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55" name="직사각형 54">
            <a:extLst>
              <a:ext uri="{FF2B5EF4-FFF2-40B4-BE49-F238E27FC236}">
                <a16:creationId xmlns:a16="http://schemas.microsoft.com/office/drawing/2014/main" id="{830F6506-8D3A-4FA5-B76E-7CD25ECAF4E6}"/>
              </a:ext>
            </a:extLst>
          </p:cNvPr>
          <p:cNvSpPr/>
          <p:nvPr/>
        </p:nvSpPr>
        <p:spPr>
          <a:xfrm>
            <a:off x="2111753" y="459686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8" name="직사각형 57">
            <a:extLst>
              <a:ext uri="{FF2B5EF4-FFF2-40B4-BE49-F238E27FC236}">
                <a16:creationId xmlns:a16="http://schemas.microsoft.com/office/drawing/2014/main" id="{A98B53C0-5B52-42CC-8630-DAFD349356B0}"/>
              </a:ext>
            </a:extLst>
          </p:cNvPr>
          <p:cNvSpPr/>
          <p:nvPr/>
        </p:nvSpPr>
        <p:spPr>
          <a:xfrm>
            <a:off x="6170650" y="4596860"/>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9" name="직사각형 58">
            <a:extLst>
              <a:ext uri="{FF2B5EF4-FFF2-40B4-BE49-F238E27FC236}">
                <a16:creationId xmlns:a16="http://schemas.microsoft.com/office/drawing/2014/main" id="{8A189BBE-205D-4B05-9B87-145A3FE817CA}"/>
              </a:ext>
            </a:extLst>
          </p:cNvPr>
          <p:cNvSpPr/>
          <p:nvPr/>
        </p:nvSpPr>
        <p:spPr>
          <a:xfrm>
            <a:off x="3347818" y="214916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0" name="직사각형 59">
            <a:extLst>
              <a:ext uri="{FF2B5EF4-FFF2-40B4-BE49-F238E27FC236}">
                <a16:creationId xmlns:a16="http://schemas.microsoft.com/office/drawing/2014/main" id="{3AF42B0A-8668-42B8-B815-C0D5930D954B}"/>
              </a:ext>
            </a:extLst>
          </p:cNvPr>
          <p:cNvSpPr/>
          <p:nvPr/>
        </p:nvSpPr>
        <p:spPr>
          <a:xfrm>
            <a:off x="2189318" y="218617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조사 사유</a:t>
            </a:r>
            <a:endParaRPr lang="en-US" altLang="ko-KR" sz="900" b="1" u="sng" dirty="0">
              <a:solidFill>
                <a:schemeClr val="tx1"/>
              </a:solidFill>
            </a:endParaRPr>
          </a:p>
        </p:txBody>
      </p:sp>
      <p:sp>
        <p:nvSpPr>
          <p:cNvPr id="61" name="직사각형 60">
            <a:extLst>
              <a:ext uri="{FF2B5EF4-FFF2-40B4-BE49-F238E27FC236}">
                <a16:creationId xmlns:a16="http://schemas.microsoft.com/office/drawing/2014/main" id="{7C6EC1D7-65DE-4B99-ABFF-BE741B245B08}"/>
              </a:ext>
            </a:extLst>
          </p:cNvPr>
          <p:cNvSpPr/>
          <p:nvPr/>
        </p:nvSpPr>
        <p:spPr>
          <a:xfrm>
            <a:off x="4221594" y="21488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2" name="직사각형 61">
            <a:extLst>
              <a:ext uri="{FF2B5EF4-FFF2-40B4-BE49-F238E27FC236}">
                <a16:creationId xmlns:a16="http://schemas.microsoft.com/office/drawing/2014/main" id="{E3877A34-B8D4-AD42-A81C-36D2D23BFB15}"/>
              </a:ext>
            </a:extLst>
          </p:cNvPr>
          <p:cNvSpPr/>
          <p:nvPr/>
        </p:nvSpPr>
        <p:spPr>
          <a:xfrm>
            <a:off x="2188849" y="4854606"/>
            <a:ext cx="412505"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상태</a:t>
            </a:r>
          </a:p>
        </p:txBody>
      </p:sp>
      <p:sp>
        <p:nvSpPr>
          <p:cNvPr id="63" name="직사각형 62">
            <a:extLst>
              <a:ext uri="{FF2B5EF4-FFF2-40B4-BE49-F238E27FC236}">
                <a16:creationId xmlns:a16="http://schemas.microsoft.com/office/drawing/2014/main" id="{081759DB-ACFB-0D43-B3D1-C87E7D9F2F9A}"/>
              </a:ext>
            </a:extLst>
          </p:cNvPr>
          <p:cNvSpPr/>
          <p:nvPr/>
        </p:nvSpPr>
        <p:spPr>
          <a:xfrm>
            <a:off x="1703135" y="5137225"/>
            <a:ext cx="94520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65" name="직사각형 64">
            <a:extLst>
              <a:ext uri="{FF2B5EF4-FFF2-40B4-BE49-F238E27FC236}">
                <a16:creationId xmlns:a16="http://schemas.microsoft.com/office/drawing/2014/main" id="{648D671D-F8EB-AA4C-8874-83883C49B2D0}"/>
              </a:ext>
            </a:extLst>
          </p:cNvPr>
          <p:cNvSpPr/>
          <p:nvPr/>
        </p:nvSpPr>
        <p:spPr>
          <a:xfrm>
            <a:off x="2508679" y="5158994"/>
            <a:ext cx="120059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2021</a:t>
            </a:r>
            <a:r>
              <a:rPr lang="ko-KR" altLang="en-US" sz="900" dirty="0">
                <a:solidFill>
                  <a:schemeClr val="tx1"/>
                </a:solidFill>
              </a:rPr>
              <a:t>년 </a:t>
            </a:r>
            <a:r>
              <a:rPr lang="en-US" altLang="ko-KR" sz="900" dirty="0">
                <a:solidFill>
                  <a:schemeClr val="tx1"/>
                </a:solidFill>
              </a:rPr>
              <a:t>10</a:t>
            </a:r>
            <a:r>
              <a:rPr lang="ko-KR" altLang="en-US" sz="900" dirty="0">
                <a:solidFill>
                  <a:schemeClr val="tx1"/>
                </a:solidFill>
              </a:rPr>
              <a:t>월 </a:t>
            </a:r>
            <a:r>
              <a:rPr lang="en-US" altLang="ko-KR" sz="900" dirty="0">
                <a:solidFill>
                  <a:schemeClr val="tx1"/>
                </a:solidFill>
              </a:rPr>
              <a:t>1</a:t>
            </a:r>
            <a:r>
              <a:rPr lang="ko-KR" altLang="en-US" sz="900" dirty="0">
                <a:solidFill>
                  <a:schemeClr val="tx1"/>
                </a:solidFill>
              </a:rPr>
              <a:t>일</a:t>
            </a:r>
          </a:p>
        </p:txBody>
      </p:sp>
      <p:sp>
        <p:nvSpPr>
          <p:cNvPr id="66" name="직사각형 65">
            <a:extLst>
              <a:ext uri="{FF2B5EF4-FFF2-40B4-BE49-F238E27FC236}">
                <a16:creationId xmlns:a16="http://schemas.microsoft.com/office/drawing/2014/main" id="{183BCBE8-04FF-1D45-A52F-2D483016C905}"/>
              </a:ext>
            </a:extLst>
          </p:cNvPr>
          <p:cNvSpPr/>
          <p:nvPr/>
        </p:nvSpPr>
        <p:spPr>
          <a:xfrm>
            <a:off x="2652372" y="4884671"/>
            <a:ext cx="120059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미완료</a:t>
            </a: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타원 16">
            <a:extLst>
              <a:ext uri="{FF2B5EF4-FFF2-40B4-BE49-F238E27FC236}">
                <a16:creationId xmlns:a16="http://schemas.microsoft.com/office/drawing/2014/main" id="{B7E510F3-1DD5-934E-A2E6-6AE87C1C4E4B}"/>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55" name="타원 54">
            <a:extLst>
              <a:ext uri="{FF2B5EF4-FFF2-40B4-BE49-F238E27FC236}">
                <a16:creationId xmlns:a16="http://schemas.microsoft.com/office/drawing/2014/main" id="{BF926C95-D71E-0D46-BF18-4F72E5B32615}"/>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9" name="타원 38">
            <a:extLst>
              <a:ext uri="{FF2B5EF4-FFF2-40B4-BE49-F238E27FC236}">
                <a16:creationId xmlns:a16="http://schemas.microsoft.com/office/drawing/2014/main" id="{D50FAB8C-1692-4C4B-A102-D18D91B6B1DF}"/>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354791" y="1268622"/>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56188" y="2129719"/>
            <a:ext cx="1257461" cy="1913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정보</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중량물</a:t>
            </a:r>
            <a:r>
              <a:rPr lang="ko-KR" altLang="en-US" sz="900" b="1" u="sng" dirty="0">
                <a:solidFill>
                  <a:schemeClr val="tx1"/>
                </a:solidFill>
              </a:rPr>
              <a:t> 점검 결과</a:t>
            </a:r>
            <a:endParaRPr lang="en-US" altLang="ko-KR" sz="900" b="1" u="sng" dirty="0">
              <a:solidFill>
                <a:schemeClr val="tx1"/>
              </a:solidFill>
            </a:endParaRPr>
          </a:p>
          <a:p>
            <a:endParaRPr lang="en-US" altLang="ko-KR" sz="900" dirty="0">
              <a:solidFill>
                <a:schemeClr val="tx1"/>
              </a:solidFill>
            </a:endParaRPr>
          </a:p>
          <a:p>
            <a:r>
              <a:rPr lang="ko-KR" altLang="en-US" sz="900" dirty="0">
                <a:solidFill>
                  <a:schemeClr val="tx1"/>
                </a:solidFill>
              </a:rPr>
              <a:t>작업자 안전교육</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작업계획서 생성</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b="1"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4636129" y="586747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316077" y="2762142"/>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(39 </a:t>
            </a:r>
            <a:r>
              <a:rPr lang="ko-KR" altLang="en-US" sz="900" dirty="0" err="1">
                <a:solidFill>
                  <a:schemeClr val="tx1"/>
                </a:solidFill>
              </a:rPr>
              <a:t>중량물</a:t>
            </a:r>
            <a:r>
              <a:rPr lang="en-US" altLang="ko-KR" sz="900" dirty="0">
                <a:solidFill>
                  <a:schemeClr val="tx1"/>
                </a:solidFill>
              </a:rPr>
              <a:t>/</a:t>
            </a:r>
            <a:r>
              <a:rPr lang="ko-KR" altLang="en-US" sz="900" dirty="0" err="1">
                <a:solidFill>
                  <a:schemeClr val="tx1"/>
                </a:solidFill>
              </a:rPr>
              <a:t>오거크레인</a:t>
            </a:r>
            <a:r>
              <a:rPr lang="en-US" altLang="ko-KR" sz="900" dirty="0">
                <a:solidFill>
                  <a:schemeClr val="tx1"/>
                </a:solidFill>
              </a:rPr>
              <a:t>/</a:t>
            </a:r>
            <a:r>
              <a:rPr lang="ko-KR" altLang="en-US" sz="900" dirty="0">
                <a:solidFill>
                  <a:schemeClr val="tx1"/>
                </a:solidFill>
              </a:rPr>
              <a:t>고소작업자 작업계획서   발생시</a:t>
            </a:r>
            <a:r>
              <a:rPr lang="en-US" altLang="ko-KR" sz="900" dirty="0">
                <a:solidFill>
                  <a:schemeClr val="tx1"/>
                </a:solidFill>
              </a:rPr>
              <a:t>)</a:t>
            </a:r>
            <a:endParaRPr lang="ko-KR" altLang="en-US" sz="900" dirty="0">
              <a:solidFill>
                <a:schemeClr val="tx1"/>
              </a:solidFill>
            </a:endParaRPr>
          </a:p>
        </p:txBody>
      </p:sp>
      <p:sp>
        <p:nvSpPr>
          <p:cNvPr id="14" name="직사각형 13"/>
          <p:cNvSpPr/>
          <p:nvPr/>
        </p:nvSpPr>
        <p:spPr>
          <a:xfrm>
            <a:off x="9329351" y="4517497"/>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65" name="직사각형 64"/>
          <p:cNvSpPr/>
          <p:nvPr/>
        </p:nvSpPr>
        <p:spPr>
          <a:xfrm>
            <a:off x="2778435" y="2318993"/>
            <a:ext cx="1897194" cy="215444"/>
          </a:xfrm>
          <a:prstGeom prst="rect">
            <a:avLst/>
          </a:prstGeom>
        </p:spPr>
        <p:txBody>
          <a:bodyPr wrap="square">
            <a:spAutoFit/>
          </a:bodyPr>
          <a:lstStyle/>
          <a:p>
            <a:r>
              <a:rPr lang="ko-KR" altLang="en-US" sz="800" dirty="0"/>
              <a:t>중량물의 상태</a:t>
            </a:r>
          </a:p>
        </p:txBody>
      </p:sp>
      <p:sp>
        <p:nvSpPr>
          <p:cNvPr id="2" name="직사각형 1"/>
          <p:cNvSpPr/>
          <p:nvPr/>
        </p:nvSpPr>
        <p:spPr>
          <a:xfrm>
            <a:off x="2945300" y="2548980"/>
            <a:ext cx="2262158" cy="215444"/>
          </a:xfrm>
          <a:prstGeom prst="rect">
            <a:avLst/>
          </a:prstGeom>
        </p:spPr>
        <p:txBody>
          <a:bodyPr wrap="none">
            <a:spAutoFit/>
          </a:bodyPr>
          <a:lstStyle/>
          <a:p>
            <a:r>
              <a:rPr lang="ko-KR" altLang="ko-KR" sz="800" dirty="0">
                <a:solidFill>
                  <a:srgbClr val="000000"/>
                </a:solidFill>
                <a:cs typeface="Times New Roman" panose="02020603050405020304" pitchFamily="18" charset="0"/>
              </a:rPr>
              <a:t>운반물의 중량은 장비의 정격하중 이내인가</a:t>
            </a:r>
            <a:r>
              <a:rPr lang="en-US" altLang="ko-KR" sz="800" dirty="0">
                <a:solidFill>
                  <a:srgbClr val="000000"/>
                </a:solidFill>
                <a:cs typeface="Times New Roman" panose="02020603050405020304" pitchFamily="18" charset="0"/>
              </a:rPr>
              <a:t> ?</a:t>
            </a:r>
            <a:endParaRPr lang="ko-KR" altLang="en-US" sz="800" dirty="0"/>
          </a:p>
        </p:txBody>
      </p:sp>
      <p:sp>
        <p:nvSpPr>
          <p:cNvPr id="68" name="직사각형 67"/>
          <p:cNvSpPr/>
          <p:nvPr/>
        </p:nvSpPr>
        <p:spPr>
          <a:xfrm>
            <a:off x="5812097" y="254898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69" name="직사각형 68"/>
          <p:cNvSpPr/>
          <p:nvPr/>
        </p:nvSpPr>
        <p:spPr>
          <a:xfrm>
            <a:off x="2945300" y="2736490"/>
            <a:ext cx="2666114" cy="215444"/>
          </a:xfrm>
          <a:prstGeom prst="rect">
            <a:avLst/>
          </a:prstGeom>
        </p:spPr>
        <p:txBody>
          <a:bodyPr wrap="none">
            <a:spAutoFit/>
          </a:bodyPr>
          <a:lstStyle/>
          <a:p>
            <a:r>
              <a:rPr lang="ko-KR" altLang="ko-KR" sz="800" dirty="0"/>
              <a:t>붕괴</a:t>
            </a:r>
            <a:r>
              <a:rPr lang="en-US" altLang="ko-KR" sz="800" dirty="0"/>
              <a:t>, </a:t>
            </a:r>
            <a:r>
              <a:rPr lang="ko-KR" altLang="ko-KR" sz="800" dirty="0"/>
              <a:t>낙하 위험이 있는 </a:t>
            </a:r>
            <a:r>
              <a:rPr lang="ko-KR" altLang="ko-KR" sz="800" dirty="0" err="1"/>
              <a:t>운반물은</a:t>
            </a:r>
            <a:r>
              <a:rPr lang="ko-KR" altLang="ko-KR" sz="800" dirty="0"/>
              <a:t> 견고하게 묶었는가</a:t>
            </a:r>
            <a:r>
              <a:rPr lang="en-US" altLang="ko-KR" sz="800" dirty="0"/>
              <a:t> ?</a:t>
            </a:r>
            <a:endParaRPr lang="ko-KR" altLang="en-US" sz="800" dirty="0"/>
          </a:p>
        </p:txBody>
      </p:sp>
      <p:sp>
        <p:nvSpPr>
          <p:cNvPr id="70" name="직사각형 69"/>
          <p:cNvSpPr/>
          <p:nvPr/>
        </p:nvSpPr>
        <p:spPr>
          <a:xfrm>
            <a:off x="5812097" y="273649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2" name="직사각형 71"/>
          <p:cNvSpPr/>
          <p:nvPr/>
        </p:nvSpPr>
        <p:spPr>
          <a:xfrm>
            <a:off x="2769662" y="3030445"/>
            <a:ext cx="1897194" cy="215444"/>
          </a:xfrm>
          <a:prstGeom prst="rect">
            <a:avLst/>
          </a:prstGeom>
        </p:spPr>
        <p:txBody>
          <a:bodyPr wrap="square">
            <a:spAutoFit/>
          </a:bodyPr>
          <a:lstStyle/>
          <a:p>
            <a:r>
              <a:rPr lang="ko-KR" altLang="en-US" sz="800" dirty="0" err="1"/>
              <a:t>중량물</a:t>
            </a:r>
            <a:r>
              <a:rPr lang="ko-KR" altLang="en-US" sz="800" dirty="0"/>
              <a:t> 취급방법</a:t>
            </a:r>
          </a:p>
        </p:txBody>
      </p:sp>
      <p:sp>
        <p:nvSpPr>
          <p:cNvPr id="73" name="직사각형 72"/>
          <p:cNvSpPr/>
          <p:nvPr/>
        </p:nvSpPr>
        <p:spPr>
          <a:xfrm>
            <a:off x="2936527" y="3260432"/>
            <a:ext cx="2768707" cy="215444"/>
          </a:xfrm>
          <a:prstGeom prst="rect">
            <a:avLst/>
          </a:prstGeom>
        </p:spPr>
        <p:txBody>
          <a:bodyPr wrap="none">
            <a:spAutoFit/>
          </a:bodyPr>
          <a:lstStyle/>
          <a:p>
            <a:r>
              <a:rPr lang="ko-KR" altLang="ko-KR" sz="800" dirty="0" err="1"/>
              <a:t>운반물</a:t>
            </a:r>
            <a:r>
              <a:rPr lang="ko-KR" altLang="ko-KR" sz="800" dirty="0"/>
              <a:t> 취급방법</a:t>
            </a:r>
            <a:r>
              <a:rPr lang="en-US" altLang="ko-KR" sz="800" dirty="0"/>
              <a:t>, </a:t>
            </a:r>
            <a:r>
              <a:rPr lang="ko-KR" altLang="ko-KR" sz="800" dirty="0"/>
              <a:t>순서 등을 작업자가 숙지하고 있는가</a:t>
            </a:r>
            <a:r>
              <a:rPr lang="en-US" altLang="ko-KR" sz="800" dirty="0"/>
              <a:t> ?</a:t>
            </a:r>
            <a:endParaRPr lang="ko-KR" altLang="en-US" sz="800" dirty="0"/>
          </a:p>
        </p:txBody>
      </p:sp>
      <p:sp>
        <p:nvSpPr>
          <p:cNvPr id="74" name="직사각형 73"/>
          <p:cNvSpPr/>
          <p:nvPr/>
        </p:nvSpPr>
        <p:spPr>
          <a:xfrm>
            <a:off x="5803324" y="3260432"/>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5" name="직사각형 74"/>
          <p:cNvSpPr/>
          <p:nvPr/>
        </p:nvSpPr>
        <p:spPr>
          <a:xfrm>
            <a:off x="2936527" y="3483312"/>
            <a:ext cx="2674887" cy="338554"/>
          </a:xfrm>
          <a:prstGeom prst="rect">
            <a:avLst/>
          </a:prstGeom>
        </p:spPr>
        <p:txBody>
          <a:bodyPr wrap="square">
            <a:spAutoFit/>
          </a:bodyPr>
          <a:lstStyle/>
          <a:p>
            <a:r>
              <a:rPr lang="ko-KR" altLang="ko-KR" sz="800" dirty="0" err="1"/>
              <a:t>운반물</a:t>
            </a:r>
            <a:r>
              <a:rPr lang="ko-KR" altLang="ko-KR" sz="800" dirty="0"/>
              <a:t> 형상 및 중량에 적합한 </a:t>
            </a:r>
            <a:r>
              <a:rPr lang="ko-KR" altLang="ko-KR" sz="800" dirty="0" err="1"/>
              <a:t>운반지그</a:t>
            </a:r>
            <a:r>
              <a:rPr lang="ko-KR" altLang="ko-KR" sz="800" dirty="0"/>
              <a:t> 또는 보조</a:t>
            </a:r>
            <a:r>
              <a:rPr lang="en-US" altLang="ko-KR" sz="800" dirty="0"/>
              <a:t> </a:t>
            </a:r>
            <a:r>
              <a:rPr lang="ko-KR" altLang="ko-KR" sz="800" dirty="0"/>
              <a:t>로프를 사용하고 그 상태는 적정한가</a:t>
            </a:r>
            <a:r>
              <a:rPr lang="en-US" altLang="ko-KR" sz="800" dirty="0"/>
              <a:t> ?</a:t>
            </a:r>
            <a:endParaRPr lang="ko-KR" altLang="ko-KR" sz="800" dirty="0"/>
          </a:p>
        </p:txBody>
      </p:sp>
      <p:sp>
        <p:nvSpPr>
          <p:cNvPr id="76" name="직사각형 75"/>
          <p:cNvSpPr/>
          <p:nvPr/>
        </p:nvSpPr>
        <p:spPr>
          <a:xfrm>
            <a:off x="5803324" y="350550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7" name="직사각형 76"/>
          <p:cNvSpPr/>
          <p:nvPr/>
        </p:nvSpPr>
        <p:spPr>
          <a:xfrm>
            <a:off x="2738935" y="4200739"/>
            <a:ext cx="1897194" cy="215444"/>
          </a:xfrm>
          <a:prstGeom prst="rect">
            <a:avLst/>
          </a:prstGeom>
        </p:spPr>
        <p:txBody>
          <a:bodyPr wrap="square">
            <a:spAutoFit/>
          </a:bodyPr>
          <a:lstStyle/>
          <a:p>
            <a:r>
              <a:rPr lang="ko-KR" altLang="en-US" sz="800" dirty="0"/>
              <a:t>운반 경로 상태</a:t>
            </a:r>
          </a:p>
        </p:txBody>
      </p:sp>
      <p:sp>
        <p:nvSpPr>
          <p:cNvPr id="78" name="직사각형 77"/>
          <p:cNvSpPr/>
          <p:nvPr/>
        </p:nvSpPr>
        <p:spPr>
          <a:xfrm>
            <a:off x="2738935" y="5867471"/>
            <a:ext cx="2674887" cy="215444"/>
          </a:xfrm>
          <a:prstGeom prst="rect">
            <a:avLst/>
          </a:prstGeom>
        </p:spPr>
        <p:txBody>
          <a:bodyPr wrap="square">
            <a:spAutoFit/>
          </a:bodyPr>
          <a:lstStyle/>
          <a:p>
            <a:r>
              <a:rPr lang="en-US" altLang="ko-KR" sz="800" dirty="0"/>
              <a:t>…….</a:t>
            </a:r>
            <a:endParaRPr lang="ko-KR" altLang="ko-KR" sz="800" dirty="0"/>
          </a:p>
        </p:txBody>
      </p:sp>
      <p:sp>
        <p:nvSpPr>
          <p:cNvPr id="79" name="직사각형 78"/>
          <p:cNvSpPr/>
          <p:nvPr/>
        </p:nvSpPr>
        <p:spPr>
          <a:xfrm>
            <a:off x="2936527" y="3805459"/>
            <a:ext cx="2674887" cy="338554"/>
          </a:xfrm>
          <a:prstGeom prst="rect">
            <a:avLst/>
          </a:prstGeom>
        </p:spPr>
        <p:txBody>
          <a:bodyPr wrap="square">
            <a:spAutoFit/>
          </a:bodyPr>
          <a:lstStyle/>
          <a:p>
            <a:r>
              <a:rPr lang="ko-KR" altLang="ko-KR" sz="800" dirty="0"/>
              <a:t>작업자가 </a:t>
            </a:r>
            <a:r>
              <a:rPr lang="ko-KR" altLang="ko-KR" sz="800" dirty="0" err="1"/>
              <a:t>운반물을</a:t>
            </a:r>
            <a:r>
              <a:rPr lang="ko-KR" altLang="ko-KR" sz="800" dirty="0"/>
              <a:t> 들어 올릴 때 </a:t>
            </a:r>
            <a:r>
              <a:rPr lang="ko-KR" altLang="ko-KR" sz="800" dirty="0" err="1"/>
              <a:t>편하중이</a:t>
            </a:r>
            <a:r>
              <a:rPr lang="ko-KR" altLang="ko-KR" sz="800" dirty="0"/>
              <a:t> 생기지</a:t>
            </a:r>
          </a:p>
          <a:p>
            <a:r>
              <a:rPr lang="ko-KR" altLang="ko-KR" sz="800" dirty="0"/>
              <a:t>않는 위치 및 </a:t>
            </a:r>
            <a:r>
              <a:rPr lang="ko-KR" altLang="ko-KR" sz="800" dirty="0" err="1"/>
              <a:t>줄걸이</a:t>
            </a:r>
            <a:r>
              <a:rPr lang="ko-KR" altLang="ko-KR" sz="800" dirty="0"/>
              <a:t> 방법을 알고 있는가</a:t>
            </a:r>
            <a:r>
              <a:rPr lang="en-US" altLang="ko-KR" sz="800" dirty="0"/>
              <a:t> ?</a:t>
            </a:r>
            <a:endParaRPr lang="ko-KR" altLang="ko-KR" sz="800" dirty="0"/>
          </a:p>
        </p:txBody>
      </p:sp>
      <p:sp>
        <p:nvSpPr>
          <p:cNvPr id="80" name="직사각형 79"/>
          <p:cNvSpPr/>
          <p:nvPr/>
        </p:nvSpPr>
        <p:spPr>
          <a:xfrm>
            <a:off x="5803324" y="3827647"/>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1" name="직사각형 80"/>
          <p:cNvSpPr/>
          <p:nvPr/>
        </p:nvSpPr>
        <p:spPr>
          <a:xfrm>
            <a:off x="2936527" y="4364686"/>
            <a:ext cx="2674887" cy="215444"/>
          </a:xfrm>
          <a:prstGeom prst="rect">
            <a:avLst/>
          </a:prstGeom>
        </p:spPr>
        <p:txBody>
          <a:bodyPr wrap="square">
            <a:spAutoFit/>
          </a:bodyPr>
          <a:lstStyle/>
          <a:p>
            <a:r>
              <a:rPr lang="ko-KR" altLang="ko-KR" sz="800" dirty="0"/>
              <a:t>운반이 용이하도록 통로는 안전하게 확보 되었는가</a:t>
            </a:r>
            <a:r>
              <a:rPr lang="en-US" altLang="ko-KR" sz="800" dirty="0"/>
              <a:t> ?</a:t>
            </a:r>
            <a:endParaRPr lang="ko-KR" altLang="ko-KR" sz="800" dirty="0"/>
          </a:p>
        </p:txBody>
      </p:sp>
      <p:sp>
        <p:nvSpPr>
          <p:cNvPr id="82" name="직사각형 81"/>
          <p:cNvSpPr/>
          <p:nvPr/>
        </p:nvSpPr>
        <p:spPr>
          <a:xfrm>
            <a:off x="2738935" y="4630887"/>
            <a:ext cx="1897194" cy="215444"/>
          </a:xfrm>
          <a:prstGeom prst="rect">
            <a:avLst/>
          </a:prstGeom>
        </p:spPr>
        <p:txBody>
          <a:bodyPr wrap="square">
            <a:spAutoFit/>
          </a:bodyPr>
          <a:lstStyle/>
          <a:p>
            <a:r>
              <a:rPr lang="ko-KR" altLang="ko-KR" sz="800" dirty="0"/>
              <a:t>장비작동</a:t>
            </a:r>
            <a:r>
              <a:rPr lang="en-US" altLang="ko-KR" sz="800" dirty="0"/>
              <a:t> </a:t>
            </a:r>
            <a:r>
              <a:rPr lang="ko-KR" altLang="ko-KR" sz="800" dirty="0"/>
              <a:t>상태점검</a:t>
            </a:r>
            <a:endParaRPr lang="ko-KR" altLang="en-US" sz="800" dirty="0"/>
          </a:p>
        </p:txBody>
      </p:sp>
      <p:sp>
        <p:nvSpPr>
          <p:cNvPr id="83" name="직사각형 82"/>
          <p:cNvSpPr/>
          <p:nvPr/>
        </p:nvSpPr>
        <p:spPr>
          <a:xfrm>
            <a:off x="2936527" y="4794834"/>
            <a:ext cx="2674887" cy="215444"/>
          </a:xfrm>
          <a:prstGeom prst="rect">
            <a:avLst/>
          </a:prstGeom>
        </p:spPr>
        <p:txBody>
          <a:bodyPr wrap="square">
            <a:spAutoFit/>
          </a:bodyPr>
          <a:lstStyle/>
          <a:p>
            <a:r>
              <a:rPr lang="ko-KR" altLang="ko-KR" sz="800" dirty="0"/>
              <a:t>작업시작 전 장비를 점검한 결과</a:t>
            </a:r>
            <a:r>
              <a:rPr lang="en-US" altLang="ko-KR" sz="800" dirty="0"/>
              <a:t>, </a:t>
            </a:r>
            <a:r>
              <a:rPr lang="ko-KR" altLang="ko-KR" sz="800" dirty="0"/>
              <a:t>문제점이 없는가</a:t>
            </a:r>
            <a:r>
              <a:rPr lang="en-US" altLang="ko-KR" sz="800" dirty="0"/>
              <a:t> ?</a:t>
            </a:r>
            <a:endParaRPr lang="ko-KR" altLang="ko-KR" sz="800" dirty="0"/>
          </a:p>
        </p:txBody>
      </p:sp>
      <p:sp>
        <p:nvSpPr>
          <p:cNvPr id="84" name="직사각형 83"/>
          <p:cNvSpPr/>
          <p:nvPr/>
        </p:nvSpPr>
        <p:spPr>
          <a:xfrm>
            <a:off x="2936527" y="5022549"/>
            <a:ext cx="2674887" cy="338554"/>
          </a:xfrm>
          <a:prstGeom prst="rect">
            <a:avLst/>
          </a:prstGeom>
        </p:spPr>
        <p:txBody>
          <a:bodyPr wrap="square">
            <a:spAutoFit/>
          </a:bodyPr>
          <a:lstStyle/>
          <a:p>
            <a:r>
              <a:rPr lang="ko-KR" altLang="ko-KR" sz="800" dirty="0"/>
              <a:t>월</a:t>
            </a:r>
            <a:r>
              <a:rPr lang="en-US" altLang="ko-KR" sz="800" dirty="0"/>
              <a:t>1</a:t>
            </a:r>
            <a:r>
              <a:rPr lang="ko-KR" altLang="ko-KR" sz="800" dirty="0"/>
              <a:t>회 정기점검을 실시하고</a:t>
            </a:r>
            <a:r>
              <a:rPr lang="en-US" altLang="ko-KR" sz="800" dirty="0"/>
              <a:t>, </a:t>
            </a:r>
            <a:r>
              <a:rPr lang="ko-KR" altLang="ko-KR" sz="800" dirty="0"/>
              <a:t>문제점 </a:t>
            </a:r>
            <a:r>
              <a:rPr lang="ko-KR" altLang="ko-KR" sz="800" dirty="0" err="1"/>
              <a:t>발견시</a:t>
            </a:r>
            <a:r>
              <a:rPr lang="ko-KR" altLang="ko-KR" sz="800" dirty="0"/>
              <a:t> 개선하였는가</a:t>
            </a:r>
            <a:r>
              <a:rPr lang="en-US" altLang="ko-KR" sz="800" dirty="0"/>
              <a:t> ?</a:t>
            </a:r>
            <a:endParaRPr lang="ko-KR" altLang="ko-KR" sz="800" dirty="0"/>
          </a:p>
        </p:txBody>
      </p:sp>
      <p:sp>
        <p:nvSpPr>
          <p:cNvPr id="85" name="직사각형 84"/>
          <p:cNvSpPr/>
          <p:nvPr/>
        </p:nvSpPr>
        <p:spPr>
          <a:xfrm>
            <a:off x="5800388" y="4340099"/>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6" name="직사각형 85"/>
          <p:cNvSpPr/>
          <p:nvPr/>
        </p:nvSpPr>
        <p:spPr>
          <a:xfrm>
            <a:off x="5800388" y="475881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7" name="직사각형 86"/>
          <p:cNvSpPr/>
          <p:nvPr/>
        </p:nvSpPr>
        <p:spPr>
          <a:xfrm>
            <a:off x="5820058" y="5015036"/>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Tree>
    <p:extLst>
      <p:ext uri="{BB962C8B-B14F-4D97-AF65-F5344CB8AC3E}">
        <p14:creationId xmlns:p14="http://schemas.microsoft.com/office/powerpoint/2010/main" val="214952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7" name="타원 56">
            <a:extLst>
              <a:ext uri="{FF2B5EF4-FFF2-40B4-BE49-F238E27FC236}">
                <a16:creationId xmlns:a16="http://schemas.microsoft.com/office/drawing/2014/main" id="{26CA9628-18FE-4D3D-AA3B-718DB802B8FC}"/>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33281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2241157122"/>
              </p:ext>
            </p:extLst>
          </p:nvPr>
        </p:nvGraphicFramePr>
        <p:xfrm>
          <a:off x="241935" y="3091436"/>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83111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82886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82886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83577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solidFill>
                  <a:schemeClr val="tx1"/>
                </a:solidFill>
              </a:rPr>
              <a:t>사번</a:t>
            </a:r>
            <a:endParaRPr lang="ko-KR" altLang="en-US" sz="1000" dirty="0">
              <a:solidFill>
                <a:schemeClr val="tx1"/>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
        <p:nvSpPr>
          <p:cNvPr id="44" name="직사각형 43">
            <a:extLst>
              <a:ext uri="{FF2B5EF4-FFF2-40B4-BE49-F238E27FC236}">
                <a16:creationId xmlns:a16="http://schemas.microsoft.com/office/drawing/2014/main" id="{9CE14DC2-5E02-104A-953A-BF9227D4F81E}"/>
              </a:ext>
            </a:extLst>
          </p:cNvPr>
          <p:cNvSpPr/>
          <p:nvPr/>
        </p:nvSpPr>
        <p:spPr>
          <a:xfrm>
            <a:off x="-301211" y="234640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r>
              <a:rPr lang="en-US" altLang="ko-KR" sz="900" dirty="0">
                <a:solidFill>
                  <a:schemeClr val="tx1"/>
                </a:solidFill>
              </a:rPr>
              <a:t>2</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A5C0FE71-86BD-D844-9C3D-A03BB0E5290F}"/>
              </a:ext>
            </a:extLst>
          </p:cNvPr>
          <p:cNvSpPr/>
          <p:nvPr/>
        </p:nvSpPr>
        <p:spPr>
          <a:xfrm>
            <a:off x="4578560" y="2315891"/>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48" name="직사각형 47">
            <a:extLst>
              <a:ext uri="{FF2B5EF4-FFF2-40B4-BE49-F238E27FC236}">
                <a16:creationId xmlns:a16="http://schemas.microsoft.com/office/drawing/2014/main" id="{E8996DAF-C9A7-F640-981E-3D86523DCFB9}"/>
              </a:ext>
            </a:extLst>
          </p:cNvPr>
          <p:cNvSpPr/>
          <p:nvPr/>
        </p:nvSpPr>
        <p:spPr>
          <a:xfrm>
            <a:off x="690973" y="2310408"/>
            <a:ext cx="384052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안용성</a:t>
            </a:r>
            <a:r>
              <a:rPr lang="ko-KR" altLang="en-US" sz="900" dirty="0">
                <a:solidFill>
                  <a:schemeClr val="tx1"/>
                </a:solidFill>
              </a:rPr>
              <a:t> 과장 </a:t>
            </a:r>
            <a:r>
              <a:rPr lang="en-US" altLang="ko-KR" sz="900" dirty="0">
                <a:solidFill>
                  <a:schemeClr val="tx1"/>
                </a:solidFill>
              </a:rPr>
              <a:t>(</a:t>
            </a:r>
            <a:r>
              <a:rPr lang="ko-KR" altLang="en-US" sz="900" dirty="0" err="1">
                <a:solidFill>
                  <a:schemeClr val="tx1"/>
                </a:solidFill>
              </a:rPr>
              <a:t>사번</a:t>
            </a:r>
            <a:r>
              <a:rPr lang="en-US" altLang="ko-KR" sz="900" dirty="0">
                <a:solidFill>
                  <a:schemeClr val="tx1"/>
                </a:solidFill>
              </a:rPr>
              <a:t>)</a:t>
            </a:r>
            <a:r>
              <a:rPr lang="ko-KR" altLang="en-US" sz="900" dirty="0">
                <a:solidFill>
                  <a:schemeClr val="tx1"/>
                </a:solidFill>
              </a:rPr>
              <a:t> </a:t>
            </a:r>
            <a:r>
              <a:rPr lang="en-US" altLang="ko-KR" sz="900" dirty="0">
                <a:solidFill>
                  <a:schemeClr val="tx1"/>
                </a:solidFill>
              </a:rPr>
              <a:t>/</a:t>
            </a:r>
            <a:r>
              <a:rPr lang="ko-KR" altLang="en-US" sz="900" dirty="0">
                <a:solidFill>
                  <a:schemeClr val="tx1"/>
                </a:solidFill>
              </a:rPr>
              <a:t> </a:t>
            </a:r>
            <a:r>
              <a:rPr lang="ko-KR" altLang="en-US" sz="900" dirty="0" err="1">
                <a:solidFill>
                  <a:schemeClr val="tx1"/>
                </a:solidFill>
              </a:rPr>
              <a:t>구살림</a:t>
            </a:r>
            <a:r>
              <a:rPr lang="ko-KR" altLang="en-US" sz="900" dirty="0">
                <a:solidFill>
                  <a:schemeClr val="tx1"/>
                </a:solidFill>
              </a:rPr>
              <a:t> </a:t>
            </a:r>
            <a:r>
              <a:rPr lang="en-US" altLang="ko-KR" sz="900" dirty="0">
                <a:solidFill>
                  <a:schemeClr val="tx1"/>
                </a:solidFill>
              </a:rPr>
              <a:t>&amp;</a:t>
            </a:r>
            <a:r>
              <a:rPr lang="ko-KR" altLang="en-US" sz="900" dirty="0">
                <a:solidFill>
                  <a:schemeClr val="tx1"/>
                </a:solidFill>
              </a:rPr>
              <a:t> </a:t>
            </a:r>
            <a:r>
              <a:rPr lang="ko-KR" altLang="en-US" sz="900" dirty="0" err="1">
                <a:solidFill>
                  <a:schemeClr val="tx1"/>
                </a:solidFill>
              </a:rPr>
              <a:t>얌댕</a:t>
            </a:r>
            <a:r>
              <a:rPr lang="ko-KR" altLang="en-US" sz="900" dirty="0">
                <a:solidFill>
                  <a:schemeClr val="tx1"/>
                </a:solidFill>
              </a:rPr>
              <a:t> 팀</a:t>
            </a: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extLst>
              <p:ext uri="{D42A27DB-BD31-4B8C-83A1-F6EECF244321}">
                <p14:modId xmlns:p14="http://schemas.microsoft.com/office/powerpoint/2010/main" val="3928054507"/>
              </p:ext>
            </p:extLst>
          </p:nvPr>
        </p:nvGraphicFramePr>
        <p:xfrm>
          <a:off x="425336" y="3539027"/>
          <a:ext cx="8658969" cy="1052640"/>
        </p:xfrm>
        <a:graphic>
          <a:graphicData uri="http://schemas.openxmlformats.org/drawingml/2006/table">
            <a:tbl>
              <a:tblPr firstRow="1" bandRow="1">
                <a:tableStyleId>{5C22544A-7EE6-4342-B048-85BDC9FD1C3A}</a:tableStyleId>
              </a:tblPr>
              <a:tblGrid>
                <a:gridCol w="200991">
                  <a:extLst>
                    <a:ext uri="{9D8B030D-6E8A-4147-A177-3AD203B41FA5}">
                      <a16:colId xmlns:a16="http://schemas.microsoft.com/office/drawing/2014/main" val="20001"/>
                    </a:ext>
                  </a:extLst>
                </a:gridCol>
                <a:gridCol w="743393">
                  <a:extLst>
                    <a:ext uri="{9D8B030D-6E8A-4147-A177-3AD203B41FA5}">
                      <a16:colId xmlns:a16="http://schemas.microsoft.com/office/drawing/2014/main" val="20003"/>
                    </a:ext>
                  </a:extLst>
                </a:gridCol>
                <a:gridCol w="2118552">
                  <a:extLst>
                    <a:ext uri="{9D8B030D-6E8A-4147-A177-3AD203B41FA5}">
                      <a16:colId xmlns:a16="http://schemas.microsoft.com/office/drawing/2014/main" val="20002"/>
                    </a:ext>
                  </a:extLst>
                </a:gridCol>
                <a:gridCol w="3597433">
                  <a:extLst>
                    <a:ext uri="{9D8B030D-6E8A-4147-A177-3AD203B41FA5}">
                      <a16:colId xmlns:a16="http://schemas.microsoft.com/office/drawing/2014/main" val="20004"/>
                    </a:ext>
                  </a:extLst>
                </a:gridCol>
                <a:gridCol w="605880">
                  <a:extLst>
                    <a:ext uri="{9D8B030D-6E8A-4147-A177-3AD203B41FA5}">
                      <a16:colId xmlns:a16="http://schemas.microsoft.com/office/drawing/2014/main" val="20005"/>
                    </a:ext>
                  </a:extLst>
                </a:gridCol>
                <a:gridCol w="696360">
                  <a:extLst>
                    <a:ext uri="{9D8B030D-6E8A-4147-A177-3AD203B41FA5}">
                      <a16:colId xmlns:a16="http://schemas.microsoft.com/office/drawing/2014/main" val="20006"/>
                    </a:ext>
                  </a:extLst>
                </a:gridCol>
                <a:gridCol w="696360">
                  <a:extLst>
                    <a:ext uri="{9D8B030D-6E8A-4147-A177-3AD203B41FA5}">
                      <a16:colId xmlns:a16="http://schemas.microsoft.com/office/drawing/2014/main" val="56389224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정렬</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
        <p:nvSpPr>
          <p:cNvPr id="2" name="삼각형 1">
            <a:extLst>
              <a:ext uri="{FF2B5EF4-FFF2-40B4-BE49-F238E27FC236}">
                <a16:creationId xmlns:a16="http://schemas.microsoft.com/office/drawing/2014/main" id="{30E7542F-3333-F34A-936D-0D8046145453}"/>
              </a:ext>
            </a:extLst>
          </p:cNvPr>
          <p:cNvSpPr/>
          <p:nvPr/>
        </p:nvSpPr>
        <p:spPr>
          <a:xfrm rot="10800000" flipV="1">
            <a:off x="8660307" y="3897318"/>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40" name="삼각형 39">
            <a:extLst>
              <a:ext uri="{FF2B5EF4-FFF2-40B4-BE49-F238E27FC236}">
                <a16:creationId xmlns:a16="http://schemas.microsoft.com/office/drawing/2014/main" id="{7A155219-B904-C64C-B1C3-19D669D38446}"/>
              </a:ext>
            </a:extLst>
          </p:cNvPr>
          <p:cNvSpPr/>
          <p:nvPr/>
        </p:nvSpPr>
        <p:spPr>
          <a:xfrm flipV="1">
            <a:off x="8667948" y="3985861"/>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dirty="0"/>
              <a:t>ㅊㅍ</a:t>
            </a:r>
          </a:p>
        </p:txBody>
      </p:sp>
      <p:sp>
        <p:nvSpPr>
          <p:cNvPr id="46" name="삼각형 45">
            <a:extLst>
              <a:ext uri="{FF2B5EF4-FFF2-40B4-BE49-F238E27FC236}">
                <a16:creationId xmlns:a16="http://schemas.microsoft.com/office/drawing/2014/main" id="{AEB28261-21EF-DA4A-8D2E-3FF4A8E54B89}"/>
              </a:ext>
            </a:extLst>
          </p:cNvPr>
          <p:cNvSpPr/>
          <p:nvPr/>
        </p:nvSpPr>
        <p:spPr>
          <a:xfrm rot="10800000" flipV="1">
            <a:off x="8677951" y="4165223"/>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47" name="삼각형 46">
            <a:extLst>
              <a:ext uri="{FF2B5EF4-FFF2-40B4-BE49-F238E27FC236}">
                <a16:creationId xmlns:a16="http://schemas.microsoft.com/office/drawing/2014/main" id="{0E144390-6F72-A847-9ADD-039D8D2B2212}"/>
              </a:ext>
            </a:extLst>
          </p:cNvPr>
          <p:cNvSpPr/>
          <p:nvPr/>
        </p:nvSpPr>
        <p:spPr>
          <a:xfrm flipV="1">
            <a:off x="8685592" y="4253766"/>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30" y="3695618"/>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타원 35">
            <a:extLst>
              <a:ext uri="{FF2B5EF4-FFF2-40B4-BE49-F238E27FC236}">
                <a16:creationId xmlns:a16="http://schemas.microsoft.com/office/drawing/2014/main" id="{288832CF-3FEE-7E41-B541-D6A66748284D}"/>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타원 35">
            <a:extLst>
              <a:ext uri="{FF2B5EF4-FFF2-40B4-BE49-F238E27FC236}">
                <a16:creationId xmlns:a16="http://schemas.microsoft.com/office/drawing/2014/main" id="{0601C5ED-4F5B-FB42-B69F-5F977793B347}"/>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3754</Words>
  <Application>Microsoft Macintosh PowerPoint</Application>
  <PresentationFormat>와이드스크린</PresentationFormat>
  <Paragraphs>1690</Paragraphs>
  <Slides>29</Slides>
  <Notes>29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29</vt:i4>
      </vt:variant>
    </vt:vector>
  </HeadingPairs>
  <TitlesOfParts>
    <vt:vector size="33"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64</cp:revision>
  <dcterms:created xsi:type="dcterms:W3CDTF">2021-08-20T00:43:16Z</dcterms:created>
  <dcterms:modified xsi:type="dcterms:W3CDTF">2021-08-24T14:42:37Z</dcterms:modified>
</cp:coreProperties>
</file>