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3"/>
  </p:notesMasterIdLst>
  <p:sldIdLst>
    <p:sldId id="256" r:id="rId2"/>
    <p:sldId id="257" r:id="rId3"/>
    <p:sldId id="275" r:id="rId4"/>
    <p:sldId id="270" r:id="rId5"/>
    <p:sldId id="291" r:id="rId6"/>
    <p:sldId id="292" r:id="rId7"/>
    <p:sldId id="290" r:id="rId8"/>
    <p:sldId id="294" r:id="rId9"/>
    <p:sldId id="262" r:id="rId10"/>
    <p:sldId id="259" r:id="rId11"/>
    <p:sldId id="287" r:id="rId12"/>
    <p:sldId id="263" r:id="rId13"/>
    <p:sldId id="288" r:id="rId14"/>
    <p:sldId id="277" r:id="rId15"/>
    <p:sldId id="278" r:id="rId16"/>
    <p:sldId id="279" r:id="rId17"/>
    <p:sldId id="280" r:id="rId18"/>
    <p:sldId id="286" r:id="rId19"/>
    <p:sldId id="296" r:id="rId20"/>
    <p:sldId id="266" r:id="rId21"/>
    <p:sldId id="265" r:id="rId22"/>
    <p:sldId id="260" r:id="rId23"/>
    <p:sldId id="289" r:id="rId24"/>
    <p:sldId id="295" r:id="rId25"/>
    <p:sldId id="261" r:id="rId26"/>
    <p:sldId id="281" r:id="rId27"/>
    <p:sldId id="282" r:id="rId28"/>
    <p:sldId id="267" r:id="rId29"/>
    <p:sldId id="272" r:id="rId30"/>
    <p:sldId id="273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 autoAdjust="0"/>
  </p:normalViewPr>
  <p:slideViewPr>
    <p:cSldViewPr>
      <p:cViewPr>
        <p:scale>
          <a:sx n="71" d="100"/>
          <a:sy n="71" d="100"/>
        </p:scale>
        <p:origin x="-135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3BD2-8F2C-471C-BADE-00E5A3D62D2D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CD28-002B-43EE-B771-E5AA0B9893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077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CD28-002B-43EE-B771-E5AA0B9893AE}" type="slidenum">
              <a:rPr lang="en-MY" smtClean="0"/>
              <a:t>19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979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CD28-002B-43EE-B771-E5AA0B9893AE}" type="slidenum">
              <a:rPr lang="en-MY" smtClean="0"/>
              <a:t>22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97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E467ED-83FB-4250-B25F-B71C21EA1A35}" type="datetimeFigureOut">
              <a:rPr lang="en-MY" smtClean="0"/>
              <a:t>14/5/2019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2AAAFD-4EA7-47BC-9E68-7B605AFFE9ED}" type="slidenum">
              <a:rPr lang="en-MY" smtClean="0"/>
              <a:t>‹#›</a:t>
            </a:fld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12" Type="http://schemas.openxmlformats.org/officeDocument/2006/relationships/image" Target="../media/image3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sonlim@itechms.m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935" y="6093296"/>
            <a:ext cx="5112568" cy="458462"/>
          </a:xfrm>
        </p:spPr>
        <p:txBody>
          <a:bodyPr>
            <a:noAutofit/>
          </a:bodyPr>
          <a:lstStyle/>
          <a:p>
            <a:r>
              <a:rPr lang="en-MY" sz="2800" i="1" dirty="0" smtClean="0">
                <a:solidFill>
                  <a:srgbClr val="00B0F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We Make I.T Happen</a:t>
            </a:r>
            <a:endParaRPr lang="en-MY" sz="2800" i="1" dirty="0">
              <a:solidFill>
                <a:srgbClr val="00B0F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848872" cy="1687542"/>
          </a:xfrm>
        </p:spPr>
        <p:txBody>
          <a:bodyPr>
            <a:normAutofit/>
          </a:bodyPr>
          <a:lstStyle/>
          <a:p>
            <a:r>
              <a:rPr lang="en-MY" sz="6600" dirty="0" smtClean="0">
                <a:latin typeface="Kozuka Gothic Pro H" pitchFamily="34" charset="-128"/>
                <a:ea typeface="Kozuka Gothic Pro H" pitchFamily="34" charset="-128"/>
              </a:rPr>
              <a:t>PROPERTY BUTLER </a:t>
            </a:r>
            <a:endParaRPr lang="en-MY" sz="6600" dirty="0">
              <a:latin typeface="Kozuka Gothic Pro H" pitchFamily="34" charset="-128"/>
              <a:ea typeface="Kozuka Gothic Pro H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61181"/>
            <a:ext cx="1878723" cy="18768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59542" y="3983758"/>
            <a:ext cx="53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u="sng" dirty="0"/>
              <a:t>®</a:t>
            </a:r>
            <a:endParaRPr lang="en-MY" sz="3200" dirty="0"/>
          </a:p>
        </p:txBody>
      </p:sp>
      <p:sp>
        <p:nvSpPr>
          <p:cNvPr id="4" name="Rectangle 3"/>
          <p:cNvSpPr/>
          <p:nvPr/>
        </p:nvSpPr>
        <p:spPr>
          <a:xfrm>
            <a:off x="611560" y="324433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600" dirty="0" smtClean="0">
                <a:latin typeface="Berlin Sans FB" panose="020E0602020502020306" pitchFamily="34" charset="0"/>
                <a:cs typeface="Aharoni" panose="02010803020104030203" pitchFamily="2" charset="-79"/>
              </a:rPr>
              <a:t>¤Transparency ¤Reliability  ¤Efficiency</a:t>
            </a:r>
            <a:endParaRPr lang="en-MY" sz="3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30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sz="3600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BUILDING MANAGEMENT </a:t>
            </a:r>
            <a:r>
              <a:rPr lang="en-MY" sz="3600" u="sng" dirty="0" smtClean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SOFTWARE  </a:t>
            </a:r>
            <a:r>
              <a:rPr lang="en-MY" sz="3600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BMS        </a:t>
            </a:r>
            <a:endParaRPr lang="en-MY" sz="36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8840"/>
            <a:ext cx="8066856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Objective: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Control &amp; maintaining the buildings/facilities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Increase assets/equipment lifespan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Increase residents comfort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Enhance the property value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Cost </a:t>
            </a: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saving – eliminates unnecessary paperwork</a:t>
            </a:r>
            <a:endParaRPr lang="en-MY" sz="2600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Securing and protecting residents data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O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ptimize </a:t>
            </a: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the operational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efficiency of building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422266"/>
            <a:ext cx="6552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200" dirty="0" smtClean="0">
                <a:solidFill>
                  <a:srgbClr val="FFFF0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endParaRPr lang="en-MY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0162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sz="3600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BUILDING MANAGEMENT SOFTWARE  BMS        </a:t>
            </a:r>
            <a:endParaRPr lang="en-MY" sz="36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060848"/>
            <a:ext cx="7924800" cy="4176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Features: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Residents Data Centre 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Personal Assistant : To-do list reminder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Control &amp; Monitoring Buildings/Community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Assets Maintaining And Scheduling For Servicing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Attendance with photo capturing and reports 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Residents Notice Board : Push Notification to Mobile App 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E-Notice : email sent for recording and monitoring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Minor Task : recording &amp; monitoring of complains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Routine Task : monitoring of daily MO jobs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EGM/AGM Preparation checklist and reports 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Staff/ Managing Agent Evaluation</a:t>
            </a: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4" y="380580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46012"/>
            <a:ext cx="9324528" cy="46353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MY" sz="111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                </a:t>
            </a:r>
          </a:p>
          <a:p>
            <a:pPr marL="0" indent="0">
              <a:buNone/>
            </a:pPr>
            <a:r>
              <a:rPr lang="en-MY" sz="11100" dirty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111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Accessibility </a:t>
            </a:r>
            <a:r>
              <a:rPr lang="en-MY" sz="11100" dirty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f</a:t>
            </a:r>
            <a:r>
              <a:rPr lang="en-MY" sz="111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unctions: 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200" u="sng" dirty="0" smtClean="0">
                <a:latin typeface="Adobe Heiti Std R" pitchFamily="34" charset="-128"/>
                <a:ea typeface="Adobe Heiti Std R" pitchFamily="34" charset="-128"/>
              </a:rPr>
              <a:t>JMB / MC Access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:</a:t>
            </a:r>
            <a:r>
              <a:rPr lang="en-MY" sz="7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              </a:t>
            </a:r>
            <a:r>
              <a:rPr lang="en-MY" sz="7200" u="sng" dirty="0" smtClean="0">
                <a:latin typeface="Adobe Heiti Std R" pitchFamily="34" charset="-128"/>
                <a:ea typeface="Adobe Heiti Std R" pitchFamily="34" charset="-128"/>
              </a:rPr>
              <a:t>Managing Agent Access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:        </a:t>
            </a:r>
            <a:r>
              <a:rPr lang="en-MY" sz="7200" u="sng" dirty="0" smtClean="0">
                <a:latin typeface="Adobe Heiti Std R" pitchFamily="34" charset="-128"/>
                <a:ea typeface="Adobe Heiti Std R" pitchFamily="34" charset="-128"/>
              </a:rPr>
              <a:t>Residents Access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: 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Accounts Monitoring     &gt; Setting-up info                        &gt; Own Account Info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Operation Monitoring   &gt; Operation management      &gt; Make payment online*</a:t>
            </a:r>
            <a:endParaRPr lang="en-MY" sz="7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7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&gt; Task Monitoring              &gt; Finance / Accounting           &gt; Facilities booking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Asset Monitoring            &gt; Service Scheduling                </a:t>
            </a:r>
            <a:r>
              <a:rPr lang="en-MY" sz="7200" dirty="0">
                <a:latin typeface="Adobe Heiti Std R" pitchFamily="34" charset="-128"/>
                <a:ea typeface="Adobe Heiti Std R" pitchFamily="34" charset="-128"/>
              </a:rPr>
              <a:t>&gt; Feedback/complain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e-Notice Board                &gt; Notice board generating     &gt; Real-time push notification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Report Monitoring         &gt; Staff Attendance report       &gt; Neighbour chatting</a:t>
            </a:r>
          </a:p>
          <a:p>
            <a:pPr marL="0" indent="0">
              <a:buNone/>
            </a:pP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 &gt; Agent Evaluation            &gt; AGM/EGM Preparation         &gt; Contractors/service  </a:t>
            </a:r>
          </a:p>
          <a:p>
            <a:pPr marL="0" indent="0">
              <a:buNone/>
            </a:pPr>
            <a:r>
              <a:rPr lang="en-MY" sz="7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&gt; SOP Template  	 &gt; Generating Reports	             sourcing</a:t>
            </a:r>
          </a:p>
          <a:p>
            <a:pPr marL="0" indent="0">
              <a:buNone/>
            </a:pPr>
            <a:r>
              <a:rPr lang="en-MY" sz="7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200" dirty="0" smtClean="0">
                <a:latin typeface="Adobe Heiti Std R" pitchFamily="34" charset="-128"/>
                <a:ea typeface="Adobe Heiti Std R" pitchFamily="34" charset="-128"/>
              </a:rPr>
              <a:t> 			          </a:t>
            </a:r>
          </a:p>
          <a:p>
            <a:pPr marL="0" indent="0">
              <a:buNone/>
            </a:pPr>
            <a:endParaRPr lang="en-MY" sz="72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7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		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6728" y="548680"/>
            <a:ext cx="7103743" cy="1143000"/>
          </a:xfrm>
        </p:spPr>
        <p:txBody>
          <a:bodyPr>
            <a:normAutofit fontScale="90000"/>
          </a:bodyPr>
          <a:lstStyle/>
          <a:p>
            <a:r>
              <a:rPr lang="en-MY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BUILDING MANAGEMENT SOFTWARE  BMS 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68477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060848"/>
            <a:ext cx="7924800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Why choose us </a:t>
            </a: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 smtClean="0"/>
              <a:t>Tailor-made: </a:t>
            </a:r>
            <a:r>
              <a:rPr lang="en-MY" sz="3200" dirty="0"/>
              <a:t>For </a:t>
            </a:r>
            <a:r>
              <a:rPr lang="en-MY" sz="3200" dirty="0" smtClean="0"/>
              <a:t>local Property </a:t>
            </a:r>
            <a:r>
              <a:rPr lang="en-MY" sz="3200" dirty="0"/>
              <a:t>solutions thru years of R&amp;D and Property Management experience</a:t>
            </a:r>
            <a:r>
              <a:rPr lang="en-MY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 smtClean="0"/>
              <a:t>SOP Templates Property ever needed provided</a:t>
            </a:r>
            <a:endParaRPr lang="en-MY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/>
              <a:t>Proven : Currently more than 60 property sites and growing.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/>
              <a:t>Up-grading : FREE from time to time for stabilities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/>
              <a:t>Data Security : USA based web hosting you can count on.</a:t>
            </a:r>
          </a:p>
          <a:p>
            <a:pPr marL="0" indent="0">
              <a:buNone/>
            </a:pPr>
            <a:endParaRPr lang="en-MY" sz="3200" dirty="0">
              <a:solidFill>
                <a:srgbClr val="FFC00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7183" y="476672"/>
            <a:ext cx="6912768" cy="1143000"/>
          </a:xfrm>
        </p:spPr>
        <p:txBody>
          <a:bodyPr>
            <a:normAutofit fontScale="90000"/>
          </a:bodyPr>
          <a:lstStyle/>
          <a:p>
            <a:r>
              <a:rPr lang="en-MY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BUILDING MANAGEMENT SOFTWARE  BMS 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51260"/>
            <a:ext cx="8157823" cy="922114"/>
          </a:xfrm>
        </p:spPr>
        <p:txBody>
          <a:bodyPr/>
          <a:lstStyle/>
          <a:p>
            <a:pPr algn="ctr"/>
            <a:r>
              <a:rPr lang="en-MY" sz="36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     </a:t>
            </a:r>
            <a:r>
              <a:rPr lang="en-MY" sz="34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ACCOUNTING &amp; FINANCING</a:t>
            </a:r>
            <a:endParaRPr lang="en-MY" sz="34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9692" y="1844824"/>
            <a:ext cx="8200780" cy="3870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/>
              <a:t>Our complete accounting </a:t>
            </a:r>
            <a:r>
              <a:rPr lang="en-MY" sz="3200" dirty="0"/>
              <a:t>software </a:t>
            </a:r>
            <a:r>
              <a:rPr lang="en-MY" sz="3200" dirty="0" smtClean="0"/>
              <a:t>are mean and designed for Strata Buildings, gives </a:t>
            </a:r>
            <a:r>
              <a:rPr lang="en-MY" sz="3200" dirty="0"/>
              <a:t>you a combination of powerful business modules. Create and deploy customized business software and </a:t>
            </a:r>
            <a:r>
              <a:rPr lang="en-MY" sz="3200" dirty="0" smtClean="0"/>
              <a:t>custom auditor </a:t>
            </a:r>
            <a:r>
              <a:rPr lang="en-MY" sz="3200" dirty="0"/>
              <a:t>reports that work for you. Ensures data integrity, authenticated data access and online backups.</a:t>
            </a: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013177"/>
            <a:ext cx="2251207" cy="1559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6265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en-MY" sz="36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      </a:t>
            </a:r>
            <a:r>
              <a:rPr lang="en-MY" sz="3600" u="sng" dirty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ACCOUNTING &amp; FINANCING</a:t>
            </a:r>
            <a:endParaRPr lang="en-MY" sz="36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19672" y="1148736"/>
            <a:ext cx="3456384" cy="552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MY" sz="7000" dirty="0" smtClean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70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Features:</a:t>
            </a:r>
            <a:endParaRPr lang="en-MY" sz="3200" dirty="0">
              <a:solidFill>
                <a:srgbClr val="FFC00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L="0" indent="0" algn="ctr">
              <a:buNone/>
            </a:pPr>
            <a:endParaRPr lang="en-MY" sz="3200" dirty="0" smtClean="0">
              <a:solidFill>
                <a:srgbClr val="FFFF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42" y="5486515"/>
            <a:ext cx="1496451" cy="123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48280" y="1772816"/>
            <a:ext cx="83092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Real-time </a:t>
            </a:r>
            <a:r>
              <a:rPr lang="en-MY" sz="2300" dirty="0"/>
              <a:t>Access Card Blocker (add-on), defaulter access card will be barred from entering by system automatically</a:t>
            </a:r>
            <a:r>
              <a:rPr lang="en-MY" sz="23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Online Payment Gateway (add-on) allows owners to pay using online banking /credit or debit cards and real-time system will un-barred the access card if is a defaulter even on weekends or Public Holidays</a:t>
            </a:r>
            <a:endParaRPr lang="en-MY" sz="23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Online /Cloud-based : access </a:t>
            </a:r>
            <a:r>
              <a:rPr lang="en-MY" sz="2300" dirty="0"/>
              <a:t>your data anywhere with any connected mobile, tablet or </a:t>
            </a:r>
            <a:r>
              <a:rPr lang="en-MY" sz="2300" dirty="0" smtClean="0"/>
              <a:t>computer</a:t>
            </a:r>
            <a:endParaRPr lang="en-MY" sz="23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>
                <a:ea typeface="Adobe Heiti Std R" pitchFamily="34" charset="-128"/>
              </a:rPr>
              <a:t>Un-limited users </a:t>
            </a:r>
            <a:endParaRPr lang="en-MY" sz="2300" dirty="0">
              <a:ea typeface="Adobe Heiti Std R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300" dirty="0" smtClean="0"/>
              <a:t>Organizes </a:t>
            </a:r>
            <a:r>
              <a:rPr lang="en-MY" sz="2300" dirty="0"/>
              <a:t>your finances intelligently in one </a:t>
            </a:r>
            <a:r>
              <a:rPr lang="en-MY" sz="2300" dirty="0" smtClean="0"/>
              <a:t>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300" dirty="0" smtClean="0"/>
              <a:t>E-Invoicing : </a:t>
            </a:r>
            <a:r>
              <a:rPr lang="en-MY" sz="2300" dirty="0"/>
              <a:t>delivered to your customers electronically via email in just a few </a:t>
            </a:r>
            <a:r>
              <a:rPr lang="en-MY" sz="2300" dirty="0" smtClean="0"/>
              <a:t>clicks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Track billings, </a:t>
            </a:r>
            <a:r>
              <a:rPr lang="en-MY" sz="2300" dirty="0"/>
              <a:t>purchases and </a:t>
            </a:r>
            <a:r>
              <a:rPr lang="en-MY" sz="2300" dirty="0" smtClean="0"/>
              <a:t>collections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Maintain </a:t>
            </a:r>
            <a:r>
              <a:rPr lang="en-MY" sz="2300" dirty="0"/>
              <a:t>and keep your inventory </a:t>
            </a:r>
            <a:r>
              <a:rPr lang="en-MY" sz="2300" dirty="0" smtClean="0"/>
              <a:t>up-to-date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300" dirty="0" smtClean="0"/>
              <a:t>Generate </a:t>
            </a:r>
            <a:r>
              <a:rPr lang="en-MY" sz="2300" dirty="0"/>
              <a:t>and print useful info with advanced analytic too</a:t>
            </a:r>
          </a:p>
          <a:p>
            <a:pPr>
              <a:buFont typeface="Wingdings" pitchFamily="2" charset="2"/>
              <a:buChar char="Ø"/>
            </a:pPr>
            <a:endParaRPr lang="en-MY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7" y="476672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922114"/>
          </a:xfrm>
        </p:spPr>
        <p:txBody>
          <a:bodyPr/>
          <a:lstStyle/>
          <a:p>
            <a:pPr algn="ctr"/>
            <a:r>
              <a:rPr lang="en-MY" sz="3600" u="sng" dirty="0" smtClean="0">
                <a:solidFill>
                  <a:srgbClr val="996633"/>
                </a:solidFill>
                <a:latin typeface="Gist Rough Upr Exbold Two Demo" pitchFamily="18" charset="0"/>
                <a:ea typeface="Gist Rough Upr Exbold Two Demo" pitchFamily="18" charset="0"/>
              </a:rPr>
              <a:t>     </a:t>
            </a:r>
            <a:r>
              <a:rPr lang="en-MY" sz="32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ACCOUNTING</a:t>
            </a:r>
            <a:r>
              <a:rPr lang="en-MY" sz="3200" u="sng" dirty="0" smtClean="0">
                <a:solidFill>
                  <a:srgbClr val="996633"/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sz="3200" u="sng" dirty="0">
                <a:solidFill>
                  <a:srgbClr val="996633"/>
                </a:solidFill>
                <a:latin typeface="Gist Rough Upr Exbold Two Demo" pitchFamily="18" charset="0"/>
                <a:ea typeface="Gist Rough Upr Exbold Two Demo" pitchFamily="18" charset="0"/>
              </a:rPr>
              <a:t>&amp; FINANCING</a:t>
            </a:r>
            <a:endParaRPr lang="en-MY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59" y="1196752"/>
            <a:ext cx="8013867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      </a:t>
            </a:r>
            <a:endParaRPr lang="en-MY" sz="3200" dirty="0" smtClean="0">
              <a:solidFill>
                <a:srgbClr val="FFFF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72816"/>
            <a:ext cx="79928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Functions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Generating Payment Vouchers</a:t>
            </a:r>
            <a:endParaRPr lang="en-MY" sz="2400" dirty="0">
              <a:solidFill>
                <a:srgbClr val="FFC00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Automated Billing </a:t>
            </a:r>
            <a:r>
              <a:rPr lang="en-MY" sz="2400" dirty="0"/>
              <a:t>for maintenance charges, sinking fund, utilities, </a:t>
            </a:r>
            <a:r>
              <a:rPr lang="en-MY" sz="2400" dirty="0" smtClean="0"/>
              <a:t>rental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Automated </a:t>
            </a:r>
            <a:r>
              <a:rPr lang="en-MY" sz="2400" dirty="0"/>
              <a:t>billing of Late Payment </a:t>
            </a:r>
            <a:r>
              <a:rPr lang="en-MY" sz="2400" dirty="0" smtClean="0"/>
              <a:t>Interests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Automated generating Reminders for outstanding accounts</a:t>
            </a:r>
            <a:endParaRPr lang="en-MY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/>
              <a:t>Auto knockoff for advance </a:t>
            </a:r>
            <a:r>
              <a:rPr lang="en-MY" sz="2400" dirty="0" smtClean="0"/>
              <a:t>payments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Generating Receipts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General Ledger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Monthly </a:t>
            </a:r>
            <a:r>
              <a:rPr lang="en-MY" sz="2400" dirty="0"/>
              <a:t>and YTD Receipts and </a:t>
            </a:r>
            <a:r>
              <a:rPr lang="en-MY" sz="2400" dirty="0" smtClean="0"/>
              <a:t>Payment</a:t>
            </a:r>
          </a:p>
          <a:p>
            <a:r>
              <a:rPr lang="en-MY" sz="2400" dirty="0"/>
              <a:t> </a:t>
            </a:r>
            <a:r>
              <a:rPr lang="en-MY" sz="2400" dirty="0" smtClean="0"/>
              <a:t>     </a:t>
            </a:r>
            <a:r>
              <a:rPr lang="en-MY" sz="2400" dirty="0"/>
              <a:t>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Trial Balance &amp; Bank Reconciliation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MY" sz="2400" dirty="0" smtClean="0"/>
              <a:t>I&amp;E Statement </a:t>
            </a:r>
            <a:r>
              <a:rPr lang="en-MY" sz="2400" dirty="0"/>
              <a:t>and Balance Sheet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53136"/>
            <a:ext cx="2685275" cy="179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922114"/>
          </a:xfrm>
        </p:spPr>
        <p:txBody>
          <a:bodyPr/>
          <a:lstStyle/>
          <a:p>
            <a:pPr algn="ctr"/>
            <a:r>
              <a:rPr lang="en-MY" sz="36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    </a:t>
            </a:r>
            <a:r>
              <a:rPr lang="en-MY" sz="3200" u="sng" dirty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ACCOUNTING &amp; FINANCING</a:t>
            </a:r>
            <a:endParaRPr lang="en-MY" sz="32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056784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        </a:t>
            </a:r>
            <a:endParaRPr lang="en-MY" sz="3200" dirty="0" smtClean="0">
              <a:solidFill>
                <a:srgbClr val="FFFF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3" y="1772816"/>
            <a:ext cx="54850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Benefits 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smtClean="0"/>
              <a:t>Amazing Real-time features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smtClean="0"/>
              <a:t>Covered all aspects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smtClean="0"/>
              <a:t>Simple Interaction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smtClean="0"/>
              <a:t>No Installation require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smtClean="0"/>
              <a:t>Unlimited users all time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/>
              <a:t>Large Data </a:t>
            </a:r>
            <a:r>
              <a:rPr lang="en-MY" sz="2800" dirty="0" smtClean="0"/>
              <a:t>Handling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/>
              <a:t>Complete Training </a:t>
            </a:r>
            <a:r>
              <a:rPr lang="en-MY" sz="2800" dirty="0" smtClean="0"/>
              <a:t>Provided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/>
              <a:t>User Friendly &amp; Easy to </a:t>
            </a:r>
            <a:r>
              <a:rPr lang="en-MY" sz="2800" dirty="0" smtClean="0"/>
              <a:t>Learn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/>
              <a:t>High Speed Processing</a:t>
            </a:r>
            <a:endParaRPr lang="en-MY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38" y="4365104"/>
            <a:ext cx="3267447" cy="1835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37" y="1772816"/>
            <a:ext cx="3267447" cy="2180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6" y="404664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056784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         </a:t>
            </a:r>
            <a:endParaRPr lang="en-MY" sz="3200" dirty="0" smtClean="0">
              <a:solidFill>
                <a:srgbClr val="FFFF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922114"/>
          </a:xfrm>
        </p:spPr>
        <p:txBody>
          <a:bodyPr/>
          <a:lstStyle/>
          <a:p>
            <a:pPr algn="ctr"/>
            <a:r>
              <a:rPr lang="en-MY" sz="3600" u="sng" dirty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sz="36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    </a:t>
            </a:r>
            <a:r>
              <a:rPr lang="en-MY" sz="3200" u="sng" dirty="0" smtClean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ACCOUNTING </a:t>
            </a:r>
            <a:r>
              <a:rPr lang="en-MY" sz="3200" u="sng" dirty="0">
                <a:solidFill>
                  <a:schemeClr val="accent4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&amp; FINANCING</a:t>
            </a:r>
            <a:endParaRPr lang="en-MY" sz="3200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551" y="1844824"/>
            <a:ext cx="82809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8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Why choose us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800" dirty="0" smtClean="0"/>
              <a:t>Tailor-made : For local Property solutions thru years of R&amp;D and Property Management experience.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800" dirty="0" smtClean="0"/>
              <a:t>Proven : Currently more than 60 property sites and growing.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800" dirty="0" smtClean="0"/>
              <a:t>Providing Real-time owners account info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800" dirty="0" smtClean="0"/>
              <a:t>Up-grading : FREE from time to time for stabilities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800" dirty="0" smtClean="0"/>
              <a:t>Data Security : USA based web hosting you can count on.</a:t>
            </a:r>
          </a:p>
          <a:p>
            <a:pPr marL="457200" indent="-457200" fontAlgn="t" latinLnBrk="1">
              <a:buFont typeface="Wingdings" panose="05000000000000000000" pitchFamily="2" charset="2"/>
              <a:buChar char="q"/>
            </a:pPr>
            <a:r>
              <a:rPr lang="en-MY" sz="2800" dirty="0" smtClean="0"/>
              <a:t>Affordable : Low monthly subscription for its functionality</a:t>
            </a:r>
          </a:p>
          <a:p>
            <a:pPr marL="457200" indent="-457200" fontAlgn="t" latinLnBrk="1">
              <a:buFont typeface="Wingdings" panose="05000000000000000000" pitchFamily="2" charset="2"/>
              <a:buChar char="q"/>
            </a:pPr>
            <a:r>
              <a:rPr lang="en-MY" sz="2800" dirty="0" smtClean="0"/>
              <a:t>Partner with most trusted Payment Gateway provider</a:t>
            </a:r>
            <a:endParaRPr lang="en-MY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22" y="5805264"/>
            <a:ext cx="1384478" cy="923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1" y="474314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11207"/>
            <a:ext cx="7128792" cy="1224136"/>
          </a:xfrm>
        </p:spPr>
        <p:txBody>
          <a:bodyPr>
            <a:normAutofit fontScale="90000"/>
          </a:bodyPr>
          <a:lstStyle/>
          <a:p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VISIT MANAGEMENT                SYSTEM VMS</a:t>
            </a:r>
            <a:endParaRPr lang="en-MY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608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   </a:t>
            </a: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Objective :</a:t>
            </a:r>
          </a:p>
          <a:p>
            <a:pPr>
              <a:buFont typeface="Wingdings" pitchFamily="2" charset="2"/>
              <a:buChar char="Ø"/>
            </a:pPr>
            <a:r>
              <a:rPr lang="en-MY" sz="28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Enhance Building/ Gated community security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Improve Productivity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Protect Residents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Reducing / zeroing crimes rate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Enhance </a:t>
            </a: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the property value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Cost </a:t>
            </a:r>
            <a:r>
              <a:rPr lang="en-MY" sz="2600" dirty="0">
                <a:latin typeface="Adobe Heiti Std R" pitchFamily="34" charset="-128"/>
                <a:ea typeface="Adobe Heiti Std R" pitchFamily="34" charset="-128"/>
              </a:rPr>
              <a:t>saving – eliminates unnecessary paperwork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Efficiency Visitor, Contractor , E-hailing drivers   </a:t>
            </a:r>
          </a:p>
          <a:p>
            <a:pPr marL="0" indent="0">
              <a:buNone/>
            </a:pPr>
            <a:r>
              <a:rPr lang="en-MY" dirty="0" smtClean="0">
                <a:latin typeface="Adobe Heiti Std R" pitchFamily="34" charset="-128"/>
                <a:ea typeface="Adobe Heiti Std R" pitchFamily="34" charset="-128"/>
              </a:rPr>
              <a:t>     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In/Out Processing &amp; monitoring</a:t>
            </a:r>
          </a:p>
          <a:p>
            <a:pPr lvl="0"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Reporting Service</a:t>
            </a:r>
            <a:endParaRPr lang="en-MY" sz="2600" dirty="0"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1207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3435"/>
            <a:ext cx="7978080" cy="1570186"/>
          </a:xfrm>
        </p:spPr>
        <p:txBody>
          <a:bodyPr>
            <a:normAutofit/>
          </a:bodyPr>
          <a:lstStyle/>
          <a:p>
            <a:pPr algn="r"/>
            <a:r>
              <a:rPr lang="en-MY" sz="3600" dirty="0" smtClean="0">
                <a:solidFill>
                  <a:srgbClr val="FFC000"/>
                </a:solidFill>
                <a:latin typeface="Adobe Garamond Pro Bold" pitchFamily="18" charset="0"/>
                <a:ea typeface="Gist Rough Upr Exbold Two Demo" pitchFamily="18" charset="0"/>
              </a:rPr>
              <a:t>    </a:t>
            </a:r>
            <a:r>
              <a:rPr lang="en-MY" sz="3600" dirty="0" smtClean="0">
                <a:solidFill>
                  <a:schemeClr val="tx1"/>
                </a:solidFill>
                <a:latin typeface="Adobe Garamond Pro Bold" pitchFamily="18" charset="0"/>
                <a:ea typeface="Gist Rough Upr Exbold Two Demo" pitchFamily="18" charset="0"/>
              </a:rPr>
              <a:t>I TECH  Management </a:t>
            </a:r>
            <a:br>
              <a:rPr lang="en-MY" sz="3600" dirty="0" smtClean="0">
                <a:solidFill>
                  <a:schemeClr val="tx1"/>
                </a:solidFill>
                <a:latin typeface="Adobe Garamond Pro Bold" pitchFamily="18" charset="0"/>
                <a:ea typeface="Gist Rough Upr Exbold Two Demo" pitchFamily="18" charset="0"/>
              </a:rPr>
            </a:br>
            <a:r>
              <a:rPr lang="en-MY" sz="3600" dirty="0" smtClean="0">
                <a:solidFill>
                  <a:schemeClr val="tx1"/>
                </a:solidFill>
                <a:latin typeface="Adobe Garamond Pro Bold" pitchFamily="18" charset="0"/>
                <a:ea typeface="Gist Rough Upr Exbold Two Demo" pitchFamily="18" charset="0"/>
              </a:rPr>
              <a:t>Solutions </a:t>
            </a:r>
            <a:r>
              <a:rPr lang="en-MY" sz="3600" dirty="0" err="1" smtClean="0">
                <a:solidFill>
                  <a:schemeClr val="tx1"/>
                </a:solidFill>
                <a:latin typeface="Adobe Garamond Pro Bold" pitchFamily="18" charset="0"/>
                <a:ea typeface="Gist Rough Upr Exbold Two Demo" pitchFamily="18" charset="0"/>
              </a:rPr>
              <a:t>Sdn.Bhd</a:t>
            </a:r>
            <a:r>
              <a:rPr lang="en-MY" sz="3600" dirty="0" smtClean="0">
                <a:solidFill>
                  <a:schemeClr val="tx1"/>
                </a:solidFill>
                <a:latin typeface="Adobe Garamond Pro Bold" pitchFamily="18" charset="0"/>
                <a:ea typeface="Gist Rough Upr Exbold Two Demo" pitchFamily="18" charset="0"/>
              </a:rPr>
              <a:t>.</a:t>
            </a:r>
            <a:endParaRPr lang="en-MY" sz="3600" dirty="0">
              <a:solidFill>
                <a:schemeClr val="tx1"/>
              </a:solidFill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529" y="1700808"/>
            <a:ext cx="8820472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MY" sz="2000" dirty="0" smtClean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MY" sz="2000" dirty="0" smtClean="0">
                <a:latin typeface="Berlin Sans FB" panose="020E0602020502020306" pitchFamily="34" charset="0"/>
              </a:rPr>
              <a:t>Incorporated since 2017 with ICT Status recognition by the Government of Malaysia through the Multimedia Development Corporation (</a:t>
            </a:r>
            <a:r>
              <a:rPr lang="en-MY" sz="2000" dirty="0" err="1" smtClean="0">
                <a:latin typeface="Berlin Sans FB" panose="020E0602020502020306" pitchFamily="34" charset="0"/>
              </a:rPr>
              <a:t>MDeC</a:t>
            </a:r>
            <a:r>
              <a:rPr lang="en-MY" sz="2000" dirty="0" smtClean="0">
                <a:latin typeface="Berlin Sans FB" panose="020E0602020502020306" pitchFamily="34" charset="0"/>
              </a:rPr>
              <a:t>), for ICT and ICT-facilitated businesses that develop or use multimedia technologies to produce and enhance their products and services.</a:t>
            </a:r>
          </a:p>
          <a:p>
            <a:pPr marL="0" indent="0">
              <a:buNone/>
            </a:pPr>
            <a:endParaRPr lang="en-MY" sz="20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MY" sz="2000" dirty="0" smtClean="0">
                <a:latin typeface="Berlin Sans FB" panose="020E0602020502020306" pitchFamily="34" charset="0"/>
              </a:rPr>
              <a:t>We have been at the forefront of software development, implementation and customer service. Became one of the leading solution provider for Strata Developments &amp; Gated Community by providing PROPERTY BUTLER, a complete smart community platform under our own R&amp;D team.</a:t>
            </a:r>
          </a:p>
          <a:p>
            <a:pPr marL="0" indent="0">
              <a:buNone/>
            </a:pPr>
            <a:endParaRPr lang="en-MY" sz="20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MY" sz="2000" dirty="0" smtClean="0">
                <a:latin typeface="Berlin Sans FB" panose="020E0602020502020306" pitchFamily="34" charset="0"/>
              </a:rPr>
              <a:t>With almost years of experience, we combine the best hardware, software and services to help our customers gain a competitive advantage.</a:t>
            </a:r>
            <a:endParaRPr lang="en-MY" sz="2000" dirty="0" smtClean="0">
              <a:latin typeface="Berlin Sans FB" panose="020E0602020502020306" pitchFamily="34" charset="0"/>
              <a:ea typeface="Adobe Heiti Std R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8" y="260648"/>
            <a:ext cx="234065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688" y="334779"/>
            <a:ext cx="7607799" cy="1726069"/>
          </a:xfrm>
        </p:spPr>
        <p:txBody>
          <a:bodyPr>
            <a:normAutofit fontScale="90000"/>
          </a:bodyPr>
          <a:lstStyle/>
          <a:p>
            <a:r>
              <a:rPr lang="en-MY" sz="3600" dirty="0" smtClean="0">
                <a:solidFill>
                  <a:srgbClr val="FFC000"/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VISIT </a:t>
            </a:r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MANAGEMENT </a:t>
            </a:r>
            <a:b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</a:br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 SYSTEM </a:t>
            </a:r>
            <a:r>
              <a:rPr lang="en-MY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VMS</a:t>
            </a:r>
            <a:r>
              <a:rPr lang="en-MY" u="sng" dirty="0" smtClean="0">
                <a:solidFill>
                  <a:srgbClr val="FFC000"/>
                </a:solidFill>
                <a:latin typeface="Gist Rough Upr Exbold Two Demo" pitchFamily="18" charset="0"/>
                <a:ea typeface="Gist Rough Upr Exbold Two Demo" pitchFamily="18" charset="0"/>
              </a:rPr>
              <a:t>          </a:t>
            </a:r>
            <a:r>
              <a:rPr lang="en-MY" sz="3600" dirty="0"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en-MY" sz="3600" dirty="0">
                <a:latin typeface="Adobe Heiti Std R" pitchFamily="34" charset="-128"/>
                <a:ea typeface="Adobe Heiti Std R" pitchFamily="34" charset="-128"/>
              </a:rPr>
            </a:br>
            <a:endParaRPr lang="en-MY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44824"/>
            <a:ext cx="8282880" cy="43204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MY" sz="3200" dirty="0" smtClean="0">
                <a:latin typeface="Arial Rounded MT Bold" panose="020F0704030504030204" pitchFamily="34" charset="0"/>
                <a:ea typeface="Gist Rough Upr Exbold Two Demo" pitchFamily="18" charset="0"/>
              </a:rPr>
              <a:t>Accessibility</a:t>
            </a:r>
            <a:endParaRPr lang="en-MY" sz="3200" u="sng" dirty="0" smtClean="0">
              <a:solidFill>
                <a:srgbClr val="FFC000"/>
              </a:solidFill>
              <a:latin typeface="Gist Rough Upr Exbold Two Demo" pitchFamily="18" charset="0"/>
              <a:ea typeface="Gist Rough Upr Exbold Two Demo" pitchFamily="18" charset="0"/>
            </a:endParaRPr>
          </a:p>
          <a:p>
            <a:pPr marL="0" indent="0" algn="ctr">
              <a:buNone/>
            </a:pPr>
            <a:r>
              <a:rPr lang="en-MY" sz="3800" dirty="0" smtClean="0">
                <a:solidFill>
                  <a:srgbClr val="FFC000"/>
                </a:solidFill>
                <a:latin typeface="Gist Rough Upr Exbold Two Demo" pitchFamily="18" charset="0"/>
                <a:ea typeface="Gist Rough Upr Exbold Two Demo" pitchFamily="18" charset="0"/>
              </a:rPr>
              <a:t>              </a:t>
            </a: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r>
              <a:rPr lang="en-MY" sz="3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   Local Based 		          Mobile App</a:t>
            </a:r>
          </a:p>
        </p:txBody>
      </p:sp>
      <p:pic>
        <p:nvPicPr>
          <p:cNvPr id="8" name="Picture 6" descr="Image result for user using computer icon">
            <a:extLst>
              <a:ext uri="{FF2B5EF4-FFF2-40B4-BE49-F238E27FC236}">
                <a16:creationId xmlns="" xmlns:a16="http://schemas.microsoft.com/office/drawing/2014/main" id="{AF93C2FB-95E0-4BC7-81C0-9F8B72A4A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"/>
          <a:stretch/>
        </p:blipFill>
        <p:spPr bwMode="auto">
          <a:xfrm>
            <a:off x="1471718" y="2708920"/>
            <a:ext cx="2016224" cy="20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user using smart phone icon">
            <a:extLst>
              <a:ext uri="{FF2B5EF4-FFF2-40B4-BE49-F238E27FC236}">
                <a16:creationId xmlns="" xmlns:a16="http://schemas.microsoft.com/office/drawing/2014/main" id="{5D3F83EB-11DC-4B0C-AE7A-F2333F891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41"/>
          <a:stretch/>
        </p:blipFill>
        <p:spPr bwMode="auto">
          <a:xfrm>
            <a:off x="6012160" y="2728882"/>
            <a:ext cx="2086441" cy="20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720" y="-171400"/>
            <a:ext cx="6889679" cy="1656184"/>
          </a:xfrm>
        </p:spPr>
        <p:txBody>
          <a:bodyPr>
            <a:normAutofit/>
          </a:bodyPr>
          <a:lstStyle/>
          <a:p>
            <a:r>
              <a:rPr lang="en-MY" sz="3600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VISIT MANAGEMENT </a:t>
            </a:r>
            <a:br>
              <a:rPr lang="en-MY" sz="3600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</a:br>
            <a:r>
              <a:rPr lang="en-MY" sz="3600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 SYSTEM VMS</a:t>
            </a:r>
            <a:endParaRPr lang="en-MY" sz="360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03648" y="1052736"/>
            <a:ext cx="7784585" cy="972582"/>
          </a:xfrm>
        </p:spPr>
        <p:txBody>
          <a:bodyPr>
            <a:noAutofit/>
          </a:bodyPr>
          <a:lstStyle/>
          <a:p>
            <a:r>
              <a:rPr lang="en-MY" sz="36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</a:t>
            </a:r>
            <a:endParaRPr lang="en-MY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412776"/>
            <a:ext cx="651621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dirty="0" smtClean="0">
                <a:solidFill>
                  <a:srgbClr val="FFC000"/>
                </a:solidFill>
              </a:rPr>
              <a:t> </a:t>
            </a:r>
            <a:r>
              <a:rPr lang="en-MY" sz="2800" b="1" dirty="0" smtClean="0">
                <a:solidFill>
                  <a:srgbClr val="FFC000"/>
                </a:solidFill>
              </a:rPr>
              <a:t>Functions :</a:t>
            </a:r>
          </a:p>
          <a:p>
            <a:r>
              <a:rPr lang="en-MY" sz="2000" dirty="0" smtClean="0"/>
              <a:t>Capture I/C, License or other card image and OCR during entry</a:t>
            </a:r>
          </a:p>
          <a:p>
            <a:r>
              <a:rPr lang="en-MY" sz="2000" dirty="0" smtClean="0"/>
              <a:t>Visitors entry/exit controlled by Barcode scanner </a:t>
            </a:r>
          </a:p>
          <a:p>
            <a:r>
              <a:rPr lang="en-MY" sz="2000" dirty="0" smtClean="0"/>
              <a:t>Easy retrieval of Visitors previous data by vehicle’s number/ IC No. </a:t>
            </a:r>
          </a:p>
          <a:p>
            <a:r>
              <a:rPr lang="en-MY" sz="2000" dirty="0" smtClean="0"/>
              <a:t>Call verification to residents via GSM Phone with just a click before any access to premises</a:t>
            </a:r>
          </a:p>
          <a:p>
            <a:r>
              <a:rPr lang="en-MY" sz="2000" dirty="0" smtClean="0"/>
              <a:t>Residents register contact is not shown at all time for data protection</a:t>
            </a:r>
          </a:p>
          <a:p>
            <a:r>
              <a:rPr lang="en-MY" sz="2000" dirty="0" smtClean="0"/>
              <a:t>Pre-register single /multiple visitors by mobile app</a:t>
            </a:r>
          </a:p>
          <a:p>
            <a:r>
              <a:rPr lang="en-MY" sz="2000" dirty="0" smtClean="0"/>
              <a:t>Pre-register of Contractor / Tutor for single or multiple entry</a:t>
            </a:r>
          </a:p>
          <a:p>
            <a:r>
              <a:rPr lang="en-MY" sz="2000" dirty="0" smtClean="0"/>
              <a:t>Pre-register of e-hailing/Taxi driver for pick-up and drop-off</a:t>
            </a:r>
          </a:p>
          <a:p>
            <a:r>
              <a:rPr lang="en-MY" sz="2000" dirty="0" smtClean="0"/>
              <a:t>Records &amp; data of Manual barrier open in function for monitoring purpose.</a:t>
            </a:r>
          </a:p>
          <a:p>
            <a:endParaRPr lang="en-MY" sz="1800" dirty="0" smtClean="0"/>
          </a:p>
          <a:p>
            <a:endParaRPr lang="en-MY" sz="1800" dirty="0" smtClean="0"/>
          </a:p>
          <a:p>
            <a:endParaRPr lang="en-MY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1033161" cy="103210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12976"/>
            <a:ext cx="2616865" cy="1869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6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11207"/>
            <a:ext cx="7128792" cy="1224136"/>
          </a:xfrm>
        </p:spPr>
        <p:txBody>
          <a:bodyPr>
            <a:normAutofit fontScale="90000"/>
          </a:bodyPr>
          <a:lstStyle/>
          <a:p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VISIT MANAGEMENT                SYSTEM VMS</a:t>
            </a:r>
            <a:endParaRPr lang="en-MY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chemeClr val="tx2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600" u="sng" dirty="0" smtClean="0">
                <a:solidFill>
                  <a:schemeClr val="accent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State-of-the-art Technology</a:t>
            </a:r>
          </a:p>
          <a:p>
            <a:pPr>
              <a:buFont typeface="Wingdings"/>
              <a:buChar char="Ø"/>
            </a:pP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Own development and patent GSM Board with voice recording on every call made to owners</a:t>
            </a:r>
          </a:p>
          <a:p>
            <a:pPr>
              <a:buFont typeface="Wingdings"/>
              <a:buChar char="Ø"/>
            </a:pP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Visitors entry/exit control by barcode reader reading barcode on Visitor Pass issued</a:t>
            </a:r>
          </a:p>
          <a:p>
            <a:pPr>
              <a:buFont typeface="Wingdings"/>
              <a:buChar char="Ø"/>
            </a:pP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Every single press of barrier gate Push button data is </a:t>
            </a: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recorded </a:t>
            </a: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for monitoring purpose</a:t>
            </a:r>
          </a:p>
          <a:p>
            <a:pPr marL="0" indent="0">
              <a:buNone/>
            </a:pPr>
            <a:endParaRPr lang="en-MY" sz="3200" dirty="0" smtClean="0">
              <a:solidFill>
                <a:schemeClr val="accent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solidFill>
                <a:srgbClr val="FFC00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1207"/>
            <a:ext cx="1033161" cy="103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06836"/>
            <a:ext cx="2770092" cy="2424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627390"/>
            <a:ext cx="2241727" cy="1788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25131"/>
            <a:ext cx="1238204" cy="1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90" y="274638"/>
            <a:ext cx="6740510" cy="1282154"/>
          </a:xfrm>
        </p:spPr>
        <p:txBody>
          <a:bodyPr>
            <a:normAutofit fontScale="90000"/>
          </a:bodyPr>
          <a:lstStyle/>
          <a:p>
            <a:r>
              <a:rPr lang="en-MY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VISIT </a:t>
            </a:r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MANAGEMENT</a:t>
            </a:r>
            <a:b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</a:br>
            <a:r>
              <a:rPr lang="en-MY" u="sng" dirty="0" smtClean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SYSTEM </a:t>
            </a:r>
            <a:r>
              <a:rPr lang="en-MY" u="sng" dirty="0">
                <a:solidFill>
                  <a:srgbClr val="0070C0"/>
                </a:solidFill>
                <a:latin typeface="Gist Rough Upr Exbold Two Demo" pitchFamily="18" charset="0"/>
                <a:ea typeface="Gist Rough Upr Exbold Two Demo" pitchFamily="18" charset="0"/>
              </a:rPr>
              <a:t>VMS</a:t>
            </a:r>
            <a:endParaRPr lang="en-MY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4176464" cy="3888432"/>
          </a:xfrm>
        </p:spPr>
        <p:txBody>
          <a:bodyPr>
            <a:noAutofit/>
          </a:bodyPr>
          <a:lstStyle/>
          <a:p>
            <a:endParaRPr lang="en-MY" sz="1800" dirty="0" smtClean="0"/>
          </a:p>
          <a:p>
            <a:endParaRPr lang="en-MY" sz="1800" dirty="0" smtClean="0"/>
          </a:p>
          <a:p>
            <a:endParaRPr lang="en-MY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"/>
          </p:nvPr>
        </p:nvSpPr>
        <p:spPr>
          <a:xfrm>
            <a:off x="611560" y="1628800"/>
            <a:ext cx="7922840" cy="40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3600" dirty="0" smtClean="0">
                <a:solidFill>
                  <a:srgbClr val="FFC000"/>
                </a:solidFill>
              </a:rPr>
              <a:t>Why choose us: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 smtClean="0"/>
              <a:t>Tailor-made </a:t>
            </a:r>
            <a:r>
              <a:rPr lang="en-MY" sz="2400" dirty="0"/>
              <a:t>: For local Property solutions thru years of R&amp;D and Property Management experience.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/>
              <a:t>Proven : Currently more than 60 property sites and growing.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 smtClean="0"/>
              <a:t>One-off purchase, no contract commitment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 smtClean="0"/>
              <a:t>Most complete features &amp; functions Property VMS in the market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/>
              <a:t>S</a:t>
            </a:r>
            <a:r>
              <a:rPr lang="en-MY" sz="2400" dirty="0" smtClean="0"/>
              <a:t>ophisticated</a:t>
            </a:r>
            <a:r>
              <a:rPr lang="en-MY" sz="2400" dirty="0"/>
              <a:t> </a:t>
            </a:r>
            <a:r>
              <a:rPr lang="en-MY" sz="2400" dirty="0" smtClean="0"/>
              <a:t>program you can count 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 smtClean="0"/>
              <a:t>Providing latest heavy- duty embedded computer hardware and </a:t>
            </a:r>
          </a:p>
          <a:p>
            <a:pPr marL="0" indent="0">
              <a:buNone/>
            </a:pPr>
            <a:r>
              <a:rPr lang="en-MY" sz="2400" dirty="0"/>
              <a:t> </a:t>
            </a:r>
            <a:r>
              <a:rPr lang="en-MY" sz="2400" dirty="0" smtClean="0"/>
              <a:t>       licensed  Windows 10 OS.</a:t>
            </a:r>
            <a:endParaRPr lang="en-MY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2400" dirty="0"/>
              <a:t>Data Security : </a:t>
            </a:r>
            <a:r>
              <a:rPr lang="en-MY" sz="2400" dirty="0" smtClean="0"/>
              <a:t>Local </a:t>
            </a:r>
            <a:r>
              <a:rPr lang="en-MY" sz="2400" dirty="0"/>
              <a:t>based </a:t>
            </a:r>
            <a:r>
              <a:rPr lang="en-MY" sz="2400" dirty="0" smtClean="0"/>
              <a:t>storage and wholly owned it.</a:t>
            </a:r>
            <a:endParaRPr lang="en-MY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5198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3528" y="1844824"/>
            <a:ext cx="8640960" cy="501317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 algn="just"/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 algn="just"/>
            <a:endParaRPr lang="en-US" alt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        </a:t>
            </a:r>
            <a:endParaRPr lang="en-US" altLang="en-US" sz="2200" i="1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en-US" sz="3200" dirty="0" smtClean="0">
                <a:solidFill>
                  <a:srgbClr val="FFC000"/>
                </a:solidFill>
                <a:latin typeface="+mn-lt"/>
              </a:rPr>
              <a:t>Features :</a:t>
            </a:r>
            <a:endParaRPr lang="en-US" altLang="en-US" sz="3200" dirty="0">
              <a:solidFill>
                <a:srgbClr val="FFC000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Very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low-cost stickers compare to other Long-range technology and </a:t>
            </a:r>
            <a:endParaRPr lang="en-US" altLang="en-US" sz="2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it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is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cheaper than a Proximity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access cards.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No maintenance cost, unlike other long-range technology need to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</a:t>
            </a:r>
          </a:p>
          <a:p>
            <a:pPr algn="just"/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  change battery very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frequently and high maintenance cost.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Cannot 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</a:rPr>
              <a:t>clone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the stickers, unlike other access cards can be easily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just"/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  clone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.  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High passage speed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Reliability in reading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License-free operation for UHF signal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Do not require </a:t>
            </a:r>
            <a:r>
              <a:rPr lang="en-US" altLang="en-US" sz="2200" dirty="0" smtClean="0">
                <a:solidFill>
                  <a:schemeClr val="tx1"/>
                </a:solidFill>
                <a:latin typeface="+mn-lt"/>
              </a:rPr>
              <a:t>Anti-Pass back </a:t>
            </a:r>
            <a:r>
              <a:rPr lang="en-US" altLang="en-US" sz="2200" dirty="0">
                <a:solidFill>
                  <a:schemeClr val="tx1"/>
                </a:solidFill>
                <a:latin typeface="+mn-lt"/>
              </a:rPr>
              <a:t>feature</a:t>
            </a:r>
            <a:endParaRPr lang="en-MY" altLang="en-US" sz="2200" dirty="0">
              <a:solidFill>
                <a:schemeClr val="tx1"/>
              </a:solidFill>
              <a:latin typeface="+mn-lt"/>
            </a:endParaRPr>
          </a:p>
          <a:p>
            <a:endParaRPr lang="en-MY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797152"/>
            <a:ext cx="1639069" cy="16390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1152128" cy="11509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382924"/>
            <a:ext cx="7772400" cy="1389892"/>
          </a:xfrm>
        </p:spPr>
        <p:txBody>
          <a:bodyPr>
            <a:noAutofit/>
          </a:bodyPr>
          <a:lstStyle/>
          <a:p>
            <a:r>
              <a:rPr lang="en-MY" u="sng" dirty="0" smtClean="0">
                <a:solidFill>
                  <a:srgbClr val="7030A0"/>
                </a:solidFill>
                <a:latin typeface="Gist Rough Upr Exbold Two Demo" pitchFamily="18" charset="0"/>
                <a:ea typeface="Gist Rough Upr Exbold Two Demo" pitchFamily="18" charset="0"/>
              </a:rPr>
              <a:t>RFID CAR STICKER</a:t>
            </a:r>
            <a:br>
              <a:rPr lang="en-MY" u="sng" dirty="0" smtClean="0">
                <a:solidFill>
                  <a:srgbClr val="7030A0"/>
                </a:solidFill>
                <a:latin typeface="Gist Rough Upr Exbold Two Demo" pitchFamily="18" charset="0"/>
                <a:ea typeface="Gist Rough Upr Exbold Two Demo" pitchFamily="18" charset="0"/>
              </a:rPr>
            </a:br>
            <a:r>
              <a:rPr lang="en-MY" u="sng" dirty="0" smtClean="0">
                <a:solidFill>
                  <a:srgbClr val="7030A0"/>
                </a:solidFill>
                <a:latin typeface="Gist Rough Upr Exbold Two Demo" pitchFamily="18" charset="0"/>
                <a:ea typeface="Gist Rough Upr Exbold Two Demo" pitchFamily="18" charset="0"/>
              </a:rPr>
              <a:t>ACCESS SYSTEM</a:t>
            </a:r>
            <a:endParaRPr lang="en-MY" u="sng" dirty="0">
              <a:solidFill>
                <a:srgbClr val="7030A0"/>
              </a:solidFill>
              <a:latin typeface="Gist Rough Upr Exbold Two Demo" pitchFamily="18" charset="0"/>
              <a:ea typeface="Gist Rough Upr Exbold Two Dem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814" y="407658"/>
            <a:ext cx="5139498" cy="1219890"/>
          </a:xfrm>
        </p:spPr>
        <p:txBody>
          <a:bodyPr>
            <a:normAutofit/>
          </a:bodyPr>
          <a:lstStyle/>
          <a:p>
            <a:r>
              <a:rPr lang="en-MY" sz="4800" u="sng" dirty="0" smtClean="0">
                <a:solidFill>
                  <a:srgbClr val="00B050"/>
                </a:solidFill>
                <a:latin typeface="Gist Rough Upr Exbold Two Demo" pitchFamily="18" charset="0"/>
                <a:ea typeface="Gist Rough Upr Exbold Two Demo" pitchFamily="18" charset="0"/>
              </a:rPr>
              <a:t>THE APP</a:t>
            </a:r>
            <a:endParaRPr lang="en-MY" sz="5300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52319"/>
            <a:ext cx="8640960" cy="2712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Allow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you to book the nearest </a:t>
            </a: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available and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best service providers in your region at a tap of a button.</a:t>
            </a:r>
          </a:p>
          <a:p>
            <a:pPr marL="0" indent="0">
              <a:buNone/>
            </a:pP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The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easiest and fastest way to hire service professional or even </a:t>
            </a: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doctor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to your </a:t>
            </a: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home. All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charges is transparent where a fixed service charges is applicable.</a:t>
            </a:r>
          </a:p>
          <a:p>
            <a:pPr marL="0" indent="0">
              <a:buNone/>
            </a:pP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Every </a:t>
            </a:r>
            <a:r>
              <a:rPr lang="en-MY" sz="2000" dirty="0">
                <a:latin typeface="Adobe Ming Std L" pitchFamily="18" charset="-128"/>
                <a:ea typeface="Adobe Ming Std L" pitchFamily="18" charset="-128"/>
              </a:rPr>
              <a:t>professional service providers is rigorously screened and rated (by you) to ensure you get the best service</a:t>
            </a:r>
            <a:r>
              <a:rPr lang="en-MY" sz="2000" dirty="0" smtClean="0">
                <a:latin typeface="Adobe Ming Std L" pitchFamily="18" charset="-128"/>
                <a:ea typeface="Adobe Ming Std L" pitchFamily="18" charset="-128"/>
              </a:rPr>
              <a:t>.</a:t>
            </a:r>
            <a:endParaRPr lang="en-MY" sz="2000" dirty="0">
              <a:latin typeface="Adobe Ming Std L" pitchFamily="18" charset="-128"/>
              <a:ea typeface="Adobe Ming Std L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30" y="415148"/>
            <a:ext cx="2342474" cy="1237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1224136" cy="1222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1" y="4145796"/>
            <a:ext cx="1553162" cy="2682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9" y="4145796"/>
            <a:ext cx="1549410" cy="2676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76" y="4149061"/>
            <a:ext cx="1542509" cy="2664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20227"/>
            <a:ext cx="1559201" cy="26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093" y="451030"/>
            <a:ext cx="6268616" cy="1656184"/>
          </a:xfrm>
        </p:spPr>
        <p:txBody>
          <a:bodyPr>
            <a:normAutofit/>
          </a:bodyPr>
          <a:lstStyle/>
          <a:p>
            <a:r>
              <a:rPr lang="en-MY" sz="3600" dirty="0" smtClean="0">
                <a:solidFill>
                  <a:srgbClr val="92D050"/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sz="4800" u="sng" dirty="0" smtClean="0">
                <a:solidFill>
                  <a:srgbClr val="00B050"/>
                </a:solidFill>
                <a:latin typeface="Gist Rough Upr Exbold Two Demo" pitchFamily="18" charset="0"/>
                <a:ea typeface="Gist Rough Upr Exbold Two Demo" pitchFamily="18" charset="0"/>
              </a:rPr>
              <a:t>THE APP</a:t>
            </a:r>
            <a:r>
              <a:rPr lang="en-MY" sz="3600" dirty="0">
                <a:solidFill>
                  <a:srgbClr val="92D050"/>
                </a:solidFill>
                <a:latin typeface="Adobe Heiti Std R" pitchFamily="34" charset="-128"/>
                <a:ea typeface="Adobe Heiti Std R" pitchFamily="34" charset="-128"/>
              </a:rPr>
              <a:t/>
            </a:r>
            <a:br>
              <a:rPr lang="en-MY" sz="3600" dirty="0">
                <a:solidFill>
                  <a:srgbClr val="92D050"/>
                </a:solidFill>
                <a:latin typeface="Adobe Heiti Std R" pitchFamily="34" charset="-128"/>
                <a:ea typeface="Adobe Heiti Std R" pitchFamily="34" charset="-128"/>
              </a:rPr>
            </a:br>
            <a:endParaRPr lang="en-MY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078" y="1545692"/>
            <a:ext cx="8515921" cy="461961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MY" sz="3200" u="sng" dirty="0" smtClean="0">
              <a:solidFill>
                <a:srgbClr val="FFC000"/>
              </a:solidFill>
              <a:latin typeface="Gist Rough Upr Exbold Two Demo" pitchFamily="18" charset="0"/>
              <a:ea typeface="Gist Rough Upr Exbold Two Demo" pitchFamily="18" charset="0"/>
            </a:endParaRP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r>
              <a:rPr lang="en-MY" sz="3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		            </a:t>
            </a:r>
          </a:p>
          <a:p>
            <a:pPr marL="0" indent="0">
              <a:buNone/>
            </a:pPr>
            <a:r>
              <a:rPr lang="en-MY" sz="3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                           </a:t>
            </a:r>
            <a:r>
              <a:rPr lang="en-MY" sz="3900" dirty="0" smtClean="0">
                <a:latin typeface="Adobe Heiti Std R" pitchFamily="34" charset="-128"/>
                <a:ea typeface="Adobe Heiti Std R" pitchFamily="34" charset="-128"/>
              </a:rPr>
              <a:t>FREE Mobile App</a:t>
            </a:r>
          </a:p>
        </p:txBody>
      </p:sp>
      <p:pic>
        <p:nvPicPr>
          <p:cNvPr id="9" name="Picture 4" descr="Image result for user using smart phone icon">
            <a:extLst>
              <a:ext uri="{FF2B5EF4-FFF2-40B4-BE49-F238E27FC236}">
                <a16:creationId xmlns="" xmlns:a16="http://schemas.microsoft.com/office/drawing/2014/main" id="{5D3F83EB-11DC-4B0C-AE7A-F2333F891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41"/>
          <a:stretch/>
        </p:blipFill>
        <p:spPr bwMode="auto">
          <a:xfrm>
            <a:off x="656643" y="2264476"/>
            <a:ext cx="2664296" cy="2614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91154"/>
            <a:ext cx="2901292" cy="1063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62" y="3864890"/>
            <a:ext cx="2765408" cy="1013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91" y="2132856"/>
            <a:ext cx="1796326" cy="3102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1224136" cy="12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404664"/>
            <a:ext cx="6491064" cy="1143000"/>
          </a:xfrm>
        </p:spPr>
        <p:txBody>
          <a:bodyPr>
            <a:normAutofit/>
          </a:bodyPr>
          <a:lstStyle/>
          <a:p>
            <a:r>
              <a:rPr lang="en-MY" sz="4800" u="sng" dirty="0" smtClean="0">
                <a:solidFill>
                  <a:srgbClr val="00B050"/>
                </a:solidFill>
                <a:latin typeface="Gist Rough Upr Exbold Two Demo" pitchFamily="18" charset="0"/>
                <a:ea typeface="Gist Rough Upr Exbold Two Demo" pitchFamily="18" charset="0"/>
              </a:rPr>
              <a:t>THE APP</a:t>
            </a:r>
            <a:endParaRPr lang="en-MY" sz="4800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8840"/>
            <a:ext cx="8138864" cy="424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</a:t>
            </a:r>
            <a:r>
              <a:rPr lang="en-MY" sz="3200" dirty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F</a:t>
            </a:r>
            <a:r>
              <a:rPr lang="en-MY" sz="32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eatures :</a:t>
            </a:r>
          </a:p>
          <a:p>
            <a:pPr>
              <a:buFont typeface="Wingdings" pitchFamily="2" charset="2"/>
              <a:buChar char="Ø"/>
            </a:pPr>
            <a:r>
              <a:rPr lang="en-MY" sz="2800" dirty="0" smtClean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Contractors/Renovators/I.D solutions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Housekeeping/ Laundry / Carwash solutions 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Doctor-On-Call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Pest Control / Mover solutions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Pay utilities bills online/ Top-up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Online Shopping</a:t>
            </a:r>
          </a:p>
          <a:p>
            <a:pPr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Food Ordering </a:t>
            </a:r>
          </a:p>
          <a:p>
            <a:pPr lvl="0"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E-hailing / transport service bookings</a:t>
            </a:r>
          </a:p>
          <a:p>
            <a:pPr lvl="0">
              <a:buFont typeface="Wingdings" pitchFamily="2" charset="2"/>
              <a:buChar char="Ø"/>
            </a:pPr>
            <a:r>
              <a:rPr lang="en-MY" sz="2600" dirty="0" smtClean="0">
                <a:latin typeface="Adobe Heiti Std R" pitchFamily="34" charset="-128"/>
                <a:ea typeface="Adobe Heiti Std R" pitchFamily="34" charset="-128"/>
              </a:rPr>
              <a:t> Cashless Transaction</a:t>
            </a: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1224136" cy="12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16632"/>
            <a:ext cx="6626696" cy="1152128"/>
          </a:xfrm>
        </p:spPr>
        <p:txBody>
          <a:bodyPr>
            <a:normAutofit/>
          </a:bodyPr>
          <a:lstStyle/>
          <a:p>
            <a:r>
              <a:rPr lang="en-MY" sz="4800" u="sng" dirty="0" smtClean="0">
                <a:solidFill>
                  <a:srgbClr val="00B050"/>
                </a:solidFill>
                <a:latin typeface="Gist Rough Upr Exbold Two Demo" pitchFamily="18" charset="0"/>
                <a:ea typeface="Gist Rough Upr Exbold Two Demo" pitchFamily="18" charset="0"/>
              </a:rPr>
              <a:t>THE APP</a:t>
            </a:r>
            <a:endParaRPr lang="en-MY" sz="4800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12776"/>
            <a:ext cx="7924800" cy="43022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70" y="3183748"/>
            <a:ext cx="1777627" cy="1182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4362"/>
            <a:ext cx="1777627" cy="934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44" y="2344254"/>
            <a:ext cx="2022424" cy="2022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79" y="3416045"/>
            <a:ext cx="1356052" cy="89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9" y="2183817"/>
            <a:ext cx="1639001" cy="1390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3" y="3775213"/>
            <a:ext cx="1994337" cy="631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9" y="4835445"/>
            <a:ext cx="2390677" cy="179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48" y="4731021"/>
            <a:ext cx="2140284" cy="1895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1" y="4731021"/>
            <a:ext cx="2996598" cy="1999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49" y="1166488"/>
            <a:ext cx="1342395" cy="20172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7704" y="1166488"/>
            <a:ext cx="378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SERVICES PROVIDER</a:t>
            </a:r>
            <a:endParaRPr lang="en-MY" sz="28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4" y="382736"/>
            <a:ext cx="1224136" cy="12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en-MY" sz="3600" dirty="0" smtClean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        </a:t>
            </a:r>
            <a:r>
              <a:rPr lang="en-MY" sz="3600" u="sng" dirty="0" smtClean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PROPERTY</a:t>
            </a:r>
            <a:r>
              <a:rPr lang="en-MY" sz="3600" u="sng" dirty="0" smtClean="0">
                <a:solidFill>
                  <a:srgbClr val="92D050"/>
                </a:solidFill>
                <a:latin typeface="Gist Rough Upr Exbold Two Demo" pitchFamily="18" charset="0"/>
                <a:ea typeface="Gist Rough Upr Exbold Two Demo" pitchFamily="18" charset="0"/>
              </a:rPr>
              <a:t>  </a:t>
            </a:r>
            <a:r>
              <a:rPr lang="en-MY" sz="3600" u="sng" dirty="0" smtClean="0">
                <a:solidFill>
                  <a:schemeClr val="accent1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BUTLER</a:t>
            </a:r>
            <a:endParaRPr lang="en-MY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6792"/>
            <a:ext cx="6410672" cy="180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44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WIN - WIN - WIN</a:t>
            </a:r>
          </a:p>
          <a:p>
            <a:pPr marL="0" indent="0">
              <a:buNone/>
            </a:pPr>
            <a:r>
              <a:rPr lang="en-MY" sz="44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          SOLUTION </a:t>
            </a:r>
            <a:endParaRPr lang="en-MY" sz="44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30093853"/>
              </p:ext>
            </p:extLst>
          </p:nvPr>
        </p:nvGraphicFramePr>
        <p:xfrm>
          <a:off x="395537" y="3735415"/>
          <a:ext cx="8208911" cy="2849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49617"/>
                <a:gridCol w="1494956"/>
                <a:gridCol w="1528133"/>
                <a:gridCol w="1815433"/>
                <a:gridCol w="1420772"/>
              </a:tblGrid>
              <a:tr h="743572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chemeClr val="bg1"/>
                          </a:solidFill>
                        </a:rPr>
                        <a:t>JMB</a:t>
                      </a:r>
                      <a:r>
                        <a:rPr lang="en-MY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MY" baseline="0" dirty="0" smtClean="0">
                          <a:solidFill>
                            <a:schemeClr val="bg1"/>
                          </a:solidFill>
                        </a:rPr>
                        <a:t>MC :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/>
                        <a:t>Easy Monitoring</a:t>
                      </a:r>
                      <a:r>
                        <a:rPr lang="en-MY" b="1" baseline="0" dirty="0" smtClean="0"/>
                        <a:t> of Asset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/>
                        <a:t>Enhance</a:t>
                      </a:r>
                      <a:r>
                        <a:rPr lang="en-MY" b="1" baseline="0" dirty="0" smtClean="0"/>
                        <a:t> Property Value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/>
                        <a:t>Agent </a:t>
                      </a:r>
                    </a:p>
                    <a:p>
                      <a:r>
                        <a:rPr lang="en-MY" b="1" dirty="0" smtClean="0"/>
                        <a:t>Evaluation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/>
                        <a:t>99%</a:t>
                      </a:r>
                      <a:r>
                        <a:rPr lang="en-MY" b="1" baseline="0" dirty="0" smtClean="0"/>
                        <a:t> Data Retrievable</a:t>
                      </a:r>
                      <a:endParaRPr lang="en-MY" b="1" dirty="0"/>
                    </a:p>
                  </a:txBody>
                  <a:tcPr/>
                </a:tc>
              </a:tr>
              <a:tr h="743572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bg1"/>
                          </a:solidFill>
                        </a:rPr>
                        <a:t>Managing Agent :</a:t>
                      </a:r>
                      <a:endParaRPr lang="en-MY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Easy Operating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Preventive</a:t>
                      </a:r>
                      <a:r>
                        <a:rPr lang="en-MY" b="1" baseline="0" dirty="0" smtClean="0">
                          <a:solidFill>
                            <a:schemeClr val="tx1"/>
                          </a:solidFill>
                        </a:rPr>
                        <a:t> Maintenance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MY" b="1" baseline="0" dirty="0" smtClean="0">
                          <a:solidFill>
                            <a:schemeClr val="tx1"/>
                          </a:solidFill>
                        </a:rPr>
                        <a:t>-in-one Integrated System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Staff Evaluation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0313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bg1"/>
                          </a:solidFill>
                        </a:rPr>
                        <a:t>Residents</a:t>
                      </a:r>
                      <a:r>
                        <a:rPr lang="en-MY" b="1" baseline="0" dirty="0" smtClean="0">
                          <a:solidFill>
                            <a:schemeClr val="bg1"/>
                          </a:solidFill>
                        </a:rPr>
                        <a:t> :</a:t>
                      </a:r>
                      <a:endParaRPr lang="en-MY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Own Account Monitoring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Prestigious</a:t>
                      </a:r>
                      <a:r>
                        <a:rPr lang="en-MY" b="1" baseline="0" dirty="0" smtClean="0">
                          <a:solidFill>
                            <a:schemeClr val="tx1"/>
                          </a:solidFill>
                        </a:rPr>
                        <a:t> Living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Easy Communication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One stop </a:t>
                      </a:r>
                    </a:p>
                    <a:p>
                      <a:r>
                        <a:rPr lang="en-MY" b="1" dirty="0" smtClean="0">
                          <a:solidFill>
                            <a:schemeClr val="tx1"/>
                          </a:solidFill>
                        </a:rPr>
                        <a:t>e-services</a:t>
                      </a:r>
                      <a:endParaRPr lang="en-MY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98497"/>
            <a:ext cx="2271754" cy="2071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88640"/>
            <a:ext cx="1150511" cy="11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sz="3600" u="sng" dirty="0" smtClean="0">
                <a:solidFill>
                  <a:schemeClr val="tx1"/>
                </a:solidFill>
                <a:latin typeface="Gist Rough Upr Exbold Two Demo" pitchFamily="18" charset="0"/>
                <a:ea typeface="Gist Rough Upr Exbold Two Demo" pitchFamily="18" charset="0"/>
              </a:rPr>
              <a:t>   PROPERTY BUTLER </a:t>
            </a:r>
            <a:endParaRPr lang="en-MY" sz="36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32177"/>
            <a:ext cx="8568952" cy="4561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24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A complete web-based community platform with mobile application accessibility that allow JMB / MC, Building Managers and Residents to source for expert service providers and reliable quotes for all your Properties need.</a:t>
            </a:r>
          </a:p>
          <a:p>
            <a:pPr marL="0" indent="0">
              <a:buNone/>
            </a:pPr>
            <a:endParaRPr lang="en-MY" sz="14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With others all aspects covered including controls, monitors buildings, assets maintenance schedule, task/complains tracking, integrated Billing &amp; Accounting Finance management, Visitor </a:t>
            </a:r>
            <a:r>
              <a:rPr lang="en-MY" sz="2400" dirty="0">
                <a:latin typeface="Adobe Heiti Std R" pitchFamily="34" charset="-128"/>
                <a:ea typeface="Adobe Heiti Std R" pitchFamily="34" charset="-128"/>
              </a:rPr>
              <a:t>M</a:t>
            </a:r>
            <a:r>
              <a:rPr lang="en-MY" sz="2400" dirty="0" smtClean="0">
                <a:latin typeface="Adobe Heiti Std R" pitchFamily="34" charset="-128"/>
                <a:ea typeface="Adobe Heiti Std R" pitchFamily="34" charset="-128"/>
              </a:rPr>
              <a:t>anagement, RFID access system</a:t>
            </a:r>
            <a:endParaRPr lang="en-MY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20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455576"/>
            <a:ext cx="2812824" cy="1077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1" y="188640"/>
            <a:ext cx="1344913" cy="13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92888" cy="592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70020"/>
            <a:ext cx="1150511" cy="1149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55776" y="962472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sz="3600" u="sng" dirty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PROPERTY</a:t>
            </a:r>
            <a:r>
              <a:rPr lang="en-MY" sz="3600" u="sng" dirty="0">
                <a:solidFill>
                  <a:srgbClr val="92D050"/>
                </a:solidFill>
                <a:latin typeface="Gist Rough Upr Exbold Two Demo" pitchFamily="18" charset="0"/>
                <a:ea typeface="Gist Rough Upr Exbold Two Demo" pitchFamily="18" charset="0"/>
              </a:rPr>
              <a:t>  </a:t>
            </a:r>
            <a:r>
              <a:rPr lang="en-MY" sz="3600" u="sng" dirty="0">
                <a:solidFill>
                  <a:schemeClr val="accent1">
                    <a:lumMod val="75000"/>
                  </a:schemeClr>
                </a:solidFill>
                <a:latin typeface="Gist Rough Upr Exbold Two Demo" pitchFamily="18" charset="0"/>
                <a:ea typeface="Gist Rough Upr Exbold Two Demo" pitchFamily="18" charset="0"/>
              </a:rPr>
              <a:t>BUTLER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41222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600" b="1" dirty="0" smtClean="0">
                <a:solidFill>
                  <a:srgbClr val="FFC000"/>
                </a:solidFill>
                <a:latin typeface="Gist Rough Upr Exbold Two Demo" pitchFamily="18" charset="0"/>
                <a:ea typeface="Gist Rough Upr Exbold Two Demo" pitchFamily="18" charset="0"/>
              </a:rPr>
              <a:t>     Thank You</a:t>
            </a:r>
            <a:r>
              <a:rPr lang="en-US" altLang="zh-CN" sz="6600" dirty="0" smtClean="0">
                <a:solidFill>
                  <a:srgbClr val="FFC000"/>
                </a:solidFill>
                <a:latin typeface="Gist Rough Upr Exbold Two Demo" pitchFamily="18" charset="0"/>
                <a:ea typeface="Gist Rough Upr Exbold Two Demo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41" y="1340768"/>
            <a:ext cx="3418320" cy="2276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95" y="4475476"/>
            <a:ext cx="2513578" cy="1778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4077072"/>
            <a:ext cx="518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 </a:t>
            </a:r>
            <a:r>
              <a:rPr lang="en-MY" sz="2000" dirty="0" smtClean="0">
                <a:latin typeface="Adobe Garamond Pro Bold" pitchFamily="18" charset="0"/>
              </a:rPr>
              <a:t>Brought to you by </a:t>
            </a:r>
            <a:r>
              <a:rPr lang="en-MY" dirty="0" smtClean="0"/>
              <a:t>: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478651" y="629216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 smtClean="0"/>
              <a:t>www,itechms.my</a:t>
            </a:r>
            <a:r>
              <a:rPr lang="en-MY" b="1" dirty="0" smtClean="0"/>
              <a:t> / </a:t>
            </a:r>
            <a:r>
              <a:rPr lang="en-MY" b="1" dirty="0" smtClean="0">
                <a:hlinkClick r:id="rId4"/>
              </a:rPr>
              <a:t>jasonlim@itechms.my</a:t>
            </a:r>
            <a:r>
              <a:rPr lang="en-MY" b="1" dirty="0" smtClean="0"/>
              <a:t> / +6019-314 8181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9750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231908"/>
            <a:ext cx="6659683" cy="1447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278092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By our innovative technologies JMB / MC, Build Managers and Residents with simple method now can source for Contractors, Service Providers, Consultants, Cleaning Services, Insurance Renewal and </a:t>
            </a:r>
            <a:r>
              <a:rPr lang="en-MY" sz="2400" dirty="0" err="1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etc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obtaining quotation for comparison.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System will provide 3 (three) quotes and only reviewable at the same time set for </a:t>
            </a:r>
            <a:r>
              <a:rPr lang="en-MY" sz="2400" b="1" u="sng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transparency</a:t>
            </a:r>
            <a:r>
              <a:rPr lang="en-MY" sz="2400" b="1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678" y="1916832"/>
            <a:ext cx="8803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Transparency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93" y="5229200"/>
            <a:ext cx="1345492" cy="13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231908"/>
            <a:ext cx="6659683" cy="1447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82" y="2780928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With our cloud-base application all data is fully protected </a:t>
            </a:r>
          </a:p>
          <a:p>
            <a:r>
              <a:rPr lang="en-MY" sz="2400" dirty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  </a:t>
            </a:r>
            <a:r>
              <a:rPr lang="en-MY" sz="2400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</a:rPr>
              <a:t>and compliance to all </a:t>
            </a:r>
            <a:r>
              <a:rPr lang="en-MY" sz="2400" dirty="0">
                <a:latin typeface="Adobe Ming Std L" pitchFamily="18" charset="-128"/>
                <a:ea typeface="Adobe Ming Std L" pitchFamily="18" charset="-128"/>
              </a:rPr>
              <a:t>applicable personal data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</a:rPr>
              <a:t>protection</a:t>
            </a:r>
          </a:p>
          <a:p>
            <a:r>
              <a:rPr lang="en-MY" sz="2400" dirty="0">
                <a:latin typeface="Adobe Ming Std L" pitchFamily="18" charset="-128"/>
                <a:ea typeface="Adobe Ming Std L" pitchFamily="18" charset="-128"/>
              </a:rPr>
              <a:t>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</a:rPr>
              <a:t>    </a:t>
            </a:r>
            <a:r>
              <a:rPr lang="en-MY" sz="2400" dirty="0">
                <a:latin typeface="Adobe Ming Std L" pitchFamily="18" charset="-128"/>
                <a:ea typeface="Adobe Ming Std L" pitchFamily="18" charset="-128"/>
              </a:rPr>
              <a:t>laws and regulations in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</a:rPr>
              <a:t>Malaysia</a:t>
            </a:r>
            <a:endParaRPr lang="en-MY" sz="2400" dirty="0" smtClean="0">
              <a:latin typeface="Adobe Ming Std L" pitchFamily="18" charset="-128"/>
              <a:ea typeface="Adobe Ming Std L" pitchFamily="18" charset="-128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Web hosting by </a:t>
            </a:r>
            <a:r>
              <a:rPr lang="en-MY" sz="2400" dirty="0" err="1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GoDaddy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headquartered in Arizona, USA</a:t>
            </a:r>
          </a:p>
          <a:p>
            <a:r>
              <a:rPr lang="en-MY" sz="2400" dirty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   the company with a significant reputation for </a:t>
            </a:r>
            <a:r>
              <a:rPr lang="en-MY" sz="2400" b="1" u="sng" dirty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r</a:t>
            </a:r>
            <a:r>
              <a:rPr lang="en-MY" sz="2400" b="1" u="sng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eliability.</a:t>
            </a:r>
            <a:endParaRPr lang="en-MY" sz="24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678" y="1916832"/>
            <a:ext cx="8803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Reliability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926" y="537321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231908"/>
            <a:ext cx="6659683" cy="1447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2780928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Our Accounting module comes with real-time access card blocker which will automatically block any over-due payment users to access to the property.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With the </a:t>
            </a:r>
            <a:r>
              <a:rPr lang="en-MY" sz="2400" b="1" u="sng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efficiency</a:t>
            </a:r>
            <a:r>
              <a:rPr lang="en-MY" sz="2400" dirty="0" smtClean="0">
                <a:latin typeface="Adobe Ming Std L" pitchFamily="18" charset="-128"/>
                <a:ea typeface="Adobe Ming Std L" pitchFamily="18" charset="-128"/>
                <a:cs typeface="Aharoni" panose="02010803020104030203" pitchFamily="2" charset="-79"/>
              </a:rPr>
              <a:t> of online payment gateway upon payment is settle system immediately un-block the access even on weekend / public holidays.</a:t>
            </a:r>
            <a:endParaRPr lang="en-MY" sz="2400" b="1" dirty="0" smtClean="0">
              <a:latin typeface="Adobe Ming Std L" pitchFamily="18" charset="-128"/>
              <a:ea typeface="Adobe Ming Std L" pitchFamily="18" charset="-128"/>
              <a:cs typeface="Aharoni" panose="02010803020104030203" pitchFamily="2" charset="-79"/>
            </a:endParaRPr>
          </a:p>
          <a:p>
            <a:endParaRPr lang="en-MY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678" y="1916832"/>
            <a:ext cx="8803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Efficiency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13176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83" y="94710"/>
            <a:ext cx="2930103" cy="6369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0" y="1806909"/>
            <a:ext cx="1009052" cy="1094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2" y="3745852"/>
            <a:ext cx="1264956" cy="126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74" y="1770433"/>
            <a:ext cx="1090474" cy="1090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18" y="1978689"/>
            <a:ext cx="881388" cy="881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39" y="4464713"/>
            <a:ext cx="497178" cy="4971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40" y="3779909"/>
            <a:ext cx="497178" cy="497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1" y="3709778"/>
            <a:ext cx="2239673" cy="22396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10987" y="1846361"/>
            <a:ext cx="2009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latin typeface="Arial Rounded MT Bold" panose="020F0704030504030204" pitchFamily="34" charset="0"/>
              </a:rPr>
              <a:t>Building Management Software</a:t>
            </a:r>
            <a:endParaRPr lang="en-MY" sz="2000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0433" y="1845244"/>
            <a:ext cx="18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 smtClean="0">
                <a:latin typeface="Arial Rounded MT Bold" panose="020F0704030504030204" pitchFamily="34" charset="0"/>
              </a:rPr>
              <a:t>Visitor</a:t>
            </a:r>
          </a:p>
          <a:p>
            <a:pPr algn="ctr"/>
            <a:r>
              <a:rPr lang="en-MY" sz="2000" dirty="0" smtClean="0">
                <a:latin typeface="Arial Rounded MT Bold" panose="020F0704030504030204" pitchFamily="34" charset="0"/>
              </a:rPr>
              <a:t>Management System</a:t>
            </a:r>
            <a:endParaRPr lang="en-MY" sz="2000" dirty="0">
              <a:latin typeface="Arial Rounded MT Bold" panose="020F07040305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4328" y="1844414"/>
            <a:ext cx="1475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 smtClean="0">
                <a:latin typeface="Arial Rounded MT Bold" panose="020F0704030504030204" pitchFamily="34" charset="0"/>
              </a:rPr>
              <a:t>RFID Car Access System</a:t>
            </a:r>
            <a:endParaRPr lang="en-MY" sz="2000" dirty="0">
              <a:latin typeface="Arial Rounded MT Bold" panose="020F07040305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12" y="5271346"/>
            <a:ext cx="34723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 smtClean="0">
                <a:latin typeface="Arial Rounded MT Bold" panose="020F0704030504030204" pitchFamily="34" charset="0"/>
              </a:rPr>
              <a:t>Accounting &amp; Finance Software</a:t>
            </a:r>
          </a:p>
          <a:p>
            <a:endParaRPr lang="en-MY" dirty="0" smtClean="0">
              <a:latin typeface="Arial Rounded MT Bold" panose="020F0704030504030204" pitchFamily="34" charset="0"/>
            </a:endParaRPr>
          </a:p>
          <a:p>
            <a:endParaRPr lang="en-MY" dirty="0">
              <a:latin typeface="Arial Rounded MT Bold" panose="020F07040305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0152" y="5225179"/>
            <a:ext cx="18722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 smtClean="0">
                <a:latin typeface="Arial Rounded MT Bold" panose="020F0704030504030204" pitchFamily="34" charset="0"/>
              </a:rPr>
              <a:t>The APP</a:t>
            </a:r>
            <a:r>
              <a:rPr lang="en-MY" dirty="0" smtClean="0">
                <a:latin typeface="Arial Rounded MT Bold" panose="020F0704030504030204" pitchFamily="34" charset="0"/>
              </a:rPr>
              <a:t/>
            </a:r>
            <a:br>
              <a:rPr lang="en-MY" dirty="0" smtClean="0">
                <a:latin typeface="Arial Rounded MT Bold" panose="020F0704030504030204" pitchFamily="34" charset="0"/>
              </a:rPr>
            </a:br>
            <a:endParaRPr lang="en-MY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4483" y="850398"/>
            <a:ext cx="293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MODULES</a:t>
            </a:r>
            <a:endParaRPr lang="en-MY" sz="28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760299" y="3745852"/>
            <a:ext cx="17301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>
                <a:latin typeface="Arial Rounded MT Bold" panose="020F0704030504030204" pitchFamily="34" charset="0"/>
              </a:rPr>
              <a:t>Real-time Access Card Blocker</a:t>
            </a:r>
          </a:p>
          <a:p>
            <a:endParaRPr lang="en-MY" dirty="0"/>
          </a:p>
        </p:txBody>
      </p:sp>
      <p:sp>
        <p:nvSpPr>
          <p:cNvPr id="27" name="Rectangle 26"/>
          <p:cNvSpPr/>
          <p:nvPr/>
        </p:nvSpPr>
        <p:spPr>
          <a:xfrm>
            <a:off x="2755657" y="4422792"/>
            <a:ext cx="173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latin typeface="Arial Rounded MT Bold" panose="020F0704030504030204" pitchFamily="34" charset="0"/>
              </a:rPr>
              <a:t>Online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38991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83" y="94710"/>
            <a:ext cx="2930103" cy="63697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836712"/>
            <a:ext cx="80200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924800" cy="1584176"/>
          </a:xfrm>
        </p:spPr>
        <p:txBody>
          <a:bodyPr/>
          <a:lstStyle/>
          <a:p>
            <a:pPr algn="ctr"/>
            <a:r>
              <a:rPr lang="en-MY" sz="3600" u="sng" dirty="0" smtClean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   BUILDING MANAGEMENT SOFTWARE   BMS</a:t>
            </a:r>
            <a:endParaRPr lang="en-MY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779"/>
            <a:ext cx="8138864" cy="4421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4000" dirty="0" smtClean="0">
                <a:latin typeface="Arial Rounded MT Bold" panose="020F0704030504030204" pitchFamily="34" charset="0"/>
                <a:ea typeface="Gist Rough Upr Exbold Two Demo" pitchFamily="18" charset="0"/>
              </a:rPr>
              <a:t>Accessibility</a:t>
            </a:r>
            <a:r>
              <a:rPr lang="en-MY" sz="3200" dirty="0" smtClean="0">
                <a:latin typeface="Gist Rough Upr Exbold Two Demo" pitchFamily="18" charset="0"/>
                <a:ea typeface="Gist Rough Upr Exbold Two Demo" pitchFamily="18" charset="0"/>
              </a:rPr>
              <a:t> </a:t>
            </a:r>
            <a:r>
              <a:rPr lang="en-MY" sz="3200" dirty="0" smtClean="0">
                <a:solidFill>
                  <a:srgbClr val="FF0000"/>
                </a:solidFill>
                <a:latin typeface="Gist Rough Upr Exbold Two Demo" pitchFamily="18" charset="0"/>
                <a:ea typeface="Gist Rough Upr Exbold Two Demo" pitchFamily="18" charset="0"/>
              </a:rPr>
              <a:t>          </a:t>
            </a:r>
            <a:endParaRPr lang="en-MY" sz="3200" u="sng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r>
              <a:rPr lang="en-MY" sz="32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         </a:t>
            </a:r>
          </a:p>
          <a:p>
            <a:pPr marL="0" indent="0">
              <a:buNone/>
            </a:pPr>
            <a:endParaRPr lang="en-MY" sz="3200" dirty="0">
              <a:latin typeface="Adobe Heiti Std R" pitchFamily="34" charset="-128"/>
              <a:ea typeface="Adobe Heiti Std R" pitchFamily="34" charset="-128"/>
            </a:endParaRPr>
          </a:p>
          <a:p>
            <a:pPr marL="0" indent="0">
              <a:buNone/>
            </a:pPr>
            <a:r>
              <a:rPr lang="en-MY" sz="3200" dirty="0" smtClean="0">
                <a:latin typeface="Adobe Heiti Std R" pitchFamily="34" charset="-128"/>
                <a:ea typeface="Adobe Heiti Std R" pitchFamily="34" charset="-128"/>
              </a:rPr>
              <a:t>	Web App             	   Mobile App</a:t>
            </a:r>
          </a:p>
        </p:txBody>
      </p:sp>
      <p:pic>
        <p:nvPicPr>
          <p:cNvPr id="8" name="Picture 6" descr="Image result for user using computer icon">
            <a:extLst>
              <a:ext uri="{FF2B5EF4-FFF2-40B4-BE49-F238E27FC236}">
                <a16:creationId xmlns="" xmlns:a16="http://schemas.microsoft.com/office/drawing/2014/main" id="{AF93C2FB-95E0-4BC7-81C0-9F8B72A4A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"/>
          <a:stretch/>
        </p:blipFill>
        <p:spPr bwMode="auto">
          <a:xfrm>
            <a:off x="1619672" y="2959641"/>
            <a:ext cx="2016224" cy="20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user using smart phone icon">
            <a:extLst>
              <a:ext uri="{FF2B5EF4-FFF2-40B4-BE49-F238E27FC236}">
                <a16:creationId xmlns="" xmlns:a16="http://schemas.microsoft.com/office/drawing/2014/main" id="{5D3F83EB-11DC-4B0C-AE7A-F2333F891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41"/>
          <a:stretch/>
        </p:blipFill>
        <p:spPr bwMode="auto">
          <a:xfrm>
            <a:off x="5492534" y="2945777"/>
            <a:ext cx="2086441" cy="20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ket 5"/>
          <p:cNvSpPr/>
          <p:nvPr/>
        </p:nvSpPr>
        <p:spPr>
          <a:xfrm>
            <a:off x="6821411" y="1008457"/>
            <a:ext cx="108298" cy="5760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Left Bracket 9"/>
          <p:cNvSpPr/>
          <p:nvPr/>
        </p:nvSpPr>
        <p:spPr>
          <a:xfrm>
            <a:off x="5616116" y="1008457"/>
            <a:ext cx="108013" cy="5760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92405"/>
            <a:ext cx="1033161" cy="1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6134</TotalTime>
  <Words>1559</Words>
  <Application>Microsoft Office PowerPoint</Application>
  <PresentationFormat>On-screen Show (4:3)</PresentationFormat>
  <Paragraphs>446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PROPERTY BUTLER </vt:lpstr>
      <vt:lpstr>    I TECH  Management  Solutions Sdn.Bhd.</vt:lpstr>
      <vt:lpstr>   PROPERTY BUTLER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BUILDING MANAGEMENT SOFTWARE   BMS</vt:lpstr>
      <vt:lpstr>BUILDING MANAGEMENT SOFTWARE  BMS        </vt:lpstr>
      <vt:lpstr>BUILDING MANAGEMENT SOFTWARE  BMS        </vt:lpstr>
      <vt:lpstr>BUILDING MANAGEMENT SOFTWARE  BMS </vt:lpstr>
      <vt:lpstr>BUILDING MANAGEMENT SOFTWARE  BMS </vt:lpstr>
      <vt:lpstr>     ACCOUNTING &amp; FINANCING</vt:lpstr>
      <vt:lpstr>      ACCOUNTING &amp; FINANCING</vt:lpstr>
      <vt:lpstr>     ACCOUNTING &amp; FINANCING</vt:lpstr>
      <vt:lpstr>    ACCOUNTING &amp; FINANCING</vt:lpstr>
      <vt:lpstr>     ACCOUNTING &amp; FINANCING</vt:lpstr>
      <vt:lpstr>VISIT MANAGEMENT                SYSTEM VMS</vt:lpstr>
      <vt:lpstr> VISIT MANAGEMENT   SYSTEM VMS           </vt:lpstr>
      <vt:lpstr>VISIT MANAGEMENT   SYSTEM VMS</vt:lpstr>
      <vt:lpstr>VISIT MANAGEMENT                SYSTEM VMS</vt:lpstr>
      <vt:lpstr>VISIT MANAGEMENT SYSTEM VMS</vt:lpstr>
      <vt:lpstr>RFID CAR STICKER ACCESS SYSTEM</vt:lpstr>
      <vt:lpstr>THE APP</vt:lpstr>
      <vt:lpstr> THE APP </vt:lpstr>
      <vt:lpstr>THE APP</vt:lpstr>
      <vt:lpstr>THE APP</vt:lpstr>
      <vt:lpstr>        PROPERTY  BUTLER</vt:lpstr>
      <vt:lpstr>PowerPoint Presentation</vt:lpstr>
      <vt:lpstr>  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BUTLER</dc:title>
  <dc:creator>User</dc:creator>
  <cp:lastModifiedBy>User</cp:lastModifiedBy>
  <cp:revision>269</cp:revision>
  <dcterms:created xsi:type="dcterms:W3CDTF">2018-12-19T01:33:04Z</dcterms:created>
  <dcterms:modified xsi:type="dcterms:W3CDTF">2019-05-14T04:21:18Z</dcterms:modified>
</cp:coreProperties>
</file>