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8E0"/>
    <a:srgbClr val="EFC49B"/>
    <a:srgbClr val="D16350"/>
    <a:srgbClr val="47819D"/>
    <a:srgbClr val="018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AEFC-C309-4715-BEDB-C6853458B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A6590-D324-41FD-997B-33019540F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366A-B44A-4E48-8050-F8A86F2D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E1DF-B9FF-4F34-B51C-E500FBB9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DB89-FA81-4E64-ADD0-B4ED793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5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9B3D-FF2A-4602-A507-833A39E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028B3-4F3D-4702-8BA5-C0999E88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7315-63DD-4B74-94ED-5122F9C6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6688-B691-4438-B167-35ADEC84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F2C8-9715-407C-84D9-413BDA86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DDCD5-E331-45E0-9C7B-E7CAF0AD9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9EB0E-A098-4265-8ABD-DB7BA26AC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EA724-DCCE-470D-B30A-3577498C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4992-775E-46D7-B5D8-22DFED15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A3A5-C509-4D9A-8BC7-C32D7FC9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DAA6-FBAD-45F7-A656-C6CBA0B7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5813-0416-4C28-8735-FA9EF4E3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C1D9-B3CF-4D85-8DB6-0DA8DBC9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15FD-D0D2-4236-B91B-6B407121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09F14-5219-4A47-B5E6-5FBE51D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3DE7-74C6-48F6-99F7-AA4B7CDD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1E7E-6276-466D-B1C8-1103BA420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8B3D-9343-40B0-827E-BAEFC886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4057-45C2-48AF-A087-CBE51FA9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F061-6067-4606-9731-C2F91D31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47AF-8035-4C2A-A404-C45B980A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990E-3D22-4B81-ACB8-EC3EA7DC4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9E66F-9235-49DA-BAB8-C2AA4E762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4E677-081F-498D-BBFA-7BD7942E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27F9A-C7AD-48F7-BCFD-A9E430E4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66E87-0A0D-49FB-A774-C968B0A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0416-2EA5-4593-8D23-A03C0011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8AC9-84F6-438B-B294-02811D97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AE7E-72F8-49C0-B5E8-AFF496F3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9973E-F164-4776-A58F-C6327EB33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3C407-5333-48D2-9A34-3267E60D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41EC7-E69D-479E-8304-C0D4BE6D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F867-2DF5-4FB0-8220-1ABDE3C0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C0814-7C61-47C9-A7F0-95D6B84E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3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0AD9-AD4B-428B-B00F-0CACC72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FADBC-C1CC-4C79-B96A-B8958455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65C8E-CCAF-4F0C-8DF0-413F6F2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F494A-7F23-4D23-AB9E-52A1C161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28812-0606-48A2-9BBB-6FD5B51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8306D-E74B-47E9-A957-E27928FF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9836F-49FC-4CE4-B817-57060088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1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91C-7952-487C-94BD-95364341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BF8E-B358-476B-BF5E-7D5AD17A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DF20-31E6-4CB6-AE71-50F97812F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A3F83-CCB5-4593-83BE-000BCF03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40D6-78CC-4378-B110-13213671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4200-2991-4403-8E1D-B5B8D81F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2305-32FE-4700-90B1-C1FEE8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09B06-539A-49A4-BEE5-EE5BF22BE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2E3FB-BBDC-49A8-A2F4-90BB14E2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A6A0-F503-4430-9AD2-5C52A469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9CBE-CDB9-4D94-AD87-A6EB093B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DE8A-0F82-4E34-8252-7EE3946A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EE50C-19D0-4B28-B9D0-8E677D25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0415-6F34-43E8-8F55-A886397B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0AD9-2637-4A82-856B-C38021B51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4B7E-6EBB-4227-B73F-8D1CF06AA1F0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580D-E103-4216-A308-FF0456E9A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BDCA-5CB9-49D3-8122-AF8B52DE9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1C79-44F3-4119-8106-5F6636CBF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amenshabankabakibo" TargetMode="External"/><Relationship Id="rId2" Type="http://schemas.openxmlformats.org/officeDocument/2006/relationships/hyperlink" Target="https://www.linkedin.com/in/yamenshab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menkab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htsa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dium.com/analytics-vidhya/configure-amazon-ec2-to-run-postgresql-anaconda-and-jupyter-notebook-eefc0785a71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5FDE5-F483-425B-B39A-598480453433}"/>
              </a:ext>
            </a:extLst>
          </p:cNvPr>
          <p:cNvSpPr txBox="1"/>
          <p:nvPr/>
        </p:nvSpPr>
        <p:spPr>
          <a:xfrm>
            <a:off x="545285" y="4764947"/>
            <a:ext cx="3724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Yamen </a:t>
            </a:r>
            <a:r>
              <a:rPr lang="tr-TR" sz="3600" dirty="0">
                <a:solidFill>
                  <a:schemeClr val="bg1"/>
                </a:solidFill>
              </a:rPr>
              <a:t>Şaban</a:t>
            </a:r>
          </a:p>
          <a:p>
            <a:pPr algn="ctr"/>
            <a:r>
              <a:rPr lang="tr-TR" sz="1600" dirty="0" err="1">
                <a:solidFill>
                  <a:schemeClr val="bg1"/>
                </a:solidFill>
              </a:rPr>
              <a:t>Istanbul</a:t>
            </a:r>
            <a:r>
              <a:rPr lang="tr-TR" sz="1600" dirty="0">
                <a:solidFill>
                  <a:schemeClr val="bg1"/>
                </a:solidFill>
              </a:rPr>
              <a:t> Data </a:t>
            </a:r>
            <a:r>
              <a:rPr lang="tr-TR" sz="1600" dirty="0" err="1">
                <a:solidFill>
                  <a:schemeClr val="bg1"/>
                </a:solidFill>
              </a:rPr>
              <a:t>Science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Bootcamp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9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083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0837" y="1562610"/>
            <a:ext cx="51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Exploring the Accidents in Terms of Months: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1D74-B3C3-481E-88AE-D57AC95AE3FE}"/>
              </a:ext>
            </a:extLst>
          </p:cNvPr>
          <p:cNvSpPr txBox="1"/>
          <p:nvPr/>
        </p:nvSpPr>
        <p:spPr>
          <a:xfrm>
            <a:off x="1386980" y="1931942"/>
            <a:ext cx="470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accidents accrued due to drinking events is rising towards the summer which can be much reasonable(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Party All Night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9B516-AE50-4AFD-A252-42D524EDA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6" y="2667702"/>
            <a:ext cx="4566436" cy="32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2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083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0837" y="1502936"/>
            <a:ext cx="661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Exploring the Accidents in Terms of States Male/Female Counts: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C7254-3615-4DED-AC79-FCD018DC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99" y="2681818"/>
            <a:ext cx="5279500" cy="300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6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083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0837" y="1502936"/>
            <a:ext cx="4254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Geo Maps for Better Demonstration: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4E614-6E55-42FF-9024-EFE5651AD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53" y="2583808"/>
            <a:ext cx="5097109" cy="2972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20862B-3CDB-419B-A4C0-645755F20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2" y="2583809"/>
            <a:ext cx="521923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2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821464" y="448712"/>
            <a:ext cx="61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mbalenced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label sampling methods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1464" y="1502936"/>
            <a:ext cx="66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FC4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Training Without Changing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1D74-B3C3-481E-88AE-D57AC95AE3FE}"/>
              </a:ext>
            </a:extLst>
          </p:cNvPr>
          <p:cNvSpPr txBox="1"/>
          <p:nvPr/>
        </p:nvSpPr>
        <p:spPr>
          <a:xfrm>
            <a:off x="1368361" y="1919714"/>
            <a:ext cx="504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I tried to look for the best model which can give me the best results without using any class imbalance methods.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Classifier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 the winner.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0D8A4-2F4C-42C7-9896-1E841272E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3" y="3248333"/>
            <a:ext cx="3617990" cy="97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FB3A6-6A2E-421E-A635-889B473B4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73" y="4586293"/>
            <a:ext cx="3617990" cy="19884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8B1C49-5819-4932-8F26-6C2A75306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938" y="3009427"/>
            <a:ext cx="4147151" cy="3565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E27F8F-166E-49A3-9865-78F4854291A0}"/>
              </a:ext>
            </a:extLst>
          </p:cNvPr>
          <p:cNvSpPr txBox="1"/>
          <p:nvPr/>
        </p:nvSpPr>
        <p:spPr>
          <a:xfrm>
            <a:off x="7105938" y="1925972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0.78</a:t>
            </a:r>
          </a:p>
        </p:txBody>
      </p:sp>
    </p:spTree>
    <p:extLst>
      <p:ext uri="{BB962C8B-B14F-4D97-AF65-F5344CB8AC3E}">
        <p14:creationId xmlns:p14="http://schemas.microsoft.com/office/powerpoint/2010/main" val="26432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1464" y="1502936"/>
            <a:ext cx="4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With Random Over Sampler: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D7148-B9FC-4C55-A102-40DFA56A3D94}"/>
              </a:ext>
            </a:extLst>
          </p:cNvPr>
          <p:cNvSpPr txBox="1"/>
          <p:nvPr/>
        </p:nvSpPr>
        <p:spPr>
          <a:xfrm>
            <a:off x="6037276" y="1502936"/>
            <a:ext cx="4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With SMOTE: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0DC069-9757-48DF-8BBC-6F81A995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89" y="2244185"/>
            <a:ext cx="3621024" cy="939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C9BFE6-549F-4CCC-B31D-82602FC3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03" y="2241823"/>
            <a:ext cx="3446909" cy="941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C94BE-DA22-4A47-92FA-E348B4F52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3" y="3674346"/>
            <a:ext cx="3455299" cy="209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2A2C9-35FF-4437-B12D-58FC5321F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89" y="3671099"/>
            <a:ext cx="3640080" cy="2097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13F378-E45F-4183-B67A-630E89490278}"/>
              </a:ext>
            </a:extLst>
          </p:cNvPr>
          <p:cNvSpPr txBox="1"/>
          <p:nvPr/>
        </p:nvSpPr>
        <p:spPr>
          <a:xfrm>
            <a:off x="1283978" y="6071158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</a:t>
            </a:r>
            <a:r>
              <a:rPr lang="tr-TR" dirty="0">
                <a:solidFill>
                  <a:srgbClr val="82B8E0"/>
                </a:solidFill>
              </a:rPr>
              <a:t>90</a:t>
            </a:r>
            <a:endParaRPr lang="en-US" dirty="0">
              <a:solidFill>
                <a:srgbClr val="82B8E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8C18E-85DA-4475-9C3C-64F03DA1C146}"/>
              </a:ext>
            </a:extLst>
          </p:cNvPr>
          <p:cNvSpPr txBox="1"/>
          <p:nvPr/>
        </p:nvSpPr>
        <p:spPr>
          <a:xfrm>
            <a:off x="6691403" y="6071158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</a:t>
            </a:r>
            <a:r>
              <a:rPr lang="tr-TR" dirty="0">
                <a:solidFill>
                  <a:srgbClr val="82B8E0"/>
                </a:solidFill>
              </a:rPr>
              <a:t>81</a:t>
            </a:r>
            <a:endParaRPr lang="en-US" dirty="0">
              <a:solidFill>
                <a:srgbClr val="82B8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5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1464" y="1502936"/>
            <a:ext cx="4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With ADASYN: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D7148-B9FC-4C55-A102-40DFA56A3D94}"/>
              </a:ext>
            </a:extLst>
          </p:cNvPr>
          <p:cNvSpPr txBox="1"/>
          <p:nvPr/>
        </p:nvSpPr>
        <p:spPr>
          <a:xfrm>
            <a:off x="6037276" y="1502936"/>
            <a:ext cx="4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With SMOTETOMEK: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D07FD-0A66-451E-A9FF-A6DA1D757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89" y="2241822"/>
            <a:ext cx="3621024" cy="94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547A0-A9EB-482E-B9AE-114EBCFC7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91" y="3685389"/>
            <a:ext cx="3621022" cy="2086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AE0DCB-C7BE-465F-AABF-426718256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3" y="2241822"/>
            <a:ext cx="3455298" cy="9418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E839F8-40BE-45B0-B62C-91B23DEC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14" y="3685387"/>
            <a:ext cx="3455298" cy="2086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8021C-724F-445B-AA64-7569A3B9B4AB}"/>
              </a:ext>
            </a:extLst>
          </p:cNvPr>
          <p:cNvSpPr txBox="1"/>
          <p:nvPr/>
        </p:nvSpPr>
        <p:spPr>
          <a:xfrm>
            <a:off x="1208478" y="6088696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0.7</a:t>
            </a:r>
            <a:r>
              <a:rPr lang="tr-TR" dirty="0">
                <a:solidFill>
                  <a:srgbClr val="82B8E0"/>
                </a:solidFill>
              </a:rPr>
              <a:t>9</a:t>
            </a:r>
            <a:endParaRPr lang="en-US" dirty="0">
              <a:solidFill>
                <a:srgbClr val="82B8E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3F5AB-DBE0-45A3-BB1F-D1362DE9E708}"/>
              </a:ext>
            </a:extLst>
          </p:cNvPr>
          <p:cNvSpPr txBox="1"/>
          <p:nvPr/>
        </p:nvSpPr>
        <p:spPr>
          <a:xfrm>
            <a:off x="6602320" y="6065052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</a:t>
            </a:r>
            <a:r>
              <a:rPr lang="tr-TR" dirty="0">
                <a:solidFill>
                  <a:srgbClr val="82B8E0"/>
                </a:solidFill>
              </a:rPr>
              <a:t>81</a:t>
            </a:r>
            <a:endParaRPr lang="en-US" dirty="0">
              <a:solidFill>
                <a:srgbClr val="82B8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9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1464" y="1502936"/>
            <a:ext cx="435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With SMOTEENN: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22A3-6438-4F75-B752-56B3EE9B4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92" y="2263407"/>
            <a:ext cx="3621022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6839D-BEEB-4256-9055-97C997781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92" y="3664054"/>
            <a:ext cx="3621022" cy="20991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D134B-BF02-42A4-AE8D-F984BD5E3255}"/>
              </a:ext>
            </a:extLst>
          </p:cNvPr>
          <p:cNvSpPr txBox="1"/>
          <p:nvPr/>
        </p:nvSpPr>
        <p:spPr>
          <a:xfrm>
            <a:off x="1208478" y="6074217"/>
            <a:ext cx="438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Cross-</a:t>
            </a:r>
            <a:r>
              <a:rPr lang="tr-TR" dirty="0" err="1"/>
              <a:t>Val</a:t>
            </a:r>
            <a:r>
              <a:rPr lang="en-US" dirty="0" err="1"/>
              <a:t>i</a:t>
            </a:r>
            <a:r>
              <a:rPr lang="tr-TR" dirty="0" err="1"/>
              <a:t>dat</a:t>
            </a:r>
            <a:r>
              <a:rPr lang="en-US" dirty="0" err="1"/>
              <a:t>i</a:t>
            </a:r>
            <a:r>
              <a:rPr lang="tr-TR" dirty="0"/>
              <a:t>on </a:t>
            </a:r>
            <a:r>
              <a:rPr lang="en-US" dirty="0"/>
              <a:t>I got accuracy: </a:t>
            </a:r>
            <a:r>
              <a:rPr lang="en-US" dirty="0">
                <a:solidFill>
                  <a:srgbClr val="82B8E0"/>
                </a:solidFill>
              </a:rPr>
              <a:t>0.</a:t>
            </a:r>
            <a:r>
              <a:rPr lang="tr-TR" dirty="0">
                <a:solidFill>
                  <a:srgbClr val="82B8E0"/>
                </a:solidFill>
              </a:rPr>
              <a:t>87</a:t>
            </a:r>
            <a:endParaRPr lang="en-US" dirty="0">
              <a:solidFill>
                <a:srgbClr val="82B8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821464" y="448712"/>
            <a:ext cx="61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Voting approach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1464" y="1502936"/>
            <a:ext cx="661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Training Using Voting: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B1D74-B3C3-481E-88AE-D57AC95AE3FE}"/>
              </a:ext>
            </a:extLst>
          </p:cNvPr>
          <p:cNvSpPr txBox="1"/>
          <p:nvPr/>
        </p:nvSpPr>
        <p:spPr>
          <a:xfrm>
            <a:off x="1368361" y="1919714"/>
            <a:ext cx="5047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used 5 of the most succeeded models from before: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 Forest Classifier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solidFill>
                  <a:srgbClr val="82B8E0"/>
                </a:solidFill>
                <a:latin typeface="Calibri" panose="020F0502020204030204"/>
              </a:rPr>
              <a:t>GradientBoostingClassifier</a:t>
            </a:r>
            <a:endParaRPr lang="en-US" dirty="0">
              <a:solidFill>
                <a:srgbClr val="82B8E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solidFill>
                  <a:srgbClr val="82B8E0"/>
                </a:solidFill>
                <a:latin typeface="Calibri" panose="020F0502020204030204"/>
              </a:rPr>
              <a:t>AdaBoostClassifier</a:t>
            </a:r>
            <a:endParaRPr lang="en-US" dirty="0">
              <a:solidFill>
                <a:srgbClr val="82B8E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solidFill>
                  <a:srgbClr val="82B8E0"/>
                </a:solidFill>
                <a:latin typeface="Calibri" panose="020F0502020204030204"/>
              </a:rPr>
              <a:t>XGBClassifier</a:t>
            </a:r>
            <a:endParaRPr lang="en-US" dirty="0">
              <a:solidFill>
                <a:srgbClr val="82B8E0"/>
              </a:solidFill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solidFill>
                  <a:srgbClr val="82B8E0"/>
                </a:solidFill>
                <a:latin typeface="Calibri" panose="020F0502020204030204"/>
              </a:rPr>
              <a:t>ExtraTreesClassifier</a:t>
            </a:r>
            <a:endParaRPr lang="en-US" dirty="0">
              <a:solidFill>
                <a:srgbClr val="82B8E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srgbClr val="82B8E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Calibri" panose="020F0502020204030204"/>
              </a:rPr>
              <a:t>With</a:t>
            </a:r>
            <a:r>
              <a:rPr lang="en-US" dirty="0">
                <a:solidFill>
                  <a:srgbClr val="82B8E0"/>
                </a:solidFill>
                <a:latin typeface="Calibri" panose="020F0502020204030204"/>
              </a:rPr>
              <a:t> weights=[5,4,3,2,1]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F1B5F-8B6B-4211-9D06-D773FBC63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99" y="4713088"/>
            <a:ext cx="3581900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95216F-6F15-4B81-967E-5CF57220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88" y="2083821"/>
            <a:ext cx="358190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1464" y="973478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821464" y="448712"/>
            <a:ext cx="614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Final 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FAD9-F1E1-4100-8EC5-26B5CAA83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67" y="1672538"/>
            <a:ext cx="4281065" cy="38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52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E9C14-901A-468A-9F7E-AE4C9B066C00}"/>
              </a:ext>
            </a:extLst>
          </p:cNvPr>
          <p:cNvSpPr txBox="1"/>
          <p:nvPr/>
        </p:nvSpPr>
        <p:spPr>
          <a:xfrm>
            <a:off x="4303552" y="2650921"/>
            <a:ext cx="3456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 err="1">
                <a:solidFill>
                  <a:schemeClr val="bg1"/>
                </a:solidFill>
              </a:rPr>
              <a:t>Thank</a:t>
            </a:r>
            <a:r>
              <a:rPr lang="tr-TR" sz="4800" dirty="0">
                <a:solidFill>
                  <a:schemeClr val="bg1"/>
                </a:solidFill>
              </a:rPr>
              <a:t> </a:t>
            </a:r>
            <a:r>
              <a:rPr lang="tr-TR" sz="4800" dirty="0" err="1">
                <a:solidFill>
                  <a:schemeClr val="bg1"/>
                </a:solidFill>
              </a:rPr>
              <a:t>You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19D1A-39AB-4555-8C47-120BE85F4396}"/>
              </a:ext>
            </a:extLst>
          </p:cNvPr>
          <p:cNvSpPr txBox="1"/>
          <p:nvPr/>
        </p:nvSpPr>
        <p:spPr>
          <a:xfrm>
            <a:off x="1394669" y="441250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https://www.linkedin.com/in/yamenshaban/</a:t>
            </a:r>
            <a:endParaRPr lang="tr-TR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tr-TR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tr-T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https://medium.com/@yamenshabankabakibo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https://github.com/yamenkaba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EBF65-AFAE-411A-820E-AEE6D34E7B71}"/>
              </a:ext>
            </a:extLst>
          </p:cNvPr>
          <p:cNvSpPr txBox="1"/>
          <p:nvPr/>
        </p:nvSpPr>
        <p:spPr>
          <a:xfrm>
            <a:off x="394283" y="4412501"/>
            <a:ext cx="1107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LinkedIN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Medium: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Github</a:t>
            </a:r>
            <a:r>
              <a:rPr lang="tr-TR" dirty="0">
                <a:solidFill>
                  <a:schemeClr val="bg1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8018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880187" y="447164"/>
            <a:ext cx="216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Goal</a:t>
            </a:r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2788298" y="2367002"/>
            <a:ext cx="6615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main purpose of this project is to create a model which can help to identify the accident</a:t>
            </a:r>
            <a: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which had occurred due to a drunk driver.</a:t>
            </a:r>
            <a:br>
              <a:rPr lang="tr-TR" sz="32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3200" dirty="0">
              <a:solidFill>
                <a:schemeClr val="accent2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8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8018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79105" y="447164"/>
            <a:ext cx="309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About the Project: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778892" y="1493604"/>
            <a:ext cx="6615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Start with finding a better data source than Kaggle.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Getting the EC2 instance ready.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Load data into PostgreSQL and create joined views.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Explore the data by applying Exploratory Data Analysis(EDA).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Try imbalenced label sampling methods.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Voting approach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Final Results.</a:t>
            </a:r>
          </a:p>
        </p:txBody>
      </p:sp>
    </p:spTree>
    <p:extLst>
      <p:ext uri="{BB962C8B-B14F-4D97-AF65-F5344CB8AC3E}">
        <p14:creationId xmlns:p14="http://schemas.microsoft.com/office/powerpoint/2010/main" val="108157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770503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70503" y="447164"/>
            <a:ext cx="4516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 Better Data source: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770503" y="1493604"/>
            <a:ext cx="6615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I were only to depend on Kaggle’s dataset I would have been left with some old data that goes back to 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2015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doing some research I was able to find the real source of data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NHTSA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got more recent data 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because the data by itself is not enough I had to look to find its documentation on the same site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BAAM(</a:t>
            </a:r>
            <a:r>
              <a:rPr lang="tr-TR" dirty="0">
                <a:solidFill>
                  <a:srgbClr val="82B8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done</a:t>
            </a:r>
            <a:r>
              <a:rPr lang="tr-TR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29408-74E6-42CB-BD84-22AF7E8C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99" y="3635928"/>
            <a:ext cx="2488793" cy="24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762114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62114" y="447164"/>
            <a:ext cx="473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Getting EC2 instance Ready: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762114" y="1493604"/>
            <a:ext cx="6615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Opening an Amazon Web Services(AWS) account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an EC2 instance type t2.micro(free)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 have written a blog about configuring the EC2 to run PostgreSQL, Anaconda, Jupyter Notebook on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2"/>
              </a:rPr>
              <a:t>Medium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 will be to stor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my data on the EBS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volume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connected to the instance and run my Python code from the local device on the instance throw tunneling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4D0BB-0EB6-4F8C-B2DF-350D4E19E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238" y="3675277"/>
            <a:ext cx="3734699" cy="28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4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770503" y="981321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70503" y="452633"/>
            <a:ext cx="468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 Data into PostgreSQL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770503" y="1493604"/>
            <a:ext cx="66154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After a general overview of the data and depending on the diagram on the right I decided to choose 3 tables of the 27 available once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Accident, Vehicle, Person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Accident      Vehicle     Person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for join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 the data documentation I was able to determine which features to use easily (</a:t>
            </a:r>
            <a:r>
              <a:rPr lang="en-US" dirty="0">
                <a:solidFill>
                  <a:srgbClr val="82B8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 explained in the next slides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37B3A-0306-4088-8309-92462C91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92" y="3429000"/>
            <a:ext cx="4209536" cy="3100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4DE9BB-1896-48F6-8C79-2402C1BB518A}"/>
              </a:ext>
            </a:extLst>
          </p:cNvPr>
          <p:cNvCxnSpPr/>
          <p:nvPr/>
        </p:nvCxnSpPr>
        <p:spPr>
          <a:xfrm>
            <a:off x="2181137" y="2776756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B867D5-3815-41E0-8CFC-D6782FAECEEF}"/>
              </a:ext>
            </a:extLst>
          </p:cNvPr>
          <p:cNvCxnSpPr/>
          <p:nvPr/>
        </p:nvCxnSpPr>
        <p:spPr>
          <a:xfrm>
            <a:off x="3231159" y="2776756"/>
            <a:ext cx="201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6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>
            <a:cxnSpLocks/>
          </p:cNvCxnSpPr>
          <p:nvPr/>
        </p:nvCxnSpPr>
        <p:spPr>
          <a:xfrm>
            <a:off x="787281" y="970384"/>
            <a:ext cx="103532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87281" y="447164"/>
            <a:ext cx="349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Joined Views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787281" y="1493604"/>
            <a:ext cx="66154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Because there are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One to Many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) relations between the tables I needed to find a 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way to aggregate features into one line to fit it into the model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 had to remove the features not aggregatable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 features from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2B8E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Person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table were aggregatable, but 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calculated the count of males an females in each car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dirty="0">
                <a:solidFill>
                  <a:srgbClr val="82B8E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en-US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table I’ve decided to take the features shown in the picture with suitable aggregation methods.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Finally create joined views.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7AE0B-62B9-4F7F-8F4F-B33DBF68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53" y="4648465"/>
            <a:ext cx="425235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>
            <a:cxnSpLocks/>
          </p:cNvCxnSpPr>
          <p:nvPr/>
        </p:nvCxnSpPr>
        <p:spPr>
          <a:xfrm>
            <a:off x="787281" y="970384"/>
            <a:ext cx="103532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787281" y="447164"/>
            <a:ext cx="349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Used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tr-T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Columns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3C6FB-8D96-42EC-A240-0C6B1F751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8" y="1694940"/>
            <a:ext cx="3315163" cy="438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3C1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DF5B1-1C34-45B1-9F58-C894ED66531E}"/>
              </a:ext>
            </a:extLst>
          </p:cNvPr>
          <p:cNvCxnSpPr/>
          <p:nvPr/>
        </p:nvCxnSpPr>
        <p:spPr>
          <a:xfrm>
            <a:off x="820837" y="970384"/>
            <a:ext cx="104316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0104F-81A8-4B9C-9E6F-FEDD7E69C22D}"/>
              </a:ext>
            </a:extLst>
          </p:cNvPr>
          <p:cNvSpPr txBox="1"/>
          <p:nvPr/>
        </p:nvSpPr>
        <p:spPr>
          <a:xfrm>
            <a:off x="820837" y="454068"/>
            <a:ext cx="533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Exploratory Data Analysis(EDA):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5F51-DE6D-4E9E-B980-0B300BEE9BB2}"/>
              </a:ext>
            </a:extLst>
          </p:cNvPr>
          <p:cNvSpPr txBox="1"/>
          <p:nvPr/>
        </p:nvSpPr>
        <p:spPr>
          <a:xfrm>
            <a:off x="820837" y="1486701"/>
            <a:ext cx="361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Exploring the </a:t>
            </a:r>
            <a:r>
              <a:rPr lang="en-US" dirty="0">
                <a:solidFill>
                  <a:srgbClr val="EFC4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EFC4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FC49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AC3ED-6268-4A84-8058-3B54E6B8A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38" y="2659526"/>
            <a:ext cx="4575254" cy="2898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B1D74-B3C3-481E-88AE-D57AC95AE3FE}"/>
              </a:ext>
            </a:extLst>
          </p:cNvPr>
          <p:cNvSpPr txBox="1"/>
          <p:nvPr/>
        </p:nvSpPr>
        <p:spPr>
          <a:xfrm>
            <a:off x="1378162" y="1951747"/>
            <a:ext cx="5047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taking a look into the target variable I have found the it contains values(0,1,2,3,4) which represents the number of drunk people involved so in case I wanted to use this column as the target variable I have to map values larger then one to one(</a:t>
            </a:r>
            <a:r>
              <a:rPr lang="en-US" dirty="0">
                <a:solidFill>
                  <a:srgbClr val="82B8E0"/>
                </a:solidFill>
              </a:rPr>
              <a:t>Imbalanced </a:t>
            </a:r>
            <a:r>
              <a:rPr lang="en-US" dirty="0" err="1">
                <a:solidFill>
                  <a:srgbClr val="82B8E0"/>
                </a:solidFill>
              </a:rPr>
              <a:t>HaH</a:t>
            </a:r>
            <a:r>
              <a:rPr lang="en-US" dirty="0">
                <a:solidFill>
                  <a:srgbClr val="82B8E0"/>
                </a:solidFill>
              </a:rPr>
              <a:t>!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24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747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yamen shaban kabakibou</dc:creator>
  <cp:lastModifiedBy>yamen shaban kabakibou</cp:lastModifiedBy>
  <cp:revision>43</cp:revision>
  <dcterms:created xsi:type="dcterms:W3CDTF">2020-09-03T14:59:46Z</dcterms:created>
  <dcterms:modified xsi:type="dcterms:W3CDTF">2020-09-04T16:29:31Z</dcterms:modified>
</cp:coreProperties>
</file>