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0" r:id="rId4"/>
    <p:sldId id="281" r:id="rId5"/>
    <p:sldId id="282" r:id="rId6"/>
    <p:sldId id="284" r:id="rId7"/>
    <p:sldId id="285" r:id="rId8"/>
    <p:sldId id="283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65D"/>
    <a:srgbClr val="0A2851"/>
    <a:srgbClr val="50B3E5"/>
    <a:srgbClr val="0E293C"/>
    <a:srgbClr val="256391"/>
    <a:srgbClr val="256385"/>
    <a:srgbClr val="235F81"/>
    <a:srgbClr val="61C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1238" y="5422900"/>
            <a:ext cx="8142922" cy="101758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12" y="-2"/>
            <a:ext cx="2971992" cy="278443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55" y="5605260"/>
            <a:ext cx="3493721" cy="71318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 rotWithShape="1">
          <a:blip r:embed="rId6"/>
          <a:srcRect r="32603"/>
          <a:stretch/>
        </p:blipFill>
        <p:spPr>
          <a:xfrm>
            <a:off x="6136763" y="5523390"/>
            <a:ext cx="1764402" cy="863993"/>
          </a:xfrm>
          <a:prstGeom prst="rect">
            <a:avLst/>
          </a:prstGeom>
        </p:spPr>
      </p:pic>
      <p:pic>
        <p:nvPicPr>
          <p:cNvPr id="69" name="Picture 68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213" y="5614217"/>
            <a:ext cx="1815613" cy="6304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14" y="7455"/>
            <a:ext cx="1953089" cy="182983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124267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175080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19">
            <a:extLst>
              <a:ext uri="{FF2B5EF4-FFF2-40B4-BE49-F238E27FC236}">
                <a16:creationId xmlns:a16="http://schemas.microsoft.com/office/drawing/2014/main" id="{20C734B4-EF8D-C9D7-97B8-4DDBF8378D13}"/>
              </a:ext>
            </a:extLst>
          </p:cNvPr>
          <p:cNvSpPr txBox="1">
            <a:spLocks/>
          </p:cNvSpPr>
          <p:nvPr/>
        </p:nvSpPr>
        <p:spPr>
          <a:xfrm>
            <a:off x="1655473" y="343045"/>
            <a:ext cx="82200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en-US" kern="0" dirty="0">
                <a:solidFill>
                  <a:srgbClr val="0E293C"/>
                </a:solidFill>
              </a:rPr>
              <a:t>Deep Learning (PyTorch)</a:t>
            </a:r>
          </a:p>
        </p:txBody>
      </p:sp>
      <p:sp>
        <p:nvSpPr>
          <p:cNvPr id="20" name="Google Shape;406;p19">
            <a:extLst>
              <a:ext uri="{FF2B5EF4-FFF2-40B4-BE49-F238E27FC236}">
                <a16:creationId xmlns:a16="http://schemas.microsoft.com/office/drawing/2014/main" id="{BDD8386F-177A-F98D-CBC7-C81332925A3B}"/>
              </a:ext>
            </a:extLst>
          </p:cNvPr>
          <p:cNvSpPr txBox="1">
            <a:spLocks/>
          </p:cNvSpPr>
          <p:nvPr/>
        </p:nvSpPr>
        <p:spPr>
          <a:xfrm>
            <a:off x="1655473" y="988345"/>
            <a:ext cx="8258147" cy="45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and PyTorch Basics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Feedforward Neural Network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Neural Network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19">
            <a:extLst>
              <a:ext uri="{FF2B5EF4-FFF2-40B4-BE49-F238E27FC236}">
                <a16:creationId xmlns:a16="http://schemas.microsoft.com/office/drawing/2014/main" id="{20C734B4-EF8D-C9D7-97B8-4DDBF8378D13}"/>
              </a:ext>
            </a:extLst>
          </p:cNvPr>
          <p:cNvSpPr txBox="1">
            <a:spLocks/>
          </p:cNvSpPr>
          <p:nvPr/>
        </p:nvSpPr>
        <p:spPr>
          <a:xfrm>
            <a:off x="1655473" y="343045"/>
            <a:ext cx="82200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en-US" kern="0" dirty="0">
                <a:solidFill>
                  <a:srgbClr val="0E293C"/>
                </a:solidFill>
              </a:rPr>
              <a:t>Big Data Introduction</a:t>
            </a:r>
          </a:p>
        </p:txBody>
      </p:sp>
      <p:sp>
        <p:nvSpPr>
          <p:cNvPr id="20" name="Google Shape;406;p19">
            <a:extLst>
              <a:ext uri="{FF2B5EF4-FFF2-40B4-BE49-F238E27FC236}">
                <a16:creationId xmlns:a16="http://schemas.microsoft.com/office/drawing/2014/main" id="{BDD8386F-177A-F98D-CBC7-C81332925A3B}"/>
              </a:ext>
            </a:extLst>
          </p:cNvPr>
          <p:cNvSpPr txBox="1">
            <a:spLocks/>
          </p:cNvSpPr>
          <p:nvPr/>
        </p:nvSpPr>
        <p:spPr>
          <a:xfrm>
            <a:off x="1655473" y="988345"/>
            <a:ext cx="8258147" cy="21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Big Data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it Important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Most Important Tools</a:t>
            </a:r>
          </a:p>
        </p:txBody>
      </p:sp>
    </p:spTree>
    <p:extLst>
      <p:ext uri="{BB962C8B-B14F-4D97-AF65-F5344CB8AC3E}">
        <p14:creationId xmlns:p14="http://schemas.microsoft.com/office/powerpoint/2010/main" val="33226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19">
            <a:extLst>
              <a:ext uri="{FF2B5EF4-FFF2-40B4-BE49-F238E27FC236}">
                <a16:creationId xmlns:a16="http://schemas.microsoft.com/office/drawing/2014/main" id="{20C734B4-EF8D-C9D7-97B8-4DDBF8378D13}"/>
              </a:ext>
            </a:extLst>
          </p:cNvPr>
          <p:cNvSpPr txBox="1">
            <a:spLocks/>
          </p:cNvSpPr>
          <p:nvPr/>
        </p:nvSpPr>
        <p:spPr>
          <a:xfrm>
            <a:off x="1655473" y="343045"/>
            <a:ext cx="82200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en-US" kern="0" dirty="0">
                <a:solidFill>
                  <a:srgbClr val="0E293C"/>
                </a:solidFill>
              </a:rPr>
              <a:t>Lab Preparation</a:t>
            </a:r>
          </a:p>
        </p:txBody>
      </p:sp>
      <p:sp>
        <p:nvSpPr>
          <p:cNvPr id="20" name="Google Shape;406;p19">
            <a:extLst>
              <a:ext uri="{FF2B5EF4-FFF2-40B4-BE49-F238E27FC236}">
                <a16:creationId xmlns:a16="http://schemas.microsoft.com/office/drawing/2014/main" id="{BDD8386F-177A-F98D-CBC7-C81332925A3B}"/>
              </a:ext>
            </a:extLst>
          </p:cNvPr>
          <p:cNvSpPr txBox="1">
            <a:spLocks/>
          </p:cNvSpPr>
          <p:nvPr/>
        </p:nvSpPr>
        <p:spPr>
          <a:xfrm>
            <a:off x="1655473" y="988345"/>
            <a:ext cx="8258147" cy="210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Installing Rocky OS on VMware Workstation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Installing Anaconda3 and JupyterHub with Nginx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Git Plugin in JupyterHub</a:t>
            </a:r>
          </a:p>
        </p:txBody>
      </p:sp>
    </p:spTree>
    <p:extLst>
      <p:ext uri="{BB962C8B-B14F-4D97-AF65-F5344CB8AC3E}">
        <p14:creationId xmlns:p14="http://schemas.microsoft.com/office/powerpoint/2010/main" val="402737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19">
            <a:extLst>
              <a:ext uri="{FF2B5EF4-FFF2-40B4-BE49-F238E27FC236}">
                <a16:creationId xmlns:a16="http://schemas.microsoft.com/office/drawing/2014/main" id="{20C734B4-EF8D-C9D7-97B8-4DDBF8378D13}"/>
              </a:ext>
            </a:extLst>
          </p:cNvPr>
          <p:cNvSpPr txBox="1">
            <a:spLocks/>
          </p:cNvSpPr>
          <p:nvPr/>
        </p:nvSpPr>
        <p:spPr>
          <a:xfrm>
            <a:off x="1655473" y="343045"/>
            <a:ext cx="82200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en-US" kern="0" dirty="0">
                <a:solidFill>
                  <a:srgbClr val="0E293C"/>
                </a:solidFill>
              </a:rPr>
              <a:t>Python Introduction</a:t>
            </a:r>
          </a:p>
        </p:txBody>
      </p:sp>
      <p:sp>
        <p:nvSpPr>
          <p:cNvPr id="20" name="Google Shape;406;p19">
            <a:extLst>
              <a:ext uri="{FF2B5EF4-FFF2-40B4-BE49-F238E27FC236}">
                <a16:creationId xmlns:a16="http://schemas.microsoft.com/office/drawing/2014/main" id="{BDD8386F-177A-F98D-CBC7-C81332925A3B}"/>
              </a:ext>
            </a:extLst>
          </p:cNvPr>
          <p:cNvSpPr txBox="1">
            <a:spLocks/>
          </p:cNvSpPr>
          <p:nvPr/>
        </p:nvSpPr>
        <p:spPr>
          <a:xfrm>
            <a:off x="1655473" y="988344"/>
            <a:ext cx="8258147" cy="132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 and Sequences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OOP in Python3</a:t>
            </a:r>
          </a:p>
        </p:txBody>
      </p:sp>
    </p:spTree>
    <p:extLst>
      <p:ext uri="{BB962C8B-B14F-4D97-AF65-F5344CB8AC3E}">
        <p14:creationId xmlns:p14="http://schemas.microsoft.com/office/powerpoint/2010/main" val="270060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19">
            <a:extLst>
              <a:ext uri="{FF2B5EF4-FFF2-40B4-BE49-F238E27FC236}">
                <a16:creationId xmlns:a16="http://schemas.microsoft.com/office/drawing/2014/main" id="{20C734B4-EF8D-C9D7-97B8-4DDBF8378D13}"/>
              </a:ext>
            </a:extLst>
          </p:cNvPr>
          <p:cNvSpPr txBox="1">
            <a:spLocks/>
          </p:cNvSpPr>
          <p:nvPr/>
        </p:nvSpPr>
        <p:spPr>
          <a:xfrm>
            <a:off x="1655473" y="343045"/>
            <a:ext cx="82200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en-US" kern="0" dirty="0">
                <a:solidFill>
                  <a:srgbClr val="0E293C"/>
                </a:solidFill>
              </a:rPr>
              <a:t>Numpy</a:t>
            </a:r>
          </a:p>
        </p:txBody>
      </p:sp>
      <p:sp>
        <p:nvSpPr>
          <p:cNvPr id="20" name="Google Shape;406;p19">
            <a:extLst>
              <a:ext uri="{FF2B5EF4-FFF2-40B4-BE49-F238E27FC236}">
                <a16:creationId xmlns:a16="http://schemas.microsoft.com/office/drawing/2014/main" id="{BDD8386F-177A-F98D-CBC7-C81332925A3B}"/>
              </a:ext>
            </a:extLst>
          </p:cNvPr>
          <p:cNvSpPr txBox="1">
            <a:spLocks/>
          </p:cNvSpPr>
          <p:nvPr/>
        </p:nvSpPr>
        <p:spPr>
          <a:xfrm>
            <a:off x="1655473" y="988345"/>
            <a:ext cx="8258147" cy="49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Numpy ndarray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Pseudorandom Number Generation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Universal Functions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Array-Oriented Programming with Arrays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Input and Output with Arrays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Algebra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7337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19">
            <a:extLst>
              <a:ext uri="{FF2B5EF4-FFF2-40B4-BE49-F238E27FC236}">
                <a16:creationId xmlns:a16="http://schemas.microsoft.com/office/drawing/2014/main" id="{20C734B4-EF8D-C9D7-97B8-4DDBF8378D13}"/>
              </a:ext>
            </a:extLst>
          </p:cNvPr>
          <p:cNvSpPr txBox="1">
            <a:spLocks/>
          </p:cNvSpPr>
          <p:nvPr/>
        </p:nvSpPr>
        <p:spPr>
          <a:xfrm>
            <a:off x="1655473" y="343045"/>
            <a:ext cx="82200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en-US" kern="0" dirty="0">
                <a:solidFill>
                  <a:srgbClr val="0E293C"/>
                </a:solidFill>
              </a:rPr>
              <a:t>Pandas</a:t>
            </a:r>
          </a:p>
        </p:txBody>
      </p:sp>
      <p:sp>
        <p:nvSpPr>
          <p:cNvPr id="20" name="Google Shape;406;p19">
            <a:extLst>
              <a:ext uri="{FF2B5EF4-FFF2-40B4-BE49-F238E27FC236}">
                <a16:creationId xmlns:a16="http://schemas.microsoft.com/office/drawing/2014/main" id="{BDD8386F-177A-F98D-CBC7-C81332925A3B}"/>
              </a:ext>
            </a:extLst>
          </p:cNvPr>
          <p:cNvSpPr txBox="1">
            <a:spLocks/>
          </p:cNvSpPr>
          <p:nvPr/>
        </p:nvSpPr>
        <p:spPr>
          <a:xfrm>
            <a:off x="1655473" y="988345"/>
            <a:ext cx="8258147" cy="45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Pandas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Essential Functionality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Summarizing and Computing Descriptive Statistics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Loading, Storage, and File Formats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Preparation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4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19">
            <a:extLst>
              <a:ext uri="{FF2B5EF4-FFF2-40B4-BE49-F238E27FC236}">
                <a16:creationId xmlns:a16="http://schemas.microsoft.com/office/drawing/2014/main" id="{20C734B4-EF8D-C9D7-97B8-4DDBF8378D13}"/>
              </a:ext>
            </a:extLst>
          </p:cNvPr>
          <p:cNvSpPr txBox="1">
            <a:spLocks/>
          </p:cNvSpPr>
          <p:nvPr/>
        </p:nvSpPr>
        <p:spPr>
          <a:xfrm>
            <a:off x="1655473" y="343045"/>
            <a:ext cx="82200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en-US" kern="0" dirty="0">
                <a:solidFill>
                  <a:srgbClr val="0E293C"/>
                </a:solidFill>
              </a:rPr>
              <a:t>Pandas</a:t>
            </a:r>
          </a:p>
        </p:txBody>
      </p:sp>
      <p:sp>
        <p:nvSpPr>
          <p:cNvPr id="20" name="Google Shape;406;p19">
            <a:extLst>
              <a:ext uri="{FF2B5EF4-FFF2-40B4-BE49-F238E27FC236}">
                <a16:creationId xmlns:a16="http://schemas.microsoft.com/office/drawing/2014/main" id="{BDD8386F-177A-F98D-CBC7-C81332925A3B}"/>
              </a:ext>
            </a:extLst>
          </p:cNvPr>
          <p:cNvSpPr txBox="1">
            <a:spLocks/>
          </p:cNvSpPr>
          <p:nvPr/>
        </p:nvSpPr>
        <p:spPr>
          <a:xfrm>
            <a:off x="1655473" y="988346"/>
            <a:ext cx="8258147" cy="129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 and Group Operations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71140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19">
            <a:extLst>
              <a:ext uri="{FF2B5EF4-FFF2-40B4-BE49-F238E27FC236}">
                <a16:creationId xmlns:a16="http://schemas.microsoft.com/office/drawing/2014/main" id="{20C734B4-EF8D-C9D7-97B8-4DDBF8378D13}"/>
              </a:ext>
            </a:extLst>
          </p:cNvPr>
          <p:cNvSpPr txBox="1">
            <a:spLocks/>
          </p:cNvSpPr>
          <p:nvPr/>
        </p:nvSpPr>
        <p:spPr>
          <a:xfrm>
            <a:off x="1655473" y="310961"/>
            <a:ext cx="82200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en-US" kern="0" dirty="0">
                <a:solidFill>
                  <a:srgbClr val="0E293C"/>
                </a:solidFill>
              </a:rPr>
              <a:t>Visualization</a:t>
            </a:r>
          </a:p>
        </p:txBody>
      </p:sp>
      <p:sp>
        <p:nvSpPr>
          <p:cNvPr id="20" name="Google Shape;406;p19">
            <a:extLst>
              <a:ext uri="{FF2B5EF4-FFF2-40B4-BE49-F238E27FC236}">
                <a16:creationId xmlns:a16="http://schemas.microsoft.com/office/drawing/2014/main" id="{BDD8386F-177A-F98D-CBC7-C81332925A3B}"/>
              </a:ext>
            </a:extLst>
          </p:cNvPr>
          <p:cNvSpPr txBox="1">
            <a:spLocks/>
          </p:cNvSpPr>
          <p:nvPr/>
        </p:nvSpPr>
        <p:spPr>
          <a:xfrm>
            <a:off x="1655473" y="988345"/>
            <a:ext cx="8258147" cy="202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Plotly</a:t>
            </a:r>
          </a:p>
        </p:txBody>
      </p:sp>
    </p:spTree>
    <p:extLst>
      <p:ext uri="{BB962C8B-B14F-4D97-AF65-F5344CB8AC3E}">
        <p14:creationId xmlns:p14="http://schemas.microsoft.com/office/powerpoint/2010/main" val="266041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19">
            <a:extLst>
              <a:ext uri="{FF2B5EF4-FFF2-40B4-BE49-F238E27FC236}">
                <a16:creationId xmlns:a16="http://schemas.microsoft.com/office/drawing/2014/main" id="{20C734B4-EF8D-C9D7-97B8-4DDBF8378D13}"/>
              </a:ext>
            </a:extLst>
          </p:cNvPr>
          <p:cNvSpPr txBox="1">
            <a:spLocks/>
          </p:cNvSpPr>
          <p:nvPr/>
        </p:nvSpPr>
        <p:spPr>
          <a:xfrm>
            <a:off x="1655473" y="343045"/>
            <a:ext cx="8220047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en-US" kern="0" dirty="0">
                <a:solidFill>
                  <a:srgbClr val="0E293C"/>
                </a:solidFill>
              </a:rPr>
              <a:t>Apache Spark (PySpark)</a:t>
            </a:r>
          </a:p>
        </p:txBody>
      </p:sp>
      <p:sp>
        <p:nvSpPr>
          <p:cNvPr id="20" name="Google Shape;406;p19">
            <a:extLst>
              <a:ext uri="{FF2B5EF4-FFF2-40B4-BE49-F238E27FC236}">
                <a16:creationId xmlns:a16="http://schemas.microsoft.com/office/drawing/2014/main" id="{BDD8386F-177A-F98D-CBC7-C81332925A3B}"/>
              </a:ext>
            </a:extLst>
          </p:cNvPr>
          <p:cNvSpPr txBox="1">
            <a:spLocks/>
          </p:cNvSpPr>
          <p:nvPr/>
        </p:nvSpPr>
        <p:spPr>
          <a:xfrm>
            <a:off x="1655473" y="988345"/>
            <a:ext cx="8258147" cy="45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Hadoop3 Introduction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 the Environment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Spark’s Structured APIs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Spark SQL and DataFrames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Optimizing and Tuning Spark Apps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r>
              <a:rPr lang="en-US" sz="2400" kern="0" dirty="0">
                <a:solidFill>
                  <a:srgbClr val="10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Streaming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tabLst/>
              <a:defRPr/>
            </a:pPr>
            <a:endParaRPr lang="en-US" sz="2400" kern="0" dirty="0">
              <a:solidFill>
                <a:srgbClr val="10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08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FCE046C-D6A1-419E-99BC-0B6060F01D93}" vid="{3F7BD1F5-1458-4E0A-A3A7-BBCC6AC676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DATA ADVANCED</Template>
  <TotalTime>2666</TotalTime>
  <Words>151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Nixie One</vt:lpstr>
      <vt:lpstr>Tw Cen MT</vt:lpstr>
      <vt:lpstr>Circuit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ADVANCED</dc:title>
  <dc:creator>Yamen Shabankabakibou</dc:creator>
  <cp:lastModifiedBy>Yamen Shabankabakibou</cp:lastModifiedBy>
  <cp:revision>7</cp:revision>
  <dcterms:created xsi:type="dcterms:W3CDTF">2022-11-17T17:31:37Z</dcterms:created>
  <dcterms:modified xsi:type="dcterms:W3CDTF">2022-12-15T16:49:20Z</dcterms:modified>
</cp:coreProperties>
</file>