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77" autoAdjust="0"/>
  </p:normalViewPr>
  <p:slideViewPr>
    <p:cSldViewPr snapToGrid="0">
      <p:cViewPr varScale="1">
        <p:scale>
          <a:sx n="90" d="100"/>
          <a:sy n="90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68A8-EC15-477E-9C15-7A8F49B4BA78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A53B-FA8E-4443-9C82-93BCB284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dirty="0" smtClean="0"/>
              <a:t>top-down approach</a:t>
            </a:r>
            <a:r>
              <a:rPr lang="en-US" dirty="0" smtClean="0"/>
              <a:t>, ..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</a:t>
            </a:r>
            <a:r>
              <a:rPr lang="en-US" baseline="0" dirty="0" smtClean="0"/>
              <a:t>high-level components are integrated first,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while using stubs to play the role of lower-level components yet to be integrated.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Gradually, stubs are replaced by integrating lower-level components.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bottom-up approach, ..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bottom-level components are integrated first,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while using drivers to test them.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Gradually, drivers are replaced by integrating higher-level components.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6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sandwich approach, ..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bottom-up integration,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… and top-down integration happen in parallel.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</a:t>
            </a:r>
            <a:r>
              <a:rPr lang="en-US" baseline="0" dirty="0" err="1" smtClean="0"/>
              <a:t>afterclick</a:t>
            </a:r>
            <a:r>
              <a:rPr lang="en-US" baseline="0" dirty="0" smtClean="0"/>
              <a:t>] At some point the top and the bottom parts are integrated 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81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11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9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27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5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4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8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5/10/2017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6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Integration Strategies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Top-Down, Bottom-UP, Sandwich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86918"/>
            <a:ext cx="6400800" cy="699432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[click on the slide to advance animation]</a:t>
            </a:r>
          </a:p>
        </p:txBody>
      </p:sp>
    </p:spTree>
    <p:extLst>
      <p:ext uri="{BB962C8B-B14F-4D97-AF65-F5344CB8AC3E}">
        <p14:creationId xmlns:p14="http://schemas.microsoft.com/office/powerpoint/2010/main" val="28231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Top-Down 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Integration</a:t>
            </a:r>
            <a:endParaRPr lang="en-US" sz="32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69269" y="1891862"/>
            <a:ext cx="2564524" cy="413640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9433" y="4580471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99" y="2997204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225804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732871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1273323" y="3355344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48396" y="3356824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65925" y="5061337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64050" y="5053938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33760" y="1484833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 rot="5400000">
            <a:off x="1398613" y="2793283"/>
            <a:ext cx="825482" cy="29864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 rot="16200000" flipH="1">
            <a:off x="1859712" y="2632394"/>
            <a:ext cx="826684" cy="62217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2"/>
            <a:endCxn id="26" idx="0"/>
          </p:cNvCxnSpPr>
          <p:nvPr/>
        </p:nvCxnSpPr>
        <p:spPr>
          <a:xfrm rot="5400000">
            <a:off x="1556373" y="4033567"/>
            <a:ext cx="1126033" cy="92950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7" idx="0"/>
          </p:cNvCxnSpPr>
          <p:nvPr/>
        </p:nvCxnSpPr>
        <p:spPr>
          <a:xfrm rot="16200000" flipH="1">
            <a:off x="2041685" y="4477761"/>
            <a:ext cx="1118634" cy="337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265925" y="3347946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40998" y="3349426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58527" y="5053939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56652" y="5046540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6362" y="1477435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66866" y="4459134"/>
            <a:ext cx="777419" cy="5784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Cache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58459" y="4460612"/>
            <a:ext cx="852881" cy="5784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Storage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4480560" y="5434149"/>
            <a:ext cx="966651" cy="796834"/>
          </a:xfrm>
          <a:prstGeom prst="wedgeRoundRectCallout">
            <a:avLst>
              <a:gd name="adj1" fmla="val 164302"/>
              <a:gd name="adj2" fmla="val -76844"/>
              <a:gd name="adj3" fmla="val 166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Stubs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PowerPointLabs Caption 0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the top-down approach,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1" name="PowerPointLabs Caption 1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high-level components are integrated first,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2" name="PowerPointLabs Caption 2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while using stubs to play the role of lower-level components yet to be integrated.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3" name="PowerPointLabs Caption 3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Gradually, stubs are replaced by integrating lower-level components.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5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5702E-7 L 0.63698 0.1966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0" y="9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65325E-6 L 0.62326 0.0763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38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97409E-6 L 0.60868 0.0763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38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3757E-6 L 0.62327 -0.08813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458E-6 L 0.60764 -0.0853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-43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Bottom-Up 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Integration</a:t>
            </a:r>
            <a:endParaRPr lang="en-US" sz="32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69269" y="1891862"/>
            <a:ext cx="2564524" cy="41364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9433" y="4580471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499" y="2997204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225804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732871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1273323" y="3355344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48396" y="3356824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65925" y="5061337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64050" y="5053938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3760" y="1484833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4" name="Straight Arrow Connector 33"/>
          <p:cNvCxnSpPr>
            <a:stCxn id="33" idx="2"/>
            <a:endCxn id="29" idx="0"/>
          </p:cNvCxnSpPr>
          <p:nvPr/>
        </p:nvCxnSpPr>
        <p:spPr>
          <a:xfrm rot="5400000">
            <a:off x="1398613" y="2793283"/>
            <a:ext cx="825482" cy="29864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0" idx="0"/>
          </p:cNvCxnSpPr>
          <p:nvPr/>
        </p:nvCxnSpPr>
        <p:spPr>
          <a:xfrm rot="16200000" flipH="1">
            <a:off x="1859712" y="2632394"/>
            <a:ext cx="826684" cy="62217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31" idx="0"/>
          </p:cNvCxnSpPr>
          <p:nvPr/>
        </p:nvCxnSpPr>
        <p:spPr>
          <a:xfrm rot="5400000">
            <a:off x="1556373" y="4033567"/>
            <a:ext cx="1126033" cy="92950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2" idx="0"/>
          </p:cNvCxnSpPr>
          <p:nvPr/>
        </p:nvCxnSpPr>
        <p:spPr>
          <a:xfrm rot="16200000" flipH="1">
            <a:off x="2041685" y="4477761"/>
            <a:ext cx="1118634" cy="337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5925" y="3347946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40998" y="3349426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58527" y="5053939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56652" y="5046540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26362" y="1477435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6629400" y="2712720"/>
            <a:ext cx="1630680" cy="1615440"/>
          </a:xfrm>
          <a:custGeom>
            <a:avLst/>
            <a:gdLst>
              <a:gd name="connsiteX0" fmla="*/ 0 w 1676400"/>
              <a:gd name="connsiteY0" fmla="*/ 0 h 1615440"/>
              <a:gd name="connsiteX1" fmla="*/ 1661160 w 1676400"/>
              <a:gd name="connsiteY1" fmla="*/ 0 h 1615440"/>
              <a:gd name="connsiteX2" fmla="*/ 1676400 w 1676400"/>
              <a:gd name="connsiteY2" fmla="*/ 1615440 h 1615440"/>
              <a:gd name="connsiteX3" fmla="*/ 655320 w 1676400"/>
              <a:gd name="connsiteY3" fmla="*/ 1615440 h 1615440"/>
              <a:gd name="connsiteX4" fmla="*/ 655320 w 1676400"/>
              <a:gd name="connsiteY4" fmla="*/ 1066800 h 1615440"/>
              <a:gd name="connsiteX5" fmla="*/ 15240 w 1676400"/>
              <a:gd name="connsiteY5" fmla="*/ 1036320 h 1615440"/>
              <a:gd name="connsiteX6" fmla="*/ 0 w 1676400"/>
              <a:gd name="connsiteY6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6400" h="1615440">
                <a:moveTo>
                  <a:pt x="0" y="0"/>
                </a:moveTo>
                <a:lnTo>
                  <a:pt x="1661160" y="0"/>
                </a:lnTo>
                <a:lnTo>
                  <a:pt x="1676400" y="1615440"/>
                </a:lnTo>
                <a:lnTo>
                  <a:pt x="655320" y="1615440"/>
                </a:lnTo>
                <a:lnTo>
                  <a:pt x="655320" y="1066800"/>
                </a:lnTo>
                <a:lnTo>
                  <a:pt x="1524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Driver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4" name="PowerPointLabs Caption 0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the bottom-up approach,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" name="PowerPointLabs Caption 1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bottom-level components are integrated first,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" name="PowerPointLabs Caption 2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while using drivers to test them.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" name="PowerPointLabs Caption 3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Gradually, drivers are replaced by integrating higher-level components.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23757E-6 L 0.62327 -0.0881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0458E-6 L 0.60764 -0.0853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-43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97409E-6 L 0.60868 0.0763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00" y="38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5702E-7 L 0.63698 0.1966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00" y="98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65325E-6 L 0.62326 0.0763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807408" y="228600"/>
            <a:ext cx="7871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smtClean="0">
                <a:solidFill>
                  <a:srgbClr val="FFFF00"/>
                </a:solidFill>
              </a:rPr>
              <a:t>Sandwich </a:t>
            </a:r>
            <a:r>
              <a:rPr lang="en-US" sz="3200" b="1" dirty="0" smtClean="0">
                <a:solidFill>
                  <a:prstClr val="white">
                    <a:lumMod val="85000"/>
                  </a:prstClr>
                </a:solidFill>
              </a:rPr>
              <a:t>Integration</a:t>
            </a:r>
            <a:endParaRPr lang="en-US" sz="32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369269" y="1891861"/>
            <a:ext cx="2564524" cy="472965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59433" y="4580471"/>
            <a:ext cx="3036527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499" y="2997204"/>
            <a:ext cx="300019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42500" y="1295400"/>
            <a:ext cx="2758355" cy="1447800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 r="16434" b="61702"/>
          <a:stretch>
            <a:fillRect/>
          </a:stretch>
        </p:blipFill>
        <p:spPr bwMode="auto">
          <a:xfrm flipH="1">
            <a:off x="176366" y="3225804"/>
            <a:ext cx="87773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4" cstate="print"/>
          <a:srcRect l="22078" r="10390" b="22995"/>
          <a:stretch>
            <a:fillRect/>
          </a:stretch>
        </p:blipFill>
        <p:spPr bwMode="auto">
          <a:xfrm flipH="1">
            <a:off x="371100" y="1524000"/>
            <a:ext cx="6858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/>
          <a:srcRect l="29555" r="-1333" b="68779"/>
          <a:stretch>
            <a:fillRect/>
          </a:stretch>
        </p:blipFill>
        <p:spPr bwMode="auto">
          <a:xfrm flipH="1">
            <a:off x="159434" y="4732871"/>
            <a:ext cx="101781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0"/>
          <p:cNvSpPr/>
          <p:nvPr/>
        </p:nvSpPr>
        <p:spPr>
          <a:xfrm>
            <a:off x="1273323" y="3355344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48396" y="3356824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65925" y="5061337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64050" y="5053938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33760" y="1484833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6" name="Straight Arrow Connector 55"/>
          <p:cNvCxnSpPr>
            <a:stCxn id="55" idx="2"/>
            <a:endCxn id="51" idx="0"/>
          </p:cNvCxnSpPr>
          <p:nvPr/>
        </p:nvCxnSpPr>
        <p:spPr>
          <a:xfrm rot="5400000">
            <a:off x="1398613" y="2793283"/>
            <a:ext cx="825482" cy="29864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2" idx="0"/>
          </p:cNvCxnSpPr>
          <p:nvPr/>
        </p:nvCxnSpPr>
        <p:spPr>
          <a:xfrm rot="16200000" flipH="1">
            <a:off x="1859712" y="2632394"/>
            <a:ext cx="826684" cy="62217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1556373" y="4033567"/>
            <a:ext cx="1126033" cy="92950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2"/>
            <a:endCxn id="54" idx="0"/>
          </p:cNvCxnSpPr>
          <p:nvPr/>
        </p:nvCxnSpPr>
        <p:spPr>
          <a:xfrm rot="16200000" flipH="1">
            <a:off x="2041685" y="4477761"/>
            <a:ext cx="1118634" cy="337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265925" y="3347946"/>
            <a:ext cx="777419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Logic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40998" y="3349426"/>
            <a:ext cx="871491" cy="5784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Search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58527" y="5053939"/>
            <a:ext cx="777419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Cache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156652" y="5046540"/>
            <a:ext cx="907624" cy="578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Storage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126362" y="1477435"/>
            <a:ext cx="1653828" cy="1045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UI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63869" y="3877288"/>
            <a:ext cx="852881" cy="57848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Search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 flipH="1">
            <a:off x="6614160" y="4114800"/>
            <a:ext cx="1630680" cy="1615440"/>
          </a:xfrm>
          <a:custGeom>
            <a:avLst/>
            <a:gdLst>
              <a:gd name="connsiteX0" fmla="*/ 0 w 1676400"/>
              <a:gd name="connsiteY0" fmla="*/ 0 h 1615440"/>
              <a:gd name="connsiteX1" fmla="*/ 1661160 w 1676400"/>
              <a:gd name="connsiteY1" fmla="*/ 0 h 1615440"/>
              <a:gd name="connsiteX2" fmla="*/ 1676400 w 1676400"/>
              <a:gd name="connsiteY2" fmla="*/ 1615440 h 1615440"/>
              <a:gd name="connsiteX3" fmla="*/ 655320 w 1676400"/>
              <a:gd name="connsiteY3" fmla="*/ 1615440 h 1615440"/>
              <a:gd name="connsiteX4" fmla="*/ 655320 w 1676400"/>
              <a:gd name="connsiteY4" fmla="*/ 1066800 h 1615440"/>
              <a:gd name="connsiteX5" fmla="*/ 15240 w 1676400"/>
              <a:gd name="connsiteY5" fmla="*/ 1036320 h 1615440"/>
              <a:gd name="connsiteX6" fmla="*/ 0 w 1676400"/>
              <a:gd name="connsiteY6" fmla="*/ 0 h 161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6400" h="1615440">
                <a:moveTo>
                  <a:pt x="0" y="0"/>
                </a:moveTo>
                <a:lnTo>
                  <a:pt x="1661160" y="0"/>
                </a:lnTo>
                <a:lnTo>
                  <a:pt x="1676400" y="1615440"/>
                </a:lnTo>
                <a:lnTo>
                  <a:pt x="655320" y="1615440"/>
                </a:lnTo>
                <a:lnTo>
                  <a:pt x="655320" y="1066800"/>
                </a:lnTo>
                <a:lnTo>
                  <a:pt x="15240" y="103632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Driver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4" name="PowerPointLabs Caption 0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In the sandwich approach,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" name="PowerPointLabs Caption 1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bottom-up integration, ...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6" name="PowerPointLabs Caption 2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… and top-down integration happen in parallel.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7" name="PowerPointLabs Caption 3"/>
          <p:cNvSpPr txBox="1"/>
          <p:nvPr/>
        </p:nvSpPr>
        <p:spPr>
          <a:xfrm>
            <a:off x="0" y="6517203"/>
            <a:ext cx="9144000" cy="338554"/>
          </a:xfrm>
          <a:prstGeom prst="rect">
            <a:avLst/>
          </a:prstGeom>
          <a:pattFill prst="pct5">
            <a:fgClr>
              <a:srgbClr val="000000">
                <a:alpha val="80000"/>
              </a:srgbClr>
            </a:fgClr>
            <a:bgClr>
              <a:srgbClr val="000000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smtClean="0">
                <a:solidFill>
                  <a:srgbClr val="FFFFFF"/>
                </a:solidFill>
              </a:rPr>
              <a:t>At some point the top and the bottom parts are integrated with each other.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61806 0.130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6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60937 0.1351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" y="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60677 0.3016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" y="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55702E-7 L 0.63698 0.1966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9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65325E-6 L 0.62326 0.0763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37 0.13518 L 0.60764 -0.09005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677 0.30162 L 0.60677 0.0763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806 0.13032 L 0.61632 -0.0882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6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295</Words>
  <Application>Microsoft Office PowerPoint</Application>
  <PresentationFormat>On-screen Show (4:3)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2_green-UP</vt:lpstr>
      <vt:lpstr>Integration Strategies Top-Down, Bottom-UP, Sandwich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Strategies Late &amp; one-time vs Early &amp; Frequent</dc:title>
  <dc:creator>Damith Chatura Rajapakse</dc:creator>
  <cp:lastModifiedBy>Damith Chatura Rajapakse</cp:lastModifiedBy>
  <cp:revision>9</cp:revision>
  <dcterms:created xsi:type="dcterms:W3CDTF">2017-10-05T02:26:12Z</dcterms:created>
  <dcterms:modified xsi:type="dcterms:W3CDTF">2017-10-05T04:40:40Z</dcterms:modified>
</cp:coreProperties>
</file>