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8" r:id="rId24"/>
    <p:sldId id="283" r:id="rId25"/>
    <p:sldId id="284" r:id="rId26"/>
    <p:sldId id="285" r:id="rId27"/>
    <p:sldId id="286" r:id="rId28"/>
    <p:sldId id="287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JQuery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636870" cy="861420"/>
          </a:xfrm>
        </p:spPr>
        <p:txBody>
          <a:bodyPr/>
          <a:lstStyle/>
          <a:p>
            <a:r>
              <a:rPr lang="es-AR" dirty="0"/>
              <a:t>Curso JS – PAMI                                                                                          UTN-FRA</a:t>
            </a:r>
          </a:p>
        </p:txBody>
      </p:sp>
    </p:spTree>
    <p:extLst>
      <p:ext uri="{BB962C8B-B14F-4D97-AF65-F5344CB8AC3E}">
        <p14:creationId xmlns:p14="http://schemas.microsoft.com/office/powerpoint/2010/main" val="81700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</a:t>
            </a:r>
            <a:r>
              <a:rPr lang="es-AR" dirty="0" err="1"/>
              <a:t>Attr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attr</a:t>
            </a:r>
            <a:r>
              <a:rPr lang="es-AR" dirty="0"/>
              <a:t>(</a:t>
            </a:r>
            <a:r>
              <a:rPr lang="es-AR" dirty="0" err="1"/>
              <a:t>nombrePropiedad</a:t>
            </a:r>
            <a:r>
              <a:rPr lang="es-AR" dirty="0"/>
              <a:t>)       Devuelve el valor de la propiedad pasada por parámetro. Equivale a </a:t>
            </a:r>
            <a:r>
              <a:rPr lang="es-AR" dirty="0" err="1"/>
              <a:t>xxx.getAttribute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’);</a:t>
            </a:r>
          </a:p>
          <a:p>
            <a:r>
              <a:rPr lang="es-AR" dirty="0" err="1"/>
              <a:t>attr</a:t>
            </a:r>
            <a:r>
              <a:rPr lang="es-AR" dirty="0"/>
              <a:t>(</a:t>
            </a:r>
            <a:r>
              <a:rPr lang="es-AR" dirty="0" err="1"/>
              <a:t>nombrePropiedad</a:t>
            </a:r>
            <a:r>
              <a:rPr lang="es-AR" dirty="0"/>
              <a:t>, valor) Asigna el valor a la propiedad pasada por parámetro. Equivale a </a:t>
            </a:r>
            <a:r>
              <a:rPr lang="es-AR" dirty="0" err="1"/>
              <a:t>elemento.setAttribute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’, valor)</a:t>
            </a:r>
          </a:p>
          <a:p>
            <a:r>
              <a:rPr lang="es-AR" dirty="0" err="1"/>
              <a:t>removeAttr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  Remueve la propiedad pasada por parámetro. Equivale a </a:t>
            </a:r>
            <a:r>
              <a:rPr lang="es-AR" dirty="0" err="1"/>
              <a:t>elemento.removeAttribute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85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addClass / removeClass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076" y="1466850"/>
            <a:ext cx="10820400" cy="5229225"/>
          </a:xfrm>
        </p:spPr>
        <p:txBody>
          <a:bodyPr/>
          <a:lstStyle/>
          <a:p>
            <a:r>
              <a:rPr lang="es-AR" dirty="0"/>
              <a:t>Los métodos addClass y removeClass nos permiten asociar y desasociar clases a los elementos.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En JS se utiliza la propiedad className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También se utiliza la propiedad classList que tiene varios métodos p.e.  </a:t>
            </a:r>
            <a:r>
              <a:rPr lang="es-AR" dirty="0" err="1"/>
              <a:t>add</a:t>
            </a:r>
            <a:r>
              <a:rPr lang="es-AR" dirty="0"/>
              <a:t>, remove o </a:t>
            </a:r>
            <a:r>
              <a:rPr lang="es-AR" dirty="0" err="1"/>
              <a:t>contains</a:t>
            </a:r>
            <a:r>
              <a:rPr lang="es-AR" dirty="0"/>
              <a:t> para verificar si un elemento tiene una clase.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EC16008-D6D1-4FE5-AF5A-DAC9913E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5154369"/>
            <a:ext cx="5372376" cy="1390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E90CCFE4-5617-46B3-93CC-928A308C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29" y="3563424"/>
            <a:ext cx="4692891" cy="7112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35ED597-1BA6-4D98-A874-1B1328E8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29" y="2249713"/>
            <a:ext cx="2749691" cy="6032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43AD1F4B-84A1-4044-A2E4-26097ACD0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20" y="2305521"/>
            <a:ext cx="3010055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B24200-8AA2-4FEC-82B7-6A99DF83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D3A43E-10EF-4B34-B2C2-6357ED2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28750"/>
            <a:ext cx="10870593" cy="4819649"/>
          </a:xfrm>
        </p:spPr>
        <p:txBody>
          <a:bodyPr/>
          <a:lstStyle/>
          <a:p>
            <a:r>
              <a:rPr lang="es-AR" dirty="0"/>
              <a:t>El método html, nos permite agregar un bloque de html a partir de un elemento de la página. Básicamente es la propiedad </a:t>
            </a:r>
            <a:r>
              <a:rPr lang="es-AR" dirty="0" err="1"/>
              <a:t>innerHTML</a:t>
            </a:r>
            <a:r>
              <a:rPr lang="es-AR" dirty="0"/>
              <a:t> del DOM.</a:t>
            </a:r>
          </a:p>
          <a:p>
            <a:endParaRPr lang="es-AR" dirty="0"/>
          </a:p>
          <a:p>
            <a:r>
              <a:rPr lang="es-AR" dirty="0"/>
              <a:t>El método html(). Nos retorna el bloque html contenido a partir del elemento html que hace referencia el objeto jQuery.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38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16D227-E0E7-440D-B160-B3614A1F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eventos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5A9A71-BA4B-4614-BD1C-781DFBE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89" y="1257300"/>
            <a:ext cx="11163300" cy="5147982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jQuery facilita la administración de eventos de JavaScript y lo más importante nos hace transparente la diferencia en la registración de eventos entre distintos navegadores (IExplorer, FireFox, Chrome, Safari, Opera)</a:t>
            </a:r>
          </a:p>
          <a:p>
            <a:pPr marL="0" indent="0" algn="just">
              <a:buNone/>
            </a:pPr>
            <a:r>
              <a:rPr lang="es-AR" dirty="0"/>
              <a:t>                                  $(documento).ready(nombre de función)</a:t>
            </a:r>
          </a:p>
          <a:p>
            <a:pPr algn="just"/>
            <a:r>
              <a:rPr lang="es-AR" dirty="0"/>
              <a:t>Dijimos que este función que registramos mediante el método ready se ejecuta cuando el DOM del documento está en memoria. Si no utilizamos la librería jQuery hacemos esto a través del evento load.</a:t>
            </a:r>
          </a:p>
          <a:p>
            <a:pPr algn="just"/>
            <a:r>
              <a:rPr lang="es-AR" dirty="0"/>
              <a:t>Otro evento que vimos en conceptos anteriores es el </a:t>
            </a:r>
            <a:r>
              <a:rPr lang="es-AR" dirty="0" err="1"/>
              <a:t>click</a:t>
            </a:r>
            <a:r>
              <a:rPr lang="es-AR" dirty="0"/>
              <a:t> de un elemento, la sintaxis utilizada:</a:t>
            </a:r>
          </a:p>
          <a:p>
            <a:pPr marL="0" indent="0" algn="just">
              <a:buNone/>
            </a:pPr>
            <a:r>
              <a:rPr lang="es-AR" dirty="0"/>
              <a:t>                                              ("button").</a:t>
            </a:r>
            <a:r>
              <a:rPr lang="es-AR" dirty="0" err="1"/>
              <a:t>click</a:t>
            </a:r>
            <a:r>
              <a:rPr lang="es-AR" dirty="0"/>
              <a:t>(</a:t>
            </a:r>
            <a:r>
              <a:rPr lang="es-AR" dirty="0" err="1"/>
              <a:t>presionBoton</a:t>
            </a:r>
            <a:r>
              <a:rPr lang="es-AR" dirty="0"/>
              <a:t>)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r>
              <a:rPr lang="es-AR" dirty="0"/>
              <a:t>Con este pequeño código registramos la función </a:t>
            </a:r>
            <a:r>
              <a:rPr lang="es-AR" dirty="0" err="1"/>
              <a:t>presionBoton</a:t>
            </a:r>
            <a:r>
              <a:rPr lang="es-AR" dirty="0"/>
              <a:t> para todos los elementos de tipo button del documento.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04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2770C0-9966-44A9-A15F-662917F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</a:t>
            </a:r>
            <a:r>
              <a:rPr lang="es-AR" dirty="0" err="1"/>
              <a:t>mouseOver</a:t>
            </a:r>
            <a:r>
              <a:rPr lang="es-AR" dirty="0"/>
              <a:t> / </a:t>
            </a:r>
            <a:r>
              <a:rPr lang="es-AR" dirty="0" err="1"/>
              <a:t>mouseOut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CC3C12-6671-41A8-9BAA-D3138C0A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490943"/>
            <a:ext cx="11591925" cy="5128932"/>
          </a:xfrm>
        </p:spPr>
        <p:txBody>
          <a:bodyPr/>
          <a:lstStyle/>
          <a:p>
            <a:r>
              <a:rPr lang="es-AR" dirty="0"/>
              <a:t>Los eventos de JavaScript </a:t>
            </a:r>
            <a:r>
              <a:rPr lang="es-AR" dirty="0" err="1"/>
              <a:t>onmouseover</a:t>
            </a:r>
            <a:r>
              <a:rPr lang="es-AR" dirty="0"/>
              <a:t> y </a:t>
            </a:r>
            <a:r>
              <a:rPr lang="es-AR" dirty="0" err="1"/>
              <a:t>onmouseout</a:t>
            </a:r>
            <a:r>
              <a:rPr lang="es-AR" dirty="0"/>
              <a:t> son los equivalentes </a:t>
            </a:r>
            <a:r>
              <a:rPr lang="es-AR" dirty="0" err="1"/>
              <a:t>mouseover</a:t>
            </a:r>
            <a:r>
              <a:rPr lang="es-AR" dirty="0"/>
              <a:t> y </a:t>
            </a:r>
            <a:r>
              <a:rPr lang="es-AR" dirty="0" err="1"/>
              <a:t>mouseout</a:t>
            </a:r>
            <a:r>
              <a:rPr lang="es-AR" dirty="0"/>
              <a:t> de jQuery. </a:t>
            </a:r>
          </a:p>
          <a:p>
            <a:r>
              <a:rPr lang="es-AR" dirty="0"/>
              <a:t>Estos eventos están generalmente unidos. </a:t>
            </a:r>
          </a:p>
          <a:p>
            <a:r>
              <a:rPr lang="es-AR" dirty="0"/>
              <a:t>El primero se dispara cuando ingresamos la flecha del mouse a un </a:t>
            </a:r>
            <a:r>
              <a:rPr lang="es-AR" u="sng" dirty="0"/>
              <a:t>elemento</a:t>
            </a:r>
            <a:r>
              <a:rPr lang="es-AR" dirty="0"/>
              <a:t> HTML y el segundo cuando sacamos la flecha del control.</a:t>
            </a:r>
          </a:p>
          <a:p>
            <a:endParaRPr lang="es-AR" dirty="0"/>
          </a:p>
          <a:p>
            <a:r>
              <a:rPr lang="es-AR" dirty="0" err="1"/>
              <a:t>Query</a:t>
            </a:r>
            <a:r>
              <a:rPr lang="es-AR" dirty="0"/>
              <a:t> no solo mapea los eventos del DOM sino que provee otros que combinan estos.</a:t>
            </a:r>
          </a:p>
          <a:p>
            <a:r>
              <a:rPr lang="es-AR" dirty="0"/>
              <a:t>Como decíamos es común utilizar los eventos </a:t>
            </a:r>
            <a:r>
              <a:rPr lang="es-AR" dirty="0" err="1"/>
              <a:t>mouseover</a:t>
            </a:r>
            <a:r>
              <a:rPr lang="es-AR" dirty="0"/>
              <a:t> y </a:t>
            </a:r>
            <a:r>
              <a:rPr lang="es-AR" dirty="0" err="1"/>
              <a:t>mouseout</a:t>
            </a:r>
            <a:r>
              <a:rPr lang="es-AR" dirty="0"/>
              <a:t> en común, por eso en jQuery existe un evento llamado </a:t>
            </a:r>
            <a:r>
              <a:rPr lang="es-AR" dirty="0" err="1"/>
              <a:t>hover</a:t>
            </a:r>
            <a:r>
              <a:rPr lang="es-AR" dirty="0"/>
              <a:t> que tiene dos parámetros:</a:t>
            </a:r>
          </a:p>
          <a:p>
            <a:r>
              <a:rPr lang="es-AR" dirty="0"/>
              <a:t>$(elemento).</a:t>
            </a:r>
            <a:r>
              <a:rPr lang="es-AR" dirty="0" err="1"/>
              <a:t>hover</a:t>
            </a:r>
            <a:r>
              <a:rPr lang="es-AR" dirty="0"/>
              <a:t>([función de ingreso del mouse],[función de salida del mouse])</a:t>
            </a:r>
          </a:p>
          <a:p>
            <a:r>
              <a:rPr lang="es-AR" dirty="0"/>
              <a:t>Es decir que al evento </a:t>
            </a:r>
            <a:r>
              <a:rPr lang="es-AR" dirty="0" err="1"/>
              <a:t>hover</a:t>
            </a:r>
            <a:r>
              <a:rPr lang="es-AR" dirty="0"/>
              <a:t> asociamos dos funciones, la primera se ejecuta cuando ingresamos la flecha del mouse dentro del elemento y la segunda cuando retiramos la flecha del mouse.</a:t>
            </a:r>
          </a:p>
        </p:txBody>
      </p:sp>
    </p:spTree>
    <p:extLst>
      <p:ext uri="{BB962C8B-B14F-4D97-AF65-F5344CB8AC3E}">
        <p14:creationId xmlns:p14="http://schemas.microsoft.com/office/powerpoint/2010/main" val="30346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6A9286-1038-441B-9924-3C7DBF45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Evento </a:t>
            </a:r>
            <a:r>
              <a:rPr lang="es-ES" dirty="0" err="1"/>
              <a:t>focus</a:t>
            </a:r>
            <a:r>
              <a:rPr lang="es-ES" dirty="0"/>
              <a:t> / </a:t>
            </a:r>
            <a:r>
              <a:rPr lang="es-ES" dirty="0" err="1"/>
              <a:t>blur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E14E4B8-E093-47EA-95E4-867865DE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evento </a:t>
            </a:r>
            <a:r>
              <a:rPr lang="es-AR" dirty="0" err="1"/>
              <a:t>focus</a:t>
            </a:r>
            <a:r>
              <a:rPr lang="es-AR" dirty="0"/>
              <a:t> se produce cuando se activa el control. Podemos capturar el evento </a:t>
            </a:r>
            <a:r>
              <a:rPr lang="es-AR" dirty="0" err="1"/>
              <a:t>focus</a:t>
            </a:r>
            <a:r>
              <a:rPr lang="es-AR" dirty="0"/>
              <a:t> de un control de tipo text, </a:t>
            </a:r>
            <a:r>
              <a:rPr lang="es-AR" dirty="0" err="1"/>
              <a:t>textarea</a:t>
            </a:r>
            <a:r>
              <a:rPr lang="es-AR" dirty="0"/>
              <a:t>, button, </a:t>
            </a:r>
            <a:r>
              <a:rPr lang="es-AR" dirty="0" err="1"/>
              <a:t>checkbox</a:t>
            </a:r>
            <a:r>
              <a:rPr lang="es-AR" dirty="0"/>
              <a:t>, </a:t>
            </a:r>
            <a:r>
              <a:rPr lang="es-AR" dirty="0" err="1"/>
              <a:t>fileupload</a:t>
            </a:r>
            <a:r>
              <a:rPr lang="es-AR" dirty="0"/>
              <a:t>, </a:t>
            </a:r>
            <a:r>
              <a:rPr lang="es-AR" dirty="0" err="1"/>
              <a:t>password</a:t>
            </a:r>
            <a:r>
              <a:rPr lang="es-AR" dirty="0"/>
              <a:t>, radio, </a:t>
            </a:r>
            <a:r>
              <a:rPr lang="es-AR" dirty="0" err="1"/>
              <a:t>reset</a:t>
            </a:r>
            <a:r>
              <a:rPr lang="es-AR" dirty="0"/>
              <a:t> y </a:t>
            </a:r>
            <a:r>
              <a:rPr lang="es-AR" dirty="0" err="1"/>
              <a:t>submit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/>
              <a:t>El evento </a:t>
            </a:r>
            <a:r>
              <a:rPr lang="es-AR" dirty="0" err="1"/>
              <a:t>blur</a:t>
            </a:r>
            <a:r>
              <a:rPr lang="es-AR" dirty="0"/>
              <a:t> se dispara cuando pierde el foco el control.</a:t>
            </a:r>
            <a:br>
              <a:rPr lang="es-AR" dirty="0"/>
            </a:br>
            <a:r>
              <a:rPr lang="es-AR" dirty="0"/>
              <a:t>Podemos capturar el evento </a:t>
            </a:r>
            <a:r>
              <a:rPr lang="es-AR" dirty="0" err="1"/>
              <a:t>blur</a:t>
            </a:r>
            <a:r>
              <a:rPr lang="es-AR" dirty="0"/>
              <a:t> de un control de tipo text, </a:t>
            </a:r>
            <a:r>
              <a:rPr lang="es-AR" dirty="0" err="1"/>
              <a:t>textarea</a:t>
            </a:r>
            <a:r>
              <a:rPr lang="es-AR" dirty="0"/>
              <a:t>, button, </a:t>
            </a:r>
            <a:r>
              <a:rPr lang="es-AR" dirty="0" err="1"/>
              <a:t>checkbox</a:t>
            </a:r>
            <a:r>
              <a:rPr lang="es-AR" dirty="0"/>
              <a:t>, </a:t>
            </a:r>
            <a:r>
              <a:rPr lang="es-AR" dirty="0" err="1"/>
              <a:t>fileupload</a:t>
            </a:r>
            <a:r>
              <a:rPr lang="es-AR" dirty="0"/>
              <a:t>, </a:t>
            </a:r>
            <a:r>
              <a:rPr lang="es-AR" dirty="0" err="1"/>
              <a:t>password</a:t>
            </a:r>
            <a:r>
              <a:rPr lang="es-AR" dirty="0"/>
              <a:t>, radio, </a:t>
            </a:r>
            <a:r>
              <a:rPr lang="es-AR" dirty="0" err="1"/>
              <a:t>reset</a:t>
            </a:r>
            <a:r>
              <a:rPr lang="es-AR" dirty="0"/>
              <a:t> y </a:t>
            </a:r>
            <a:r>
              <a:rPr lang="es-AR" dirty="0" err="1"/>
              <a:t>submit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80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A4DD78-51E9-4A09-97AB-00EC56D5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Manipulación de los elementos del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272891-A30D-4385-B254-FD4DDC6D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85975"/>
            <a:ext cx="11003943" cy="4162424"/>
          </a:xfrm>
        </p:spPr>
        <p:txBody>
          <a:bodyPr/>
          <a:lstStyle/>
          <a:p>
            <a:r>
              <a:rPr lang="es-AR" dirty="0"/>
              <a:t>jQuery dispone de una serie de métodos que nos facilitan el tratamiento de los elementos del Dom.</a:t>
            </a:r>
          </a:p>
          <a:p>
            <a:r>
              <a:rPr lang="es-AR" dirty="0"/>
              <a:t>Si queremos eliminar los elementos contenidos dentro de una etiqueta ( lista, tabla, select, etc.) podemos utilizar la función </a:t>
            </a:r>
            <a:r>
              <a:rPr lang="es-AR" dirty="0" err="1"/>
              <a:t>empty</a:t>
            </a:r>
            <a:r>
              <a:rPr lang="es-AR" dirty="0"/>
              <a:t>()</a:t>
            </a:r>
          </a:p>
          <a:p>
            <a:pPr marL="0" indent="0">
              <a:buNone/>
            </a:pPr>
            <a:r>
              <a:rPr lang="es-AR" dirty="0"/>
              <a:t>                                                 $(‘</a:t>
            </a:r>
            <a:r>
              <a:rPr lang="es-AR" dirty="0" err="1"/>
              <a:t>ul</a:t>
            </a:r>
            <a:r>
              <a:rPr lang="es-AR" dirty="0"/>
              <a:t>’).</a:t>
            </a:r>
            <a:r>
              <a:rPr lang="es-AR" dirty="0" err="1"/>
              <a:t>empty</a:t>
            </a:r>
            <a:r>
              <a:rPr lang="es-AR" dirty="0"/>
              <a:t>();</a:t>
            </a:r>
          </a:p>
          <a:p>
            <a:r>
              <a:rPr lang="es-AR" dirty="0"/>
              <a:t>Para añadir un elemento al final de una colección se puede usar </a:t>
            </a:r>
            <a:r>
              <a:rPr lang="es-AR" dirty="0" err="1"/>
              <a:t>append</a:t>
            </a:r>
            <a:r>
              <a:rPr lang="es-AR" dirty="0"/>
              <a:t>().</a:t>
            </a:r>
          </a:p>
          <a:p>
            <a:r>
              <a:rPr lang="es-AR" dirty="0"/>
              <a:t>Para añadir un elemento al inicio de una colección se puede usar </a:t>
            </a:r>
            <a:r>
              <a:rPr lang="es-AR" dirty="0" err="1"/>
              <a:t>prepend</a:t>
            </a:r>
            <a:r>
              <a:rPr lang="es-AR" dirty="0"/>
              <a:t>().</a:t>
            </a:r>
          </a:p>
          <a:p>
            <a:r>
              <a:rPr lang="es-AR" dirty="0"/>
              <a:t>Si queremos obtener la referencia a un elemento dentro de la lista lo podemos hacer con la función </a:t>
            </a:r>
            <a:r>
              <a:rPr lang="es-AR" dirty="0" err="1"/>
              <a:t>eq</a:t>
            </a:r>
            <a:r>
              <a:rPr lang="es-AR" dirty="0"/>
              <a:t>  (</a:t>
            </a:r>
            <a:r>
              <a:rPr lang="es-AR" dirty="0" err="1"/>
              <a:t>equal</a:t>
            </a:r>
            <a:r>
              <a:rPr lang="es-AR" dirty="0"/>
              <a:t>) pasándole el índice del elemento.</a:t>
            </a:r>
          </a:p>
          <a:p>
            <a:r>
              <a:rPr lang="es-AR" dirty="0"/>
              <a:t>Para eliminar un elemento usamos la función remove.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24004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381788-FBC9-4C97-B3DA-D348D7F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show / hide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336F88A-3E64-40DB-9DFE-4E3BC25D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7825"/>
            <a:ext cx="11088689" cy="4876799"/>
          </a:xfrm>
        </p:spPr>
        <p:txBody>
          <a:bodyPr/>
          <a:lstStyle/>
          <a:p>
            <a:r>
              <a:rPr lang="es-AR" dirty="0"/>
              <a:t>Una característica muy interesante de jQuery que nos provee de un serie de efectos visuales.</a:t>
            </a:r>
          </a:p>
          <a:p>
            <a:endParaRPr lang="es-AR" dirty="0"/>
          </a:p>
          <a:p>
            <a:r>
              <a:rPr lang="es-AR" dirty="0"/>
              <a:t>Los métodos hide() y show(), tienen por objetivo ocultar y mostrar elementos HTML. </a:t>
            </a:r>
          </a:p>
          <a:p>
            <a:endParaRPr lang="es-AR" dirty="0"/>
          </a:p>
          <a:p>
            <a:r>
              <a:rPr lang="es-AR" dirty="0"/>
              <a:t>Veremos que podemos hacer que cuando se oculte o muestre un elemento lo haga con una pequeña animación (que se oculte o muestre lentamente)</a:t>
            </a:r>
          </a:p>
          <a:p>
            <a:endParaRPr lang="es-AR" dirty="0"/>
          </a:p>
          <a:p>
            <a:r>
              <a:rPr lang="es-AR" dirty="0"/>
              <a:t>Estas características pueden ayudar al usuario a concentrarse en una parte de la página donde sucede la animación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27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311917-597D-419E-AA57-ECE4F993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show / hide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CC20569-D683-4FD2-80FA-0B06D40A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118118" cy="461458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Hay varias formas para llamar a los métodos show y hide: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 Lo muestra en forma instantánea:       show() </a:t>
            </a:r>
          </a:p>
          <a:p>
            <a:pPr marL="0" indent="0">
              <a:buNone/>
            </a:pPr>
            <a:r>
              <a:rPr lang="es-AR" dirty="0"/>
              <a:t>       Lo muestra con una animación rápida:   show("</a:t>
            </a:r>
            <a:r>
              <a:rPr lang="es-AR" dirty="0" err="1"/>
              <a:t>fast</a:t>
            </a:r>
            <a:r>
              <a:rPr lang="es-AR" dirty="0"/>
              <a:t>")</a:t>
            </a:r>
          </a:p>
          <a:p>
            <a:pPr marL="0" indent="0">
              <a:buNone/>
            </a:pPr>
            <a:r>
              <a:rPr lang="es-AR" dirty="0"/>
              <a:t>       Lo muestra con una animación normal:  show("normal")</a:t>
            </a:r>
          </a:p>
          <a:p>
            <a:pPr marL="0" indent="0">
              <a:buNone/>
            </a:pPr>
            <a:r>
              <a:rPr lang="es-AR" dirty="0"/>
              <a:t>      Lo muestra con una animación lenta:   show("</a:t>
            </a:r>
            <a:r>
              <a:rPr lang="es-AR" dirty="0" err="1"/>
              <a:t>slow</a:t>
            </a:r>
            <a:r>
              <a:rPr lang="es-AR" dirty="0"/>
              <a:t>")</a:t>
            </a:r>
          </a:p>
          <a:p>
            <a:pPr marL="0" indent="0">
              <a:buNone/>
            </a:pPr>
            <a:r>
              <a:rPr lang="es-AR" dirty="0"/>
              <a:t>      Lo muestra con una animación que tarda tantos milisegundos como le     indicamos:</a:t>
            </a:r>
          </a:p>
          <a:p>
            <a:pPr marL="0" indent="0">
              <a:buNone/>
            </a:pPr>
            <a:r>
              <a:rPr lang="es-AR" dirty="0"/>
              <a:t>       show([cantidad de milisegundos])</a:t>
            </a:r>
          </a:p>
          <a:p>
            <a:pPr marL="0" indent="0">
              <a:buNone/>
            </a:pPr>
            <a:r>
              <a:rPr lang="es-AR" dirty="0"/>
              <a:t>      Lo muestra con una animación que tarda tantos milisegundos como le indicamos y ejecuta al final la función que le pasamos como segundo parámetro:</a:t>
            </a:r>
          </a:p>
          <a:p>
            <a:pPr marL="0" indent="0">
              <a:buNone/>
            </a:pPr>
            <a:r>
              <a:rPr lang="es-AR" dirty="0"/>
              <a:t>       show([cantidad de milisegundos],[función])</a:t>
            </a:r>
          </a:p>
        </p:txBody>
      </p:sp>
    </p:spTree>
    <p:extLst>
      <p:ext uri="{BB962C8B-B14F-4D97-AF65-F5344CB8AC3E}">
        <p14:creationId xmlns:p14="http://schemas.microsoft.com/office/powerpoint/2010/main" val="661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78DAAD-0D9A-4C6E-B4E2-0312F8E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</a:t>
            </a:r>
            <a:r>
              <a:rPr lang="es-AR" dirty="0" err="1"/>
              <a:t>fadeIn</a:t>
            </a:r>
            <a:r>
              <a:rPr lang="es-AR" dirty="0"/>
              <a:t> / </a:t>
            </a:r>
            <a:r>
              <a:rPr lang="es-AR" dirty="0" err="1"/>
              <a:t>fadeOut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55A34F8-4999-409C-8D52-D9D5C746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Estos dos métodos son similares a show y hide pero con la diferencia que </a:t>
            </a:r>
            <a:r>
              <a:rPr lang="es-AR" dirty="0" err="1"/>
              <a:t>fadeIn</a:t>
            </a:r>
            <a:r>
              <a:rPr lang="es-AR" dirty="0"/>
              <a:t> hace aparecer los elementos HTML con opacidad. </a:t>
            </a:r>
          </a:p>
          <a:p>
            <a:r>
              <a:rPr lang="es-AR" dirty="0"/>
              <a:t>El método </a:t>
            </a:r>
            <a:r>
              <a:rPr lang="es-AR" dirty="0" err="1"/>
              <a:t>fadeOut</a:t>
            </a:r>
            <a:r>
              <a:rPr lang="es-AR" dirty="0"/>
              <a:t> decolora hasta desaparecer, es decir reduce la opacidad del elemento en forma progresiva.</a:t>
            </a:r>
          </a:p>
        </p:txBody>
      </p:sp>
    </p:spTree>
    <p:extLst>
      <p:ext uri="{BB962C8B-B14F-4D97-AF65-F5344CB8AC3E}">
        <p14:creationId xmlns:p14="http://schemas.microsoft.com/office/powerpoint/2010/main" val="42583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es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71701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Es una librería de JavaScript para hacer más escribiendo menos.</a:t>
            </a:r>
          </a:p>
          <a:p>
            <a:r>
              <a:rPr lang="es-AR" dirty="0"/>
              <a:t>$ = jQuery</a:t>
            </a:r>
          </a:p>
          <a:p>
            <a:endParaRPr lang="es-AR" dirty="0"/>
          </a:p>
          <a:p>
            <a:r>
              <a:rPr lang="es-AR" dirty="0"/>
              <a:t>Es una colección de funciones para: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Ajax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CSS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Efectos y Animaciones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Eventos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Formularios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Manipulación del DOM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Selectores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6" y="3715916"/>
            <a:ext cx="5585927" cy="31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822370-ED1A-49D7-890E-B23F7BC8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 con el método </a:t>
            </a:r>
            <a:r>
              <a:rPr lang="es-AR" dirty="0" err="1"/>
              <a:t>fadeTo</a:t>
            </a:r>
            <a:r>
              <a:rPr lang="es-AR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AAA25C0-D359-486B-8034-5B6E72CC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853248"/>
            <a:ext cx="10734674" cy="4552034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El método </a:t>
            </a:r>
            <a:r>
              <a:rPr lang="es-AR" dirty="0" err="1"/>
              <a:t>fadeTo</a:t>
            </a:r>
            <a:r>
              <a:rPr lang="es-AR" dirty="0"/>
              <a:t> puede modificar la opacidad de un elemento, el efecto es llevar la opacidad actual hasta el valor que le pasamos al método </a:t>
            </a:r>
            <a:r>
              <a:rPr lang="es-AR" dirty="0" err="1"/>
              <a:t>fadeTo</a:t>
            </a:r>
            <a:endParaRPr lang="es-AR" dirty="0"/>
          </a:p>
          <a:p>
            <a:r>
              <a:rPr lang="es-AR" dirty="0"/>
              <a:t>Podemos inicializar este método de las siguientes formas: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</a:t>
            </a:r>
            <a:r>
              <a:rPr lang="es-AR" dirty="0" err="1"/>
              <a:t>fadeTo</a:t>
            </a:r>
            <a:r>
              <a:rPr lang="es-AR" dirty="0"/>
              <a:t>([velocidad],[valor de opacidad])</a:t>
            </a:r>
          </a:p>
          <a:p>
            <a:r>
              <a:rPr lang="es-AR" dirty="0"/>
              <a:t>Indicamos la velocidad de transición del estado actual al nuevo estado (</a:t>
            </a:r>
            <a:r>
              <a:rPr lang="es-AR" dirty="0" err="1"/>
              <a:t>slow</a:t>
            </a:r>
            <a:r>
              <a:rPr lang="es-AR" dirty="0"/>
              <a:t>/normal/</a:t>
            </a:r>
            <a:r>
              <a:rPr lang="es-AR" dirty="0" err="1"/>
              <a:t>fast</a:t>
            </a:r>
            <a:r>
              <a:rPr lang="es-AR" dirty="0"/>
              <a:t>) o un valor indicado en </a:t>
            </a:r>
            <a:r>
              <a:rPr lang="es-AR" dirty="0" err="1"/>
              <a:t>milisegúndos</a:t>
            </a:r>
            <a:r>
              <a:rPr lang="es-AR" dirty="0"/>
              <a:t>.</a:t>
            </a:r>
          </a:p>
          <a:p>
            <a:r>
              <a:rPr lang="es-AR" dirty="0"/>
              <a:t>El valor de la opacidad es un numero real entre 0 y 1. 1 significa sin opacidad y 0 es transparente.</a:t>
            </a:r>
          </a:p>
          <a:p>
            <a:r>
              <a:rPr lang="es-AR" dirty="0"/>
              <a:t>También podemos llamar al método </a:t>
            </a:r>
            <a:r>
              <a:rPr lang="es-AR" dirty="0" err="1"/>
              <a:t>fadeTo</a:t>
            </a:r>
            <a:r>
              <a:rPr lang="es-AR" dirty="0"/>
              <a:t> con tres parámetros:</a:t>
            </a:r>
          </a:p>
          <a:p>
            <a:pPr marL="0" indent="0">
              <a:buNone/>
            </a:pPr>
            <a:r>
              <a:rPr lang="es-AR" dirty="0"/>
              <a:t>                                          </a:t>
            </a:r>
            <a:r>
              <a:rPr lang="es-AR" dirty="0" err="1"/>
              <a:t>fadeTo</a:t>
            </a:r>
            <a:r>
              <a:rPr lang="es-AR" dirty="0"/>
              <a:t>([velocidad],[valor de opacidad],[función])</a:t>
            </a:r>
          </a:p>
          <a:p>
            <a:r>
              <a:rPr lang="es-AR" dirty="0"/>
              <a:t>Esta segunda estructura de la función permite ejecutar una función cuando finaliza la transición.</a:t>
            </a:r>
          </a:p>
          <a:p>
            <a:r>
              <a:rPr lang="es-AR" dirty="0"/>
              <a:t>Hay que tener en cuenta que </a:t>
            </a:r>
            <a:r>
              <a:rPr lang="es-AR" dirty="0" err="1"/>
              <a:t>fadeTo</a:t>
            </a:r>
            <a:r>
              <a:rPr lang="es-AR" dirty="0"/>
              <a:t> por más que indiquemos el valor 0 en opacidad el espacio que ocupa el elemento en la página seguirá ocupado por un recuadro vacío.</a:t>
            </a:r>
          </a:p>
        </p:txBody>
      </p:sp>
    </p:spTree>
    <p:extLst>
      <p:ext uri="{BB962C8B-B14F-4D97-AF65-F5344CB8AC3E}">
        <p14:creationId xmlns:p14="http://schemas.microsoft.com/office/powerpoint/2010/main" val="185324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7B408-CEFC-443C-ADD4-30CC6D6C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 con el método toggle()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FAB4CA6-0CD8-4918-B928-89FF9E52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método toggle permite cada vez que se ejecute cambiar de estado la visibilidad del elemento HTML, es decir si está visible pasa a oculto y si se encuentra oculto pasa a visible.</a:t>
            </a:r>
          </a:p>
        </p:txBody>
      </p:sp>
    </p:spTree>
    <p:extLst>
      <p:ext uri="{BB962C8B-B14F-4D97-AF65-F5344CB8AC3E}">
        <p14:creationId xmlns:p14="http://schemas.microsoft.com/office/powerpoint/2010/main" val="244541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90C3D8-8598-46D6-80D2-29150FEB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each()</a:t>
            </a:r>
            <a:br>
              <a:rPr lang="es-AR" dirty="0"/>
            </a:br>
            <a:r>
              <a:rPr lang="es-AR" dirty="0"/>
              <a:t>Iteración por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3EFEE5-FF46-4D45-8158-F4573B4B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jQuery dispone de un método que nos permite asociar una función que se ejecutará por cada elemento que contenga la lista del objeto jQuery.</a:t>
            </a:r>
          </a:p>
          <a:p>
            <a:r>
              <a:rPr lang="es-AR" dirty="0"/>
              <a:t>Dentro de esta función podemos manipular el elemento actual.</a:t>
            </a:r>
          </a:p>
          <a:p>
            <a:r>
              <a:rPr lang="es-AR" dirty="0"/>
              <a:t>La sintaxis del iterador each es: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                $([elementos])each([nombre de función])</a:t>
            </a:r>
          </a:p>
        </p:txBody>
      </p:sp>
    </p:spTree>
    <p:extLst>
      <p:ext uri="{BB962C8B-B14F-4D97-AF65-F5344CB8AC3E}">
        <p14:creationId xmlns:p14="http://schemas.microsoft.com/office/powerpoint/2010/main" val="283809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90C3D8-8598-46D6-80D2-29150FEB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29" y="375221"/>
            <a:ext cx="11336339" cy="1400530"/>
          </a:xfrm>
        </p:spPr>
        <p:txBody>
          <a:bodyPr/>
          <a:lstStyle/>
          <a:p>
            <a:r>
              <a:rPr lang="es-AR" dirty="0"/>
              <a:t>Método each() II</a:t>
            </a:r>
            <a:br>
              <a:rPr lang="es-AR" dirty="0"/>
            </a:br>
            <a:r>
              <a:rPr lang="es-AR" dirty="0"/>
              <a:t>Iteración por las propiedades de un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3EFEE5-FF46-4D45-8158-F4573B4B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Con $.each( objeto, function( clave, valor{ ………});</a:t>
            </a:r>
          </a:p>
          <a:p>
            <a:r>
              <a:rPr lang="es-AR" dirty="0"/>
              <a:t>El primer parámetro es un objeto</a:t>
            </a:r>
          </a:p>
          <a:p>
            <a:r>
              <a:rPr lang="es-AR" dirty="0"/>
              <a:t>El segundo parámetro es un Callback que va a recibir clave y valor de una propiedad del objeto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01A2180-F65F-48AE-A83C-9E1D7E25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02" y="4007783"/>
            <a:ext cx="7410595" cy="23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8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9F5733-9B37-4549-914B-BCABF136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load()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6A6DA2E-546E-4F92-9DA5-524BA7E0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76379"/>
            <a:ext cx="11344275" cy="4857744"/>
          </a:xfrm>
        </p:spPr>
        <p:txBody>
          <a:bodyPr/>
          <a:lstStyle/>
          <a:p>
            <a:r>
              <a:rPr lang="es-AR" dirty="0"/>
              <a:t>Es el método más sencillo de Ajax con jQuery para recuperar datos del servidor.</a:t>
            </a:r>
          </a:p>
          <a:p>
            <a:r>
              <a:rPr lang="es-AR" dirty="0"/>
              <a:t>Load carga los datos de un servidor y coloca los datos devueltos en el elemento seleccionado.</a:t>
            </a:r>
          </a:p>
          <a:p>
            <a:pPr marL="0" indent="0">
              <a:buNone/>
            </a:pPr>
            <a:r>
              <a:rPr lang="es-AR" dirty="0"/>
              <a:t>  Sintaxis:                         $(selector).load(URL, data, callback);</a:t>
            </a:r>
          </a:p>
          <a:p>
            <a:r>
              <a:rPr lang="es-AR" dirty="0"/>
              <a:t>URL (requerido).  Especifica la url que desea cargar.</a:t>
            </a:r>
          </a:p>
          <a:p>
            <a:r>
              <a:rPr lang="es-AR" dirty="0"/>
              <a:t>data (opcional). Especifica un conjunto de pares clave, valor que se enviarán con la consulta.</a:t>
            </a:r>
          </a:p>
          <a:p>
            <a:endParaRPr lang="es-A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D1F639B-346E-4A7D-872B-F9EAD9F6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 </a:t>
            </a:r>
            <a:r>
              <a:rPr kumimoji="0" lang="es-AR" altLang="es-AR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load()</a:t>
            </a:r>
            <a:r>
              <a:rPr kumimoji="0" lang="es-AR" altLang="es-A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método jQuery es un método AJAX simple pero poderoso.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25A8009-D47B-49D2-A32B-403777BE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 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load()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método carga datos de un servidor y coloca los datos devueltos en el elemento seleccionado.</a:t>
            </a: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330617-8278-439D-9F4B-FBB6308F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ajaxStart / ajaxStop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F08C714-DF74-4E23-B570-46D6AE9D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8276"/>
            <a:ext cx="10098088" cy="4810124"/>
          </a:xfrm>
        </p:spPr>
        <p:txBody>
          <a:bodyPr>
            <a:normAutofit/>
          </a:bodyPr>
          <a:lstStyle/>
          <a:p>
            <a:r>
              <a:rPr lang="es-AR" dirty="0"/>
              <a:t>Estos dos métodos se deben asociar al documento ( $(document) ), tienen como parámetro una función: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                              ajaxStart([callback])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La función de ajaxStart se dispara cuando inicia la petición al servidor y nos puede servir para mostrar en pantalla al usuario que están llegando datos del servidor.  </a:t>
            </a:r>
          </a:p>
          <a:p>
            <a:pPr marL="0" indent="0">
              <a:buNone/>
            </a:pPr>
            <a:r>
              <a:rPr lang="es-AR" dirty="0"/>
              <a:t>                                   ajaxStop([callback])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Se dispara esta función cuando finaliza la petición de datos al servidor.</a:t>
            </a:r>
          </a:p>
        </p:txBody>
      </p:sp>
    </p:spTree>
    <p:extLst>
      <p:ext uri="{BB962C8B-B14F-4D97-AF65-F5344CB8AC3E}">
        <p14:creationId xmlns:p14="http://schemas.microsoft.com/office/powerpoint/2010/main" val="4270172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E95FA3-9DEA-41A5-8DBC-B93528A1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$.get() / $.post() / $.</a:t>
            </a:r>
            <a:r>
              <a:rPr lang="es-AR" dirty="0" err="1"/>
              <a:t>getJSON</a:t>
            </a:r>
            <a:r>
              <a:rPr lang="es-AR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8823F6-9801-4DED-995F-2DFF0410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6" y="1428751"/>
            <a:ext cx="11466284" cy="5076824"/>
          </a:xfrm>
        </p:spPr>
        <p:txBody>
          <a:bodyPr/>
          <a:lstStyle/>
          <a:p>
            <a:r>
              <a:rPr lang="es-AR" dirty="0"/>
              <a:t>El método $ .get () carga datos del servidor utilizando una petición HTTP GET.</a:t>
            </a:r>
          </a:p>
          <a:p>
            <a:endParaRPr lang="es-A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Sintaxis</a:t>
            </a:r>
            <a:r>
              <a:rPr lang="en-US" dirty="0"/>
              <a:t>:                  $.get(</a:t>
            </a:r>
            <a:r>
              <a:rPr lang="en-US" i="1" dirty="0" err="1"/>
              <a:t>URL,data,function</a:t>
            </a:r>
            <a:r>
              <a:rPr lang="en-US" i="1" dirty="0"/>
              <a:t>(</a:t>
            </a:r>
            <a:r>
              <a:rPr lang="en-US" i="1" dirty="0" err="1"/>
              <a:t>data,status,xhr</a:t>
            </a:r>
            <a:r>
              <a:rPr lang="en-US" i="1" dirty="0"/>
              <a:t>),</a:t>
            </a:r>
            <a:r>
              <a:rPr lang="en-US" i="1" dirty="0" err="1"/>
              <a:t>dataType</a:t>
            </a:r>
            <a:r>
              <a:rPr lang="en-US" i="1" dirty="0"/>
              <a:t>)</a:t>
            </a:r>
            <a:endParaRPr lang="es-AR" dirty="0"/>
          </a:p>
          <a:p>
            <a:endParaRPr lang="es-AR" dirty="0"/>
          </a:p>
          <a:p>
            <a:r>
              <a:rPr lang="es-AR" dirty="0"/>
              <a:t>URL(requerido) Especifica la URL donde se hace la petición.</a:t>
            </a:r>
          </a:p>
          <a:p>
            <a:r>
              <a:rPr lang="es-AR" dirty="0"/>
              <a:t>data(opcional). Especifica los datos a enviarse en la petición.</a:t>
            </a:r>
          </a:p>
          <a:p>
            <a:r>
              <a:rPr lang="es-AR" dirty="0"/>
              <a:t>function (opcional). Especifica una función para ejecutar si la solicitud tiene éxito.</a:t>
            </a:r>
          </a:p>
          <a:p>
            <a:r>
              <a:rPr lang="es-AR" dirty="0" err="1"/>
              <a:t>Parametros</a:t>
            </a:r>
            <a:r>
              <a:rPr lang="es-AR" dirty="0"/>
              <a:t> adicionales:</a:t>
            </a:r>
          </a:p>
          <a:p>
            <a:pPr lvl="1"/>
            <a:r>
              <a:rPr lang="es-AR" dirty="0"/>
              <a:t>data: contiene el resultado de la petición.</a:t>
            </a:r>
          </a:p>
          <a:p>
            <a:pPr lvl="1"/>
            <a:r>
              <a:rPr lang="es-AR" dirty="0"/>
              <a:t>Status: contiene el status de la petición( éxito, error, </a:t>
            </a:r>
            <a:r>
              <a:rPr lang="es-AR" dirty="0" err="1"/>
              <a:t>timeout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)</a:t>
            </a:r>
          </a:p>
          <a:p>
            <a:pPr lvl="1"/>
            <a:r>
              <a:rPr lang="es-AR" dirty="0" err="1"/>
              <a:t>Xhr</a:t>
            </a:r>
            <a:r>
              <a:rPr lang="es-AR" dirty="0"/>
              <a:t>: contiene la referencia al objeto </a:t>
            </a:r>
            <a:r>
              <a:rPr lang="es-AR" dirty="0" err="1"/>
              <a:t>xmlhttprequest</a:t>
            </a:r>
            <a:r>
              <a:rPr lang="es-AR" dirty="0"/>
              <a:t>.</a:t>
            </a:r>
          </a:p>
          <a:p>
            <a:r>
              <a:rPr lang="es-AR" dirty="0" err="1"/>
              <a:t>dataType</a:t>
            </a:r>
            <a:r>
              <a:rPr lang="es-AR" dirty="0"/>
              <a:t>: opcional. Especifica el tipo de dato de la respuesta del servidor.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540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5F6D78-C805-49AA-B3DE-EA303AC8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$.</a:t>
            </a:r>
            <a:r>
              <a:rPr lang="es-AR" dirty="0" err="1"/>
              <a:t>ajax</a:t>
            </a:r>
            <a:r>
              <a:rPr lang="es-AR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AE85C61-DF5E-4098-9F28-7AE6E145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371600"/>
            <a:ext cx="11079163" cy="4876799"/>
          </a:xfrm>
        </p:spPr>
        <p:txBody>
          <a:bodyPr/>
          <a:lstStyle/>
          <a:p>
            <a:r>
              <a:rPr lang="es-AR" dirty="0"/>
              <a:t>El método </a:t>
            </a:r>
            <a:r>
              <a:rPr lang="es-AR" dirty="0" err="1"/>
              <a:t>ajax</a:t>
            </a:r>
            <a:r>
              <a:rPr lang="es-AR" dirty="0"/>
              <a:t> () se utiliza para realizar una solicitud AJAX (HTTP asíncrono).</a:t>
            </a:r>
          </a:p>
          <a:p>
            <a:r>
              <a:rPr lang="es-AR" dirty="0"/>
              <a:t>Todos los métodos jQuery AJAX usan el método </a:t>
            </a:r>
            <a:r>
              <a:rPr lang="es-AR" dirty="0" err="1"/>
              <a:t>ajax</a:t>
            </a:r>
            <a:r>
              <a:rPr lang="es-AR" dirty="0"/>
              <a:t> (). Este método se usa principalmente para solicitudes donde los otros métodos no se pueden usar.</a:t>
            </a:r>
          </a:p>
          <a:p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AB743ECA-5815-4D85-8A18-B29D5C141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34309"/>
              </p:ext>
            </p:extLst>
          </p:nvPr>
        </p:nvGraphicFramePr>
        <p:xfrm>
          <a:off x="544512" y="2632081"/>
          <a:ext cx="10923588" cy="389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3">
                  <a:extLst>
                    <a:ext uri="{9D8B030D-6E8A-4147-A177-3AD203B41FA5}">
                      <a16:colId xmlns:a16="http://schemas.microsoft.com/office/drawing/2014/main" xmlns="" val="4004638405"/>
                    </a:ext>
                  </a:extLst>
                </a:gridCol>
                <a:gridCol w="8067675">
                  <a:extLst>
                    <a:ext uri="{9D8B030D-6E8A-4147-A177-3AD203B41FA5}">
                      <a16:colId xmlns:a16="http://schemas.microsoft.com/office/drawing/2014/main" xmlns="" val="3469210420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05809"/>
                  </a:ext>
                </a:extLst>
              </a:tr>
              <a:tr h="725972">
                <a:tc>
                  <a:txBody>
                    <a:bodyPr/>
                    <a:lstStyle/>
                    <a:p>
                      <a:r>
                        <a:rPr lang="es-AR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valor booleano que indica si la solicitud debe manejarse de forma asíncrona o no. El valor predeterminado es verdadero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670759"/>
                  </a:ext>
                </a:extLst>
              </a:tr>
              <a:tr h="2164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/>
                        <a:t>beforeSend</a:t>
                      </a:r>
                      <a:r>
                        <a:rPr lang="es-AR" dirty="0"/>
                        <a:t>(</a:t>
                      </a:r>
                      <a:r>
                        <a:rPr lang="es-AR" dirty="0" err="1"/>
                        <a:t>xhr</a:t>
                      </a:r>
                      <a:r>
                        <a:rPr lang="es-AR" dirty="0"/>
                        <a:t>)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Una función para ejecutar antes de enviar la solicitud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785968"/>
                  </a:ext>
                </a:extLst>
              </a:tr>
              <a:tr h="766626">
                <a:tc>
                  <a:txBody>
                    <a:bodyPr/>
                    <a:lstStyle/>
                    <a:p>
                      <a:r>
                        <a:rPr lang="es-AR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valor booleano que indica si el navegador debe almacenar en caché las páginas solicitadas. El valor predeterminado es verdadero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878430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r>
                        <a:rPr lang="es-AR" dirty="0"/>
                        <a:t>complete(</a:t>
                      </a:r>
                      <a:r>
                        <a:rPr lang="es-AR" dirty="0" err="1"/>
                        <a:t>xhr</a:t>
                      </a:r>
                      <a:r>
                        <a:rPr lang="es-AR" dirty="0"/>
                        <a:t>, status)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función para ejecutar cuando finaliza la solicitud (después de las funciones de éxito y error)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151404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r>
                        <a:rPr lang="es-AR" dirty="0" err="1"/>
                        <a:t>contentType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tipo de contenido utilizado al enviar datos al servidor. El valor predeterminado es: "</a:t>
                      </a:r>
                      <a:r>
                        <a:rPr lang="es-A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x-www-</a:t>
                      </a:r>
                      <a:r>
                        <a:rPr lang="es-A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A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039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10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5F6D78-C805-49AA-B3DE-EA303AC8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$.</a:t>
            </a:r>
            <a:r>
              <a:rPr lang="es-AR" dirty="0" err="1"/>
              <a:t>ajax</a:t>
            </a:r>
            <a:r>
              <a:rPr lang="es-AR" dirty="0"/>
              <a:t>() 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AE85C61-DF5E-4098-9F28-7AE6E145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371600"/>
            <a:ext cx="11079163" cy="4876799"/>
          </a:xfrm>
        </p:spPr>
        <p:txBody>
          <a:bodyPr/>
          <a:lstStyle/>
          <a:p>
            <a:r>
              <a:rPr lang="es-AR" dirty="0"/>
              <a:t>Sintaxis:       $.</a:t>
            </a:r>
            <a:r>
              <a:rPr lang="es-AR" dirty="0" err="1"/>
              <a:t>ajax</a:t>
            </a:r>
            <a:r>
              <a:rPr lang="es-AR" dirty="0"/>
              <a:t>( {</a:t>
            </a:r>
            <a:r>
              <a:rPr lang="es-AR" dirty="0" err="1"/>
              <a:t>name</a:t>
            </a:r>
            <a:r>
              <a:rPr lang="es-AR" dirty="0"/>
              <a:t>: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/>
              <a:t>name</a:t>
            </a:r>
            <a:r>
              <a:rPr lang="es-AR" dirty="0"/>
              <a:t>: </a:t>
            </a:r>
            <a:r>
              <a:rPr lang="es-AR" dirty="0" err="1"/>
              <a:t>value</a:t>
            </a:r>
            <a:r>
              <a:rPr lang="es-AR" dirty="0"/>
              <a:t>, …….});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AB743ECA-5815-4D85-8A18-B29D5C141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97382"/>
              </p:ext>
            </p:extLst>
          </p:nvPr>
        </p:nvGraphicFramePr>
        <p:xfrm>
          <a:off x="544512" y="2270131"/>
          <a:ext cx="10923588" cy="44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238">
                  <a:extLst>
                    <a:ext uri="{9D8B030D-6E8A-4147-A177-3AD203B41FA5}">
                      <a16:colId xmlns:a16="http://schemas.microsoft.com/office/drawing/2014/main" xmlns="" val="4004638405"/>
                    </a:ext>
                  </a:extLst>
                </a:gridCol>
                <a:gridCol w="7753350">
                  <a:extLst>
                    <a:ext uri="{9D8B030D-6E8A-4147-A177-3AD203B41FA5}">
                      <a16:colId xmlns:a16="http://schemas.microsoft.com/office/drawing/2014/main" xmlns="" val="3469210420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05809"/>
                  </a:ext>
                </a:extLst>
              </a:tr>
              <a:tr h="725972">
                <a:tc>
                  <a:txBody>
                    <a:bodyPr/>
                    <a:lstStyle/>
                    <a:p>
                      <a:r>
                        <a:rPr lang="es-A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los datos que se enviarán al servidor.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670759"/>
                  </a:ext>
                </a:extLst>
              </a:tr>
              <a:tr h="2164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error(</a:t>
                      </a:r>
                      <a:r>
                        <a:rPr lang="es-AR" dirty="0" err="1"/>
                        <a:t>xhr</a:t>
                      </a:r>
                      <a:r>
                        <a:rPr lang="es-AR" dirty="0"/>
                        <a:t>, status, error)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función para ejecutar si la solicitud falla.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785968"/>
                  </a:ext>
                </a:extLst>
              </a:tr>
              <a:tr h="490568">
                <a:tc>
                  <a:txBody>
                    <a:bodyPr/>
                    <a:lstStyle/>
                    <a:p>
                      <a:r>
                        <a:rPr lang="es-AR" dirty="0" err="1"/>
                        <a:t>type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el tipo de solicitud. ( GET o POST)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878430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r>
                        <a:rPr lang="es-AR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la URL a la que enviar la solicitud. El valor predeterminado es la página actual.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151404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r>
                        <a:rPr lang="es-AR" dirty="0" err="1"/>
                        <a:t>success</a:t>
                      </a:r>
                      <a:r>
                        <a:rPr lang="es-AR" dirty="0"/>
                        <a:t>(</a:t>
                      </a:r>
                      <a:r>
                        <a:rPr lang="es-AR" dirty="0" err="1"/>
                        <a:t>result</a:t>
                      </a:r>
                      <a:r>
                        <a:rPr lang="es-AR" dirty="0"/>
                        <a:t>, status, </a:t>
                      </a:r>
                      <a:r>
                        <a:rPr lang="es-AR" dirty="0" err="1"/>
                        <a:t>xhr</a:t>
                      </a:r>
                      <a:r>
                        <a:rPr lang="es-A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función que se ejecutará cuando la solicitud tenga éxito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039927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r>
                        <a:rPr lang="es-AR" dirty="0" err="1"/>
                        <a:t>dataType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El tipo de información que se espera de </a:t>
                      </a:r>
                      <a:r>
                        <a:rPr lang="es-AR"/>
                        <a:t>la respuesta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750923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66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40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E87DBB-73C8-4673-B06D-51F7D72A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animate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6F1ADC1-478D-485F-A926-D01CFCE8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248"/>
            <a:ext cx="11153775" cy="4395151"/>
          </a:xfrm>
        </p:spPr>
        <p:txBody>
          <a:bodyPr/>
          <a:lstStyle/>
          <a:p>
            <a:r>
              <a:rPr lang="es-AR" dirty="0"/>
              <a:t>Con </a:t>
            </a:r>
            <a:r>
              <a:rPr lang="es-AR" b="1" dirty="0"/>
              <a:t>jQuery animate()</a:t>
            </a:r>
            <a:r>
              <a:rPr lang="es-AR" dirty="0"/>
              <a:t> podemos hacer efectos de animación </a:t>
            </a:r>
            <a:r>
              <a:rPr lang="es-AR" b="1" dirty="0"/>
              <a:t>modificando las propiedades CSS</a:t>
            </a:r>
            <a:r>
              <a:rPr lang="es-AR" dirty="0"/>
              <a:t> de los elementos del DOM de nuestra web.</a:t>
            </a:r>
          </a:p>
          <a:p>
            <a:r>
              <a:rPr lang="es-AR" dirty="0"/>
              <a:t>Hasta ahora habíamos visto una serie de acciones cerradas con las funciones FadeIn y FadeOut, show y </a:t>
            </a:r>
            <a:r>
              <a:rPr lang="es-AR" dirty="0" err="1"/>
              <a:t>hide</a:t>
            </a:r>
            <a:r>
              <a:rPr lang="es-AR" dirty="0"/>
              <a:t>, addClass y removeCLass y </a:t>
            </a:r>
            <a:r>
              <a:rPr lang="es-AR" dirty="0" err="1"/>
              <a:t>attr</a:t>
            </a:r>
            <a:r>
              <a:rPr lang="es-AR" dirty="0"/>
              <a:t>.</a:t>
            </a:r>
          </a:p>
          <a:p>
            <a:r>
              <a:rPr lang="es-AR" dirty="0"/>
              <a:t>Pero con estas funciones nunca habíamos accedido a </a:t>
            </a:r>
            <a:r>
              <a:rPr lang="es-AR" b="1" dirty="0"/>
              <a:t>modificar CSS</a:t>
            </a:r>
            <a:r>
              <a:rPr lang="es-AR" dirty="0"/>
              <a:t> en tiempo real con jQuery. Con la función </a:t>
            </a:r>
            <a:r>
              <a:rPr lang="es-AR" b="1" dirty="0"/>
              <a:t>animate()</a:t>
            </a:r>
            <a:r>
              <a:rPr lang="es-AR" dirty="0"/>
              <a:t> podemos modificar CSS realizando animaciones, mientras que con la función css(), podemos modificar u obtener valores de las CSS.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77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de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es-AR" sz="2800" dirty="0"/>
              <a:t>Es una librería de JavaScript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Puede ser utilizada junto a código JS nativo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Posee una serie de </a:t>
            </a:r>
            <a:r>
              <a:rPr lang="es-AR" sz="2800" dirty="0" err="1"/>
              <a:t>plugins</a:t>
            </a:r>
            <a:r>
              <a:rPr lang="es-AR" sz="2800" dirty="0"/>
              <a:t> gratuitos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jQuery funciona sobre el DOM</a:t>
            </a:r>
          </a:p>
          <a:p>
            <a:pPr marL="685800"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290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DCA016-D59E-4C7B-B861-54AF878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 CSS modificables por jQuery animate()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BC5BE2-4A50-470B-8F48-3E3CC587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62150"/>
            <a:ext cx="11163300" cy="4895850"/>
          </a:xfrm>
        </p:spPr>
        <p:txBody>
          <a:bodyPr>
            <a:normAutofit lnSpcReduction="10000"/>
          </a:bodyPr>
          <a:lstStyle/>
          <a:p>
            <a:r>
              <a:rPr lang="es-AR" b="1" dirty="0"/>
              <a:t>Propiedades del fondo</a:t>
            </a:r>
            <a:r>
              <a:rPr lang="es-AR" dirty="0"/>
              <a:t>: </a:t>
            </a:r>
            <a:r>
              <a:rPr lang="es-AR" dirty="0" err="1"/>
              <a:t>backgroundPositionX</a:t>
            </a:r>
            <a:r>
              <a:rPr lang="es-AR" dirty="0"/>
              <a:t> y </a:t>
            </a:r>
            <a:r>
              <a:rPr lang="es-AR" dirty="0" err="1"/>
              <a:t>backgroundPositionY</a:t>
            </a:r>
            <a:r>
              <a:rPr lang="es-AR" dirty="0"/>
              <a:t>.</a:t>
            </a:r>
          </a:p>
          <a:p>
            <a:r>
              <a:rPr lang="es-AR" b="1" dirty="0"/>
              <a:t>Propiedades de bordes</a:t>
            </a:r>
            <a:r>
              <a:rPr lang="es-AR" dirty="0"/>
              <a:t>: </a:t>
            </a:r>
            <a:r>
              <a:rPr lang="es-AR" dirty="0" err="1"/>
              <a:t>outlineWidth</a:t>
            </a:r>
            <a:r>
              <a:rPr lang="es-AR" dirty="0"/>
              <a:t>, </a:t>
            </a:r>
            <a:r>
              <a:rPr lang="es-AR" dirty="0" err="1"/>
              <a:t>borderWidth</a:t>
            </a:r>
            <a:r>
              <a:rPr lang="es-AR" dirty="0"/>
              <a:t>, </a:t>
            </a:r>
            <a:r>
              <a:rPr lang="es-AR" dirty="0" err="1"/>
              <a:t>borderBottomWidth</a:t>
            </a:r>
            <a:r>
              <a:rPr lang="es-AR" dirty="0"/>
              <a:t>, </a:t>
            </a:r>
            <a:r>
              <a:rPr lang="es-AR" dirty="0" err="1"/>
              <a:t>borderLeftWidth</a:t>
            </a:r>
            <a:r>
              <a:rPr lang="es-AR" dirty="0"/>
              <a:t>, </a:t>
            </a:r>
            <a:r>
              <a:rPr lang="es-AR" dirty="0" err="1"/>
              <a:t>borderRightWidth</a:t>
            </a:r>
            <a:r>
              <a:rPr lang="es-AR" dirty="0"/>
              <a:t>, </a:t>
            </a:r>
            <a:r>
              <a:rPr lang="es-AR" dirty="0" err="1"/>
              <a:t>borderTopWidth</a:t>
            </a:r>
            <a:r>
              <a:rPr lang="es-AR" dirty="0"/>
              <a:t> y </a:t>
            </a:r>
            <a:r>
              <a:rPr lang="es-AR" dirty="0" err="1"/>
              <a:t>borderSpacing</a:t>
            </a:r>
            <a:r>
              <a:rPr lang="es-AR" dirty="0"/>
              <a:t>.</a:t>
            </a:r>
          </a:p>
          <a:p>
            <a:r>
              <a:rPr lang="es-AR" b="1" dirty="0"/>
              <a:t>Los márgenes de elementos</a:t>
            </a:r>
            <a:r>
              <a:rPr lang="es-AR" dirty="0"/>
              <a:t>: margin, </a:t>
            </a:r>
            <a:r>
              <a:rPr lang="es-AR" dirty="0" err="1"/>
              <a:t>marginBottom</a:t>
            </a:r>
            <a:r>
              <a:rPr lang="es-AR" dirty="0"/>
              <a:t>, </a:t>
            </a:r>
            <a:r>
              <a:rPr lang="es-AR" dirty="0" err="1"/>
              <a:t>marginLeft</a:t>
            </a:r>
            <a:r>
              <a:rPr lang="es-AR" dirty="0"/>
              <a:t>, </a:t>
            </a:r>
            <a:r>
              <a:rPr lang="es-AR" dirty="0" err="1"/>
              <a:t>marginRight</a:t>
            </a:r>
            <a:r>
              <a:rPr lang="es-AR" dirty="0"/>
              <a:t> y </a:t>
            </a:r>
            <a:r>
              <a:rPr lang="es-AR" dirty="0" err="1"/>
              <a:t>marginTop</a:t>
            </a:r>
            <a:r>
              <a:rPr lang="es-AR" dirty="0"/>
              <a:t>.</a:t>
            </a:r>
          </a:p>
          <a:p>
            <a:r>
              <a:rPr lang="es-AR" b="1" dirty="0"/>
              <a:t>Los márgenes internos</a:t>
            </a:r>
            <a:r>
              <a:rPr lang="es-AR" dirty="0"/>
              <a:t>: padding, </a:t>
            </a:r>
            <a:r>
              <a:rPr lang="es-AR" dirty="0" err="1"/>
              <a:t>paddingBottom</a:t>
            </a:r>
            <a:r>
              <a:rPr lang="es-AR" dirty="0"/>
              <a:t>, </a:t>
            </a:r>
            <a:r>
              <a:rPr lang="es-AR" dirty="0" err="1"/>
              <a:t>paddingLeft</a:t>
            </a:r>
            <a:r>
              <a:rPr lang="es-AR" dirty="0"/>
              <a:t>, </a:t>
            </a:r>
            <a:r>
              <a:rPr lang="es-AR" dirty="0" err="1"/>
              <a:t>paddingRight</a:t>
            </a:r>
            <a:r>
              <a:rPr lang="es-AR" dirty="0"/>
              <a:t> y </a:t>
            </a:r>
            <a:r>
              <a:rPr lang="es-AR" dirty="0" err="1"/>
              <a:t>paddingTop</a:t>
            </a:r>
            <a:r>
              <a:rPr lang="es-AR" dirty="0"/>
              <a:t>.</a:t>
            </a:r>
          </a:p>
          <a:p>
            <a:r>
              <a:rPr lang="es-AR" b="1" dirty="0"/>
              <a:t>Altura y anchura</a:t>
            </a:r>
            <a:r>
              <a:rPr lang="es-AR" dirty="0"/>
              <a:t>: height, width, </a:t>
            </a:r>
            <a:r>
              <a:rPr lang="es-AR" dirty="0" err="1"/>
              <a:t>maxHeight</a:t>
            </a:r>
            <a:r>
              <a:rPr lang="es-AR" dirty="0"/>
              <a:t>, </a:t>
            </a:r>
            <a:r>
              <a:rPr lang="es-AR" dirty="0" err="1"/>
              <a:t>maxWidth</a:t>
            </a:r>
            <a:r>
              <a:rPr lang="es-AR" dirty="0"/>
              <a:t>, </a:t>
            </a:r>
            <a:r>
              <a:rPr lang="es-AR" dirty="0" err="1"/>
              <a:t>minHeight</a:t>
            </a:r>
            <a:r>
              <a:rPr lang="es-AR" dirty="0"/>
              <a:t> y </a:t>
            </a:r>
            <a:r>
              <a:rPr lang="es-AR" dirty="0" err="1"/>
              <a:t>minWidth</a:t>
            </a:r>
            <a:r>
              <a:rPr lang="es-AR" dirty="0"/>
              <a:t>.</a:t>
            </a:r>
          </a:p>
          <a:p>
            <a:r>
              <a:rPr lang="es-AR" b="1" dirty="0"/>
              <a:t>Coordenadas</a:t>
            </a:r>
            <a:r>
              <a:rPr lang="es-AR" dirty="0"/>
              <a:t>: bottom, left, right y top.</a:t>
            </a:r>
          </a:p>
          <a:p>
            <a:r>
              <a:rPr lang="es-AR" b="1" dirty="0"/>
              <a:t>Propiedades de párrafo</a:t>
            </a:r>
            <a:r>
              <a:rPr lang="es-AR" dirty="0"/>
              <a:t>: </a:t>
            </a:r>
            <a:r>
              <a:rPr lang="es-AR" dirty="0" err="1"/>
              <a:t>fontSize</a:t>
            </a:r>
            <a:r>
              <a:rPr lang="es-AR" dirty="0"/>
              <a:t>, </a:t>
            </a:r>
            <a:r>
              <a:rPr lang="es-AR" dirty="0" err="1"/>
              <a:t>letterSpacing</a:t>
            </a:r>
            <a:r>
              <a:rPr lang="es-AR" dirty="0"/>
              <a:t>, </a:t>
            </a:r>
            <a:r>
              <a:rPr lang="es-AR" dirty="0" err="1"/>
              <a:t>wordSpacing</a:t>
            </a:r>
            <a:r>
              <a:rPr lang="es-AR" dirty="0"/>
              <a:t>, </a:t>
            </a:r>
            <a:r>
              <a:rPr lang="es-AR" dirty="0" err="1"/>
              <a:t>lineHeight</a:t>
            </a:r>
            <a:r>
              <a:rPr lang="es-AR" dirty="0"/>
              <a:t> y </a:t>
            </a:r>
            <a:r>
              <a:rPr lang="es-AR" dirty="0" err="1"/>
              <a:t>textIndent</a:t>
            </a:r>
            <a:r>
              <a:rPr lang="es-AR" dirty="0"/>
              <a:t>.</a:t>
            </a:r>
          </a:p>
          <a:p>
            <a:r>
              <a:rPr lang="es-AR" dirty="0"/>
              <a:t>Solo se puede aplicar  </a:t>
            </a:r>
            <a:r>
              <a:rPr lang="es-AR" b="1" dirty="0"/>
              <a:t>jQuery animate()</a:t>
            </a:r>
            <a:r>
              <a:rPr lang="es-AR" dirty="0"/>
              <a:t> a elementos cuyos </a:t>
            </a:r>
            <a:r>
              <a:rPr lang="es-AR" b="1" dirty="0"/>
              <a:t>valores son numéricos</a:t>
            </a:r>
            <a:r>
              <a:rPr lang="es-AR" dirty="0"/>
              <a:t>, tales como los mencionados anteriormente, por ejemplo, la propiedad ‘</a:t>
            </a:r>
            <a:r>
              <a:rPr lang="es-AR" b="1" dirty="0"/>
              <a:t>background-color</a:t>
            </a:r>
            <a:r>
              <a:rPr lang="es-AR" dirty="0"/>
              <a:t>‘ NO sería accesible por esta función.</a:t>
            </a:r>
          </a:p>
        </p:txBody>
      </p:sp>
    </p:spTree>
    <p:extLst>
      <p:ext uri="{BB962C8B-B14F-4D97-AF65-F5344CB8AC3E}">
        <p14:creationId xmlns:p14="http://schemas.microsoft.com/office/powerpoint/2010/main" val="6823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E3DD98-DAD3-4134-BFAB-4C62101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 de animate()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480C85B-AB6C-4908-BC96-24D8D659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485900"/>
            <a:ext cx="10553700" cy="49193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sz="2200" dirty="0"/>
              <a:t> $(elemento).animate(</a:t>
            </a:r>
            <a:r>
              <a:rPr lang="es-AR" sz="2200" dirty="0" err="1"/>
              <a:t>propiedadesCSS</a:t>
            </a:r>
            <a:r>
              <a:rPr lang="es-AR" sz="2200" dirty="0"/>
              <a:t>, duración, </a:t>
            </a:r>
            <a:r>
              <a:rPr lang="es-AR" sz="2200" dirty="0" err="1"/>
              <a:t>easing</a:t>
            </a:r>
            <a:r>
              <a:rPr lang="es-AR" sz="2200" dirty="0"/>
              <a:t>, callback)</a:t>
            </a:r>
          </a:p>
          <a:p>
            <a:endParaRPr lang="es-AR" dirty="0"/>
          </a:p>
          <a:p>
            <a:r>
              <a:rPr lang="es-AR" b="1" dirty="0"/>
              <a:t>elemento (obligatorio):</a:t>
            </a:r>
            <a:r>
              <a:rPr lang="es-AR" dirty="0"/>
              <a:t> Este valor será normalmente el id del elemento (‘#’) que queremos manipular. También puede ser un class (‘.’) o etiqueta.</a:t>
            </a:r>
          </a:p>
          <a:p>
            <a:r>
              <a:rPr lang="es-AR" b="1" dirty="0" err="1"/>
              <a:t>propiedadesCSS</a:t>
            </a:r>
            <a:r>
              <a:rPr lang="es-AR" b="1" dirty="0"/>
              <a:t> (obligatorio)</a:t>
            </a:r>
            <a:r>
              <a:rPr lang="es-AR" dirty="0"/>
              <a:t>: Propiedades de estilos CSS que queremos animar, los valores son los del listado anterior.</a:t>
            </a:r>
          </a:p>
          <a:p>
            <a:r>
              <a:rPr lang="es-AR" b="1" dirty="0" err="1"/>
              <a:t>duracion</a:t>
            </a:r>
            <a:r>
              <a:rPr lang="es-AR" b="1" dirty="0"/>
              <a:t> (opcional):</a:t>
            </a:r>
            <a:r>
              <a:rPr lang="es-AR" dirty="0"/>
              <a:t> Velocidad de la duración del efecto en </a:t>
            </a:r>
            <a:r>
              <a:rPr lang="es-AR" b="1" dirty="0" err="1"/>
              <a:t>milisengundos</a:t>
            </a:r>
            <a:r>
              <a:rPr lang="es-AR" dirty="0"/>
              <a:t>. También pueden pasarse los valores ‘</a:t>
            </a:r>
            <a:r>
              <a:rPr lang="es-AR" b="1" dirty="0" err="1"/>
              <a:t>fast</a:t>
            </a:r>
            <a:r>
              <a:rPr lang="es-AR" dirty="0"/>
              <a:t>‘, ‘</a:t>
            </a:r>
            <a:r>
              <a:rPr lang="es-AR" b="1" dirty="0" err="1"/>
              <a:t>slow</a:t>
            </a:r>
            <a:r>
              <a:rPr lang="es-AR" dirty="0"/>
              <a:t>‘ y ‘</a:t>
            </a:r>
            <a:r>
              <a:rPr lang="es-AR" b="1" dirty="0"/>
              <a:t>normal</a:t>
            </a:r>
            <a:r>
              <a:rPr lang="es-AR" dirty="0"/>
              <a:t>‘. Por defecto 400 milisegundos.</a:t>
            </a:r>
          </a:p>
          <a:p>
            <a:r>
              <a:rPr lang="es-AR" b="1" dirty="0" err="1"/>
              <a:t>easing</a:t>
            </a:r>
            <a:r>
              <a:rPr lang="es-AR" b="1" dirty="0"/>
              <a:t> (opcional):</a:t>
            </a:r>
            <a:r>
              <a:rPr lang="es-AR" dirty="0"/>
              <a:t> Velocidad de la animación en diferentes puntos de la misma. El valor por defecto es ‘</a:t>
            </a:r>
            <a:r>
              <a:rPr lang="es-AR" b="1" dirty="0"/>
              <a:t>swing</a:t>
            </a:r>
            <a:r>
              <a:rPr lang="es-AR" dirty="0"/>
              <a:t>‘  (movimiento rápido al principio y final y lento por el medio de la animación), en cambio el valor ‘</a:t>
            </a:r>
            <a:r>
              <a:rPr lang="es-AR" b="1" dirty="0"/>
              <a:t>linear</a:t>
            </a:r>
            <a:r>
              <a:rPr lang="es-AR" dirty="0"/>
              <a:t>‘ ofrece una animación constante sin cambios de velocidad.</a:t>
            </a:r>
          </a:p>
          <a:p>
            <a:r>
              <a:rPr lang="es-AR" b="1" u="sng" dirty="0" smtClean="0"/>
              <a:t>callback</a:t>
            </a:r>
            <a:r>
              <a:rPr lang="es-AR" b="1" dirty="0" smtClean="0"/>
              <a:t> </a:t>
            </a:r>
            <a:r>
              <a:rPr lang="es-AR" b="1" dirty="0"/>
              <a:t>(opcional):</a:t>
            </a:r>
            <a:r>
              <a:rPr lang="es-AR" dirty="0"/>
              <a:t> Función/acción que se ejecutará cuando el efecto se haya completado satisfactoriamente..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351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 del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Hay varias maneras de tener disponible jQuery en nuestro proyecto:</a:t>
            </a:r>
          </a:p>
          <a:p>
            <a:endParaRPr lang="es-AR" dirty="0"/>
          </a:p>
          <a:p>
            <a:r>
              <a:rPr lang="es-AR" dirty="0"/>
              <a:t>Una manera es descargarlo directamente desde la web oficial.</a:t>
            </a:r>
          </a:p>
          <a:p>
            <a:endParaRPr lang="es-AR" dirty="0"/>
          </a:p>
          <a:p>
            <a:r>
              <a:rPr lang="es-AR" dirty="0"/>
              <a:t>Otra es </a:t>
            </a:r>
            <a:r>
              <a:rPr lang="es-AR" dirty="0" err="1"/>
              <a:t>linkear</a:t>
            </a:r>
            <a:r>
              <a:rPr lang="es-AR" dirty="0"/>
              <a:t> con los CDN (Content </a:t>
            </a:r>
            <a:r>
              <a:rPr lang="es-AR" dirty="0" err="1"/>
              <a:t>Delivery</a:t>
            </a:r>
            <a:r>
              <a:rPr lang="es-AR" dirty="0"/>
              <a:t> Network)</a:t>
            </a:r>
          </a:p>
          <a:p>
            <a:endParaRPr lang="es-AR" dirty="0"/>
          </a:p>
          <a:p>
            <a:r>
              <a:rPr lang="es-AR" dirty="0"/>
              <a:t>Una manera más profesional es a través de un administrador de paquetes como npm, Yarn o Bower.</a:t>
            </a:r>
          </a:p>
        </p:txBody>
      </p:sp>
    </p:spTree>
    <p:extLst>
      <p:ext uri="{BB962C8B-B14F-4D97-AF65-F5344CB8AC3E}">
        <p14:creationId xmlns:p14="http://schemas.microsoft.com/office/powerpoint/2010/main" val="17415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Selectores JS vs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2400" dirty="0"/>
          </a:p>
          <a:p>
            <a:r>
              <a:rPr lang="es-AR" sz="2400" dirty="0"/>
              <a:t>Seleccionar un párrafo:</a:t>
            </a:r>
          </a:p>
          <a:p>
            <a:endParaRPr lang="es-AR" sz="2400" dirty="0"/>
          </a:p>
          <a:p>
            <a:pPr lvl="2"/>
            <a:r>
              <a:rPr lang="es-AR" sz="2400" dirty="0"/>
              <a:t>Js:    </a:t>
            </a:r>
            <a:r>
              <a:rPr lang="es-AR" sz="2400" dirty="0" err="1"/>
              <a:t>document.getElementByTagName</a:t>
            </a:r>
            <a:r>
              <a:rPr lang="es-AR" sz="2400" dirty="0"/>
              <a:t>(‘p’);</a:t>
            </a:r>
          </a:p>
          <a:p>
            <a:pPr lvl="2"/>
            <a:endParaRPr lang="es-AR" sz="2400" dirty="0"/>
          </a:p>
          <a:p>
            <a:pPr lvl="2"/>
            <a:r>
              <a:rPr lang="es-AR" sz="2400" dirty="0"/>
              <a:t>jQuery: $(‘p’);</a:t>
            </a:r>
          </a:p>
          <a:p>
            <a:pPr lvl="2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37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Esperando que el documento este listo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0099"/>
          </a:xfrm>
        </p:spPr>
        <p:txBody>
          <a:bodyPr/>
          <a:lstStyle/>
          <a:p>
            <a:r>
              <a:rPr lang="es-AR" dirty="0" err="1"/>
              <a:t>document.addEventListener</a:t>
            </a:r>
            <a:r>
              <a:rPr lang="es-AR" dirty="0"/>
              <a:t>(‘load’, function(){       </a:t>
            </a:r>
          </a:p>
          <a:p>
            <a:pPr marL="457200" lvl="1" indent="0">
              <a:buNone/>
            </a:pPr>
            <a:endParaRPr lang="es-AR" dirty="0"/>
          </a:p>
          <a:p>
            <a:pPr marL="457200" lvl="1" indent="0">
              <a:buNone/>
            </a:pPr>
            <a:r>
              <a:rPr lang="es-AR" dirty="0"/>
              <a:t>});</a:t>
            </a:r>
          </a:p>
          <a:p>
            <a:endParaRPr lang="es-AR" dirty="0"/>
          </a:p>
          <a:p>
            <a:r>
              <a:rPr lang="es-AR" dirty="0"/>
              <a:t>$(document).ready( function(){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});</a:t>
            </a:r>
          </a:p>
          <a:p>
            <a:pPr marL="0" indent="0">
              <a:buNone/>
            </a:pPr>
            <a:r>
              <a:rPr lang="es-AR" dirty="0"/>
              <a:t>Más resumido:</a:t>
            </a:r>
          </a:p>
          <a:p>
            <a:r>
              <a:rPr lang="es-AR" dirty="0"/>
              <a:t>$(function(){</a:t>
            </a:r>
          </a:p>
          <a:p>
            <a:pPr marL="0" indent="0">
              <a:buNone/>
            </a:pPr>
            <a:r>
              <a:rPr lang="es-AR" dirty="0"/>
              <a:t>	});      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20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s-AR" dirty="0"/>
              <a:t>Seleccionando 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678" y="1695866"/>
            <a:ext cx="8946541" cy="4957483"/>
          </a:xfrm>
        </p:spPr>
        <p:txBody>
          <a:bodyPr/>
          <a:lstStyle/>
          <a:p>
            <a:r>
              <a:rPr lang="es-AR" dirty="0"/>
              <a:t>Selección de un elemento del documento mediante id</a:t>
            </a:r>
          </a:p>
          <a:p>
            <a:pPr lvl="1"/>
            <a:r>
              <a:rPr lang="es-AR" dirty="0"/>
              <a:t>JS: </a:t>
            </a:r>
          </a:p>
          <a:p>
            <a:pPr marL="457200" lvl="1" indent="0">
              <a:buNone/>
            </a:pPr>
            <a:r>
              <a:rPr lang="es-AR" dirty="0"/>
              <a:t>	document.getElementById(“id del elemento”);</a:t>
            </a:r>
          </a:p>
          <a:p>
            <a:pPr lvl="1"/>
            <a:r>
              <a:rPr lang="es-AR" dirty="0"/>
              <a:t>jQuery:</a:t>
            </a:r>
          </a:p>
          <a:p>
            <a:pPr marL="914400" lvl="2" indent="0">
              <a:buNone/>
            </a:pPr>
            <a:r>
              <a:rPr lang="es-AR" dirty="0"/>
              <a:t>$(‘#id del elemento’);</a:t>
            </a:r>
          </a:p>
          <a:p>
            <a:pPr marL="114300" indent="0">
              <a:buNone/>
            </a:pPr>
            <a:r>
              <a:rPr lang="es-AR" dirty="0"/>
              <a:t>Selección de elementos por el tipo de etiqueta</a:t>
            </a:r>
          </a:p>
          <a:p>
            <a:pPr marL="857250" lvl="1"/>
            <a:r>
              <a:rPr lang="es-AR" dirty="0"/>
              <a:t>JS:</a:t>
            </a:r>
          </a:p>
          <a:p>
            <a:pPr marL="1028700" lvl="2" indent="0">
              <a:buNone/>
            </a:pPr>
            <a:r>
              <a:rPr lang="es-AR" dirty="0" err="1"/>
              <a:t>document.getElementsByTagName</a:t>
            </a:r>
            <a:r>
              <a:rPr lang="es-AR" dirty="0"/>
              <a:t>(‘tipo de elemento’);</a:t>
            </a:r>
          </a:p>
          <a:p>
            <a:pPr marL="857250" lvl="1"/>
            <a:endParaRPr lang="es-AR" dirty="0"/>
          </a:p>
          <a:p>
            <a:pPr marL="857250" lvl="1"/>
            <a:r>
              <a:rPr lang="es-AR" dirty="0"/>
              <a:t>jQuery:</a:t>
            </a:r>
          </a:p>
          <a:p>
            <a:pPr marL="1028700" lvl="2" indent="0">
              <a:buNone/>
            </a:pPr>
            <a:r>
              <a:rPr lang="es-AR" dirty="0"/>
              <a:t>$(‘tipo de elemento’);</a:t>
            </a:r>
          </a:p>
          <a:p>
            <a:pPr marL="114300" indent="0">
              <a:buNone/>
            </a:pPr>
            <a:endParaRPr lang="es-AR" dirty="0"/>
          </a:p>
          <a:p>
            <a:pPr marL="914400" lvl="2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284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Seleccionando contenido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Selección de elementos utilizando los selectores CSS</a:t>
            </a:r>
          </a:p>
          <a:p>
            <a:endParaRPr lang="es-AR" dirty="0"/>
          </a:p>
          <a:p>
            <a:pPr lvl="1"/>
            <a:r>
              <a:rPr lang="es-AR" dirty="0"/>
              <a:t>$(‘#lista1 li);  </a:t>
            </a:r>
            <a:r>
              <a:rPr lang="es-AR" dirty="0">
                <a:sym typeface="Wingdings" panose="05000000000000000000" pitchFamily="2" charset="2"/>
              </a:rPr>
              <a:t> todos los list ítem que pertenecen a la lista de id lista1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Selección de elementos utilizando las clases CSS definidas</a:t>
            </a:r>
          </a:p>
          <a:p>
            <a:pPr lvl="1"/>
            <a:r>
              <a:rPr lang="es-AR" dirty="0"/>
              <a:t>JS: </a:t>
            </a:r>
            <a:r>
              <a:rPr lang="es-AR" dirty="0" err="1"/>
              <a:t>document.getElemenstByClassName</a:t>
            </a:r>
            <a:r>
              <a:rPr lang="es-AR" dirty="0"/>
              <a:t>(‘nombre clase’);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jQuery:    $(‘. nombre de la clase’);</a:t>
            </a:r>
          </a:p>
        </p:txBody>
      </p:sp>
    </p:spTree>
    <p:extLst>
      <p:ext uri="{BB962C8B-B14F-4D97-AF65-F5344CB8AC3E}">
        <p14:creationId xmlns:p14="http://schemas.microsoft.com/office/powerpoint/2010/main" val="114879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text(), text(valor)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1254151" cy="4195481"/>
          </a:xfrm>
        </p:spPr>
        <p:txBody>
          <a:bodyPr/>
          <a:lstStyle/>
          <a:p>
            <a:r>
              <a:rPr lang="es-AR" dirty="0"/>
              <a:t>$(‘#parrafo1’).text(‘Este texto se inserta dentro del elemento de id = parrafo1’);</a:t>
            </a:r>
          </a:p>
          <a:p>
            <a:endParaRPr lang="es-AR" dirty="0"/>
          </a:p>
          <a:p>
            <a:r>
              <a:rPr lang="es-AR" dirty="0"/>
              <a:t>La función text se comporta como la propiedad textContent de js.</a:t>
            </a:r>
          </a:p>
          <a:p>
            <a:endParaRPr lang="es-AR" dirty="0"/>
          </a:p>
          <a:p>
            <a:r>
              <a:rPr lang="es-AR" dirty="0"/>
              <a:t>Hay que ser cuidadoso porque si la referencia devuelve un array se va a cambiar el texto de todos los elementos.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836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1482</TotalTime>
  <Words>2266</Words>
  <Application>Microsoft Office PowerPoint</Application>
  <PresentationFormat>Panorámica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Century Gothic</vt:lpstr>
      <vt:lpstr>Consolas</vt:lpstr>
      <vt:lpstr>Courier New</vt:lpstr>
      <vt:lpstr>Verdana</vt:lpstr>
      <vt:lpstr>Wingdings</vt:lpstr>
      <vt:lpstr>Wingdings 3</vt:lpstr>
      <vt:lpstr>Ion</vt:lpstr>
      <vt:lpstr>JQuery</vt:lpstr>
      <vt:lpstr>Qué es jQuery</vt:lpstr>
      <vt:lpstr>Ventajas de jQuery</vt:lpstr>
      <vt:lpstr>Instalación del framework</vt:lpstr>
      <vt:lpstr>Selectores JS vs jQuery</vt:lpstr>
      <vt:lpstr>Esperando que el documento este listo</vt:lpstr>
      <vt:lpstr>Seleccionando contenido</vt:lpstr>
      <vt:lpstr>Seleccionando contenido II</vt:lpstr>
      <vt:lpstr>Método text(), text(valor)</vt:lpstr>
      <vt:lpstr>Métodos Attr</vt:lpstr>
      <vt:lpstr>Métodos addClass / removeClass</vt:lpstr>
      <vt:lpstr>Método html</vt:lpstr>
      <vt:lpstr>Administración de eventos </vt:lpstr>
      <vt:lpstr>Eventos mouseOver / mouseOut</vt:lpstr>
      <vt:lpstr>Evento focus / blur</vt:lpstr>
      <vt:lpstr>Manipulación de los elementos del DOM</vt:lpstr>
      <vt:lpstr>Efectos con show / hide</vt:lpstr>
      <vt:lpstr>Efectos con show / hide II</vt:lpstr>
      <vt:lpstr>Efectos con fadeIn / fadeOut</vt:lpstr>
      <vt:lpstr>Efecto con el método fadeTo()</vt:lpstr>
      <vt:lpstr>Efecto con el método toggle()</vt:lpstr>
      <vt:lpstr>Método each() Iteración por los elementos</vt:lpstr>
      <vt:lpstr>Método each() II Iteración por las propiedades de un objeto</vt:lpstr>
      <vt:lpstr>Método load()</vt:lpstr>
      <vt:lpstr>ajaxStart / ajaxStop</vt:lpstr>
      <vt:lpstr>$.get() / $.post() / $.getJSON()</vt:lpstr>
      <vt:lpstr>$.ajax()</vt:lpstr>
      <vt:lpstr>$.ajax()  II</vt:lpstr>
      <vt:lpstr>Método animate</vt:lpstr>
      <vt:lpstr>Propiedades CSS modificables por jQuery animate()</vt:lpstr>
      <vt:lpstr>Sintaxis de animate()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Christian Baus</dc:creator>
  <cp:lastModifiedBy>alumno</cp:lastModifiedBy>
  <cp:revision>84</cp:revision>
  <dcterms:created xsi:type="dcterms:W3CDTF">2019-11-09T23:58:11Z</dcterms:created>
  <dcterms:modified xsi:type="dcterms:W3CDTF">2019-11-27T16:34:28Z</dcterms:modified>
</cp:coreProperties>
</file>