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0" r:id="rId7"/>
    <p:sldId id="262" r:id="rId8"/>
    <p:sldId id="264" r:id="rId9"/>
    <p:sldId id="265" r:id="rId10"/>
    <p:sldId id="266" r:id="rId11"/>
    <p:sldId id="280"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6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11/20/2019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11/20/2019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11/20/2019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11/20/2019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dirty="0"/>
              <a:t>JQuery</a:t>
            </a:r>
          </a:p>
        </p:txBody>
      </p:sp>
      <p:sp>
        <p:nvSpPr>
          <p:cNvPr id="3" name="Subtítulo 2"/>
          <p:cNvSpPr>
            <a:spLocks noGrp="1"/>
          </p:cNvSpPr>
          <p:nvPr>
            <p:ph type="subTitle" idx="1"/>
          </p:nvPr>
        </p:nvSpPr>
        <p:spPr>
          <a:xfrm>
            <a:off x="1154955" y="4777380"/>
            <a:ext cx="9636870" cy="861420"/>
          </a:xfrm>
        </p:spPr>
        <p:txBody>
          <a:bodyPr/>
          <a:lstStyle/>
          <a:p>
            <a:r>
              <a:rPr lang="es-AR" dirty="0"/>
              <a:t>Curso JS – PAMI                                                                                          UTN-FRA</a:t>
            </a:r>
          </a:p>
        </p:txBody>
      </p:sp>
    </p:spTree>
    <p:extLst>
      <p:ext uri="{BB962C8B-B14F-4D97-AF65-F5344CB8AC3E}">
        <p14:creationId xmlns:p14="http://schemas.microsoft.com/office/powerpoint/2010/main" val="817003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Métodos </a:t>
            </a:r>
            <a:r>
              <a:rPr lang="es-AR" dirty="0" err="1"/>
              <a:t>Attr</a:t>
            </a:r>
            <a:endParaRPr lang="es-AR" dirty="0"/>
          </a:p>
        </p:txBody>
      </p:sp>
      <p:sp>
        <p:nvSpPr>
          <p:cNvPr id="3" name="Marcador de contenido 2"/>
          <p:cNvSpPr>
            <a:spLocks noGrp="1"/>
          </p:cNvSpPr>
          <p:nvPr>
            <p:ph idx="1"/>
          </p:nvPr>
        </p:nvSpPr>
        <p:spPr/>
        <p:txBody>
          <a:bodyPr/>
          <a:lstStyle/>
          <a:p>
            <a:r>
              <a:rPr lang="es-AR" dirty="0" err="1"/>
              <a:t>attr</a:t>
            </a:r>
            <a:r>
              <a:rPr lang="es-AR" dirty="0"/>
              <a:t>(</a:t>
            </a:r>
            <a:r>
              <a:rPr lang="es-AR" dirty="0" err="1"/>
              <a:t>nombrePropiedad</a:t>
            </a:r>
            <a:r>
              <a:rPr lang="es-AR" dirty="0"/>
              <a:t>)       Devuelve el valor de la propiedad pasada por parámetro. Equivale a </a:t>
            </a:r>
            <a:r>
              <a:rPr lang="es-AR" dirty="0" err="1"/>
              <a:t>xxx.getAttribute</a:t>
            </a:r>
            <a:r>
              <a:rPr lang="es-AR" dirty="0"/>
              <a:t>(‘</a:t>
            </a:r>
            <a:r>
              <a:rPr lang="es-AR" dirty="0" err="1"/>
              <a:t>nombrePropiedad</a:t>
            </a:r>
            <a:r>
              <a:rPr lang="es-AR" dirty="0"/>
              <a:t>’);</a:t>
            </a:r>
          </a:p>
          <a:p>
            <a:r>
              <a:rPr lang="es-AR" dirty="0" err="1"/>
              <a:t>attr</a:t>
            </a:r>
            <a:r>
              <a:rPr lang="es-AR" dirty="0"/>
              <a:t>(</a:t>
            </a:r>
            <a:r>
              <a:rPr lang="es-AR" dirty="0" err="1"/>
              <a:t>nombrePropiedad</a:t>
            </a:r>
            <a:r>
              <a:rPr lang="es-AR" dirty="0"/>
              <a:t>, valor) Asigna el valor a la propiedad pasada por parámetro. Equivale a </a:t>
            </a:r>
            <a:r>
              <a:rPr lang="es-AR" dirty="0" err="1"/>
              <a:t>elemento.setAttribute</a:t>
            </a:r>
            <a:r>
              <a:rPr lang="es-AR" dirty="0"/>
              <a:t>(‘</a:t>
            </a:r>
            <a:r>
              <a:rPr lang="es-AR" dirty="0" err="1"/>
              <a:t>nombrePropiedad</a:t>
            </a:r>
            <a:r>
              <a:rPr lang="es-AR" dirty="0"/>
              <a:t>’, valor)</a:t>
            </a:r>
          </a:p>
          <a:p>
            <a:r>
              <a:rPr lang="es-AR" dirty="0" err="1"/>
              <a:t>removeAttr</a:t>
            </a:r>
            <a:r>
              <a:rPr lang="es-AR" dirty="0"/>
              <a:t>(‘</a:t>
            </a:r>
            <a:r>
              <a:rPr lang="es-AR" dirty="0" err="1"/>
              <a:t>nombrePropiedad</a:t>
            </a:r>
            <a:r>
              <a:rPr lang="es-AR" dirty="0"/>
              <a:t>’)  Remueve la propiedad pasada por parámetro. Equivale a </a:t>
            </a:r>
            <a:r>
              <a:rPr lang="es-AR" dirty="0" err="1"/>
              <a:t>elemento.removeAttribute</a:t>
            </a:r>
            <a:r>
              <a:rPr lang="es-AR" dirty="0"/>
              <a:t>(‘</a:t>
            </a:r>
            <a:r>
              <a:rPr lang="es-AR" dirty="0" err="1"/>
              <a:t>nombrePropiedad</a:t>
            </a:r>
            <a:r>
              <a:rPr lang="es-AR" dirty="0"/>
              <a:t>’)</a:t>
            </a:r>
          </a:p>
          <a:p>
            <a:endParaRPr lang="es-AR" dirty="0"/>
          </a:p>
        </p:txBody>
      </p:sp>
    </p:spTree>
    <p:extLst>
      <p:ext uri="{BB962C8B-B14F-4D97-AF65-F5344CB8AC3E}">
        <p14:creationId xmlns:p14="http://schemas.microsoft.com/office/powerpoint/2010/main" val="1860852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Método </a:t>
            </a:r>
            <a:r>
              <a:rPr lang="es-AR" dirty="0" err="1" smtClean="0"/>
              <a:t>css</a:t>
            </a:r>
            <a:endParaRPr lang="es-AR" dirty="0"/>
          </a:p>
        </p:txBody>
      </p:sp>
      <p:sp>
        <p:nvSpPr>
          <p:cNvPr id="3" name="Marcador de contenido 2"/>
          <p:cNvSpPr>
            <a:spLocks noGrp="1"/>
          </p:cNvSpPr>
          <p:nvPr>
            <p:ph idx="1"/>
          </p:nvPr>
        </p:nvSpPr>
        <p:spPr>
          <a:xfrm>
            <a:off x="553792" y="1712890"/>
            <a:ext cx="10702343" cy="4535509"/>
          </a:xfrm>
        </p:spPr>
        <p:txBody>
          <a:bodyPr>
            <a:normAutofit/>
          </a:bodyPr>
          <a:lstStyle/>
          <a:p>
            <a:r>
              <a:rPr lang="es-AR" dirty="0"/>
              <a:t>El método </a:t>
            </a:r>
            <a:r>
              <a:rPr lang="es-AR" dirty="0" err="1"/>
              <a:t>css</a:t>
            </a:r>
            <a:r>
              <a:rPr lang="es-AR" dirty="0"/>
              <a:t>() sirve tanto para recibir el valor de un atributo CSS como para asignarle un nuevo valor y su funcionamiento depende de los parámetros que podamos </a:t>
            </a:r>
            <a:r>
              <a:rPr lang="es-AR" dirty="0" smtClean="0"/>
              <a:t>enviarle</a:t>
            </a:r>
          </a:p>
          <a:p>
            <a:pPr marL="0" indent="0">
              <a:buNone/>
            </a:pPr>
            <a:r>
              <a:rPr lang="es-AR" smtClean="0"/>
              <a:t>                                       </a:t>
            </a:r>
            <a:r>
              <a:rPr lang="es-AR" dirty="0" smtClean="0"/>
              <a:t>.</a:t>
            </a:r>
            <a:r>
              <a:rPr lang="es-AR" dirty="0" err="1"/>
              <a:t>css</a:t>
            </a:r>
            <a:r>
              <a:rPr lang="es-AR" dirty="0"/>
              <a:t>( </a:t>
            </a:r>
            <a:r>
              <a:rPr lang="es-AR" dirty="0" err="1"/>
              <a:t>nombre_propiedad_css</a:t>
            </a:r>
            <a:r>
              <a:rPr lang="es-AR" dirty="0"/>
              <a:t> )</a:t>
            </a:r>
          </a:p>
          <a:p>
            <a:r>
              <a:rPr lang="es-AR" dirty="0"/>
              <a:t>Si enviamos un solo parámetro al método CSS estamos indicando que queremos recibir el valor de una propiedad CSS. En este caso la función devolverá el valor del atributo CSS que le hayamos indicado</a:t>
            </a:r>
            <a:r>
              <a:rPr lang="es-AR" dirty="0" smtClean="0"/>
              <a:t>.</a:t>
            </a:r>
          </a:p>
          <a:p>
            <a:pPr marL="0" indent="0">
              <a:buNone/>
            </a:pPr>
            <a:r>
              <a:rPr lang="es-AR" dirty="0" smtClean="0"/>
              <a:t>                                  </a:t>
            </a:r>
            <a:r>
              <a:rPr lang="es-AR" dirty="0" err="1" smtClean="0"/>
              <a:t>css</a:t>
            </a:r>
            <a:r>
              <a:rPr lang="es-AR" dirty="0"/>
              <a:t>( </a:t>
            </a:r>
            <a:r>
              <a:rPr lang="es-AR" dirty="0" err="1"/>
              <a:t>nombre_propiedad_css</a:t>
            </a:r>
            <a:r>
              <a:rPr lang="es-AR" dirty="0"/>
              <a:t>, valor )</a:t>
            </a:r>
          </a:p>
          <a:p>
            <a:r>
              <a:rPr lang="es-AR" dirty="0"/>
              <a:t>En este segundo caso, aparte del nombre de una propiedad CSS estamos enviando un segundo parámetro con un valor y nos servirá para asignar un nuevo estado a dicho atributo</a:t>
            </a:r>
            <a:endParaRPr lang="es-AR" dirty="0"/>
          </a:p>
        </p:txBody>
      </p:sp>
    </p:spTree>
    <p:extLst>
      <p:ext uri="{BB962C8B-B14F-4D97-AF65-F5344CB8AC3E}">
        <p14:creationId xmlns:p14="http://schemas.microsoft.com/office/powerpoint/2010/main" val="1057874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Métodos addClass / removeClass</a:t>
            </a:r>
          </a:p>
        </p:txBody>
      </p:sp>
      <p:sp>
        <p:nvSpPr>
          <p:cNvPr id="3" name="Marcador de contenido 2"/>
          <p:cNvSpPr>
            <a:spLocks noGrp="1"/>
          </p:cNvSpPr>
          <p:nvPr>
            <p:ph idx="1"/>
          </p:nvPr>
        </p:nvSpPr>
        <p:spPr>
          <a:xfrm>
            <a:off x="219076" y="1466850"/>
            <a:ext cx="10820400" cy="5229225"/>
          </a:xfrm>
        </p:spPr>
        <p:txBody>
          <a:bodyPr/>
          <a:lstStyle/>
          <a:p>
            <a:r>
              <a:rPr lang="es-AR" dirty="0"/>
              <a:t>Los métodos addClass y removeClass nos permiten asociar y desasociar clases a los elementos.</a:t>
            </a:r>
          </a:p>
          <a:p>
            <a:endParaRPr lang="es-AR" dirty="0"/>
          </a:p>
          <a:p>
            <a:endParaRPr lang="es-AR" dirty="0"/>
          </a:p>
          <a:p>
            <a:r>
              <a:rPr lang="es-AR" dirty="0"/>
              <a:t>En JS se utiliza la propiedad className</a:t>
            </a:r>
          </a:p>
          <a:p>
            <a:endParaRPr lang="es-AR" dirty="0"/>
          </a:p>
          <a:p>
            <a:endParaRPr lang="es-AR" dirty="0"/>
          </a:p>
          <a:p>
            <a:r>
              <a:rPr lang="es-AR" dirty="0"/>
              <a:t>También se utiliza la propiedad classList que tiene varios métodos p.e.  </a:t>
            </a:r>
            <a:r>
              <a:rPr lang="es-AR" dirty="0" err="1"/>
              <a:t>add</a:t>
            </a:r>
            <a:r>
              <a:rPr lang="es-AR" dirty="0"/>
              <a:t>, remove o </a:t>
            </a:r>
            <a:r>
              <a:rPr lang="es-AR" dirty="0" err="1"/>
              <a:t>contains</a:t>
            </a:r>
            <a:r>
              <a:rPr lang="es-AR" dirty="0"/>
              <a:t> para verificar si un elemento tiene una clase.</a:t>
            </a:r>
          </a:p>
          <a:p>
            <a:endParaRPr lang="es-AR" dirty="0"/>
          </a:p>
        </p:txBody>
      </p:sp>
      <p:pic>
        <p:nvPicPr>
          <p:cNvPr id="5" name="Imagen 4">
            <a:extLst>
              <a:ext uri="{FF2B5EF4-FFF2-40B4-BE49-F238E27FC236}">
                <a16:creationId xmlns:a16="http://schemas.microsoft.com/office/drawing/2014/main" xmlns="" id="{CEC16008-D6D1-4FE5-AF5A-DAC9913E5942}"/>
              </a:ext>
            </a:extLst>
          </p:cNvPr>
          <p:cNvPicPr>
            <a:picLocks noChangeAspect="1"/>
          </p:cNvPicPr>
          <p:nvPr/>
        </p:nvPicPr>
        <p:blipFill>
          <a:blip r:embed="rId2"/>
          <a:stretch>
            <a:fillRect/>
          </a:stretch>
        </p:blipFill>
        <p:spPr>
          <a:xfrm>
            <a:off x="2943087" y="5154369"/>
            <a:ext cx="5372376" cy="1390721"/>
          </a:xfrm>
          <a:prstGeom prst="rect">
            <a:avLst/>
          </a:prstGeom>
        </p:spPr>
      </p:pic>
      <p:pic>
        <p:nvPicPr>
          <p:cNvPr id="7" name="Imagen 6">
            <a:extLst>
              <a:ext uri="{FF2B5EF4-FFF2-40B4-BE49-F238E27FC236}">
                <a16:creationId xmlns:a16="http://schemas.microsoft.com/office/drawing/2014/main" xmlns="" id="{E90CCFE4-5617-46B3-93CC-928A308C7BFB}"/>
              </a:ext>
            </a:extLst>
          </p:cNvPr>
          <p:cNvPicPr>
            <a:picLocks noChangeAspect="1"/>
          </p:cNvPicPr>
          <p:nvPr/>
        </p:nvPicPr>
        <p:blipFill>
          <a:blip r:embed="rId3"/>
          <a:stretch>
            <a:fillRect/>
          </a:stretch>
        </p:blipFill>
        <p:spPr>
          <a:xfrm>
            <a:off x="3282829" y="3563424"/>
            <a:ext cx="4692891" cy="711237"/>
          </a:xfrm>
          <a:prstGeom prst="rect">
            <a:avLst/>
          </a:prstGeom>
        </p:spPr>
      </p:pic>
      <p:pic>
        <p:nvPicPr>
          <p:cNvPr id="9" name="Imagen 8">
            <a:extLst>
              <a:ext uri="{FF2B5EF4-FFF2-40B4-BE49-F238E27FC236}">
                <a16:creationId xmlns:a16="http://schemas.microsoft.com/office/drawing/2014/main" xmlns="" id="{A35ED597-1BA6-4D98-A874-1B1328E83444}"/>
              </a:ext>
            </a:extLst>
          </p:cNvPr>
          <p:cNvPicPr>
            <a:picLocks noChangeAspect="1"/>
          </p:cNvPicPr>
          <p:nvPr/>
        </p:nvPicPr>
        <p:blipFill>
          <a:blip r:embed="rId4"/>
          <a:stretch>
            <a:fillRect/>
          </a:stretch>
        </p:blipFill>
        <p:spPr>
          <a:xfrm>
            <a:off x="2311329" y="2249713"/>
            <a:ext cx="2749691" cy="603281"/>
          </a:xfrm>
          <a:prstGeom prst="rect">
            <a:avLst/>
          </a:prstGeom>
        </p:spPr>
      </p:pic>
      <p:pic>
        <p:nvPicPr>
          <p:cNvPr id="11" name="Imagen 10">
            <a:extLst>
              <a:ext uri="{FF2B5EF4-FFF2-40B4-BE49-F238E27FC236}">
                <a16:creationId xmlns:a16="http://schemas.microsoft.com/office/drawing/2014/main" xmlns="" id="{43AD1F4B-84A1-4044-A2E4-26097ACD0898}"/>
              </a:ext>
            </a:extLst>
          </p:cNvPr>
          <p:cNvPicPr>
            <a:picLocks noChangeAspect="1"/>
          </p:cNvPicPr>
          <p:nvPr/>
        </p:nvPicPr>
        <p:blipFill>
          <a:blip r:embed="rId5"/>
          <a:stretch>
            <a:fillRect/>
          </a:stretch>
        </p:blipFill>
        <p:spPr>
          <a:xfrm>
            <a:off x="5981620" y="2305521"/>
            <a:ext cx="3010055" cy="488975"/>
          </a:xfrm>
          <a:prstGeom prst="rect">
            <a:avLst/>
          </a:prstGeom>
        </p:spPr>
      </p:pic>
    </p:spTree>
    <p:extLst>
      <p:ext uri="{BB962C8B-B14F-4D97-AF65-F5344CB8AC3E}">
        <p14:creationId xmlns:p14="http://schemas.microsoft.com/office/powerpoint/2010/main" val="458363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7B24200-8AA2-4FEC-82B7-6A99DF837AA9}"/>
              </a:ext>
            </a:extLst>
          </p:cNvPr>
          <p:cNvSpPr>
            <a:spLocks noGrp="1"/>
          </p:cNvSpPr>
          <p:nvPr>
            <p:ph type="title"/>
          </p:nvPr>
        </p:nvSpPr>
        <p:spPr/>
        <p:txBody>
          <a:bodyPr/>
          <a:lstStyle/>
          <a:p>
            <a:r>
              <a:rPr lang="es-AR" dirty="0"/>
              <a:t>Método html</a:t>
            </a:r>
          </a:p>
        </p:txBody>
      </p:sp>
      <p:sp>
        <p:nvSpPr>
          <p:cNvPr id="3" name="Marcador de contenido 2">
            <a:extLst>
              <a:ext uri="{FF2B5EF4-FFF2-40B4-BE49-F238E27FC236}">
                <a16:creationId xmlns:a16="http://schemas.microsoft.com/office/drawing/2014/main" xmlns="" id="{DAD3A43E-10EF-4B34-B2C2-6357ED29A5C6}"/>
              </a:ext>
            </a:extLst>
          </p:cNvPr>
          <p:cNvSpPr>
            <a:spLocks noGrp="1"/>
          </p:cNvSpPr>
          <p:nvPr>
            <p:ph idx="1"/>
          </p:nvPr>
        </p:nvSpPr>
        <p:spPr>
          <a:xfrm>
            <a:off x="645131" y="1428750"/>
            <a:ext cx="10870593" cy="4819649"/>
          </a:xfrm>
        </p:spPr>
        <p:txBody>
          <a:bodyPr/>
          <a:lstStyle/>
          <a:p>
            <a:r>
              <a:rPr lang="es-AR" dirty="0"/>
              <a:t>El método html, nos permite agregar un bloque de html a partir de un elemento de la página. Básicamente es la propiedad </a:t>
            </a:r>
            <a:r>
              <a:rPr lang="es-AR" dirty="0" err="1"/>
              <a:t>innerHTML</a:t>
            </a:r>
            <a:r>
              <a:rPr lang="es-AR" dirty="0"/>
              <a:t> del DOM.</a:t>
            </a:r>
          </a:p>
          <a:p>
            <a:endParaRPr lang="es-AR" dirty="0"/>
          </a:p>
          <a:p>
            <a:r>
              <a:rPr lang="es-AR" dirty="0"/>
              <a:t>El método html(). Nos retorna el bloque html contenido a partir del elemento html que hace referencia el objeto jQuery.</a:t>
            </a:r>
          </a:p>
          <a:p>
            <a:endParaRPr lang="es-AR" dirty="0"/>
          </a:p>
          <a:p>
            <a:endParaRPr lang="es-AR" dirty="0"/>
          </a:p>
        </p:txBody>
      </p:sp>
    </p:spTree>
    <p:extLst>
      <p:ext uri="{BB962C8B-B14F-4D97-AF65-F5344CB8AC3E}">
        <p14:creationId xmlns:p14="http://schemas.microsoft.com/office/powerpoint/2010/main" val="3283851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116D227-E0E7-440D-B160-B3614A1F01AB}"/>
              </a:ext>
            </a:extLst>
          </p:cNvPr>
          <p:cNvSpPr>
            <a:spLocks noGrp="1"/>
          </p:cNvSpPr>
          <p:nvPr>
            <p:ph type="title"/>
          </p:nvPr>
        </p:nvSpPr>
        <p:spPr/>
        <p:txBody>
          <a:bodyPr/>
          <a:lstStyle/>
          <a:p>
            <a:r>
              <a:rPr lang="es-AR" dirty="0"/>
              <a:t>Administración de eventos </a:t>
            </a:r>
          </a:p>
        </p:txBody>
      </p:sp>
      <p:sp>
        <p:nvSpPr>
          <p:cNvPr id="3" name="Marcador de contenido 2">
            <a:extLst>
              <a:ext uri="{FF2B5EF4-FFF2-40B4-BE49-F238E27FC236}">
                <a16:creationId xmlns:a16="http://schemas.microsoft.com/office/drawing/2014/main" xmlns="" id="{CB5A9A71-BA4B-4614-BD1C-781DFBE908D4}"/>
              </a:ext>
            </a:extLst>
          </p:cNvPr>
          <p:cNvSpPr>
            <a:spLocks noGrp="1"/>
          </p:cNvSpPr>
          <p:nvPr>
            <p:ph idx="1"/>
          </p:nvPr>
        </p:nvSpPr>
        <p:spPr>
          <a:xfrm>
            <a:off x="382589" y="1257300"/>
            <a:ext cx="11163300" cy="5147982"/>
          </a:xfrm>
        </p:spPr>
        <p:txBody>
          <a:bodyPr>
            <a:normAutofit/>
          </a:bodyPr>
          <a:lstStyle/>
          <a:p>
            <a:pPr algn="just"/>
            <a:r>
              <a:rPr lang="es-AR" dirty="0"/>
              <a:t>jQuery facilita la administración de eventos de JavaScript y lo más importante nos hace transparente la diferencia en la registración de eventos entre distintos navegadores (IExplorer, FireFox, Chrome, Safari, Opera)</a:t>
            </a:r>
          </a:p>
          <a:p>
            <a:pPr marL="0" indent="0" algn="just">
              <a:buNone/>
            </a:pPr>
            <a:r>
              <a:rPr lang="es-AR" dirty="0"/>
              <a:t>                                  $(documento).ready(nombre de función)</a:t>
            </a:r>
          </a:p>
          <a:p>
            <a:pPr algn="just"/>
            <a:r>
              <a:rPr lang="es-AR" dirty="0"/>
              <a:t>Dijimos que este función que registramos mediante el método ready se ejecuta cuando el DOM del documento está en memoria. Si no utilizamos la librería jQuery hacemos esto a través del evento load.</a:t>
            </a:r>
          </a:p>
          <a:p>
            <a:pPr algn="just"/>
            <a:r>
              <a:rPr lang="es-AR" dirty="0"/>
              <a:t>Otro evento que vimos en conceptos anteriores es el </a:t>
            </a:r>
            <a:r>
              <a:rPr lang="es-AR" dirty="0" err="1"/>
              <a:t>click</a:t>
            </a:r>
            <a:r>
              <a:rPr lang="es-AR" dirty="0"/>
              <a:t> de un elemento, la sintaxis utilizada:</a:t>
            </a:r>
          </a:p>
          <a:p>
            <a:pPr marL="0" indent="0" algn="just">
              <a:buNone/>
            </a:pPr>
            <a:r>
              <a:rPr lang="es-AR" dirty="0"/>
              <a:t>                                              ("button").</a:t>
            </a:r>
            <a:r>
              <a:rPr lang="es-AR" dirty="0" err="1"/>
              <a:t>click</a:t>
            </a:r>
            <a:r>
              <a:rPr lang="es-AR" dirty="0"/>
              <a:t>(</a:t>
            </a:r>
            <a:r>
              <a:rPr lang="es-AR" dirty="0" err="1"/>
              <a:t>presionBoton</a:t>
            </a:r>
            <a:r>
              <a:rPr lang="es-AR" dirty="0"/>
              <a:t>)</a:t>
            </a:r>
          </a:p>
          <a:p>
            <a:pPr marL="0" indent="0" algn="just">
              <a:buNone/>
            </a:pPr>
            <a:endParaRPr lang="es-AR" dirty="0"/>
          </a:p>
          <a:p>
            <a:pPr algn="just"/>
            <a:r>
              <a:rPr lang="es-AR" dirty="0"/>
              <a:t>Con este pequeño código registramos la función </a:t>
            </a:r>
            <a:r>
              <a:rPr lang="es-AR" dirty="0" err="1"/>
              <a:t>presionBoton</a:t>
            </a:r>
            <a:r>
              <a:rPr lang="es-AR" dirty="0"/>
              <a:t> para todos los elementos de tipo button del documento.</a:t>
            </a:r>
          </a:p>
          <a:p>
            <a:pPr algn="just"/>
            <a:endParaRPr lang="es-AR" dirty="0"/>
          </a:p>
        </p:txBody>
      </p:sp>
    </p:spTree>
    <p:extLst>
      <p:ext uri="{BB962C8B-B14F-4D97-AF65-F5344CB8AC3E}">
        <p14:creationId xmlns:p14="http://schemas.microsoft.com/office/powerpoint/2010/main" val="960416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72770C0-9966-44A9-A15F-662917F94FC7}"/>
              </a:ext>
            </a:extLst>
          </p:cNvPr>
          <p:cNvSpPr>
            <a:spLocks noGrp="1"/>
          </p:cNvSpPr>
          <p:nvPr>
            <p:ph type="title"/>
          </p:nvPr>
        </p:nvSpPr>
        <p:spPr/>
        <p:txBody>
          <a:bodyPr/>
          <a:lstStyle/>
          <a:p>
            <a:r>
              <a:rPr lang="es-AR" dirty="0"/>
              <a:t>Eventos </a:t>
            </a:r>
            <a:r>
              <a:rPr lang="es-AR" dirty="0" err="1"/>
              <a:t>mouseOver</a:t>
            </a:r>
            <a:r>
              <a:rPr lang="es-AR" dirty="0"/>
              <a:t> / </a:t>
            </a:r>
            <a:r>
              <a:rPr lang="es-AR" dirty="0" err="1"/>
              <a:t>mouseOut</a:t>
            </a:r>
            <a:endParaRPr lang="es-AR" dirty="0"/>
          </a:p>
        </p:txBody>
      </p:sp>
      <p:sp>
        <p:nvSpPr>
          <p:cNvPr id="3" name="Marcador de contenido 2">
            <a:extLst>
              <a:ext uri="{FF2B5EF4-FFF2-40B4-BE49-F238E27FC236}">
                <a16:creationId xmlns:a16="http://schemas.microsoft.com/office/drawing/2014/main" xmlns="" id="{F1CC3C12-6671-41A8-9BAA-D3138C0A04B9}"/>
              </a:ext>
            </a:extLst>
          </p:cNvPr>
          <p:cNvSpPr>
            <a:spLocks noGrp="1"/>
          </p:cNvSpPr>
          <p:nvPr>
            <p:ph idx="1"/>
          </p:nvPr>
        </p:nvSpPr>
        <p:spPr>
          <a:xfrm>
            <a:off x="300037" y="1490943"/>
            <a:ext cx="11591925" cy="5128932"/>
          </a:xfrm>
        </p:spPr>
        <p:txBody>
          <a:bodyPr/>
          <a:lstStyle/>
          <a:p>
            <a:r>
              <a:rPr lang="es-AR" dirty="0"/>
              <a:t>Los eventos de JavaScript </a:t>
            </a:r>
            <a:r>
              <a:rPr lang="es-AR" dirty="0" err="1"/>
              <a:t>onmouseover</a:t>
            </a:r>
            <a:r>
              <a:rPr lang="es-AR" dirty="0"/>
              <a:t> y </a:t>
            </a:r>
            <a:r>
              <a:rPr lang="es-AR" dirty="0" err="1"/>
              <a:t>onmouseout</a:t>
            </a:r>
            <a:r>
              <a:rPr lang="es-AR" dirty="0"/>
              <a:t> son los equivalentes </a:t>
            </a:r>
            <a:r>
              <a:rPr lang="es-AR" dirty="0" err="1"/>
              <a:t>mouseover</a:t>
            </a:r>
            <a:r>
              <a:rPr lang="es-AR" dirty="0"/>
              <a:t> y </a:t>
            </a:r>
            <a:r>
              <a:rPr lang="es-AR" dirty="0" err="1"/>
              <a:t>mouseout</a:t>
            </a:r>
            <a:r>
              <a:rPr lang="es-AR" dirty="0"/>
              <a:t> de jQuery. </a:t>
            </a:r>
          </a:p>
          <a:p>
            <a:r>
              <a:rPr lang="es-AR" dirty="0"/>
              <a:t>Estos eventos están generalmente unidos. </a:t>
            </a:r>
          </a:p>
          <a:p>
            <a:r>
              <a:rPr lang="es-AR" dirty="0"/>
              <a:t>El primero se dispara cuando ingresamos la flecha del mouse a un </a:t>
            </a:r>
            <a:r>
              <a:rPr lang="es-AR" u="sng" dirty="0"/>
              <a:t>elemento</a:t>
            </a:r>
            <a:r>
              <a:rPr lang="es-AR" dirty="0"/>
              <a:t> HTML y el segundo cuando sacamos la flecha del control.</a:t>
            </a:r>
          </a:p>
          <a:p>
            <a:endParaRPr lang="es-AR" dirty="0"/>
          </a:p>
          <a:p>
            <a:r>
              <a:rPr lang="es-AR" dirty="0" err="1"/>
              <a:t>Query</a:t>
            </a:r>
            <a:r>
              <a:rPr lang="es-AR" dirty="0"/>
              <a:t> no solo mapea los eventos del DOM sino que provee otros que combinan estos.</a:t>
            </a:r>
          </a:p>
          <a:p>
            <a:r>
              <a:rPr lang="es-AR" dirty="0"/>
              <a:t>Como decíamos es común utilizar los eventos </a:t>
            </a:r>
            <a:r>
              <a:rPr lang="es-AR" dirty="0" err="1"/>
              <a:t>mouseover</a:t>
            </a:r>
            <a:r>
              <a:rPr lang="es-AR" dirty="0"/>
              <a:t> y </a:t>
            </a:r>
            <a:r>
              <a:rPr lang="es-AR" dirty="0" err="1"/>
              <a:t>mouseout</a:t>
            </a:r>
            <a:r>
              <a:rPr lang="es-AR" dirty="0"/>
              <a:t> en común, por eso en jQuery existe un evento llamado </a:t>
            </a:r>
            <a:r>
              <a:rPr lang="es-AR" dirty="0" err="1"/>
              <a:t>hover</a:t>
            </a:r>
            <a:r>
              <a:rPr lang="es-AR" dirty="0"/>
              <a:t> que tiene dos parámetros:</a:t>
            </a:r>
          </a:p>
          <a:p>
            <a:r>
              <a:rPr lang="es-AR" dirty="0"/>
              <a:t>$(elemento).</a:t>
            </a:r>
            <a:r>
              <a:rPr lang="es-AR" dirty="0" err="1"/>
              <a:t>hover</a:t>
            </a:r>
            <a:r>
              <a:rPr lang="es-AR" dirty="0"/>
              <a:t>([función de ingreso del mouse],[función de salida del mouse])</a:t>
            </a:r>
          </a:p>
          <a:p>
            <a:r>
              <a:rPr lang="es-AR" dirty="0"/>
              <a:t>Es decir que al evento </a:t>
            </a:r>
            <a:r>
              <a:rPr lang="es-AR" dirty="0" err="1"/>
              <a:t>hover</a:t>
            </a:r>
            <a:r>
              <a:rPr lang="es-AR" dirty="0"/>
              <a:t> asociamos dos funciones, la primera se ejecuta cuando ingresamos la flecha del mouse dentro del elemento y la segunda cuando retiramos la flecha del mouse.</a:t>
            </a:r>
          </a:p>
        </p:txBody>
      </p:sp>
    </p:spTree>
    <p:extLst>
      <p:ext uri="{BB962C8B-B14F-4D97-AF65-F5344CB8AC3E}">
        <p14:creationId xmlns:p14="http://schemas.microsoft.com/office/powerpoint/2010/main" val="303465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66A9286-1038-441B-9924-3C7DBF45EB08}"/>
              </a:ext>
            </a:extLst>
          </p:cNvPr>
          <p:cNvSpPr>
            <a:spLocks noGrp="1"/>
          </p:cNvSpPr>
          <p:nvPr>
            <p:ph type="title"/>
          </p:nvPr>
        </p:nvSpPr>
        <p:spPr/>
        <p:txBody>
          <a:bodyPr/>
          <a:lstStyle/>
          <a:p>
            <a:r>
              <a:rPr lang="es-ES" dirty="0"/>
              <a:t>Evento </a:t>
            </a:r>
            <a:r>
              <a:rPr lang="es-ES" dirty="0" err="1"/>
              <a:t>focus</a:t>
            </a:r>
            <a:r>
              <a:rPr lang="es-ES" dirty="0"/>
              <a:t> / </a:t>
            </a:r>
            <a:r>
              <a:rPr lang="es-ES" dirty="0" err="1"/>
              <a:t>blur</a:t>
            </a:r>
            <a:endParaRPr lang="es-AR" dirty="0"/>
          </a:p>
        </p:txBody>
      </p:sp>
      <p:sp>
        <p:nvSpPr>
          <p:cNvPr id="3" name="Marcador de contenido 2">
            <a:extLst>
              <a:ext uri="{FF2B5EF4-FFF2-40B4-BE49-F238E27FC236}">
                <a16:creationId xmlns:a16="http://schemas.microsoft.com/office/drawing/2014/main" xmlns="" id="{7E14E4B8-E093-47EA-95E4-867865DE8E72}"/>
              </a:ext>
            </a:extLst>
          </p:cNvPr>
          <p:cNvSpPr>
            <a:spLocks noGrp="1"/>
          </p:cNvSpPr>
          <p:nvPr>
            <p:ph idx="1"/>
          </p:nvPr>
        </p:nvSpPr>
        <p:spPr/>
        <p:txBody>
          <a:bodyPr/>
          <a:lstStyle/>
          <a:p>
            <a:r>
              <a:rPr lang="es-AR" dirty="0"/>
              <a:t>El evento </a:t>
            </a:r>
            <a:r>
              <a:rPr lang="es-AR" dirty="0" err="1"/>
              <a:t>focus</a:t>
            </a:r>
            <a:r>
              <a:rPr lang="es-AR" dirty="0"/>
              <a:t> se produce cuando se activa el control. Podemos capturar el evento </a:t>
            </a:r>
            <a:r>
              <a:rPr lang="es-AR" dirty="0" err="1"/>
              <a:t>focus</a:t>
            </a:r>
            <a:r>
              <a:rPr lang="es-AR" dirty="0"/>
              <a:t> de un control de tipo text, </a:t>
            </a:r>
            <a:r>
              <a:rPr lang="es-AR" dirty="0" err="1"/>
              <a:t>textarea</a:t>
            </a:r>
            <a:r>
              <a:rPr lang="es-AR" dirty="0"/>
              <a:t>, button, </a:t>
            </a:r>
            <a:r>
              <a:rPr lang="es-AR" dirty="0" err="1"/>
              <a:t>checkbox</a:t>
            </a:r>
            <a:r>
              <a:rPr lang="es-AR" dirty="0"/>
              <a:t>, </a:t>
            </a:r>
            <a:r>
              <a:rPr lang="es-AR" dirty="0" err="1"/>
              <a:t>fileupload</a:t>
            </a:r>
            <a:r>
              <a:rPr lang="es-AR" dirty="0"/>
              <a:t>, </a:t>
            </a:r>
            <a:r>
              <a:rPr lang="es-AR" dirty="0" err="1"/>
              <a:t>password</a:t>
            </a:r>
            <a:r>
              <a:rPr lang="es-AR" dirty="0"/>
              <a:t>, radio, </a:t>
            </a:r>
            <a:r>
              <a:rPr lang="es-AR" dirty="0" err="1"/>
              <a:t>reset</a:t>
            </a:r>
            <a:r>
              <a:rPr lang="es-AR" dirty="0"/>
              <a:t> y </a:t>
            </a:r>
            <a:r>
              <a:rPr lang="es-AR" dirty="0" err="1"/>
              <a:t>submit</a:t>
            </a:r>
            <a:r>
              <a:rPr lang="es-AR" dirty="0"/>
              <a:t>.</a:t>
            </a:r>
          </a:p>
          <a:p>
            <a:endParaRPr lang="es-AR" dirty="0"/>
          </a:p>
          <a:p>
            <a:r>
              <a:rPr lang="es-AR" dirty="0"/>
              <a:t>El evento </a:t>
            </a:r>
            <a:r>
              <a:rPr lang="es-AR" dirty="0" err="1"/>
              <a:t>blur</a:t>
            </a:r>
            <a:r>
              <a:rPr lang="es-AR" dirty="0"/>
              <a:t> se dispara cuando pierde el foco el control.</a:t>
            </a:r>
            <a:br>
              <a:rPr lang="es-AR" dirty="0"/>
            </a:br>
            <a:r>
              <a:rPr lang="es-AR" dirty="0"/>
              <a:t>Podemos capturar el evento </a:t>
            </a:r>
            <a:r>
              <a:rPr lang="es-AR" dirty="0" err="1"/>
              <a:t>blur</a:t>
            </a:r>
            <a:r>
              <a:rPr lang="es-AR" dirty="0"/>
              <a:t> de un control de tipo text, </a:t>
            </a:r>
            <a:r>
              <a:rPr lang="es-AR" dirty="0" err="1"/>
              <a:t>textarea</a:t>
            </a:r>
            <a:r>
              <a:rPr lang="es-AR" dirty="0"/>
              <a:t>, button, </a:t>
            </a:r>
            <a:r>
              <a:rPr lang="es-AR" dirty="0" err="1"/>
              <a:t>checkbox</a:t>
            </a:r>
            <a:r>
              <a:rPr lang="es-AR" dirty="0"/>
              <a:t>, </a:t>
            </a:r>
            <a:r>
              <a:rPr lang="es-AR" dirty="0" err="1"/>
              <a:t>fileupload</a:t>
            </a:r>
            <a:r>
              <a:rPr lang="es-AR" dirty="0"/>
              <a:t>, </a:t>
            </a:r>
            <a:r>
              <a:rPr lang="es-AR" dirty="0" err="1"/>
              <a:t>password</a:t>
            </a:r>
            <a:r>
              <a:rPr lang="es-AR" dirty="0"/>
              <a:t>, radio, </a:t>
            </a:r>
            <a:r>
              <a:rPr lang="es-AR" dirty="0" err="1"/>
              <a:t>reset</a:t>
            </a:r>
            <a:r>
              <a:rPr lang="es-AR" dirty="0"/>
              <a:t> y </a:t>
            </a:r>
            <a:r>
              <a:rPr lang="es-AR" dirty="0" err="1"/>
              <a:t>submit</a:t>
            </a:r>
            <a:r>
              <a:rPr lang="es-AR" dirty="0"/>
              <a:t>.</a:t>
            </a:r>
          </a:p>
        </p:txBody>
      </p:sp>
    </p:spTree>
    <p:extLst>
      <p:ext uri="{BB962C8B-B14F-4D97-AF65-F5344CB8AC3E}">
        <p14:creationId xmlns:p14="http://schemas.microsoft.com/office/powerpoint/2010/main" val="3323803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EA4DD78-51E9-4A09-97AB-00EC56D5E854}"/>
              </a:ext>
            </a:extLst>
          </p:cNvPr>
          <p:cNvSpPr>
            <a:spLocks noGrp="1"/>
          </p:cNvSpPr>
          <p:nvPr>
            <p:ph type="title"/>
          </p:nvPr>
        </p:nvSpPr>
        <p:spPr/>
        <p:txBody>
          <a:bodyPr/>
          <a:lstStyle/>
          <a:p>
            <a:r>
              <a:rPr lang="es-ES" dirty="0"/>
              <a:t>Manipulación de los elementos del DOM</a:t>
            </a:r>
            <a:endParaRPr lang="es-AR" dirty="0"/>
          </a:p>
        </p:txBody>
      </p:sp>
      <p:sp>
        <p:nvSpPr>
          <p:cNvPr id="3" name="Marcador de contenido 2">
            <a:extLst>
              <a:ext uri="{FF2B5EF4-FFF2-40B4-BE49-F238E27FC236}">
                <a16:creationId xmlns:a16="http://schemas.microsoft.com/office/drawing/2014/main" xmlns="" id="{99272891-A30D-4385-B254-FD4DDC6D480F}"/>
              </a:ext>
            </a:extLst>
          </p:cNvPr>
          <p:cNvSpPr>
            <a:spLocks noGrp="1"/>
          </p:cNvSpPr>
          <p:nvPr>
            <p:ph idx="1"/>
          </p:nvPr>
        </p:nvSpPr>
        <p:spPr>
          <a:xfrm>
            <a:off x="645131" y="2085975"/>
            <a:ext cx="11003943" cy="4162424"/>
          </a:xfrm>
        </p:spPr>
        <p:txBody>
          <a:bodyPr/>
          <a:lstStyle/>
          <a:p>
            <a:r>
              <a:rPr lang="es-AR" dirty="0"/>
              <a:t>jQuery dispone de una serie de métodos que nos facilitan el tratamiento de los elementos del Dom.</a:t>
            </a:r>
          </a:p>
          <a:p>
            <a:r>
              <a:rPr lang="es-AR" dirty="0"/>
              <a:t>Si queremos eliminar los elementos contenidos dentro de una etiqueta ( lista, tabla, select, etc.) podemos utilizar la función </a:t>
            </a:r>
            <a:r>
              <a:rPr lang="es-AR" dirty="0" err="1"/>
              <a:t>empty</a:t>
            </a:r>
            <a:r>
              <a:rPr lang="es-AR" dirty="0"/>
              <a:t>()</a:t>
            </a:r>
          </a:p>
          <a:p>
            <a:pPr marL="0" indent="0">
              <a:buNone/>
            </a:pPr>
            <a:r>
              <a:rPr lang="es-AR" dirty="0"/>
              <a:t>                                                 $(‘</a:t>
            </a:r>
            <a:r>
              <a:rPr lang="es-AR" dirty="0" err="1"/>
              <a:t>ul</a:t>
            </a:r>
            <a:r>
              <a:rPr lang="es-AR" dirty="0"/>
              <a:t>’).</a:t>
            </a:r>
            <a:r>
              <a:rPr lang="es-AR" dirty="0" err="1"/>
              <a:t>empty</a:t>
            </a:r>
            <a:r>
              <a:rPr lang="es-AR" dirty="0"/>
              <a:t>();</a:t>
            </a:r>
          </a:p>
          <a:p>
            <a:r>
              <a:rPr lang="es-AR" dirty="0"/>
              <a:t>Para añadir un elemento al final de una colección se puede usar </a:t>
            </a:r>
            <a:r>
              <a:rPr lang="es-AR" dirty="0" err="1"/>
              <a:t>append</a:t>
            </a:r>
            <a:r>
              <a:rPr lang="es-AR" dirty="0"/>
              <a:t>().</a:t>
            </a:r>
          </a:p>
          <a:p>
            <a:r>
              <a:rPr lang="es-AR" dirty="0"/>
              <a:t>Para añadir un elemento al inicio de una colección se puede usar </a:t>
            </a:r>
            <a:r>
              <a:rPr lang="es-AR" dirty="0" err="1"/>
              <a:t>prepend</a:t>
            </a:r>
            <a:r>
              <a:rPr lang="es-AR" dirty="0"/>
              <a:t>().</a:t>
            </a:r>
          </a:p>
          <a:p>
            <a:r>
              <a:rPr lang="es-AR" dirty="0"/>
              <a:t>Si queremos obtener la referencia a un elemento dentro de la lista lo podemos hacer con la función </a:t>
            </a:r>
            <a:r>
              <a:rPr lang="es-AR" dirty="0" err="1"/>
              <a:t>eq</a:t>
            </a:r>
            <a:r>
              <a:rPr lang="es-AR" dirty="0"/>
              <a:t>  (</a:t>
            </a:r>
            <a:r>
              <a:rPr lang="es-AR" dirty="0" err="1"/>
              <a:t>equal</a:t>
            </a:r>
            <a:r>
              <a:rPr lang="es-AR" dirty="0"/>
              <a:t>) pasándole el índice del elemento.</a:t>
            </a:r>
          </a:p>
          <a:p>
            <a:r>
              <a:rPr lang="es-AR" dirty="0"/>
              <a:t>Para eliminar un elemento usamos la función remove.</a:t>
            </a:r>
          </a:p>
          <a:p>
            <a:endParaRPr lang="es-AR" dirty="0"/>
          </a:p>
          <a:p>
            <a:pPr marL="0" indent="0">
              <a:buNone/>
            </a:pPr>
            <a:endParaRPr lang="es-AR" dirty="0"/>
          </a:p>
          <a:p>
            <a:endParaRPr lang="es-AR" u="sng" dirty="0"/>
          </a:p>
        </p:txBody>
      </p:sp>
    </p:spTree>
    <p:extLst>
      <p:ext uri="{BB962C8B-B14F-4D97-AF65-F5344CB8AC3E}">
        <p14:creationId xmlns:p14="http://schemas.microsoft.com/office/powerpoint/2010/main" val="2400480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D381788-FBC9-4C97-B3DA-D348D7F34D4F}"/>
              </a:ext>
            </a:extLst>
          </p:cNvPr>
          <p:cNvSpPr>
            <a:spLocks noGrp="1"/>
          </p:cNvSpPr>
          <p:nvPr>
            <p:ph type="title"/>
          </p:nvPr>
        </p:nvSpPr>
        <p:spPr/>
        <p:txBody>
          <a:bodyPr/>
          <a:lstStyle/>
          <a:p>
            <a:r>
              <a:rPr lang="es-AR" dirty="0"/>
              <a:t>Efectos con show / hide</a:t>
            </a:r>
          </a:p>
        </p:txBody>
      </p:sp>
      <p:sp>
        <p:nvSpPr>
          <p:cNvPr id="3" name="Marcador de contenido 2">
            <a:extLst>
              <a:ext uri="{FF2B5EF4-FFF2-40B4-BE49-F238E27FC236}">
                <a16:creationId xmlns:a16="http://schemas.microsoft.com/office/drawing/2014/main" xmlns="" id="{E336F88A-3E64-40DB-9DFE-4E3BC25D9B4A}"/>
              </a:ext>
            </a:extLst>
          </p:cNvPr>
          <p:cNvSpPr>
            <a:spLocks noGrp="1"/>
          </p:cNvSpPr>
          <p:nvPr>
            <p:ph idx="1"/>
          </p:nvPr>
        </p:nvSpPr>
        <p:spPr>
          <a:xfrm>
            <a:off x="646111" y="1647825"/>
            <a:ext cx="11088689" cy="4876799"/>
          </a:xfrm>
        </p:spPr>
        <p:txBody>
          <a:bodyPr/>
          <a:lstStyle/>
          <a:p>
            <a:r>
              <a:rPr lang="es-AR" dirty="0"/>
              <a:t>Una característica muy interesante de jQuery que nos provee de un serie de efectos visuales.</a:t>
            </a:r>
          </a:p>
          <a:p>
            <a:endParaRPr lang="es-AR" dirty="0"/>
          </a:p>
          <a:p>
            <a:r>
              <a:rPr lang="es-AR" dirty="0"/>
              <a:t>Los métodos hide() y show(), tienen por objetivo ocultar y mostrar elementos HTML. </a:t>
            </a:r>
          </a:p>
          <a:p>
            <a:endParaRPr lang="es-AR" dirty="0"/>
          </a:p>
          <a:p>
            <a:r>
              <a:rPr lang="es-AR" dirty="0"/>
              <a:t>Veremos que podemos hacer que cuando se oculte o muestre un elemento lo haga con una pequeña animación (que se oculte o muestre lentamente)</a:t>
            </a:r>
          </a:p>
          <a:p>
            <a:endParaRPr lang="es-AR" dirty="0"/>
          </a:p>
          <a:p>
            <a:r>
              <a:rPr lang="es-AR" dirty="0"/>
              <a:t>Estas características pueden ayudar al usuario a concentrarse en una parte de la página donde sucede la animación</a:t>
            </a:r>
          </a:p>
          <a:p>
            <a:endParaRPr lang="es-AR" dirty="0"/>
          </a:p>
        </p:txBody>
      </p:sp>
    </p:spTree>
    <p:extLst>
      <p:ext uri="{BB962C8B-B14F-4D97-AF65-F5344CB8AC3E}">
        <p14:creationId xmlns:p14="http://schemas.microsoft.com/office/powerpoint/2010/main" val="363279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1311917-597D-419E-AA57-ECE4F9934CD4}"/>
              </a:ext>
            </a:extLst>
          </p:cNvPr>
          <p:cNvSpPr>
            <a:spLocks noGrp="1"/>
          </p:cNvSpPr>
          <p:nvPr>
            <p:ph type="title"/>
          </p:nvPr>
        </p:nvSpPr>
        <p:spPr/>
        <p:txBody>
          <a:bodyPr/>
          <a:lstStyle/>
          <a:p>
            <a:r>
              <a:rPr lang="es-AR" dirty="0"/>
              <a:t>Efectos con show / hide II</a:t>
            </a:r>
          </a:p>
        </p:txBody>
      </p:sp>
      <p:sp>
        <p:nvSpPr>
          <p:cNvPr id="3" name="Marcador de contenido 2">
            <a:extLst>
              <a:ext uri="{FF2B5EF4-FFF2-40B4-BE49-F238E27FC236}">
                <a16:creationId xmlns:a16="http://schemas.microsoft.com/office/drawing/2014/main" xmlns="" id="{5CC20569-D683-4FD2-80FA-0B06D40ABB88}"/>
              </a:ext>
            </a:extLst>
          </p:cNvPr>
          <p:cNvSpPr>
            <a:spLocks noGrp="1"/>
          </p:cNvSpPr>
          <p:nvPr>
            <p:ph idx="1"/>
          </p:nvPr>
        </p:nvSpPr>
        <p:spPr>
          <a:xfrm>
            <a:off x="645132" y="2052918"/>
            <a:ext cx="10118118" cy="4614582"/>
          </a:xfrm>
        </p:spPr>
        <p:txBody>
          <a:bodyPr>
            <a:normAutofit fontScale="92500" lnSpcReduction="10000"/>
          </a:bodyPr>
          <a:lstStyle/>
          <a:p>
            <a:r>
              <a:rPr lang="es-AR" dirty="0"/>
              <a:t>Hay varias formas para llamar a los métodos show y hide:</a:t>
            </a:r>
          </a:p>
          <a:p>
            <a:endParaRPr lang="es-AR" dirty="0"/>
          </a:p>
          <a:p>
            <a:pPr marL="0" indent="0">
              <a:buNone/>
            </a:pPr>
            <a:r>
              <a:rPr lang="es-AR" dirty="0"/>
              <a:t>       Lo muestra en forma instantánea:       show() </a:t>
            </a:r>
          </a:p>
          <a:p>
            <a:pPr marL="0" indent="0">
              <a:buNone/>
            </a:pPr>
            <a:r>
              <a:rPr lang="es-AR" dirty="0"/>
              <a:t>       Lo muestra con una animación rápida:   show("</a:t>
            </a:r>
            <a:r>
              <a:rPr lang="es-AR" dirty="0" err="1"/>
              <a:t>fast</a:t>
            </a:r>
            <a:r>
              <a:rPr lang="es-AR" dirty="0"/>
              <a:t>")</a:t>
            </a:r>
          </a:p>
          <a:p>
            <a:pPr marL="0" indent="0">
              <a:buNone/>
            </a:pPr>
            <a:r>
              <a:rPr lang="es-AR" dirty="0"/>
              <a:t>       Lo muestra con una animación normal:  show("normal")</a:t>
            </a:r>
          </a:p>
          <a:p>
            <a:pPr marL="0" indent="0">
              <a:buNone/>
            </a:pPr>
            <a:r>
              <a:rPr lang="es-AR" dirty="0"/>
              <a:t>      Lo muestra con una animación lenta:   show("</a:t>
            </a:r>
            <a:r>
              <a:rPr lang="es-AR" dirty="0" err="1"/>
              <a:t>slow</a:t>
            </a:r>
            <a:r>
              <a:rPr lang="es-AR" dirty="0"/>
              <a:t>")</a:t>
            </a:r>
          </a:p>
          <a:p>
            <a:pPr marL="0" indent="0">
              <a:buNone/>
            </a:pPr>
            <a:r>
              <a:rPr lang="es-AR" dirty="0"/>
              <a:t>      Lo muestra con una animación que tarda tantos milisegundos como le     indicamos:</a:t>
            </a:r>
          </a:p>
          <a:p>
            <a:pPr marL="0" indent="0">
              <a:buNone/>
            </a:pPr>
            <a:r>
              <a:rPr lang="es-AR" dirty="0"/>
              <a:t>       show([cantidad de milisegundos])</a:t>
            </a:r>
          </a:p>
          <a:p>
            <a:pPr marL="0" indent="0">
              <a:buNone/>
            </a:pPr>
            <a:r>
              <a:rPr lang="es-AR" dirty="0"/>
              <a:t>      Lo muestra con una animación que tarda tantos milisegundos como le indicamos y ejecuta al final la función que le pasamos como segundo parámetro:</a:t>
            </a:r>
          </a:p>
          <a:p>
            <a:pPr marL="0" indent="0">
              <a:buNone/>
            </a:pPr>
            <a:r>
              <a:rPr lang="es-AR" dirty="0"/>
              <a:t>       show([cantidad de milisegundos],[función])</a:t>
            </a:r>
          </a:p>
        </p:txBody>
      </p:sp>
    </p:spTree>
    <p:extLst>
      <p:ext uri="{BB962C8B-B14F-4D97-AF65-F5344CB8AC3E}">
        <p14:creationId xmlns:p14="http://schemas.microsoft.com/office/powerpoint/2010/main" val="66145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Qué es jQuery</a:t>
            </a:r>
          </a:p>
        </p:txBody>
      </p:sp>
      <p:sp>
        <p:nvSpPr>
          <p:cNvPr id="3" name="Marcador de contenido 2"/>
          <p:cNvSpPr>
            <a:spLocks noGrp="1"/>
          </p:cNvSpPr>
          <p:nvPr>
            <p:ph idx="1"/>
          </p:nvPr>
        </p:nvSpPr>
        <p:spPr>
          <a:xfrm>
            <a:off x="1104293" y="1717016"/>
            <a:ext cx="8946541" cy="4195481"/>
          </a:xfrm>
        </p:spPr>
        <p:txBody>
          <a:bodyPr>
            <a:normAutofit lnSpcReduction="10000"/>
          </a:bodyPr>
          <a:lstStyle/>
          <a:p>
            <a:r>
              <a:rPr lang="es-AR" dirty="0"/>
              <a:t>Es una librería de JavaScript para hacer más escribiendo menos.</a:t>
            </a:r>
          </a:p>
          <a:p>
            <a:r>
              <a:rPr lang="es-AR" dirty="0"/>
              <a:t>$ = jQuery</a:t>
            </a:r>
          </a:p>
          <a:p>
            <a:endParaRPr lang="es-AR" dirty="0"/>
          </a:p>
          <a:p>
            <a:r>
              <a:rPr lang="es-AR" dirty="0"/>
              <a:t>Es una colección de funciones para:</a:t>
            </a:r>
          </a:p>
          <a:p>
            <a:pPr lvl="2" algn="just">
              <a:buFont typeface="Courier New" panose="02070309020205020404" pitchFamily="49" charset="0"/>
              <a:buChar char="o"/>
            </a:pPr>
            <a:r>
              <a:rPr lang="es-AR" dirty="0"/>
              <a:t>Ajax</a:t>
            </a:r>
          </a:p>
          <a:p>
            <a:pPr lvl="2" algn="just">
              <a:buFont typeface="Courier New" panose="02070309020205020404" pitchFamily="49" charset="0"/>
              <a:buChar char="o"/>
            </a:pPr>
            <a:r>
              <a:rPr lang="es-AR" dirty="0"/>
              <a:t>CSS</a:t>
            </a:r>
          </a:p>
          <a:p>
            <a:pPr lvl="2" algn="just">
              <a:buFont typeface="Courier New" panose="02070309020205020404" pitchFamily="49" charset="0"/>
              <a:buChar char="o"/>
            </a:pPr>
            <a:r>
              <a:rPr lang="es-AR" dirty="0"/>
              <a:t>Efectos y Animaciones</a:t>
            </a:r>
          </a:p>
          <a:p>
            <a:pPr lvl="2" algn="just">
              <a:buFont typeface="Courier New" panose="02070309020205020404" pitchFamily="49" charset="0"/>
              <a:buChar char="o"/>
            </a:pPr>
            <a:r>
              <a:rPr lang="es-AR" dirty="0"/>
              <a:t>Eventos</a:t>
            </a:r>
          </a:p>
          <a:p>
            <a:pPr lvl="2" algn="just">
              <a:buFont typeface="Courier New" panose="02070309020205020404" pitchFamily="49" charset="0"/>
              <a:buChar char="o"/>
            </a:pPr>
            <a:r>
              <a:rPr lang="es-AR" dirty="0"/>
              <a:t>Formularios</a:t>
            </a:r>
          </a:p>
          <a:p>
            <a:pPr lvl="2" algn="just">
              <a:buFont typeface="Courier New" panose="02070309020205020404" pitchFamily="49" charset="0"/>
              <a:buChar char="o"/>
            </a:pPr>
            <a:r>
              <a:rPr lang="es-AR" dirty="0"/>
              <a:t>Manipulación del DOM</a:t>
            </a:r>
          </a:p>
          <a:p>
            <a:pPr lvl="2" algn="just">
              <a:buFont typeface="Courier New" panose="02070309020205020404" pitchFamily="49" charset="0"/>
              <a:buChar char="o"/>
            </a:pPr>
            <a:r>
              <a:rPr lang="es-AR" dirty="0"/>
              <a:t>Selectores</a:t>
            </a:r>
          </a:p>
          <a:p>
            <a:endParaRPr lang="es-AR"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7256" y="3715916"/>
            <a:ext cx="5585927" cy="3142084"/>
          </a:xfrm>
          <a:prstGeom prst="rect">
            <a:avLst/>
          </a:prstGeom>
        </p:spPr>
      </p:pic>
    </p:spTree>
    <p:extLst>
      <p:ext uri="{BB962C8B-B14F-4D97-AF65-F5344CB8AC3E}">
        <p14:creationId xmlns:p14="http://schemas.microsoft.com/office/powerpoint/2010/main" val="339839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B78DAAD-0D9A-4C6E-B4E2-0312F8EFD09A}"/>
              </a:ext>
            </a:extLst>
          </p:cNvPr>
          <p:cNvSpPr>
            <a:spLocks noGrp="1"/>
          </p:cNvSpPr>
          <p:nvPr>
            <p:ph type="title"/>
          </p:nvPr>
        </p:nvSpPr>
        <p:spPr/>
        <p:txBody>
          <a:bodyPr/>
          <a:lstStyle/>
          <a:p>
            <a:r>
              <a:rPr lang="es-AR" dirty="0"/>
              <a:t>Efectos con </a:t>
            </a:r>
            <a:r>
              <a:rPr lang="es-AR" dirty="0" err="1"/>
              <a:t>fadeIn</a:t>
            </a:r>
            <a:r>
              <a:rPr lang="es-AR" dirty="0"/>
              <a:t> / </a:t>
            </a:r>
            <a:r>
              <a:rPr lang="es-AR" dirty="0" err="1"/>
              <a:t>fadeOut</a:t>
            </a:r>
            <a:endParaRPr lang="es-AR" dirty="0"/>
          </a:p>
        </p:txBody>
      </p:sp>
      <p:sp>
        <p:nvSpPr>
          <p:cNvPr id="3" name="Marcador de contenido 2">
            <a:extLst>
              <a:ext uri="{FF2B5EF4-FFF2-40B4-BE49-F238E27FC236}">
                <a16:creationId xmlns:a16="http://schemas.microsoft.com/office/drawing/2014/main" xmlns="" id="{D55A34F8-4999-409C-8D52-D9D5C746DAD8}"/>
              </a:ext>
            </a:extLst>
          </p:cNvPr>
          <p:cNvSpPr>
            <a:spLocks noGrp="1"/>
          </p:cNvSpPr>
          <p:nvPr>
            <p:ph idx="1"/>
          </p:nvPr>
        </p:nvSpPr>
        <p:spPr/>
        <p:txBody>
          <a:bodyPr/>
          <a:lstStyle/>
          <a:p>
            <a:r>
              <a:rPr lang="es-AR" dirty="0"/>
              <a:t>Estos dos métodos son similares a show y hide pero con la diferencia que </a:t>
            </a:r>
            <a:r>
              <a:rPr lang="es-AR" dirty="0" err="1"/>
              <a:t>fadeIn</a:t>
            </a:r>
            <a:r>
              <a:rPr lang="es-AR" dirty="0"/>
              <a:t> hace aparecer los elementos HTML con opacidad. </a:t>
            </a:r>
          </a:p>
          <a:p>
            <a:r>
              <a:rPr lang="es-AR" dirty="0"/>
              <a:t>El método </a:t>
            </a:r>
            <a:r>
              <a:rPr lang="es-AR" dirty="0" err="1"/>
              <a:t>fadeOut</a:t>
            </a:r>
            <a:r>
              <a:rPr lang="es-AR" dirty="0"/>
              <a:t> decolora hasta desaparecer, es decir reduce la opacidad del elemento en forma progresiva.</a:t>
            </a:r>
          </a:p>
        </p:txBody>
      </p:sp>
    </p:spTree>
    <p:extLst>
      <p:ext uri="{BB962C8B-B14F-4D97-AF65-F5344CB8AC3E}">
        <p14:creationId xmlns:p14="http://schemas.microsoft.com/office/powerpoint/2010/main" val="4258394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3822370-ED1A-49D7-890E-B23F7BC810FB}"/>
              </a:ext>
            </a:extLst>
          </p:cNvPr>
          <p:cNvSpPr>
            <a:spLocks noGrp="1"/>
          </p:cNvSpPr>
          <p:nvPr>
            <p:ph type="title"/>
          </p:nvPr>
        </p:nvSpPr>
        <p:spPr/>
        <p:txBody>
          <a:bodyPr/>
          <a:lstStyle/>
          <a:p>
            <a:r>
              <a:rPr lang="es-AR" dirty="0"/>
              <a:t>Efecto con el método </a:t>
            </a:r>
            <a:r>
              <a:rPr lang="es-AR" dirty="0" err="1"/>
              <a:t>fadeTo</a:t>
            </a:r>
            <a:r>
              <a:rPr lang="es-AR" dirty="0"/>
              <a:t>()</a:t>
            </a:r>
          </a:p>
        </p:txBody>
      </p:sp>
      <p:sp>
        <p:nvSpPr>
          <p:cNvPr id="3" name="Marcador de contenido 2">
            <a:extLst>
              <a:ext uri="{FF2B5EF4-FFF2-40B4-BE49-F238E27FC236}">
                <a16:creationId xmlns:a16="http://schemas.microsoft.com/office/drawing/2014/main" xmlns="" id="{4AAA25C0-D359-486B-8034-5B6E72CCCE81}"/>
              </a:ext>
            </a:extLst>
          </p:cNvPr>
          <p:cNvSpPr>
            <a:spLocks noGrp="1"/>
          </p:cNvSpPr>
          <p:nvPr>
            <p:ph idx="1"/>
          </p:nvPr>
        </p:nvSpPr>
        <p:spPr>
          <a:xfrm>
            <a:off x="552451" y="1853248"/>
            <a:ext cx="10734674" cy="4552034"/>
          </a:xfrm>
        </p:spPr>
        <p:txBody>
          <a:bodyPr>
            <a:normAutofit fontScale="85000" lnSpcReduction="10000"/>
          </a:bodyPr>
          <a:lstStyle/>
          <a:p>
            <a:r>
              <a:rPr lang="es-AR" dirty="0"/>
              <a:t>El método </a:t>
            </a:r>
            <a:r>
              <a:rPr lang="es-AR" dirty="0" err="1"/>
              <a:t>fadeTo</a:t>
            </a:r>
            <a:r>
              <a:rPr lang="es-AR" dirty="0"/>
              <a:t> puede modificar la opacidad de un elemento, el efecto es llevar la opacidad actual hasta el valor que le pasamos al método </a:t>
            </a:r>
            <a:r>
              <a:rPr lang="es-AR" dirty="0" err="1"/>
              <a:t>fadeTo</a:t>
            </a:r>
            <a:endParaRPr lang="es-AR" dirty="0"/>
          </a:p>
          <a:p>
            <a:r>
              <a:rPr lang="es-AR" dirty="0"/>
              <a:t>Podemos inicializar este método de las siguientes formas:</a:t>
            </a:r>
          </a:p>
          <a:p>
            <a:pPr marL="0" indent="0">
              <a:buNone/>
            </a:pPr>
            <a:r>
              <a:rPr lang="es-AR" dirty="0"/>
              <a:t>                                                   </a:t>
            </a:r>
            <a:r>
              <a:rPr lang="es-AR" dirty="0" err="1"/>
              <a:t>fadeTo</a:t>
            </a:r>
            <a:r>
              <a:rPr lang="es-AR" dirty="0"/>
              <a:t>([velocidad],[valor de opacidad])</a:t>
            </a:r>
          </a:p>
          <a:p>
            <a:r>
              <a:rPr lang="es-AR" dirty="0"/>
              <a:t>Indicamos la velocidad de transición del estado actual al nuevo estado (</a:t>
            </a:r>
            <a:r>
              <a:rPr lang="es-AR" dirty="0" err="1"/>
              <a:t>slow</a:t>
            </a:r>
            <a:r>
              <a:rPr lang="es-AR" dirty="0"/>
              <a:t>/normal/</a:t>
            </a:r>
            <a:r>
              <a:rPr lang="es-AR" dirty="0" err="1"/>
              <a:t>fast</a:t>
            </a:r>
            <a:r>
              <a:rPr lang="es-AR" dirty="0"/>
              <a:t>) o un valor indicado en </a:t>
            </a:r>
            <a:r>
              <a:rPr lang="es-AR" dirty="0" err="1"/>
              <a:t>milisegúndos</a:t>
            </a:r>
            <a:r>
              <a:rPr lang="es-AR" dirty="0"/>
              <a:t>.</a:t>
            </a:r>
          </a:p>
          <a:p>
            <a:r>
              <a:rPr lang="es-AR" dirty="0"/>
              <a:t>El valor de la opacidad es un numero real entre 0 y 1. 1 significa sin opacidad y 0 es transparente.</a:t>
            </a:r>
          </a:p>
          <a:p>
            <a:r>
              <a:rPr lang="es-AR" dirty="0"/>
              <a:t>También podemos llamar al método </a:t>
            </a:r>
            <a:r>
              <a:rPr lang="es-AR" dirty="0" err="1"/>
              <a:t>fadeTo</a:t>
            </a:r>
            <a:r>
              <a:rPr lang="es-AR" dirty="0"/>
              <a:t> con tres parámetros:</a:t>
            </a:r>
          </a:p>
          <a:p>
            <a:pPr marL="0" indent="0">
              <a:buNone/>
            </a:pPr>
            <a:r>
              <a:rPr lang="es-AR" dirty="0"/>
              <a:t>                                          </a:t>
            </a:r>
            <a:r>
              <a:rPr lang="es-AR" dirty="0" err="1"/>
              <a:t>fadeTo</a:t>
            </a:r>
            <a:r>
              <a:rPr lang="es-AR" dirty="0"/>
              <a:t>([velocidad],[valor de opacidad],[función])</a:t>
            </a:r>
          </a:p>
          <a:p>
            <a:r>
              <a:rPr lang="es-AR" dirty="0"/>
              <a:t>Esta segunda estructura de la función permite ejecutar una función cuando finaliza la transición.</a:t>
            </a:r>
          </a:p>
          <a:p>
            <a:r>
              <a:rPr lang="es-AR" dirty="0"/>
              <a:t>Hay que tener en cuenta que </a:t>
            </a:r>
            <a:r>
              <a:rPr lang="es-AR" dirty="0" err="1"/>
              <a:t>fadeTo</a:t>
            </a:r>
            <a:r>
              <a:rPr lang="es-AR" dirty="0"/>
              <a:t> por más que indiquemos el valor 0 en opacidad el espacio que ocupa el elemento en la página seguirá ocupado por un recuadro vacío.</a:t>
            </a:r>
          </a:p>
        </p:txBody>
      </p:sp>
    </p:spTree>
    <p:extLst>
      <p:ext uri="{BB962C8B-B14F-4D97-AF65-F5344CB8AC3E}">
        <p14:creationId xmlns:p14="http://schemas.microsoft.com/office/powerpoint/2010/main" val="1853241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687B408-CEFC-443C-ADD4-30CC6D6CFB1A}"/>
              </a:ext>
            </a:extLst>
          </p:cNvPr>
          <p:cNvSpPr>
            <a:spLocks noGrp="1"/>
          </p:cNvSpPr>
          <p:nvPr>
            <p:ph type="title"/>
          </p:nvPr>
        </p:nvSpPr>
        <p:spPr/>
        <p:txBody>
          <a:bodyPr/>
          <a:lstStyle/>
          <a:p>
            <a:r>
              <a:rPr lang="es-AR" dirty="0"/>
              <a:t>Efecto con el método toggle()</a:t>
            </a:r>
          </a:p>
        </p:txBody>
      </p:sp>
      <p:sp>
        <p:nvSpPr>
          <p:cNvPr id="3" name="Marcador de contenido 2">
            <a:extLst>
              <a:ext uri="{FF2B5EF4-FFF2-40B4-BE49-F238E27FC236}">
                <a16:creationId xmlns:a16="http://schemas.microsoft.com/office/drawing/2014/main" xmlns="" id="{6FAB4CA6-0CD8-4918-B928-89FF9E525557}"/>
              </a:ext>
            </a:extLst>
          </p:cNvPr>
          <p:cNvSpPr>
            <a:spLocks noGrp="1"/>
          </p:cNvSpPr>
          <p:nvPr>
            <p:ph idx="1"/>
          </p:nvPr>
        </p:nvSpPr>
        <p:spPr/>
        <p:txBody>
          <a:bodyPr/>
          <a:lstStyle/>
          <a:p>
            <a:r>
              <a:rPr lang="es-AR" dirty="0"/>
              <a:t>El método toggle permite cada vez que se ejecute cambiar de estado la visibilidad del elemento HTML, es decir si está visible pasa a oculto y si se encuentra oculto pasa a visible.</a:t>
            </a:r>
          </a:p>
        </p:txBody>
      </p:sp>
    </p:spTree>
    <p:extLst>
      <p:ext uri="{BB962C8B-B14F-4D97-AF65-F5344CB8AC3E}">
        <p14:creationId xmlns:p14="http://schemas.microsoft.com/office/powerpoint/2010/main" val="2445412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990C3D8-8598-46D6-80D2-29150FEBC22D}"/>
              </a:ext>
            </a:extLst>
          </p:cNvPr>
          <p:cNvSpPr>
            <a:spLocks noGrp="1"/>
          </p:cNvSpPr>
          <p:nvPr>
            <p:ph type="title"/>
          </p:nvPr>
        </p:nvSpPr>
        <p:spPr/>
        <p:txBody>
          <a:bodyPr/>
          <a:lstStyle/>
          <a:p>
            <a:r>
              <a:rPr lang="es-AR" dirty="0"/>
              <a:t>Método each()</a:t>
            </a:r>
            <a:br>
              <a:rPr lang="es-AR" dirty="0"/>
            </a:br>
            <a:r>
              <a:rPr lang="es-AR" dirty="0"/>
              <a:t>Iteración por los elementos</a:t>
            </a:r>
          </a:p>
        </p:txBody>
      </p:sp>
      <p:sp>
        <p:nvSpPr>
          <p:cNvPr id="3" name="Marcador de contenido 2">
            <a:extLst>
              <a:ext uri="{FF2B5EF4-FFF2-40B4-BE49-F238E27FC236}">
                <a16:creationId xmlns:a16="http://schemas.microsoft.com/office/drawing/2014/main" xmlns="" id="{753EFEE5-FF46-4D45-8158-F4573B4BF865}"/>
              </a:ext>
            </a:extLst>
          </p:cNvPr>
          <p:cNvSpPr>
            <a:spLocks noGrp="1"/>
          </p:cNvSpPr>
          <p:nvPr>
            <p:ph idx="1"/>
          </p:nvPr>
        </p:nvSpPr>
        <p:spPr/>
        <p:txBody>
          <a:bodyPr/>
          <a:lstStyle/>
          <a:p>
            <a:r>
              <a:rPr lang="es-AR" dirty="0"/>
              <a:t>jQuery dispone de un método que nos permite asociar una función que se ejecutará por cada elemento que contenga la lista del objeto jQuery.</a:t>
            </a:r>
          </a:p>
          <a:p>
            <a:r>
              <a:rPr lang="es-AR" dirty="0"/>
              <a:t>Dentro de esta función podemos manipular el elemento actual.</a:t>
            </a:r>
          </a:p>
          <a:p>
            <a:r>
              <a:rPr lang="es-AR" dirty="0"/>
              <a:t>La sintaxis del iterador each es:</a:t>
            </a:r>
          </a:p>
          <a:p>
            <a:endParaRPr lang="es-AR" dirty="0"/>
          </a:p>
          <a:p>
            <a:pPr marL="0" indent="0">
              <a:buNone/>
            </a:pPr>
            <a:r>
              <a:rPr lang="es-AR" dirty="0"/>
              <a:t>                      $([elementos])each([nombre de función])</a:t>
            </a:r>
          </a:p>
        </p:txBody>
      </p:sp>
    </p:spTree>
    <p:extLst>
      <p:ext uri="{BB962C8B-B14F-4D97-AF65-F5344CB8AC3E}">
        <p14:creationId xmlns:p14="http://schemas.microsoft.com/office/powerpoint/2010/main" val="2838094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C745541-7995-4BA2-8920-1BAE562213D1}"/>
              </a:ext>
            </a:extLst>
          </p:cNvPr>
          <p:cNvSpPr>
            <a:spLocks noGrp="1"/>
          </p:cNvSpPr>
          <p:nvPr>
            <p:ph type="title"/>
          </p:nvPr>
        </p:nvSpPr>
        <p:spPr/>
        <p:txBody>
          <a:bodyPr/>
          <a:lstStyle/>
          <a:p>
            <a:r>
              <a:rPr lang="es-AR" dirty="0"/>
              <a:t>Ajax con jQuery</a:t>
            </a:r>
          </a:p>
        </p:txBody>
      </p:sp>
      <p:sp>
        <p:nvSpPr>
          <p:cNvPr id="3" name="Marcador de contenido 2">
            <a:extLst>
              <a:ext uri="{FF2B5EF4-FFF2-40B4-BE49-F238E27FC236}">
                <a16:creationId xmlns:a16="http://schemas.microsoft.com/office/drawing/2014/main" xmlns="" id="{4EB507DC-0214-487F-A50A-CD479C91EA5D}"/>
              </a:ext>
            </a:extLst>
          </p:cNvPr>
          <p:cNvSpPr>
            <a:spLocks noGrp="1"/>
          </p:cNvSpPr>
          <p:nvPr>
            <p:ph idx="1"/>
          </p:nvPr>
        </p:nvSpPr>
        <p:spPr/>
        <p:txBody>
          <a:bodyPr>
            <a:normAutofit/>
          </a:bodyPr>
          <a:lstStyle/>
          <a:p>
            <a:pPr algn="ctr"/>
            <a:r>
              <a:rPr lang="es-AR" sz="4400" dirty="0"/>
              <a:t>Próximamente</a:t>
            </a:r>
          </a:p>
        </p:txBody>
      </p:sp>
    </p:spTree>
    <p:extLst>
      <p:ext uri="{BB962C8B-B14F-4D97-AF65-F5344CB8AC3E}">
        <p14:creationId xmlns:p14="http://schemas.microsoft.com/office/powerpoint/2010/main" val="4161902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Plugins para jQuery</a:t>
            </a:r>
            <a:br>
              <a:rPr lang="es-AR" dirty="0"/>
            </a:br>
            <a:endParaRPr lang="es-AR" dirty="0"/>
          </a:p>
        </p:txBody>
      </p:sp>
      <p:sp>
        <p:nvSpPr>
          <p:cNvPr id="3" name="Marcador de contenido 2"/>
          <p:cNvSpPr>
            <a:spLocks noGrp="1"/>
          </p:cNvSpPr>
          <p:nvPr>
            <p:ph idx="1"/>
          </p:nvPr>
        </p:nvSpPr>
        <p:spPr/>
        <p:txBody>
          <a:bodyPr>
            <a:normAutofit/>
          </a:bodyPr>
          <a:lstStyle/>
          <a:p>
            <a:pPr algn="ctr"/>
            <a:r>
              <a:rPr lang="es-AR" sz="4800" dirty="0"/>
              <a:t>Próximamente</a:t>
            </a:r>
          </a:p>
        </p:txBody>
      </p:sp>
    </p:spTree>
    <p:extLst>
      <p:ext uri="{BB962C8B-B14F-4D97-AF65-F5344CB8AC3E}">
        <p14:creationId xmlns:p14="http://schemas.microsoft.com/office/powerpoint/2010/main" val="2567267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Ventajas de jQuery</a:t>
            </a:r>
          </a:p>
        </p:txBody>
      </p:sp>
      <p:sp>
        <p:nvSpPr>
          <p:cNvPr id="3" name="Marcador de contenido 2"/>
          <p:cNvSpPr>
            <a:spLocks noGrp="1"/>
          </p:cNvSpPr>
          <p:nvPr>
            <p:ph idx="1"/>
          </p:nvPr>
        </p:nvSpPr>
        <p:spPr/>
        <p:txBody>
          <a:bodyPr/>
          <a:lstStyle/>
          <a:p>
            <a:pPr marL="685800" lvl="1"/>
            <a:r>
              <a:rPr lang="es-AR" sz="2800" dirty="0"/>
              <a:t>Es una librería de JavaScript</a:t>
            </a:r>
          </a:p>
          <a:p>
            <a:pPr marL="685800" lvl="1"/>
            <a:endParaRPr lang="es-AR" sz="2800" dirty="0"/>
          </a:p>
          <a:p>
            <a:pPr marL="685800" lvl="1"/>
            <a:r>
              <a:rPr lang="es-AR" sz="2800" dirty="0"/>
              <a:t>Puede ser utilizada junto a código JS nativo</a:t>
            </a:r>
          </a:p>
          <a:p>
            <a:pPr marL="685800" lvl="1"/>
            <a:endParaRPr lang="es-AR" sz="2800" dirty="0"/>
          </a:p>
          <a:p>
            <a:pPr marL="685800" lvl="1"/>
            <a:r>
              <a:rPr lang="es-AR" sz="2800" dirty="0"/>
              <a:t>Posee una serie de </a:t>
            </a:r>
            <a:r>
              <a:rPr lang="es-AR" sz="2800" dirty="0" err="1"/>
              <a:t>plugins</a:t>
            </a:r>
            <a:r>
              <a:rPr lang="es-AR" sz="2800" dirty="0"/>
              <a:t> gratuitos</a:t>
            </a:r>
          </a:p>
          <a:p>
            <a:pPr marL="685800" lvl="1"/>
            <a:endParaRPr lang="es-AR" sz="2800" dirty="0"/>
          </a:p>
          <a:p>
            <a:pPr marL="685800" lvl="1"/>
            <a:r>
              <a:rPr lang="es-AR" sz="2800" dirty="0"/>
              <a:t>jQuery funciona sobre el DOM</a:t>
            </a:r>
          </a:p>
          <a:p>
            <a:pPr marL="685800" lvl="1"/>
            <a:endParaRPr lang="es-AR" dirty="0"/>
          </a:p>
        </p:txBody>
      </p:sp>
    </p:spTree>
    <p:extLst>
      <p:ext uri="{BB962C8B-B14F-4D97-AF65-F5344CB8AC3E}">
        <p14:creationId xmlns:p14="http://schemas.microsoft.com/office/powerpoint/2010/main" val="4172902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Instalación del framework</a:t>
            </a:r>
          </a:p>
        </p:txBody>
      </p:sp>
      <p:sp>
        <p:nvSpPr>
          <p:cNvPr id="3" name="Marcador de contenido 2"/>
          <p:cNvSpPr>
            <a:spLocks noGrp="1"/>
          </p:cNvSpPr>
          <p:nvPr>
            <p:ph idx="1"/>
          </p:nvPr>
        </p:nvSpPr>
        <p:spPr/>
        <p:txBody>
          <a:bodyPr/>
          <a:lstStyle/>
          <a:p>
            <a:r>
              <a:rPr lang="es-AR" dirty="0"/>
              <a:t>Hay varias maneras de tener disponible jQuery en nuestro proyecto:</a:t>
            </a:r>
          </a:p>
          <a:p>
            <a:endParaRPr lang="es-AR" dirty="0"/>
          </a:p>
          <a:p>
            <a:r>
              <a:rPr lang="es-AR" dirty="0"/>
              <a:t>Una manera es descargarlo directamente desde la web oficial.</a:t>
            </a:r>
          </a:p>
          <a:p>
            <a:endParaRPr lang="es-AR" dirty="0"/>
          </a:p>
          <a:p>
            <a:r>
              <a:rPr lang="es-AR" dirty="0"/>
              <a:t>Otra es </a:t>
            </a:r>
            <a:r>
              <a:rPr lang="es-AR" dirty="0" err="1"/>
              <a:t>linkear</a:t>
            </a:r>
            <a:r>
              <a:rPr lang="es-AR" dirty="0"/>
              <a:t> con los CDN (Content </a:t>
            </a:r>
            <a:r>
              <a:rPr lang="es-AR" dirty="0" err="1"/>
              <a:t>Delivery</a:t>
            </a:r>
            <a:r>
              <a:rPr lang="es-AR" dirty="0"/>
              <a:t> Network)</a:t>
            </a:r>
          </a:p>
          <a:p>
            <a:endParaRPr lang="es-AR" dirty="0"/>
          </a:p>
          <a:p>
            <a:r>
              <a:rPr lang="es-AR" dirty="0"/>
              <a:t>Una manera más profesional es a través de un administrador de paquetes como npm, Yarn o Bower.</a:t>
            </a:r>
          </a:p>
        </p:txBody>
      </p:sp>
    </p:spTree>
    <p:extLst>
      <p:ext uri="{BB962C8B-B14F-4D97-AF65-F5344CB8AC3E}">
        <p14:creationId xmlns:p14="http://schemas.microsoft.com/office/powerpoint/2010/main" val="1741595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Selectores JS vs jQuery</a:t>
            </a:r>
          </a:p>
        </p:txBody>
      </p:sp>
      <p:sp>
        <p:nvSpPr>
          <p:cNvPr id="3" name="Marcador de contenido 2"/>
          <p:cNvSpPr>
            <a:spLocks noGrp="1"/>
          </p:cNvSpPr>
          <p:nvPr>
            <p:ph idx="1"/>
          </p:nvPr>
        </p:nvSpPr>
        <p:spPr/>
        <p:txBody>
          <a:bodyPr/>
          <a:lstStyle/>
          <a:p>
            <a:endParaRPr lang="es-AR" sz="2400" dirty="0"/>
          </a:p>
          <a:p>
            <a:r>
              <a:rPr lang="es-AR" sz="2400" dirty="0"/>
              <a:t>Seleccionar un párrafo:</a:t>
            </a:r>
          </a:p>
          <a:p>
            <a:endParaRPr lang="es-AR" sz="2400" dirty="0"/>
          </a:p>
          <a:p>
            <a:pPr lvl="2"/>
            <a:r>
              <a:rPr lang="es-AR" sz="2400" dirty="0"/>
              <a:t>Js:    document.getElementByTagName(‘p’);</a:t>
            </a:r>
          </a:p>
          <a:p>
            <a:pPr lvl="2"/>
            <a:endParaRPr lang="es-AR" sz="2400" dirty="0"/>
          </a:p>
          <a:p>
            <a:pPr lvl="2"/>
            <a:r>
              <a:rPr lang="es-AR" sz="2400" dirty="0"/>
              <a:t>jQuery: $(‘p’);</a:t>
            </a:r>
          </a:p>
          <a:p>
            <a:pPr lvl="2"/>
            <a:endParaRPr lang="es-AR" dirty="0"/>
          </a:p>
          <a:p>
            <a:endParaRPr lang="es-AR" dirty="0"/>
          </a:p>
        </p:txBody>
      </p:sp>
    </p:spTree>
    <p:extLst>
      <p:ext uri="{BB962C8B-B14F-4D97-AF65-F5344CB8AC3E}">
        <p14:creationId xmlns:p14="http://schemas.microsoft.com/office/powerpoint/2010/main" val="4033797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Esperando que el documento este listo</a:t>
            </a:r>
          </a:p>
        </p:txBody>
      </p:sp>
      <p:sp>
        <p:nvSpPr>
          <p:cNvPr id="3" name="Marcador de contenido 2"/>
          <p:cNvSpPr>
            <a:spLocks noGrp="1"/>
          </p:cNvSpPr>
          <p:nvPr>
            <p:ph idx="1"/>
          </p:nvPr>
        </p:nvSpPr>
        <p:spPr>
          <a:xfrm>
            <a:off x="1103312" y="2052918"/>
            <a:ext cx="8946541" cy="4670099"/>
          </a:xfrm>
        </p:spPr>
        <p:txBody>
          <a:bodyPr/>
          <a:lstStyle/>
          <a:p>
            <a:r>
              <a:rPr lang="es-AR" dirty="0"/>
              <a:t>document.addEventListener(‘load’, function(){       </a:t>
            </a:r>
          </a:p>
          <a:p>
            <a:pPr marL="457200" lvl="1" indent="0">
              <a:buNone/>
            </a:pPr>
            <a:endParaRPr lang="es-AR" dirty="0"/>
          </a:p>
          <a:p>
            <a:pPr marL="457200" lvl="1" indent="0">
              <a:buNone/>
            </a:pPr>
            <a:r>
              <a:rPr lang="es-AR" dirty="0"/>
              <a:t>});</a:t>
            </a:r>
          </a:p>
          <a:p>
            <a:endParaRPr lang="es-AR" dirty="0"/>
          </a:p>
          <a:p>
            <a:r>
              <a:rPr lang="es-AR" dirty="0"/>
              <a:t>$(document).ready( function(){</a:t>
            </a:r>
          </a:p>
          <a:p>
            <a:endParaRPr lang="es-AR" dirty="0"/>
          </a:p>
          <a:p>
            <a:pPr marL="0" indent="0">
              <a:buNone/>
            </a:pPr>
            <a:r>
              <a:rPr lang="es-AR" dirty="0"/>
              <a:t>      });</a:t>
            </a:r>
          </a:p>
          <a:p>
            <a:pPr marL="0" indent="0">
              <a:buNone/>
            </a:pPr>
            <a:r>
              <a:rPr lang="es-AR" dirty="0"/>
              <a:t>Más resumido:</a:t>
            </a:r>
          </a:p>
          <a:p>
            <a:r>
              <a:rPr lang="es-AR" dirty="0"/>
              <a:t>$(function(){</a:t>
            </a:r>
          </a:p>
          <a:p>
            <a:pPr marL="0" indent="0">
              <a:buNone/>
            </a:pPr>
            <a:r>
              <a:rPr lang="es-AR" dirty="0"/>
              <a:t>	});      </a:t>
            </a:r>
          </a:p>
          <a:p>
            <a:pPr marL="0" indent="0">
              <a:buNone/>
            </a:pPr>
            <a:endParaRPr lang="es-AR" dirty="0"/>
          </a:p>
          <a:p>
            <a:endParaRPr lang="es-AR" dirty="0"/>
          </a:p>
          <a:p>
            <a:endParaRPr lang="es-AR" dirty="0"/>
          </a:p>
          <a:p>
            <a:endParaRPr lang="es-AR" dirty="0"/>
          </a:p>
        </p:txBody>
      </p:sp>
    </p:spTree>
    <p:extLst>
      <p:ext uri="{BB962C8B-B14F-4D97-AF65-F5344CB8AC3E}">
        <p14:creationId xmlns:p14="http://schemas.microsoft.com/office/powerpoint/2010/main" val="3242003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975488"/>
          </a:xfrm>
        </p:spPr>
        <p:txBody>
          <a:bodyPr/>
          <a:lstStyle/>
          <a:p>
            <a:r>
              <a:rPr lang="es-AR" dirty="0"/>
              <a:t>Seleccionando contenido</a:t>
            </a:r>
          </a:p>
        </p:txBody>
      </p:sp>
      <p:sp>
        <p:nvSpPr>
          <p:cNvPr id="3" name="Marcador de contenido 2"/>
          <p:cNvSpPr>
            <a:spLocks noGrp="1"/>
          </p:cNvSpPr>
          <p:nvPr>
            <p:ph idx="1"/>
          </p:nvPr>
        </p:nvSpPr>
        <p:spPr>
          <a:xfrm>
            <a:off x="763678" y="1695866"/>
            <a:ext cx="8946541" cy="4957483"/>
          </a:xfrm>
        </p:spPr>
        <p:txBody>
          <a:bodyPr/>
          <a:lstStyle/>
          <a:p>
            <a:r>
              <a:rPr lang="es-AR" dirty="0"/>
              <a:t>Selección de un elemento del documento mediante id</a:t>
            </a:r>
          </a:p>
          <a:p>
            <a:pPr lvl="1"/>
            <a:r>
              <a:rPr lang="es-AR" dirty="0"/>
              <a:t>JS: </a:t>
            </a:r>
          </a:p>
          <a:p>
            <a:pPr marL="457200" lvl="1" indent="0">
              <a:buNone/>
            </a:pPr>
            <a:r>
              <a:rPr lang="es-AR" dirty="0"/>
              <a:t>	document.getElementById(“id del elemento”);</a:t>
            </a:r>
          </a:p>
          <a:p>
            <a:pPr lvl="1"/>
            <a:r>
              <a:rPr lang="es-AR" dirty="0"/>
              <a:t>jQuery:</a:t>
            </a:r>
          </a:p>
          <a:p>
            <a:pPr marL="914400" lvl="2" indent="0">
              <a:buNone/>
            </a:pPr>
            <a:r>
              <a:rPr lang="es-AR" dirty="0"/>
              <a:t>$(‘#id del elemento’);</a:t>
            </a:r>
          </a:p>
          <a:p>
            <a:pPr marL="114300" indent="0">
              <a:buNone/>
            </a:pPr>
            <a:r>
              <a:rPr lang="es-AR" dirty="0"/>
              <a:t>Selección de elementos por el tipo de etiqueta</a:t>
            </a:r>
          </a:p>
          <a:p>
            <a:pPr marL="857250" lvl="1"/>
            <a:r>
              <a:rPr lang="es-AR" dirty="0"/>
              <a:t>JS:</a:t>
            </a:r>
          </a:p>
          <a:p>
            <a:pPr marL="1028700" lvl="2" indent="0">
              <a:buNone/>
            </a:pPr>
            <a:r>
              <a:rPr lang="es-AR" dirty="0"/>
              <a:t>document.getElementsByTagName(‘tipo de elemento’);</a:t>
            </a:r>
          </a:p>
          <a:p>
            <a:pPr marL="857250" lvl="1"/>
            <a:endParaRPr lang="es-AR" dirty="0"/>
          </a:p>
          <a:p>
            <a:pPr marL="857250" lvl="1"/>
            <a:r>
              <a:rPr lang="es-AR" dirty="0"/>
              <a:t>jQuery:</a:t>
            </a:r>
          </a:p>
          <a:p>
            <a:pPr marL="1028700" lvl="2" indent="0">
              <a:buNone/>
            </a:pPr>
            <a:r>
              <a:rPr lang="es-AR" dirty="0"/>
              <a:t>$(‘tipo de elemento’);</a:t>
            </a:r>
          </a:p>
          <a:p>
            <a:pPr marL="114300" indent="0">
              <a:buNone/>
            </a:pPr>
            <a:endParaRPr lang="es-AR" dirty="0"/>
          </a:p>
          <a:p>
            <a:pPr marL="914400" lvl="2" indent="0">
              <a:buNone/>
            </a:pPr>
            <a:endParaRPr lang="es-AR" dirty="0"/>
          </a:p>
        </p:txBody>
      </p:sp>
    </p:spTree>
    <p:extLst>
      <p:ext uri="{BB962C8B-B14F-4D97-AF65-F5344CB8AC3E}">
        <p14:creationId xmlns:p14="http://schemas.microsoft.com/office/powerpoint/2010/main" val="2532841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Seleccionando contenido II</a:t>
            </a:r>
          </a:p>
        </p:txBody>
      </p:sp>
      <p:sp>
        <p:nvSpPr>
          <p:cNvPr id="3" name="Marcador de contenido 2"/>
          <p:cNvSpPr>
            <a:spLocks noGrp="1"/>
          </p:cNvSpPr>
          <p:nvPr>
            <p:ph idx="1"/>
          </p:nvPr>
        </p:nvSpPr>
        <p:spPr/>
        <p:txBody>
          <a:bodyPr/>
          <a:lstStyle/>
          <a:p>
            <a:r>
              <a:rPr lang="es-AR" dirty="0"/>
              <a:t>Selección de elementos utilizando los selectores CSS</a:t>
            </a:r>
          </a:p>
          <a:p>
            <a:endParaRPr lang="es-AR" dirty="0"/>
          </a:p>
          <a:p>
            <a:pPr lvl="1"/>
            <a:r>
              <a:rPr lang="es-AR" dirty="0"/>
              <a:t>$(‘#lista1 li);  </a:t>
            </a:r>
            <a:r>
              <a:rPr lang="es-AR" dirty="0">
                <a:sym typeface="Wingdings" panose="05000000000000000000" pitchFamily="2" charset="2"/>
              </a:rPr>
              <a:t> todos los list ítem que pertenecen a la lista de id lista1</a:t>
            </a:r>
            <a:endParaRPr lang="es-AR" dirty="0"/>
          </a:p>
          <a:p>
            <a:endParaRPr lang="es-AR" dirty="0"/>
          </a:p>
          <a:p>
            <a:endParaRPr lang="es-AR" dirty="0"/>
          </a:p>
          <a:p>
            <a:r>
              <a:rPr lang="es-AR" dirty="0"/>
              <a:t>Selección de elementos utilizando las clases CSS definidas</a:t>
            </a:r>
          </a:p>
          <a:p>
            <a:pPr lvl="1"/>
            <a:r>
              <a:rPr lang="es-AR" dirty="0"/>
              <a:t>JS: document.getElemenstByClassName(‘nombre clase’);</a:t>
            </a:r>
          </a:p>
          <a:p>
            <a:pPr lvl="1"/>
            <a:endParaRPr lang="es-AR" dirty="0"/>
          </a:p>
          <a:p>
            <a:pPr lvl="1"/>
            <a:r>
              <a:rPr lang="es-AR" dirty="0"/>
              <a:t>jQuery:    $(‘. nombre de la clase’);</a:t>
            </a:r>
          </a:p>
        </p:txBody>
      </p:sp>
    </p:spTree>
    <p:extLst>
      <p:ext uri="{BB962C8B-B14F-4D97-AF65-F5344CB8AC3E}">
        <p14:creationId xmlns:p14="http://schemas.microsoft.com/office/powerpoint/2010/main" val="1148799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Método text(), text(valor)</a:t>
            </a:r>
          </a:p>
        </p:txBody>
      </p:sp>
      <p:sp>
        <p:nvSpPr>
          <p:cNvPr id="3" name="Marcador de contenido 2"/>
          <p:cNvSpPr>
            <a:spLocks noGrp="1"/>
          </p:cNvSpPr>
          <p:nvPr>
            <p:ph idx="1"/>
          </p:nvPr>
        </p:nvSpPr>
        <p:spPr>
          <a:xfrm>
            <a:off x="1103312" y="2052918"/>
            <a:ext cx="11254151" cy="4195481"/>
          </a:xfrm>
        </p:spPr>
        <p:txBody>
          <a:bodyPr/>
          <a:lstStyle/>
          <a:p>
            <a:r>
              <a:rPr lang="es-AR" dirty="0"/>
              <a:t>$(‘#parrafo1’).text(‘Este texto se inserta dentro del elemento de id = parrafo1’);</a:t>
            </a:r>
          </a:p>
          <a:p>
            <a:endParaRPr lang="es-AR" dirty="0"/>
          </a:p>
          <a:p>
            <a:r>
              <a:rPr lang="es-AR" dirty="0"/>
              <a:t>La función text se comporta como la propiedad textContent de js.</a:t>
            </a:r>
          </a:p>
          <a:p>
            <a:endParaRPr lang="es-AR" dirty="0"/>
          </a:p>
          <a:p>
            <a:r>
              <a:rPr lang="es-AR" dirty="0"/>
              <a:t>Hay que ser cuidadoso porque si la referencia devuelve un array se va a cambiar el texto de todos los elementos.</a:t>
            </a:r>
          </a:p>
          <a:p>
            <a:endParaRPr lang="es-AR" dirty="0"/>
          </a:p>
          <a:p>
            <a:endParaRPr lang="es-AR" dirty="0"/>
          </a:p>
        </p:txBody>
      </p:sp>
    </p:spTree>
    <p:extLst>
      <p:ext uri="{BB962C8B-B14F-4D97-AF65-F5344CB8AC3E}">
        <p14:creationId xmlns:p14="http://schemas.microsoft.com/office/powerpoint/2010/main" val="32383665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725</TotalTime>
  <Words>1517</Words>
  <Application>Microsoft Office PowerPoint</Application>
  <PresentationFormat>Panorámica</PresentationFormat>
  <Paragraphs>174</Paragraphs>
  <Slides>25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Arial</vt:lpstr>
      <vt:lpstr>Century Gothic</vt:lpstr>
      <vt:lpstr>Courier New</vt:lpstr>
      <vt:lpstr>Wingdings</vt:lpstr>
      <vt:lpstr>Wingdings 3</vt:lpstr>
      <vt:lpstr>Ion</vt:lpstr>
      <vt:lpstr>JQuery</vt:lpstr>
      <vt:lpstr>Qué es jQuery</vt:lpstr>
      <vt:lpstr>Ventajas de jQuery</vt:lpstr>
      <vt:lpstr>Instalación del framework</vt:lpstr>
      <vt:lpstr>Selectores JS vs jQuery</vt:lpstr>
      <vt:lpstr>Esperando que el documento este listo</vt:lpstr>
      <vt:lpstr>Seleccionando contenido</vt:lpstr>
      <vt:lpstr>Seleccionando contenido II</vt:lpstr>
      <vt:lpstr>Método text(), text(valor)</vt:lpstr>
      <vt:lpstr>Métodos Attr</vt:lpstr>
      <vt:lpstr>Método css</vt:lpstr>
      <vt:lpstr>Métodos addClass / removeClass</vt:lpstr>
      <vt:lpstr>Método html</vt:lpstr>
      <vt:lpstr>Administración de eventos </vt:lpstr>
      <vt:lpstr>Eventos mouseOver / mouseOut</vt:lpstr>
      <vt:lpstr>Evento focus / blur</vt:lpstr>
      <vt:lpstr>Manipulación de los elementos del DOM</vt:lpstr>
      <vt:lpstr>Efectos con show / hide</vt:lpstr>
      <vt:lpstr>Efectos con show / hide II</vt:lpstr>
      <vt:lpstr>Efectos con fadeIn / fadeOut</vt:lpstr>
      <vt:lpstr>Efecto con el método fadeTo()</vt:lpstr>
      <vt:lpstr>Efecto con el método toggle()</vt:lpstr>
      <vt:lpstr>Método each() Iteración por los elementos</vt:lpstr>
      <vt:lpstr>Ajax con jQuery</vt:lpstr>
      <vt:lpstr>Plugins para jQuery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dc:title>
  <dc:creator>Christian Baus</dc:creator>
  <cp:lastModifiedBy>alumno</cp:lastModifiedBy>
  <cp:revision>59</cp:revision>
  <dcterms:created xsi:type="dcterms:W3CDTF">2019-11-09T23:58:11Z</dcterms:created>
  <dcterms:modified xsi:type="dcterms:W3CDTF">2019-11-20T18:46:03Z</dcterms:modified>
</cp:coreProperties>
</file>