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0" r:id="rId4"/>
    <p:sldId id="268" r:id="rId5"/>
    <p:sldId id="275" r:id="rId6"/>
    <p:sldId id="262" r:id="rId7"/>
    <p:sldId id="258" r:id="rId8"/>
    <p:sldId id="259" r:id="rId9"/>
    <p:sldId id="282" r:id="rId10"/>
    <p:sldId id="269" r:id="rId11"/>
    <p:sldId id="281" r:id="rId12"/>
    <p:sldId id="261" r:id="rId13"/>
    <p:sldId id="276" r:id="rId14"/>
    <p:sldId id="264" r:id="rId15"/>
    <p:sldId id="273" r:id="rId16"/>
    <p:sldId id="272" r:id="rId17"/>
    <p:sldId id="265" r:id="rId18"/>
    <p:sldId id="274" r:id="rId19"/>
    <p:sldId id="277" r:id="rId20"/>
    <p:sldId id="278" r:id="rId21"/>
    <p:sldId id="266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mila" initials="YS" lastIdx="1" clrIdx="0">
    <p:extLst>
      <p:ext uri="{19B8F6BF-5375-455C-9EA6-DF929625EA0E}">
        <p15:presenceInfo xmlns:p15="http://schemas.microsoft.com/office/powerpoint/2012/main" userId="0f7ca433057660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17A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596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D2AFF-51BA-4B5B-B827-8361FFB73391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BED91-A133-4062-8540-869F86EE86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572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Al competir por el agua y los nutrientes del suelo, las malezas generan pérdidas económicas e interfieren durante la cosecha. 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BED91-A133-4062-8540-869F86EE866F}" type="slidenum">
              <a:rPr lang="es-AR" smtClean="0"/>
              <a:t>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791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Al competir por el agua y los nutrientes del suelo, las malezas generan pérdidas económicas e interfieren durante la cosecha. 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BED91-A133-4062-8540-869F86EE866F}" type="slidenum">
              <a:rPr lang="es-AR" smtClean="0"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7699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s-AR" sz="1200" dirty="0" smtClean="0">
                <a:latin typeface="MS Reference Sans Serif" panose="020B0604030504040204" pitchFamily="34" charset="0"/>
                <a:sym typeface="Nunito Sans"/>
              </a:rPr>
              <a:t>El modelo seleccionado fue entrenado por 60 </a:t>
            </a:r>
            <a:r>
              <a:rPr lang="es-AR" sz="1200" dirty="0" err="1" smtClean="0">
                <a:latin typeface="MS Reference Sans Serif" panose="020B0604030504040204" pitchFamily="34" charset="0"/>
                <a:sym typeface="Nunito Sans"/>
              </a:rPr>
              <a:t>epochs</a:t>
            </a:r>
            <a:r>
              <a:rPr lang="es-AR" sz="1200" dirty="0" smtClean="0">
                <a:latin typeface="MS Reference Sans Serif" panose="020B0604030504040204" pitchFamily="34" charset="0"/>
                <a:sym typeface="Nunito Sans"/>
              </a:rPr>
              <a:t>, con un </a:t>
            </a:r>
            <a:r>
              <a:rPr lang="es-AR" sz="1200" dirty="0" err="1" smtClean="0">
                <a:latin typeface="MS Reference Sans Serif" panose="020B0604030504040204" pitchFamily="34" charset="0"/>
                <a:sym typeface="Nunito Sans"/>
              </a:rPr>
              <a:t>learning</a:t>
            </a:r>
            <a:r>
              <a:rPr lang="es-AR" sz="1200" dirty="0" smtClean="0">
                <a:latin typeface="MS Reference Sans Serif" panose="020B0604030504040204" pitchFamily="34" charset="0"/>
                <a:sym typeface="Nunito Sans"/>
              </a:rPr>
              <a:t> </a:t>
            </a:r>
            <a:r>
              <a:rPr lang="es-AR" sz="1200" dirty="0" err="1" smtClean="0">
                <a:latin typeface="MS Reference Sans Serif" panose="020B0604030504040204" pitchFamily="34" charset="0"/>
                <a:sym typeface="Nunito Sans"/>
              </a:rPr>
              <a:t>rate</a:t>
            </a:r>
            <a:r>
              <a:rPr lang="es-AR" sz="1200" dirty="0" smtClean="0">
                <a:latin typeface="MS Reference Sans Serif" panose="020B0604030504040204" pitchFamily="34" charset="0"/>
                <a:sym typeface="Nunito Sans"/>
              </a:rPr>
              <a:t> de 0.001, un </a:t>
            </a:r>
            <a:r>
              <a:rPr lang="es-AR" sz="1200" dirty="0" err="1" smtClean="0">
                <a:latin typeface="MS Reference Sans Serif" panose="020B0604030504040204" pitchFamily="34" charset="0"/>
                <a:sym typeface="Nunito Sans"/>
              </a:rPr>
              <a:t>batch</a:t>
            </a:r>
            <a:r>
              <a:rPr lang="es-AR" sz="1200" dirty="0" smtClean="0">
                <a:latin typeface="MS Reference Sans Serif" panose="020B0604030504040204" pitchFamily="34" charset="0"/>
                <a:sym typeface="Nunito Sans"/>
              </a:rPr>
              <a:t> </a:t>
            </a:r>
            <a:r>
              <a:rPr lang="es-AR" sz="1200" dirty="0" err="1" smtClean="0">
                <a:latin typeface="MS Reference Sans Serif" panose="020B0604030504040204" pitchFamily="34" charset="0"/>
                <a:sym typeface="Nunito Sans"/>
              </a:rPr>
              <a:t>size</a:t>
            </a:r>
            <a:r>
              <a:rPr lang="es-AR" sz="1200" dirty="0" smtClean="0">
                <a:latin typeface="MS Reference Sans Serif" panose="020B0604030504040204" pitchFamily="34" charset="0"/>
                <a:sym typeface="Nunito Sans"/>
              </a:rPr>
              <a:t> de 8 y un tamaño de imagen de 640.</a:t>
            </a:r>
          </a:p>
          <a:p>
            <a:pPr marL="0" indent="0">
              <a:buNone/>
            </a:pPr>
            <a:endParaRPr lang="es-AR" sz="1200" dirty="0" smtClean="0">
              <a:latin typeface="MS Reference Sans Serif" panose="020B0604030504040204" pitchFamily="34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BED91-A133-4062-8540-869F86EE866F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6189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s-AR" sz="1200" dirty="0" smtClean="0">
                <a:latin typeface="MS Reference Sans Serif" panose="020B0604030504040204" pitchFamily="34" charset="0"/>
                <a:sym typeface="Nunito Sans"/>
              </a:rPr>
              <a:t>El modelo seleccionado fue entrenado por 60 </a:t>
            </a:r>
            <a:r>
              <a:rPr lang="es-AR" sz="1200" dirty="0" err="1" smtClean="0">
                <a:latin typeface="MS Reference Sans Serif" panose="020B0604030504040204" pitchFamily="34" charset="0"/>
                <a:sym typeface="Nunito Sans"/>
              </a:rPr>
              <a:t>epochs</a:t>
            </a:r>
            <a:r>
              <a:rPr lang="es-AR" sz="1200" dirty="0" smtClean="0">
                <a:latin typeface="MS Reference Sans Serif" panose="020B0604030504040204" pitchFamily="34" charset="0"/>
                <a:sym typeface="Nunito Sans"/>
              </a:rPr>
              <a:t>, con un </a:t>
            </a:r>
            <a:r>
              <a:rPr lang="es-AR" sz="1200" dirty="0" err="1" smtClean="0">
                <a:latin typeface="MS Reference Sans Serif" panose="020B0604030504040204" pitchFamily="34" charset="0"/>
                <a:sym typeface="Nunito Sans"/>
              </a:rPr>
              <a:t>learning</a:t>
            </a:r>
            <a:r>
              <a:rPr lang="es-AR" sz="1200" dirty="0" smtClean="0">
                <a:latin typeface="MS Reference Sans Serif" panose="020B0604030504040204" pitchFamily="34" charset="0"/>
                <a:sym typeface="Nunito Sans"/>
              </a:rPr>
              <a:t> </a:t>
            </a:r>
            <a:r>
              <a:rPr lang="es-AR" sz="1200" dirty="0" err="1" smtClean="0">
                <a:latin typeface="MS Reference Sans Serif" panose="020B0604030504040204" pitchFamily="34" charset="0"/>
                <a:sym typeface="Nunito Sans"/>
              </a:rPr>
              <a:t>rate</a:t>
            </a:r>
            <a:r>
              <a:rPr lang="es-AR" sz="1200" dirty="0" smtClean="0">
                <a:latin typeface="MS Reference Sans Serif" panose="020B0604030504040204" pitchFamily="34" charset="0"/>
                <a:sym typeface="Nunito Sans"/>
              </a:rPr>
              <a:t> de 0.001, un </a:t>
            </a:r>
            <a:r>
              <a:rPr lang="es-AR" sz="1200" dirty="0" err="1" smtClean="0">
                <a:latin typeface="MS Reference Sans Serif" panose="020B0604030504040204" pitchFamily="34" charset="0"/>
                <a:sym typeface="Nunito Sans"/>
              </a:rPr>
              <a:t>batch</a:t>
            </a:r>
            <a:r>
              <a:rPr lang="es-AR" sz="1200" dirty="0" smtClean="0">
                <a:latin typeface="MS Reference Sans Serif" panose="020B0604030504040204" pitchFamily="34" charset="0"/>
                <a:sym typeface="Nunito Sans"/>
              </a:rPr>
              <a:t> </a:t>
            </a:r>
            <a:r>
              <a:rPr lang="es-AR" sz="1200" dirty="0" err="1" smtClean="0">
                <a:latin typeface="MS Reference Sans Serif" panose="020B0604030504040204" pitchFamily="34" charset="0"/>
                <a:sym typeface="Nunito Sans"/>
              </a:rPr>
              <a:t>size</a:t>
            </a:r>
            <a:r>
              <a:rPr lang="es-AR" sz="1200" dirty="0" smtClean="0">
                <a:latin typeface="MS Reference Sans Serif" panose="020B0604030504040204" pitchFamily="34" charset="0"/>
                <a:sym typeface="Nunito Sans"/>
              </a:rPr>
              <a:t> de 8 y un tamaño de imagen de 640.</a:t>
            </a:r>
          </a:p>
          <a:p>
            <a:pPr marL="0" indent="0">
              <a:buNone/>
            </a:pPr>
            <a:endParaRPr lang="es-AR" sz="1200" dirty="0" smtClean="0">
              <a:latin typeface="MS Reference Sans Serif" panose="020B0604030504040204" pitchFamily="34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BED91-A133-4062-8540-869F86EE866F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666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cómo el modelo está aprendiendo a localizar objetos en las imágenes. el modelo está mejorando su capacidad para localizar objetos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BED91-A133-4062-8540-869F86EE866F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520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CF3-8DA3-4856-83CA-3F2FFBA9FB70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A5CE-8067-4C5C-ACF5-3D1D8B2B7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694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CF3-8DA3-4856-83CA-3F2FFBA9FB70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A5CE-8067-4C5C-ACF5-3D1D8B2B7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54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CF3-8DA3-4856-83CA-3F2FFBA9FB70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A5CE-8067-4C5C-ACF5-3D1D8B2B7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668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CF3-8DA3-4856-83CA-3F2FFBA9FB70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A5CE-8067-4C5C-ACF5-3D1D8B2B7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335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CF3-8DA3-4856-83CA-3F2FFBA9FB70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A5CE-8067-4C5C-ACF5-3D1D8B2B7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0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CF3-8DA3-4856-83CA-3F2FFBA9FB70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A5CE-8067-4C5C-ACF5-3D1D8B2B7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420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CF3-8DA3-4856-83CA-3F2FFBA9FB70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A5CE-8067-4C5C-ACF5-3D1D8B2B7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205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CF3-8DA3-4856-83CA-3F2FFBA9FB70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A5CE-8067-4C5C-ACF5-3D1D8B2B7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119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CF3-8DA3-4856-83CA-3F2FFBA9FB70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A5CE-8067-4C5C-ACF5-3D1D8B2B7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233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CF3-8DA3-4856-83CA-3F2FFBA9FB70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A5CE-8067-4C5C-ACF5-3D1D8B2B7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635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CF3-8DA3-4856-83CA-3F2FFBA9FB70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A5CE-8067-4C5C-ACF5-3D1D8B2B7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516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ACF3-8DA3-4856-83CA-3F2FFBA9FB70}" type="datetimeFigureOut">
              <a:rPr lang="es-AR" smtClean="0"/>
              <a:t>18/3/2024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A5CE-8067-4C5C-ACF5-3D1D8B2B72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447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ltralytics.com/quickstart/" TargetMode="External"/><Relationship Id="rId2" Type="http://schemas.openxmlformats.org/officeDocument/2006/relationships/hyperlink" Target="https://blog.streamlit.io/deep-learning-apps-for-image-processing-made-easy-a-step-by-step-gui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s://www.kaggle.com/datasets/vinayakshanawad/weedcrop-image-dataset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00B050"/>
            </a:gs>
            <a:gs pos="83000">
              <a:srgbClr val="92D05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57200" y="1462547"/>
            <a:ext cx="11176000" cy="14158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647233" y="1662639"/>
            <a:ext cx="108975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000" dirty="0" smtClean="0">
                <a:latin typeface="Bodoni Bd BT" panose="02070803080706020303" pitchFamily="18" charset="0"/>
                <a:cs typeface="Arial" panose="020B0604020202020204" pitchFamily="34" charset="0"/>
              </a:rPr>
              <a:t>Detector de malezas en cultivos</a:t>
            </a:r>
            <a:endParaRPr lang="es-AR" sz="6000" dirty="0"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sp>
        <p:nvSpPr>
          <p:cNvPr id="6" name="Google Shape;428;p62"/>
          <p:cNvSpPr txBox="1">
            <a:spLocks noGrp="1"/>
          </p:cNvSpPr>
          <p:nvPr>
            <p:ph type="subTitle" idx="1"/>
          </p:nvPr>
        </p:nvSpPr>
        <p:spPr>
          <a:xfrm>
            <a:off x="105295" y="5526920"/>
            <a:ext cx="9217168" cy="792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 smtClean="0">
                <a:latin typeface="MS Reference Sans Serif" panose="020B0604030504040204" pitchFamily="34" charset="0"/>
              </a:rPr>
              <a:t>Grupo 3: Miguel Balderrama y Yamila Sasal</a:t>
            </a:r>
            <a:endParaRPr lang="es-AR" b="1" dirty="0">
              <a:latin typeface="MS Reference Sans Serif" panose="020B060403050404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397343" y="835431"/>
            <a:ext cx="453207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200"/>
            </a:pPr>
            <a:r>
              <a:rPr lang="es-AR" dirty="0">
                <a:latin typeface="Roboto Mono"/>
                <a:ea typeface="Roboto Mono"/>
                <a:cs typeface="Roboto Mono"/>
                <a:sym typeface="Roboto Mono"/>
              </a:rPr>
              <a:t>Certificación de Ciencia de Datos Aplicada</a:t>
            </a:r>
            <a:endParaRPr lang="es-AR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59679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Datos EDA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lh7-us.googleusercontent.com/mz-O__WAI9qSAxc7gFgEvX3_j8Htu-Lpp1AOT335dKkfIiZJeCKD2TKMyZy2RbmAZ3ywMlbCmy5e5djYKPV5FxEDiEWa-cv07iaZjZ9fdA2nu0gr4uJhBPwsbzdQS8tZCEGsFjlVg2GFHQ0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471" y="1895810"/>
            <a:ext cx="3805084" cy="320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s://lh7-us.googleusercontent.com/49sGZhmpnZRv9iSnYYPemLNRYlLypNtLrSeTlLrf12DjHQLbV6g6twm25qdP-QolnAjPxTakuCP4ey6OxqO4qbZALrDAlcq0n39boxGwhFf9DHp6iftjzfNH_U5UCeHs7NacZcr_7VBRYqA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759" y="1928838"/>
            <a:ext cx="3765893" cy="317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7-us.googleusercontent.com/XnZdbLuIkXR31lTywIhrIdE7d8m__A9AFvjjZS3hoKAh9tL0Mij10PViqYVbxPfP__HmTj4AFcwMQnuMNwyfBIH7tOvS41oyvexJw3Gahz82ctIq3qwj6_Df3B4N6d-Agh0RZtBVnwzBzqM=s20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9140"/>
            <a:ext cx="3844413" cy="31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/>
          <p:cNvSpPr/>
          <p:nvPr/>
        </p:nvSpPr>
        <p:spPr>
          <a:xfrm>
            <a:off x="609601" y="5163150"/>
            <a:ext cx="2654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'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</a:rPr>
              <a:t>weed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' detectadas: 14025 </a:t>
            </a:r>
            <a:endParaRPr lang="pt-BR" dirty="0"/>
          </a:p>
          <a:p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'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</a:rPr>
              <a:t>crop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' detectadas: 894</a:t>
            </a:r>
            <a:endParaRPr lang="pt-BR" dirty="0"/>
          </a:p>
        </p:txBody>
      </p:sp>
      <p:sp>
        <p:nvSpPr>
          <p:cNvPr id="16" name="Rectángulo 15"/>
          <p:cNvSpPr/>
          <p:nvPr/>
        </p:nvSpPr>
        <p:spPr>
          <a:xfrm>
            <a:off x="4557252" y="5163150"/>
            <a:ext cx="2517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'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</a:rPr>
              <a:t>weed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' detectadas: 1558</a:t>
            </a:r>
            <a:endParaRPr lang="pt-BR" dirty="0"/>
          </a:p>
          <a:p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'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</a:rPr>
              <a:t>crop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' detectadas: </a:t>
            </a: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57</a:t>
            </a:r>
            <a:endParaRPr lang="pt-BR" dirty="0">
              <a:effectLst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8367251" y="5163150"/>
            <a:ext cx="2497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'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</a:rPr>
              <a:t>weed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' detectadas: 696 </a:t>
            </a:r>
            <a:endParaRPr lang="pt-BR" dirty="0"/>
          </a:p>
          <a:p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'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</a:rPr>
              <a:t>crop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' detectadas: 85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591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Datos EDA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https://lh7-us.googleusercontent.com/iidq9XQSJFhY0k2dHEnmtYpKrMMsAc_ux_4bzqOmwnJnX-K4yaVHa1ksPMDJ5BaiBxrAkjCwLOKBoFZ6eUApuXnZN9DuNkX2f6fY9mK7lv3SU6JlTwlH9yw2pkvaC0YUSECSvO72E9pymbM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10" y="1768525"/>
            <a:ext cx="3784498" cy="332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7-us.googleusercontent.com/RFPLT2mDOs-BwV--qB88M6-C-OgybAyUjgP9KSnwD1V_dcJV3St53iP8GGCpTsiFFPimVKlExUyyVlcqKl41nxJsytJUHOoci4ivgDYYqSIV398jVKW3OcLNuvTAp-NYZjxf9skpFgwSNk8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8" y="1768525"/>
            <a:ext cx="3922871" cy="332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7-us.googleusercontent.com/pNUr6JIwnoOtQKEFox-unvIAezAWOpKu9HQ1_B2Wb1y5DFr7FuSdHx4Dc2X_hAe7JCD-foFsF0mZYYH_sN1QCwVBgJHfJf7OxMwu3usKVEKBFLf_06SO8MM4c7dE_k4i4YETN-SnzRxM2Vw=s20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29" y="1768525"/>
            <a:ext cx="3784498" cy="332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3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Modelo y entrenamiento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2619" y="1154545"/>
            <a:ext cx="10921181" cy="50043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AR" sz="2000" b="1" dirty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M</a:t>
            </a:r>
            <a:r>
              <a:rPr lang="es-AR" sz="2000" b="1" dirty="0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odelo de aprendizaje automático: </a:t>
            </a:r>
            <a:r>
              <a:rPr lang="es-AR" sz="20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 YOLOv8 (pre-entrenado </a:t>
            </a:r>
            <a:r>
              <a:rPr lang="es-AR" sz="2000" dirty="0" smtClean="0">
                <a:latin typeface="MS Reference Sans Serif" panose="020B0604030504040204" pitchFamily="34" charset="0"/>
              </a:rPr>
              <a:t>yolov8n.pt) para detectar de malezas y cultivos.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AR" sz="2000" b="1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YOLO </a:t>
            </a:r>
            <a:r>
              <a:rPr lang="es-AR" sz="2000" dirty="0" smtClean="0">
                <a:latin typeface="MS Reference Sans Serif" panose="020B0604030504040204" pitchFamily="34" charset="0"/>
              </a:rPr>
              <a:t>(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You</a:t>
            </a:r>
            <a:r>
              <a:rPr lang="es-AR" sz="2000" dirty="0" smtClean="0">
                <a:latin typeface="MS Reference Sans Serif" panose="020B0604030504040204" pitchFamily="34" charset="0"/>
              </a:rPr>
              <a:t> 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Only</a:t>
            </a:r>
            <a:r>
              <a:rPr lang="es-AR" sz="2000" dirty="0" smtClean="0">
                <a:latin typeface="MS Reference Sans Serif" panose="020B0604030504040204" pitchFamily="34" charset="0"/>
              </a:rPr>
              <a:t> Look Once) es un algoritmo popular para la detección de objetos en imágenes y videos. Presenta alta eficiencia en tiempo real, capacidad para detectar múltiples objetos, simplicidad en su uso, precisión razonable y versatilidad en una variedad de aplicaciones de detección de objetos (vehículos, peatones y objetos en la naturaleza).</a:t>
            </a:r>
            <a:endParaRPr lang="es-AR" sz="2000" b="1" dirty="0" smtClean="0">
              <a:latin typeface="MS Reference Sans Serif" panose="020B060403050404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s-AR" sz="2000" dirty="0">
              <a:latin typeface="MS Reference Sans Serif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MS Reference Sans Serif" panose="020B060403050404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702" y="3429000"/>
            <a:ext cx="6607825" cy="328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Modelo y entrenamiento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2284" y="1154545"/>
            <a:ext cx="10901516" cy="50043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AR" sz="2000" b="1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Especificaciones del entrenamiento: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AR" sz="2000" b="1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Hiperparámetros: 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model.train</a:t>
            </a:r>
            <a:r>
              <a:rPr lang="es-AR" sz="2000" dirty="0" smtClean="0">
                <a:latin typeface="MS Reference Sans Serif" panose="020B0604030504040204" pitchFamily="34" charset="0"/>
              </a:rPr>
              <a:t>(data='/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content</a:t>
            </a:r>
            <a:r>
              <a:rPr lang="es-AR" sz="2000" dirty="0" smtClean="0">
                <a:latin typeface="MS Reference Sans Serif" panose="020B0604030504040204" pitchFamily="34" charset="0"/>
              </a:rPr>
              <a:t>/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working</a:t>
            </a:r>
            <a:r>
              <a:rPr lang="es-AR" sz="2000" dirty="0" smtClean="0">
                <a:latin typeface="MS Reference Sans Serif" panose="020B0604030504040204" pitchFamily="34" charset="0"/>
              </a:rPr>
              <a:t>/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dataset.yaml</a:t>
            </a:r>
            <a:r>
              <a:rPr lang="es-AR" sz="2000" dirty="0" smtClean="0">
                <a:latin typeface="MS Reference Sans Serif" panose="020B0604030504040204" pitchFamily="34" charset="0"/>
              </a:rPr>
              <a:t>', 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epochs</a:t>
            </a:r>
            <a:r>
              <a:rPr lang="es-AR" sz="2000" dirty="0" smtClean="0">
                <a:latin typeface="MS Reference Sans Serif" panose="020B0604030504040204" pitchFamily="34" charset="0"/>
              </a:rPr>
              <a:t>=60, 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imgsz</a:t>
            </a:r>
            <a:r>
              <a:rPr lang="es-AR" sz="2000" dirty="0" smtClean="0">
                <a:latin typeface="MS Reference Sans Serif" panose="020B0604030504040204" pitchFamily="34" charset="0"/>
              </a:rPr>
              <a:t>=640, 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optimizer</a:t>
            </a:r>
            <a:r>
              <a:rPr lang="es-AR" sz="2000" dirty="0" smtClean="0">
                <a:latin typeface="MS Reference Sans Serif" panose="020B0604030504040204" pitchFamily="34" charset="0"/>
              </a:rPr>
              <a:t> = '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AdamW</a:t>
            </a:r>
            <a:r>
              <a:rPr lang="es-AR" sz="2000" dirty="0" smtClean="0">
                <a:latin typeface="MS Reference Sans Serif" panose="020B0604030504040204" pitchFamily="34" charset="0"/>
              </a:rPr>
              <a:t>', lr0 = 1e-3 (0.001), 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project</a:t>
            </a:r>
            <a:r>
              <a:rPr lang="es-AR" sz="2000" dirty="0" smtClean="0">
                <a:latin typeface="MS Reference Sans Serif" panose="020B0604030504040204" pitchFamily="34" charset="0"/>
              </a:rPr>
              <a:t> = '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detect_WC</a:t>
            </a:r>
            <a:r>
              <a:rPr lang="es-AR" sz="2000" dirty="0" smtClean="0">
                <a:latin typeface="MS Reference Sans Serif" panose="020B0604030504040204" pitchFamily="34" charset="0"/>
              </a:rPr>
              <a:t>', 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name</a:t>
            </a:r>
            <a:r>
              <a:rPr lang="es-AR" sz="2000" dirty="0" smtClean="0">
                <a:latin typeface="MS Reference Sans Serif" panose="020B0604030504040204" pitchFamily="34" charset="0"/>
              </a:rPr>
              <a:t>='e60', 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batch</a:t>
            </a:r>
            <a:r>
              <a:rPr lang="es-AR" sz="2000" dirty="0" smtClean="0">
                <a:latin typeface="MS Reference Sans Serif" panose="020B0604030504040204" pitchFamily="34" charset="0"/>
              </a:rPr>
              <a:t>=8, 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device</a:t>
            </a:r>
            <a:r>
              <a:rPr lang="es-AR" sz="2000" dirty="0" smtClean="0">
                <a:latin typeface="MS Reference Sans Serif" panose="020B0604030504040204" pitchFamily="34" charset="0"/>
              </a:rPr>
              <a:t>=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cuda</a:t>
            </a:r>
            <a:r>
              <a:rPr lang="es-AR" sz="2000" dirty="0" smtClean="0">
                <a:latin typeface="MS Reference Sans Serif" panose="020B0604030504040204" pitchFamily="34" charset="0"/>
              </a:rPr>
              <a:t>, 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seed</a:t>
            </a:r>
            <a:r>
              <a:rPr lang="es-AR" sz="2000" dirty="0" smtClean="0">
                <a:latin typeface="MS Reference Sans Serif" panose="020B0604030504040204" pitchFamily="34" charset="0"/>
              </a:rPr>
              <a:t>=69, 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save</a:t>
            </a:r>
            <a:r>
              <a:rPr lang="es-AR" sz="2000" dirty="0" smtClean="0">
                <a:latin typeface="MS Reference Sans Serif" panose="020B0604030504040204" pitchFamily="34" charset="0"/>
              </a:rPr>
              <a:t>=True)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AR" sz="2000" b="1" dirty="0" smtClean="0">
                <a:latin typeface="MS Reference Sans Serif" panose="020B0604030504040204" pitchFamily="34" charset="0"/>
              </a:rPr>
              <a:t>Hardware: </a:t>
            </a:r>
            <a:r>
              <a:rPr lang="es-AR" sz="2000" dirty="0" smtClean="0">
                <a:latin typeface="MS Reference Sans Serif" panose="020B0604030504040204" pitchFamily="34" charset="0"/>
              </a:rPr>
              <a:t>El </a:t>
            </a:r>
            <a:r>
              <a:rPr lang="es-AR" sz="2000" dirty="0">
                <a:latin typeface="MS Reference Sans Serif" panose="020B0604030504040204" pitchFamily="34" charset="0"/>
              </a:rPr>
              <a:t>entrenamiento y las pruebas se ejecutaron en Google </a:t>
            </a:r>
            <a:r>
              <a:rPr lang="es-AR" sz="2000" dirty="0" err="1">
                <a:latin typeface="MS Reference Sans Serif" panose="020B0604030504040204" pitchFamily="34" charset="0"/>
              </a:rPr>
              <a:t>Colaboratory</a:t>
            </a:r>
            <a:r>
              <a:rPr lang="es-AR" sz="2000" dirty="0">
                <a:latin typeface="MS Reference Sans Serif" panose="020B0604030504040204" pitchFamily="34" charset="0"/>
              </a:rPr>
              <a:t> con una GPU NVIDIA-SMI 535.104.05  </a:t>
            </a:r>
            <a:r>
              <a:rPr lang="en-US" sz="2000" dirty="0">
                <a:latin typeface="MS Reference Sans Serif" panose="020B0604030504040204" pitchFamily="34" charset="0"/>
              </a:rPr>
              <a:t>Tesla T4 TPU con 15Gb de </a:t>
            </a:r>
            <a:r>
              <a:rPr lang="en-US" sz="2000" dirty="0" err="1">
                <a:latin typeface="MS Reference Sans Serif" panose="020B0604030504040204" pitchFamily="34" charset="0"/>
              </a:rPr>
              <a:t>memoria</a:t>
            </a:r>
            <a:r>
              <a:rPr lang="en-US" sz="2000" dirty="0">
                <a:latin typeface="MS Reference Sans Serif" panose="020B0604030504040204" pitchFamily="34" charset="0"/>
              </a:rPr>
              <a:t>.</a:t>
            </a:r>
            <a:r>
              <a:rPr lang="es-AR" sz="2000" dirty="0">
                <a:latin typeface="MS Reference Sans Serif" panose="020B0604030504040204" pitchFamily="34" charset="0"/>
              </a:rPr>
              <a:t> </a:t>
            </a:r>
            <a:endParaRPr lang="es-AR" sz="2000" dirty="0" smtClean="0">
              <a:latin typeface="MS Reference Sans Serif" panose="020B060403050404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s-AR" sz="2000" b="1" dirty="0" smtClean="0">
                <a:latin typeface="MS Reference Sans Serif" panose="020B0604030504040204" pitchFamily="34" charset="0"/>
                <a:sym typeface="Nunito Sans"/>
              </a:rPr>
              <a:t>Detalles: </a:t>
            </a:r>
            <a:r>
              <a:rPr lang="es-AR" sz="2000" dirty="0" smtClean="0">
                <a:latin typeface="MS Reference Sans Serif" panose="020B0604030504040204" pitchFamily="34" charset="0"/>
                <a:sym typeface="Nunito Sans"/>
              </a:rPr>
              <a:t>La </a:t>
            </a:r>
            <a:r>
              <a:rPr lang="es-AR" sz="2000" dirty="0">
                <a:latin typeface="MS Reference Sans Serif" panose="020B0604030504040204" pitchFamily="34" charset="0"/>
                <a:sym typeface="Nunito Sans"/>
              </a:rPr>
              <a:t>duración total del entrenamiento fue de aproximadamente 1:30 </a:t>
            </a:r>
            <a:r>
              <a:rPr lang="es-AR" sz="2000" dirty="0" err="1" smtClean="0">
                <a:latin typeface="MS Reference Sans Serif" panose="020B0604030504040204" pitchFamily="34" charset="0"/>
                <a:sym typeface="Nunito Sans"/>
              </a:rPr>
              <a:t>hs</a:t>
            </a:r>
            <a:r>
              <a:rPr lang="es-AR" sz="2000" dirty="0" smtClean="0">
                <a:latin typeface="MS Reference Sans Serif" panose="020B0604030504040204" pitchFamily="34" charset="0"/>
                <a:sym typeface="Nunito Sans"/>
              </a:rPr>
              <a:t>, </a:t>
            </a:r>
            <a:r>
              <a:rPr lang="es-AR" sz="2000" dirty="0">
                <a:latin typeface="MS Reference Sans Serif" panose="020B0604030504040204" pitchFamily="34" charset="0"/>
                <a:sym typeface="Nunito Sans"/>
              </a:rPr>
              <a:t>utilizando el recurso de la nube sin costos adicionales. </a:t>
            </a:r>
          </a:p>
          <a:p>
            <a:pPr marL="0" indent="0">
              <a:lnSpc>
                <a:spcPct val="100000"/>
              </a:lnSpc>
              <a:buNone/>
            </a:pPr>
            <a:endParaRPr lang="es-AR" sz="2000" dirty="0">
              <a:latin typeface="MS Reference Sans Serif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MS Reference Sans Serif" panose="020B060403050404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675" y="4753744"/>
            <a:ext cx="80867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9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Métricas</a:t>
            </a:r>
            <a:r>
              <a:rPr lang="en-US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 del </a:t>
            </a: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entrenamiento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54545"/>
            <a:ext cx="10515600" cy="5004306"/>
          </a:xfrm>
        </p:spPr>
        <p:txBody>
          <a:bodyPr>
            <a:normAutofit/>
          </a:bodyPr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3" y="1256071"/>
            <a:ext cx="10638514" cy="53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Métricas</a:t>
            </a:r>
            <a:r>
              <a:rPr lang="en-US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 del </a:t>
            </a: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entrenamiento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54545"/>
            <a:ext cx="10515600" cy="5004306"/>
          </a:xfrm>
        </p:spPr>
        <p:txBody>
          <a:bodyPr>
            <a:normAutofit/>
          </a:bodyPr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65" y="977081"/>
            <a:ext cx="7841226" cy="5880919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5417573" y="5112774"/>
            <a:ext cx="1002891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/>
          <p:cNvSpPr/>
          <p:nvPr/>
        </p:nvSpPr>
        <p:spPr>
          <a:xfrm>
            <a:off x="7143134" y="3357715"/>
            <a:ext cx="1002891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98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Métricas del</a:t>
            </a:r>
            <a:r>
              <a:rPr lang="en-US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 </a:t>
            </a: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entrenamiento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54545"/>
            <a:ext cx="10515600" cy="5004306"/>
          </a:xfrm>
        </p:spPr>
        <p:txBody>
          <a:bodyPr>
            <a:normAutofit/>
          </a:bodyPr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5"/>
          <p:cNvGrpSpPr/>
          <p:nvPr/>
        </p:nvGrpSpPr>
        <p:grpSpPr>
          <a:xfrm>
            <a:off x="383458" y="1002891"/>
            <a:ext cx="9439605" cy="5579806"/>
            <a:chOff x="952493" y="1"/>
            <a:chExt cx="10296247" cy="6857999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499" y="1"/>
              <a:ext cx="5143501" cy="3429000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239" y="1"/>
              <a:ext cx="5143501" cy="342900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493" y="3428999"/>
              <a:ext cx="5143502" cy="3429001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442786"/>
              <a:ext cx="5122820" cy="3415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0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Resultados de la validación</a:t>
            </a:r>
            <a:b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</a:br>
            <a:endParaRPr lang="es-AR" sz="2800" dirty="0"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54545"/>
            <a:ext cx="10515600" cy="5004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Evaluamos el rendimiento del modelo con un </a:t>
            </a:r>
            <a:r>
              <a:rPr lang="es-A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A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independiente (</a:t>
            </a:r>
            <a:r>
              <a:rPr lang="es-A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A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es-A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s-A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También probamos distinto número de </a:t>
            </a:r>
            <a:r>
              <a:rPr lang="es-A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es-A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 el entrenamiento.</a:t>
            </a:r>
          </a:p>
          <a:p>
            <a:pPr marL="0" indent="0">
              <a:buNone/>
            </a:pPr>
            <a:endParaRPr lang="es-A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8" y="2730910"/>
            <a:ext cx="3361403" cy="33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0975"/>
            <a:ext cx="10515600" cy="6878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Métricas</a:t>
            </a:r>
            <a:r>
              <a:rPr lang="en-US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 de la </a:t>
            </a: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validación</a:t>
            </a:r>
            <a:r>
              <a:rPr lang="en-US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</a:br>
            <a:endParaRPr lang="es-AR" sz="2800" dirty="0"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54545"/>
            <a:ext cx="10515600" cy="5004306"/>
          </a:xfrm>
        </p:spPr>
        <p:txBody>
          <a:bodyPr>
            <a:normAutofit/>
          </a:bodyPr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1134589"/>
            <a:ext cx="6987920" cy="553168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978049" y="1736333"/>
            <a:ext cx="35084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MS Reference Sans Serif" panose="020B0604030504040204" pitchFamily="34" charset="0"/>
                <a:ea typeface="Nunito Sans"/>
                <a:cs typeface="Nunito Sans"/>
              </a:rPr>
              <a:t>La precisión (</a:t>
            </a:r>
            <a:r>
              <a:rPr lang="es-AR" sz="2000" dirty="0" err="1" smtClean="0">
                <a:latin typeface="MS Reference Sans Serif" panose="020B0604030504040204" pitchFamily="34" charset="0"/>
                <a:ea typeface="Nunito Sans"/>
                <a:cs typeface="Nunito Sans"/>
              </a:rPr>
              <a:t>accuracy</a:t>
            </a:r>
            <a:r>
              <a:rPr lang="es-AR" sz="2000" dirty="0" smtClean="0">
                <a:latin typeface="MS Reference Sans Serif" panose="020B0604030504040204" pitchFamily="34" charset="0"/>
                <a:ea typeface="Nunito Sans"/>
                <a:cs typeface="Nunito Sans"/>
              </a:rPr>
              <a:t>)</a:t>
            </a:r>
            <a:r>
              <a:rPr lang="es-AR" dirty="0" smtClean="0">
                <a:latin typeface="MS Reference Sans Serif" panose="020B0604030504040204" pitchFamily="34" charset="0"/>
              </a:rPr>
              <a:t> </a:t>
            </a:r>
            <a:r>
              <a:rPr lang="es-AR" sz="2000" dirty="0" smtClean="0">
                <a:latin typeface="MS Reference Sans Serif" panose="020B0604030504040204" pitchFamily="34" charset="0"/>
                <a:ea typeface="Nunito Sans"/>
                <a:cs typeface="Nunito Sans"/>
              </a:rPr>
              <a:t>se evaluó </a:t>
            </a:r>
            <a:r>
              <a:rPr lang="es-AR" sz="2000" dirty="0" smtClean="0">
                <a:latin typeface="MS Reference Sans Serif" panose="020B0604030504040204" pitchFamily="34" charset="0"/>
                <a:ea typeface="Nunito Sans"/>
                <a:cs typeface="Nunito Sans"/>
              </a:rPr>
              <a:t>con mean </a:t>
            </a:r>
            <a:r>
              <a:rPr lang="es-AR" sz="2000" dirty="0" err="1" smtClean="0">
                <a:latin typeface="MS Reference Sans Serif" panose="020B0604030504040204" pitchFamily="34" charset="0"/>
                <a:ea typeface="Nunito Sans"/>
                <a:cs typeface="Nunito Sans"/>
              </a:rPr>
              <a:t>Average</a:t>
            </a:r>
            <a:r>
              <a:rPr lang="es-AR" sz="2000" dirty="0" smtClean="0">
                <a:latin typeface="MS Reference Sans Serif" panose="020B0604030504040204" pitchFamily="34" charset="0"/>
                <a:ea typeface="Nunito Sans"/>
                <a:cs typeface="Nunito Sans"/>
              </a:rPr>
              <a:t> </a:t>
            </a:r>
            <a:r>
              <a:rPr lang="es-AR" sz="2000" dirty="0" err="1" smtClean="0">
                <a:latin typeface="MS Reference Sans Serif" panose="020B0604030504040204" pitchFamily="34" charset="0"/>
                <a:ea typeface="Nunito Sans"/>
                <a:cs typeface="Nunito Sans"/>
              </a:rPr>
              <a:t>Precision</a:t>
            </a:r>
            <a:r>
              <a:rPr lang="es-AR" sz="2000" dirty="0" smtClean="0">
                <a:latin typeface="MS Reference Sans Serif" panose="020B0604030504040204" pitchFamily="34" charset="0"/>
                <a:ea typeface="Nunito Sans"/>
                <a:cs typeface="Nunito Sans"/>
              </a:rPr>
              <a:t> (</a:t>
            </a:r>
            <a:r>
              <a:rPr lang="es-AR" sz="2000" dirty="0" err="1" smtClean="0">
                <a:latin typeface="MS Reference Sans Serif" panose="020B0604030504040204" pitchFamily="34" charset="0"/>
                <a:ea typeface="Nunito Sans"/>
                <a:cs typeface="Nunito Sans"/>
              </a:rPr>
              <a:t>mAP</a:t>
            </a:r>
            <a:r>
              <a:rPr lang="es-AR" sz="2000" dirty="0" smtClean="0">
                <a:latin typeface="MS Reference Sans Serif" panose="020B0604030504040204" pitchFamily="34" charset="0"/>
                <a:ea typeface="Nunito Sans"/>
                <a:cs typeface="Nunito Sans"/>
              </a:rPr>
              <a:t>), usada para la detección de objetos. </a:t>
            </a:r>
            <a:endParaRPr lang="es-AR" sz="2000" dirty="0">
              <a:latin typeface="MS Reference Sans Serif" panose="020B0604030504040204" pitchFamily="34" charset="0"/>
              <a:ea typeface="Nunito Sans"/>
              <a:cs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14108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Métricas</a:t>
            </a:r>
            <a:r>
              <a:rPr lang="en-US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 de la </a:t>
            </a: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validación</a:t>
            </a:r>
            <a:r>
              <a:rPr lang="en-US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</a:br>
            <a:endParaRPr lang="es-AR" sz="2800" dirty="0"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54545"/>
            <a:ext cx="10515600" cy="5004306"/>
          </a:xfrm>
        </p:spPr>
        <p:txBody>
          <a:bodyPr>
            <a:normAutofit/>
          </a:bodyPr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7" y="1348735"/>
            <a:ext cx="6736739" cy="540602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90503" y="1671484"/>
            <a:ext cx="36057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latin typeface="MS Reference Sans Serif" panose="020B0604030504040204" pitchFamily="34" charset="0"/>
              </a:rPr>
              <a:t>Podrían ser </a:t>
            </a:r>
            <a:r>
              <a:rPr lang="es-AR" sz="2000" dirty="0" smtClean="0">
                <a:latin typeface="MS Reference Sans Serif" panose="020B0604030504040204" pitchFamily="34" charset="0"/>
              </a:rPr>
              <a:t>mejores!</a:t>
            </a:r>
            <a:endParaRPr lang="es-AR" sz="2000" dirty="0" smtClean="0">
              <a:latin typeface="MS Reference Sans Serif" panose="020B0604030504040204" pitchFamily="34" charset="0"/>
            </a:endParaRPr>
          </a:p>
          <a:p>
            <a:endParaRPr lang="es-AR" sz="2000" dirty="0" smtClean="0">
              <a:latin typeface="MS Reference Sans Serif" panose="020B0604030504040204" pitchFamily="34" charset="0"/>
            </a:endParaRPr>
          </a:p>
          <a:p>
            <a:r>
              <a:rPr lang="es-AR" sz="2000" dirty="0" smtClean="0">
                <a:latin typeface="MS Reference Sans Serif" panose="020B0604030504040204" pitchFamily="34" charset="0"/>
              </a:rPr>
              <a:t>Base de datos más grande</a:t>
            </a:r>
          </a:p>
          <a:p>
            <a:endParaRPr lang="es-AR" sz="2000" dirty="0" smtClean="0">
              <a:latin typeface="MS Reference Sans Serif" panose="020B0604030504040204" pitchFamily="34" charset="0"/>
            </a:endParaRPr>
          </a:p>
          <a:p>
            <a:r>
              <a:rPr lang="es-AR" sz="2000" dirty="0" smtClean="0">
                <a:latin typeface="MS Reference Sans Serif" panose="020B0604030504040204" pitchFamily="34" charset="0"/>
              </a:rPr>
              <a:t>Más 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epochs</a:t>
            </a:r>
            <a:endParaRPr lang="es-AR" sz="2000" dirty="0" smtClean="0">
              <a:latin typeface="MS Reference Sans Serif" panose="020B0604030504040204" pitchFamily="34" charset="0"/>
            </a:endParaRPr>
          </a:p>
          <a:p>
            <a:endParaRPr lang="es-AR" sz="2000" dirty="0" smtClean="0">
              <a:latin typeface="MS Reference Sans Serif" panose="020B0604030504040204" pitchFamily="34" charset="0"/>
            </a:endParaRPr>
          </a:p>
          <a:p>
            <a:r>
              <a:rPr lang="es-AR" sz="2000" dirty="0" smtClean="0">
                <a:latin typeface="MS Reference Sans Serif" panose="020B0604030504040204" pitchFamily="34" charset="0"/>
              </a:rPr>
              <a:t>Probar otro algoritmo </a:t>
            </a:r>
          </a:p>
          <a:p>
            <a:endParaRPr lang="es-AR" sz="20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s-A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AR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Motivación</a:t>
            </a:r>
            <a:r>
              <a:rPr lang="es-A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AR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3795" y="1154545"/>
            <a:ext cx="10990006" cy="50043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AR" sz="2000" dirty="0">
                <a:latin typeface="MS Reference Sans Serif" panose="020B0604030504040204" pitchFamily="34" charset="0"/>
              </a:rPr>
              <a:t>Las </a:t>
            </a:r>
            <a:r>
              <a:rPr lang="es-AR" sz="2000" dirty="0" smtClean="0">
                <a:latin typeface="MS Reference Sans Serif" panose="020B0604030504040204" pitchFamily="34" charset="0"/>
              </a:rPr>
              <a:t>malezas </a:t>
            </a:r>
            <a:r>
              <a:rPr lang="es-AR" sz="2000" dirty="0">
                <a:latin typeface="MS Reference Sans Serif" panose="020B0604030504040204" pitchFamily="34" charset="0"/>
              </a:rPr>
              <a:t>son un gran problema en la </a:t>
            </a:r>
            <a:r>
              <a:rPr lang="es-AR" sz="2000" dirty="0" smtClean="0">
                <a:latin typeface="MS Reference Sans Serif" panose="020B0604030504040204" pitchFamily="34" charset="0"/>
              </a:rPr>
              <a:t>agricultura, generan pérdidas económicas y desequilibrios ambientales.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AR" sz="2000" dirty="0" smtClean="0">
                <a:latin typeface="MS Reference Sans Serif" panose="020B0604030504040204" pitchFamily="34" charset="0"/>
              </a:rPr>
              <a:t>Para </a:t>
            </a:r>
            <a:r>
              <a:rPr lang="es-AR" sz="2000" dirty="0">
                <a:latin typeface="MS Reference Sans Serif" panose="020B0604030504040204" pitchFamily="34" charset="0"/>
              </a:rPr>
              <a:t>resolverlo, necesitamos nuevas tecnologías que reduzcan el uso de herbicidas y </a:t>
            </a:r>
            <a:r>
              <a:rPr lang="es-AR" sz="2000" dirty="0" smtClean="0">
                <a:latin typeface="MS Reference Sans Serif" panose="020B0604030504040204" pitchFamily="34" charset="0"/>
              </a:rPr>
              <a:t>maximicen la producción.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AR" sz="2000" dirty="0" smtClean="0">
                <a:latin typeface="MS Reference Sans Serif" panose="020B0604030504040204" pitchFamily="34" charset="0"/>
              </a:rPr>
              <a:t>Aunque existen sistemas automatizados </a:t>
            </a:r>
            <a:r>
              <a:rPr lang="es-AR" sz="2000" dirty="0">
                <a:latin typeface="MS Reference Sans Serif" panose="020B0604030504040204" pitchFamily="34" charset="0"/>
              </a:rPr>
              <a:t>para </a:t>
            </a:r>
            <a:r>
              <a:rPr lang="es-AR" sz="2000" dirty="0" smtClean="0">
                <a:latin typeface="MS Reference Sans Serif" panose="020B0604030504040204" pitchFamily="34" charset="0"/>
              </a:rPr>
              <a:t>controlar </a:t>
            </a:r>
            <a:r>
              <a:rPr lang="es-AR" sz="2000" dirty="0">
                <a:latin typeface="MS Reference Sans Serif" panose="020B0604030504040204" pitchFamily="34" charset="0"/>
              </a:rPr>
              <a:t>las </a:t>
            </a:r>
            <a:r>
              <a:rPr lang="es-AR" sz="2000" dirty="0" smtClean="0">
                <a:latin typeface="MS Reference Sans Serif" panose="020B0604030504040204" pitchFamily="34" charset="0"/>
              </a:rPr>
              <a:t>malezas, </a:t>
            </a:r>
            <a:r>
              <a:rPr lang="es-AR" sz="2000" dirty="0">
                <a:latin typeface="MS Reference Sans Serif" panose="020B0604030504040204" pitchFamily="34" charset="0"/>
              </a:rPr>
              <a:t>aún tienen dificultades para reconocerlas en diferentes condiciones. </a:t>
            </a:r>
            <a:endParaRPr lang="es-AR" sz="2000" dirty="0" smtClean="0">
              <a:latin typeface="MS Reference Sans Serif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AR" sz="2000" dirty="0" smtClean="0">
                <a:latin typeface="MS Reference Sans Serif" panose="020B0604030504040204" pitchFamily="34" charset="0"/>
              </a:rPr>
              <a:t>Es </a:t>
            </a:r>
            <a:r>
              <a:rPr lang="es-AR" sz="2000" dirty="0">
                <a:latin typeface="MS Reference Sans Serif" panose="020B0604030504040204" pitchFamily="34" charset="0"/>
              </a:rPr>
              <a:t>crucial mejorar la capacidad de reconocimiento y desarrollar bases de datos específicas para entrenar modelos de </a:t>
            </a:r>
            <a:r>
              <a:rPr lang="es-AR" sz="2000" dirty="0" smtClean="0">
                <a:latin typeface="MS Reference Sans Serif" panose="020B0604030504040204" pitchFamily="34" charset="0"/>
              </a:rPr>
              <a:t>IA </a:t>
            </a:r>
            <a:r>
              <a:rPr lang="es-AR" sz="2000" dirty="0">
                <a:latin typeface="MS Reference Sans Serif" panose="020B0604030504040204" pitchFamily="34" charset="0"/>
              </a:rPr>
              <a:t>que funcionen bien en cualquier situación de campo.</a:t>
            </a:r>
            <a:endParaRPr lang="es-AR" sz="2000" dirty="0" smtClean="0">
              <a:latin typeface="MS Reference Sans Serif" panose="020B060403050404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Ejemplo en imágenes validación</a:t>
            </a:r>
            <a:b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</a:br>
            <a:endParaRPr lang="es-AR" sz="2800" dirty="0"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54545"/>
            <a:ext cx="10515600" cy="5004306"/>
          </a:xfrm>
        </p:spPr>
        <p:txBody>
          <a:bodyPr>
            <a:normAutofit/>
          </a:bodyPr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4" y="1052055"/>
            <a:ext cx="11746031" cy="322498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85136" y="4395020"/>
            <a:ext cx="11221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AR" sz="2000" dirty="0">
                <a:latin typeface="MS Reference Sans Serif" panose="020B0604030504040204" pitchFamily="34" charset="0"/>
                <a:ea typeface="Roboto Mono"/>
                <a:cs typeface="Roboto Mono"/>
                <a:sym typeface="Roboto Mono"/>
              </a:rPr>
              <a:t>Después de la implementación del modelo, ¿cómo planean monitorear y mantener su rendimiento a lo largo del </a:t>
            </a:r>
            <a:r>
              <a:rPr lang="es-AR" sz="2000">
                <a:latin typeface="MS Reference Sans Serif" panose="020B0604030504040204" pitchFamily="34" charset="0"/>
                <a:ea typeface="Roboto Mono"/>
                <a:cs typeface="Roboto Mono"/>
                <a:sym typeface="Roboto Mono"/>
              </a:rPr>
              <a:t>tiempo</a:t>
            </a:r>
            <a:r>
              <a:rPr lang="es-AR" sz="2000" smtClean="0">
                <a:latin typeface="MS Reference Sans Serif" panose="020B0604030504040204" pitchFamily="34" charset="0"/>
                <a:ea typeface="Roboto Mono"/>
                <a:cs typeface="Roboto Mono"/>
                <a:sym typeface="Roboto Mono"/>
              </a:rPr>
              <a:t>?</a:t>
            </a:r>
          </a:p>
          <a:p>
            <a:pPr marL="0" lvl="1"/>
            <a:endParaRPr lang="es-AR" sz="2000" dirty="0" smtClean="0">
              <a:latin typeface="MS Reference Sans Serif" panose="020B0604030504040204" pitchFamily="34" charset="0"/>
              <a:ea typeface="Roboto Mono"/>
              <a:cs typeface="Roboto Mono"/>
              <a:sym typeface="Roboto Mono"/>
            </a:endParaRPr>
          </a:p>
          <a:p>
            <a:pPr marL="342900" lvl="1" indent="-342900">
              <a:buFontTx/>
              <a:buChar char="-"/>
            </a:pPr>
            <a:r>
              <a:rPr lang="en-US" sz="2000" dirty="0" err="1" smtClean="0">
                <a:latin typeface="MS Reference Sans Serif" panose="020B0604030504040204" pitchFamily="34" charset="0"/>
                <a:ea typeface="Roboto Mono"/>
                <a:cs typeface="Roboto Mono"/>
                <a:sym typeface="Roboto Mono"/>
              </a:rPr>
              <a:t>Datos</a:t>
            </a:r>
            <a:r>
              <a:rPr lang="en-US" sz="2000" dirty="0" smtClean="0">
                <a:latin typeface="MS Reference Sans Serif" panose="020B0604030504040204" pitchFamily="34" charset="0"/>
                <a:ea typeface="Roboto Mono"/>
                <a:cs typeface="Roboto Mono"/>
                <a:sym typeface="Roboto Mono"/>
              </a:rPr>
              <a:t> de </a:t>
            </a:r>
            <a:r>
              <a:rPr lang="en-US" sz="2000" dirty="0" err="1" smtClean="0">
                <a:latin typeface="MS Reference Sans Serif" panose="020B0604030504040204" pitchFamily="34" charset="0"/>
                <a:ea typeface="Roboto Mono"/>
                <a:cs typeface="Roboto Mono"/>
                <a:sym typeface="Roboto Mono"/>
              </a:rPr>
              <a:t>testeo</a:t>
            </a:r>
            <a:r>
              <a:rPr lang="en-US" sz="2000" dirty="0" smtClean="0">
                <a:latin typeface="MS Reference Sans Serif" panose="020B0604030504040204" pitchFamily="34" charset="0"/>
                <a:ea typeface="Roboto Mono"/>
                <a:cs typeface="Roboto Mono"/>
                <a:sym typeface="Roboto Mono"/>
              </a:rPr>
              <a:t> </a:t>
            </a:r>
            <a:r>
              <a:rPr lang="en-US" sz="2000" dirty="0" err="1" smtClean="0">
                <a:latin typeface="MS Reference Sans Serif" panose="020B0604030504040204" pitchFamily="34" charset="0"/>
                <a:ea typeface="Roboto Mono"/>
                <a:cs typeface="Roboto Mono"/>
                <a:sym typeface="Roboto Mono"/>
              </a:rPr>
              <a:t>actualizados</a:t>
            </a:r>
            <a:endParaRPr lang="en-US" sz="2000" dirty="0" smtClean="0">
              <a:latin typeface="MS Reference Sans Serif" panose="020B0604030504040204" pitchFamily="34" charset="0"/>
              <a:ea typeface="Roboto Mono"/>
              <a:cs typeface="Roboto Mono"/>
              <a:sym typeface="Roboto Mono"/>
            </a:endParaRPr>
          </a:p>
          <a:p>
            <a:pPr marL="342900" lvl="1" indent="-342900">
              <a:buFontTx/>
              <a:buChar char="-"/>
            </a:pPr>
            <a:r>
              <a:rPr lang="en-US" sz="2000" dirty="0" err="1" smtClean="0">
                <a:latin typeface="MS Reference Sans Serif" panose="020B0604030504040204" pitchFamily="34" charset="0"/>
                <a:ea typeface="Roboto Mono"/>
                <a:cs typeface="Roboto Mono"/>
                <a:sym typeface="Roboto Mono"/>
              </a:rPr>
              <a:t>Monitoreo</a:t>
            </a:r>
            <a:r>
              <a:rPr lang="en-US" sz="2000" dirty="0" smtClean="0">
                <a:latin typeface="MS Reference Sans Serif" panose="020B0604030504040204" pitchFamily="34" charset="0"/>
                <a:ea typeface="Roboto Mono"/>
                <a:cs typeface="Roboto Mono"/>
                <a:sym typeface="Roboto Mono"/>
              </a:rPr>
              <a:t> </a:t>
            </a:r>
            <a:r>
              <a:rPr lang="en-US" sz="2000" dirty="0" err="1" smtClean="0">
                <a:latin typeface="MS Reference Sans Serif" panose="020B0604030504040204" pitchFamily="34" charset="0"/>
                <a:ea typeface="Roboto Mono"/>
                <a:cs typeface="Roboto Mono"/>
                <a:sym typeface="Roboto Mono"/>
              </a:rPr>
              <a:t>en</a:t>
            </a:r>
            <a:r>
              <a:rPr lang="en-US" sz="2000" dirty="0" smtClean="0">
                <a:latin typeface="MS Reference Sans Serif" panose="020B0604030504040204" pitchFamily="34" charset="0"/>
                <a:ea typeface="Roboto Mono"/>
                <a:cs typeface="Roboto Mono"/>
                <a:sym typeface="Roboto Mono"/>
              </a:rPr>
              <a:t> </a:t>
            </a:r>
            <a:r>
              <a:rPr lang="en-US" sz="2000" dirty="0" err="1" smtClean="0">
                <a:latin typeface="MS Reference Sans Serif" panose="020B0604030504040204" pitchFamily="34" charset="0"/>
                <a:ea typeface="Roboto Mono"/>
                <a:cs typeface="Roboto Mono"/>
                <a:sym typeface="Roboto Mono"/>
              </a:rPr>
              <a:t>tiempo</a:t>
            </a:r>
            <a:r>
              <a:rPr lang="en-US" sz="2000" dirty="0" smtClean="0">
                <a:latin typeface="MS Reference Sans Serif" panose="020B0604030504040204" pitchFamily="34" charset="0"/>
                <a:ea typeface="Roboto Mono"/>
                <a:cs typeface="Roboto Mono"/>
                <a:sym typeface="Roboto Mono"/>
              </a:rPr>
              <a:t> real</a:t>
            </a:r>
          </a:p>
          <a:p>
            <a:pPr marL="342900" lvl="1" indent="-342900">
              <a:buFontTx/>
              <a:buChar char="-"/>
            </a:pPr>
            <a:r>
              <a:rPr lang="en-US" sz="2000" dirty="0" err="1" smtClean="0">
                <a:latin typeface="MS Reference Sans Serif" panose="020B0604030504040204" pitchFamily="34" charset="0"/>
                <a:ea typeface="Roboto Mono"/>
                <a:cs typeface="Roboto Mono"/>
                <a:sym typeface="Roboto Mono"/>
              </a:rPr>
              <a:t>Actualizaciones</a:t>
            </a:r>
            <a:r>
              <a:rPr lang="en-US" sz="2000" dirty="0" smtClean="0">
                <a:latin typeface="MS Reference Sans Serif" panose="020B0604030504040204" pitchFamily="34" charset="0"/>
                <a:ea typeface="Roboto Mono"/>
                <a:cs typeface="Roboto Mono"/>
                <a:sym typeface="Roboto Mono"/>
              </a:rPr>
              <a:t> y re-</a:t>
            </a:r>
            <a:r>
              <a:rPr lang="en-US" sz="2000" dirty="0" err="1" smtClean="0">
                <a:latin typeface="MS Reference Sans Serif" panose="020B0604030504040204" pitchFamily="34" charset="0"/>
                <a:ea typeface="Roboto Mono"/>
                <a:cs typeface="Roboto Mono"/>
                <a:sym typeface="Roboto Mono"/>
              </a:rPr>
              <a:t>entrenamiento</a:t>
            </a:r>
            <a:endParaRPr lang="es-AR" sz="2000" dirty="0">
              <a:latin typeface="MS Reference Sans Serif" panose="020B0604030504040204" pitchFamily="34" charset="0"/>
              <a:ea typeface="Roboto Mono"/>
              <a:cs typeface="Roboto Mono"/>
              <a:sym typeface="Roboto Mono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4473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Interfaz del usuario y uso del modelo</a:t>
            </a:r>
            <a:b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</a:br>
            <a:endParaRPr lang="es-AR" sz="2800" dirty="0"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5743" y="1012723"/>
            <a:ext cx="10776154" cy="5574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MS Reference Sans Serif" panose="020B0604030504040204" pitchFamily="34" charset="0"/>
                <a:cs typeface="Arial" panose="020B0604020202020204" pitchFamily="34" charset="0"/>
              </a:rPr>
              <a:t>https://weedcropdetector.streamlit.app/</a:t>
            </a:r>
            <a:endParaRPr lang="en-US" sz="2000" dirty="0" smtClean="0">
              <a:latin typeface="MS Reference Sans Serif" panose="020B060403050404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b="5287"/>
          <a:stretch/>
        </p:blipFill>
        <p:spPr>
          <a:xfrm>
            <a:off x="2211842" y="1341302"/>
            <a:ext cx="7433603" cy="541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Posibles </a:t>
            </a:r>
            <a:r>
              <a:rPr lang="es-A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800" dirty="0" err="1" smtClean="0">
                <a:latin typeface="MS Reference Sans Serif" panose="020B0604030504040204" pitchFamily="34" charset="0"/>
                <a:cs typeface="Arial" panose="020B0604020202020204" pitchFamily="34" charset="0"/>
              </a:rPr>
              <a:t>pgrades</a:t>
            </a: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 del proyecto</a:t>
            </a:r>
            <a:b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</a:br>
            <a:endParaRPr lang="es-AR" sz="2800" dirty="0"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363795" y="1154545"/>
            <a:ext cx="10990006" cy="50043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AR" sz="2000" dirty="0" smtClean="0">
                <a:latin typeface="MS Reference Sans Serif" panose="020B0604030504040204" pitchFamily="34" charset="0"/>
              </a:rPr>
              <a:t>En base a: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AR" sz="2000" dirty="0" smtClean="0">
                <a:latin typeface="MS Reference Sans Serif" panose="020B0604030504040204" pitchFamily="34" charset="0"/>
              </a:rPr>
              <a:t>Los resultados: podríamos mejorar el rendimiento (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mAP</a:t>
            </a:r>
            <a:r>
              <a:rPr lang="es-AR" sz="2000" dirty="0" smtClean="0">
                <a:latin typeface="MS Reference Sans Serif" panose="020B0604030504040204" pitchFamily="34" charset="0"/>
              </a:rPr>
              <a:t> de 90%) con más 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epochs</a:t>
            </a:r>
            <a:r>
              <a:rPr lang="es-AR" sz="2000" dirty="0" smtClean="0">
                <a:latin typeface="MS Reference Sans Serif" panose="020B0604030504040204" pitchFamily="34" charset="0"/>
              </a:rPr>
              <a:t>, ajuste de hiperparámetros,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AR" sz="2000" dirty="0" smtClean="0">
                <a:latin typeface="MS Reference Sans Serif" panose="020B0604030504040204" pitchFamily="34" charset="0"/>
              </a:rPr>
              <a:t>Los datos: armar una mejor base de datos con </a:t>
            </a:r>
            <a:r>
              <a:rPr lang="es-AR" sz="2000" dirty="0" smtClean="0">
                <a:latin typeface="MS Reference Sans Serif" panose="020B0604030504040204" pitchFamily="34" charset="0"/>
              </a:rPr>
              <a:t>la suficiente variabilidad de especies de malezas, cultivos, formas de crecimiento, suelos, y condiciones de luz.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AR" sz="2000" dirty="0" smtClean="0">
                <a:latin typeface="MS Reference Sans Serif" panose="020B0604030504040204" pitchFamily="34" charset="0"/>
              </a:rPr>
              <a:t>Al modelo: probar con otros algoritmos, 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autosupervisados</a:t>
            </a:r>
            <a:r>
              <a:rPr lang="es-AR" sz="2000" dirty="0" smtClean="0">
                <a:latin typeface="MS Reference Sans Serif" panose="020B0604030504040204" pitchFamily="34" charset="0"/>
              </a:rPr>
              <a:t> (Transformers). </a:t>
            </a:r>
            <a:endParaRPr lang="es-AR" sz="20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Posibles </a:t>
            </a:r>
            <a:r>
              <a:rPr lang="es-A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800" dirty="0" err="1" smtClean="0">
                <a:latin typeface="MS Reference Sans Serif" panose="020B0604030504040204" pitchFamily="34" charset="0"/>
                <a:cs typeface="Arial" panose="020B0604020202020204" pitchFamily="34" charset="0"/>
              </a:rPr>
              <a:t>pgrades</a:t>
            </a: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 del proyecto</a:t>
            </a:r>
            <a:b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</a:br>
            <a:endParaRPr lang="es-AR" sz="2800" dirty="0"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363795" y="1154545"/>
            <a:ext cx="10990006" cy="50043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AR" sz="2000" dirty="0" smtClean="0">
                <a:latin typeface="MS Reference Sans Serif" panose="020B0604030504040204" pitchFamily="34" charset="0"/>
              </a:rPr>
              <a:t>El IDEAL sería tener una bases </a:t>
            </a:r>
            <a:r>
              <a:rPr lang="es-AR" sz="2000" dirty="0" smtClean="0">
                <a:latin typeface="MS Reference Sans Serif" panose="020B0604030504040204" pitchFamily="34" charset="0"/>
              </a:rPr>
              <a:t>de datos </a:t>
            </a:r>
            <a:r>
              <a:rPr lang="es-AR" sz="2000" dirty="0" smtClean="0">
                <a:latin typeface="MS Reference Sans Serif" panose="020B0604030504040204" pitchFamily="34" charset="0"/>
              </a:rPr>
              <a:t>completa </a:t>
            </a:r>
            <a:r>
              <a:rPr lang="es-AR" sz="2000" dirty="0" smtClean="0">
                <a:latin typeface="MS Reference Sans Serif" panose="020B0604030504040204" pitchFamily="34" charset="0"/>
              </a:rPr>
              <a:t>y </a:t>
            </a:r>
            <a:r>
              <a:rPr lang="es-AR" sz="2000" dirty="0" smtClean="0">
                <a:latin typeface="MS Reference Sans Serif" panose="020B0604030504040204" pitchFamily="34" charset="0"/>
              </a:rPr>
              <a:t>un sistema </a:t>
            </a:r>
            <a:r>
              <a:rPr lang="es-AR" sz="2000" dirty="0" smtClean="0">
                <a:latin typeface="MS Reference Sans Serif" panose="020B0604030504040204" pitchFamily="34" charset="0"/>
              </a:rPr>
              <a:t>automático de detección de malezas que pueda implementarse en distintos dispositivos con bajo costo computacional, y que detecte las malezas en forma precisa y en tiempo real</a:t>
            </a:r>
            <a:r>
              <a:rPr lang="es-AR" sz="2000" dirty="0" smtClean="0">
                <a:latin typeface="MS Reference Sans Serif" panose="020B0604030504040204" pitchFamily="34" charset="0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s-AR" sz="2000" dirty="0" smtClean="0">
              <a:latin typeface="MS Reference Sans Serif" panose="020B060403050404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54" y="2892104"/>
            <a:ext cx="3189320" cy="212234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68" y="2901820"/>
            <a:ext cx="3805084" cy="213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Bibliografía</a:t>
            </a: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/>
            </a:r>
            <a:b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</a:br>
            <a:endParaRPr lang="es-AR" sz="2800" dirty="0"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363795" y="1154545"/>
            <a:ext cx="10990006" cy="50043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sz="1800" dirty="0">
                <a:latin typeface="MS Reference Sans Serif" panose="020B0604030504040204" pitchFamily="34" charset="0"/>
              </a:rPr>
              <a:t>Chaudhuri, M. (2023) Deep-learning apps for image processing made easy: A step-by-step guide. Blog. </a:t>
            </a:r>
            <a:r>
              <a:rPr lang="en-US" sz="1800" dirty="0">
                <a:latin typeface="MS Reference Sans Serif" panose="020B0604030504040204" pitchFamily="34" charset="0"/>
                <a:hlinkClick r:id="rId2"/>
              </a:rPr>
              <a:t>https://blog.streamlit.io/deep-learning-apps-for-image-processing-made-easy-a-step-by-step-guide</a:t>
            </a:r>
            <a:r>
              <a:rPr lang="en-US" sz="1800" dirty="0" smtClean="0">
                <a:latin typeface="MS Reference Sans Serif" panose="020B0604030504040204" pitchFamily="34" charset="0"/>
                <a:hlinkClick r:id="rId2"/>
              </a:rPr>
              <a:t>/</a:t>
            </a:r>
            <a:endParaRPr lang="en-US" sz="1800" dirty="0" smtClean="0">
              <a:latin typeface="MS Reference Sans Serif" panose="020B0604030504040204" pitchFamily="34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800" dirty="0" smtClean="0">
                <a:latin typeface="MS Reference Sans Serif" panose="020B0604030504040204" pitchFamily="34" charset="0"/>
              </a:rPr>
              <a:t>Deng</a:t>
            </a:r>
            <a:r>
              <a:rPr lang="en-US" sz="1800" dirty="0">
                <a:latin typeface="MS Reference Sans Serif" panose="020B0604030504040204" pitchFamily="34" charset="0"/>
              </a:rPr>
              <a:t>, B., Lu, Y. &amp; Xu, J. (2024) Weed database development: An updated survey of public weed datasets and cross-season weed detection adaptation. Ecological Informatics, 81, 102546.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800" dirty="0">
                <a:latin typeface="MS Reference Sans Serif" panose="020B0604030504040204" pitchFamily="34" charset="0"/>
              </a:rPr>
              <a:t>Hasan, A. S. M. M., </a:t>
            </a:r>
            <a:r>
              <a:rPr lang="en-US" sz="1800" dirty="0" err="1">
                <a:latin typeface="MS Reference Sans Serif" panose="020B0604030504040204" pitchFamily="34" charset="0"/>
              </a:rPr>
              <a:t>Sohel</a:t>
            </a:r>
            <a:r>
              <a:rPr lang="en-US" sz="1800" dirty="0">
                <a:latin typeface="MS Reference Sans Serif" panose="020B0604030504040204" pitchFamily="34" charset="0"/>
              </a:rPr>
              <a:t>, F., </a:t>
            </a:r>
            <a:r>
              <a:rPr lang="en-US" sz="1800" dirty="0" err="1">
                <a:latin typeface="MS Reference Sans Serif" panose="020B0604030504040204" pitchFamily="34" charset="0"/>
              </a:rPr>
              <a:t>Diepeveen</a:t>
            </a:r>
            <a:r>
              <a:rPr lang="en-US" sz="1800" dirty="0">
                <a:latin typeface="MS Reference Sans Serif" panose="020B0604030504040204" pitchFamily="34" charset="0"/>
              </a:rPr>
              <a:t>, D., </a:t>
            </a:r>
            <a:r>
              <a:rPr lang="en-US" sz="1800" dirty="0" err="1">
                <a:latin typeface="MS Reference Sans Serif" panose="020B0604030504040204" pitchFamily="34" charset="0"/>
              </a:rPr>
              <a:t>Laga</a:t>
            </a:r>
            <a:r>
              <a:rPr lang="en-US" sz="1800" dirty="0">
                <a:latin typeface="MS Reference Sans Serif" panose="020B0604030504040204" pitchFamily="34" charset="0"/>
              </a:rPr>
              <a:t>, H. &amp; Jones, M. G. K. (2021) A survey of deep learning techniques for weed detection from images. Computers and Electronics in Agriculture, 184, 106067.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800" dirty="0" err="1" smtClean="0">
                <a:latin typeface="MS Reference Sans Serif" panose="020B0604030504040204" pitchFamily="34" charset="0"/>
              </a:rPr>
              <a:t>Sudars</a:t>
            </a:r>
            <a:r>
              <a:rPr lang="en-US" sz="1800" dirty="0">
                <a:latin typeface="MS Reference Sans Serif" panose="020B0604030504040204" pitchFamily="34" charset="0"/>
              </a:rPr>
              <a:t>, K., </a:t>
            </a:r>
            <a:r>
              <a:rPr lang="en-US" sz="1800" dirty="0" err="1">
                <a:latin typeface="MS Reference Sans Serif" panose="020B0604030504040204" pitchFamily="34" charset="0"/>
              </a:rPr>
              <a:t>Jasko</a:t>
            </a:r>
            <a:r>
              <a:rPr lang="en-US" sz="1800" dirty="0">
                <a:latin typeface="MS Reference Sans Serif" panose="020B0604030504040204" pitchFamily="34" charset="0"/>
              </a:rPr>
              <a:t>, J., </a:t>
            </a:r>
            <a:r>
              <a:rPr lang="en-US" sz="1800" dirty="0" err="1">
                <a:latin typeface="MS Reference Sans Serif" panose="020B0604030504040204" pitchFamily="34" charset="0"/>
              </a:rPr>
              <a:t>Namatevs</a:t>
            </a:r>
            <a:r>
              <a:rPr lang="en-US" sz="1800" dirty="0">
                <a:latin typeface="MS Reference Sans Serif" panose="020B0604030504040204" pitchFamily="34" charset="0"/>
              </a:rPr>
              <a:t>, I., </a:t>
            </a:r>
            <a:r>
              <a:rPr lang="en-US" sz="1800" dirty="0" err="1">
                <a:latin typeface="MS Reference Sans Serif" panose="020B0604030504040204" pitchFamily="34" charset="0"/>
              </a:rPr>
              <a:t>Ozola</a:t>
            </a:r>
            <a:r>
              <a:rPr lang="en-US" sz="1800" dirty="0">
                <a:latin typeface="MS Reference Sans Serif" panose="020B0604030504040204" pitchFamily="34" charset="0"/>
              </a:rPr>
              <a:t>, L. &amp; </a:t>
            </a:r>
            <a:r>
              <a:rPr lang="en-US" sz="1800" dirty="0" err="1">
                <a:latin typeface="MS Reference Sans Serif" panose="020B0604030504040204" pitchFamily="34" charset="0"/>
              </a:rPr>
              <a:t>Badaukis</a:t>
            </a:r>
            <a:r>
              <a:rPr lang="en-US" sz="1800" dirty="0">
                <a:latin typeface="MS Reference Sans Serif" panose="020B0604030504040204" pitchFamily="34" charset="0"/>
              </a:rPr>
              <a:t>, N. (2020) Dataset of annotated food crops and weed images for robotic computer vision control. </a:t>
            </a:r>
            <a:r>
              <a:rPr lang="en-US" sz="1800" dirty="0">
                <a:latin typeface="MS Reference Sans Serif" panose="020B0604030504040204" pitchFamily="34" charset="0"/>
              </a:rPr>
              <a:t>Data in Brief, 31, 105833</a:t>
            </a:r>
            <a:r>
              <a:rPr lang="en-US" sz="1800" dirty="0" smtClean="0">
                <a:latin typeface="MS Reference Sans Serif" panose="020B0604030504040204" pitchFamily="34" charset="0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800" dirty="0" err="1">
                <a:latin typeface="MS Reference Sans Serif" panose="020B0604030504040204" pitchFamily="34" charset="0"/>
              </a:rPr>
              <a:t>Streamlit</a:t>
            </a:r>
            <a:r>
              <a:rPr lang="en-US" sz="1800" dirty="0">
                <a:latin typeface="MS Reference Sans Serif" panose="020B0604030504040204" pitchFamily="34" charset="0"/>
              </a:rPr>
              <a:t> (2024</a:t>
            </a:r>
            <a:r>
              <a:rPr lang="en-US" sz="1800" dirty="0">
                <a:latin typeface="MS Reference Sans Serif" panose="020B0604030504040204" pitchFamily="34" charset="0"/>
              </a:rPr>
              <a:t>). </a:t>
            </a:r>
            <a:r>
              <a:rPr lang="es-AR" sz="1800" dirty="0" err="1">
                <a:latin typeface="MS Reference Sans Serif" panose="020B0604030504040204" pitchFamily="34" charset="0"/>
              </a:rPr>
              <a:t>Create</a:t>
            </a:r>
            <a:r>
              <a:rPr lang="es-AR" sz="1800" dirty="0">
                <a:latin typeface="MS Reference Sans Serif" panose="020B0604030504040204" pitchFamily="34" charset="0"/>
              </a:rPr>
              <a:t> </a:t>
            </a:r>
            <a:r>
              <a:rPr lang="es-AR" sz="1800" dirty="0" err="1">
                <a:latin typeface="MS Reference Sans Serif" panose="020B0604030504040204" pitchFamily="34" charset="0"/>
              </a:rPr>
              <a:t>an</a:t>
            </a:r>
            <a:r>
              <a:rPr lang="es-AR" sz="1800" dirty="0">
                <a:latin typeface="MS Reference Sans Serif" panose="020B0604030504040204" pitchFamily="34" charset="0"/>
              </a:rPr>
              <a:t> </a:t>
            </a:r>
            <a:r>
              <a:rPr lang="es-AR" sz="1800" dirty="0">
                <a:latin typeface="MS Reference Sans Serif" panose="020B0604030504040204" pitchFamily="34" charset="0"/>
              </a:rPr>
              <a:t>app.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MS Reference Sans Serif" panose="020B0604030504040204" pitchFamily="34" charset="0"/>
              </a:rPr>
              <a:t>https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MS Reference Sans Serif" panose="020B0604030504040204" pitchFamily="34" charset="0"/>
              </a:rPr>
              <a:t>://docs.streamlit.io/get-started/tutorials/create-an-app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AR" sz="1800" dirty="0" err="1" smtClean="0">
                <a:latin typeface="MS Reference Sans Serif" panose="020B0604030504040204" pitchFamily="34" charset="0"/>
              </a:rPr>
              <a:t>Ultralytics</a:t>
            </a:r>
            <a:r>
              <a:rPr lang="es-AR" sz="1800" dirty="0" smtClean="0">
                <a:latin typeface="MS Reference Sans Serif" panose="020B0604030504040204" pitchFamily="34" charset="0"/>
              </a:rPr>
              <a:t> </a:t>
            </a:r>
            <a:r>
              <a:rPr lang="es-AR" sz="1800" dirty="0">
                <a:latin typeface="MS Reference Sans Serif" panose="020B0604030504040204" pitchFamily="34" charset="0"/>
              </a:rPr>
              <a:t>Yolov8 Docs. </a:t>
            </a:r>
            <a:r>
              <a:rPr lang="es-AR" sz="1800" dirty="0">
                <a:latin typeface="MS Reference Sans Serif" panose="020B0604030504040204" pitchFamily="34" charset="0"/>
              </a:rPr>
              <a:t>(2024</a:t>
            </a:r>
            <a:r>
              <a:rPr lang="es-AR" sz="1800" dirty="0">
                <a:latin typeface="MS Reference Sans Serif" panose="020B0604030504040204" pitchFamily="34" charset="0"/>
              </a:rPr>
              <a:t>). Inicio rápido. </a:t>
            </a:r>
            <a:r>
              <a:rPr lang="es-AR" sz="1800" dirty="0">
                <a:latin typeface="MS Reference Sans Serif" panose="020B0604030504040204" pitchFamily="34" charset="0"/>
                <a:hlinkClick r:id="rId3"/>
              </a:rPr>
              <a:t>https</a:t>
            </a:r>
            <a:r>
              <a:rPr lang="es-AR" sz="1800" dirty="0">
                <a:latin typeface="MS Reference Sans Serif" panose="020B0604030504040204" pitchFamily="34" charset="0"/>
                <a:hlinkClick r:id="rId3"/>
              </a:rPr>
              <a:t>://docs.ultralytics.com/quickstart/.</a:t>
            </a:r>
            <a:endParaRPr lang="en-US" sz="1800" dirty="0">
              <a:latin typeface="MS Reference Sans Serif" panose="020B0604030504040204" pitchFamily="34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endParaRPr lang="es-AR" sz="20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s-A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AR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Problema</a:t>
            </a:r>
            <a:r>
              <a:rPr lang="es-A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AR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2619" y="1154545"/>
            <a:ext cx="10921181" cy="5004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b="1" dirty="0" smtClean="0">
                <a:latin typeface="MS Reference Sans Serif" panose="020B0604030504040204" pitchFamily="34" charset="0"/>
              </a:rPr>
              <a:t>Malezas   </a:t>
            </a:r>
          </a:p>
          <a:p>
            <a:pPr marL="0" indent="0">
              <a:buNone/>
            </a:pPr>
            <a:r>
              <a:rPr lang="es-AR" sz="2000" b="1" dirty="0" smtClean="0">
                <a:latin typeface="MS Reference Sans Serif" panose="020B0604030504040204" pitchFamily="34" charset="0"/>
              </a:rPr>
              <a:t>- </a:t>
            </a:r>
            <a:r>
              <a:rPr lang="es-AR" sz="2000" dirty="0" smtClean="0">
                <a:latin typeface="MS Reference Sans Serif" panose="020B0604030504040204" pitchFamily="34" charset="0"/>
              </a:rPr>
              <a:t>Reducen el rendimiento de las cosechas </a:t>
            </a:r>
            <a:r>
              <a:rPr lang="es-AR" sz="2000" dirty="0">
                <a:latin typeface="MS Reference Sans Serif" panose="020B0604030504040204" pitchFamily="34" charset="0"/>
              </a:rPr>
              <a:t>(</a:t>
            </a:r>
            <a:r>
              <a:rPr lang="es-AR" sz="2000" dirty="0" smtClean="0">
                <a:latin typeface="MS Reference Sans Serif" panose="020B0604030504040204" pitchFamily="34" charset="0"/>
              </a:rPr>
              <a:t>- productivo)</a:t>
            </a:r>
          </a:p>
          <a:p>
            <a:pPr>
              <a:buFontTx/>
              <a:buChar char="-"/>
            </a:pPr>
            <a:r>
              <a:rPr lang="es-AR" sz="2000" dirty="0" smtClean="0">
                <a:latin typeface="MS Reference Sans Serif" panose="020B0604030504040204" pitchFamily="34" charset="0"/>
              </a:rPr>
              <a:t>Se controlan con herbicidas (- sustentable, gastos $$$$$)</a:t>
            </a:r>
          </a:p>
          <a:p>
            <a:pPr marL="0" indent="0">
              <a:buNone/>
            </a:pPr>
            <a:r>
              <a:rPr lang="es-AR" sz="2000" dirty="0" smtClean="0">
                <a:latin typeface="MS Reference Sans Serif" panose="020B0604030504040204" pitchFamily="34" charset="0"/>
              </a:rPr>
              <a:t>- Generan pérdidas económicas y problemas ambientales ($$)</a:t>
            </a:r>
          </a:p>
          <a:p>
            <a:pPr marL="0" indent="0">
              <a:buNone/>
            </a:pPr>
            <a:endParaRPr lang="es-AR" sz="2000" dirty="0" smtClean="0">
              <a:latin typeface="MS Reference Sans Serif" panose="020B0604030504040204" pitchFamily="34" charset="0"/>
            </a:endParaRPr>
          </a:p>
          <a:p>
            <a:pPr marL="0" indent="0">
              <a:buNone/>
            </a:pPr>
            <a:r>
              <a:rPr lang="es-AR" sz="2000" b="1" dirty="0" smtClean="0">
                <a:latin typeface="MS Reference Sans Serif" panose="020B0604030504040204" pitchFamily="34" charset="0"/>
              </a:rPr>
              <a:t>Solución</a:t>
            </a:r>
          </a:p>
          <a:p>
            <a:pPr>
              <a:buFontTx/>
              <a:buChar char="-"/>
            </a:pPr>
            <a:r>
              <a:rPr lang="es-AR" sz="2000" dirty="0" smtClean="0">
                <a:latin typeface="MS Reference Sans Serif" panose="020B0604030504040204" pitchFamily="34" charset="0"/>
              </a:rPr>
              <a:t>Aumentar el rendimiento de las cosechas (+ productivo)</a:t>
            </a:r>
          </a:p>
          <a:p>
            <a:pPr>
              <a:buFontTx/>
              <a:buChar char="-"/>
            </a:pPr>
            <a:r>
              <a:rPr lang="es-AR" sz="2000" dirty="0" smtClean="0">
                <a:latin typeface="MS Reference Sans Serif" panose="020B0604030504040204" pitchFamily="34" charset="0"/>
              </a:rPr>
              <a:t>Disminuir el uso de herbicidas (+ sustentable)</a:t>
            </a:r>
          </a:p>
          <a:p>
            <a:pPr>
              <a:buFontTx/>
              <a:buChar char="-"/>
            </a:pPr>
            <a:r>
              <a:rPr lang="es-AR" sz="2000" dirty="0" smtClean="0">
                <a:latin typeface="MS Reference Sans Serif" panose="020B0604030504040204" pitchFamily="34" charset="0"/>
              </a:rPr>
              <a:t>Aumentar la ganancia económica ($$$$$$$$$$$$$$$)</a:t>
            </a:r>
          </a:p>
          <a:p>
            <a:pPr>
              <a:buFontTx/>
              <a:buChar char="-"/>
            </a:pPr>
            <a:r>
              <a:rPr lang="es-AR" sz="2000" dirty="0" smtClean="0">
                <a:latin typeface="MS Reference Sans Serif" panose="020B0604030504040204" pitchFamily="34" charset="0"/>
              </a:rPr>
              <a:t>Agricultura de precisión: localización y clasificación automática de malezas en tiempo real para un control selectivo.</a:t>
            </a:r>
          </a:p>
          <a:p>
            <a:pPr marL="0" indent="0">
              <a:buNone/>
            </a:pPr>
            <a:r>
              <a:rPr lang="es-AR" dirty="0" smtClean="0"/>
              <a:t> 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Objetivo del proyecto</a:t>
            </a:r>
            <a:b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</a:br>
            <a:endParaRPr lang="es-AR" sz="2800" dirty="0"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4633" y="1046390"/>
            <a:ext cx="11366090" cy="5004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latin typeface="MS Reference Sans Serif" panose="020B0604030504040204" pitchFamily="34" charset="0"/>
              </a:rPr>
              <a:t>Queremos crear un sistema de detección de malezas que identifique y clasifique las plantas entre maleza y </a:t>
            </a:r>
            <a:r>
              <a:rPr lang="es-AR" sz="2000" dirty="0" smtClean="0">
                <a:latin typeface="MS Reference Sans Serif" panose="020B0604030504040204" pitchFamily="34" charset="0"/>
              </a:rPr>
              <a:t>cultivo para realizar un control selectivo. </a:t>
            </a:r>
          </a:p>
          <a:p>
            <a:pPr marL="0" indent="0">
              <a:buNone/>
            </a:pPr>
            <a:r>
              <a:rPr lang="es-AR" sz="2000" dirty="0" smtClean="0">
                <a:latin typeface="MS Reference Sans Serif" panose="020B0604030504040204" pitchFamily="34" charset="0"/>
              </a:rPr>
              <a:t>Este </a:t>
            </a:r>
            <a:r>
              <a:rPr lang="es-AR" sz="2000" dirty="0">
                <a:latin typeface="MS Reference Sans Serif" panose="020B0604030504040204" pitchFamily="34" charset="0"/>
              </a:rPr>
              <a:t>sistema ayudará a los agricultores a gestionar sus cultivos de manera eficiente y sostenible. </a:t>
            </a:r>
            <a:endParaRPr lang="es-AR" sz="2000" dirty="0" smtClean="0">
              <a:latin typeface="MS Reference Sans Serif" panose="020B0604030504040204" pitchFamily="34" charset="0"/>
            </a:endParaRPr>
          </a:p>
          <a:p>
            <a:pPr marL="0" indent="0">
              <a:buNone/>
            </a:pPr>
            <a:r>
              <a:rPr lang="es-AR" sz="2000" dirty="0" smtClean="0">
                <a:latin typeface="MS Reference Sans Serif" panose="020B0604030504040204" pitchFamily="34" charset="0"/>
              </a:rPr>
              <a:t>Podrá </a:t>
            </a:r>
            <a:r>
              <a:rPr lang="es-AR" sz="2000" dirty="0">
                <a:latin typeface="MS Reference Sans Serif" panose="020B0604030504040204" pitchFamily="34" charset="0"/>
              </a:rPr>
              <a:t>implementarse en maquinaria agrícola, drones o robots para realizar un control </a:t>
            </a:r>
            <a:r>
              <a:rPr lang="es-AR" sz="2000" dirty="0" smtClean="0">
                <a:latin typeface="MS Reference Sans Serif" panose="020B0604030504040204" pitchFamily="34" charset="0"/>
              </a:rPr>
              <a:t>selectivo </a:t>
            </a:r>
            <a:r>
              <a:rPr lang="es-AR" sz="2000" dirty="0">
                <a:latin typeface="MS Reference Sans Serif" panose="020B0604030504040204" pitchFamily="34" charset="0"/>
              </a:rPr>
              <a:t>utilizando herbicidas, vapor de agua o láser.</a:t>
            </a:r>
            <a:endParaRPr lang="es-AR" sz="2000" dirty="0" smtClean="0"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4" y="3827852"/>
            <a:ext cx="3727409" cy="257539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7" r="5695"/>
          <a:stretch/>
        </p:blipFill>
        <p:spPr>
          <a:xfrm>
            <a:off x="4050890" y="3822234"/>
            <a:ext cx="3706761" cy="258663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r="4903"/>
          <a:stretch/>
        </p:blipFill>
        <p:spPr>
          <a:xfrm>
            <a:off x="7885471" y="3826866"/>
            <a:ext cx="4060723" cy="25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2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Objetivo del proyecto</a:t>
            </a:r>
            <a:b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</a:br>
            <a:endParaRPr lang="es-AR" sz="2800" dirty="0"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894736" y="1140538"/>
            <a:ext cx="2526890" cy="171081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MS Reference Sans Serif" panose="020B0604030504040204" pitchFamily="34" charset="0"/>
              </a:rPr>
              <a:t>CNN detección de objetos</a:t>
            </a:r>
            <a:endParaRPr lang="es-AR" dirty="0">
              <a:latin typeface="MS Reference Sans Serif" panose="020B060403050404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380270" y="1134394"/>
            <a:ext cx="2718620" cy="168377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MS Reference Sans Serif" panose="020B0604030504040204" pitchFamily="34" charset="0"/>
              </a:rPr>
              <a:t>Detección = localización</a:t>
            </a:r>
          </a:p>
          <a:p>
            <a:pPr algn="ctr"/>
            <a:r>
              <a:rPr lang="es-AR" dirty="0" smtClean="0">
                <a:latin typeface="MS Reference Sans Serif" panose="020B0604030504040204" pitchFamily="34" charset="0"/>
              </a:rPr>
              <a:t>+ clasificación (cultivos - malezas) </a:t>
            </a:r>
            <a:endParaRPr lang="es-AR" dirty="0">
              <a:latin typeface="MS Reference Sans Serif" panose="020B060403050404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013290" y="1115957"/>
            <a:ext cx="2615381" cy="172064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MS Reference Sans Serif" panose="020B0604030504040204" pitchFamily="34" charset="0"/>
              </a:rPr>
              <a:t>Control selectivo</a:t>
            </a:r>
          </a:p>
          <a:p>
            <a:pPr algn="ctr"/>
            <a:r>
              <a:rPr lang="es-AR" dirty="0" smtClean="0">
                <a:latin typeface="MS Reference Sans Serif" panose="020B0604030504040204" pitchFamily="34" charset="0"/>
              </a:rPr>
              <a:t>de malezas</a:t>
            </a:r>
            <a:endParaRPr lang="es-AR" dirty="0">
              <a:latin typeface="MS Reference Sans Serif" panose="020B0604030504040204" pitchFamily="34" charset="0"/>
            </a:endParaRPr>
          </a:p>
        </p:txBody>
      </p:sp>
      <p:sp>
        <p:nvSpPr>
          <p:cNvPr id="8" name="Flecha derecha 7"/>
          <p:cNvSpPr/>
          <p:nvPr/>
        </p:nvSpPr>
        <p:spPr>
          <a:xfrm>
            <a:off x="3549446" y="1733963"/>
            <a:ext cx="619432" cy="48463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Flecha derecha 8"/>
          <p:cNvSpPr/>
          <p:nvPr/>
        </p:nvSpPr>
        <p:spPr>
          <a:xfrm>
            <a:off x="7202130" y="1733963"/>
            <a:ext cx="619432" cy="48463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9" y="3498868"/>
            <a:ext cx="5279923" cy="316795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296" y="3481752"/>
            <a:ext cx="4807975" cy="32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Flujo de trabajo y organización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1277" y="1154545"/>
            <a:ext cx="10842523" cy="5004306"/>
          </a:xfrm>
        </p:spPr>
        <p:txBody>
          <a:bodyPr>
            <a:normAutofit/>
          </a:bodyPr>
          <a:lstStyle/>
          <a:p>
            <a:pPr marL="127000" lvl="0" indent="0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600"/>
              <a:buNone/>
            </a:pPr>
            <a:r>
              <a:rPr lang="es-AR" sz="2000" b="1" dirty="0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- Comunicación </a:t>
            </a:r>
            <a:r>
              <a:rPr lang="es-AR" sz="2000" b="1" dirty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y la asignación de tareas dentro del </a:t>
            </a:r>
            <a:r>
              <a:rPr lang="es-AR" sz="2000" b="1" dirty="0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equipo:</a:t>
            </a:r>
          </a:p>
          <a:p>
            <a:pPr marL="127000" lvl="0" indent="0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600"/>
              <a:buNone/>
            </a:pPr>
            <a:r>
              <a:rPr lang="es-AR" sz="2000" b="1" dirty="0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 </a:t>
            </a:r>
            <a:r>
              <a:rPr lang="es-AR" sz="2000" dirty="0" err="1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Discord</a:t>
            </a:r>
            <a:r>
              <a:rPr lang="es-AR" sz="2000" dirty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 </a:t>
            </a:r>
            <a:r>
              <a:rPr lang="es-AR" sz="2000" dirty="0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y mails. Sin organigrama tipo </a:t>
            </a:r>
            <a:r>
              <a:rPr lang="es-AR" sz="2000" dirty="0" err="1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Trello</a:t>
            </a:r>
            <a:r>
              <a:rPr lang="es-AR" sz="2000" dirty="0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.</a:t>
            </a:r>
          </a:p>
          <a:p>
            <a:pPr marL="127000" lvl="0" indent="0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600"/>
              <a:buNone/>
            </a:pPr>
            <a:r>
              <a:rPr lang="es-AR" sz="2000" b="1" dirty="0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- Herramientas colaborativas: </a:t>
            </a:r>
            <a:r>
              <a:rPr lang="es-AR" sz="2000" dirty="0" err="1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Colab</a:t>
            </a:r>
            <a:r>
              <a:rPr lang="es-AR" sz="2000" dirty="0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, </a:t>
            </a:r>
            <a:r>
              <a:rPr lang="es-AR" sz="2000" dirty="0" err="1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Github</a:t>
            </a:r>
            <a:endParaRPr lang="es-AR" sz="2000" dirty="0" smtClean="0">
              <a:latin typeface="MS Reference Sans Serif" panose="020B0604030504040204" pitchFamily="34" charset="0"/>
              <a:ea typeface="Nunito Sans"/>
              <a:cs typeface="Nunito Sans"/>
              <a:sym typeface="Nunito Sans"/>
            </a:endParaRPr>
          </a:p>
          <a:p>
            <a:pPr marL="127000" lvl="0" indent="0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600"/>
              <a:buNone/>
            </a:pPr>
            <a:r>
              <a:rPr lang="en-US" sz="2000" b="1" dirty="0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- </a:t>
            </a:r>
            <a:r>
              <a:rPr lang="es-AR" sz="2000" b="1" dirty="0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Buenas </a:t>
            </a:r>
            <a:r>
              <a:rPr lang="es-AR" sz="2000" b="1" dirty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prácticas de desarrollo en el </a:t>
            </a:r>
            <a:r>
              <a:rPr lang="es-AR" sz="2000" b="1" dirty="0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proyecto: </a:t>
            </a:r>
            <a:r>
              <a:rPr lang="es-AR" sz="2000" dirty="0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Seguimos pautas al pie de la letra y documentamos.</a:t>
            </a:r>
          </a:p>
          <a:p>
            <a:pPr marL="127000" lvl="0" indent="0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600"/>
              <a:buNone/>
            </a:pPr>
            <a:r>
              <a:rPr lang="en-US" sz="2000" b="1" dirty="0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- </a:t>
            </a:r>
            <a:r>
              <a:rPr lang="en-US" sz="2000" b="1" dirty="0" err="1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Busqueda</a:t>
            </a:r>
            <a:r>
              <a:rPr lang="en-US" sz="2000" b="1" dirty="0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 de dataset: </a:t>
            </a:r>
            <a:r>
              <a:rPr lang="en-US" sz="2000" dirty="0" err="1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Kaggle</a:t>
            </a:r>
            <a:r>
              <a:rPr lang="en-US" sz="2000" dirty="0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, </a:t>
            </a:r>
            <a:r>
              <a:rPr lang="en-US" sz="2000" dirty="0" err="1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Roboflow</a:t>
            </a:r>
            <a:r>
              <a:rPr lang="en-US" sz="2000" dirty="0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, </a:t>
            </a:r>
            <a:r>
              <a:rPr lang="en-US" sz="2000" dirty="0" err="1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Mendeley</a:t>
            </a:r>
            <a:r>
              <a:rPr lang="en-US" sz="2000" dirty="0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 data, papers</a:t>
            </a:r>
          </a:p>
          <a:p>
            <a:pPr marL="127000" lvl="0" indent="0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600"/>
              <a:buNone/>
            </a:pPr>
            <a:r>
              <a:rPr lang="en-US" sz="2000" b="1" dirty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- </a:t>
            </a:r>
            <a:r>
              <a:rPr lang="en-US" sz="2000" b="1" dirty="0" err="1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L</a:t>
            </a:r>
            <a:r>
              <a:rPr lang="en-US" sz="2000" b="1" dirty="0" err="1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ectura</a:t>
            </a:r>
            <a:r>
              <a:rPr lang="en-US" sz="2000" b="1" dirty="0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de </a:t>
            </a:r>
            <a:r>
              <a:rPr lang="en-US" sz="2000" b="1" dirty="0" err="1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varios</a:t>
            </a:r>
            <a:r>
              <a:rPr lang="en-US" sz="2000" b="1" dirty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 papers: </a:t>
            </a:r>
            <a:r>
              <a:rPr lang="en-US" sz="2000" dirty="0" err="1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revisiones</a:t>
            </a:r>
            <a:r>
              <a:rPr lang="en-US" sz="2000" dirty="0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 Weed/crop, </a:t>
            </a:r>
            <a:r>
              <a:rPr lang="en-US" sz="2000" dirty="0" err="1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evaluaciones</a:t>
            </a:r>
            <a:r>
              <a:rPr lang="en-US" sz="2000" dirty="0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 de </a:t>
            </a:r>
            <a:r>
              <a:rPr lang="en-US" sz="2000" dirty="0" err="1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datasets,etc</a:t>
            </a:r>
            <a:r>
              <a:rPr lang="en-US" sz="2000" dirty="0" smtClean="0">
                <a:latin typeface="MS Reference Sans Serif" panose="020B0604030504040204" pitchFamily="34" charset="0"/>
                <a:ea typeface="Nunito Sans"/>
                <a:cs typeface="Nunito Sans"/>
                <a:sym typeface="Nunito Sans"/>
              </a:rPr>
              <a:t>. </a:t>
            </a:r>
            <a:endParaRPr lang="es-AR" sz="2000" dirty="0">
              <a:latin typeface="MS Reference Sans Serif" panose="020B0604030504040204" pitchFamily="34" charset="0"/>
              <a:ea typeface="Nunito Sans"/>
              <a:cs typeface="Nunito Sans"/>
              <a:sym typeface="Nunito Sans"/>
            </a:endParaRPr>
          </a:p>
          <a:p>
            <a:pPr marL="0" indent="0">
              <a:buNone/>
            </a:pPr>
            <a:r>
              <a:rPr lang="en-US" sz="20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   </a:t>
            </a:r>
            <a:endParaRPr lang="en-US" sz="2000" dirty="0">
              <a:latin typeface="MS Reference Sans Serif" panose="020B060403050404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MS Reference Sans Serif" panose="020B0604030504040204" pitchFamily="34" charset="0"/>
              <a:cs typeface="Arial" panose="020B0604020202020204" pitchFamily="34" charset="0"/>
            </a:endParaRPr>
          </a:p>
          <a:p>
            <a:endParaRPr lang="es-AR" sz="2000" dirty="0"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Datos</a:t>
            </a:r>
            <a:r>
              <a:rPr lang="en-US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</a:br>
            <a:endParaRPr lang="es-AR" sz="2800" dirty="0"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2452" y="1154545"/>
            <a:ext cx="10911348" cy="5206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b="1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Origen</a:t>
            </a:r>
            <a:r>
              <a:rPr lang="es-AR" sz="20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: </a:t>
            </a:r>
            <a:r>
              <a:rPr lang="es-AR" sz="2000" dirty="0" err="1" smtClean="0">
                <a:latin typeface="MS Reference Sans Serif" panose="020B0604030504040204" pitchFamily="34" charset="0"/>
                <a:cs typeface="Arial" panose="020B0604020202020204" pitchFamily="34" charset="0"/>
              </a:rPr>
              <a:t>Sudars</a:t>
            </a:r>
            <a:r>
              <a:rPr lang="es-AR" sz="20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 et al, 2020. Data in </a:t>
            </a:r>
            <a:r>
              <a:rPr lang="es-AR" sz="2000" dirty="0" err="1" smtClean="0">
                <a:latin typeface="MS Reference Sans Serif" panose="020B0604030504040204" pitchFamily="34" charset="0"/>
                <a:cs typeface="Arial" panose="020B0604020202020204" pitchFamily="34" charset="0"/>
              </a:rPr>
              <a:t>brief</a:t>
            </a:r>
            <a:endParaRPr lang="es-AR" sz="2000" dirty="0" smtClean="0">
              <a:latin typeface="MS Reference Sans Serif" panose="020B060403050404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2000" b="1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Características:</a:t>
            </a:r>
            <a:r>
              <a:rPr lang="es-AR" sz="20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 6 cultivos y 8 malezas. 1118 fotos RGB sacadas con cámara digital y etiquetadas con 7853  BB y desbalance de clases (7442 </a:t>
            </a:r>
            <a:r>
              <a:rPr lang="es-AR" sz="2000" dirty="0" err="1" smtClean="0">
                <a:latin typeface="MS Reference Sans Serif" panose="020B0604030504040204" pitchFamily="34" charset="0"/>
                <a:cs typeface="Arial" panose="020B0604020202020204" pitchFamily="34" charset="0"/>
              </a:rPr>
              <a:t>weeds</a:t>
            </a:r>
            <a:r>
              <a:rPr lang="es-AR" sz="20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 y 441 </a:t>
            </a:r>
            <a:r>
              <a:rPr lang="es-AR" sz="2000" dirty="0" err="1" smtClean="0">
                <a:latin typeface="MS Reference Sans Serif" panose="020B0604030504040204" pitchFamily="34" charset="0"/>
                <a:cs typeface="Arial" panose="020B0604020202020204" pitchFamily="34" charset="0"/>
              </a:rPr>
              <a:t>crops</a:t>
            </a:r>
            <a:r>
              <a:rPr lang="es-AR" sz="20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). </a:t>
            </a:r>
          </a:p>
          <a:p>
            <a:pPr marL="0" indent="0">
              <a:buNone/>
            </a:pPr>
            <a:r>
              <a:rPr lang="es-AR" sz="2000" b="1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Descarga:</a:t>
            </a:r>
            <a:r>
              <a:rPr lang="es-AR" sz="20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 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WeedCrop</a:t>
            </a:r>
            <a:r>
              <a:rPr lang="es-AR" sz="2000" dirty="0" smtClean="0">
                <a:latin typeface="MS Reference Sans Serif" panose="020B0604030504040204" pitchFamily="34" charset="0"/>
              </a:rPr>
              <a:t> 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Image</a:t>
            </a:r>
            <a:r>
              <a:rPr lang="es-AR" sz="2000" dirty="0" smtClean="0">
                <a:latin typeface="MS Reference Sans Serif" panose="020B0604030504040204" pitchFamily="34" charset="0"/>
              </a:rPr>
              <a:t> 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Dataset</a:t>
            </a:r>
            <a:r>
              <a:rPr lang="es-AR" sz="2000" dirty="0" smtClean="0">
                <a:latin typeface="MS Reference Sans Serif" panose="020B0604030504040204" pitchFamily="34" charset="0"/>
              </a:rPr>
              <a:t> de </a:t>
            </a:r>
            <a:r>
              <a:rPr lang="es-AR" sz="2000" dirty="0" err="1" smtClean="0">
                <a:latin typeface="MS Reference Sans Serif" panose="020B0604030504040204" pitchFamily="34" charset="0"/>
                <a:cs typeface="Arial" panose="020B0604020202020204" pitchFamily="34" charset="0"/>
              </a:rPr>
              <a:t>Kaggle</a:t>
            </a:r>
            <a:r>
              <a:rPr lang="es-AR" sz="20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. Con </a:t>
            </a:r>
            <a:r>
              <a:rPr lang="es-AR" sz="2000" dirty="0" smtClean="0">
                <a:latin typeface="MS Reference Sans Serif" panose="020B0604030504040204" pitchFamily="34" charset="0"/>
              </a:rPr>
              <a:t>2822 imágenes de diferente calidad etiquetadas en formato YOLO v5 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PyTorch</a:t>
            </a:r>
            <a:r>
              <a:rPr lang="es-AR" sz="2000" dirty="0" smtClean="0">
                <a:latin typeface="MS Reference Sans Serif" panose="020B0604030504040204" pitchFamily="34" charset="0"/>
              </a:rPr>
              <a:t>. </a:t>
            </a:r>
            <a:endParaRPr lang="es-AR" sz="2000" b="1" dirty="0" smtClean="0">
              <a:latin typeface="MS Reference Sans Serif" panose="020B0604030504040204" pitchFamily="34" charset="0"/>
            </a:endParaRPr>
          </a:p>
          <a:p>
            <a:pPr marL="0" indent="0">
              <a:buNone/>
            </a:pPr>
            <a:r>
              <a:rPr lang="es-AR" sz="2000" b="1" dirty="0" smtClean="0">
                <a:latin typeface="MS Reference Sans Serif" panose="020B0604030504040204" pitchFamily="34" charset="0"/>
              </a:rPr>
              <a:t>Clases: </a:t>
            </a:r>
            <a:r>
              <a:rPr lang="es-AR" sz="2000" dirty="0" smtClean="0">
                <a:latin typeface="MS Reference Sans Serif" panose="020B0604030504040204" pitchFamily="34" charset="0"/>
              </a:rPr>
              <a:t>2 Cultivo/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crop</a:t>
            </a:r>
            <a:r>
              <a:rPr lang="es-AR" sz="2000" dirty="0" smtClean="0">
                <a:latin typeface="MS Reference Sans Serif" panose="020B0604030504040204" pitchFamily="34" charset="0"/>
              </a:rPr>
              <a:t>, Maleza/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weed</a:t>
            </a:r>
            <a:endParaRPr lang="es-AR" sz="2000" dirty="0" smtClean="0">
              <a:latin typeface="MS Reference Sans Serif" panose="020B0604030504040204" pitchFamily="34" charset="0"/>
            </a:endParaRPr>
          </a:p>
          <a:p>
            <a:pPr marL="0" indent="0">
              <a:buNone/>
            </a:pPr>
            <a:r>
              <a:rPr lang="es-AR" sz="2000" b="1" dirty="0" smtClean="0">
                <a:latin typeface="MS Reference Sans Serif" panose="020B0604030504040204" pitchFamily="34" charset="0"/>
              </a:rPr>
              <a:t>División: 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train</a:t>
            </a:r>
            <a:r>
              <a:rPr lang="es-AR" sz="2000" dirty="0" smtClean="0">
                <a:latin typeface="MS Reference Sans Serif" panose="020B0604030504040204" pitchFamily="34" charset="0"/>
              </a:rPr>
              <a:t> (2469), </a:t>
            </a:r>
            <a:r>
              <a:rPr lang="es-AR" sz="2000" dirty="0" err="1" smtClean="0">
                <a:latin typeface="MS Reference Sans Serif" panose="020B0604030504040204" pitchFamily="34" charset="0"/>
              </a:rPr>
              <a:t>validation</a:t>
            </a:r>
            <a:r>
              <a:rPr lang="es-AR" sz="2000" dirty="0" smtClean="0">
                <a:latin typeface="MS Reference Sans Serif" panose="020B0604030504040204" pitchFamily="34" charset="0"/>
              </a:rPr>
              <a:t> (235) y test (118).</a:t>
            </a:r>
          </a:p>
          <a:p>
            <a:pPr marL="0" indent="0">
              <a:buNone/>
            </a:pPr>
            <a:r>
              <a:rPr lang="es-AR" sz="2000" b="1" dirty="0" smtClean="0">
                <a:latin typeface="MS Reference Sans Serif" panose="020B0604030504040204" pitchFamily="34" charset="0"/>
              </a:rPr>
              <a:t>Almacenamiento: </a:t>
            </a:r>
            <a:r>
              <a:rPr lang="es-AR" sz="2000" dirty="0" smtClean="0">
                <a:latin typeface="MS Reference Sans Serif" panose="020B0604030504040204" pitchFamily="34" charset="0"/>
              </a:rPr>
              <a:t>Google drive personal</a:t>
            </a:r>
          </a:p>
          <a:p>
            <a:pPr marL="0" indent="0">
              <a:buNone/>
            </a:pPr>
            <a:endParaRPr lang="es-AR" sz="2000" dirty="0" smtClean="0">
              <a:latin typeface="MS Reference Sans Serif" panose="020B0604030504040204" pitchFamily="34" charset="0"/>
            </a:endParaRPr>
          </a:p>
          <a:p>
            <a:pPr marL="0" indent="0">
              <a:buNone/>
            </a:pPr>
            <a:r>
              <a:rPr lang="es-AR" sz="2000" dirty="0" smtClean="0">
                <a:latin typeface="MS Reference Sans Serif" panose="020B0604030504040204" pitchFamily="34" charset="0"/>
                <a:hlinkClick r:id="rId2"/>
              </a:rPr>
              <a:t>https://www.kaggle.com/datasets/vinayakshanawad/weedcrop-image-dataset/data</a:t>
            </a:r>
            <a:endParaRPr lang="es-AR" sz="2000" dirty="0" smtClean="0">
              <a:latin typeface="MS Reference Sans Serif" panose="020B0604030504040204" pitchFamily="34" charset="0"/>
            </a:endParaRPr>
          </a:p>
          <a:p>
            <a:endParaRPr lang="es-AR" sz="2000" dirty="0" smtClean="0">
              <a:latin typeface="MS Reference Sans Serif" panose="020B0604030504040204" pitchFamily="34" charset="0"/>
            </a:endParaRPr>
          </a:p>
          <a:p>
            <a:endParaRPr lang="es-AR" sz="2000" dirty="0"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10" y="4016689"/>
            <a:ext cx="4573684" cy="26252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123" y="4031226"/>
            <a:ext cx="6583290" cy="218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11"/>
          <a:stretch/>
        </p:blipFill>
        <p:spPr>
          <a:xfrm>
            <a:off x="5718687" y="4208207"/>
            <a:ext cx="3935643" cy="21385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Datos</a:t>
            </a:r>
            <a:b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</a:br>
            <a:endParaRPr lang="es-AR" sz="2800" dirty="0"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5136" y="1066055"/>
            <a:ext cx="11385754" cy="3378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b="1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Pre-procesamiento</a:t>
            </a:r>
            <a:r>
              <a:rPr lang="es-AR" sz="2000" b="1" dirty="0">
                <a:latin typeface="MS Reference Sans Serif" panose="020B0604030504040204" pitchFamily="34" charset="0"/>
                <a:cs typeface="Arial" panose="020B0604020202020204" pitchFamily="34" charset="0"/>
              </a:rPr>
              <a:t>:</a:t>
            </a:r>
            <a:r>
              <a:rPr lang="es-AR" sz="2000" dirty="0">
                <a:latin typeface="MS Reference Sans Serif" panose="020B0604030504040204" pitchFamily="34" charset="0"/>
                <a:cs typeface="Arial" panose="020B0604020202020204" pitchFamily="34" charset="0"/>
              </a:rPr>
              <a:t> </a:t>
            </a:r>
            <a:r>
              <a:rPr lang="es-AR" sz="2000" dirty="0" err="1">
                <a:latin typeface="MS Reference Sans Serif" panose="020B0604030504040204" pitchFamily="34" charset="0"/>
              </a:rPr>
              <a:t>WeedCrop</a:t>
            </a:r>
            <a:r>
              <a:rPr lang="es-AR" sz="2000" dirty="0">
                <a:latin typeface="MS Reference Sans Serif" panose="020B0604030504040204" pitchFamily="34" charset="0"/>
              </a:rPr>
              <a:t> </a:t>
            </a:r>
            <a:r>
              <a:rPr lang="es-AR" sz="2000" dirty="0" err="1">
                <a:latin typeface="MS Reference Sans Serif" panose="020B0604030504040204" pitchFamily="34" charset="0"/>
              </a:rPr>
              <a:t>Image</a:t>
            </a:r>
            <a:r>
              <a:rPr lang="es-AR" sz="2000" dirty="0">
                <a:latin typeface="MS Reference Sans Serif" panose="020B0604030504040204" pitchFamily="34" charset="0"/>
              </a:rPr>
              <a:t> </a:t>
            </a:r>
            <a:r>
              <a:rPr lang="es-AR" sz="2000" dirty="0" err="1">
                <a:latin typeface="MS Reference Sans Serif" panose="020B0604030504040204" pitchFamily="34" charset="0"/>
              </a:rPr>
              <a:t>Dataset</a:t>
            </a:r>
            <a:r>
              <a:rPr lang="es-AR" sz="2000" dirty="0">
                <a:latin typeface="MS Reference Sans Serif" panose="020B0604030504040204" pitchFamily="34" charset="0"/>
              </a:rPr>
              <a:t> </a:t>
            </a:r>
            <a:r>
              <a:rPr lang="es-AR" sz="2000" dirty="0" smtClean="0">
                <a:latin typeface="MS Reference Sans Serif" panose="020B0604030504040204" pitchFamily="34" charset="0"/>
              </a:rPr>
              <a:t>de </a:t>
            </a:r>
            <a:r>
              <a:rPr lang="es-AR" sz="2000" dirty="0" err="1" smtClean="0">
                <a:latin typeface="MS Reference Sans Serif" panose="020B0604030504040204" pitchFamily="34" charset="0"/>
                <a:cs typeface="Arial" panose="020B0604020202020204" pitchFamily="34" charset="0"/>
              </a:rPr>
              <a:t>Kaggle</a:t>
            </a:r>
            <a:r>
              <a:rPr lang="es-AR" sz="20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latin typeface="MS Reference Sans Serif" panose="020B060403050404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2000" dirty="0" smtClean="0">
                <a:latin typeface="MS Reference Sans Serif" panose="020B0604030504040204" pitchFamily="34" charset="0"/>
              </a:rPr>
              <a:t>- </a:t>
            </a:r>
            <a:r>
              <a:rPr lang="es-AR" sz="2000" dirty="0">
                <a:latin typeface="MS Reference Sans Serif" panose="020B0604030504040204" pitchFamily="34" charset="0"/>
              </a:rPr>
              <a:t>Orientación automática de los datos de píxeles (con eliminación de la orientación EXIF).</a:t>
            </a:r>
          </a:p>
          <a:p>
            <a:pPr marL="0" indent="0">
              <a:buNone/>
            </a:pPr>
            <a:r>
              <a:rPr lang="es-AR" sz="2000" dirty="0">
                <a:latin typeface="MS Reference Sans Serif" panose="020B0604030504040204" pitchFamily="34" charset="0"/>
              </a:rPr>
              <a:t>- Se aplicó el siguiente aumento para crear 3 versiones de cada imagen de origen:</a:t>
            </a:r>
          </a:p>
          <a:p>
            <a:pPr marL="0" indent="0">
              <a:buNone/>
            </a:pPr>
            <a:r>
              <a:rPr lang="es-AR" sz="2000" dirty="0">
                <a:latin typeface="MS Reference Sans Serif" panose="020B0604030504040204" pitchFamily="34" charset="0"/>
              </a:rPr>
              <a:t>- Probabilidad igual de una de las siguientes rotaciones de 90 grados: ninguna, en el sentido de las agujas del reloj, en sentido contrario a las agujas del reloj</a:t>
            </a:r>
          </a:p>
          <a:p>
            <a:pPr marL="0" indent="0">
              <a:buNone/>
            </a:pPr>
            <a:r>
              <a:rPr lang="es-AR" sz="2000" dirty="0">
                <a:latin typeface="MS Reference Sans Serif" panose="020B0604030504040204" pitchFamily="34" charset="0"/>
              </a:rPr>
              <a:t>- Giro aleatorio de entre -15° y +15° horizontalmente y -15° y +15° verticalmente</a:t>
            </a:r>
          </a:p>
          <a:p>
            <a:pPr marL="0" indent="0">
              <a:buNone/>
            </a:pPr>
            <a:r>
              <a:rPr lang="es-AR" sz="2000" dirty="0">
                <a:latin typeface="MS Reference Sans Serif" panose="020B0604030504040204" pitchFamily="34" charset="0"/>
              </a:rPr>
              <a:t>- Ajuste aleatorio de brillo entre -25 y +</a:t>
            </a:r>
            <a:r>
              <a:rPr lang="es-AR" sz="2000" dirty="0" smtClean="0">
                <a:latin typeface="MS Reference Sans Serif" panose="020B0604030504040204" pitchFamily="34" charset="0"/>
              </a:rPr>
              <a:t>25.</a:t>
            </a: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11"/>
          <a:stretch/>
        </p:blipFill>
        <p:spPr>
          <a:xfrm>
            <a:off x="1671854" y="4225415"/>
            <a:ext cx="3872311" cy="2104103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1933251" y="4355690"/>
            <a:ext cx="780454" cy="993058"/>
            <a:chOff x="5327214" y="4412311"/>
            <a:chExt cx="926102" cy="1506708"/>
          </a:xfrm>
        </p:grpSpPr>
        <p:sp>
          <p:nvSpPr>
            <p:cNvPr id="6" name="Rectángulo 5"/>
            <p:cNvSpPr/>
            <p:nvPr/>
          </p:nvSpPr>
          <p:spPr>
            <a:xfrm>
              <a:off x="5338916" y="5004619"/>
              <a:ext cx="914400" cy="914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327214" y="4412311"/>
              <a:ext cx="727759" cy="5603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crop</a:t>
              </a:r>
              <a:endParaRPr lang="es-AR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943947" y="4281947"/>
            <a:ext cx="947601" cy="1317524"/>
            <a:chOff x="5295883" y="4591663"/>
            <a:chExt cx="947601" cy="1317524"/>
          </a:xfrm>
        </p:grpSpPr>
        <p:sp>
          <p:nvSpPr>
            <p:cNvPr id="15" name="Rectángulo 14"/>
            <p:cNvSpPr/>
            <p:nvPr/>
          </p:nvSpPr>
          <p:spPr>
            <a:xfrm>
              <a:off x="5329084" y="4994787"/>
              <a:ext cx="914400" cy="914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295883" y="4591663"/>
              <a:ext cx="602537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crop</a:t>
              </a:r>
              <a:endParaRPr lang="es-AR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8388127" y="3913238"/>
            <a:ext cx="937769" cy="904568"/>
            <a:chOff x="7739198" y="4901380"/>
            <a:chExt cx="937769" cy="1307691"/>
          </a:xfrm>
        </p:grpSpPr>
        <p:sp>
          <p:nvSpPr>
            <p:cNvPr id="18" name="Rectángulo 17"/>
            <p:cNvSpPr/>
            <p:nvPr/>
          </p:nvSpPr>
          <p:spPr>
            <a:xfrm>
              <a:off x="7762567" y="5294671"/>
              <a:ext cx="914400" cy="914400"/>
            </a:xfrm>
            <a:prstGeom prst="rect">
              <a:avLst/>
            </a:prstGeom>
            <a:noFill/>
            <a:ln w="381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739198" y="4901380"/>
              <a:ext cx="692177" cy="369332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weed</a:t>
              </a:r>
              <a:endParaRPr lang="es-AR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6987032" y="4758812"/>
            <a:ext cx="947601" cy="1042218"/>
            <a:chOff x="7729366" y="4901381"/>
            <a:chExt cx="947601" cy="1307690"/>
          </a:xfrm>
        </p:grpSpPr>
        <p:sp>
          <p:nvSpPr>
            <p:cNvPr id="22" name="Rectángulo 21"/>
            <p:cNvSpPr/>
            <p:nvPr/>
          </p:nvSpPr>
          <p:spPr>
            <a:xfrm>
              <a:off x="7762567" y="5294671"/>
              <a:ext cx="914400" cy="914400"/>
            </a:xfrm>
            <a:prstGeom prst="rect">
              <a:avLst/>
            </a:prstGeom>
            <a:noFill/>
            <a:ln w="381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729366" y="4901381"/>
              <a:ext cx="692177" cy="369333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weed</a:t>
              </a:r>
              <a:endParaRPr lang="es-AR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5730369" y="4542504"/>
            <a:ext cx="819786" cy="1012722"/>
            <a:chOff x="7750312" y="4745024"/>
            <a:chExt cx="926656" cy="1464045"/>
          </a:xfrm>
        </p:grpSpPr>
        <p:sp>
          <p:nvSpPr>
            <p:cNvPr id="25" name="Rectángulo 24"/>
            <p:cNvSpPr/>
            <p:nvPr/>
          </p:nvSpPr>
          <p:spPr>
            <a:xfrm>
              <a:off x="7762568" y="5294670"/>
              <a:ext cx="914400" cy="914399"/>
            </a:xfrm>
            <a:prstGeom prst="rect">
              <a:avLst/>
            </a:prstGeom>
            <a:noFill/>
            <a:ln w="381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7750312" y="4745024"/>
              <a:ext cx="815508" cy="533926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weed</a:t>
              </a:r>
              <a:endParaRPr lang="es-AR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0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6878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dirty="0" smtClean="0">
                <a:latin typeface="MS Reference Sans Serif" panose="020B0604030504040204" pitchFamily="34" charset="0"/>
                <a:cs typeface="Arial" panose="020B0604020202020204" pitchFamily="34" charset="0"/>
              </a:rPr>
              <a:t>Datos EDA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31273" y="886691"/>
            <a:ext cx="10529454" cy="184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https://lh7-us.googleusercontent.com/_JRGgLwl2m-wrQ1BzfRheFyDeFCAmZ6lbpuSi-FAZSxacdwBGGsqCZaaQV9b8J0AelxcYtnI54hq8vYTFMqAWsxDkR-jAhaHqL6vT0ODWm_zlOAhltbnYSEb_lX5kCPx0AnRxZtur7AIiPA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5" y="1229033"/>
            <a:ext cx="55245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7-us.googleusercontent.com/idsK_aG80NJ60XO5uiyAUQZgWZYlrXBF1oDvN7XvLQcc0WN5lz0bW9aB-OQYn4YBLWiMAkV9UmKeDLrxPJAMPsSeiqUhyd1BEEmpb7Vmk9mRq6sPfACy1p1Q2w5zMrkwYdWWfRQ9fo4V5dE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271" y="1223450"/>
            <a:ext cx="5562600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6499</TotalTime>
  <Words>1235</Words>
  <Application>Microsoft Office PowerPoint</Application>
  <PresentationFormat>Panorámica</PresentationFormat>
  <Paragraphs>128</Paragraphs>
  <Slides>24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Bodoni Bd BT</vt:lpstr>
      <vt:lpstr>Calibri</vt:lpstr>
      <vt:lpstr>Calibri Light</vt:lpstr>
      <vt:lpstr>MS Reference Sans Serif</vt:lpstr>
      <vt:lpstr>Nunito Sans</vt:lpstr>
      <vt:lpstr>Roboto Mono</vt:lpstr>
      <vt:lpstr>Tema de Office</vt:lpstr>
      <vt:lpstr>Presentación de PowerPoint</vt:lpstr>
      <vt:lpstr> Motivación </vt:lpstr>
      <vt:lpstr> Problema </vt:lpstr>
      <vt:lpstr> Objetivo del proyecto </vt:lpstr>
      <vt:lpstr> Objetivo del proyecto </vt:lpstr>
      <vt:lpstr> Flujo de trabajo y organización </vt:lpstr>
      <vt:lpstr> Datos </vt:lpstr>
      <vt:lpstr> Datos </vt:lpstr>
      <vt:lpstr> Datos EDA </vt:lpstr>
      <vt:lpstr> Datos EDA </vt:lpstr>
      <vt:lpstr> Datos EDA </vt:lpstr>
      <vt:lpstr> Modelo y entrenamiento </vt:lpstr>
      <vt:lpstr> Modelo y entrenamiento </vt:lpstr>
      <vt:lpstr> Métricas del entrenamiento </vt:lpstr>
      <vt:lpstr> Métricas del entrenamiento </vt:lpstr>
      <vt:lpstr> Métricas del entrenamiento </vt:lpstr>
      <vt:lpstr> Resultados de la validación </vt:lpstr>
      <vt:lpstr> Métricas de la validación </vt:lpstr>
      <vt:lpstr> Métricas de la validación </vt:lpstr>
      <vt:lpstr> Ejemplo en imágenes validación </vt:lpstr>
      <vt:lpstr> Interfaz del usuario y uso del modelo </vt:lpstr>
      <vt:lpstr> Posibles upgrades del proyecto </vt:lpstr>
      <vt:lpstr> Posibles upgrades del proyecto </vt:lpstr>
      <vt:lpstr> Bibliografía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Yamila</dc:creator>
  <cp:lastModifiedBy>Yamila</cp:lastModifiedBy>
  <cp:revision>108</cp:revision>
  <dcterms:created xsi:type="dcterms:W3CDTF">2024-03-12T21:31:18Z</dcterms:created>
  <dcterms:modified xsi:type="dcterms:W3CDTF">2024-03-18T17:11:50Z</dcterms:modified>
</cp:coreProperties>
</file>