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53FD3F-79B4-4AD0-8039-E3742689C277}">
  <a:tblStyle styleId="{6453FD3F-79B4-4AD0-8039-E3742689C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cabc44c31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bcabc44c31_0_9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2cc9e4a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2cc9e4a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2cc9e4a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2cc9e4a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2cc9e4a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2cc9e4a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Workato: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Ease of Use: Workato's user-friendly interface and drag-and-drop workflow builder make it accessible to users with varying levels of technical expertise, reducing the learning curve.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Rapid Deployment: Workato's cloud-native architecture enables quick deployment and scalability, allowing organizations to adapt to changing business needs and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Pre-built Connectors: Workato offers a vast library of pre-built connectors and recipes for popular applications and services, accelerating integration development and time-to-value.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Collaboration Features: Workato's collaboration features, such as shared workspaces and real-time collaboration, facilitate teamwork and communication among users working on integration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Affordability: </a:t>
            </a:r>
            <a:r>
              <a:rPr lang="en-GB"/>
              <a:t>Workato</a:t>
            </a:r>
            <a:r>
              <a:rPr lang="en-GB"/>
              <a:t> pricing model, which is based on usage and features, offers flexibility and cost-effectiveness, making it an attractive option for small to mid-sized businesses.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Limited Complexity: While Workato excels at simple to moderate complexity integrations, it may not be suitable for highly complex or mission-critical enterprise integrations that require advanced features and capabilities.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Customization Constraints: Workato's platform may have limitations in terms of customization and extensibility compared to more advanced integration platforms like MuleSoft, potentially restricting the flexibility of integration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Support and Documentation: Workato's support resources and documentation may not be as extensive or comprehensive as those offered by larger integration vendors like MuleSoft, leading to potential challenges in troubleshooting and resolving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Dependency on Cloud: Workato's cloud-native architecture means that organizations must rely on internet connectivity and third-party cloud infrastructure, which may introduce latency or downtime risks.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Regulatory Compliance: Organizations operating in highly regulated industries or jurisdictions may face challenges in meeting compliance requirements with Workato's cloud-based platform, particularly concerning data privacy and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bcec711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bcec711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Workato: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Ease of Use: Workato's user-friendly interface and drag-and-drop workflow builder make it accessible to users with varying levels of technical expertise, reducing the learning curve.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Rapid Deployment: Workato's cloud-native architecture enables quick deployment and scalability, allowing organizations to adapt to changing business needs and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Pre-built Connectors: Workato offers a vast library of pre-built connectors and recipes for popular applications and services, accelerating integration development and time-to-value.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Collaboration Features: Workato's collaboration features, such as shared workspaces and real-time collaboration, facilitate teamwork and communication among users working on integration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Affordability: </a:t>
            </a:r>
            <a:r>
              <a:rPr lang="en-GB"/>
              <a:t>Workato</a:t>
            </a:r>
            <a:r>
              <a:rPr lang="en-GB"/>
              <a:t> pricing model, which is based on usage and features, offers flexibility and cost-effectiveness, making it an attractive option for small to mid-sized businesses.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Limited Complexity: While Workato excels at simple to moderate complexity integrations, it may not be suitable for highly complex or mission-critical enterprise integrations that require advanced features and capabilities.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Customization Constraints: Workato's platform may have limitations in terms of customization and extensibility compared to more advanced integration platforms like MuleSoft, potentially restricting the flexibility of integration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Support and Documentation: Workato's support resources and documentation may not be as extensive or comprehensive as those offered by larger integration vendors like MuleSoft, leading to potential challenges in troubleshooting and resolving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Dependency on Cloud: Workato's cloud-native architecture means that organizations must rely on internet connectivity and third-party cloud infrastructure, which may introduce latency or downtime risks.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Regulatory Compliance: Organizations operating in highly regulated industries or jurisdictions may face challenges in meeting compliance requirements with Workato's cloud-based platform, particularly concerning data privacy and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bcec711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bcec711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Workato: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Ease of Use: Workato's user-friendly interface and drag-and-drop workflow builder make it accessible to users with varying levels of technical expertise, reducing the learning curve.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Rapid Deployment: Workato's cloud-native architecture enables quick deployment and scalability, allowing organizations to adapt to changing business needs and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Pre-built Connectors: Workato offers a vast library of pre-built connectors and recipes for popular applications and services, accelerating integration development and time-to-value.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Collaboration Features: Workato's collaboration features, such as shared workspaces and real-time collaboration, facilitate teamwork and communication among users working on integration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Affordability: </a:t>
            </a:r>
            <a:r>
              <a:rPr lang="en-GB"/>
              <a:t>Workato</a:t>
            </a:r>
            <a:r>
              <a:rPr lang="en-GB"/>
              <a:t> pricing model, which is based on usage and features, offers flexibility and cost-effectiveness, making it an attractive option for small to mid-sized businesses.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Limited Complexity: While Workato excels at simple to moderate complexity integrations, it may not be suitable for highly complex or mission-critical enterprise integrations that require advanced features and capabilities.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Customization Constraints: Workato's platform may have limitations in terms of customization and extensibility compared to more advanced integration platforms like MuleSoft, potentially restricting the flexibility of integration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Support and Documentation: Workato's support resources and documentation may not be as extensive or comprehensive as those offered by larger integration vendors like MuleSoft, leading to potential challenges in troubleshooting and resolving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Dependency on Cloud: Workato's cloud-native architecture means that organizations must rely on internet connectivity and third-party cloud infrastructure, which may introduce latency or downtime risks.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Regulatory Compliance: Organizations operating in highly regulated industries or jurisdictions may face challenges in meeting compliance requirements with Workato's cloud-based platform, particularly concerning data privacy and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bcec711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bcec711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Workato: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Ease of Use: Workato's user-friendly interface and drag-and-drop workflow builder make it accessible to users with varying levels of technical expertise, reducing the learning curve.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Rapid Deployment: Workato's cloud-native architecture enables quick deployment and scalability, allowing organizations to adapt to changing business needs and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Pre-built Connectors: Workato offers a vast library of pre-built connectors and recipes for popular applications and services, accelerating integration development and time-to-value.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Collaboration Features: Workato's collaboration features, such as shared workspaces and real-time collaboration, facilitate teamwork and communication among users working on integration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Affordability: </a:t>
            </a:r>
            <a:r>
              <a:rPr lang="en-GB"/>
              <a:t>Workato</a:t>
            </a:r>
            <a:r>
              <a:rPr lang="en-GB"/>
              <a:t> pricing model, which is based on usage and features, offers flexibility and cost-effectiveness, making it an attractive option for small to mid-sized businesses.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Limited Complexity: While Workato excels at simple to moderate complexity integrations, it may not be suitable for highly complex or mission-critical enterprise integrations that require advanced features and capabilities.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Customization Constraints: Workato's platform may have limitations in terms of customization and extensibility compared to more advanced integration platforms like MuleSoft, potentially restricting the flexibility of integration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Support and Documentation: Workato's support resources and documentation may not be as extensive or comprehensive as those offered by larger integration vendors like MuleSoft, leading to potential challenges in troubleshooting and resolving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Dependency on Cloud: Workato's cloud-native architecture means that organizations must rely on internet connectivity and third-party cloud infrastructure, which may introduce latency or downtime risks.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Regulatory Compliance: Organizations operating in highly regulated industries or jurisdictions may face challenges in meeting compliance requirements with Workato's cloud-based platform, particularly concerning data privacy and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3dd1a9e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3dd1a9e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b91644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6b916447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cabc44c31_0_9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cabc44c31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cabc44c31_0_3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cabc44c31_0_3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2cc9e4a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2cc9e4a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3dd1a9e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3dd1a9e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3dd1a9e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3dd1a9e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3dd1a9e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3dd1a9e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3dd1a9e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3dd1a9e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3dd1a9e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3dd1a9e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14135" y="989347"/>
            <a:ext cx="6007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7018" y="4225985"/>
            <a:ext cx="2389383" cy="6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6854000" y="1435004"/>
            <a:ext cx="411600" cy="41160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806378" y="2645303"/>
            <a:ext cx="1083900" cy="10839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5">
              <a:alpha val="137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813460" y="798444"/>
            <a:ext cx="1086993" cy="543496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rot="10800000">
            <a:off x="6804280" y="3856886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386259" y="193120"/>
            <a:ext cx="514500" cy="514500"/>
          </a:xfrm>
          <a:prstGeom prst="roundRect">
            <a:avLst>
              <a:gd fmla="val 16667" name="adj"/>
            </a:avLst>
          </a:pr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 rot="5400000">
            <a:off x="7101652" y="1719611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02565" y="2003207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7792601" y="1460233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 rot="-5400000">
            <a:off x="8376905" y="728719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 rot="5400000">
            <a:off x="7129084" y="4114062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854000" y="4474107"/>
            <a:ext cx="411600" cy="41160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 rot="-5400000">
            <a:off x="8631191" y="2349815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685515" y="4225985"/>
            <a:ext cx="411600" cy="41160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051491" y="470552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10800000">
            <a:off x="8051545" y="3571468"/>
            <a:ext cx="1093851" cy="546925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 rot="-5400000">
            <a:off x="8051491" y="4174550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 rot="-2700000">
            <a:off x="8708761" y="3007110"/>
            <a:ext cx="364867" cy="364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685515" y="1746335"/>
            <a:ext cx="411600" cy="41160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 rot="-5400000">
            <a:off x="7765170" y="2644430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 rot="5400000">
            <a:off x="6707733" y="94833"/>
            <a:ext cx="704015" cy="51434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 rot="-2700000">
            <a:off x="7571910" y="-70440"/>
            <a:ext cx="142922" cy="142922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802566" y="4989196"/>
            <a:ext cx="367435" cy="155176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 rot="5400000">
            <a:off x="7565846" y="4809608"/>
            <a:ext cx="155176" cy="51435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 rot="10800000">
            <a:off x="8049776" y="4885587"/>
            <a:ext cx="514350" cy="258784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854000" y="1435004"/>
            <a:ext cx="411600" cy="41160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813460" y="798444"/>
            <a:ext cx="1086993" cy="543496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 rot="10800000">
            <a:off x="6804280" y="3856886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386259" y="193120"/>
            <a:ext cx="514500" cy="514500"/>
          </a:xfrm>
          <a:prstGeom prst="roundRect">
            <a:avLst>
              <a:gd fmla="val 16667" name="adj"/>
            </a:avLst>
          </a:pr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/>
          <p:nvPr/>
        </p:nvSpPr>
        <p:spPr>
          <a:xfrm rot="5400000">
            <a:off x="7101652" y="1719611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802565" y="2003207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 rot="5400000">
            <a:off x="7792601" y="1460233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 rot="-5400000">
            <a:off x="8376905" y="728719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 rot="5400000">
            <a:off x="7129084" y="4114062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854000" y="4474107"/>
            <a:ext cx="411600" cy="41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 rot="-5400000">
            <a:off x="8631191" y="2349815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8685515" y="4225985"/>
            <a:ext cx="411600" cy="41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051491" y="470552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>
            <a:off x="8051545" y="3571468"/>
            <a:ext cx="1093851" cy="546925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rot="-5400000">
            <a:off x="8051491" y="4174550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rot="-2700000">
            <a:off x="8708761" y="3007110"/>
            <a:ext cx="364867" cy="364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685515" y="1746335"/>
            <a:ext cx="411600" cy="41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rot="-5400000">
            <a:off x="7765170" y="2644430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rot="5400000">
            <a:off x="6707733" y="94833"/>
            <a:ext cx="704015" cy="51434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rot="-2700000">
            <a:off x="7571910" y="-70440"/>
            <a:ext cx="142922" cy="142922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802566" y="4989196"/>
            <a:ext cx="367435" cy="155176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7565846" y="4809608"/>
            <a:ext cx="155176" cy="51435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10800000">
            <a:off x="8049776" y="4885587"/>
            <a:ext cx="514350" cy="258784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 rot="-2700000">
            <a:off x="8708732" y="4961136"/>
            <a:ext cx="364727" cy="364727"/>
          </a:xfrm>
          <a:custGeom>
            <a:rect b="b" l="l" r="r" t="t"/>
            <a:pathLst>
              <a:path extrusionOk="0" h="486605" w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67018" y="2316157"/>
            <a:ext cx="11937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660658" y="2316157"/>
            <a:ext cx="591900" cy="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252673" y="2316157"/>
            <a:ext cx="293100" cy="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545750" y="2316157"/>
            <a:ext cx="159600" cy="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414135" y="2541815"/>
            <a:ext cx="6007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 rot="-2700000">
            <a:off x="8347966" y="-255158"/>
            <a:ext cx="510317" cy="510317"/>
          </a:xfrm>
          <a:custGeom>
            <a:rect b="b" l="l" r="r" t="t"/>
            <a:pathLst>
              <a:path extrusionOk="0" h="680846" w="680847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73" y="203402"/>
            <a:ext cx="286229" cy="581388"/>
            <a:chOff x="2151529" y="1089212"/>
            <a:chExt cx="228398" cy="463923"/>
          </a:xfrm>
        </p:grpSpPr>
        <p:sp>
          <p:nvSpPr>
            <p:cNvPr id="115" name="Google Shape;115;p15"/>
            <p:cNvSpPr/>
            <p:nvPr/>
          </p:nvSpPr>
          <p:spPr>
            <a:xfrm>
              <a:off x="2151529" y="1089212"/>
              <a:ext cx="228398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6056" y="4648522"/>
            <a:ext cx="1266190" cy="34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30010" y="971766"/>
            <a:ext cx="5756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/>
        </p:nvSpPr>
        <p:spPr>
          <a:xfrm>
            <a:off x="330010" y="203365"/>
            <a:ext cx="134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11744" y="4800600"/>
            <a:ext cx="246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2023 Miracle Software Systems, Inc. | #</a:t>
            </a:r>
            <a:fld id="{00000000-1234-1234-1234-123412341234}" type="slidenum"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0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 rot="5400000">
            <a:off x="7792601" y="1460233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 rot="-5400000">
            <a:off x="8376905" y="728719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 rot="-5400000">
            <a:off x="8631191" y="2349815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685515" y="4225985"/>
            <a:ext cx="411600" cy="41160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8051491" y="470552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10800000">
            <a:off x="8051545" y="3571468"/>
            <a:ext cx="1093851" cy="546925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 rot="-5400000">
            <a:off x="8051491" y="4174550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 rot="-2700000">
            <a:off x="8708761" y="3007110"/>
            <a:ext cx="364867" cy="364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685515" y="1746335"/>
            <a:ext cx="411600" cy="41160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 rot="-5400000">
            <a:off x="7765170" y="2644430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 rot="10800000">
            <a:off x="8049776" y="4885587"/>
            <a:ext cx="514350" cy="258784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 rot="5400000">
            <a:off x="7792601" y="1460233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 rot="-5400000">
            <a:off x="8376905" y="728719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 rot="-5400000">
            <a:off x="8631191" y="2349815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685515" y="4225985"/>
            <a:ext cx="411600" cy="41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8051491" y="470552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 rot="10800000">
            <a:off x="8051545" y="3571468"/>
            <a:ext cx="1093851" cy="546925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-5400000">
            <a:off x="8051491" y="4174550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 rot="-2700000">
            <a:off x="8708761" y="3007110"/>
            <a:ext cx="364867" cy="364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8685515" y="1746335"/>
            <a:ext cx="411600" cy="41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 rot="-5400000">
            <a:off x="7765170" y="2644430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 rot="10800000">
            <a:off x="8049776" y="4885587"/>
            <a:ext cx="514350" cy="258784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 rot="-2700000">
            <a:off x="8708732" y="4961136"/>
            <a:ext cx="364727" cy="364727"/>
          </a:xfrm>
          <a:custGeom>
            <a:rect b="b" l="l" r="r" t="t"/>
            <a:pathLst>
              <a:path extrusionOk="0" h="486605" w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 rot="-2700000">
            <a:off x="8347966" y="-255158"/>
            <a:ext cx="510317" cy="510317"/>
          </a:xfrm>
          <a:custGeom>
            <a:rect b="b" l="l" r="r" t="t"/>
            <a:pathLst>
              <a:path extrusionOk="0" h="680846" w="680847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Slide">
  <p:cSld name="1_Content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6"/>
          <p:cNvGrpSpPr/>
          <p:nvPr/>
        </p:nvGrpSpPr>
        <p:grpSpPr>
          <a:xfrm>
            <a:off x="73" y="203402"/>
            <a:ext cx="286229" cy="581388"/>
            <a:chOff x="2151529" y="1089212"/>
            <a:chExt cx="228398" cy="463923"/>
          </a:xfrm>
        </p:grpSpPr>
        <p:sp>
          <p:nvSpPr>
            <p:cNvPr id="147" name="Google Shape;147;p16"/>
            <p:cNvSpPr/>
            <p:nvPr/>
          </p:nvSpPr>
          <p:spPr>
            <a:xfrm>
              <a:off x="2151529" y="1089212"/>
              <a:ext cx="228398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9" name="Google Shape;14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9973" y="4667572"/>
            <a:ext cx="1266190" cy="34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311751" y="4800600"/>
            <a:ext cx="2982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2023 Miracle Software Systems, Inc. | #</a:t>
            </a:r>
            <a:fld id="{00000000-1234-1234-1234-123412341234}" type="slidenum"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2" type="body"/>
          </p:nvPr>
        </p:nvSpPr>
        <p:spPr>
          <a:xfrm>
            <a:off x="276225" y="951768"/>
            <a:ext cx="84690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2579708" y="1374002"/>
            <a:ext cx="3984525" cy="2670373"/>
            <a:chOff x="3525290" y="1832002"/>
            <a:chExt cx="5312700" cy="3560497"/>
          </a:xfrm>
        </p:grpSpPr>
        <p:sp>
          <p:nvSpPr>
            <p:cNvPr id="155" name="Google Shape;155;p17"/>
            <p:cNvSpPr txBox="1"/>
            <p:nvPr/>
          </p:nvSpPr>
          <p:spPr>
            <a:xfrm>
              <a:off x="4088912" y="1832002"/>
              <a:ext cx="401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-GB" sz="4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THANK 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525290" y="2869188"/>
              <a:ext cx="5312700" cy="193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58898" y="3223523"/>
              <a:ext cx="4445565" cy="1226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7"/>
            <p:cNvSpPr/>
            <p:nvPr/>
          </p:nvSpPr>
          <p:spPr>
            <a:xfrm>
              <a:off x="4175152" y="4804799"/>
              <a:ext cx="4092900" cy="58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957344" y="4889650"/>
              <a:ext cx="252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GB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www.miraclesoft.com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7"/>
          <p:cNvSpPr/>
          <p:nvPr/>
        </p:nvSpPr>
        <p:spPr>
          <a:xfrm>
            <a:off x="51435" y="1435004"/>
            <a:ext cx="411600" cy="41160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813" y="2645303"/>
            <a:ext cx="1083900" cy="10839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5">
              <a:alpha val="137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0894" y="798444"/>
            <a:ext cx="1086993" cy="543496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 rot="10800000">
            <a:off x="1715" y="3856886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83694" y="193120"/>
            <a:ext cx="514500" cy="514500"/>
          </a:xfrm>
          <a:prstGeom prst="roundRect">
            <a:avLst>
              <a:gd fmla="val 16667" name="adj"/>
            </a:avLst>
          </a:pr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 rot="5400000">
            <a:off x="299087" y="1719611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0" y="2003207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 rot="5400000">
            <a:off x="7792601" y="1460233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 rot="-5400000">
            <a:off x="8376905" y="728719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 rot="5400000">
            <a:off x="326518" y="4114062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1435" y="4474107"/>
            <a:ext cx="411600" cy="41160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 rot="-5400000">
            <a:off x="8631191" y="2349815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8685515" y="4225985"/>
            <a:ext cx="411600" cy="41160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8051491" y="470552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/>
          <p:nvPr/>
        </p:nvSpPr>
        <p:spPr>
          <a:xfrm rot="10800000">
            <a:off x="8051545" y="3571468"/>
            <a:ext cx="1093851" cy="546925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 rot="-5400000">
            <a:off x="8051491" y="4174550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 rot="-2700000">
            <a:off x="8708761" y="3007110"/>
            <a:ext cx="364867" cy="364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8685515" y="1746335"/>
            <a:ext cx="411600" cy="41160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 rot="-5400000">
            <a:off x="7765170" y="2644430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5400000">
            <a:off x="-94832" y="94833"/>
            <a:ext cx="704015" cy="51434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 rot="-2700000">
            <a:off x="769345" y="-70440"/>
            <a:ext cx="142922" cy="142922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1" y="4989196"/>
            <a:ext cx="367435" cy="155176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 rot="5400000">
            <a:off x="763281" y="4809608"/>
            <a:ext cx="155176" cy="51435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 rot="10800000">
            <a:off x="8049776" y="4885587"/>
            <a:ext cx="514350" cy="258784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1435" y="1435004"/>
            <a:ext cx="411600" cy="41160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0894" y="798444"/>
            <a:ext cx="1086993" cy="543496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 rot="10800000">
            <a:off x="1715" y="3856886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583694" y="193120"/>
            <a:ext cx="514500" cy="514500"/>
          </a:xfrm>
          <a:prstGeom prst="roundRect">
            <a:avLst>
              <a:gd fmla="val 16667" name="adj"/>
            </a:avLst>
          </a:pr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 rot="5400000">
            <a:off x="299087" y="1719611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0" y="2003207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 rot="5400000">
            <a:off x="7792601" y="1460233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 rot="-5400000">
            <a:off x="8376905" y="728719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 rot="5400000">
            <a:off x="326518" y="4114062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1435" y="4474107"/>
            <a:ext cx="411600" cy="41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 rot="-5400000">
            <a:off x="8631191" y="2349815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8685515" y="4225985"/>
            <a:ext cx="411600" cy="41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051491" y="470552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 rot="10800000">
            <a:off x="8051545" y="3571468"/>
            <a:ext cx="1093851" cy="546925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 rot="-5400000">
            <a:off x="8051491" y="4174550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 rot="-2700000">
            <a:off x="8708761" y="3007110"/>
            <a:ext cx="364867" cy="3648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8685515" y="1746335"/>
            <a:ext cx="411600" cy="41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 rot="-5400000">
            <a:off x="7765170" y="2644430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 rot="5400000">
            <a:off x="-94832" y="94833"/>
            <a:ext cx="704015" cy="51434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 rot="-2700000">
            <a:off x="769345" y="-70440"/>
            <a:ext cx="142922" cy="142922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" y="4989196"/>
            <a:ext cx="367435" cy="155176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 rot="5400000">
            <a:off x="763281" y="4809608"/>
            <a:ext cx="155176" cy="51435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 rot="10800000">
            <a:off x="8049776" y="4885587"/>
            <a:ext cx="514350" cy="258784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 rot="-2700000">
            <a:off x="8708732" y="4961136"/>
            <a:ext cx="364727" cy="364727"/>
          </a:xfrm>
          <a:custGeom>
            <a:rect b="b" l="l" r="r" t="t"/>
            <a:pathLst>
              <a:path extrusionOk="0" h="486605" w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 rot="-2700000">
            <a:off x="8347966" y="-255158"/>
            <a:ext cx="510317" cy="510317"/>
          </a:xfrm>
          <a:custGeom>
            <a:rect b="b" l="l" r="r" t="t"/>
            <a:pathLst>
              <a:path extrusionOk="0" h="680846" w="680847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453324" y="989347"/>
            <a:ext cx="6007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2" type="body"/>
          </p:nvPr>
        </p:nvSpPr>
        <p:spPr>
          <a:xfrm>
            <a:off x="453324" y="2541815"/>
            <a:ext cx="6007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18"/>
          <p:cNvSpPr/>
          <p:nvPr/>
        </p:nvSpPr>
        <p:spPr>
          <a:xfrm>
            <a:off x="506207" y="2316157"/>
            <a:ext cx="11937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1699847" y="2316157"/>
            <a:ext cx="591900" cy="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2291862" y="2316157"/>
            <a:ext cx="293100" cy="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2584939" y="2316157"/>
            <a:ext cx="159600" cy="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8106868" y="1435004"/>
            <a:ext cx="411600" cy="41160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8059246" y="2645303"/>
            <a:ext cx="1083900" cy="10839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5">
              <a:alpha val="137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8066327" y="798444"/>
            <a:ext cx="1086993" cy="543496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/>
          <p:nvPr/>
        </p:nvSpPr>
        <p:spPr>
          <a:xfrm rot="10800000">
            <a:off x="8057148" y="3856886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8639126" y="193120"/>
            <a:ext cx="514500" cy="514500"/>
          </a:xfrm>
          <a:prstGeom prst="roundRect">
            <a:avLst>
              <a:gd fmla="val 16667" name="adj"/>
            </a:avLst>
          </a:pr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/>
          <p:nvPr/>
        </p:nvSpPr>
        <p:spPr>
          <a:xfrm rot="5400000">
            <a:off x="8354520" y="1719611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8055433" y="2003207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 rot="5400000">
            <a:off x="8381951" y="4114062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8106868" y="4474107"/>
            <a:ext cx="411600" cy="41160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 rot="5400000">
            <a:off x="7960601" y="94833"/>
            <a:ext cx="704015" cy="51434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/>
          <p:nvPr/>
        </p:nvSpPr>
        <p:spPr>
          <a:xfrm rot="-2700000">
            <a:off x="8824778" y="-70440"/>
            <a:ext cx="142922" cy="142922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8055434" y="4989196"/>
            <a:ext cx="367435" cy="155176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8"/>
          <p:cNvSpPr/>
          <p:nvPr/>
        </p:nvSpPr>
        <p:spPr>
          <a:xfrm rot="5400000">
            <a:off x="8818714" y="4809608"/>
            <a:ext cx="155176" cy="51435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8106868" y="1435004"/>
            <a:ext cx="411600" cy="41160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8066327" y="798444"/>
            <a:ext cx="1086993" cy="543496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/>
          <p:nvPr/>
        </p:nvSpPr>
        <p:spPr>
          <a:xfrm rot="10800000">
            <a:off x="8057148" y="3856886"/>
            <a:ext cx="510921" cy="51435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8639126" y="193120"/>
            <a:ext cx="514500" cy="514500"/>
          </a:xfrm>
          <a:prstGeom prst="roundRect">
            <a:avLst>
              <a:gd fmla="val 16667" name="adj"/>
            </a:avLst>
          </a:pr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/>
          <p:nvPr/>
        </p:nvSpPr>
        <p:spPr>
          <a:xfrm rot="5400000">
            <a:off x="8354520" y="1719611"/>
            <a:ext cx="1083564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8055433" y="2003207"/>
            <a:ext cx="514350" cy="51435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/>
          <p:nvPr/>
        </p:nvSpPr>
        <p:spPr>
          <a:xfrm rot="5400000">
            <a:off x="8381951" y="4114062"/>
            <a:ext cx="1028700" cy="51435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8106868" y="4474107"/>
            <a:ext cx="411600" cy="41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/>
          <p:nvPr/>
        </p:nvSpPr>
        <p:spPr>
          <a:xfrm rot="5400000">
            <a:off x="7960601" y="94833"/>
            <a:ext cx="704015" cy="51434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/>
          <p:nvPr/>
        </p:nvSpPr>
        <p:spPr>
          <a:xfrm rot="-2700000">
            <a:off x="8824778" y="-70440"/>
            <a:ext cx="142922" cy="142922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8055434" y="4989196"/>
            <a:ext cx="367435" cy="155176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/>
          <p:nvPr/>
        </p:nvSpPr>
        <p:spPr>
          <a:xfrm rot="5400000">
            <a:off x="8818714" y="4809608"/>
            <a:ext cx="155176" cy="51435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6056" y="4648522"/>
            <a:ext cx="1266190" cy="3494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311744" y="4800600"/>
            <a:ext cx="246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2023 Miracle Software Systems, Inc. | #</a:t>
            </a:r>
            <a:fld id="{00000000-1234-1234-1234-123412341234}" type="slidenum"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0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9"/>
          <p:cNvGrpSpPr/>
          <p:nvPr/>
        </p:nvGrpSpPr>
        <p:grpSpPr>
          <a:xfrm>
            <a:off x="73" y="203402"/>
            <a:ext cx="286229" cy="581388"/>
            <a:chOff x="2151529" y="1089212"/>
            <a:chExt cx="228398" cy="463923"/>
          </a:xfrm>
        </p:grpSpPr>
        <p:sp>
          <p:nvSpPr>
            <p:cNvPr id="245" name="Google Shape;245;p19"/>
            <p:cNvSpPr/>
            <p:nvPr/>
          </p:nvSpPr>
          <p:spPr>
            <a:xfrm>
              <a:off x="2151529" y="1089212"/>
              <a:ext cx="228398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7" name="Google Shape;2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488" y="4667572"/>
            <a:ext cx="1266190" cy="3494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371610" y="1046359"/>
            <a:ext cx="84009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19"/>
          <p:cNvSpPr txBox="1"/>
          <p:nvPr/>
        </p:nvSpPr>
        <p:spPr>
          <a:xfrm>
            <a:off x="311751" y="4800600"/>
            <a:ext cx="2959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2023 Miracle Software Systems, Inc. | #</a:t>
            </a:r>
            <a:fld id="{00000000-1234-1234-1234-123412341234}" type="slidenum">
              <a:rPr b="1" i="0" lang="en-GB" sz="1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0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>
            <p:ph idx="2" type="body"/>
          </p:nvPr>
        </p:nvSpPr>
        <p:spPr>
          <a:xfrm>
            <a:off x="371610" y="203365"/>
            <a:ext cx="8400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idx="2" type="body"/>
          </p:nvPr>
        </p:nvSpPr>
        <p:spPr>
          <a:xfrm>
            <a:off x="414135" y="2541815"/>
            <a:ext cx="6007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lang="en-GB"/>
              <a:t>14/03/2024</a:t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471800" y="932350"/>
            <a:ext cx="5189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F0F0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Mulesoft vs other technologies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Mulesoft vs. Workato</a:t>
            </a:r>
            <a:endParaRPr/>
          </a:p>
        </p:txBody>
      </p:sp>
      <p:graphicFrame>
        <p:nvGraphicFramePr>
          <p:cNvPr id="315" name="Google Shape;315;p31"/>
          <p:cNvGraphicFramePr/>
          <p:nvPr/>
        </p:nvGraphicFramePr>
        <p:xfrm>
          <a:off x="862850" y="8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{6453FD3F-79B4-4AD0-8039-E3742689C277}</a:tableStyleId>
              </a:tblPr>
              <a:tblGrid>
                <a:gridCol w="2501525"/>
                <a:gridCol w="2501525"/>
                <a:gridCol w="2501525"/>
              </a:tblGrid>
              <a:tr h="4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Mulesoft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Workato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API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Pre-built Connectors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Monthly Transactions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 </a:t>
                      </a:r>
                      <a:r>
                        <a:rPr lang="en-GB"/>
                        <a:t>Billion 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 Billion 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Uptime SLA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99.99%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99.95%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Security Standards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Meets 15 global standards (HIPAA, GDPR)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Ensures GDPR, HIPAA, and SOC 2 compliance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Business Process Automation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35% of business processes, enhancing operational efficiency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Aims to reduce manual work by 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418205" y="9937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Mulesoft vs. Workato Continued….</a:t>
            </a:r>
            <a:endParaRPr/>
          </a:p>
        </p:txBody>
      </p:sp>
      <p:graphicFrame>
        <p:nvGraphicFramePr>
          <p:cNvPr id="321" name="Google Shape;321;p32"/>
          <p:cNvGraphicFramePr/>
          <p:nvPr/>
        </p:nvGraphicFramePr>
        <p:xfrm>
          <a:off x="952500" y="8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{6453FD3F-79B4-4AD0-8039-E3742689C277}</a:tableStyleId>
              </a:tblPr>
              <a:tblGrid>
                <a:gridCol w="2413000"/>
                <a:gridCol w="2413000"/>
                <a:gridCol w="2413000"/>
              </a:tblGrid>
              <a:tr h="42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Mulesoft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Workato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8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Delivery Reduction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Reduces project delivery times by 50%, accelerating business outcomes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Aims to deliver projects 70% faster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Community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175,000+ members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36,000+ members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Pricing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Cores and API calls, suitable for mid-size and enterprise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Budget and operational scale, focuses on automation and integration features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Focus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Enterprise-level, high-availability API integration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Streaming development, user-friendly automation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b="1" lang="en-GB"/>
              <a:t>Mulesoft Anypoint vs Microsoft Azure Integration Service</a:t>
            </a:r>
            <a:endParaRPr b="1"/>
          </a:p>
        </p:txBody>
      </p:sp>
      <p:graphicFrame>
        <p:nvGraphicFramePr>
          <p:cNvPr id="327" name="Google Shape;327;p33"/>
          <p:cNvGraphicFramePr/>
          <p:nvPr/>
        </p:nvGraphicFramePr>
        <p:xfrm>
          <a:off x="862850" y="8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{6453FD3F-79B4-4AD0-8039-E3742689C277}</a:tableStyleId>
              </a:tblPr>
              <a:tblGrid>
                <a:gridCol w="2501525"/>
                <a:gridCol w="2501525"/>
                <a:gridCol w="2501525"/>
              </a:tblGrid>
              <a:tr h="45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Mulesoft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Workato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11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Strengths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Extensive connectors, API management, ease of use, </a:t>
                      </a:r>
                      <a:r>
                        <a:rPr lang="en-GB"/>
                        <a:t>scalability, Universal API-led connectivity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AI &amp; ML capabilities, data transformation, tight integration with Microsoft products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Connectors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</a:t>
                      </a:r>
                      <a:r>
                        <a:rPr lang="en-GB"/>
                        <a:t>0+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Development</a:t>
                      </a:r>
                      <a:r>
                        <a:rPr lang="en-GB"/>
                        <a:t> Approach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Code, drag-and-drop, AI-driven prompts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Logic Apps, Service B</a:t>
                      </a:r>
                      <a:r>
                        <a:rPr lang="en-GB"/>
                        <a:t>us, API management, and Event Grid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Deployment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Cloud, on-premise, hybrid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Cloud, on-premise, hybrid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Mulesoft Anypoint vs Microsoft Azure Integration Service </a:t>
            </a:r>
            <a:r>
              <a:rPr b="1" lang="en-GB"/>
              <a:t>Continued….</a:t>
            </a:r>
            <a:endParaRPr b="1"/>
          </a:p>
        </p:txBody>
      </p:sp>
      <p:graphicFrame>
        <p:nvGraphicFramePr>
          <p:cNvPr id="333" name="Google Shape;333;p34"/>
          <p:cNvGraphicFramePr/>
          <p:nvPr/>
        </p:nvGraphicFramePr>
        <p:xfrm>
          <a:off x="862850" y="110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{6453FD3F-79B4-4AD0-8039-E3742689C277}</a:tableStyleId>
              </a:tblPr>
              <a:tblGrid>
                <a:gridCol w="1765600"/>
                <a:gridCol w="3311025"/>
                <a:gridCol w="2427950"/>
              </a:tblGrid>
              <a:tr h="3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Mulesoft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Workato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Pay-per-use (API calls, management))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Pay-as-you-go (per feature)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Best for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Companies planning to scale, complex integrations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Existing Microsoft users, data transformation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Security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OAuth, SAML, SS, Custom policy </a:t>
                      </a:r>
                      <a:r>
                        <a:rPr lang="en-GB"/>
                        <a:t>development</a:t>
                      </a:r>
                      <a:r>
                        <a:rPr lang="en-GB"/>
                        <a:t>, in-built trust layer, rate limiting and access-based control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OAuth, TLS, RABC, Azure Firewall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 Requests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Built-in </a:t>
                      </a:r>
                      <a:r>
                        <a:rPr lang="en-GB"/>
                        <a:t>component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 client, Rest client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 Store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Blob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Mulesoft vs. Oracle Integration Cloud (OIC)</a:t>
            </a:r>
            <a:endParaRPr b="1"/>
          </a:p>
        </p:txBody>
      </p:sp>
      <p:graphicFrame>
        <p:nvGraphicFramePr>
          <p:cNvPr id="339" name="Google Shape;339;p35"/>
          <p:cNvGraphicFramePr/>
          <p:nvPr/>
        </p:nvGraphicFramePr>
        <p:xfrm>
          <a:off x="862850" y="8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{6453FD3F-79B4-4AD0-8039-E3742689C277}</a:tableStyleId>
              </a:tblPr>
              <a:tblGrid>
                <a:gridCol w="1843025"/>
                <a:gridCol w="3160025"/>
                <a:gridCol w="2501525"/>
              </a:tblGrid>
              <a:tr h="4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Mulesoft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Workato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5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API Connectivity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Reusable Elements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Extensive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Limited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Development</a:t>
                      </a: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User-Friendly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Integration 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Both On-Premises &amp; Cloud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Primarily Cloud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Community Size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Main Focus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 Integration &amp; API Management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Database &amp; Cloud Systems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Deployment Options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Varied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Diverse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Pricing Model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Usage-Based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User/Power-Based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Mulesoft vs. Other Integration Platforms</a:t>
            </a:r>
            <a:endParaRPr b="1"/>
          </a:p>
        </p:txBody>
      </p:sp>
      <p:graphicFrame>
        <p:nvGraphicFramePr>
          <p:cNvPr id="345" name="Google Shape;345;p36"/>
          <p:cNvGraphicFramePr/>
          <p:nvPr/>
        </p:nvGraphicFramePr>
        <p:xfrm>
          <a:off x="862850" y="8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{6453FD3F-79B4-4AD0-8039-E3742689C277}</a:tableStyleId>
              </a:tblPr>
              <a:tblGrid>
                <a:gridCol w="2252600"/>
                <a:gridCol w="1395100"/>
                <a:gridCol w="1559650"/>
                <a:gridCol w="1160375"/>
                <a:gridCol w="1136900"/>
              </a:tblGrid>
              <a:tr h="3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Mulesoft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Apache </a:t>
                      </a:r>
                      <a:r>
                        <a:rPr b="1" lang="en-GB"/>
                        <a:t>Camel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WSO2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Talend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3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API Lifecycle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Limited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Drag-and Drop Interface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Limited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Cloud Integration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Built-in Security </a:t>
                      </a:r>
                      <a:r>
                        <a:rPr lang="en-GB"/>
                        <a:t>Features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Limited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Scalability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Community Support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Strong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Strong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Strong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Strong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D0D0D"/>
                </a:solidFill>
                <a:highlight>
                  <a:srgbClr val="FFFFFF"/>
                </a:highlight>
              </a:rPr>
              <a:t>Choosing the Right Integration Platform</a:t>
            </a:r>
            <a:endParaRPr b="1"/>
          </a:p>
        </p:txBody>
      </p:sp>
      <p:sp>
        <p:nvSpPr>
          <p:cNvPr id="351" name="Google Shape;351;p37"/>
          <p:cNvSpPr txBox="1"/>
          <p:nvPr>
            <p:ph idx="2" type="body"/>
          </p:nvPr>
        </p:nvSpPr>
        <p:spPr>
          <a:xfrm>
            <a:off x="276225" y="951775"/>
            <a:ext cx="8469000" cy="342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MuleSoft:</a:t>
            </a:r>
            <a:r>
              <a:rPr lang="en-GB" sz="1400"/>
              <a:t> Ideal for companies requiring comprehensive API integration with a scalable and flexible platform, especially suited for mid-sized to large enterprises.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Workato: </a:t>
            </a:r>
            <a:r>
              <a:rPr lang="en-GB" sz="1400"/>
              <a:t>Best for organizations seeking an intuitive low-code/no-code platform for building integrations and automating workflows, particularly suitable for small to mid-sized businesses.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Azure Integration Services: </a:t>
            </a:r>
            <a:r>
              <a:rPr lang="en-GB" sz="1400"/>
              <a:t>Recommended for businesses looking for secure and scalable integration across diverse environments, with a focus on AI and machine learning capabilities, particularly advantageous for Microsoft users.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Oracle Integration Cloud (OIC):</a:t>
            </a:r>
            <a:r>
              <a:rPr lang="en-GB" sz="1400"/>
              <a:t> Ideal for users already leveraging Oracle products, offering cloud-based iPaaS with features for data collection, scalability, and process automation.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WSO2: </a:t>
            </a:r>
            <a:r>
              <a:rPr lang="en-GB" sz="1400"/>
              <a:t>Great choice for companies requiring full lifecycle API management, providing open-source API management software with deployment flexibility and user-friendly integration options.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Apache Camel: </a:t>
            </a:r>
            <a:r>
              <a:rPr lang="en-GB" sz="1400"/>
              <a:t>Suitable for technically proficient businesses requiring an open-source framework for integration based on Enterprise Integration Patterns, especially useful for those with custom integration needs.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Talend:</a:t>
            </a:r>
            <a:r>
              <a:rPr lang="en-GB" sz="1400"/>
              <a:t> Suited for organizations focusing on data mapping, sorting, and integration, offering features for cleaning and managing data sets, especially beneficial for data-centric projects.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329997" y="971775"/>
            <a:ext cx="7387500" cy="347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MuleSoft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Workato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Microsoft Azure Integration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Oracle Integration Cloud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Apache Camel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WSO2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Overview of Talend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Comparison of Features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/>
              <a:t>Conclusion</a:t>
            </a:r>
            <a:endParaRPr b="1"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MuleSoft</a:t>
            </a:r>
            <a:endParaRPr b="1"/>
          </a:p>
        </p:txBody>
      </p:sp>
      <p:sp>
        <p:nvSpPr>
          <p:cNvPr id="273" name="Google Shape;273;p24"/>
          <p:cNvSpPr txBox="1"/>
          <p:nvPr>
            <p:ph idx="2" type="body"/>
          </p:nvPr>
        </p:nvSpPr>
        <p:spPr>
          <a:xfrm>
            <a:off x="276225" y="951768"/>
            <a:ext cx="8469000" cy="33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MuleSoft offers Anypoint Platform, a comprehensive integration platform facilitating seamless connectivity.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Market Share: </a:t>
            </a:r>
            <a:r>
              <a:rPr lang="en-GB" sz="1800"/>
              <a:t>38.03%, a leader in iPaaS and API Management.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Strengths:</a:t>
            </a:r>
            <a:r>
              <a:rPr lang="en-GB" sz="1800"/>
              <a:t> Extensive pre-built connectors, handles 60B transactions monthly.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Benefits: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99.99% uptime SLA, meets 15 global security standards.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Reduces project delivery times by 50%, automates 35% of processes.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Pricing: </a:t>
            </a:r>
            <a:r>
              <a:rPr lang="en-GB" sz="1800"/>
              <a:t>Based on cores and API calls, suitable for mid-level businesses.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Workato</a:t>
            </a:r>
            <a:endParaRPr/>
          </a:p>
        </p:txBody>
      </p:sp>
      <p:sp>
        <p:nvSpPr>
          <p:cNvPr id="279" name="Google Shape;279;p25"/>
          <p:cNvSpPr txBox="1"/>
          <p:nvPr>
            <p:ph idx="2" type="body"/>
          </p:nvPr>
        </p:nvSpPr>
        <p:spPr>
          <a:xfrm>
            <a:off x="276225" y="951768"/>
            <a:ext cx="8469000" cy="33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Workato provides an intuitive low-code/no-code platform for building integrations and automating workflows.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Market Share:</a:t>
            </a:r>
            <a:r>
              <a:rPr lang="en-GB" sz="1800"/>
              <a:t> 3.79%, growing iPaaS service.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Strengths:</a:t>
            </a:r>
            <a:r>
              <a:rPr lang="en-GB" sz="1800"/>
              <a:t> Leader in 2024 Gartner Magic Quadrant for iPaaS.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Benefits: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Delivers projects 70% faster, real-time automation capabilities.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Offers 100+ pre-built connectors, allows custom connector creation.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Pricing:</a:t>
            </a:r>
            <a:r>
              <a:rPr lang="en-GB" sz="1800"/>
              <a:t> Plans cater to small businesses, focus on automation and integration features.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Microsoft Azure Integration</a:t>
            </a:r>
            <a:endParaRPr/>
          </a:p>
        </p:txBody>
      </p:sp>
      <p:sp>
        <p:nvSpPr>
          <p:cNvPr id="285" name="Google Shape;285;p26"/>
          <p:cNvSpPr txBox="1"/>
          <p:nvPr>
            <p:ph idx="2" type="body"/>
          </p:nvPr>
        </p:nvSpPr>
        <p:spPr>
          <a:xfrm>
            <a:off x="276225" y="1066575"/>
            <a:ext cx="8469000" cy="340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Microsoft Azure Integration Services offers secure, scalable integration across cloud, on-premises, and edge environments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Market Share:</a:t>
            </a:r>
            <a:r>
              <a:rPr lang="en-GB" sz="1800"/>
              <a:t> A leading iPaaS solution competing with MuleSoft.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Strengths: </a:t>
            </a:r>
            <a:r>
              <a:rPr lang="en-GB" sz="1800"/>
              <a:t>Enables seamless integration across cloud, on-premises, and edge environments, fortified with robust AI and machine learning capabilities.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Benefits: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Secure API requests with customizable limits.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Real-time engagement with events and data transformation.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Ability to build, train, and deploy AI models.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Pricing: </a:t>
            </a:r>
            <a:r>
              <a:rPr lang="en-GB" sz="1800"/>
              <a:t>Utilizes a pay-as-you-go model, with costs incurred based on added features. More cost-effective for Microsoft users.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Oracle </a:t>
            </a:r>
            <a:r>
              <a:rPr b="1" lang="en-GB"/>
              <a:t>Integration</a:t>
            </a:r>
            <a:r>
              <a:rPr b="1" lang="en-GB"/>
              <a:t> Cloud</a:t>
            </a:r>
            <a:endParaRPr/>
          </a:p>
        </p:txBody>
      </p:sp>
      <p:sp>
        <p:nvSpPr>
          <p:cNvPr id="291" name="Google Shape;291;p27"/>
          <p:cNvSpPr txBox="1"/>
          <p:nvPr>
            <p:ph idx="2" type="body"/>
          </p:nvPr>
        </p:nvSpPr>
        <p:spPr>
          <a:xfrm>
            <a:off x="276225" y="1066575"/>
            <a:ext cx="8469000" cy="355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Oracle Integration Cloud (OIC) is an intuitive cloud-based iPaaS solution, ideal for users already leveraging Oracle products.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Market Share: </a:t>
            </a:r>
            <a:r>
              <a:rPr lang="en-GB" sz="1800"/>
              <a:t>Holds a 4.17% share, popular among Oracle Cloud users.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Strengths:</a:t>
            </a:r>
            <a:r>
              <a:rPr lang="en-GB" sz="1800"/>
              <a:t> A cloud-based iPaaS solution enabling seamless app and system connections, favored by prominent companies like Netflix, Intel, LinkedIn, Airbnb, and Philips.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Benefits: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Facilitates data collection from various sources and offers scalability with Apache Spark and Kafka.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Provides real-time monitoring, dashboards, and stream processing for detecting inconsistencies, alongside process automation through a visual, low-code approach.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Pricing: </a:t>
            </a:r>
            <a:r>
              <a:rPr lang="en-GB" sz="1800"/>
              <a:t>Based on usage, with limited customization compared to MuleSoft.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Apache Camel</a:t>
            </a:r>
            <a:endParaRPr/>
          </a:p>
        </p:txBody>
      </p:sp>
      <p:sp>
        <p:nvSpPr>
          <p:cNvPr id="297" name="Google Shape;297;p28"/>
          <p:cNvSpPr txBox="1"/>
          <p:nvPr>
            <p:ph idx="2" type="body"/>
          </p:nvPr>
        </p:nvSpPr>
        <p:spPr>
          <a:xfrm>
            <a:off x="276225" y="1066575"/>
            <a:ext cx="8469000" cy="319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highlight>
                  <a:srgbClr val="FFFFFF"/>
                </a:highlight>
              </a:rPr>
              <a:t>Overview: </a:t>
            </a: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Apache Camel</a:t>
            </a: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 is an open-source framework based on Enterprise Integration Patterns, supporting 50+ data formats and 280+ add-on components.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highlight>
                  <a:srgbClr val="FFFFFF"/>
                </a:highlight>
              </a:rPr>
              <a:t>Key Features:</a:t>
            </a:r>
            <a:endParaRPr b="1"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Offers extensions for scenarios like mock testing and asynchronous messaging, automatic error handling, saved searches, and advanced routing.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Suitable for technically proficient businesses; initially free but costs may increase with additional custom integrations.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WSO2</a:t>
            </a:r>
            <a:endParaRPr/>
          </a:p>
        </p:txBody>
      </p:sp>
      <p:sp>
        <p:nvSpPr>
          <p:cNvPr id="303" name="Google Shape;303;p29"/>
          <p:cNvSpPr txBox="1"/>
          <p:nvPr>
            <p:ph idx="2" type="body"/>
          </p:nvPr>
        </p:nvSpPr>
        <p:spPr>
          <a:xfrm>
            <a:off x="276225" y="1066575"/>
            <a:ext cx="8469000" cy="318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highlight>
                  <a:srgbClr val="FFFFFF"/>
                </a:highlight>
              </a:rPr>
              <a:t>Overview:</a:t>
            </a: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 WSO2 is a middle-level vendor providing open-source API management software, facilitating deployment across multi-cloud, region-independent ecosystems, with user-friendly integration and API analytics.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highlight>
                  <a:srgbClr val="FFFFFF"/>
                </a:highlight>
              </a:rPr>
              <a:t>Key Features:</a:t>
            </a:r>
            <a:endParaRPr b="1"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Facilitates deployment of APIs across multi-cloud environments, with user-friendly integration and API analytics.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Ideal for full lifecycle API management, offering both free and enterprise pricing options.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37630" y="125222"/>
            <a:ext cx="8307600" cy="64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Overview of Talend</a:t>
            </a:r>
            <a:endParaRPr/>
          </a:p>
        </p:txBody>
      </p:sp>
      <p:sp>
        <p:nvSpPr>
          <p:cNvPr id="309" name="Google Shape;309;p30"/>
          <p:cNvSpPr txBox="1"/>
          <p:nvPr>
            <p:ph idx="2" type="body"/>
          </p:nvPr>
        </p:nvSpPr>
        <p:spPr>
          <a:xfrm>
            <a:off x="276225" y="1066575"/>
            <a:ext cx="8469000" cy="318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highlight>
                  <a:srgbClr val="FFFFFF"/>
                </a:highlight>
              </a:rPr>
              <a:t>Overview:</a:t>
            </a: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 Talend is an open-source software focusing on data mapping, sorting, and integrating data.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highlight>
                  <a:srgbClr val="FFFFFF"/>
                </a:highlight>
              </a:rPr>
              <a:t>Key Features:</a:t>
            </a:r>
            <a:endParaRPr b="1"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Cleaning and polishing data sets.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Provides a single space for managing all data.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-GB" sz="1800">
                <a:solidFill>
                  <a:srgbClr val="0D0D0D"/>
                </a:solidFill>
                <a:highlight>
                  <a:srgbClr val="FFFFFF"/>
                </a:highlight>
              </a:rPr>
              <a:t>Utilizes context variables to enhance flexibility and scalability in Talend jobs.</a:t>
            </a:r>
            <a:endParaRPr sz="18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