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26F14-6425-49F6-8FC4-D46345EEA4DC}" v="320" dt="2025-04-27T07:00:09.744"/>
    <p1510:client id="{BA4BD116-8E48-D043-CF2F-ED260BDB86B9}" v="669" dt="2025-04-27T05:17:38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2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9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4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3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99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latin typeface="Biome"/>
                <a:ea typeface="+mj-lt"/>
                <a:cs typeface="+mj-lt"/>
              </a:rPr>
              <a:t>Identifying Significant Factors Affecting Business Demand</a:t>
            </a:r>
            <a:endParaRPr lang="en-US" b="1" dirty="0">
              <a:latin typeface="Biome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6981"/>
            <a:ext cx="9144000" cy="31078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3200" cap="all" dirty="0">
              <a:solidFill>
                <a:srgbClr val="73EBF9"/>
              </a:solidFill>
              <a:latin typeface="Biome"/>
              <a:cs typeface="Biome"/>
            </a:endParaRPr>
          </a:p>
          <a:p>
            <a:pPr algn="l"/>
            <a:endParaRPr lang="en-US" sz="2800" cap="all" dirty="0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Yamini Pratyusha PULIPATI</a:t>
            </a:r>
            <a:endParaRPr lang="en-US" sz="2800" dirty="0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IT 5113 - Programming for Data Science</a:t>
            </a:r>
            <a:endParaRPr lang="en-US" sz="2800" cap="all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ea typeface="+mn-lt"/>
                <a:cs typeface="+mn-lt"/>
              </a:rPr>
              <a:t>B00119094</a:t>
            </a:r>
            <a:endParaRPr lang="en-US" sz="2800" cap="all" dirty="0">
              <a:latin typeface="Angsana New"/>
            </a:endParaRPr>
          </a:p>
          <a:p>
            <a:pPr algn="l"/>
            <a:r>
              <a:rPr lang="en-US" sz="2800" cap="all" dirty="0">
                <a:latin typeface="Angsana New"/>
                <a:ea typeface="+mn-lt"/>
                <a:cs typeface="+mn-lt"/>
              </a:rPr>
              <a:t>Jabir </a:t>
            </a:r>
            <a:r>
              <a:rPr lang="en-US" sz="2800" cap="all" err="1">
                <a:latin typeface="Angsana New"/>
                <a:ea typeface="+mn-lt"/>
                <a:cs typeface="+mn-lt"/>
              </a:rPr>
              <a:t>rehaman</a:t>
            </a:r>
            <a:endParaRPr lang="en-US" sz="2800">
              <a:latin typeface="Angsana New"/>
              <a:cs typeface="Angsana New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04/27/2025</a:t>
            </a:r>
            <a:endParaRPr lang="en-US" sz="2800" dirty="0">
              <a:latin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8E1-0F08-DECA-B2F4-02ADB218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0" flipV="1">
            <a:off x="4293245" y="3088111"/>
            <a:ext cx="3934215" cy="7931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Arial"/>
              </a:rPr>
              <a:t>  </a:t>
            </a:r>
            <a:r>
              <a:rPr lang="en-US" sz="4800" b="1" dirty="0">
                <a:cs typeface="Arial"/>
              </a:rPr>
              <a:t>THANK YOU</a:t>
            </a:r>
            <a:r>
              <a:rPr lang="en-US" sz="4800" b="1" dirty="0">
                <a:ea typeface="+mj-lt"/>
                <a:cs typeface="Arial"/>
              </a:rPr>
              <a:t> </a:t>
            </a:r>
            <a:r>
              <a:rPr lang="en-US" sz="4800" dirty="0">
                <a:ea typeface="+mj-lt"/>
                <a:cs typeface="+mj-lt"/>
              </a:rPr>
              <a:t>🤝🏻</a:t>
            </a:r>
            <a:endParaRPr lang="en-US" sz="4800" b="1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96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562F-2FB3-1996-D6C8-108808D15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3320"/>
          </a:xfrm>
        </p:spPr>
        <p:txBody>
          <a:bodyPr/>
          <a:lstStyle/>
          <a:p>
            <a:pPr algn="l"/>
            <a:r>
              <a:rPr lang="en-US" sz="3600" b="1" cap="all" dirty="0">
                <a:latin typeface="Biome"/>
                <a:cs typeface="Biome"/>
              </a:rPr>
              <a:t>Objective</a:t>
            </a:r>
            <a:r>
              <a:rPr lang="en-US" sz="3600" cap="all" dirty="0">
                <a:latin typeface="Biome"/>
                <a:cs typeface="Biome"/>
              </a:rPr>
              <a:t>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7689-EA8D-EC69-D657-1B81BB92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9278"/>
            <a:ext cx="9144000" cy="2518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3200" cap="all" dirty="0">
              <a:latin typeface="Angsana New"/>
              <a:cs typeface="Biome"/>
            </a:endParaRPr>
          </a:p>
          <a:p>
            <a:pPr algn="just"/>
            <a:r>
              <a:rPr lang="en-US" sz="3200" dirty="0">
                <a:ea typeface="+mn-lt"/>
                <a:cs typeface="+mn-lt"/>
              </a:rPr>
              <a:t>Identify key factors influencing business demand using statistical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F4E3-0CB5-AE32-BB4A-EC061EB0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all" dirty="0">
                <a:latin typeface="Biome"/>
                <a:cs typeface="Biome"/>
              </a:rPr>
              <a:t>Importance</a:t>
            </a:r>
            <a:r>
              <a:rPr lang="en-US" sz="3600" cap="all" dirty="0">
                <a:latin typeface="Biome"/>
                <a:cs typeface="Biome"/>
              </a:rPr>
              <a:t>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20C-8F79-FFCD-9112-7B77BE62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sz="3200" cap="all" dirty="0">
                <a:ea typeface="+mn-lt"/>
                <a:cs typeface="+mn-lt"/>
              </a:rPr>
              <a:t>Helps businesses adjust strategies based on real data.</a:t>
            </a:r>
            <a:endParaRPr lang="en-US" sz="3200" cap="all" dirty="0">
              <a:latin typeface="Angsana New"/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3200" cap="all" dirty="0"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</a:pPr>
            <a:r>
              <a:rPr lang="en-US" sz="3200" cap="all" dirty="0">
                <a:ea typeface="+mn-lt"/>
                <a:cs typeface="+mn-lt"/>
              </a:rPr>
              <a:t>Optimizes service offerings and marketing targeting.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2FE-9D9D-FDE2-A98A-D32F337C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latin typeface="Biome"/>
                <a:cs typeface="Biome"/>
              </a:rPr>
              <a:t>Data Overview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317F-207A-BAC2-6D9C-8E17AF06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4705"/>
            <a:ext cx="10131425" cy="42964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b="1" dirty="0">
              <a:latin typeface="Angsana New"/>
              <a:cs typeface="Angsana New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b="1" dirty="0">
                <a:latin typeface="Angsana New"/>
                <a:ea typeface="Calibri" panose="020F0502020204030204"/>
                <a:cs typeface="Angsana New"/>
              </a:rPr>
              <a:t>                        </a:t>
            </a:r>
            <a:r>
              <a:rPr lang="en-US" sz="2800" b="1" dirty="0">
                <a:latin typeface="Calibri"/>
                <a:ea typeface="Calibri" panose="020F0502020204030204"/>
                <a:cs typeface="Angsana New"/>
              </a:rPr>
              <a:t>   Dataset Features:</a:t>
            </a:r>
            <a:endParaRPr lang="en-US" sz="2800" dirty="0">
              <a:latin typeface="Calibri"/>
              <a:ea typeface="Calibri" panose="020F0502020204030204"/>
              <a:cs typeface="Calibri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Provider ID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Location (Urban/Rural)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 Service Type (Cleaning, Plumbing, Painting, etc.)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Rating (scale of 1–5)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Number of Customers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Discount Availability (Yes/No)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lnSpc>
                <a:spcPct val="120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Average Price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055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0DAC-3A11-F064-FE6C-3C8DA38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Data 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CB76-4561-80B7-1F34-72F03526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3200" b="1" dirty="0">
                <a:latin typeface="Calibri"/>
                <a:ea typeface="Calibri"/>
                <a:cs typeface="Angsana New"/>
              </a:rPr>
              <a:t>Key Steps</a:t>
            </a:r>
            <a:r>
              <a:rPr lang="en-US" sz="3200" dirty="0">
                <a:latin typeface="Calibri"/>
                <a:ea typeface="Calibri"/>
                <a:cs typeface="Angsana New"/>
              </a:rPr>
              <a:t>:</a:t>
            </a:r>
          </a:p>
          <a:p>
            <a:r>
              <a:rPr lang="en-US" sz="3200" dirty="0">
                <a:ea typeface="+mn-lt"/>
                <a:cs typeface="+mn-lt"/>
              </a:rPr>
              <a:t>Handled missing values where necessary.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FFFFFF"/>
              </a:buClr>
            </a:pPr>
            <a:r>
              <a:rPr lang="en-US" sz="3200">
                <a:ea typeface="+mn-lt"/>
                <a:cs typeface="+mn-lt"/>
              </a:rPr>
              <a:t>Encoded categorical features: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Location: Urban (1), Rural (0)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Discount: Yes (1), No (0)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Selected only numeric columns for correlation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1A19-104A-EDB0-0E66-60549CBC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Model Selection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8C4E-B102-B111-CE67-30DAC6E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latin typeface="Calibri"/>
                <a:ea typeface="Calibri"/>
                <a:cs typeface="Angsana New"/>
              </a:rPr>
              <a:t>Models Used</a:t>
            </a:r>
            <a:r>
              <a:rPr lang="en-US" sz="3200" dirty="0">
                <a:latin typeface="Calibri"/>
                <a:ea typeface="Calibri"/>
                <a:cs typeface="Angsana New"/>
              </a:rPr>
              <a:t>:</a:t>
            </a:r>
          </a:p>
          <a:p>
            <a:pPr lvl="2" algn="just"/>
            <a:r>
              <a:rPr lang="en-US" sz="3200">
                <a:ea typeface="+mn-lt"/>
                <a:cs typeface="+mn-lt"/>
              </a:rPr>
              <a:t>T-test:</a:t>
            </a:r>
            <a:endParaRPr lang="en-US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US" sz="3200" dirty="0">
                <a:ea typeface="+mn-lt"/>
                <a:cs typeface="+mn-lt"/>
              </a:rPr>
              <a:t>        Compared customer numbers for providers offering discounts vs not offering.</a:t>
            </a:r>
            <a:endParaRPr lang="en-US" dirty="0">
              <a:ea typeface="+mn-lt"/>
              <a:cs typeface="+mn-lt"/>
            </a:endParaRPr>
          </a:p>
          <a:p>
            <a:pPr lvl="2" algn="just"/>
            <a:r>
              <a:rPr lang="en-US" sz="3200">
                <a:ea typeface="+mn-lt"/>
                <a:cs typeface="+mn-lt"/>
              </a:rPr>
              <a:t> Linear Regression:</a:t>
            </a:r>
            <a:endParaRPr lang="en-US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US" sz="3200" dirty="0">
                <a:ea typeface="+mn-lt"/>
                <a:cs typeface="+mn-lt"/>
              </a:rPr>
              <a:t>            Modeled the relationship between Rating, Discount, Price, Location and </a:t>
            </a:r>
            <a:r>
              <a:rPr lang="en-US" sz="3200" dirty="0" err="1">
                <a:ea typeface="+mn-lt"/>
                <a:cs typeface="+mn-lt"/>
              </a:rPr>
              <a:t>No_of_Customer</a:t>
            </a:r>
            <a:endParaRPr lang="en-US" sz="3200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8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B142-5C05-EAFE-3D70-02AB6F6E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Model Evaluation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A89BE-BD84-30A4-085D-F606B773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T-test Results: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Providers offering discounts had significantly higher customer numbers (p &lt; 0.05).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a typeface="+mn-lt"/>
                <a:cs typeface="+mn-lt"/>
              </a:rPr>
              <a:t>Regression Results: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Positive correlation between Rating, Discount availability, and </a:t>
            </a:r>
            <a:r>
              <a:rPr lang="en-US" dirty="0" err="1">
                <a:ea typeface="+mn-lt"/>
                <a:cs typeface="+mn-lt"/>
              </a:rPr>
              <a:t>No_of_Customers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 Moderate influence from Average Price and Location.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a typeface="+mn-lt"/>
                <a:cs typeface="+mn-lt"/>
              </a:rPr>
              <a:t>Visualization: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 Heatmaps and scatterplots confirmed key patterns.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4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1630-47EC-61FB-5A27-4E70A394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1011"/>
          </a:xfrm>
        </p:spPr>
        <p:txBody>
          <a:bodyPr>
            <a:normAutofit/>
          </a:bodyPr>
          <a:lstStyle/>
          <a:p>
            <a:r>
              <a:rPr lang="en-US" sz="3200" b="1" cap="all" baseline="0" dirty="0">
                <a:latin typeface="Biome"/>
              </a:rPr>
              <a:t>Key Insights &amp; Challenges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385-08EA-BE07-A2E4-E1100A89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319254"/>
            <a:ext cx="8781577" cy="6180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latin typeface="Biome"/>
                <a:cs typeface="Biome"/>
              </a:rPr>
              <a:t>Insights:</a:t>
            </a:r>
            <a:endParaRPr lang="en-US" sz="3200" dirty="0">
              <a:latin typeface="Biome"/>
              <a:cs typeface="Biome"/>
            </a:endParaRPr>
          </a:p>
          <a:p>
            <a:pPr algn="just">
              <a:buFont typeface="Arial"/>
              <a:buChar char="•"/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n-lt"/>
                <a:cs typeface="+mn-lt"/>
              </a:rPr>
              <a:t>Discounts and higher ratings drive greater business demand.</a:t>
            </a:r>
            <a:endParaRPr lang="en-US" sz="3200" cap="all">
              <a:solidFill>
                <a:srgbClr val="FFFFFF"/>
              </a:solidFill>
              <a:latin typeface="Angsana New"/>
              <a:cs typeface="Biome"/>
            </a:endParaRPr>
          </a:p>
          <a:p>
            <a:pPr algn="just">
              <a:buClr>
                <a:srgbClr val="FFFFFF"/>
              </a:buClr>
              <a:buFont typeface="Arial,Sans-Serif"/>
              <a:buChar char="•"/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n-lt"/>
                <a:cs typeface="+mn-lt"/>
              </a:rPr>
              <a:t>Average price and location also affect customer numbers.</a:t>
            </a:r>
            <a:endParaRPr lang="en-US" dirty="0">
              <a:latin typeface="Angsana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cap="all" dirty="0">
                <a:latin typeface="Biome"/>
                <a:cs typeface="Biome"/>
              </a:rPr>
              <a:t>Challenges:</a:t>
            </a:r>
            <a:endParaRPr lang="en-US" sz="3200" cap="all" dirty="0">
              <a:latin typeface="Angsana New"/>
              <a:cs typeface="Biome"/>
            </a:endParaRPr>
          </a:p>
          <a:p>
            <a:pPr>
              <a:buFont typeface="Arial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Encoding mixed data types (categorical + numerical).</a:t>
            </a:r>
            <a:endParaRPr lang="en-US" sz="3200" cap="all" dirty="0">
              <a:latin typeface="Angsana New"/>
              <a:cs typeface="Biome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Avoiding overfitting in small sample subsets.</a:t>
            </a:r>
            <a:endParaRPr lang="en-US" dirty="0">
              <a:latin typeface="Angsana New"/>
              <a:cs typeface="Angsana New"/>
            </a:endParaRPr>
          </a:p>
          <a:p>
            <a:pPr>
              <a:buClr>
                <a:srgbClr val="FFFFFF"/>
              </a:buClr>
              <a:buFont typeface="Arial,Sans-Serif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Managing feature correlations.</a:t>
            </a:r>
            <a:endParaRPr lang="en-US" dirty="0">
              <a:latin typeface="Angsana New"/>
            </a:endParaRPr>
          </a:p>
          <a:p>
            <a:pPr marL="285750" indent="-285750">
              <a:buFont typeface="Arial,Sans-Serif"/>
              <a:buChar char="•"/>
            </a:pPr>
            <a:endParaRPr lang="en-US" sz="3200" b="1" cap="all" dirty="0">
              <a:latin typeface="Angsana New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444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70A1-D952-386E-04DE-F968F66D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dirty="0">
                <a:latin typeface="Biome"/>
                <a:cs typeface="Biome"/>
              </a:rPr>
              <a:t>Conclusion and Future Work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C10-6E32-241D-A89A-0CB30339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sz="3200" cap="all" dirty="0">
                <a:latin typeface="Biome"/>
                <a:cs typeface="Biome"/>
              </a:rPr>
              <a:t>Conclusion:</a:t>
            </a:r>
            <a:endParaRPr lang="en-US" sz="3200" dirty="0">
              <a:latin typeface="Biome"/>
              <a:cs typeface="Biome"/>
            </a:endParaRPr>
          </a:p>
          <a:p>
            <a:pPr marL="285750" indent="-285750" algn="just">
              <a:spcBef>
                <a:spcPct val="0"/>
              </a:spcBef>
              <a:buFont typeface="Arial"/>
              <a:buChar char="•"/>
            </a:pPr>
            <a:endParaRPr lang="en-US" sz="2000" dirty="0">
              <a:latin typeface="Biome"/>
              <a:cs typeface="Biom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200" cap="all">
                <a:ea typeface="+mn-lt"/>
                <a:cs typeface="+mn-lt"/>
              </a:rPr>
              <a:t>Discount offerings and maintaining high ratings are crucial for improving customer </a:t>
            </a:r>
            <a:r>
              <a:rPr lang="en-US" sz="3200" cap="all" dirty="0">
                <a:ea typeface="+mn-lt"/>
                <a:cs typeface="+mn-lt"/>
              </a:rPr>
              <a:t>acquisition.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20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20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sz="3200" cap="all" dirty="0">
                <a:latin typeface="Biome"/>
                <a:cs typeface="Biome"/>
              </a:rPr>
              <a:t>Future Work:</a:t>
            </a:r>
            <a:endParaRPr lang="en-US" sz="32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3200" dirty="0">
              <a:ea typeface="+mn-lt"/>
              <a:cs typeface="+mn-lt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sz="3200">
                <a:ea typeface="+mn-lt"/>
                <a:cs typeface="+mn-lt"/>
              </a:rPr>
              <a:t>Expand dataset with more features (customer satisfaction, service experience).</a:t>
            </a:r>
            <a:endParaRPr lang="en-US" sz="3200">
              <a:latin typeface="Angsana New"/>
              <a:cs typeface="Biome"/>
            </a:endParaRPr>
          </a:p>
          <a:p>
            <a:pPr marL="457200" lvl="1" indent="-457200" algn="just">
              <a:buClr>
                <a:srgbClr val="FFFFFF"/>
              </a:buClr>
            </a:pPr>
            <a:r>
              <a:rPr lang="en-US" sz="3200">
                <a:ea typeface="+mn-lt"/>
                <a:cs typeface="+mn-lt"/>
              </a:rPr>
              <a:t>Apply advanced modeling techniques like Random Forest Regression and </a:t>
            </a:r>
            <a:r>
              <a:rPr lang="en-US" sz="3200" err="1">
                <a:ea typeface="+mn-lt"/>
                <a:cs typeface="+mn-lt"/>
              </a:rPr>
              <a:t>XGBoost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767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Identifying Significant Factors Affecting Business Demand</vt:lpstr>
      <vt:lpstr>Objective:</vt:lpstr>
      <vt:lpstr>Importance:</vt:lpstr>
      <vt:lpstr>Data Overview</vt:lpstr>
      <vt:lpstr>Data Preprocessing</vt:lpstr>
      <vt:lpstr>Model Selection</vt:lpstr>
      <vt:lpstr>Model Evaluation</vt:lpstr>
      <vt:lpstr>Key Insights &amp; Challenges</vt:lpstr>
      <vt:lpstr>Conclusion and Future Work</vt:lpstr>
      <vt:lpstr>  THANK YOU 🤝🏻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285</cp:revision>
  <dcterms:created xsi:type="dcterms:W3CDTF">2013-07-15T20:26:40Z</dcterms:created>
  <dcterms:modified xsi:type="dcterms:W3CDTF">2025-04-27T07:01:03Z</dcterms:modified>
</cp:coreProperties>
</file>