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3"/>
  </p:notesMasterIdLst>
  <p:sldIdLst>
    <p:sldId id="276" r:id="rId2"/>
    <p:sldId id="277" r:id="rId3"/>
    <p:sldId id="269" r:id="rId4"/>
    <p:sldId id="270" r:id="rId5"/>
    <p:sldId id="275" r:id="rId6"/>
    <p:sldId id="274" r:id="rId7"/>
    <p:sldId id="304" r:id="rId8"/>
    <p:sldId id="279" r:id="rId9"/>
    <p:sldId id="278" r:id="rId10"/>
    <p:sldId id="306" r:id="rId11"/>
    <p:sldId id="30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129A-8756-4739-ACCC-C9F72B08BD80}" type="datetimeFigureOut">
              <a:rPr lang="en-IN" smtClean="0"/>
              <a:t>15-02-2023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072B8-D3BC-4B78-8D06-7524D9EED6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87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50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44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03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274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82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26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5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6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7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19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1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89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44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70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04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9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9A485A-6A11-4681-9B06-0602549CF701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1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2909" y="270957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400" b="1" dirty="0">
                <a:solidFill>
                  <a:srgbClr val="FF0000"/>
                </a:solidFill>
                <a:latin typeface="Courier-Bold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780" y="2217029"/>
            <a:ext cx="8532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SELECT [DISTINCT] *,column [alias],...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[FROM table];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780" y="1050836"/>
            <a:ext cx="7650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 identifies the columns to be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FROM identifies the table containing those columns.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252619"/>
            <a:ext cx="89644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</a:rPr>
              <a:t>In the above syntax:</a:t>
            </a:r>
          </a:p>
          <a:p>
            <a:endParaRPr lang="en-US" sz="2000" b="1" dirty="0">
              <a:latin typeface="Courier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list of one or more columns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	              Selects all columns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Suppresses duplicates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Column | Expression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the named column or the expression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Gives different headings to the selected columns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table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table containing the columns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C217C-9821-4552-BBE5-796669F3019F}"/>
              </a:ext>
            </a:extLst>
          </p:cNvPr>
          <p:cNvSpPr txBox="1"/>
          <p:nvPr/>
        </p:nvSpPr>
        <p:spPr>
          <a:xfrm>
            <a:off x="118821" y="20940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DQL:</a:t>
            </a:r>
          </a:p>
        </p:txBody>
      </p:sp>
    </p:spTree>
    <p:extLst>
      <p:ext uri="{BB962C8B-B14F-4D97-AF65-F5344CB8AC3E}">
        <p14:creationId xmlns:p14="http://schemas.microsoft.com/office/powerpoint/2010/main" val="993046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2EA3-DBEF-4B8B-B9E3-37F89E77CE32}"/>
              </a:ext>
            </a:extLst>
          </p:cNvPr>
          <p:cNvSpPr txBox="1"/>
          <p:nvPr/>
        </p:nvSpPr>
        <p:spPr>
          <a:xfrm>
            <a:off x="0" y="332656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name,salary,department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,job of all those employees working in department no. 10  and all employees working as clerk.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job,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emp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=10 or  job='clerk';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63D96-990B-4675-96CA-8670EA34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486818"/>
            <a:ext cx="3660483" cy="1656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3D2414-5886-484A-BA27-0C523B1D3990}"/>
              </a:ext>
            </a:extLst>
          </p:cNvPr>
          <p:cNvSpPr txBox="1"/>
          <p:nvPr/>
        </p:nvSpPr>
        <p:spPr>
          <a:xfrm>
            <a:off x="0" y="3819379"/>
            <a:ext cx="89644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name,salary,department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,job of all employees except those working as clerk and salesman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244A-B118-4AA9-BA3C-8F8823F8C8CA}"/>
              </a:ext>
            </a:extLst>
          </p:cNvPr>
          <p:cNvSpPr txBox="1"/>
          <p:nvPr/>
        </p:nvSpPr>
        <p:spPr>
          <a:xfrm>
            <a:off x="323528" y="4603155"/>
            <a:ext cx="4607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ename,sal,job,deptno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emp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job not in ('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clerk','salesman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CD0D3-4A39-40E4-8E6C-68D67724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298057"/>
            <a:ext cx="33813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85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32F5B-8507-4516-B874-75F4C16C4378}"/>
              </a:ext>
            </a:extLst>
          </p:cNvPr>
          <p:cNvSpPr txBox="1"/>
          <p:nvPr/>
        </p:nvSpPr>
        <p:spPr>
          <a:xfrm>
            <a:off x="0" y="4300354"/>
            <a:ext cx="6336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Query3: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ename,sal,job,deptno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scott.emp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where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&gt;2000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=20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=10)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40092-B8FE-4441-B6A5-A462447FC7CF}"/>
              </a:ext>
            </a:extLst>
          </p:cNvPr>
          <p:cNvSpPr txBox="1"/>
          <p:nvPr/>
        </p:nvSpPr>
        <p:spPr>
          <a:xfrm>
            <a:off x="107504" y="188640"/>
            <a:ext cx="8712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Display the name , salary, department id ,job of the employees working in department no. 20 and 10  whose monthly salary greater than 2000.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EAB84-8683-4226-8382-C9AEB0E54F47}"/>
              </a:ext>
            </a:extLst>
          </p:cNvPr>
          <p:cNvSpPr txBox="1"/>
          <p:nvPr/>
        </p:nvSpPr>
        <p:spPr>
          <a:xfrm>
            <a:off x="107504" y="1111746"/>
            <a:ext cx="50532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Query1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ename,sal,job,deptno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scott.emp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&gt;2000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=20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 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F9CCE3-8642-4D08-9129-68FDB4D7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507" y="973246"/>
            <a:ext cx="3429000" cy="12003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3956F6-6687-401E-A76D-07AAF6CC6450}"/>
              </a:ext>
            </a:extLst>
          </p:cNvPr>
          <p:cNvSpPr txBox="1"/>
          <p:nvPr/>
        </p:nvSpPr>
        <p:spPr>
          <a:xfrm>
            <a:off x="91985" y="2775300"/>
            <a:ext cx="5381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ename,sal,job,deptno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scott.emp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=20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 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&gt;2000;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4F84A9-6AAB-4FB9-8145-F5FCB9B52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44" y="2788745"/>
            <a:ext cx="3381375" cy="11906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12044C-3BDC-419B-8933-39423CC32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032" y="4617929"/>
            <a:ext cx="3448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50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3768" y="231124"/>
            <a:ext cx="3982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Selecting</a:t>
            </a:r>
            <a:r>
              <a:rPr lang="en-IN" b="1" dirty="0">
                <a:latin typeface="Arial,Bold"/>
              </a:rPr>
              <a:t>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IN" b="1" dirty="0">
                <a:latin typeface="Arial,Bold"/>
              </a:rPr>
              <a:t>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Columns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390" y="980728"/>
            <a:ext cx="842493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display all columns of data in a table by following the SELECT keyword with an asterisk (*).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in the slide, the DEPT table contains four columns: DEPTNO, DNAME, MGR, and LOC. The table contains four rows, one for each department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000" b="1" dirty="0">
                <a:latin typeface="Courier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* FROM dept;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display all columns in the table by listing them after the SELECT keyword.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following SQL statement will display all columns and all rows of the DEPT table: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SELECT DEPTNO, DNAME, MGR, LOC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dept;</a:t>
            </a:r>
          </a:p>
        </p:txBody>
      </p:sp>
    </p:spTree>
    <p:extLst>
      <p:ext uri="{BB962C8B-B14F-4D97-AF65-F5344CB8AC3E}">
        <p14:creationId xmlns:p14="http://schemas.microsoft.com/office/powerpoint/2010/main" val="1179185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548680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Null Value in MySQL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9675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Null is a value that is unavailable, unassigned, unknown,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or inapplicable.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Null is not the same as zero or a blank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a row lacks a data value for a particular column, that value is said to be NULL or to contain 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null.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02900-A967-43BC-89D0-4F45ABFCB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680047"/>
            <a:ext cx="3312368" cy="2846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F89AB0-1223-459B-ACFE-7A05390070B5}"/>
              </a:ext>
            </a:extLst>
          </p:cNvPr>
          <p:cNvSpPr txBox="1"/>
          <p:nvPr/>
        </p:nvSpPr>
        <p:spPr>
          <a:xfrm>
            <a:off x="467544" y="3751297"/>
            <a:ext cx="46001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ename,comm,sal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emp;</a:t>
            </a:r>
          </a:p>
        </p:txBody>
      </p:sp>
    </p:spTree>
    <p:extLst>
      <p:ext uri="{BB962C8B-B14F-4D97-AF65-F5344CB8AC3E}">
        <p14:creationId xmlns:p14="http://schemas.microsoft.com/office/powerpoint/2010/main" val="62143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476672"/>
            <a:ext cx="44805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Defining a Column Alias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484784"/>
            <a:ext cx="8964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column alias: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Renames a column heading and is case sensitive.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useful with calculations.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Immediately follows the column name (there can also be the optional AS         keyword between the column name and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alias).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Requires double quotation marks if it contains spaces or special characters.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E52DA-212C-4846-83EC-F5407D09C96C}"/>
              </a:ext>
            </a:extLst>
          </p:cNvPr>
          <p:cNvSpPr txBox="1"/>
          <p:nvPr/>
        </p:nvSpPr>
        <p:spPr>
          <a:xfrm>
            <a:off x="467544" y="4162440"/>
            <a:ext cx="6480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id,ename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name from emp;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*12 as "Annual Salary" from emp;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12*12  calculation; </a:t>
            </a:r>
          </a:p>
        </p:txBody>
      </p:sp>
    </p:spTree>
    <p:extLst>
      <p:ext uri="{BB962C8B-B14F-4D97-AF65-F5344CB8AC3E}">
        <p14:creationId xmlns:p14="http://schemas.microsoft.com/office/powerpoint/2010/main" val="3252440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25551"/>
            <a:ext cx="4324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Displaying Table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340768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the DESCRIBE command to display the structure of 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2000" dirty="0">
                <a:latin typeface="Arial" panose="020B0604020202020204" pitchFamily="34" charset="0"/>
              </a:rPr>
              <a:t>.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899592" y="1994375"/>
            <a:ext cx="5234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DESC[RIBE]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tablename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E4CBD-B599-4D59-BA0C-82B6FABDBFF4}"/>
              </a:ext>
            </a:extLst>
          </p:cNvPr>
          <p:cNvSpPr txBox="1"/>
          <p:nvPr/>
        </p:nvSpPr>
        <p:spPr>
          <a:xfrm>
            <a:off x="888123" y="321297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Eg</a:t>
            </a:r>
            <a:r>
              <a:rPr lang="en-IN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DESCRIBE </a:t>
            </a:r>
            <a:r>
              <a:rPr lang="en-IN"/>
              <a:t>EMP;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669D9-1EA1-4E62-9B1D-E846C82D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43" y="4005064"/>
            <a:ext cx="54864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70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5816" y="395036"/>
            <a:ext cx="2523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058" y="1146199"/>
            <a:ext cx="8532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SELECT [[DISTINCT] * [, column [alias],...}]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FROM table]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[WHERE CONDITION(s)];</a:t>
            </a:r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058" y="2389805"/>
            <a:ext cx="85324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 is used to filter records | rows.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extract only those records that fulfill a specified condition.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clause is not only used in SELECT statements, it is also used in UPDATE, DELETE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058" y="4096454"/>
            <a:ext cx="88924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It consists of three elements: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IN" sz="2000" dirty="0">
                <a:latin typeface="TimesNewRoman"/>
              </a:rPr>
              <a:t>• </a:t>
            </a:r>
            <a:r>
              <a:rPr lang="en-IN" sz="2000" dirty="0">
                <a:latin typeface="Arial" panose="020B0604020202020204" pitchFamily="34" charset="0"/>
              </a:rPr>
              <a:t>Column name</a:t>
            </a:r>
          </a:p>
          <a:p>
            <a:r>
              <a:rPr lang="en-IN" sz="2000" dirty="0">
                <a:latin typeface="TimesNewRoman"/>
              </a:rPr>
              <a:t>• </a:t>
            </a:r>
            <a:r>
              <a:rPr lang="en-IN" sz="2000" dirty="0">
                <a:latin typeface="Arial" panose="020B0604020202020204" pitchFamily="34" charset="0"/>
              </a:rPr>
              <a:t>Comparison condition</a:t>
            </a:r>
          </a:p>
          <a:p>
            <a:r>
              <a:rPr lang="en-US" sz="2000" dirty="0">
                <a:latin typeface="TimesNewRoman"/>
              </a:rPr>
              <a:t>• </a:t>
            </a:r>
            <a:r>
              <a:rPr lang="en-US" sz="2000" dirty="0">
                <a:latin typeface="Arial" panose="020B0604020202020204" pitchFamily="34" charset="0"/>
              </a:rPr>
              <a:t>Column name, constant, or list of values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23559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4EA8D-AFF1-46BB-BAC4-3ED614157C62}"/>
              </a:ext>
            </a:extLst>
          </p:cNvPr>
          <p:cNvSpPr txBox="1"/>
          <p:nvPr/>
        </p:nvSpPr>
        <p:spPr>
          <a:xfrm>
            <a:off x="158273" y="2767280"/>
            <a:ext cx="6523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sal,job,deptno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from emp where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=1250;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sal,job,deptno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 where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&lt;&gt;1250;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sal,job,deptno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 where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&gt;3000;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sal,job,deptno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 where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&lt;1250;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13A32-2C98-4ABF-88B4-EE26BA018955}"/>
              </a:ext>
            </a:extLst>
          </p:cNvPr>
          <p:cNvSpPr txBox="1"/>
          <p:nvPr/>
        </p:nvSpPr>
        <p:spPr>
          <a:xfrm>
            <a:off x="0" y="332656"/>
            <a:ext cx="8748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Comparison operators </a:t>
            </a:r>
            <a:r>
              <a:rPr lang="en-IN" dirty="0"/>
              <a:t>are used in conditions that compare one expression with another value or expression.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A1396-34ED-4F52-9F36-7BFC2804CCCC}"/>
              </a:ext>
            </a:extLst>
          </p:cNvPr>
          <p:cNvSpPr txBox="1"/>
          <p:nvPr/>
        </p:nvSpPr>
        <p:spPr>
          <a:xfrm>
            <a:off x="2380" y="1010995"/>
            <a:ext cx="7665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They are used in the </a:t>
            </a:r>
            <a:r>
              <a:rPr lang="en-IN" dirty="0">
                <a:solidFill>
                  <a:srgbClr val="FF0000"/>
                </a:solidFill>
              </a:rPr>
              <a:t>WHERE clause </a:t>
            </a:r>
            <a:r>
              <a:rPr lang="en-IN" dirty="0"/>
              <a:t>in the following format: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74AD5-E498-487E-A49B-C5CCCDCB5B23}"/>
              </a:ext>
            </a:extLst>
          </p:cNvPr>
          <p:cNvSpPr txBox="1"/>
          <p:nvPr/>
        </p:nvSpPr>
        <p:spPr>
          <a:xfrm>
            <a:off x="179512" y="1655967"/>
            <a:ext cx="4600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Syntax</a:t>
            </a:r>
          </a:p>
          <a:p>
            <a:r>
              <a:rPr lang="en-IN" dirty="0"/>
              <a:t>             ... </a:t>
            </a:r>
            <a:r>
              <a:rPr lang="en-IN" b="1" dirty="0"/>
              <a:t>WHERE</a:t>
            </a:r>
            <a:r>
              <a:rPr lang="en-IN" dirty="0"/>
              <a:t> expr operator 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4A0AC-D0F6-43FC-9A4B-E4B746C13FA8}"/>
              </a:ext>
            </a:extLst>
          </p:cNvPr>
          <p:cNvSpPr/>
          <p:nvPr/>
        </p:nvSpPr>
        <p:spPr>
          <a:xfrm>
            <a:off x="30981" y="4520216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Use  </a:t>
            </a:r>
            <a:r>
              <a:rPr lang="en-US" sz="2000" b="1" dirty="0">
                <a:latin typeface="Courier"/>
              </a:rPr>
              <a:t>BETWEEN </a:t>
            </a:r>
            <a:r>
              <a:rPr lang="en-US" sz="2000" b="1" dirty="0">
                <a:latin typeface="Arial" panose="020B0604020202020204" pitchFamily="34" charset="0"/>
              </a:rPr>
              <a:t>operator </a:t>
            </a:r>
            <a:r>
              <a:rPr lang="en-US" sz="2000" dirty="0">
                <a:latin typeface="Arial" panose="020B0604020202020204" pitchFamily="34" charset="0"/>
              </a:rPr>
              <a:t>to display rows based on a range of  </a:t>
            </a:r>
            <a:r>
              <a:rPr lang="en-IN" sz="2000" dirty="0">
                <a:latin typeface="Arial" panose="020B0604020202020204" pitchFamily="34" charset="0"/>
              </a:rPr>
              <a:t>values: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9C26-1AA7-4E06-B13F-23B99FB2ADD9}"/>
              </a:ext>
            </a:extLst>
          </p:cNvPr>
          <p:cNvSpPr txBox="1"/>
          <p:nvPr/>
        </p:nvSpPr>
        <p:spPr>
          <a:xfrm>
            <a:off x="261044" y="5035140"/>
            <a:ext cx="61206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sal,job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 emp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between 1000 and 3000;</a:t>
            </a:r>
          </a:p>
        </p:txBody>
      </p:sp>
    </p:spTree>
    <p:extLst>
      <p:ext uri="{BB962C8B-B14F-4D97-AF65-F5344CB8AC3E}">
        <p14:creationId xmlns:p14="http://schemas.microsoft.com/office/powerpoint/2010/main" val="3546858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99" y="260648"/>
            <a:ext cx="70572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Use  </a:t>
            </a:r>
            <a:r>
              <a:rPr lang="en-US" sz="2000" b="1" dirty="0">
                <a:latin typeface="Courier"/>
              </a:rPr>
              <a:t>IN </a:t>
            </a:r>
            <a:r>
              <a:rPr lang="en-US" sz="2000" b="1" dirty="0">
                <a:latin typeface="Arial" panose="020B0604020202020204" pitchFamily="34" charset="0"/>
              </a:rPr>
              <a:t>operator </a:t>
            </a:r>
            <a:r>
              <a:rPr lang="en-US" sz="2000" dirty="0">
                <a:latin typeface="Arial" panose="020B0604020202020204" pitchFamily="34" charset="0"/>
              </a:rPr>
              <a:t>to test for values in a list: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FFA89-44AF-4D39-A004-58185C156329}"/>
              </a:ext>
            </a:extLst>
          </p:cNvPr>
          <p:cNvSpPr txBox="1"/>
          <p:nvPr/>
        </p:nvSpPr>
        <p:spPr>
          <a:xfrm>
            <a:off x="222546" y="759003"/>
            <a:ext cx="7856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ename,hiredate,job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 where job in('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clerk','salesman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ename,sal,deptno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empwhere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(10,20);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274A6-589C-419D-B5E6-BA35BF669C9C}"/>
              </a:ext>
            </a:extLst>
          </p:cNvPr>
          <p:cNvSpPr txBox="1"/>
          <p:nvPr/>
        </p:nvSpPr>
        <p:spPr>
          <a:xfrm>
            <a:off x="157046" y="2492896"/>
            <a:ext cx="5904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Use  </a:t>
            </a:r>
            <a:r>
              <a:rPr lang="en-US" sz="2000" b="1" dirty="0">
                <a:latin typeface="Courier"/>
              </a:rPr>
              <a:t>IS NULL </a:t>
            </a:r>
            <a:r>
              <a:rPr lang="en-US" sz="2000" b="1" dirty="0">
                <a:latin typeface="Arial" panose="020B0604020202020204" pitchFamily="34" charset="0"/>
              </a:rPr>
              <a:t>operator </a:t>
            </a:r>
            <a:r>
              <a:rPr lang="en-US" sz="2000" dirty="0">
                <a:latin typeface="Arial" panose="020B0604020202020204" pitchFamily="34" charset="0"/>
              </a:rPr>
              <a:t>to</a:t>
            </a:r>
            <a:r>
              <a:rPr lang="en-IN" sz="2000" b="0" i="0" u="none" strike="noStrike" baseline="0" dirty="0">
                <a:latin typeface="Arial" panose="020B0604020202020204" pitchFamily="34" charset="0"/>
              </a:rPr>
              <a:t> tests for nulls:</a:t>
            </a:r>
            <a:endParaRPr lang="en-IN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CEC72-CED1-4423-A53B-879CF8829418}"/>
              </a:ext>
            </a:extLst>
          </p:cNvPr>
          <p:cNvSpPr txBox="1"/>
          <p:nvPr/>
        </p:nvSpPr>
        <p:spPr>
          <a:xfrm>
            <a:off x="373070" y="3053223"/>
            <a:ext cx="633670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emp where comm is null;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2DEF11-624E-4FDC-A154-61E3A8723C12}"/>
              </a:ext>
            </a:extLst>
          </p:cNvPr>
          <p:cNvSpPr txBox="1"/>
          <p:nvPr/>
        </p:nvSpPr>
        <p:spPr>
          <a:xfrm>
            <a:off x="49542" y="3715689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null value means that the value is unavailable , unassigned, unknown, or inapplicable.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you cannot test with =, because a null cannot be equal or unequal to any value.</a:t>
            </a:r>
          </a:p>
        </p:txBody>
      </p:sp>
    </p:spTree>
    <p:extLst>
      <p:ext uri="{BB962C8B-B14F-4D97-AF65-F5344CB8AC3E}">
        <p14:creationId xmlns:p14="http://schemas.microsoft.com/office/powerpoint/2010/main" val="3128295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511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Conditions Using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05969"/>
              </p:ext>
            </p:extLst>
          </p:nvPr>
        </p:nvGraphicFramePr>
        <p:xfrm>
          <a:off x="251520" y="1556792"/>
          <a:ext cx="7992888" cy="1537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121042461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176545006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699616"/>
                  </a:ext>
                </a:extLst>
              </a:tr>
              <a:tr h="368531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both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 conditions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true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30811"/>
                  </a:ext>
                </a:extLst>
              </a:tr>
              <a:tr h="368531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ONE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 conditions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true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01292"/>
                  </a:ext>
                </a:extLst>
              </a:tr>
              <a:tr h="368531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condition is false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572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536494-339B-41DA-8E8C-82B1C0A35E23}"/>
              </a:ext>
            </a:extLst>
          </p:cNvPr>
          <p:cNvSpPr txBox="1"/>
          <p:nvPr/>
        </p:nvSpPr>
        <p:spPr>
          <a:xfrm>
            <a:off x="107504" y="3563400"/>
            <a:ext cx="9036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logical condition combines the results of two or more component conditions to produce a single result based on those conditions, or it inverts the result of a single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row is returned only if the overall result of the condition is true.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6A856-1FD4-4D5D-8C48-CFCA1AFE14AE}"/>
              </a:ext>
            </a:extLst>
          </p:cNvPr>
          <p:cNvSpPr txBox="1"/>
          <p:nvPr/>
        </p:nvSpPr>
        <p:spPr>
          <a:xfrm>
            <a:off x="379058" y="4559679"/>
            <a:ext cx="84933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name,salary,department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,job of all those employees working in department no. 10 as clerk.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job,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emp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=10 and job='clerk';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2B0E77-AD01-4DC9-A4A5-CDA299AF4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722" y="5405570"/>
            <a:ext cx="4100899" cy="11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44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1412</TotalTime>
  <Words>1022</Words>
  <Application>Microsoft Office PowerPoint</Application>
  <PresentationFormat>On-screen Show (4:3)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Arial,Bold</vt:lpstr>
      <vt:lpstr>Calibri</vt:lpstr>
      <vt:lpstr>Century Gothic</vt:lpstr>
      <vt:lpstr>Courier</vt:lpstr>
      <vt:lpstr>Courier-Bold</vt:lpstr>
      <vt:lpstr>Times New Roman</vt:lpstr>
      <vt:lpstr>TimesNewRoman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260</cp:revision>
  <dcterms:created xsi:type="dcterms:W3CDTF">2021-11-12T13:43:40Z</dcterms:created>
  <dcterms:modified xsi:type="dcterms:W3CDTF">2023-02-15T07:58:37Z</dcterms:modified>
</cp:coreProperties>
</file>