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</p:sldIdLst>
  <p:sldSz cx="18288000" cy="10287000"/>
  <p:notesSz cx="6858000" cy="9144000"/>
  <p:embeddedFontLst>
    <p:embeddedFont>
      <p:font typeface="Aileron Regular" charset="1" panose="00000500000000000000"/>
      <p:regular r:id="rId6"/>
    </p:embeddedFont>
    <p:embeddedFont>
      <p:font typeface="Aileron Regular Bold" charset="1" panose="00000800000000000000"/>
      <p:regular r:id="rId7"/>
    </p:embeddedFont>
    <p:embeddedFont>
      <p:font typeface="Aileron Regular Italics" charset="1" panose="00000500000000000000"/>
      <p:regular r:id="rId8"/>
    </p:embeddedFont>
    <p:embeddedFont>
      <p:font typeface="Aileron Regular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Aileron Heavy" charset="1" panose="00000A00000000000000"/>
      <p:regular r:id="rId14"/>
    </p:embeddedFont>
    <p:embeddedFont>
      <p:font typeface="Aileron Heavy Bold" charset="1" panose="00000A00000000000000"/>
      <p:regular r:id="rId15"/>
    </p:embeddedFont>
    <p:embeddedFont>
      <p:font typeface="Aileron Heavy Italics" charset="1" panose="00000A00000000000000"/>
      <p:regular r:id="rId16"/>
    </p:embeddedFont>
    <p:embeddedFont>
      <p:font typeface="Aileron Heavy Bold Italics" charset="1" panose="00000A00000000000000"/>
      <p:regular r:id="rId17"/>
    </p:embeddedFont>
    <p:embeddedFont>
      <p:font typeface="HK Grotesk Light" charset="1" panose="00000400000000000000"/>
      <p:regular r:id="rId18"/>
    </p:embeddedFont>
    <p:embeddedFont>
      <p:font typeface="HK Grotesk Light Bold" charset="1" panose="00000500000000000000"/>
      <p:regular r:id="rId19"/>
    </p:embeddedFont>
    <p:embeddedFont>
      <p:font typeface="HK Grotesk Light Italics" charset="1" panose="00000400000000000000"/>
      <p:regular r:id="rId20"/>
    </p:embeddedFont>
    <p:embeddedFont>
      <p:font typeface="HK Grotesk Light Bold Italics" charset="1" panose="00000500000000000000"/>
      <p:regular r:id="rId21"/>
    </p:embeddedFont>
    <p:embeddedFont>
      <p:font typeface="HK Grotesk Bold" charset="1" panose="00000800000000000000"/>
      <p:regular r:id="rId22"/>
    </p:embeddedFont>
    <p:embeddedFont>
      <p:font typeface="HK Grotesk Bold Italics" charset="1" panose="00000800000000000000"/>
      <p:regular r:id="rId23"/>
    </p:embeddedFont>
    <p:embeddedFont>
      <p:font typeface="HK Grotesk Medium" charset="1" panose="00000600000000000000"/>
      <p:regular r:id="rId24"/>
    </p:embeddedFont>
    <p:embeddedFont>
      <p:font typeface="HK Grotesk Medium Bold" charset="1" panose="00000700000000000000"/>
      <p:regular r:id="rId25"/>
    </p:embeddedFont>
    <p:embeddedFont>
      <p:font typeface="HK Grotesk Medium Italics" charset="1" panose="00000600000000000000"/>
      <p:regular r:id="rId26"/>
    </p:embeddedFont>
    <p:embeddedFont>
      <p:font typeface="HK Grotesk Medium Bold Italics" charset="1" panose="000007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33" Target="slides/slide6.xml" Type="http://schemas.openxmlformats.org/officeDocument/2006/relationships/slide"/><Relationship Id="rId34" Target="slides/slide7.xml" Type="http://schemas.openxmlformats.org/officeDocument/2006/relationships/slide"/><Relationship Id="rId35" Target="slides/slide8.xml" Type="http://schemas.openxmlformats.org/officeDocument/2006/relationships/slide"/><Relationship Id="rId36" Target="slides/slide9.xml" Type="http://schemas.openxmlformats.org/officeDocument/2006/relationships/slide"/><Relationship Id="rId37" Target="slides/slide1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5.png" Type="http://schemas.openxmlformats.org/officeDocument/2006/relationships/image"/><Relationship Id="rId12" Target="../media/image16.svg" Type="http://schemas.openxmlformats.org/officeDocument/2006/relationships/image"/><Relationship Id="rId13" Target="../media/image17.png" Type="http://schemas.openxmlformats.org/officeDocument/2006/relationships/image"/><Relationship Id="rId14" Target="../media/image18.svg" Type="http://schemas.openxmlformats.org/officeDocument/2006/relationships/image"/><Relationship Id="rId15" Target="../media/image19.png" Type="http://schemas.openxmlformats.org/officeDocument/2006/relationships/image"/><Relationship Id="rId16" Target="../media/image20.svg" Type="http://schemas.openxmlformats.org/officeDocument/2006/relationships/image"/><Relationship Id="rId17" Target="../media/image21.png" Type="http://schemas.openxmlformats.org/officeDocument/2006/relationships/image"/><Relationship Id="rId18" Target="../media/image22.svg" Type="http://schemas.openxmlformats.org/officeDocument/2006/relationships/image"/><Relationship Id="rId2" Target="../media/image14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32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6359" r="0" b="7297"/>
          <a:stretch>
            <a:fillRect/>
          </a:stretch>
        </p:blipFill>
        <p:spPr>
          <a:xfrm flipH="false" flipV="false" rot="0">
            <a:off x="1028700" y="0"/>
            <a:ext cx="17255688" cy="92583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4530988" y="8497751"/>
            <a:ext cx="14215737" cy="1991522"/>
          </a:xfrm>
          <a:prstGeom prst="rect">
            <a:avLst/>
          </a:prstGeom>
          <a:solidFill>
            <a:srgbClr val="45AD7E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5001341" y="840809"/>
            <a:ext cx="12592275" cy="1222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700"/>
              </a:lnSpc>
            </a:pPr>
            <a:r>
              <a:rPr lang="en-US" sz="4700" spc="-94">
                <a:solidFill>
                  <a:srgbClr val="F0F0EE"/>
                </a:solidFill>
                <a:latin typeface="HK Grotesk Medium"/>
              </a:rPr>
              <a:t>Optimal Placement of EV charging stations in context of Indian urban networks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692112" y="8869045"/>
            <a:ext cx="11563575" cy="692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00"/>
              </a:lnSpc>
            </a:pPr>
            <a:r>
              <a:rPr lang="en-US" sz="4000" spc="80">
                <a:solidFill>
                  <a:srgbClr val="17242D"/>
                </a:solidFill>
                <a:latin typeface="HK Grotesk Medium"/>
              </a:rPr>
              <a:t>Analysis and Approach in context of Indian cities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24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37000"/>
          </a:blip>
          <a:srcRect l="0" t="28520" r="0" b="7806"/>
          <a:stretch>
            <a:fillRect/>
          </a:stretch>
        </p:blipFill>
        <p:spPr>
          <a:xfrm flipH="false" flipV="false" rot="0">
            <a:off x="1805099" y="1028700"/>
            <a:ext cx="22725075" cy="82296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2829074"/>
            <a:ext cx="7832907" cy="4399529"/>
          </a:xfrm>
          <a:prstGeom prst="rect">
            <a:avLst/>
          </a:prstGeom>
          <a:solidFill>
            <a:srgbClr val="45AD7E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460675" y="1464603"/>
            <a:ext cx="5720563" cy="1610570"/>
            <a:chOff x="0" y="0"/>
            <a:chExt cx="7627417" cy="2147426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434745"/>
              <a:ext cx="7627417" cy="7126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80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66675"/>
              <a:ext cx="7627417" cy="7126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8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60675" y="4499169"/>
            <a:ext cx="7923316" cy="1498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232"/>
              </a:lnSpc>
            </a:pPr>
            <a:r>
              <a:rPr lang="en-US" sz="11232" spc="-224">
                <a:solidFill>
                  <a:srgbClr val="F0F0EE"/>
                </a:solidFill>
                <a:latin typeface="HK Grotesk Bold"/>
              </a:rPr>
              <a:t>Thankyou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724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150232" y="342900"/>
            <a:ext cx="17409532" cy="5663784"/>
          </a:xfrm>
          <a:prstGeom prst="rect">
            <a:avLst/>
          </a:prstGeom>
          <a:solidFill>
            <a:srgbClr val="45AD7E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28700" y="571056"/>
            <a:ext cx="16230600" cy="4612973"/>
            <a:chOff x="0" y="0"/>
            <a:chExt cx="21640800" cy="615063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80975"/>
              <a:ext cx="21640800" cy="17400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466"/>
                </a:lnSpc>
              </a:pPr>
              <a:r>
                <a:rPr lang="en-US" sz="9466" spc="-189">
                  <a:solidFill>
                    <a:srgbClr val="F0F0EE"/>
                  </a:solidFill>
                  <a:latin typeface="HK Grotesk Bold"/>
                </a:rPr>
                <a:t>Problem Statement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274688"/>
              <a:ext cx="21640800" cy="3875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614"/>
                </a:lnSpc>
              </a:pPr>
              <a:r>
                <a:rPr lang="en-US" sz="3549">
                  <a:solidFill>
                    <a:srgbClr val="17242D"/>
                  </a:solidFill>
                  <a:latin typeface="HK Grotesk Light"/>
                </a:rPr>
                <a:t>Optimally deciding the location of EV charging stations in Indian cities taking into consideration various factors like charging facility investments, range anxiety, electrical network, road plans, etc.</a:t>
              </a:r>
            </a:p>
            <a:p>
              <a:pPr>
                <a:lnSpc>
                  <a:spcPts val="4614"/>
                </a:lnSpc>
              </a:pPr>
            </a:p>
            <a:p>
              <a:pPr>
                <a:lnSpc>
                  <a:spcPts val="4614"/>
                </a:lnSpc>
              </a:pPr>
              <a:r>
                <a:rPr lang="en-US" sz="3549">
                  <a:solidFill>
                    <a:srgbClr val="17242D"/>
                  </a:solidFill>
                  <a:latin typeface="HK Grotesk Light"/>
                </a:rPr>
                <a:t>Planning will involve :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7119535"/>
            <a:ext cx="4188784" cy="2106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>
                <a:solidFill>
                  <a:srgbClr val="F0F0EE"/>
                </a:solidFill>
                <a:latin typeface="HK Grotesk Light"/>
              </a:rPr>
              <a:t>EV charging station planning in distribution system and renewable resources integration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28700" y="5486400"/>
            <a:ext cx="1221581" cy="1221581"/>
            <a:chOff x="0" y="0"/>
            <a:chExt cx="1628775" cy="1628775"/>
          </a:xfrm>
        </p:grpSpPr>
        <p:sp>
          <p:nvSpPr>
            <p:cNvPr name="AutoShape 8" id="8"/>
            <p:cNvSpPr/>
            <p:nvPr/>
          </p:nvSpPr>
          <p:spPr>
            <a:xfrm rot="0">
              <a:off x="0" y="0"/>
              <a:ext cx="1628775" cy="1628775"/>
            </a:xfrm>
            <a:prstGeom prst="rect">
              <a:avLst/>
            </a:prstGeom>
            <a:solidFill>
              <a:srgbClr val="F0F0EE"/>
            </a:solidFill>
          </p:spPr>
        </p:sp>
        <p:sp>
          <p:nvSpPr>
            <p:cNvPr name="TextBox 9" id="9"/>
            <p:cNvSpPr txBox="true"/>
            <p:nvPr/>
          </p:nvSpPr>
          <p:spPr>
            <a:xfrm rot="0">
              <a:off x="259216" y="398383"/>
              <a:ext cx="1110343" cy="9177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50"/>
                </a:lnSpc>
              </a:pPr>
              <a:r>
                <a:rPr lang="en-US" sz="4950" spc="-99">
                  <a:solidFill>
                    <a:srgbClr val="17242D"/>
                  </a:solidFill>
                  <a:latin typeface="HK Grotesk Medium"/>
                </a:rPr>
                <a:t>1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6543408" y="7119535"/>
            <a:ext cx="4188784" cy="1579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>
                <a:solidFill>
                  <a:srgbClr val="F0F0EE"/>
                </a:solidFill>
                <a:latin typeface="HK Grotesk Light"/>
              </a:rPr>
              <a:t>EV charging station planning in transportation network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058116" y="7119535"/>
            <a:ext cx="5201184" cy="2633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>
                <a:solidFill>
                  <a:srgbClr val="F0F0EE"/>
                </a:solidFill>
                <a:latin typeface="HK Grotesk Light"/>
              </a:rPr>
              <a:t>Planning catering to uncertainities like driving behaviours,coordinated charging strategies,control systems etc. 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6543408" y="5486400"/>
            <a:ext cx="1221581" cy="1221581"/>
            <a:chOff x="0" y="0"/>
            <a:chExt cx="1628775" cy="1628775"/>
          </a:xfrm>
        </p:grpSpPr>
        <p:sp>
          <p:nvSpPr>
            <p:cNvPr name="AutoShape 13" id="13"/>
            <p:cNvSpPr/>
            <p:nvPr/>
          </p:nvSpPr>
          <p:spPr>
            <a:xfrm rot="0">
              <a:off x="0" y="0"/>
              <a:ext cx="1628775" cy="1628775"/>
            </a:xfrm>
            <a:prstGeom prst="rect">
              <a:avLst/>
            </a:prstGeom>
            <a:solidFill>
              <a:srgbClr val="F0F0EE"/>
            </a:solid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259216" y="398383"/>
              <a:ext cx="1110343" cy="9177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50"/>
                </a:lnSpc>
              </a:pPr>
              <a:r>
                <a:rPr lang="en-US" sz="4950" spc="-99">
                  <a:solidFill>
                    <a:srgbClr val="17242D"/>
                  </a:solidFill>
                  <a:latin typeface="HK Grotesk Medium"/>
                </a:rPr>
                <a:t>2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2058116" y="5486400"/>
            <a:ext cx="1221581" cy="1221581"/>
            <a:chOff x="0" y="0"/>
            <a:chExt cx="1628775" cy="1628775"/>
          </a:xfrm>
        </p:grpSpPr>
        <p:sp>
          <p:nvSpPr>
            <p:cNvPr name="AutoShape 16" id="16"/>
            <p:cNvSpPr/>
            <p:nvPr/>
          </p:nvSpPr>
          <p:spPr>
            <a:xfrm rot="0">
              <a:off x="0" y="0"/>
              <a:ext cx="1628775" cy="1628775"/>
            </a:xfrm>
            <a:prstGeom prst="rect">
              <a:avLst/>
            </a:prstGeom>
            <a:solidFill>
              <a:srgbClr val="F0F0EE"/>
            </a:solidFill>
          </p:spPr>
        </p:sp>
        <p:sp>
          <p:nvSpPr>
            <p:cNvPr name="TextBox 17" id="17"/>
            <p:cNvSpPr txBox="true"/>
            <p:nvPr/>
          </p:nvSpPr>
          <p:spPr>
            <a:xfrm rot="0">
              <a:off x="259216" y="398383"/>
              <a:ext cx="1110343" cy="9177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50"/>
                </a:lnSpc>
              </a:pPr>
              <a:r>
                <a:rPr lang="en-US" sz="4950" spc="-99">
                  <a:solidFill>
                    <a:srgbClr val="17242D"/>
                  </a:solidFill>
                  <a:latin typeface="HK Grotesk Medium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45AD7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8118867" y="0"/>
            <a:ext cx="9140433" cy="92583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3" id="3"/>
          <p:cNvSpPr/>
          <p:nvPr/>
        </p:nvSpPr>
        <p:spPr>
          <a:xfrm rot="0">
            <a:off x="7941208" y="3461688"/>
            <a:ext cx="355317" cy="355317"/>
          </a:xfrm>
          <a:prstGeom prst="rect">
            <a:avLst/>
          </a:prstGeom>
          <a:solidFill>
            <a:srgbClr val="17242D"/>
          </a:solidFill>
        </p:spPr>
      </p:sp>
      <p:sp>
        <p:nvSpPr>
          <p:cNvPr name="AutoShape 4" id="4"/>
          <p:cNvSpPr/>
          <p:nvPr/>
        </p:nvSpPr>
        <p:spPr>
          <a:xfrm rot="0">
            <a:off x="7941208" y="6023896"/>
            <a:ext cx="355317" cy="355317"/>
          </a:xfrm>
          <a:prstGeom prst="rect">
            <a:avLst/>
          </a:prstGeom>
          <a:solidFill>
            <a:srgbClr val="17242D"/>
          </a:solidFill>
        </p:spPr>
      </p:sp>
      <p:grpSp>
        <p:nvGrpSpPr>
          <p:cNvPr name="Group 5" id="5"/>
          <p:cNvGrpSpPr/>
          <p:nvPr/>
        </p:nvGrpSpPr>
        <p:grpSpPr>
          <a:xfrm rot="0">
            <a:off x="1028700" y="4752975"/>
            <a:ext cx="5900623" cy="3470199"/>
            <a:chOff x="0" y="0"/>
            <a:chExt cx="7867497" cy="4626932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71450"/>
              <a:ext cx="7867497" cy="33997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9600" spc="-192">
                  <a:solidFill>
                    <a:srgbClr val="F0F0EE"/>
                  </a:solidFill>
                  <a:latin typeface="HK Grotesk Bold"/>
                </a:rPr>
                <a:t>Solution Approach 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3940074"/>
              <a:ext cx="7867497" cy="6868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144000" y="3173889"/>
            <a:ext cx="7198111" cy="1579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>
                <a:solidFill>
                  <a:srgbClr val="17242D"/>
                </a:solidFill>
                <a:latin typeface="HK Grotesk Light"/>
              </a:rPr>
              <a:t>Stage 1</a:t>
            </a:r>
          </a:p>
          <a:p>
            <a:pPr>
              <a:lnSpc>
                <a:spcPts val="4160"/>
              </a:lnSpc>
            </a:pPr>
            <a:r>
              <a:rPr lang="en-US" sz="3200">
                <a:solidFill>
                  <a:srgbClr val="17242D"/>
                </a:solidFill>
                <a:latin typeface="HK Grotesk Light"/>
              </a:rPr>
              <a:t>Screening of the candidate locations for placement of charging station 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090028" y="5966746"/>
            <a:ext cx="7198111" cy="2633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>
                <a:solidFill>
                  <a:srgbClr val="17242D"/>
                </a:solidFill>
                <a:latin typeface="HK Grotesk Light"/>
              </a:rPr>
              <a:t>Stage 2:</a:t>
            </a:r>
          </a:p>
          <a:p>
            <a:pPr>
              <a:lnSpc>
                <a:spcPts val="4160"/>
              </a:lnSpc>
            </a:pPr>
            <a:r>
              <a:rPr lang="en-US" sz="3200">
                <a:solidFill>
                  <a:srgbClr val="17242D"/>
                </a:solidFill>
                <a:latin typeface="HK Grotesk Light"/>
              </a:rPr>
              <a:t>Optimization </a:t>
            </a:r>
          </a:p>
          <a:p>
            <a:pPr>
              <a:lnSpc>
                <a:spcPts val="4160"/>
              </a:lnSpc>
            </a:pPr>
            <a:r>
              <a:rPr lang="en-US" sz="3200">
                <a:solidFill>
                  <a:srgbClr val="17242D"/>
                </a:solidFill>
                <a:latin typeface="HK Grotesk Light"/>
              </a:rPr>
              <a:t>The second stage aims at finding the no. of charging stations that could be paced at a particular place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334500" y="1097017"/>
            <a:ext cx="7198111" cy="1051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>
                <a:solidFill>
                  <a:srgbClr val="17242D"/>
                </a:solidFill>
                <a:latin typeface="HK Grotesk Light Bold"/>
              </a:rPr>
              <a:t>MULTILEVEL- MULTI OBJECTIVE FUNCTION</a:t>
            </a:r>
            <a:r>
              <a:rPr lang="en-US" sz="3200">
                <a:solidFill>
                  <a:srgbClr val="17242D"/>
                </a:solidFill>
                <a:latin typeface="HK Grotesk Light"/>
              </a:rPr>
              <a:t> FORMULATION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1724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514125" y="3624897"/>
            <a:ext cx="17259300" cy="6662103"/>
          </a:xfrm>
          <a:prstGeom prst="rect">
            <a:avLst/>
          </a:prstGeom>
          <a:solidFill>
            <a:srgbClr val="45AD7E"/>
          </a:solidFill>
        </p:spPr>
      </p:sp>
      <p:sp>
        <p:nvSpPr>
          <p:cNvPr name="AutoShape 3" id="3"/>
          <p:cNvSpPr/>
          <p:nvPr/>
        </p:nvSpPr>
        <p:spPr>
          <a:xfrm rot="0">
            <a:off x="1028700" y="4722495"/>
            <a:ext cx="355317" cy="355317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AutoShape 4" id="4"/>
          <p:cNvSpPr/>
          <p:nvPr/>
        </p:nvSpPr>
        <p:spPr>
          <a:xfrm rot="0">
            <a:off x="1028700" y="6778290"/>
            <a:ext cx="355317" cy="355317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AutoShape 5" id="5"/>
          <p:cNvSpPr/>
          <p:nvPr/>
        </p:nvSpPr>
        <p:spPr>
          <a:xfrm rot="0">
            <a:off x="1028700" y="7954428"/>
            <a:ext cx="355317" cy="355317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6" id="6"/>
          <p:cNvGrpSpPr/>
          <p:nvPr/>
        </p:nvGrpSpPr>
        <p:grpSpPr>
          <a:xfrm rot="0">
            <a:off x="2687105" y="527209"/>
            <a:ext cx="14058070" cy="3032012"/>
            <a:chOff x="0" y="0"/>
            <a:chExt cx="18744093" cy="4042682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61925"/>
              <a:ext cx="18744093" cy="16220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8800"/>
                </a:lnSpc>
              </a:pPr>
              <a:r>
                <a:rPr lang="en-US" sz="8800" spc="-175">
                  <a:solidFill>
                    <a:srgbClr val="31C29F"/>
                  </a:solidFill>
                  <a:latin typeface="HK Grotesk Bold"/>
                </a:rPr>
                <a:t>Stage 1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949934"/>
              <a:ext cx="18744093" cy="20927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160"/>
                </a:lnSpc>
              </a:pPr>
              <a:r>
                <a:rPr lang="en-US" sz="3200">
                  <a:solidFill>
                    <a:srgbClr val="F0F0EE"/>
                  </a:solidFill>
                  <a:latin typeface="HK Grotesk Light"/>
                </a:rPr>
                <a:t>Screening of the candidate locations for placement of charging station</a:t>
              </a:r>
            </a:p>
            <a:p>
              <a:pPr algn="r">
                <a:lnSpc>
                  <a:spcPts val="4160"/>
                </a:lnSpc>
              </a:pPr>
              <a:r>
                <a:rPr lang="en-US" sz="3200">
                  <a:solidFill>
                    <a:srgbClr val="F0F0EE"/>
                  </a:solidFill>
                  <a:latin typeface="HK Grotesk Light"/>
                </a:rPr>
                <a:t>Parent nodes:congestion,VSF,Distance,reliability index</a:t>
              </a:r>
            </a:p>
            <a:p>
              <a:pPr algn="r">
                <a:lnSpc>
                  <a:spcPts val="4160"/>
                </a:lnSpc>
              </a:pPr>
              <a:r>
                <a:rPr lang="en-US" sz="3200">
                  <a:solidFill>
                    <a:srgbClr val="F0F0EE"/>
                  </a:solidFill>
                  <a:latin typeface="HK Grotesk Light"/>
                </a:rPr>
                <a:t>Child node: Candidate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838091" y="4555507"/>
            <a:ext cx="5676382" cy="1579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>
                <a:solidFill>
                  <a:srgbClr val="F0F0EE"/>
                </a:solidFill>
                <a:latin typeface="HK Grotesk Light"/>
              </a:rPr>
              <a:t>Distance  between node of the road network and  nearest bus of the distribution network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38091" y="6740190"/>
            <a:ext cx="4188784" cy="524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>
                <a:solidFill>
                  <a:srgbClr val="F0F0EE"/>
                </a:solidFill>
                <a:latin typeface="HK Grotesk Light"/>
              </a:rPr>
              <a:t>Traffic intensity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38091" y="7850702"/>
            <a:ext cx="4188784" cy="524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>
                <a:solidFill>
                  <a:srgbClr val="F0F0EE"/>
                </a:solidFill>
                <a:latin typeface="HK Grotesk Light"/>
              </a:rPr>
              <a:t>V</a:t>
            </a:r>
            <a:r>
              <a:rPr lang="en-US" sz="3200">
                <a:solidFill>
                  <a:srgbClr val="F0F0EE"/>
                </a:solidFill>
                <a:latin typeface="HK Grotesk Light"/>
              </a:rPr>
              <a:t>oltage stability index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24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514125" y="3624897"/>
            <a:ext cx="17259300" cy="6662103"/>
          </a:xfrm>
          <a:prstGeom prst="rect">
            <a:avLst/>
          </a:prstGeom>
          <a:solidFill>
            <a:srgbClr val="45AD7E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2687105" y="1054418"/>
            <a:ext cx="14058070" cy="2504803"/>
            <a:chOff x="0" y="0"/>
            <a:chExt cx="18744093" cy="333973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61925"/>
              <a:ext cx="18744093" cy="16220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8800"/>
                </a:lnSpc>
              </a:pPr>
              <a:r>
                <a:rPr lang="en-US" sz="8800" spc="-175">
                  <a:solidFill>
                    <a:srgbClr val="31C29F"/>
                  </a:solidFill>
                  <a:latin typeface="HK Grotesk Bold"/>
                </a:rPr>
                <a:t>Stage 2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949934"/>
              <a:ext cx="18744093" cy="13898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160"/>
                </a:lnSpc>
              </a:pPr>
              <a:r>
                <a:rPr lang="en-US" sz="3200">
                  <a:solidFill>
                    <a:srgbClr val="F0F0EE"/>
                  </a:solidFill>
                  <a:latin typeface="HK Grotesk Light"/>
                </a:rPr>
                <a:t>Optimization</a:t>
              </a:r>
            </a:p>
            <a:p>
              <a:pPr algn="just">
                <a:lnSpc>
                  <a:spcPts val="416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9291169" y="4960356"/>
            <a:ext cx="5139807" cy="5131583"/>
            <a:chOff x="0" y="0"/>
            <a:chExt cx="6350000" cy="633984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4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8906959" y="5561511"/>
            <a:ext cx="776644" cy="776644"/>
            <a:chOff x="0" y="0"/>
            <a:chExt cx="1035526" cy="1035526"/>
          </a:xfrm>
        </p:grpSpPr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035526" cy="1035526"/>
            </a:xfrm>
            <a:prstGeom prst="rect">
              <a:avLst/>
            </a:prstGeom>
          </p:spPr>
        </p:pic>
        <p:sp>
          <p:nvSpPr>
            <p:cNvPr name="TextBox 10" id="10"/>
            <p:cNvSpPr txBox="true"/>
            <p:nvPr/>
          </p:nvSpPr>
          <p:spPr>
            <a:xfrm rot="0">
              <a:off x="160565" y="198358"/>
              <a:ext cx="714395" cy="5911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2700">
                  <a:solidFill>
                    <a:srgbClr val="FFFFFF"/>
                  </a:solidFill>
                  <a:latin typeface="Aileron Regular Bold"/>
                </a:rPr>
                <a:t>01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906959" y="6606225"/>
            <a:ext cx="776644" cy="776644"/>
            <a:chOff x="0" y="0"/>
            <a:chExt cx="1035526" cy="1035526"/>
          </a:xfrm>
        </p:grpSpPr>
        <p:pic>
          <p:nvPicPr>
            <p:cNvPr name="Picture 12" id="12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035526" cy="1035526"/>
            </a:xfrm>
            <a:prstGeom prst="rect">
              <a:avLst/>
            </a:prstGeom>
          </p:spPr>
        </p:pic>
        <p:sp>
          <p:nvSpPr>
            <p:cNvPr name="TextBox 13" id="13"/>
            <p:cNvSpPr txBox="true"/>
            <p:nvPr/>
          </p:nvSpPr>
          <p:spPr>
            <a:xfrm rot="0">
              <a:off x="160565" y="198358"/>
              <a:ext cx="714395" cy="5911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2700">
                  <a:solidFill>
                    <a:srgbClr val="FFFFFF"/>
                  </a:solidFill>
                  <a:latin typeface="Aileron Regular Bold"/>
                </a:rPr>
                <a:t>02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-10800000">
            <a:off x="5546584" y="5949834"/>
            <a:ext cx="3405771" cy="146127"/>
            <a:chOff x="0" y="0"/>
            <a:chExt cx="11839955" cy="508000"/>
          </a:xfrm>
        </p:grpSpPr>
        <p:sp>
          <p:nvSpPr>
            <p:cNvPr name="Freeform 15" id="15"/>
            <p:cNvSpPr/>
            <p:nvPr/>
          </p:nvSpPr>
          <p:spPr>
            <a:xfrm>
              <a:off x="0" y="49530"/>
              <a:ext cx="11839955" cy="408940"/>
            </a:xfrm>
            <a:custGeom>
              <a:avLst/>
              <a:gdLst/>
              <a:ahLst/>
              <a:cxnLst/>
              <a:rect r="r" b="b" t="t" l="l"/>
              <a:pathLst>
                <a:path h="408940" w="11839955">
                  <a:moveTo>
                    <a:pt x="11634215" y="0"/>
                  </a:moveTo>
                  <a:cubicBezTo>
                    <a:pt x="11533885" y="0"/>
                    <a:pt x="11451335" y="72390"/>
                    <a:pt x="1143228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1433555" y="242570"/>
                  </a:lnTo>
                  <a:cubicBezTo>
                    <a:pt x="11451335" y="337820"/>
                    <a:pt x="11535155" y="408940"/>
                    <a:pt x="11635485" y="408940"/>
                  </a:cubicBezTo>
                  <a:cubicBezTo>
                    <a:pt x="11748515" y="408940"/>
                    <a:pt x="11839955" y="317500"/>
                    <a:pt x="11839955" y="204470"/>
                  </a:cubicBezTo>
                  <a:cubicBezTo>
                    <a:pt x="11839955" y="91440"/>
                    <a:pt x="11748515" y="0"/>
                    <a:pt x="1163421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10800000">
            <a:off x="4155474" y="4040434"/>
            <a:ext cx="5139807" cy="5131583"/>
            <a:chOff x="0" y="0"/>
            <a:chExt cx="6350000" cy="6339840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19">
                <a:alpha val="1490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2400025" y="5868614"/>
            <a:ext cx="2868678" cy="939084"/>
            <a:chOff x="0" y="0"/>
            <a:chExt cx="3824904" cy="1252112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47625"/>
              <a:ext cx="3824904" cy="5962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779"/>
                </a:lnSpc>
              </a:pPr>
              <a:r>
                <a:rPr lang="en-US" sz="2700" spc="202">
                  <a:solidFill>
                    <a:srgbClr val="F0F0EE"/>
                  </a:solidFill>
                  <a:latin typeface="Aileron Regular Bold"/>
                </a:rPr>
                <a:t>COST 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690349"/>
              <a:ext cx="3824904" cy="5617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00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683603" y="6921484"/>
            <a:ext cx="2984166" cy="146127"/>
            <a:chOff x="0" y="0"/>
            <a:chExt cx="10374270" cy="508000"/>
          </a:xfrm>
        </p:grpSpPr>
        <p:sp>
          <p:nvSpPr>
            <p:cNvPr name="Freeform 22" id="22"/>
            <p:cNvSpPr/>
            <p:nvPr/>
          </p:nvSpPr>
          <p:spPr>
            <a:xfrm>
              <a:off x="0" y="49530"/>
              <a:ext cx="10374271" cy="408940"/>
            </a:xfrm>
            <a:custGeom>
              <a:avLst/>
              <a:gdLst/>
              <a:ahLst/>
              <a:cxnLst/>
              <a:rect r="r" b="b" t="t" l="l"/>
              <a:pathLst>
                <a:path h="408940" w="10374271">
                  <a:moveTo>
                    <a:pt x="10168530" y="0"/>
                  </a:moveTo>
                  <a:cubicBezTo>
                    <a:pt x="10068201" y="0"/>
                    <a:pt x="9985651" y="72390"/>
                    <a:pt x="9966601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9967871" y="242570"/>
                  </a:lnTo>
                  <a:cubicBezTo>
                    <a:pt x="9985650" y="337820"/>
                    <a:pt x="10069471" y="408940"/>
                    <a:pt x="10169800" y="408940"/>
                  </a:cubicBezTo>
                  <a:cubicBezTo>
                    <a:pt x="10282830" y="408940"/>
                    <a:pt x="10374271" y="317500"/>
                    <a:pt x="10374271" y="204470"/>
                  </a:cubicBezTo>
                  <a:cubicBezTo>
                    <a:pt x="10374271" y="91440"/>
                    <a:pt x="10282830" y="0"/>
                    <a:pt x="101685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1175686" y="7295102"/>
            <a:ext cx="4576804" cy="2264964"/>
            <a:chOff x="0" y="0"/>
            <a:chExt cx="6102406" cy="3019952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-47625"/>
              <a:ext cx="6102406" cy="5962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779"/>
                </a:lnSpc>
              </a:pPr>
              <a:r>
                <a:rPr lang="en-US" sz="2700" spc="202">
                  <a:solidFill>
                    <a:srgbClr val="F0F0EE"/>
                  </a:solidFill>
                  <a:latin typeface="Aileron Regular Bold"/>
                </a:rPr>
                <a:t>WAITING TIME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690349"/>
              <a:ext cx="6102406" cy="23296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500"/>
                </a:lnSpc>
              </a:pPr>
              <a:r>
                <a:rPr lang="en-US" sz="2500" spc="125">
                  <a:solidFill>
                    <a:srgbClr val="191919"/>
                  </a:solidFill>
                  <a:latin typeface="Aileron Regular"/>
                </a:rPr>
                <a:t>Determines optimal capacity of the charging facilities and charging demand during a time interval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5AD7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206359" y="0"/>
            <a:ext cx="5242352" cy="9258300"/>
          </a:xfrm>
          <a:prstGeom prst="rect">
            <a:avLst/>
          </a:prstGeom>
          <a:solidFill>
            <a:srgbClr val="17242D"/>
          </a:solidFill>
        </p:spPr>
      </p:sp>
      <p:sp>
        <p:nvSpPr>
          <p:cNvPr name="AutoShape 3" id="3"/>
          <p:cNvSpPr/>
          <p:nvPr/>
        </p:nvSpPr>
        <p:spPr>
          <a:xfrm rot="0">
            <a:off x="1028700" y="1864432"/>
            <a:ext cx="355317" cy="355317"/>
          </a:xfrm>
          <a:prstGeom prst="rect">
            <a:avLst/>
          </a:prstGeom>
          <a:solidFill>
            <a:srgbClr val="F0F0EE"/>
          </a:solidFill>
        </p:spPr>
      </p:sp>
      <p:sp>
        <p:nvSpPr>
          <p:cNvPr name="AutoShape 4" id="4"/>
          <p:cNvSpPr/>
          <p:nvPr/>
        </p:nvSpPr>
        <p:spPr>
          <a:xfrm rot="0">
            <a:off x="1028700" y="4404432"/>
            <a:ext cx="355317" cy="355317"/>
          </a:xfrm>
          <a:prstGeom prst="rect">
            <a:avLst/>
          </a:prstGeom>
          <a:solidFill>
            <a:srgbClr val="F0F0EE"/>
          </a:solid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4062" t="0" r="4062" b="0"/>
          <a:stretch>
            <a:fillRect/>
          </a:stretch>
        </p:blipFill>
        <p:spPr>
          <a:xfrm flipH="false" flipV="false" rot="0">
            <a:off x="7273917" y="2999564"/>
            <a:ext cx="10508457" cy="6258736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6832683" y="374540"/>
            <a:ext cx="10747983" cy="2231791"/>
            <a:chOff x="0" y="0"/>
            <a:chExt cx="14330644" cy="2975721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71450"/>
              <a:ext cx="14330644" cy="17318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9400"/>
                </a:lnSpc>
              </a:pPr>
              <a:r>
                <a:rPr lang="en-US" sz="9400" spc="-188">
                  <a:solidFill>
                    <a:srgbClr val="F0F0EE"/>
                  </a:solidFill>
                  <a:latin typeface="HK Grotesk Bold"/>
                </a:rPr>
                <a:t>Test network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272141"/>
              <a:ext cx="14330644" cy="7035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289"/>
                </a:lnSpc>
              </a:pPr>
              <a:r>
                <a:rPr lang="en-US" sz="3299">
                  <a:solidFill>
                    <a:srgbClr val="17242D"/>
                  </a:solidFill>
                  <a:latin typeface="HK Grotesk Light"/>
                </a:rPr>
                <a:t>33 Bus distribution network+ 25 node transport network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026613" y="1450059"/>
            <a:ext cx="4168520" cy="1117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79"/>
              </a:lnSpc>
            </a:pPr>
            <a:r>
              <a:rPr lang="en-US" sz="3199" spc="63">
                <a:solidFill>
                  <a:srgbClr val="FFFFFF"/>
                </a:solidFill>
                <a:latin typeface="HK Grotesk Bold"/>
              </a:rPr>
              <a:t>Candidate locations :</a:t>
            </a:r>
          </a:p>
          <a:p>
            <a:pPr>
              <a:lnSpc>
                <a:spcPts val="4479"/>
              </a:lnSpc>
            </a:pPr>
            <a:r>
              <a:rPr lang="en-US" sz="3199" spc="63">
                <a:solidFill>
                  <a:srgbClr val="FFFFFF"/>
                </a:solidFill>
                <a:latin typeface="HK Grotesk Bold"/>
              </a:rPr>
              <a:t>3,5,6,7,19,22,24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37808" y="4295140"/>
            <a:ext cx="3579453" cy="283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79"/>
              </a:lnSpc>
            </a:pPr>
            <a:r>
              <a:rPr lang="en-US" sz="3199" spc="63">
                <a:solidFill>
                  <a:srgbClr val="F0F0EE"/>
                </a:solidFill>
                <a:latin typeface="HK Grotesk Bold"/>
              </a:rPr>
              <a:t>Number of charging stations that could be placed at each location: 4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5AD7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206359" y="0"/>
            <a:ext cx="5242352" cy="9258300"/>
          </a:xfrm>
          <a:prstGeom prst="rect">
            <a:avLst/>
          </a:prstGeom>
          <a:solidFill>
            <a:srgbClr val="17242D"/>
          </a:solidFill>
        </p:spPr>
      </p:sp>
      <p:sp>
        <p:nvSpPr>
          <p:cNvPr name="AutoShape 3" id="3"/>
          <p:cNvSpPr/>
          <p:nvPr/>
        </p:nvSpPr>
        <p:spPr>
          <a:xfrm rot="0">
            <a:off x="1028700" y="1864432"/>
            <a:ext cx="355317" cy="355317"/>
          </a:xfrm>
          <a:prstGeom prst="rect">
            <a:avLst/>
          </a:prstGeom>
          <a:solidFill>
            <a:srgbClr val="F0F0EE"/>
          </a:solidFill>
        </p:spPr>
      </p:sp>
      <p:sp>
        <p:nvSpPr>
          <p:cNvPr name="AutoShape 4" id="4"/>
          <p:cNvSpPr/>
          <p:nvPr/>
        </p:nvSpPr>
        <p:spPr>
          <a:xfrm rot="0">
            <a:off x="1028700" y="5849199"/>
            <a:ext cx="355317" cy="355317"/>
          </a:xfrm>
          <a:prstGeom prst="rect">
            <a:avLst/>
          </a:prstGeom>
          <a:solidFill>
            <a:srgbClr val="F0F0EE"/>
          </a:solid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8270" t="6258" r="0" b="9377"/>
          <a:stretch>
            <a:fillRect/>
          </a:stretch>
        </p:blipFill>
        <p:spPr>
          <a:xfrm flipH="false" flipV="false" rot="0">
            <a:off x="6908324" y="4053771"/>
            <a:ext cx="5218240" cy="5205348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0" t="0" r="5001" b="0"/>
          <a:stretch>
            <a:fillRect/>
          </a:stretch>
        </p:blipFill>
        <p:spPr>
          <a:xfrm flipH="false" flipV="false" rot="0">
            <a:off x="12545664" y="4053771"/>
            <a:ext cx="5301736" cy="5205348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7282057" y="784767"/>
            <a:ext cx="10747983" cy="2869966"/>
            <a:chOff x="0" y="0"/>
            <a:chExt cx="14330644" cy="3826621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71450"/>
              <a:ext cx="14330644" cy="17318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9400"/>
                </a:lnSpc>
              </a:pPr>
              <a:r>
                <a:rPr lang="en-US" sz="9400" spc="-188">
                  <a:solidFill>
                    <a:srgbClr val="F0F0EE"/>
                  </a:solidFill>
                  <a:latin typeface="HK Grotesk Bold"/>
                </a:rPr>
                <a:t>Case study 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272141"/>
              <a:ext cx="14330644" cy="15544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679"/>
                </a:lnSpc>
              </a:pPr>
              <a:r>
                <a:rPr lang="en-US" sz="3600">
                  <a:solidFill>
                    <a:srgbClr val="17242D"/>
                  </a:solidFill>
                  <a:latin typeface="HK Grotesk Light"/>
                </a:rPr>
                <a:t>Urban Area+highways :</a:t>
              </a:r>
              <a:r>
                <a:rPr lang="en-US" sz="3599">
                  <a:solidFill>
                    <a:srgbClr val="17242D"/>
                  </a:solidFill>
                  <a:latin typeface="HK Grotesk Light"/>
                </a:rPr>
                <a:t>Chandigarh city </a:t>
              </a:r>
              <a:r>
                <a:rPr lang="en-US" sz="3600">
                  <a:solidFill>
                    <a:srgbClr val="17242D"/>
                  </a:solidFill>
                  <a:latin typeface="HK Grotesk Light"/>
                </a:rPr>
                <a:t> </a:t>
              </a:r>
            </a:p>
            <a:p>
              <a:pPr algn="r">
                <a:lnSpc>
                  <a:spcPts val="468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750388" y="1618499"/>
            <a:ext cx="4249662" cy="2255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79"/>
              </a:lnSpc>
            </a:pPr>
            <a:r>
              <a:rPr lang="en-US" sz="3199" spc="63">
                <a:solidFill>
                  <a:srgbClr val="FFFFFF"/>
                </a:solidFill>
                <a:latin typeface="HK Grotesk Bold"/>
              </a:rPr>
              <a:t>Candidate locations:</a:t>
            </a:r>
          </a:p>
          <a:p>
            <a:pPr>
              <a:lnSpc>
                <a:spcPts val="4479"/>
              </a:lnSpc>
            </a:pPr>
            <a:r>
              <a:rPr lang="en-US" sz="3199" spc="63">
                <a:solidFill>
                  <a:srgbClr val="FFFFFF"/>
                </a:solidFill>
                <a:latin typeface="HK Grotesk Bold"/>
              </a:rPr>
              <a:t>1,8,10,15,17,23,25,26,27,28,29,32,34,37,42,47,55,63,65,66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65523" y="5429816"/>
            <a:ext cx="3962242" cy="169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79"/>
              </a:lnSpc>
            </a:pPr>
            <a:r>
              <a:rPr lang="en-US" sz="3199" spc="63">
                <a:solidFill>
                  <a:srgbClr val="FFFFFF"/>
                </a:solidFill>
                <a:latin typeface="HK Grotesk Bold"/>
              </a:rPr>
              <a:t>Number of charging stations at each node: Atmost 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24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6801129" y="0"/>
            <a:ext cx="11647978" cy="10287000"/>
          </a:xfrm>
          <a:prstGeom prst="rect">
            <a:avLst/>
          </a:prstGeom>
          <a:solidFill>
            <a:srgbClr val="45AD7E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8044714" y="1408700"/>
            <a:ext cx="9400428" cy="2312118"/>
            <a:chOff x="0" y="0"/>
            <a:chExt cx="12533904" cy="308282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71450"/>
              <a:ext cx="12533904" cy="17767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9600" spc="-192">
                  <a:solidFill>
                    <a:srgbClr val="F0F0EE"/>
                  </a:solidFill>
                  <a:latin typeface="HK Grotesk Bold"/>
                </a:rPr>
                <a:t>Novelty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317014"/>
              <a:ext cx="12533904" cy="7658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680"/>
                </a:lnSpc>
              </a:pP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17249" t="3295" r="39861" b="327"/>
          <a:stretch>
            <a:fillRect/>
          </a:stretch>
        </p:blipFill>
        <p:spPr>
          <a:xfrm flipH="false" flipV="false" rot="0">
            <a:off x="-1319243" y="0"/>
            <a:ext cx="8120373" cy="102870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478004" y="3533885"/>
            <a:ext cx="627201" cy="627201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478004" y="5652023"/>
            <a:ext cx="627201" cy="627201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497054" y="7517067"/>
            <a:ext cx="627201" cy="627201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6564057" y="3543480"/>
            <a:ext cx="455095" cy="493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3"/>
              </a:lnSpc>
            </a:pPr>
            <a:r>
              <a:rPr lang="en-US" sz="2545">
                <a:solidFill>
                  <a:srgbClr val="FFFFFF"/>
                </a:solidFill>
                <a:latin typeface="Aileron Regular Bold"/>
              </a:rPr>
              <a:t>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564057" y="5661619"/>
            <a:ext cx="455095" cy="493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3"/>
              </a:lnSpc>
            </a:pPr>
            <a:r>
              <a:rPr lang="en-US" sz="2545">
                <a:solidFill>
                  <a:srgbClr val="FFFFFF"/>
                </a:solidFill>
                <a:latin typeface="Aileron Regular Bold"/>
              </a:rPr>
              <a:t>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583107" y="7532876"/>
            <a:ext cx="436045" cy="470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50"/>
              </a:lnSpc>
            </a:pPr>
            <a:r>
              <a:rPr lang="en-US" sz="2438">
                <a:solidFill>
                  <a:srgbClr val="FFFFFF"/>
                </a:solidFill>
                <a:latin typeface="Aileron Regular Bold"/>
              </a:rPr>
              <a:t>3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7339864" y="3291267"/>
            <a:ext cx="8748550" cy="1910527"/>
            <a:chOff x="0" y="0"/>
            <a:chExt cx="11664733" cy="2547369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2028114"/>
              <a:ext cx="11664733" cy="5192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26"/>
                </a:lnSpc>
              </a:pPr>
              <a:r>
                <a:rPr lang="en-US" sz="2014" spc="100">
                  <a:solidFill>
                    <a:srgbClr val="191919"/>
                  </a:solidFill>
                  <a:latin typeface="Aileron Regular"/>
                </a:rPr>
                <a:t>Novel approach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-114300"/>
              <a:ext cx="11664733" cy="20020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23"/>
                </a:lnSpc>
              </a:pPr>
              <a:r>
                <a:rPr lang="en-US" sz="2545" spc="229">
                  <a:solidFill>
                    <a:srgbClr val="F0F0EE"/>
                  </a:solidFill>
                  <a:latin typeface="Aileron Regular Italics"/>
                </a:rPr>
                <a:t>multi-stage multi-objective model : incorporates distribution system and transportation system constraints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444639" y="5629381"/>
            <a:ext cx="8748550" cy="876140"/>
            <a:chOff x="0" y="0"/>
            <a:chExt cx="11664733" cy="1168187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648932"/>
              <a:ext cx="11664733" cy="5192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26"/>
                </a:lnSpc>
              </a:pPr>
              <a:r>
                <a:rPr lang="en-US" sz="2014" spc="100">
                  <a:solidFill>
                    <a:srgbClr val="191919"/>
                  </a:solidFill>
                  <a:latin typeface="Aileron Regular"/>
                </a:rPr>
                <a:t>takes care of installation + incurred costs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-114300"/>
              <a:ext cx="11664733" cy="6228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23"/>
                </a:lnSpc>
              </a:pPr>
              <a:r>
                <a:rPr lang="en-US" sz="2545" spc="229">
                  <a:solidFill>
                    <a:srgbClr val="F0F0EE"/>
                  </a:solidFill>
                  <a:latin typeface="Aileron Regular Italics"/>
                </a:rPr>
                <a:t>Cost Effective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444639" y="7184862"/>
            <a:ext cx="8748550" cy="1320603"/>
            <a:chOff x="0" y="0"/>
            <a:chExt cx="11664733" cy="1760804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648932"/>
              <a:ext cx="11664733" cy="11118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26"/>
                </a:lnSpc>
              </a:pPr>
              <a:r>
                <a:rPr lang="en-US" sz="2014" spc="100">
                  <a:solidFill>
                    <a:srgbClr val="191919"/>
                  </a:solidFill>
                  <a:latin typeface="Aileron Regular"/>
                </a:rPr>
                <a:t>best solutions as per energy demands and satisfactory approach using renewable resources and hydrogen cell ev stations if needed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-114300"/>
              <a:ext cx="11664733" cy="6228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23"/>
                </a:lnSpc>
              </a:pPr>
              <a:r>
                <a:rPr lang="en-US" sz="2545" spc="229">
                  <a:solidFill>
                    <a:srgbClr val="F0F0EE"/>
                  </a:solidFill>
                  <a:latin typeface="Aileron Regular Italics"/>
                </a:rPr>
                <a:t>Renewable resourcesintegration could be done 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32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7040308"/>
            <a:ext cx="3809225" cy="2217992"/>
            <a:chOff x="0" y="0"/>
            <a:chExt cx="5078967" cy="2957322"/>
          </a:xfrm>
        </p:grpSpPr>
        <p:sp>
          <p:nvSpPr>
            <p:cNvPr name="AutoShape 3" id="3"/>
            <p:cNvSpPr/>
            <p:nvPr/>
          </p:nvSpPr>
          <p:spPr>
            <a:xfrm rot="0">
              <a:off x="0" y="2832947"/>
              <a:ext cx="1198148" cy="124375"/>
            </a:xfrm>
            <a:prstGeom prst="rect">
              <a:avLst/>
            </a:prstGeom>
            <a:solidFill>
              <a:srgbClr val="3EDAD8"/>
            </a:solidFill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-57150"/>
              <a:ext cx="5078967" cy="23820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150"/>
                </a:lnSpc>
              </a:pPr>
              <a:r>
                <a:rPr lang="en-US" sz="5500" spc="165">
                  <a:solidFill>
                    <a:srgbClr val="F0F0EE"/>
                  </a:solidFill>
                  <a:latin typeface="Aileron Heavy"/>
                </a:rPr>
                <a:t>FUTURE SCOPE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224654" y="3612815"/>
            <a:ext cx="6192157" cy="1144814"/>
            <a:chOff x="0" y="0"/>
            <a:chExt cx="6480264" cy="119808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6480265" cy="1198080"/>
            </a:xfrm>
            <a:custGeom>
              <a:avLst/>
              <a:gdLst/>
              <a:ahLst/>
              <a:cxnLst/>
              <a:rect r="r" b="b" t="t" l="l"/>
              <a:pathLst>
                <a:path h="1198080" w="6480265">
                  <a:moveTo>
                    <a:pt x="6355804" y="1198080"/>
                  </a:moveTo>
                  <a:lnTo>
                    <a:pt x="124460" y="1198080"/>
                  </a:lnTo>
                  <a:cubicBezTo>
                    <a:pt x="55880" y="1198080"/>
                    <a:pt x="0" y="1142200"/>
                    <a:pt x="0" y="107362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355805" y="0"/>
                  </a:lnTo>
                  <a:cubicBezTo>
                    <a:pt x="6424385" y="0"/>
                    <a:pt x="6480265" y="55880"/>
                    <a:pt x="6480265" y="124460"/>
                  </a:cubicBezTo>
                  <a:lnTo>
                    <a:pt x="6480265" y="1073620"/>
                  </a:lnTo>
                  <a:cubicBezTo>
                    <a:pt x="6480265" y="1142200"/>
                    <a:pt x="6424385" y="1198080"/>
                    <a:pt x="6355805" y="119808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8040629" y="5529371"/>
            <a:ext cx="5376182" cy="1144814"/>
            <a:chOff x="0" y="0"/>
            <a:chExt cx="5626324" cy="1198080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5626324" cy="1198080"/>
            </a:xfrm>
            <a:custGeom>
              <a:avLst/>
              <a:gdLst/>
              <a:ahLst/>
              <a:cxnLst/>
              <a:rect r="r" b="b" t="t" l="l"/>
              <a:pathLst>
                <a:path h="1198080" w="5626324">
                  <a:moveTo>
                    <a:pt x="5501864" y="1198080"/>
                  </a:moveTo>
                  <a:lnTo>
                    <a:pt x="124460" y="1198080"/>
                  </a:lnTo>
                  <a:cubicBezTo>
                    <a:pt x="55880" y="1198080"/>
                    <a:pt x="0" y="1142200"/>
                    <a:pt x="0" y="107362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501864" y="0"/>
                  </a:lnTo>
                  <a:cubicBezTo>
                    <a:pt x="5570444" y="0"/>
                    <a:pt x="5626324" y="55880"/>
                    <a:pt x="5626324" y="124460"/>
                  </a:cubicBezTo>
                  <a:lnTo>
                    <a:pt x="5626324" y="1073620"/>
                  </a:lnTo>
                  <a:cubicBezTo>
                    <a:pt x="5626324" y="1142200"/>
                    <a:pt x="5570444" y="1198080"/>
                    <a:pt x="5501864" y="119808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8558154" y="7461880"/>
            <a:ext cx="4858657" cy="1144814"/>
            <a:chOff x="0" y="0"/>
            <a:chExt cx="5084720" cy="1198080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5084720" cy="1198080"/>
            </a:xfrm>
            <a:custGeom>
              <a:avLst/>
              <a:gdLst/>
              <a:ahLst/>
              <a:cxnLst/>
              <a:rect r="r" b="b" t="t" l="l"/>
              <a:pathLst>
                <a:path h="1198080" w="5084720">
                  <a:moveTo>
                    <a:pt x="4960260" y="1198080"/>
                  </a:moveTo>
                  <a:lnTo>
                    <a:pt x="124460" y="1198080"/>
                  </a:lnTo>
                  <a:cubicBezTo>
                    <a:pt x="55880" y="1198080"/>
                    <a:pt x="0" y="1142200"/>
                    <a:pt x="0" y="107362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960260" y="0"/>
                  </a:lnTo>
                  <a:cubicBezTo>
                    <a:pt x="5028840" y="0"/>
                    <a:pt x="5084720" y="55880"/>
                    <a:pt x="5084720" y="124460"/>
                  </a:cubicBezTo>
                  <a:lnTo>
                    <a:pt x="5084720" y="1073620"/>
                  </a:lnTo>
                  <a:cubicBezTo>
                    <a:pt x="5084720" y="1142200"/>
                    <a:pt x="5028840" y="1198080"/>
                    <a:pt x="4960260" y="119808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6560989" y="1693498"/>
            <a:ext cx="6855823" cy="1144814"/>
            <a:chOff x="0" y="0"/>
            <a:chExt cx="7174809" cy="1198080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7174809" cy="1198080"/>
            </a:xfrm>
            <a:custGeom>
              <a:avLst/>
              <a:gdLst/>
              <a:ahLst/>
              <a:cxnLst/>
              <a:rect r="r" b="b" t="t" l="l"/>
              <a:pathLst>
                <a:path h="1198080" w="7174809">
                  <a:moveTo>
                    <a:pt x="7050349" y="1198080"/>
                  </a:moveTo>
                  <a:lnTo>
                    <a:pt x="124460" y="1198080"/>
                  </a:lnTo>
                  <a:cubicBezTo>
                    <a:pt x="55880" y="1198080"/>
                    <a:pt x="0" y="1142200"/>
                    <a:pt x="0" y="107362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050349" y="0"/>
                  </a:lnTo>
                  <a:cubicBezTo>
                    <a:pt x="7118929" y="0"/>
                    <a:pt x="7174809" y="55880"/>
                    <a:pt x="7174809" y="124460"/>
                  </a:cubicBezTo>
                  <a:lnTo>
                    <a:pt x="7174809" y="1073620"/>
                  </a:lnTo>
                  <a:cubicBezTo>
                    <a:pt x="7174809" y="1142200"/>
                    <a:pt x="7118929" y="1198080"/>
                    <a:pt x="7050349" y="119808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2"/>
          <a:srcRect l="54262" t="14124" r="1830" b="0"/>
          <a:stretch>
            <a:fillRect/>
          </a:stretch>
        </p:blipFill>
        <p:spPr>
          <a:xfrm flipH="false" flipV="false" rot="0">
            <a:off x="13542879" y="-3161890"/>
            <a:ext cx="12090252" cy="1344889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940562" y="3329825"/>
            <a:ext cx="1710794" cy="1710794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940562" y="5246381"/>
            <a:ext cx="1710794" cy="1710794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940562" y="7162938"/>
            <a:ext cx="1710794" cy="1710794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940562" y="1413268"/>
            <a:ext cx="1710794" cy="1710794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346559" y="1819266"/>
            <a:ext cx="898800" cy="8988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356084" y="3766122"/>
            <a:ext cx="898800" cy="8988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356084" y="5605728"/>
            <a:ext cx="889275" cy="889275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346559" y="7568935"/>
            <a:ext cx="898800" cy="898800"/>
          </a:xfrm>
          <a:prstGeom prst="rect">
            <a:avLst/>
          </a:prstGeom>
        </p:spPr>
      </p:pic>
      <p:sp>
        <p:nvSpPr>
          <p:cNvPr name="TextBox 22" id="22"/>
          <p:cNvSpPr txBox="true"/>
          <p:nvPr/>
        </p:nvSpPr>
        <p:spPr>
          <a:xfrm rot="0">
            <a:off x="8061040" y="3766122"/>
            <a:ext cx="4836963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>
                <a:solidFill>
                  <a:srgbClr val="FFFFFF"/>
                </a:solidFill>
                <a:latin typeface="Aileron Regular Bold"/>
              </a:rPr>
              <a:t>DG installation along with microgrids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236697" y="5684058"/>
            <a:ext cx="3661306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>
                <a:solidFill>
                  <a:srgbClr val="FFFFFF"/>
                </a:solidFill>
                <a:latin typeface="Aileron Regular Bold"/>
              </a:rPr>
              <a:t>models considering market scenarios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224654" y="7824737"/>
            <a:ext cx="5673349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>
                <a:solidFill>
                  <a:srgbClr val="FFFFFF"/>
                </a:solidFill>
                <a:latin typeface="Aileron Regular Bold"/>
              </a:rPr>
              <a:t>V2G integrations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600713" y="1879865"/>
            <a:ext cx="4339849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>
                <a:solidFill>
                  <a:srgbClr val="FFFFFF"/>
                </a:solidFill>
                <a:latin typeface="Aileron Regular Bold"/>
              </a:rPr>
              <a:t>Development of models for intterconnected cities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DAEmH5rAqDE</dc:identifier>
  <dcterms:modified xsi:type="dcterms:W3CDTF">2011-08-01T06:04:30Z</dcterms:modified>
  <cp:revision>1</cp:revision>
  <dc:title>Test network</dc:title>
</cp:coreProperties>
</file>