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2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172" y="4572"/>
            <a:ext cx="1220470" cy="6853555"/>
          </a:xfrm>
          <a:custGeom>
            <a:avLst/>
            <a:gdLst/>
            <a:ahLst/>
            <a:cxnLst/>
            <a:rect l="l" t="t" r="r" b="b"/>
            <a:pathLst>
              <a:path w="1220470" h="6853555">
                <a:moveTo>
                  <a:pt x="0" y="0"/>
                </a:moveTo>
                <a:lnTo>
                  <a:pt x="1220470" y="685304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7788" y="3694176"/>
            <a:ext cx="4745990" cy="3163570"/>
          </a:xfrm>
          <a:custGeom>
            <a:avLst/>
            <a:gdLst/>
            <a:ahLst/>
            <a:cxnLst/>
            <a:rect l="l" t="t" r="r" b="b"/>
            <a:pathLst>
              <a:path w="4745990" h="3163570">
                <a:moveTo>
                  <a:pt x="4745735" y="0"/>
                </a:moveTo>
                <a:lnTo>
                  <a:pt x="0" y="3163355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13075" cy="6858000"/>
          </a:xfrm>
          <a:custGeom>
            <a:avLst/>
            <a:gdLst/>
            <a:ahLst/>
            <a:cxnLst/>
            <a:rect l="l" t="t" r="r" b="b"/>
            <a:pathLst>
              <a:path w="3013075" h="6858000">
                <a:moveTo>
                  <a:pt x="3012948" y="0"/>
                </a:moveTo>
                <a:lnTo>
                  <a:pt x="2046477" y="0"/>
                </a:lnTo>
                <a:lnTo>
                  <a:pt x="0" y="6857996"/>
                </a:lnTo>
                <a:lnTo>
                  <a:pt x="3012948" y="6857996"/>
                </a:lnTo>
                <a:lnTo>
                  <a:pt x="3012948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2070" cy="6858000"/>
          </a:xfrm>
          <a:custGeom>
            <a:avLst/>
            <a:gdLst/>
            <a:ahLst/>
            <a:cxnLst/>
            <a:rect l="l" t="t" r="r" b="b"/>
            <a:pathLst>
              <a:path w="2592070" h="6858000">
                <a:moveTo>
                  <a:pt x="2591943" y="0"/>
                </a:moveTo>
                <a:lnTo>
                  <a:pt x="0" y="0"/>
                </a:lnTo>
                <a:lnTo>
                  <a:pt x="1210182" y="6857996"/>
                </a:lnTo>
                <a:lnTo>
                  <a:pt x="2591943" y="6857996"/>
                </a:lnTo>
                <a:lnTo>
                  <a:pt x="2591943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9523"/>
            <a:ext cx="3260090" cy="3808729"/>
          </a:xfrm>
          <a:custGeom>
            <a:avLst/>
            <a:gdLst/>
            <a:ahLst/>
            <a:cxnLst/>
            <a:rect l="l" t="t" r="r" b="b"/>
            <a:pathLst>
              <a:path w="3260090" h="3808729">
                <a:moveTo>
                  <a:pt x="3259835" y="0"/>
                </a:moveTo>
                <a:lnTo>
                  <a:pt x="0" y="3808476"/>
                </a:lnTo>
                <a:lnTo>
                  <a:pt x="3259835" y="3808476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6024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6"/>
                </a:lnTo>
                <a:lnTo>
                  <a:pt x="2857246" y="6857996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5076" y="0"/>
            <a:ext cx="1298575" cy="6858000"/>
          </a:xfrm>
          <a:custGeom>
            <a:avLst/>
            <a:gdLst/>
            <a:ahLst/>
            <a:cxnLst/>
            <a:rect l="l" t="t" r="r" b="b"/>
            <a:pathLst>
              <a:path w="1298575" h="6858000">
                <a:moveTo>
                  <a:pt x="1298448" y="0"/>
                </a:moveTo>
                <a:lnTo>
                  <a:pt x="1024890" y="0"/>
                </a:lnTo>
                <a:lnTo>
                  <a:pt x="0" y="6857996"/>
                </a:lnTo>
                <a:lnTo>
                  <a:pt x="1298448" y="6857996"/>
                </a:lnTo>
                <a:lnTo>
                  <a:pt x="1298448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6"/>
                </a:lnTo>
                <a:lnTo>
                  <a:pt x="1257046" y="6857996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868" y="3589020"/>
            <a:ext cx="1819910" cy="3268979"/>
          </a:xfrm>
          <a:custGeom>
            <a:avLst/>
            <a:gdLst/>
            <a:ahLst/>
            <a:cxnLst/>
            <a:rect l="l" t="t" r="r" b="b"/>
            <a:pathLst>
              <a:path w="1819909" h="3268979">
                <a:moveTo>
                  <a:pt x="1819655" y="0"/>
                </a:moveTo>
                <a:lnTo>
                  <a:pt x="0" y="3268979"/>
                </a:lnTo>
                <a:lnTo>
                  <a:pt x="1819655" y="3268979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5236" y="1380744"/>
            <a:ext cx="1225550" cy="1056640"/>
          </a:xfrm>
          <a:custGeom>
            <a:avLst/>
            <a:gdLst/>
            <a:ahLst/>
            <a:cxnLst/>
            <a:rect l="l" t="t" r="r" b="b"/>
            <a:pathLst>
              <a:path w="1225550" h="1056639">
                <a:moveTo>
                  <a:pt x="961770" y="0"/>
                </a:moveTo>
                <a:lnTo>
                  <a:pt x="263575" y="0"/>
                </a:lnTo>
                <a:lnTo>
                  <a:pt x="0" y="528065"/>
                </a:lnTo>
                <a:lnTo>
                  <a:pt x="263575" y="1056131"/>
                </a:lnTo>
                <a:lnTo>
                  <a:pt x="961770" y="1056131"/>
                </a:lnTo>
                <a:lnTo>
                  <a:pt x="1225295" y="528065"/>
                </a:lnTo>
                <a:lnTo>
                  <a:pt x="961770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37944" y="1106424"/>
            <a:ext cx="649605" cy="562610"/>
          </a:xfrm>
          <a:custGeom>
            <a:avLst/>
            <a:gdLst/>
            <a:ahLst/>
            <a:cxnLst/>
            <a:rect l="l" t="t" r="r" b="b"/>
            <a:pathLst>
              <a:path w="649605" h="562610">
                <a:moveTo>
                  <a:pt x="508381" y="0"/>
                </a:moveTo>
                <a:lnTo>
                  <a:pt x="140843" y="0"/>
                </a:lnTo>
                <a:lnTo>
                  <a:pt x="0" y="281050"/>
                </a:lnTo>
                <a:lnTo>
                  <a:pt x="140843" y="562355"/>
                </a:lnTo>
                <a:lnTo>
                  <a:pt x="508381" y="562355"/>
                </a:lnTo>
                <a:lnTo>
                  <a:pt x="649224" y="281050"/>
                </a:lnTo>
                <a:lnTo>
                  <a:pt x="50838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747772" y="278891"/>
            <a:ext cx="1668780" cy="1440180"/>
          </a:xfrm>
          <a:custGeom>
            <a:avLst/>
            <a:gdLst/>
            <a:ahLst/>
            <a:cxnLst/>
            <a:rect l="l" t="t" r="r" b="b"/>
            <a:pathLst>
              <a:path w="1668779" h="1440180">
                <a:moveTo>
                  <a:pt x="1308862" y="0"/>
                </a:moveTo>
                <a:lnTo>
                  <a:pt x="359917" y="0"/>
                </a:lnTo>
                <a:lnTo>
                  <a:pt x="0" y="719962"/>
                </a:lnTo>
                <a:lnTo>
                  <a:pt x="359917" y="1440179"/>
                </a:lnTo>
                <a:lnTo>
                  <a:pt x="1308862" y="1440179"/>
                </a:lnTo>
                <a:lnTo>
                  <a:pt x="1668779" y="719962"/>
                </a:lnTo>
                <a:lnTo>
                  <a:pt x="1308862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799332" y="5230367"/>
            <a:ext cx="727075" cy="617220"/>
          </a:xfrm>
          <a:custGeom>
            <a:avLst/>
            <a:gdLst/>
            <a:ahLst/>
            <a:cxnLst/>
            <a:rect l="l" t="t" r="r" b="b"/>
            <a:pathLst>
              <a:path w="727075" h="617220">
                <a:moveTo>
                  <a:pt x="571500" y="0"/>
                </a:moveTo>
                <a:lnTo>
                  <a:pt x="155447" y="0"/>
                </a:lnTo>
                <a:lnTo>
                  <a:pt x="0" y="308609"/>
                </a:lnTo>
                <a:lnTo>
                  <a:pt x="155447" y="617219"/>
                </a:lnTo>
                <a:lnTo>
                  <a:pt x="571500" y="617219"/>
                </a:lnTo>
                <a:lnTo>
                  <a:pt x="726947" y="308609"/>
                </a:lnTo>
                <a:lnTo>
                  <a:pt x="5715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784" y="6469379"/>
            <a:ext cx="76240" cy="174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172" y="4572"/>
            <a:ext cx="1220470" cy="6853555"/>
          </a:xfrm>
          <a:custGeom>
            <a:avLst/>
            <a:gdLst/>
            <a:ahLst/>
            <a:cxnLst/>
            <a:rect l="l" t="t" r="r" b="b"/>
            <a:pathLst>
              <a:path w="1220470" h="6853555">
                <a:moveTo>
                  <a:pt x="0" y="0"/>
                </a:moveTo>
                <a:lnTo>
                  <a:pt x="1220470" y="685304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7788" y="3694176"/>
            <a:ext cx="4745990" cy="3163570"/>
          </a:xfrm>
          <a:custGeom>
            <a:avLst/>
            <a:gdLst/>
            <a:ahLst/>
            <a:cxnLst/>
            <a:rect l="l" t="t" r="r" b="b"/>
            <a:pathLst>
              <a:path w="4745990" h="3163570">
                <a:moveTo>
                  <a:pt x="4745735" y="0"/>
                </a:moveTo>
                <a:lnTo>
                  <a:pt x="0" y="3163355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13075" cy="6858000"/>
          </a:xfrm>
          <a:custGeom>
            <a:avLst/>
            <a:gdLst/>
            <a:ahLst/>
            <a:cxnLst/>
            <a:rect l="l" t="t" r="r" b="b"/>
            <a:pathLst>
              <a:path w="3013075" h="6858000">
                <a:moveTo>
                  <a:pt x="3012948" y="0"/>
                </a:moveTo>
                <a:lnTo>
                  <a:pt x="2046477" y="0"/>
                </a:lnTo>
                <a:lnTo>
                  <a:pt x="0" y="6857996"/>
                </a:lnTo>
                <a:lnTo>
                  <a:pt x="3012948" y="6857996"/>
                </a:lnTo>
                <a:lnTo>
                  <a:pt x="3012948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2070" cy="6858000"/>
          </a:xfrm>
          <a:custGeom>
            <a:avLst/>
            <a:gdLst/>
            <a:ahLst/>
            <a:cxnLst/>
            <a:rect l="l" t="t" r="r" b="b"/>
            <a:pathLst>
              <a:path w="2592070" h="6858000">
                <a:moveTo>
                  <a:pt x="2591943" y="0"/>
                </a:moveTo>
                <a:lnTo>
                  <a:pt x="0" y="0"/>
                </a:lnTo>
                <a:lnTo>
                  <a:pt x="1210182" y="6857996"/>
                </a:lnTo>
                <a:lnTo>
                  <a:pt x="2591943" y="6857996"/>
                </a:lnTo>
                <a:lnTo>
                  <a:pt x="2591943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9523"/>
            <a:ext cx="3260090" cy="3808729"/>
          </a:xfrm>
          <a:custGeom>
            <a:avLst/>
            <a:gdLst/>
            <a:ahLst/>
            <a:cxnLst/>
            <a:rect l="l" t="t" r="r" b="b"/>
            <a:pathLst>
              <a:path w="3260090" h="3808729">
                <a:moveTo>
                  <a:pt x="3259835" y="0"/>
                </a:moveTo>
                <a:lnTo>
                  <a:pt x="0" y="3808476"/>
                </a:lnTo>
                <a:lnTo>
                  <a:pt x="3259835" y="3808476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6024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6"/>
                </a:lnTo>
                <a:lnTo>
                  <a:pt x="2857246" y="6857996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5076" y="0"/>
            <a:ext cx="1298575" cy="6858000"/>
          </a:xfrm>
          <a:custGeom>
            <a:avLst/>
            <a:gdLst/>
            <a:ahLst/>
            <a:cxnLst/>
            <a:rect l="l" t="t" r="r" b="b"/>
            <a:pathLst>
              <a:path w="1298575" h="6858000">
                <a:moveTo>
                  <a:pt x="1298448" y="0"/>
                </a:moveTo>
                <a:lnTo>
                  <a:pt x="1024890" y="0"/>
                </a:lnTo>
                <a:lnTo>
                  <a:pt x="0" y="6857996"/>
                </a:lnTo>
                <a:lnTo>
                  <a:pt x="1298448" y="6857996"/>
                </a:lnTo>
                <a:lnTo>
                  <a:pt x="1298448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6"/>
                </a:lnTo>
                <a:lnTo>
                  <a:pt x="1257046" y="6857996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868" y="3589020"/>
            <a:ext cx="1819910" cy="3268979"/>
          </a:xfrm>
          <a:custGeom>
            <a:avLst/>
            <a:gdLst/>
            <a:ahLst/>
            <a:cxnLst/>
            <a:rect l="l" t="t" r="r" b="b"/>
            <a:pathLst>
              <a:path w="1819909" h="3268979">
                <a:moveTo>
                  <a:pt x="1819655" y="0"/>
                </a:moveTo>
                <a:lnTo>
                  <a:pt x="0" y="3268979"/>
                </a:lnTo>
                <a:lnTo>
                  <a:pt x="1819655" y="3268979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15" y="368249"/>
            <a:ext cx="10685119" cy="75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90" y="1650949"/>
            <a:ext cx="11507368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213" y="6475712"/>
            <a:ext cx="1511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017" y="2037359"/>
            <a:ext cx="2884805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10" dirty="0">
                <a:latin typeface="Times New Roman"/>
                <a:cs typeface="Times New Roman"/>
              </a:rPr>
              <a:t>YAMINI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7480" cy="32461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9315" y="413191"/>
            <a:ext cx="971359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5"/>
              </a:lnSpc>
            </a:pPr>
            <a:r>
              <a:rPr sz="3600" b="1" spc="-50" dirty="0">
                <a:latin typeface="Trebuchet MS"/>
                <a:cs typeface="Trebuchet MS"/>
              </a:rPr>
              <a:t>Y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spc="40" dirty="0">
                <a:latin typeface="Trebuchet MS"/>
                <a:cs typeface="Trebuchet MS"/>
              </a:rPr>
              <a:t>U</a:t>
            </a:r>
            <a:r>
              <a:rPr sz="3600" b="1" dirty="0">
                <a:latin typeface="Trebuchet MS"/>
                <a:cs typeface="Trebuchet MS"/>
              </a:rPr>
              <a:t>R</a:t>
            </a:r>
            <a:r>
              <a:rPr sz="3600" b="1" spc="25" dirty="0">
                <a:latin typeface="Trebuchet MS"/>
                <a:cs typeface="Trebuchet MS"/>
              </a:rPr>
              <a:t> </a:t>
            </a:r>
            <a:r>
              <a:rPr sz="3600" b="1" spc="30" dirty="0">
                <a:latin typeface="Trebuchet MS"/>
                <a:cs typeface="Trebuchet MS"/>
              </a:rPr>
              <a:t>S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spc="25" dirty="0">
                <a:latin typeface="Trebuchet MS"/>
                <a:cs typeface="Trebuchet MS"/>
              </a:rPr>
              <a:t>L</a:t>
            </a:r>
            <a:r>
              <a:rPr sz="3600" b="1" spc="40" dirty="0">
                <a:latin typeface="Trebuchet MS"/>
                <a:cs typeface="Trebuchet MS"/>
              </a:rPr>
              <a:t>U</a:t>
            </a:r>
            <a:r>
              <a:rPr sz="3600" b="1" spc="-45" dirty="0">
                <a:latin typeface="Trebuchet MS"/>
                <a:cs typeface="Trebuchet MS"/>
              </a:rPr>
              <a:t>T</a:t>
            </a:r>
            <a:r>
              <a:rPr sz="3600" b="1" spc="-30" dirty="0">
                <a:latin typeface="Trebuchet MS"/>
                <a:cs typeface="Trebuchet MS"/>
              </a:rPr>
              <a:t>I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dirty="0">
                <a:latin typeface="Trebuchet MS"/>
                <a:cs typeface="Trebuchet MS"/>
              </a:rPr>
              <a:t>N</a:t>
            </a:r>
            <a:r>
              <a:rPr sz="3600" b="1" spc="-325" dirty="0">
                <a:latin typeface="Trebuchet MS"/>
                <a:cs typeface="Trebuchet MS"/>
              </a:rPr>
              <a:t> </a:t>
            </a:r>
            <a:r>
              <a:rPr sz="3600" b="1" spc="-50" dirty="0">
                <a:latin typeface="Trebuchet MS"/>
                <a:cs typeface="Trebuchet MS"/>
              </a:rPr>
              <a:t>A</a:t>
            </a:r>
            <a:r>
              <a:rPr sz="3600" b="1" spc="5" dirty="0">
                <a:latin typeface="Trebuchet MS"/>
                <a:cs typeface="Trebuchet MS"/>
              </a:rPr>
              <a:t>N</a:t>
            </a:r>
            <a:r>
              <a:rPr sz="3600" b="1" dirty="0">
                <a:latin typeface="Trebuchet MS"/>
                <a:cs typeface="Trebuchet MS"/>
              </a:rPr>
              <a:t>D</a:t>
            </a:r>
            <a:r>
              <a:rPr sz="3600" b="1" spc="20" dirty="0">
                <a:latin typeface="Trebuchet MS"/>
                <a:cs typeface="Trebuchet MS"/>
              </a:rPr>
              <a:t> </a:t>
            </a:r>
            <a:r>
              <a:rPr sz="3600" b="1" spc="-35" dirty="0">
                <a:latin typeface="Trebuchet MS"/>
                <a:cs typeface="Trebuchet MS"/>
              </a:rPr>
              <a:t>I</a:t>
            </a:r>
            <a:r>
              <a:rPr sz="3600" b="1" spc="-45" dirty="0">
                <a:latin typeface="Trebuchet MS"/>
                <a:cs typeface="Trebuchet MS"/>
              </a:rPr>
              <a:t>T</a:t>
            </a:r>
            <a:r>
              <a:rPr sz="3600" b="1" dirty="0">
                <a:latin typeface="Trebuchet MS"/>
                <a:cs typeface="Trebuchet MS"/>
              </a:rPr>
              <a:t>S</a:t>
            </a:r>
            <a:r>
              <a:rPr sz="3600" b="1" spc="60" dirty="0">
                <a:latin typeface="Trebuchet MS"/>
                <a:cs typeface="Trebuchet MS"/>
              </a:rPr>
              <a:t> </a:t>
            </a:r>
            <a:r>
              <a:rPr sz="3600" b="1" spc="-300" dirty="0">
                <a:latin typeface="Trebuchet MS"/>
                <a:cs typeface="Trebuchet MS"/>
              </a:rPr>
              <a:t>V</a:t>
            </a:r>
            <a:r>
              <a:rPr sz="3600" b="1" spc="-50" dirty="0">
                <a:latin typeface="Trebuchet MS"/>
                <a:cs typeface="Trebuchet MS"/>
              </a:rPr>
              <a:t>A</a:t>
            </a:r>
            <a:r>
              <a:rPr sz="3600" b="1" spc="25" dirty="0">
                <a:latin typeface="Trebuchet MS"/>
                <a:cs typeface="Trebuchet MS"/>
              </a:rPr>
              <a:t>L</a:t>
            </a:r>
            <a:r>
              <a:rPr sz="3600" b="1" spc="40" dirty="0">
                <a:latin typeface="Trebuchet MS"/>
                <a:cs typeface="Trebuchet MS"/>
              </a:rPr>
              <a:t>U</a:t>
            </a:r>
            <a:r>
              <a:rPr sz="3600" b="1" dirty="0">
                <a:latin typeface="Trebuchet MS"/>
                <a:cs typeface="Trebuchet MS"/>
              </a:rPr>
              <a:t>E</a:t>
            </a:r>
            <a:r>
              <a:rPr sz="3600" b="1" spc="-75" dirty="0">
                <a:latin typeface="Trebuchet MS"/>
                <a:cs typeface="Trebuchet MS"/>
              </a:rPr>
              <a:t> </a:t>
            </a:r>
            <a:r>
              <a:rPr sz="3600" b="1" spc="10" dirty="0">
                <a:latin typeface="Trebuchet MS"/>
                <a:cs typeface="Trebuchet MS"/>
              </a:rPr>
              <a:t>P</a:t>
            </a:r>
            <a:r>
              <a:rPr sz="3600" b="1" spc="-45" dirty="0">
                <a:latin typeface="Trebuchet MS"/>
                <a:cs typeface="Trebuchet MS"/>
              </a:rPr>
              <a:t>R</a:t>
            </a:r>
            <a:r>
              <a:rPr sz="3600" b="1" spc="-10" dirty="0">
                <a:latin typeface="Trebuchet MS"/>
                <a:cs typeface="Trebuchet MS"/>
              </a:rPr>
              <a:t>O</a:t>
            </a:r>
            <a:r>
              <a:rPr sz="3600" b="1" spc="5" dirty="0">
                <a:latin typeface="Trebuchet MS"/>
                <a:cs typeface="Trebuchet MS"/>
              </a:rPr>
              <a:t>P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spc="30" dirty="0">
                <a:latin typeface="Trebuchet MS"/>
                <a:cs typeface="Trebuchet MS"/>
              </a:rPr>
              <a:t>S</a:t>
            </a:r>
            <a:r>
              <a:rPr sz="3600" b="1" spc="-35" dirty="0">
                <a:latin typeface="Trebuchet MS"/>
                <a:cs typeface="Trebuchet MS"/>
              </a:rPr>
              <a:t>I</a:t>
            </a:r>
            <a:r>
              <a:rPr sz="3600" b="1" spc="-45" dirty="0">
                <a:latin typeface="Trebuchet MS"/>
                <a:cs typeface="Trebuchet MS"/>
              </a:rPr>
              <a:t>T</a:t>
            </a:r>
            <a:r>
              <a:rPr sz="3600" b="1" spc="-35" dirty="0">
                <a:latin typeface="Trebuchet MS"/>
                <a:cs typeface="Trebuchet MS"/>
              </a:rPr>
              <a:t>I</a:t>
            </a:r>
            <a:r>
              <a:rPr sz="3600" b="1" spc="-15" dirty="0">
                <a:latin typeface="Trebuchet MS"/>
                <a:cs typeface="Trebuchet MS"/>
              </a:rPr>
              <a:t>O</a:t>
            </a:r>
            <a:r>
              <a:rPr sz="3600" b="1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876" y="146304"/>
            <a:ext cx="10972800" cy="6711950"/>
          </a:xfrm>
          <a:custGeom>
            <a:avLst/>
            <a:gdLst/>
            <a:ahLst/>
            <a:cxnLst/>
            <a:rect l="l" t="t" r="r" b="b"/>
            <a:pathLst>
              <a:path w="10972800" h="6711950">
                <a:moveTo>
                  <a:pt x="10972800" y="0"/>
                </a:moveTo>
                <a:lnTo>
                  <a:pt x="0" y="0"/>
                </a:lnTo>
                <a:lnTo>
                  <a:pt x="0" y="6711694"/>
                </a:lnTo>
                <a:lnTo>
                  <a:pt x="10972800" y="6711694"/>
                </a:lnTo>
                <a:lnTo>
                  <a:pt x="1097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00" y="179273"/>
            <a:ext cx="10759440" cy="58839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latin typeface="Times New Roman"/>
                <a:cs typeface="Times New Roman"/>
              </a:rPr>
              <a:t>SOLUTION:</a:t>
            </a:r>
            <a:endParaRPr sz="2400" dirty="0">
              <a:latin typeface="Times New Roman"/>
              <a:cs typeface="Times New Roman"/>
            </a:endParaRPr>
          </a:p>
          <a:p>
            <a:pPr marL="12700" marR="5080" indent="379730">
              <a:lnSpc>
                <a:spcPct val="100000"/>
              </a:lnSpc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development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2400" spc="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(CNNs)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has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proven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promising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endeavor with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significant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potential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domains.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Times New Roman"/>
                <a:cs typeface="Times New Roman"/>
              </a:rPr>
              <a:t>Value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Recognition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for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Enhanced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Applications:</a:t>
            </a:r>
            <a:endParaRPr sz="2400" dirty="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SzPct val="95833"/>
              <a:buFont typeface="Times New Roman"/>
              <a:buChar char="•"/>
              <a:tabLst>
                <a:tab pos="121285" algn="l"/>
              </a:tabLst>
            </a:pP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Identify</a:t>
            </a:r>
            <a:r>
              <a:rPr sz="2400" b="1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1F1F"/>
                </a:solidFill>
                <a:latin typeface="Times New Roman"/>
                <a:cs typeface="Times New Roman"/>
              </a:rPr>
              <a:t>Relevant</a:t>
            </a:r>
            <a:r>
              <a:rPr sz="2400" b="1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Values:</a:t>
            </a:r>
            <a:endParaRPr sz="2400" dirty="0">
              <a:latin typeface="Times New Roman"/>
              <a:cs typeface="Times New Roman"/>
            </a:endParaRPr>
          </a:p>
          <a:p>
            <a:pPr marL="469900" marR="1024890" lvl="1">
              <a:lnSpc>
                <a:spcPct val="100000"/>
              </a:lnSpc>
              <a:buSzPct val="95833"/>
              <a:buChar char="•"/>
              <a:tabLst>
                <a:tab pos="578485" algn="l"/>
              </a:tabLst>
            </a:pP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Determine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specific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values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sentiments</a:t>
            </a:r>
            <a:r>
              <a:rPr sz="24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you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want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extract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from</a:t>
            </a:r>
            <a:r>
              <a:rPr sz="2400" spc="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expressions.</a:t>
            </a:r>
            <a:endParaRPr sz="2400" dirty="0">
              <a:latin typeface="Times New Roman"/>
              <a:cs typeface="Times New Roman"/>
            </a:endParaRPr>
          </a:p>
          <a:p>
            <a:pPr marL="547370" marR="2596515" indent="-781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could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be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happiness,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anger,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sadness,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surprise,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fear,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disgust, </a:t>
            </a:r>
            <a:r>
              <a:rPr sz="2400" spc="-5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interest,</a:t>
            </a:r>
            <a:r>
              <a:rPr sz="24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combination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depending</a:t>
            </a:r>
            <a:r>
              <a:rPr sz="24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sz="24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application.</a:t>
            </a:r>
            <a:endParaRPr sz="2400" dirty="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spcBef>
                <a:spcPts val="5"/>
              </a:spcBef>
              <a:buSzPct val="95833"/>
              <a:buFont typeface="Times New Roman"/>
              <a:buChar char="•"/>
              <a:tabLst>
                <a:tab pos="121285" algn="l"/>
              </a:tabLst>
            </a:pP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Refine</a:t>
            </a:r>
            <a:r>
              <a:rPr sz="2400" b="1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sz="2400" b="1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Training:</a:t>
            </a:r>
            <a:endParaRPr sz="2400" dirty="0">
              <a:latin typeface="Times New Roman"/>
              <a:cs typeface="Times New Roman"/>
            </a:endParaRPr>
          </a:p>
          <a:p>
            <a:pPr marL="577850" lvl="1" indent="-108585">
              <a:lnSpc>
                <a:spcPct val="100000"/>
              </a:lnSpc>
              <a:buSzPct val="95833"/>
              <a:buChar char="•"/>
              <a:tabLst>
                <a:tab pos="578485" algn="l"/>
              </a:tabLst>
            </a:pP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If</a:t>
            </a:r>
            <a:r>
              <a:rPr sz="2400" spc="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possible,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incorporate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value-labeled</a:t>
            </a:r>
            <a:r>
              <a:rPr sz="240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into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sz="24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training</a:t>
            </a:r>
            <a:r>
              <a:rPr sz="2400" spc="-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183515">
              <a:lnSpc>
                <a:spcPct val="100000"/>
              </a:lnSpc>
              <a:buSzPct val="95833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sz="24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could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involve</a:t>
            </a:r>
            <a:r>
              <a:rPr sz="24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labeling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images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both</a:t>
            </a:r>
            <a:r>
              <a:rPr sz="24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emotional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categories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18351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corresponding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values</a:t>
            </a:r>
            <a:r>
              <a:rPr sz="2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(e.g.,</a:t>
            </a:r>
            <a:r>
              <a:rPr sz="24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"happy"</a:t>
            </a:r>
            <a:r>
              <a:rPr sz="2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with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associated</a:t>
            </a:r>
            <a:r>
              <a:rPr sz="24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value</a:t>
            </a:r>
            <a:r>
              <a:rPr sz="24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400" spc="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"enjoyment").</a:t>
            </a:r>
            <a:endParaRPr sz="2400" dirty="0">
              <a:latin typeface="Times New Roman"/>
              <a:cs typeface="Times New Roman"/>
            </a:endParaRPr>
          </a:p>
          <a:p>
            <a:pPr marL="469900" marR="695960" lvl="1">
              <a:lnSpc>
                <a:spcPct val="100000"/>
              </a:lnSpc>
              <a:buSzPct val="95833"/>
              <a:buChar char="•"/>
              <a:tabLst>
                <a:tab pos="578485" algn="l"/>
              </a:tabLst>
            </a:pP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Consider</a:t>
            </a:r>
            <a:r>
              <a:rPr sz="24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transfer learning</a:t>
            </a:r>
            <a:r>
              <a:rPr sz="24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leverage</a:t>
            </a:r>
            <a:r>
              <a:rPr sz="2400" spc="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pre-trained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24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large-scale </a:t>
            </a:r>
            <a:r>
              <a:rPr sz="2400" spc="-5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datasets,</a:t>
            </a:r>
            <a:r>
              <a:rPr sz="24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potentially</a:t>
            </a:r>
            <a:r>
              <a:rPr sz="24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1F1F"/>
                </a:solidFill>
                <a:latin typeface="Times New Roman"/>
                <a:cs typeface="Times New Roman"/>
              </a:rPr>
              <a:t>fine-tuning</a:t>
            </a:r>
            <a:r>
              <a:rPr sz="2400" spc="-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them</a:t>
            </a:r>
            <a:r>
              <a:rPr sz="24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2400" spc="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sz="2400" spc="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specific</a:t>
            </a:r>
            <a:r>
              <a:rPr sz="24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1F1F"/>
                </a:solidFill>
                <a:latin typeface="Times New Roman"/>
                <a:cs typeface="Times New Roman"/>
              </a:rPr>
              <a:t>value</a:t>
            </a:r>
            <a:r>
              <a:rPr sz="2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imes New Roman"/>
                <a:cs typeface="Times New Roman"/>
              </a:rPr>
              <a:t>recognition</a:t>
            </a:r>
            <a:r>
              <a:rPr sz="24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imes New Roman"/>
                <a:cs typeface="Times New Roman"/>
              </a:rPr>
              <a:t>task.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1613" y="6475712"/>
            <a:ext cx="100330" cy="3556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50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310"/>
              </a:lnSpc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6489631"/>
            <a:ext cx="17672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spc="30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5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2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" y="3383278"/>
            <a:ext cx="2464308" cy="34152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615" y="375869"/>
            <a:ext cx="752729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35" dirty="0"/>
              <a:t> </a:t>
            </a:r>
            <a:r>
              <a:rPr sz="4250" spc="-10" dirty="0"/>
              <a:t>WOW</a:t>
            </a:r>
            <a:r>
              <a:rPr sz="4250" spc="100" dirty="0"/>
              <a:t> </a:t>
            </a:r>
            <a:r>
              <a:rPr sz="4250" dirty="0"/>
              <a:t>IN</a:t>
            </a:r>
            <a:r>
              <a:rPr sz="4250" spc="10" dirty="0"/>
              <a:t> </a:t>
            </a:r>
            <a:r>
              <a:rPr sz="4250" spc="-5" dirty="0"/>
              <a:t>YOUR</a:t>
            </a:r>
            <a:r>
              <a:rPr sz="4250" spc="3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305413" y="6475712"/>
            <a:ext cx="172085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829" y="1163523"/>
            <a:ext cx="9865995" cy="555472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1.Interpretability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 Some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architectures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offer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interpretability features,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allowing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visualize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understand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underlying features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driving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recognition, which enhances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transparency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trust in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system.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2.High</a:t>
            </a:r>
            <a:r>
              <a:rPr sz="2400" b="1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CNN-based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achieve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remarkable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classifying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expressions,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often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surpassing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human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certain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tasks.</a:t>
            </a:r>
            <a:endParaRPr sz="2400" dirty="0">
              <a:latin typeface="Times New Roman"/>
              <a:cs typeface="Times New Roman"/>
            </a:endParaRPr>
          </a:p>
          <a:p>
            <a:pPr marL="12700" marR="363220">
              <a:lnSpc>
                <a:spcPct val="100000"/>
              </a:lnSpc>
              <a:spcBef>
                <a:spcPts val="10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Real-time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Processing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Many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are optimized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real-time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processing,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enabling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rapid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seamless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detection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live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video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streams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interactive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2400" dirty="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Robustness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Variability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demonstrate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robustness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variability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lighting conditions,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occlusions,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demographic factors,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reliable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diverse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environments.</a:t>
            </a:r>
            <a:endParaRPr sz="2400" dirty="0">
              <a:latin typeface="Times New Roman"/>
              <a:cs typeface="Times New Roman"/>
            </a:endParaRPr>
          </a:p>
          <a:p>
            <a:pPr marL="12700" marR="349250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4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b="1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App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lic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acia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x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ssi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15" dirty="0" smtClean="0">
                <a:solidFill>
                  <a:srgbClr val="0D0D0D"/>
                </a:solidFill>
                <a:latin typeface="Times New Roman"/>
                <a:cs typeface="Times New Roman"/>
              </a:rPr>
              <a:t>recognition</a:t>
            </a:r>
            <a:r>
              <a:rPr sz="2400" spc="-4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si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fi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  applications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 various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domains,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human-computer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interaction.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6469379"/>
            <a:ext cx="73151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1070" y="273761"/>
            <a:ext cx="3297554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M</a:t>
            </a:r>
            <a:r>
              <a:rPr spc="5" dirty="0"/>
              <a:t>O</a:t>
            </a:r>
            <a:r>
              <a:rPr spc="-30" dirty="0"/>
              <a:t>D</a:t>
            </a:r>
            <a:r>
              <a:rPr spc="-35" dirty="0"/>
              <a:t>E</a:t>
            </a:r>
            <a:r>
              <a:rPr spc="-30" dirty="0"/>
              <a:t>LL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-10" dirty="0"/>
              <a:t>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0013" y="6475712"/>
            <a:ext cx="222885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395" y="1148841"/>
            <a:ext cx="10864850" cy="4419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0"/>
              </a:spcBef>
              <a:buSzPct val="95833"/>
              <a:buAutoNum type="arabicPeriod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Preparation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8190" marR="331470" lvl="1" indent="-288290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Gather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dataset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images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labeled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different expressions (e.g.,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happy,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sad,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angry,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surprised).</a:t>
            </a:r>
            <a:endParaRPr sz="2400">
              <a:latin typeface="Times New Roman"/>
              <a:cs typeface="Times New Roman"/>
            </a:endParaRPr>
          </a:p>
          <a:p>
            <a:pPr marL="758190" marR="164465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resizing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them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uniform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size,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converting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grayscale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RGB,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normalizing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pixel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758190" marR="5080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Augment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rotation,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flipping,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scaling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increase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variability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robustness.</a:t>
            </a:r>
            <a:endParaRPr sz="2400">
              <a:latin typeface="Times New Roman"/>
              <a:cs typeface="Times New Roman"/>
            </a:endParaRPr>
          </a:p>
          <a:p>
            <a:pPr marL="702945" indent="-233679">
              <a:lnSpc>
                <a:spcPct val="100000"/>
              </a:lnSpc>
              <a:spcBef>
                <a:spcPts val="5"/>
              </a:spcBef>
              <a:buSzPct val="95833"/>
              <a:buFont typeface="Times New Roman"/>
              <a:buAutoNum type="arabicPeriod" startAt="2"/>
              <a:tabLst>
                <a:tab pos="703580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r>
              <a:rPr sz="24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Selection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15390" marR="69215" lvl="1" indent="-288290">
              <a:lnSpc>
                <a:spcPct val="100000"/>
              </a:lnSpc>
              <a:buAutoNum type="arabicPeriod"/>
              <a:tabLst>
                <a:tab pos="12160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Choose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suitable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image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classification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tasks,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considering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factors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depth,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kernel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size,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activation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marL="1215390" marR="7620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160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Common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variations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LeNet,</a:t>
            </a:r>
            <a:r>
              <a:rPr sz="24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AlexNet,</a:t>
            </a:r>
            <a:r>
              <a:rPr sz="24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VGG,</a:t>
            </a:r>
            <a:r>
              <a:rPr sz="24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ResNet,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custom-designed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tailored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004" y="1117803"/>
            <a:ext cx="10859770" cy="47859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b="1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819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Split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training,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validation,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test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sets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(e.g.,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70-15-15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split).</a:t>
            </a:r>
            <a:endParaRPr sz="2400" dirty="0">
              <a:latin typeface="Times New Roman"/>
              <a:cs typeface="Times New Roman"/>
            </a:endParaRPr>
          </a:p>
          <a:p>
            <a:pPr marL="758190" marR="11112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Initialize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pretrained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if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applicable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(e.g.,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from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ImageNet).</a:t>
            </a:r>
            <a:endParaRPr sz="2400" dirty="0">
              <a:latin typeface="Times New Roman"/>
              <a:cs typeface="Times New Roman"/>
            </a:endParaRPr>
          </a:p>
          <a:p>
            <a:pPr marL="758190" marR="28956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Train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set,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loss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function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gradient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descent-based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algorithms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Adam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RMSprop.</a:t>
            </a:r>
            <a:endParaRPr sz="2400" dirty="0">
              <a:latin typeface="Times New Roman"/>
              <a:cs typeface="Times New Roman"/>
            </a:endParaRPr>
          </a:p>
          <a:p>
            <a:pPr marL="758190" marR="84010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Monitor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validation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set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adjust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hyperparameters (e.g.,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rate,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batch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size)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needed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prevent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overfitting.</a:t>
            </a:r>
            <a:endParaRPr sz="2400" dirty="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Evaluation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8190" marR="508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Evaluate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test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set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assess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its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generalization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ability.</a:t>
            </a:r>
            <a:endParaRPr sz="2400" dirty="0">
              <a:latin typeface="Times New Roman"/>
              <a:cs typeface="Times New Roman"/>
            </a:endParaRPr>
          </a:p>
          <a:p>
            <a:pPr marL="758190" marR="20383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Calculate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accuracy,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precision,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recall,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F1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score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quantify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categories.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04" y="1551889"/>
            <a:ext cx="10822305" cy="4419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5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Fine-tuning</a:t>
            </a:r>
            <a:r>
              <a:rPr sz="2400" b="1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Optimization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8190" marR="429259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Fine-tune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adjusting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hyperparameters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exploring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like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dropout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regularization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improve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further.</a:t>
            </a:r>
            <a:endParaRPr sz="2400">
              <a:latin typeface="Times New Roman"/>
              <a:cs typeface="Times New Roman"/>
            </a:endParaRPr>
          </a:p>
          <a:p>
            <a:pPr marL="758190" marR="32575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Consider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transfer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learning,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</a:t>
            </a:r>
            <a:r>
              <a:rPr sz="24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initialized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weights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pretrained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fine-tuned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target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buSzPct val="95833"/>
              <a:buAutoNum type="arabicPeriod" startAt="5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b="1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8190" marR="37465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Deploy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trained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inference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real-world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either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locally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  <a:p>
            <a:pPr marL="758190" marR="5080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Integrate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systems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needed,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compatibility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formats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output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758190" marR="531495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for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inference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speed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resource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especially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6469379"/>
            <a:ext cx="73151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368249"/>
            <a:ext cx="2425700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0013" y="6475712"/>
            <a:ext cx="222885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1551888"/>
            <a:ext cx="11353800" cy="44467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 smtClean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7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(CNNs) </a:t>
            </a:r>
            <a:r>
              <a:rPr sz="2400" spc="-5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typically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metrics,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visualizations,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qualitative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assessments.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758190" marR="929640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overall</a:t>
            </a:r>
            <a:r>
              <a:rPr sz="24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correctly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classifying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expressions.</a:t>
            </a:r>
            <a:endParaRPr sz="2400" dirty="0">
              <a:latin typeface="Times New Roman"/>
              <a:cs typeface="Times New Roman"/>
            </a:endParaRPr>
          </a:p>
          <a:p>
            <a:pPr marL="758190" marR="1062990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Precision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proportion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true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predictions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(correctly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identified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expressions)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out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all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predictions.</a:t>
            </a:r>
            <a:endParaRPr sz="2400" dirty="0">
              <a:latin typeface="Times New Roman"/>
              <a:cs typeface="Times New Roman"/>
            </a:endParaRPr>
          </a:p>
          <a:p>
            <a:pPr marL="758190" marR="934719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Recall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proportion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true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predictions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out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all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actual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positive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instances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758190" marR="880110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F1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Score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harmonic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mean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precision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recall,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providing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balanced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measure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model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lang="en-US" sz="2400" spc="-5" dirty="0" smtClean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469265" marR="880110">
              <a:lnSpc>
                <a:spcPct val="100000"/>
              </a:lnSpc>
              <a:tabLst>
                <a:tab pos="758825" algn="l"/>
              </a:tabLst>
            </a:pPr>
            <a:r>
              <a:rPr lang="en-US" sz="2400" b="1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Link:</a:t>
            </a:r>
            <a:r>
              <a:rPr lang="en-IN" sz="2400" dirty="0"/>
              <a:t>https://www.kaggle.com/shawon10/facial-expression-detection-cnn</a:t>
            </a: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7788" y="0"/>
            <a:ext cx="4745990" cy="6858252"/>
            <a:chOff x="7447788" y="0"/>
            <a:chExt cx="4745990" cy="6858252"/>
          </a:xfrm>
        </p:grpSpPr>
        <p:sp>
          <p:nvSpPr>
            <p:cNvPr id="3" name="object 3"/>
            <p:cNvSpPr/>
            <p:nvPr/>
          </p:nvSpPr>
          <p:spPr>
            <a:xfrm>
              <a:off x="9797796" y="0"/>
              <a:ext cx="2395855" cy="6117590"/>
            </a:xfrm>
            <a:custGeom>
              <a:avLst/>
              <a:gdLst/>
              <a:ahLst/>
              <a:cxnLst/>
              <a:rect l="l" t="t" r="r" b="b"/>
              <a:pathLst>
                <a:path w="2395854" h="6117590">
                  <a:moveTo>
                    <a:pt x="0" y="6117336"/>
                  </a:moveTo>
                  <a:lnTo>
                    <a:pt x="2395727" y="6117336"/>
                  </a:lnTo>
                  <a:lnTo>
                    <a:pt x="2395727" y="0"/>
                  </a:lnTo>
                  <a:lnTo>
                    <a:pt x="0" y="0"/>
                  </a:lnTo>
                  <a:lnTo>
                    <a:pt x="0" y="611733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7172" y="4572"/>
              <a:ext cx="1220470" cy="6853555"/>
            </a:xfrm>
            <a:custGeom>
              <a:avLst/>
              <a:gdLst/>
              <a:ahLst/>
              <a:cxnLst/>
              <a:rect l="l" t="t" r="r" b="b"/>
              <a:pathLst>
                <a:path w="1220470" h="6853555">
                  <a:moveTo>
                    <a:pt x="0" y="0"/>
                  </a:moveTo>
                  <a:lnTo>
                    <a:pt x="1220470" y="685304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7788" y="3694176"/>
              <a:ext cx="4745990" cy="3163570"/>
            </a:xfrm>
            <a:custGeom>
              <a:avLst/>
              <a:gdLst/>
              <a:ahLst/>
              <a:cxnLst/>
              <a:rect l="l" t="t" r="r" b="b"/>
              <a:pathLst>
                <a:path w="4745990" h="3163570">
                  <a:moveTo>
                    <a:pt x="4745735" y="0"/>
                  </a:moveTo>
                  <a:lnTo>
                    <a:pt x="0" y="3163355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0576" y="0"/>
              <a:ext cx="3013075" cy="6858000"/>
            </a:xfrm>
            <a:custGeom>
              <a:avLst/>
              <a:gdLst/>
              <a:ahLst/>
              <a:cxnLst/>
              <a:rect l="l" t="t" r="r" b="b"/>
              <a:pathLst>
                <a:path w="3013075" h="6858000">
                  <a:moveTo>
                    <a:pt x="3012948" y="0"/>
                  </a:moveTo>
                  <a:lnTo>
                    <a:pt x="2046477" y="0"/>
                  </a:lnTo>
                  <a:lnTo>
                    <a:pt x="0" y="6857996"/>
                  </a:lnTo>
                  <a:lnTo>
                    <a:pt x="3012948" y="6857996"/>
                  </a:lnTo>
                  <a:lnTo>
                    <a:pt x="3012948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2070" cy="6858000"/>
            </a:xfrm>
            <a:custGeom>
              <a:avLst/>
              <a:gdLst/>
              <a:ahLst/>
              <a:cxnLst/>
              <a:rect l="l" t="t" r="r" b="b"/>
              <a:pathLst>
                <a:path w="2592070" h="6858000">
                  <a:moveTo>
                    <a:pt x="2591943" y="0"/>
                  </a:moveTo>
                  <a:lnTo>
                    <a:pt x="0" y="0"/>
                  </a:lnTo>
                  <a:lnTo>
                    <a:pt x="1210182" y="6857996"/>
                  </a:lnTo>
                  <a:lnTo>
                    <a:pt x="2591943" y="6857996"/>
                  </a:lnTo>
                  <a:lnTo>
                    <a:pt x="259194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688" y="3049523"/>
              <a:ext cx="3260090" cy="3808729"/>
            </a:xfrm>
            <a:custGeom>
              <a:avLst/>
              <a:gdLst/>
              <a:ahLst/>
              <a:cxnLst/>
              <a:rect l="l" t="t" r="r" b="b"/>
              <a:pathLst>
                <a:path w="3260090" h="3808729">
                  <a:moveTo>
                    <a:pt x="3259835" y="0"/>
                  </a:moveTo>
                  <a:lnTo>
                    <a:pt x="0" y="3808476"/>
                  </a:lnTo>
                  <a:lnTo>
                    <a:pt x="3259835" y="3808476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5076" y="0"/>
              <a:ext cx="1298575" cy="6858000"/>
            </a:xfrm>
            <a:custGeom>
              <a:avLst/>
              <a:gdLst/>
              <a:ahLst/>
              <a:cxnLst/>
              <a:rect l="l" t="t" r="r" b="b"/>
              <a:pathLst>
                <a:path w="1298575" h="6858000">
                  <a:moveTo>
                    <a:pt x="1298448" y="0"/>
                  </a:moveTo>
                  <a:lnTo>
                    <a:pt x="1024890" y="0"/>
                  </a:lnTo>
                  <a:lnTo>
                    <a:pt x="0" y="6857996"/>
                  </a:lnTo>
                  <a:lnTo>
                    <a:pt x="1298448" y="6857996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24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6"/>
                  </a:lnTo>
                  <a:lnTo>
                    <a:pt x="1257046" y="6857996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3868" y="3589020"/>
              <a:ext cx="1819910" cy="3268979"/>
            </a:xfrm>
            <a:custGeom>
              <a:avLst/>
              <a:gdLst/>
              <a:ahLst/>
              <a:cxnLst/>
              <a:rect l="l" t="t" r="r" b="b"/>
              <a:pathLst>
                <a:path w="1819909" h="3268979">
                  <a:moveTo>
                    <a:pt x="1819655" y="0"/>
                  </a:moveTo>
                  <a:lnTo>
                    <a:pt x="0" y="3268979"/>
                  </a:lnTo>
                  <a:lnTo>
                    <a:pt x="1819655" y="3268979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smtClean="0"/>
              <a:t>PROJECT</a:t>
            </a:r>
            <a:r>
              <a:rPr sz="4250" spc="-90" smtClean="0"/>
              <a:t> </a:t>
            </a:r>
            <a:r>
              <a:rPr sz="4250" spc="20" smtClean="0"/>
              <a:t>TITLE</a:t>
            </a:r>
            <a:endParaRPr sz="425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671166" y="1688527"/>
            <a:ext cx="11507368" cy="149161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smtClean="0"/>
              <a:t>2</a:t>
            </a:fld>
            <a:endParaRPr spc="5" dirty="0"/>
          </a:p>
        </p:txBody>
      </p:sp>
      <p:sp>
        <p:nvSpPr>
          <p:cNvPr id="17" name="object 17"/>
          <p:cNvSpPr txBox="1"/>
          <p:nvPr/>
        </p:nvSpPr>
        <p:spPr>
          <a:xfrm>
            <a:off x="224154" y="228600"/>
            <a:ext cx="11969877" cy="2444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75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2599" y="1739848"/>
            <a:ext cx="979176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FACIAL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 smtClean="0">
                <a:latin typeface="Times New Roman"/>
                <a:cs typeface="Times New Roman"/>
              </a:rPr>
              <a:t>EXPRESSION</a:t>
            </a:r>
            <a:r>
              <a:rPr lang="en-US" sz="4000" dirty="0" smtClean="0">
                <a:latin typeface="Times New Roman"/>
                <a:cs typeface="Times New Roman"/>
              </a:rPr>
              <a:t> DETECTION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8269" y="2352878"/>
            <a:ext cx="2950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>
                <a:latin typeface="Times New Roman"/>
                <a:cs typeface="Times New Roman"/>
              </a:rPr>
              <a:t>-US</a:t>
            </a:r>
            <a:r>
              <a:rPr sz="4000" spc="-5" dirty="0" smtClean="0">
                <a:latin typeface="Times New Roman"/>
                <a:cs typeface="Times New Roman"/>
              </a:rPr>
              <a:t>ING</a:t>
            </a:r>
            <a:r>
              <a:rPr sz="4000" spc="-30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CNN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348739"/>
            <a:ext cx="9500870" cy="5372100"/>
          </a:xfrm>
          <a:custGeom>
            <a:avLst/>
            <a:gdLst/>
            <a:ahLst/>
            <a:cxnLst/>
            <a:rect l="l" t="t" r="r" b="b"/>
            <a:pathLst>
              <a:path w="9500870" h="5372100">
                <a:moveTo>
                  <a:pt x="9500616" y="0"/>
                </a:moveTo>
                <a:lnTo>
                  <a:pt x="0" y="0"/>
                </a:lnTo>
                <a:lnTo>
                  <a:pt x="0" y="5372100"/>
                </a:lnTo>
                <a:lnTo>
                  <a:pt x="9500616" y="5372100"/>
                </a:lnTo>
                <a:lnTo>
                  <a:pt x="950061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4058" y="1321384"/>
            <a:ext cx="4380230" cy="4053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696085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.Define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Problem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2.Data</a:t>
            </a:r>
            <a:r>
              <a:rPr sz="24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Preprocessing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.E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x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) 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4.Data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Splitting</a:t>
            </a:r>
            <a:endParaRPr sz="2400">
              <a:latin typeface="Times New Roman"/>
              <a:cs typeface="Times New Roman"/>
            </a:endParaRPr>
          </a:p>
          <a:p>
            <a:pPr marL="12700" marR="23876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5.Random</a:t>
            </a:r>
            <a:r>
              <a:rPr sz="2400" spc="-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Forest</a:t>
            </a:r>
            <a:r>
              <a:rPr sz="24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Building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6.Model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7"/>
              <a:tabLst>
                <a:tab pos="24574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Evaluation</a:t>
            </a:r>
            <a:endParaRPr sz="2400">
              <a:latin typeface="Times New Roman"/>
              <a:cs typeface="Times New Roman"/>
            </a:endParaRPr>
          </a:p>
          <a:p>
            <a:pPr marL="12700" marR="485140">
              <a:lnSpc>
                <a:spcPct val="100000"/>
              </a:lnSpc>
              <a:buSzPct val="95833"/>
              <a:buAutoNum type="arabicPeriod" startAt="7"/>
              <a:tabLst>
                <a:tab pos="245745" algn="l"/>
              </a:tabLst>
            </a:pP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atu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-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  9.Model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Interpretation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10.Deployment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936" y="0"/>
            <a:ext cx="11567160" cy="6862445"/>
            <a:chOff x="630936" y="0"/>
            <a:chExt cx="11567160" cy="6862445"/>
          </a:xfrm>
        </p:grpSpPr>
        <p:sp>
          <p:nvSpPr>
            <p:cNvPr id="5" name="object 5"/>
            <p:cNvSpPr/>
            <p:nvPr/>
          </p:nvSpPr>
          <p:spPr>
            <a:xfrm>
              <a:off x="9377171" y="4572"/>
              <a:ext cx="1220470" cy="6853555"/>
            </a:xfrm>
            <a:custGeom>
              <a:avLst/>
              <a:gdLst/>
              <a:ahLst/>
              <a:cxnLst/>
              <a:rect l="l" t="t" r="r" b="b"/>
              <a:pathLst>
                <a:path w="1220470" h="6853555">
                  <a:moveTo>
                    <a:pt x="0" y="0"/>
                  </a:moveTo>
                  <a:lnTo>
                    <a:pt x="1220470" y="685304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47788" y="3694176"/>
              <a:ext cx="4745990" cy="3163570"/>
            </a:xfrm>
            <a:custGeom>
              <a:avLst/>
              <a:gdLst/>
              <a:ahLst/>
              <a:cxnLst/>
              <a:rect l="l" t="t" r="r" b="b"/>
              <a:pathLst>
                <a:path w="4745990" h="3163570">
                  <a:moveTo>
                    <a:pt x="4745735" y="0"/>
                  </a:moveTo>
                  <a:lnTo>
                    <a:pt x="0" y="3163355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0576" y="0"/>
              <a:ext cx="3013075" cy="6858000"/>
            </a:xfrm>
            <a:custGeom>
              <a:avLst/>
              <a:gdLst/>
              <a:ahLst/>
              <a:cxnLst/>
              <a:rect l="l" t="t" r="r" b="b"/>
              <a:pathLst>
                <a:path w="3013075" h="6858000">
                  <a:moveTo>
                    <a:pt x="3012948" y="0"/>
                  </a:moveTo>
                  <a:lnTo>
                    <a:pt x="2046477" y="0"/>
                  </a:lnTo>
                  <a:lnTo>
                    <a:pt x="0" y="6857996"/>
                  </a:lnTo>
                  <a:lnTo>
                    <a:pt x="3012948" y="6857996"/>
                  </a:lnTo>
                  <a:lnTo>
                    <a:pt x="3012948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1200" y="0"/>
              <a:ext cx="2592070" cy="6858000"/>
            </a:xfrm>
            <a:custGeom>
              <a:avLst/>
              <a:gdLst/>
              <a:ahLst/>
              <a:cxnLst/>
              <a:rect l="l" t="t" r="r" b="b"/>
              <a:pathLst>
                <a:path w="2592070" h="6858000">
                  <a:moveTo>
                    <a:pt x="2591943" y="0"/>
                  </a:moveTo>
                  <a:lnTo>
                    <a:pt x="0" y="0"/>
                  </a:lnTo>
                  <a:lnTo>
                    <a:pt x="1210182" y="6857996"/>
                  </a:lnTo>
                  <a:lnTo>
                    <a:pt x="2591943" y="6857996"/>
                  </a:lnTo>
                  <a:lnTo>
                    <a:pt x="259194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3688" y="3049523"/>
              <a:ext cx="3260090" cy="3808729"/>
            </a:xfrm>
            <a:custGeom>
              <a:avLst/>
              <a:gdLst/>
              <a:ahLst/>
              <a:cxnLst/>
              <a:rect l="l" t="t" r="r" b="b"/>
              <a:pathLst>
                <a:path w="3260090" h="3808729">
                  <a:moveTo>
                    <a:pt x="3259835" y="0"/>
                  </a:moveTo>
                  <a:lnTo>
                    <a:pt x="0" y="3808476"/>
                  </a:lnTo>
                  <a:lnTo>
                    <a:pt x="3259835" y="3808476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6024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6"/>
                  </a:lnTo>
                  <a:lnTo>
                    <a:pt x="2857246" y="6857996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5076" y="0"/>
              <a:ext cx="1298575" cy="6858000"/>
            </a:xfrm>
            <a:custGeom>
              <a:avLst/>
              <a:gdLst/>
              <a:ahLst/>
              <a:cxnLst/>
              <a:rect l="l" t="t" r="r" b="b"/>
              <a:pathLst>
                <a:path w="1298575" h="6858000">
                  <a:moveTo>
                    <a:pt x="1298448" y="0"/>
                  </a:moveTo>
                  <a:lnTo>
                    <a:pt x="1024890" y="0"/>
                  </a:lnTo>
                  <a:lnTo>
                    <a:pt x="0" y="6857996"/>
                  </a:lnTo>
                  <a:lnTo>
                    <a:pt x="1298448" y="6857996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36224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6"/>
                  </a:lnTo>
                  <a:lnTo>
                    <a:pt x="1257046" y="6857996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3867" y="3589020"/>
              <a:ext cx="1819910" cy="3268979"/>
            </a:xfrm>
            <a:custGeom>
              <a:avLst/>
              <a:gdLst/>
              <a:ahLst/>
              <a:cxnLst/>
              <a:rect l="l" t="t" r="r" b="b"/>
              <a:pathLst>
                <a:path w="1819909" h="3268979">
                  <a:moveTo>
                    <a:pt x="1819655" y="0"/>
                  </a:moveTo>
                  <a:lnTo>
                    <a:pt x="0" y="3268979"/>
                  </a:lnTo>
                  <a:lnTo>
                    <a:pt x="1819655" y="3268979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0919" y="448055"/>
              <a:ext cx="365760" cy="361315"/>
            </a:xfrm>
            <a:custGeom>
              <a:avLst/>
              <a:gdLst/>
              <a:ahLst/>
              <a:cxnLst/>
              <a:rect l="l" t="t" r="r" b="b"/>
              <a:pathLst>
                <a:path w="365759" h="361315">
                  <a:moveTo>
                    <a:pt x="182879" y="0"/>
                  </a:moveTo>
                  <a:lnTo>
                    <a:pt x="134238" y="6477"/>
                  </a:lnTo>
                  <a:lnTo>
                    <a:pt x="90550" y="24638"/>
                  </a:lnTo>
                  <a:lnTo>
                    <a:pt x="53594" y="52832"/>
                  </a:lnTo>
                  <a:lnTo>
                    <a:pt x="25019" y="89408"/>
                  </a:lnTo>
                  <a:lnTo>
                    <a:pt x="6476" y="132588"/>
                  </a:lnTo>
                  <a:lnTo>
                    <a:pt x="0" y="180594"/>
                  </a:lnTo>
                  <a:lnTo>
                    <a:pt x="6476" y="228600"/>
                  </a:lnTo>
                  <a:lnTo>
                    <a:pt x="25019" y="271780"/>
                  </a:lnTo>
                  <a:lnTo>
                    <a:pt x="53594" y="308229"/>
                  </a:lnTo>
                  <a:lnTo>
                    <a:pt x="90550" y="336550"/>
                  </a:lnTo>
                  <a:lnTo>
                    <a:pt x="134238" y="354711"/>
                  </a:lnTo>
                  <a:lnTo>
                    <a:pt x="182879" y="361188"/>
                  </a:lnTo>
                  <a:lnTo>
                    <a:pt x="231521" y="354711"/>
                  </a:lnTo>
                  <a:lnTo>
                    <a:pt x="275208" y="336550"/>
                  </a:lnTo>
                  <a:lnTo>
                    <a:pt x="312165" y="308229"/>
                  </a:lnTo>
                  <a:lnTo>
                    <a:pt x="340740" y="271780"/>
                  </a:lnTo>
                  <a:lnTo>
                    <a:pt x="359282" y="228600"/>
                  </a:lnTo>
                  <a:lnTo>
                    <a:pt x="365759" y="180594"/>
                  </a:lnTo>
                  <a:lnTo>
                    <a:pt x="359282" y="132588"/>
                  </a:lnTo>
                  <a:lnTo>
                    <a:pt x="340740" y="89408"/>
                  </a:lnTo>
                  <a:lnTo>
                    <a:pt x="312165" y="52832"/>
                  </a:lnTo>
                  <a:lnTo>
                    <a:pt x="275208" y="24638"/>
                  </a:lnTo>
                  <a:lnTo>
                    <a:pt x="231521" y="647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09376" y="5609844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324612" y="0"/>
                  </a:moveTo>
                  <a:lnTo>
                    <a:pt x="276605" y="3517"/>
                  </a:lnTo>
                  <a:lnTo>
                    <a:pt x="230885" y="13741"/>
                  </a:lnTo>
                  <a:lnTo>
                    <a:pt x="187832" y="30175"/>
                  </a:lnTo>
                  <a:lnTo>
                    <a:pt x="147827" y="52298"/>
                  </a:lnTo>
                  <a:lnTo>
                    <a:pt x="111632" y="79628"/>
                  </a:lnTo>
                  <a:lnTo>
                    <a:pt x="79628" y="111645"/>
                  </a:lnTo>
                  <a:lnTo>
                    <a:pt x="52324" y="147853"/>
                  </a:lnTo>
                  <a:lnTo>
                    <a:pt x="30225" y="187769"/>
                  </a:lnTo>
                  <a:lnTo>
                    <a:pt x="13716" y="230860"/>
                  </a:lnTo>
                  <a:lnTo>
                    <a:pt x="3555" y="276644"/>
                  </a:lnTo>
                  <a:lnTo>
                    <a:pt x="0" y="324611"/>
                  </a:lnTo>
                  <a:lnTo>
                    <a:pt x="3555" y="372579"/>
                  </a:lnTo>
                  <a:lnTo>
                    <a:pt x="13716" y="418363"/>
                  </a:lnTo>
                  <a:lnTo>
                    <a:pt x="30225" y="461454"/>
                  </a:lnTo>
                  <a:lnTo>
                    <a:pt x="52324" y="501370"/>
                  </a:lnTo>
                  <a:lnTo>
                    <a:pt x="79628" y="537578"/>
                  </a:lnTo>
                  <a:lnTo>
                    <a:pt x="111632" y="569594"/>
                  </a:lnTo>
                  <a:lnTo>
                    <a:pt x="147827" y="596925"/>
                  </a:lnTo>
                  <a:lnTo>
                    <a:pt x="187832" y="619048"/>
                  </a:lnTo>
                  <a:lnTo>
                    <a:pt x="230885" y="635482"/>
                  </a:lnTo>
                  <a:lnTo>
                    <a:pt x="276605" y="645706"/>
                  </a:lnTo>
                  <a:lnTo>
                    <a:pt x="324612" y="649223"/>
                  </a:lnTo>
                  <a:lnTo>
                    <a:pt x="372618" y="645706"/>
                  </a:lnTo>
                  <a:lnTo>
                    <a:pt x="418338" y="635482"/>
                  </a:lnTo>
                  <a:lnTo>
                    <a:pt x="461391" y="619048"/>
                  </a:lnTo>
                  <a:lnTo>
                    <a:pt x="501396" y="596925"/>
                  </a:lnTo>
                  <a:lnTo>
                    <a:pt x="537591" y="569594"/>
                  </a:lnTo>
                  <a:lnTo>
                    <a:pt x="569595" y="537578"/>
                  </a:lnTo>
                  <a:lnTo>
                    <a:pt x="596900" y="501370"/>
                  </a:lnTo>
                  <a:lnTo>
                    <a:pt x="618998" y="461454"/>
                  </a:lnTo>
                  <a:lnTo>
                    <a:pt x="635507" y="418363"/>
                  </a:lnTo>
                  <a:lnTo>
                    <a:pt x="645668" y="372579"/>
                  </a:lnTo>
                  <a:lnTo>
                    <a:pt x="649224" y="324611"/>
                  </a:lnTo>
                  <a:lnTo>
                    <a:pt x="645668" y="276644"/>
                  </a:lnTo>
                  <a:lnTo>
                    <a:pt x="635507" y="230860"/>
                  </a:lnTo>
                  <a:lnTo>
                    <a:pt x="618998" y="187769"/>
                  </a:lnTo>
                  <a:lnTo>
                    <a:pt x="596900" y="147853"/>
                  </a:lnTo>
                  <a:lnTo>
                    <a:pt x="569595" y="111645"/>
                  </a:lnTo>
                  <a:lnTo>
                    <a:pt x="537591" y="79628"/>
                  </a:lnTo>
                  <a:lnTo>
                    <a:pt x="501396" y="52298"/>
                  </a:lnTo>
                  <a:lnTo>
                    <a:pt x="461391" y="30175"/>
                  </a:lnTo>
                  <a:lnTo>
                    <a:pt x="418338" y="13741"/>
                  </a:lnTo>
                  <a:lnTo>
                    <a:pt x="372618" y="3517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9336" y="6135623"/>
              <a:ext cx="246888" cy="2468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5335523"/>
              <a:ext cx="3707891" cy="2926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36" y="2743200"/>
              <a:ext cx="1732788" cy="300837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1070" y="427761"/>
            <a:ext cx="2343150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0" dirty="0"/>
              <a:t>A</a:t>
            </a:r>
            <a:r>
              <a:rPr spc="-20" dirty="0"/>
              <a:t>G</a:t>
            </a:r>
            <a:r>
              <a:rPr spc="-35" dirty="0"/>
              <a:t>E</a:t>
            </a:r>
            <a:r>
              <a:rPr dirty="0"/>
              <a:t>N</a:t>
            </a:r>
            <a:r>
              <a:rPr spc="-25" dirty="0"/>
              <a:t>DA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1711" y="6240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049256" y="3808476"/>
            <a:ext cx="2144395" cy="3049905"/>
            <a:chOff x="10049256" y="3808476"/>
            <a:chExt cx="2144395" cy="3049905"/>
          </a:xfrm>
        </p:grpSpPr>
        <p:sp>
          <p:nvSpPr>
            <p:cNvPr id="4" name="object 4"/>
            <p:cNvSpPr/>
            <p:nvPr/>
          </p:nvSpPr>
          <p:spPr>
            <a:xfrm>
              <a:off x="11411712" y="6771132"/>
              <a:ext cx="178435" cy="86995"/>
            </a:xfrm>
            <a:custGeom>
              <a:avLst/>
              <a:gdLst/>
              <a:ahLst/>
              <a:cxnLst/>
              <a:rect l="l" t="t" r="r" b="b"/>
              <a:pathLst>
                <a:path w="178434" h="86995">
                  <a:moveTo>
                    <a:pt x="178307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178307" y="86867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9256" y="3808476"/>
              <a:ext cx="2144267" cy="304952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615" y="375869"/>
            <a:ext cx="562610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9230" algn="l"/>
              </a:tabLst>
            </a:pPr>
            <a:r>
              <a:rPr sz="4250" spc="-10" dirty="0"/>
              <a:t>PROBLEM	</a:t>
            </a:r>
            <a:r>
              <a:rPr sz="4250" spc="-95" dirty="0"/>
              <a:t>STATEMENT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8" name="object 8"/>
          <p:cNvSpPr txBox="1"/>
          <p:nvPr/>
        </p:nvSpPr>
        <p:spPr>
          <a:xfrm>
            <a:off x="597204" y="1551889"/>
            <a:ext cx="10818495" cy="33216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lang="en-US"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plays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crucial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role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 applications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human- 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computer interaction,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emotion analysis,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affective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computing.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However,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accurately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recognizing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videos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significant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due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variations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lighting conditions,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occlusions,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individual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differences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appearance.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68300">
              <a:lnSpc>
                <a:spcPct val="100000"/>
              </a:lnSpc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aim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</a:t>
            </a:r>
            <a:r>
              <a:rPr sz="24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(CNNs). The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capable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accurately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identifying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individuals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video frames.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7188"/>
            <a:ext cx="3534410" cy="3813175"/>
            <a:chOff x="8659368" y="2647188"/>
            <a:chExt cx="3534410" cy="3813175"/>
          </a:xfrm>
        </p:grpSpPr>
        <p:sp>
          <p:nvSpPr>
            <p:cNvPr id="4" name="object 4"/>
            <p:cNvSpPr/>
            <p:nvPr/>
          </p:nvSpPr>
          <p:spPr>
            <a:xfrm>
              <a:off x="9354312" y="5897880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178307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178307" y="178308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7188"/>
              <a:ext cx="3534155" cy="38130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2899" y="371297"/>
            <a:ext cx="5731510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PROJECT</a:t>
            </a:r>
            <a:r>
              <a:rPr spc="-16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5036" y="6467043"/>
            <a:ext cx="10033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784" y="6469379"/>
            <a:ext cx="76240" cy="1747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7204" y="1264107"/>
            <a:ext cx="10981690" cy="518539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1595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/>
              <a:tabLst>
                <a:tab pos="11601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1672589" marR="42545" lvl="1" indent="-288290">
              <a:lnSpc>
                <a:spcPct val="100000"/>
              </a:lnSpc>
              <a:buAutoNum type="arabicPeriod"/>
              <a:tabLst>
                <a:tab pos="16732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Brief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project's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objective: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Developing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 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-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system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Neural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Networks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(CNNs).Importance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fields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human-computer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interaction,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emotion analysis,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affective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computing.</a:t>
            </a:r>
            <a:endParaRPr sz="2400" dirty="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10"/>
              </a:spcBef>
              <a:buSzPct val="95833"/>
              <a:buAutoNum type="arabicPeriod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400" b="1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400" dirty="0">
              <a:latin typeface="Times New Roman"/>
              <a:cs typeface="Times New Roman"/>
            </a:endParaRPr>
          </a:p>
          <a:p>
            <a:pPr marL="758190" marR="139954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Identification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involved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in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accurately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recognizing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 from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video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frames.</a:t>
            </a:r>
            <a:endParaRPr sz="2400" dirty="0">
              <a:latin typeface="Times New Roman"/>
              <a:cs typeface="Times New Roman"/>
            </a:endParaRPr>
          </a:p>
          <a:p>
            <a:pPr marL="758190" marR="104648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project's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scope,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multiple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expressions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(e.g.,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happy,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sad,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angry,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surprised,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disgusted,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fearful,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neutral).</a:t>
            </a:r>
            <a:endParaRPr sz="2400" dirty="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Acquisition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Preprocessing</a:t>
            </a:r>
            <a:endParaRPr sz="2400" dirty="0">
              <a:latin typeface="Times New Roman"/>
              <a:cs typeface="Times New Roman"/>
            </a:endParaRPr>
          </a:p>
          <a:p>
            <a:pPr marL="758190" marR="464184" lvl="1" indent="-2889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Collection 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diverse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containing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 expressions,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representation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demographics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scenarios.</a:t>
            </a:r>
            <a:endParaRPr sz="2400" dirty="0">
              <a:latin typeface="Times New Roman"/>
              <a:cs typeface="Times New Roman"/>
            </a:endParaRPr>
          </a:p>
          <a:p>
            <a:pPr marL="758190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steps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resizing,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normalization,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augmentation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enhance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670" y="6388100"/>
            <a:ext cx="498411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650" spc="44" baseline="32828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650" spc="-195" baseline="32828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2400" spc="-55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50" spc="-44" baseline="32828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2400" spc="-465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1650" b="1" spc="-330" baseline="32828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2400" spc="-79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50" b="1" spc="-7" baseline="32828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650" b="1" spc="-907" baseline="32828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2400" spc="-60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1650" b="1" spc="30" baseline="32828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650" b="1" spc="-480" baseline="32828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2400" spc="-54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50" b="1" spc="-195" baseline="32828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2400" spc="-53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50" b="1" spc="-142" baseline="32828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2400" spc="-92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50" b="1" spc="142" baseline="32828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650" b="1" spc="-120" baseline="32828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2400" spc="-9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50" b="1" spc="75" baseline="32828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650" b="1" spc="-975" baseline="32828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's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qu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ity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ia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964768"/>
            <a:ext cx="11055350" cy="58883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sz="24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sz="24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(CNN)</a:t>
            </a:r>
            <a:r>
              <a:rPr sz="24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758190" marR="289560" lvl="1" indent="-288290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implementation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architecture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optimized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2400">
              <a:latin typeface="Times New Roman"/>
              <a:cs typeface="Times New Roman"/>
            </a:endParaRPr>
          </a:p>
          <a:p>
            <a:pPr marL="758190" marR="226695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Explanation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chosen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architecture,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pooling,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fully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connected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layers,</a:t>
            </a:r>
            <a:r>
              <a:rPr sz="24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well</a:t>
            </a:r>
            <a:r>
              <a:rPr sz="24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activation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functions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regularization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758190" marR="322580" lvl="1" indent="-288290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Training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CNN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 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preprocessed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dataset,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emphasis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transfer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fine-tuning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pretrained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leverage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existing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 marL="758190" marR="11430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hyperparameter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tuning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24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generalization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ability.</a:t>
            </a:r>
            <a:endParaRPr sz="2400">
              <a:latin typeface="Times New Roman"/>
              <a:cs typeface="Times New Roman"/>
            </a:endParaRPr>
          </a:p>
          <a:p>
            <a:pPr marL="437515" indent="-256540">
              <a:lnSpc>
                <a:spcPct val="100000"/>
              </a:lnSpc>
              <a:spcBef>
                <a:spcPts val="40"/>
              </a:spcBef>
              <a:buSzPct val="95833"/>
              <a:buAutoNum type="arabicPeriod" startAt="3"/>
              <a:tabLst>
                <a:tab pos="438150" algn="l"/>
              </a:tabLst>
            </a:pPr>
            <a:r>
              <a:rPr sz="2400" b="1" spc="10" dirty="0">
                <a:solidFill>
                  <a:srgbClr val="0D0D0D"/>
                </a:solidFill>
                <a:latin typeface="Arial"/>
                <a:cs typeface="Arial"/>
              </a:rPr>
              <a:t>Model</a:t>
            </a:r>
            <a:r>
              <a:rPr sz="2400" b="1" spc="-1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D0D0D"/>
                </a:solidFill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12700" marR="30416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Evaluation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trained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CNN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model</a:t>
            </a:r>
            <a:r>
              <a:rPr sz="24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appropriate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metrics</a:t>
            </a:r>
            <a:r>
              <a:rPr sz="24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(e.g.,</a:t>
            </a:r>
            <a:r>
              <a:rPr sz="24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accuracy, </a:t>
            </a:r>
            <a:r>
              <a:rPr sz="2400" spc="-6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precision,</a:t>
            </a:r>
            <a:r>
              <a:rPr sz="24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recall,</a:t>
            </a: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F1</a:t>
            </a: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score)</a:t>
            </a:r>
            <a:r>
              <a:rPr sz="24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validation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dataset.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5833"/>
              <a:buChar char="•"/>
              <a:tabLst>
                <a:tab pos="121285" algn="l"/>
              </a:tabLst>
            </a:pP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4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model's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performance</a:t>
            </a:r>
            <a:r>
              <a:rPr sz="24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different</a:t>
            </a:r>
            <a:r>
              <a:rPr sz="24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facial</a:t>
            </a:r>
            <a:r>
              <a:rPr sz="24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expression</a:t>
            </a:r>
            <a:r>
              <a:rPr sz="24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categories </a:t>
            </a:r>
            <a:r>
              <a:rPr sz="2400" spc="-6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comparison</a:t>
            </a:r>
            <a:r>
              <a:rPr sz="24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24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baseline</a:t>
            </a:r>
            <a:r>
              <a:rPr sz="24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approache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04" y="1551889"/>
            <a:ext cx="10965815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15"/>
              </a:spcBef>
              <a:buSzPct val="95833"/>
              <a:buAutoNum type="arabicPeriod" startAt="7"/>
              <a:tabLst>
                <a:tab pos="245745" algn="l"/>
              </a:tabLst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Testing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Validation</a:t>
            </a:r>
            <a:endParaRPr sz="2400">
              <a:latin typeface="Times New Roman"/>
              <a:cs typeface="Times New Roman"/>
            </a:endParaRPr>
          </a:p>
          <a:p>
            <a:pPr marL="758190" marR="258445" lvl="1" indent="-288925">
              <a:lnSpc>
                <a:spcPct val="100000"/>
              </a:lnSpc>
              <a:buAutoNum type="arabicPeriod"/>
              <a:tabLst>
                <a:tab pos="7588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Assessment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 generalization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independent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test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dataset,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robustness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variations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lighting,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poses,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occlusions.</a:t>
            </a:r>
            <a:endParaRPr sz="2400">
              <a:latin typeface="Times New Roman"/>
              <a:cs typeface="Times New Roman"/>
            </a:endParaRPr>
          </a:p>
          <a:p>
            <a:pPr marL="469900" marR="721360" lvl="1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88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Validation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accuracy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reliability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under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real-world</a:t>
            </a:r>
            <a:r>
              <a:rPr sz="24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conditions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8.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b="1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1672589" marR="5080" lvl="2" indent="-288290">
              <a:lnSpc>
                <a:spcPct val="100000"/>
              </a:lnSpc>
              <a:buAutoNum type="arabicPeriod"/>
              <a:tabLst>
                <a:tab pos="167322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Deployment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standalone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existing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  <a:p>
            <a:pPr marL="1672589" marR="527685" lvl="2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732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Consideration</a:t>
            </a:r>
            <a:r>
              <a:rPr sz="24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scalability,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compatibility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hardware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platforms.</a:t>
            </a:r>
            <a:endParaRPr sz="2400">
              <a:latin typeface="Times New Roman"/>
              <a:cs typeface="Times New Roman"/>
            </a:endParaRPr>
          </a:p>
          <a:p>
            <a:pPr marL="702310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9"/>
              <a:tabLst>
                <a:tab pos="702945" algn="l"/>
              </a:tabLst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1215390" marR="784225" lvl="1" indent="-288290">
              <a:lnSpc>
                <a:spcPct val="100000"/>
              </a:lnSpc>
              <a:buAutoNum type="arabicPeriod"/>
              <a:tabLst>
                <a:tab pos="121602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Comprehensive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 of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deployed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system's performance,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including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computational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memory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footprint,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1215390" marR="80645" lvl="1" indent="-288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1602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Benchmarking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against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existing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facial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expression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approaches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assess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competitiveness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effectiveness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59105"/>
            <a:ext cx="2375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/>
                <a:cs typeface="Times New Roman"/>
              </a:rPr>
              <a:t>10</a:t>
            </a:r>
            <a:r>
              <a:rPr sz="3200" dirty="0">
                <a:latin typeface="Times New Roman"/>
                <a:cs typeface="Times New Roman"/>
              </a:rPr>
              <a:t>.c</a:t>
            </a:r>
            <a:r>
              <a:rPr sz="3200" spc="15" dirty="0">
                <a:latin typeface="Times New Roman"/>
                <a:cs typeface="Times New Roman"/>
              </a:rPr>
              <a:t>o</a:t>
            </a:r>
            <a:r>
              <a:rPr sz="3200" spc="-2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09575" marR="5080">
              <a:lnSpc>
                <a:spcPct val="100000"/>
              </a:lnSpc>
              <a:spcBef>
                <a:spcPts val="115"/>
              </a:spcBef>
            </a:pPr>
            <a:r>
              <a:rPr spc="10" dirty="0"/>
              <a:t>By </a:t>
            </a:r>
            <a:r>
              <a:rPr spc="-10" dirty="0"/>
              <a:t>following </a:t>
            </a:r>
            <a:r>
              <a:rPr spc="10" dirty="0"/>
              <a:t>this </a:t>
            </a:r>
            <a:r>
              <a:rPr spc="-5" dirty="0"/>
              <a:t>project </a:t>
            </a:r>
            <a:r>
              <a:rPr spc="-15" dirty="0"/>
              <a:t>overview, </a:t>
            </a:r>
            <a:r>
              <a:rPr spc="10" dirty="0"/>
              <a:t>the </a:t>
            </a:r>
            <a:r>
              <a:rPr spc="-5" dirty="0"/>
              <a:t>goal </a:t>
            </a:r>
            <a:r>
              <a:rPr spc="5" dirty="0"/>
              <a:t>is to </a:t>
            </a:r>
            <a:r>
              <a:rPr spc="-10" dirty="0"/>
              <a:t>develop </a:t>
            </a:r>
            <a:r>
              <a:rPr spc="5" dirty="0"/>
              <a:t>a </a:t>
            </a:r>
            <a:r>
              <a:rPr dirty="0"/>
              <a:t>robust </a:t>
            </a:r>
            <a:r>
              <a:rPr spc="5" dirty="0"/>
              <a:t>facial </a:t>
            </a:r>
            <a:r>
              <a:rPr spc="-5" dirty="0"/>
              <a:t>expression </a:t>
            </a:r>
            <a:r>
              <a:rPr dirty="0"/>
              <a:t> </a:t>
            </a:r>
            <a:r>
              <a:rPr lang="en-US" dirty="0" smtClean="0"/>
              <a:t>recognition</a:t>
            </a:r>
            <a:r>
              <a:rPr spc="-85" dirty="0" smtClean="0"/>
              <a:t> </a:t>
            </a:r>
            <a:r>
              <a:rPr spc="-10" dirty="0"/>
              <a:t>system</a:t>
            </a:r>
            <a:r>
              <a:rPr spc="45" dirty="0"/>
              <a:t> </a:t>
            </a:r>
            <a:r>
              <a:rPr spc="10" dirty="0"/>
              <a:t>using</a:t>
            </a:r>
            <a:r>
              <a:rPr spc="-75" dirty="0"/>
              <a:t> </a:t>
            </a:r>
            <a:r>
              <a:rPr dirty="0"/>
              <a:t>CNNs</a:t>
            </a:r>
            <a:r>
              <a:rPr spc="5" dirty="0"/>
              <a:t> </a:t>
            </a:r>
            <a:r>
              <a:rPr spc="10" dirty="0"/>
              <a:t>that</a:t>
            </a:r>
            <a:r>
              <a:rPr spc="-85" dirty="0"/>
              <a:t> </a:t>
            </a:r>
            <a:r>
              <a:rPr spc="10" dirty="0"/>
              <a:t>can</a:t>
            </a:r>
            <a:r>
              <a:rPr spc="-45" dirty="0"/>
              <a:t> </a:t>
            </a:r>
            <a:r>
              <a:rPr dirty="0"/>
              <a:t>accurately</a:t>
            </a:r>
            <a:r>
              <a:rPr spc="-75" dirty="0"/>
              <a:t> </a:t>
            </a:r>
            <a:r>
              <a:rPr spc="-5" dirty="0"/>
              <a:t>recognize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-80" dirty="0"/>
              <a:t> </a:t>
            </a:r>
            <a:r>
              <a:rPr spc="-5" dirty="0"/>
              <a:t>interpret</a:t>
            </a:r>
            <a:r>
              <a:rPr spc="-45" dirty="0"/>
              <a:t> </a:t>
            </a:r>
            <a:r>
              <a:rPr spc="5" dirty="0"/>
              <a:t>facial</a:t>
            </a:r>
            <a:r>
              <a:rPr spc="-45" dirty="0"/>
              <a:t> </a:t>
            </a:r>
            <a:r>
              <a:rPr spc="-5" dirty="0"/>
              <a:t>expressions </a:t>
            </a:r>
            <a:r>
              <a:rPr spc="-585" dirty="0"/>
              <a:t> </a:t>
            </a:r>
            <a:r>
              <a:rPr spc="5" dirty="0"/>
              <a:t>in </a:t>
            </a:r>
            <a:r>
              <a:rPr spc="-5" dirty="0"/>
              <a:t>diverse </a:t>
            </a:r>
            <a:r>
              <a:rPr dirty="0"/>
              <a:t>scenarios, contributing </a:t>
            </a:r>
            <a:r>
              <a:rPr spc="5" dirty="0"/>
              <a:t>to </a:t>
            </a:r>
            <a:r>
              <a:rPr dirty="0"/>
              <a:t>advancements </a:t>
            </a:r>
            <a:r>
              <a:rPr spc="5" dirty="0"/>
              <a:t>in human-computer </a:t>
            </a:r>
            <a:r>
              <a:rPr dirty="0"/>
              <a:t>interaction </a:t>
            </a:r>
            <a:r>
              <a:rPr spc="10" dirty="0"/>
              <a:t>and </a:t>
            </a:r>
            <a:r>
              <a:rPr spc="15" dirty="0"/>
              <a:t> </a:t>
            </a:r>
            <a:r>
              <a:rPr spc="-5" dirty="0"/>
              <a:t>affectiv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pc="5" dirty="0"/>
              <a:t>computing</a:t>
            </a:r>
            <a:r>
              <a:rPr spc="-110" dirty="0"/>
              <a:t> </a:t>
            </a:r>
            <a:r>
              <a:rPr dirty="0"/>
              <a:t>applications</a:t>
            </a:r>
            <a:r>
              <a:rPr sz="1800" dirty="0"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7980" y="1696211"/>
            <a:ext cx="311150" cy="325120"/>
          </a:xfrm>
          <a:custGeom>
            <a:avLst/>
            <a:gdLst/>
            <a:ahLst/>
            <a:cxnLst/>
            <a:rect l="l" t="t" r="r" b="b"/>
            <a:pathLst>
              <a:path w="311150" h="325119">
                <a:moveTo>
                  <a:pt x="310896" y="0"/>
                </a:moveTo>
                <a:lnTo>
                  <a:pt x="0" y="0"/>
                </a:lnTo>
                <a:lnTo>
                  <a:pt x="0" y="324612"/>
                </a:lnTo>
                <a:lnTo>
                  <a:pt x="310896" y="324612"/>
                </a:lnTo>
                <a:lnTo>
                  <a:pt x="3108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787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615" y="376174"/>
            <a:ext cx="4994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WHO</a:t>
            </a:r>
            <a:r>
              <a:rPr sz="3200" spc="-245" dirty="0"/>
              <a:t> </a:t>
            </a:r>
            <a:r>
              <a:rPr sz="3200" spc="-10" dirty="0"/>
              <a:t>ARE</a:t>
            </a:r>
            <a:r>
              <a:rPr sz="3200" spc="-65" dirty="0"/>
              <a:t> </a:t>
            </a:r>
            <a:r>
              <a:rPr sz="3200" spc="-5" dirty="0"/>
              <a:t>THE</a:t>
            </a:r>
            <a:r>
              <a:rPr sz="3200" spc="-30" dirty="0"/>
              <a:t> </a:t>
            </a:r>
            <a:r>
              <a:rPr sz="3200" dirty="0"/>
              <a:t>END</a:t>
            </a:r>
            <a:r>
              <a:rPr sz="3200" spc="-45" dirty="0"/>
              <a:t> </a:t>
            </a:r>
            <a:r>
              <a:rPr sz="3200" spc="-20" dirty="0"/>
              <a:t>USERS?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21004" y="1012393"/>
            <a:ext cx="9965055" cy="4419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Human-Computer</a:t>
            </a:r>
            <a:r>
              <a:rPr sz="2400" b="1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Interaction</a:t>
            </a:r>
            <a:r>
              <a:rPr sz="24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(HCI)</a:t>
            </a:r>
            <a:endParaRPr sz="240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Developers,</a:t>
            </a:r>
            <a:r>
              <a:rPr sz="24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software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engineers,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UX/UI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designers.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Emotion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24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Research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researchers,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advertisers,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psychologists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400" b="1" spc="5" dirty="0">
                <a:latin typeface="Times New Roman"/>
                <a:cs typeface="Times New Roman"/>
              </a:rPr>
              <a:t>Healthcare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and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Mental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Health</a:t>
            </a:r>
            <a:r>
              <a:rPr sz="2400" spc="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Healthcare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professionals,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therapists,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counselors.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Security</a:t>
            </a:r>
            <a:r>
              <a:rPr sz="2400" b="1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Surveillance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Security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agencies,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law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enforcement,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private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companies.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Education</a:t>
            </a:r>
            <a:r>
              <a:rPr sz="2400" b="1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Educators,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e-learning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platforms,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educational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technology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providers.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Entertainment</a:t>
            </a:r>
            <a:r>
              <a:rPr sz="24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Gaming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users: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Game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developers,</a:t>
            </a:r>
            <a:r>
              <a:rPr sz="24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entertainment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industry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professionals.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6172200"/>
            <a:ext cx="2180844" cy="4846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1613" y="6475712"/>
            <a:ext cx="100330" cy="190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1395</Words>
  <Application>Microsoft Office PowerPoint</Application>
  <PresentationFormat>Custom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YAMINI K</vt:lpstr>
      <vt:lpstr>PROJECT TITLE</vt:lpstr>
      <vt:lpstr>AGENDA</vt:lpstr>
      <vt:lpstr>PROBLEM STATEMENT</vt:lpstr>
      <vt:lpstr>PROJECT OVERVIEW</vt:lpstr>
      <vt:lpstr>PowerPoint Presentation</vt:lpstr>
      <vt:lpstr>PowerPoint Presentation</vt:lpstr>
      <vt:lpstr>10.conclusion</vt:lpstr>
      <vt:lpstr>WHO ARE THE END USERS?</vt:lpstr>
      <vt:lpstr>PowerPoint Presentation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YAMINI K</dc:title>
  <dc:creator>2021PITCS240</dc:creator>
  <cp:lastModifiedBy>2021PITCS240</cp:lastModifiedBy>
  <cp:revision>3</cp:revision>
  <dcterms:created xsi:type="dcterms:W3CDTF">2024-04-03T05:50:36Z</dcterms:created>
  <dcterms:modified xsi:type="dcterms:W3CDTF">2024-04-03T08:45:53Z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2024-04-03T00:00:00Z</vt:filetime>
  </property>
</Properties>
</file>