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1" r:id="rId4"/>
    <p:sldId id="262" r:id="rId5"/>
    <p:sldId id="263" r:id="rId6"/>
    <p:sldId id="264" r:id="rId7"/>
    <p:sldId id="267" r:id="rId8"/>
    <p:sldId id="268" r:id="rId9"/>
    <p:sldId id="269" r:id="rId10"/>
    <p:sldId id="265" r:id="rId11"/>
    <p:sldId id="270" r:id="rId12"/>
    <p:sldId id="272" r:id="rId13"/>
    <p:sldId id="273" r:id="rId14"/>
    <p:sldId id="27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3/4/2023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3/4/2023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3/4/2023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3/4/2023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3/4/2023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3/4/2023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3/4/2023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3/4/2023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3/4/2023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3/4/2023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3/4/2023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3/4/2023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168197"/>
            <a:ext cx="9144000" cy="1016203"/>
          </a:xfrm>
        </p:spPr>
        <p:txBody>
          <a:bodyPr/>
          <a:lstStyle/>
          <a:p>
            <a:r>
              <a:rPr lang="en-US" b="1" dirty="0">
                <a:solidFill>
                  <a:schemeClr val="accent1"/>
                </a:solidFill>
                <a:latin typeface="Arial" panose="020B0604020202020204" pitchFamily="34" charset="0"/>
                <a:cs typeface="Arial" panose="020B0604020202020204" pitchFamily="34" charset="0"/>
              </a:rPr>
              <a:t>RENTIT</a:t>
            </a:r>
          </a:p>
        </p:txBody>
      </p:sp>
      <p:sp>
        <p:nvSpPr>
          <p:cNvPr id="4" name="TextBox 3"/>
          <p:cNvSpPr txBox="1"/>
          <p:nvPr/>
        </p:nvSpPr>
        <p:spPr>
          <a:xfrm>
            <a:off x="1473200" y="2519680"/>
            <a:ext cx="9244768"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1.Miss SETTI YAMINI(S170746)</a:t>
            </a:r>
          </a:p>
          <a:p>
            <a:r>
              <a:rPr lang="en-US" sz="2000" b="1" dirty="0">
                <a:solidFill>
                  <a:schemeClr val="accent1">
                    <a:lumMod val="75000"/>
                  </a:schemeClr>
                </a:solidFill>
                <a:latin typeface="Arial" pitchFamily="34" charset="0"/>
                <a:cs typeface="Arial" pitchFamily="34" charset="0"/>
              </a:rPr>
              <a:t>2. Miss KOTA SUCHARITHA(S171171)</a:t>
            </a:r>
          </a:p>
          <a:p>
            <a:r>
              <a:rPr lang="en-US" sz="2000" b="1" dirty="0">
                <a:solidFill>
                  <a:schemeClr val="accent1">
                    <a:lumMod val="75000"/>
                  </a:schemeClr>
                </a:solidFill>
                <a:latin typeface="Arial" pitchFamily="34" charset="0"/>
                <a:cs typeface="Arial" pitchFamily="34" charset="0"/>
              </a:rPr>
              <a:t>3.Miss PANCHIREDDY PURNA(S170478)</a:t>
            </a:r>
          </a:p>
          <a:p>
            <a:r>
              <a:rPr lang="en-US" sz="2000" b="1" dirty="0">
                <a:solidFill>
                  <a:schemeClr val="accent1">
                    <a:lumMod val="75000"/>
                  </a:schemeClr>
                </a:solidFill>
                <a:latin typeface="Arial" pitchFamily="34" charset="0"/>
                <a:cs typeface="Arial" pitchFamily="34" charset="0"/>
              </a:rPr>
              <a:t>4.Miss MEDABOINA SIVA DURGA(S170818)</a:t>
            </a:r>
          </a:p>
        </p:txBody>
      </p:sp>
      <p:sp>
        <p:nvSpPr>
          <p:cNvPr id="5" name="TextBox 4"/>
          <p:cNvSpPr txBox="1"/>
          <p:nvPr/>
        </p:nvSpPr>
        <p:spPr>
          <a:xfrm>
            <a:off x="1473200" y="4622800"/>
            <a:ext cx="8516082"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a:t>
            </a:r>
            <a:r>
              <a:rPr lang="en-US" sz="2000" b="1" dirty="0" err="1">
                <a:solidFill>
                  <a:schemeClr val="accent1">
                    <a:lumMod val="75000"/>
                  </a:schemeClr>
                </a:solidFill>
                <a:latin typeface="Arial" pitchFamily="34" charset="0"/>
                <a:cs typeface="Arial" pitchFamily="34" charset="0"/>
              </a:rPr>
              <a:t>By:Mrs</a:t>
            </a:r>
            <a:r>
              <a:rPr lang="en-US" sz="2000" b="1" dirty="0">
                <a:solidFill>
                  <a:schemeClr val="accent1">
                    <a:lumMod val="75000"/>
                  </a:schemeClr>
                </a:solidFill>
                <a:latin typeface="Arial" pitchFamily="34" charset="0"/>
                <a:cs typeface="Arial" pitchFamily="34" charset="0"/>
              </a:rPr>
              <a:t> UMA MAHESWARI</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812801"/>
            <a:ext cx="9144000" cy="396240"/>
          </a:xfrm>
        </p:spPr>
        <p:txBody>
          <a:bodyPr>
            <a:normAutofit fontScale="90000"/>
          </a:bodyPr>
          <a:lstStyle/>
          <a:p>
            <a:r>
              <a:rPr lang="en-US" sz="2800" b="1" dirty="0">
                <a:solidFill>
                  <a:schemeClr val="accent1"/>
                </a:solidFill>
                <a:latin typeface="Arial"/>
                <a:ea typeface="+mj-lt"/>
                <a:cs typeface="Arial"/>
              </a:rPr>
              <a:t>System Deployment Approach</a:t>
            </a:r>
            <a:endParaRPr lang="en-US" sz="28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216006"/>
            <a:ext cx="11152682" cy="5259745"/>
          </a:xfrm>
        </p:spPr>
        <p:txBody>
          <a:bodyPr>
            <a:normAutofit/>
          </a:bodyPr>
          <a:lstStyle/>
          <a:p>
            <a:pPr algn="l"/>
            <a:r>
              <a:rPr lang="en-US" sz="2800" b="1" i="0" u="none" strike="noStrike" cap="none" dirty="0">
                <a:solidFill>
                  <a:srgbClr val="000000"/>
                </a:solidFill>
                <a:latin typeface="Calibri"/>
                <a:ea typeface="Calibri"/>
                <a:cs typeface="Calibri"/>
                <a:sym typeface="Calibri"/>
              </a:rPr>
              <a:t>Mail send to owner</a:t>
            </a:r>
          </a:p>
          <a:p>
            <a:pPr algn="l"/>
            <a:endParaRPr lang="en-US" sz="2800" b="1" i="0" u="none" strike="noStrike" cap="none" dirty="0">
              <a:solidFill>
                <a:srgbClr val="000000"/>
              </a:solidFill>
              <a:latin typeface="Calibri"/>
              <a:ea typeface="Calibri"/>
              <a:cs typeface="Calibri"/>
              <a:sym typeface="Calibri"/>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FB0C23E5-2E26-A91F-B534-ABD722173B51}"/>
              </a:ext>
            </a:extLst>
          </p:cNvPr>
          <p:cNvPicPr>
            <a:picLocks noChangeAspect="1"/>
          </p:cNvPicPr>
          <p:nvPr/>
        </p:nvPicPr>
        <p:blipFill rotWithShape="1">
          <a:blip r:embed="rId2">
            <a:extLst>
              <a:ext uri="{28A0092B-C50C-407E-A947-70E740481C1C}">
                <a14:useLocalDpi xmlns:a14="http://schemas.microsoft.com/office/drawing/2010/main" val="0"/>
              </a:ext>
            </a:extLst>
          </a:blip>
          <a:srcRect l="15749" t="14022" r="5043" b="5904"/>
          <a:stretch/>
        </p:blipFill>
        <p:spPr>
          <a:xfrm>
            <a:off x="424721" y="1767841"/>
            <a:ext cx="11152682" cy="4707910"/>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7A8A3-DBCB-6F27-0E39-053C17C7E624}"/>
              </a:ext>
            </a:extLst>
          </p:cNvPr>
          <p:cNvSpPr>
            <a:spLocks noGrp="1"/>
          </p:cNvSpPr>
          <p:nvPr>
            <p:ph idx="1"/>
          </p:nvPr>
        </p:nvSpPr>
        <p:spPr>
          <a:xfrm>
            <a:off x="838200" y="284480"/>
            <a:ext cx="10515600" cy="5892483"/>
          </a:xfrm>
        </p:spPr>
        <p:txBody>
          <a:bodyPr/>
          <a:lstStyle/>
          <a:p>
            <a:endParaRPr lang="en-US" sz="2800" b="1" i="0" u="none" strike="noStrike" cap="none" dirty="0">
              <a:solidFill>
                <a:srgbClr val="000000"/>
              </a:solidFill>
              <a:latin typeface="Calibri"/>
              <a:ea typeface="Calibri"/>
              <a:cs typeface="Calibri"/>
              <a:sym typeface="Calibri"/>
            </a:endParaRPr>
          </a:p>
          <a:p>
            <a:pPr marL="0" indent="0">
              <a:buNone/>
            </a:pPr>
            <a:r>
              <a:rPr lang="en-US" b="1" dirty="0">
                <a:solidFill>
                  <a:srgbClr val="000000"/>
                </a:solidFill>
                <a:latin typeface="Calibri"/>
                <a:ea typeface="Calibri"/>
                <a:cs typeface="Calibri"/>
                <a:sym typeface="Calibri"/>
              </a:rPr>
              <a:t>                                  </a:t>
            </a:r>
            <a:r>
              <a:rPr lang="en-US" sz="2800" b="1" i="0" u="none" strike="noStrike" cap="none" dirty="0">
                <a:solidFill>
                  <a:srgbClr val="000000"/>
                </a:solidFill>
                <a:latin typeface="Calibri"/>
                <a:ea typeface="Calibri"/>
                <a:cs typeface="Calibri"/>
                <a:sym typeface="Calibri"/>
              </a:rPr>
              <a:t>Mail send to borrower</a:t>
            </a:r>
          </a:p>
          <a:p>
            <a:pPr marL="0" indent="0">
              <a:buNone/>
            </a:pPr>
            <a:endParaRPr lang="en-US" sz="2800" b="1" i="0" u="none" strike="noStrike" cap="none" dirty="0">
              <a:solidFill>
                <a:srgbClr val="000000"/>
              </a:solidFill>
              <a:latin typeface="Calibri"/>
              <a:ea typeface="Calibri"/>
              <a:cs typeface="Calibri"/>
              <a:sym typeface="Calibri"/>
            </a:endParaRPr>
          </a:p>
          <a:p>
            <a:endParaRPr lang="en-IN" dirty="0"/>
          </a:p>
        </p:txBody>
      </p:sp>
      <p:sp>
        <p:nvSpPr>
          <p:cNvPr id="4" name="Footer Placeholder 3">
            <a:extLst>
              <a:ext uri="{FF2B5EF4-FFF2-40B4-BE49-F238E27FC236}">
                <a16:creationId xmlns:a16="http://schemas.microsoft.com/office/drawing/2014/main" id="{C93D825F-D870-32C1-A74D-0B9750F1ABC7}"/>
              </a:ext>
            </a:extLst>
          </p:cNvPr>
          <p:cNvSpPr>
            <a:spLocks noGrp="1"/>
          </p:cNvSpPr>
          <p:nvPr>
            <p:ph type="ftr" sz="quarter" idx="11"/>
          </p:nvPr>
        </p:nvSpPr>
        <p:spPr/>
        <p:txBody>
          <a:bodyPr/>
          <a:lstStyle/>
          <a:p>
            <a:r>
              <a:rPr lang="en-US"/>
              <a:t>© Edunet Foundation. All rights reserved.</a:t>
            </a:r>
          </a:p>
        </p:txBody>
      </p:sp>
      <p:pic>
        <p:nvPicPr>
          <p:cNvPr id="6" name="Picture 5">
            <a:extLst>
              <a:ext uri="{FF2B5EF4-FFF2-40B4-BE49-F238E27FC236}">
                <a16:creationId xmlns:a16="http://schemas.microsoft.com/office/drawing/2014/main" id="{BC3F8325-B3E0-BC9B-2A7B-6D564FFDD87D}"/>
              </a:ext>
            </a:extLst>
          </p:cNvPr>
          <p:cNvPicPr>
            <a:picLocks noChangeAspect="1"/>
          </p:cNvPicPr>
          <p:nvPr/>
        </p:nvPicPr>
        <p:blipFill rotWithShape="1">
          <a:blip r:embed="rId2">
            <a:extLst>
              <a:ext uri="{28A0092B-C50C-407E-A947-70E740481C1C}">
                <a14:useLocalDpi xmlns:a14="http://schemas.microsoft.com/office/drawing/2010/main" val="0"/>
              </a:ext>
            </a:extLst>
          </a:blip>
          <a:srcRect l="620" t="11737" r="-2641" b="14272"/>
          <a:stretch/>
        </p:blipFill>
        <p:spPr>
          <a:xfrm>
            <a:off x="3749040" y="1296670"/>
            <a:ext cx="3139440" cy="5059680"/>
          </a:xfrm>
          <a:prstGeom prst="rect">
            <a:avLst/>
          </a:prstGeom>
        </p:spPr>
      </p:pic>
    </p:spTree>
    <p:extLst>
      <p:ext uri="{BB962C8B-B14F-4D97-AF65-F5344CB8AC3E}">
        <p14:creationId xmlns:p14="http://schemas.microsoft.com/office/powerpoint/2010/main" val="24663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8660-A732-FF29-51CB-F280576F1FB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                    FUTURE SCOPE</a:t>
            </a:r>
            <a:endParaRPr lang="en-IN"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01A914A-5A29-4864-4FAB-C3FCA158664E}"/>
              </a:ext>
            </a:extLst>
          </p:cNvPr>
          <p:cNvSpPr>
            <a:spLocks noGrp="1"/>
          </p:cNvSpPr>
          <p:nvPr>
            <p:ph idx="1"/>
          </p:nvPr>
        </p:nvSpPr>
        <p:spPr/>
        <p:txBody>
          <a:bodyPr>
            <a:normAutofit fontScale="85000" lnSpcReduction="20000"/>
          </a:bodyPr>
          <a:lstStyle/>
          <a:p>
            <a:pPr marL="342900" lvl="0" indent="-203200" algn="just" rtl="0">
              <a:lnSpc>
                <a:spcPct val="100000"/>
              </a:lnSpc>
              <a:spcBef>
                <a:spcPts val="0"/>
              </a:spcBef>
              <a:spcAft>
                <a:spcPts val="0"/>
              </a:spcAft>
              <a:buClr>
                <a:schemeClr val="dk1"/>
              </a:buClr>
              <a:buSzPts val="2200"/>
              <a:buFont typeface="Noto Sans Symbols"/>
              <a:buNone/>
            </a:pPr>
            <a:r>
              <a:rPr lang="en-US" sz="2800" dirty="0">
                <a:latin typeface="Times New Roman"/>
                <a:ea typeface="Times New Roman"/>
                <a:cs typeface="Times New Roman"/>
                <a:sym typeface="Times New Roman"/>
              </a:rPr>
              <a:t>  We are mainly focusing on building this project for RGUKT students. As we are not allowed to go outside of our campus to exchange things with people who are  outside of this campus. So this project is being developed solely for RGUKT students. </a:t>
            </a:r>
          </a:p>
          <a:p>
            <a:pPr marL="342900" lvl="0" indent="-203200" algn="just" rtl="0">
              <a:lnSpc>
                <a:spcPct val="100000"/>
              </a:lnSpc>
              <a:spcBef>
                <a:spcPts val="0"/>
              </a:spcBef>
              <a:spcAft>
                <a:spcPts val="0"/>
              </a:spcAft>
              <a:buClr>
                <a:schemeClr val="dk1"/>
              </a:buClr>
              <a:buSzPts val="2200"/>
              <a:buFont typeface="Noto Sans Symbols"/>
              <a:buNone/>
            </a:pPr>
            <a:endParaRPr lang="en-US" sz="2800" dirty="0">
              <a:latin typeface="Times New Roman"/>
              <a:ea typeface="Times New Roman"/>
              <a:cs typeface="Times New Roman"/>
              <a:sym typeface="Times New Roman"/>
            </a:endParaRPr>
          </a:p>
          <a:p>
            <a:pPr marL="342900" lvl="0" indent="-203200" algn="just" rtl="0">
              <a:lnSpc>
                <a:spcPct val="100000"/>
              </a:lnSpc>
              <a:spcBef>
                <a:spcPts val="0"/>
              </a:spcBef>
              <a:spcAft>
                <a:spcPts val="0"/>
              </a:spcAft>
              <a:buClr>
                <a:schemeClr val="dk1"/>
              </a:buClr>
              <a:buSzPts val="2200"/>
              <a:buFont typeface="Noto Sans Symbols"/>
              <a:buNone/>
            </a:pPr>
            <a:r>
              <a:rPr lang="en-US" sz="2800" dirty="0">
                <a:latin typeface="Times New Roman"/>
                <a:ea typeface="Times New Roman"/>
                <a:cs typeface="Times New Roman"/>
                <a:sym typeface="Times New Roman"/>
              </a:rPr>
              <a:t>   Initially we are planning to implement major features like lending and borrowing, user profiles creation, uploading proofs while exchanging those products, etc. </a:t>
            </a:r>
          </a:p>
          <a:p>
            <a:pPr marL="342900" lvl="0" indent="-203200" algn="just" rtl="0">
              <a:lnSpc>
                <a:spcPct val="100000"/>
              </a:lnSpc>
              <a:spcBef>
                <a:spcPts val="0"/>
              </a:spcBef>
              <a:spcAft>
                <a:spcPts val="0"/>
              </a:spcAft>
              <a:buClr>
                <a:schemeClr val="dk1"/>
              </a:buClr>
              <a:buSzPts val="2200"/>
              <a:buFont typeface="Noto Sans Symbols"/>
              <a:buNone/>
            </a:pPr>
            <a:endParaRPr lang="en-US" sz="2800" dirty="0">
              <a:latin typeface="Times New Roman"/>
              <a:ea typeface="Times New Roman"/>
              <a:cs typeface="Times New Roman"/>
              <a:sym typeface="Times New Roman"/>
            </a:endParaRPr>
          </a:p>
          <a:p>
            <a:pPr marL="342900" lvl="0" indent="-203200" algn="just" rtl="0">
              <a:lnSpc>
                <a:spcPct val="100000"/>
              </a:lnSpc>
              <a:spcBef>
                <a:spcPts val="0"/>
              </a:spcBef>
              <a:spcAft>
                <a:spcPts val="0"/>
              </a:spcAft>
              <a:buClr>
                <a:schemeClr val="dk1"/>
              </a:buClr>
              <a:buSzPts val="2200"/>
              <a:buFont typeface="Noto Sans Symbols"/>
              <a:buNone/>
            </a:pPr>
            <a:r>
              <a:rPr lang="en-US" sz="2800" dirty="0">
                <a:latin typeface="Times New Roman"/>
                <a:ea typeface="Times New Roman"/>
                <a:cs typeface="Times New Roman"/>
                <a:sym typeface="Times New Roman"/>
              </a:rPr>
              <a:t>  There is a lot of scope for this project like implementing payment options, ratings for users and products so that whenever someone makes a request for a particular product then the owner can check the customer’s profile whether he/she is returning products on time or not. This works the same for products also, so that users can see reviews of those products from previous customers whether that particular product is working properly or not.</a:t>
            </a:r>
          </a:p>
          <a:p>
            <a:endParaRPr lang="en-IN" dirty="0"/>
          </a:p>
        </p:txBody>
      </p:sp>
      <p:sp>
        <p:nvSpPr>
          <p:cNvPr id="4" name="Footer Placeholder 3">
            <a:extLst>
              <a:ext uri="{FF2B5EF4-FFF2-40B4-BE49-F238E27FC236}">
                <a16:creationId xmlns:a16="http://schemas.microsoft.com/office/drawing/2014/main" id="{5FD17183-40EB-3812-1DC6-5B063E1D1EFD}"/>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88658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B234-AC37-3AA0-12F9-D7E4B1BDCCC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                CONCLUSION</a:t>
            </a:r>
            <a:endParaRPr lang="en-IN"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D950FFD-325C-79AA-8D25-2E6313EF49FD}"/>
              </a:ext>
            </a:extLst>
          </p:cNvPr>
          <p:cNvSpPr>
            <a:spLocks noGrp="1"/>
          </p:cNvSpPr>
          <p:nvPr>
            <p:ph idx="1"/>
          </p:nvPr>
        </p:nvSpPr>
        <p:spPr/>
        <p:txBody>
          <a:bodyPr/>
          <a:lstStyle/>
          <a:p>
            <a:pPr marL="0" indent="0">
              <a:buNone/>
            </a:pPr>
            <a:r>
              <a:rPr lang="en-US" sz="2400" dirty="0">
                <a:latin typeface="Times New Roman" panose="02020603050405020304" pitchFamily="18" charset="0"/>
                <a:ea typeface="Times New Roman"/>
                <a:cs typeface="Times New Roman" panose="02020603050405020304" pitchFamily="18" charset="0"/>
                <a:sym typeface="Times New Roman"/>
              </a:rPr>
              <a:t>As a student we need some things like </a:t>
            </a:r>
            <a:r>
              <a:rPr lang="en-US" sz="2400" dirty="0" err="1">
                <a:latin typeface="Times New Roman" panose="02020603050405020304" pitchFamily="18" charset="0"/>
                <a:ea typeface="Times New Roman"/>
                <a:cs typeface="Times New Roman" panose="02020603050405020304" pitchFamily="18" charset="0"/>
                <a:sym typeface="Times New Roman"/>
              </a:rPr>
              <a:t>casio</a:t>
            </a:r>
            <a:r>
              <a:rPr lang="en-US" sz="2400" dirty="0">
                <a:latin typeface="Times New Roman" panose="02020603050405020304" pitchFamily="18" charset="0"/>
                <a:ea typeface="Times New Roman"/>
                <a:cs typeface="Times New Roman" panose="02020603050405020304" pitchFamily="18" charset="0"/>
                <a:sym typeface="Times New Roman"/>
              </a:rPr>
              <a:t>, drafters for a small amount of time, We don't want to buy those things because we don’t use that particular item once our requirement is fulfilled. It will remain useless so we feel like it is a waste of money, instead of buying it we go for a rent through this website, where students can get their needy things for rent at suitable prices.</a:t>
            </a:r>
            <a:endParaRPr lang="en-US" sz="2400" dirty="0">
              <a:latin typeface="Times New Roman" panose="02020603050405020304" pitchFamily="18" charset="0"/>
              <a:ea typeface="Bookman Old Style"/>
              <a:cs typeface="Times New Roman" panose="02020603050405020304" pitchFamily="18" charset="0"/>
              <a:sym typeface="Bookman Old Style"/>
            </a:endParaRPr>
          </a:p>
          <a:p>
            <a:pPr marL="0" indent="0">
              <a:buNone/>
            </a:pPr>
            <a:endParaRPr lang="en-IN" dirty="0"/>
          </a:p>
        </p:txBody>
      </p:sp>
      <p:sp>
        <p:nvSpPr>
          <p:cNvPr id="4" name="Footer Placeholder 3">
            <a:extLst>
              <a:ext uri="{FF2B5EF4-FFF2-40B4-BE49-F238E27FC236}">
                <a16:creationId xmlns:a16="http://schemas.microsoft.com/office/drawing/2014/main" id="{E662C894-8F3E-6960-38ED-DA974CB3CB6C}"/>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04552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A5513-2669-5F91-09EB-858D1982566B}"/>
              </a:ext>
            </a:extLst>
          </p:cNvPr>
          <p:cNvSpPr>
            <a:spLocks noGrp="1"/>
          </p:cNvSpPr>
          <p:nvPr>
            <p:ph idx="1"/>
          </p:nvPr>
        </p:nvSpPr>
        <p:spPr>
          <a:xfrm>
            <a:off x="838200" y="1452880"/>
            <a:ext cx="10515600" cy="4724083"/>
          </a:xfrm>
        </p:spPr>
        <p:txBody>
          <a:bodyPr/>
          <a:lstStyle/>
          <a:p>
            <a:pPr marL="0" indent="0">
              <a:buNone/>
            </a:pPr>
            <a:r>
              <a:rPr lang="en-IN" dirty="0" err="1"/>
              <a:t>Github</a:t>
            </a:r>
            <a:r>
              <a:rPr lang="en-IN" dirty="0"/>
              <a:t> link:</a:t>
            </a:r>
          </a:p>
          <a:p>
            <a:pPr marL="0" indent="0">
              <a:buNone/>
            </a:pPr>
            <a:r>
              <a:rPr lang="en-IN" dirty="0"/>
              <a:t>https://github.com/yaminiRgukt/RentIt</a:t>
            </a:r>
          </a:p>
        </p:txBody>
      </p:sp>
      <p:sp>
        <p:nvSpPr>
          <p:cNvPr id="4" name="Footer Placeholder 3">
            <a:extLst>
              <a:ext uri="{FF2B5EF4-FFF2-40B4-BE49-F238E27FC236}">
                <a16:creationId xmlns:a16="http://schemas.microsoft.com/office/drawing/2014/main" id="{52FF02B6-6100-2F4F-FA37-F5EE257672BC}"/>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91440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666693" y="497508"/>
            <a:ext cx="10515600" cy="1325563"/>
          </a:xfrm>
        </p:spPr>
        <p:txBody>
          <a:bodyPr>
            <a:normAutofit/>
          </a:bodyPr>
          <a:lstStyle/>
          <a:p>
            <a:r>
              <a:rPr lang="en-US" sz="3200" b="1" u="sng"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380650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cs typeface="Calibri"/>
            </a:endParaRPr>
          </a:p>
          <a:p>
            <a:r>
              <a:rPr lang="en-US" sz="2000" b="1" dirty="0">
                <a:latin typeface="Arial"/>
                <a:ea typeface="+mn-lt"/>
                <a:cs typeface="Arial"/>
              </a:rPr>
              <a:t>Conclusion</a:t>
            </a: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0" lvl="0" indent="0" algn="l" rtl="0">
              <a:lnSpc>
                <a:spcPct val="100000"/>
              </a:lnSpc>
              <a:spcBef>
                <a:spcPts val="0"/>
              </a:spcBef>
              <a:spcAft>
                <a:spcPts val="0"/>
              </a:spcAft>
              <a:buClr>
                <a:schemeClr val="dk1"/>
              </a:buClr>
              <a:buSzPts val="2400"/>
              <a:buNone/>
            </a:pPr>
            <a:r>
              <a:rPr lang="en-US" dirty="0">
                <a:latin typeface="Times New Roman"/>
                <a:ea typeface="Times New Roman"/>
                <a:cs typeface="Times New Roman"/>
                <a:sym typeface="Times New Roman"/>
              </a:rPr>
              <a:t>As a student we need some things like </a:t>
            </a:r>
            <a:r>
              <a:rPr lang="en-US" dirty="0" err="1">
                <a:latin typeface="Times New Roman"/>
                <a:ea typeface="Times New Roman"/>
                <a:cs typeface="Times New Roman"/>
                <a:sym typeface="Times New Roman"/>
              </a:rPr>
              <a:t>casio</a:t>
            </a:r>
            <a:r>
              <a:rPr lang="en-US" dirty="0">
                <a:latin typeface="Times New Roman"/>
                <a:ea typeface="Times New Roman"/>
                <a:cs typeface="Times New Roman"/>
                <a:sym typeface="Times New Roman"/>
              </a:rPr>
              <a:t>, drafters for a small amount of time, We don't want to buy those things because we don’t use that particular item once our requirement is fulfilled. It will remain useless so we feel like it is a waste of money, instead of buying it we go for a rent through this website where students can get their needy things for rent at suitable prices.</a:t>
            </a:r>
            <a:endParaRPr lang="en-US" dirty="0"/>
          </a:p>
          <a:p>
            <a:pPr marL="0" lvl="0" indent="0" algn="l" rtl="0">
              <a:lnSpc>
                <a:spcPct val="100000"/>
              </a:lnSpc>
              <a:spcBef>
                <a:spcPts val="480"/>
              </a:spcBef>
              <a:spcAft>
                <a:spcPts val="0"/>
              </a:spcAft>
              <a:buClr>
                <a:schemeClr val="dk1"/>
              </a:buClr>
              <a:buSzPts val="2400"/>
              <a:buNone/>
            </a:pPr>
            <a:endParaRPr lang="en-US" dirty="0">
              <a:latin typeface="Times New Roman"/>
              <a:ea typeface="Times New Roman"/>
              <a:cs typeface="Times New Roman"/>
              <a:sym typeface="Times New Roman"/>
            </a:endParaRPr>
          </a:p>
          <a:p>
            <a:pPr marL="0" lvl="0" indent="0" algn="l" rtl="0">
              <a:lnSpc>
                <a:spcPct val="100000"/>
              </a:lnSpc>
              <a:spcBef>
                <a:spcPts val="480"/>
              </a:spcBef>
              <a:spcAft>
                <a:spcPts val="0"/>
              </a:spcAft>
              <a:buClr>
                <a:schemeClr val="dk1"/>
              </a:buClr>
              <a:buSzPts val="2400"/>
              <a:buNone/>
            </a:pPr>
            <a:r>
              <a:rPr lang="en-US" dirty="0">
                <a:latin typeface="Times New Roman"/>
                <a:ea typeface="Times New Roman"/>
                <a:cs typeface="Times New Roman"/>
                <a:sym typeface="Times New Roman"/>
              </a:rPr>
              <a:t>Here we are planning to design a website to make renting things easy in a secure and simple manner. Our website acts as an intermediate between customer and client to rent things.</a:t>
            </a:r>
            <a:endParaRPr lang="en-US" dirty="0"/>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1831927"/>
          </a:xfrm>
        </p:spPr>
        <p:txBody>
          <a:bodyPr>
            <a:normAutofit/>
          </a:bodyPr>
          <a:lstStyle/>
          <a:p>
            <a:pPr algn="l"/>
            <a:r>
              <a:rPr lang="en-IN" dirty="0">
                <a:solidFill>
                  <a:srgbClr val="000000"/>
                </a:solidFill>
                <a:effectLst/>
                <a:latin typeface="Times New Roman" panose="02020603050405020304" pitchFamily="18" charset="0"/>
                <a:ea typeface="Times New Roman" panose="02020603050405020304" pitchFamily="18" charset="0"/>
              </a:rPr>
              <a:t>Sometimes it is necessary to buy a thing which has less use but has high cost ,we will get into a dilemma whether we have to buy or not .There is a solution instead of buying it, that is to take rent for a particular span of time and after our use, we can return it. So there is no point in buying it anymore.</a:t>
            </a:r>
            <a:endParaRPr lang="en-IN" dirty="0">
              <a:solidFill>
                <a:srgbClr val="000000"/>
              </a:solidFill>
              <a:effectLst/>
              <a:latin typeface="Calibri" panose="020F0502020204030204" pitchFamily="34" charset="0"/>
              <a:ea typeface="Calibri" panose="020F050202020403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746677" y="2309839"/>
            <a:ext cx="11152682" cy="4365598"/>
          </a:xfrm>
        </p:spPr>
        <p:txBody>
          <a:bodyPr>
            <a:normAutofit/>
          </a:bodyPr>
          <a:lstStyle/>
          <a:p>
            <a:pPr algn="l"/>
            <a:r>
              <a:rPr lang="en-IN" dirty="0">
                <a:solidFill>
                  <a:srgbClr val="000000"/>
                </a:solidFill>
                <a:effectLst/>
                <a:latin typeface="Times New Roman" panose="02020603050405020304" pitchFamily="18" charset="0"/>
                <a:ea typeface="Times New Roman" panose="02020603050405020304" pitchFamily="18" charset="0"/>
              </a:rPr>
              <a:t>Here we are planning to design a website to make renting things easy in a secure and simple manner. Our website acts as an intermediate between customer and client to rent things. We are going to use HTML, CSS and JAVASCRIPT,EJS for frontend, NODE JS for backend and MONGODB for database.</a:t>
            </a:r>
            <a:endParaRPr lang="en-IN" dirty="0">
              <a:solidFill>
                <a:srgbClr val="000000"/>
              </a:solidFill>
              <a:effectLst/>
              <a:latin typeface="Calibri" panose="020F0502020204030204" pitchFamily="34" charset="0"/>
              <a:ea typeface="Calibri" panose="020F050202020403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2" name="Google Shape;156;g15764c4f628_0_0">
            <a:extLst>
              <a:ext uri="{FF2B5EF4-FFF2-40B4-BE49-F238E27FC236}">
                <a16:creationId xmlns:a16="http://schemas.microsoft.com/office/drawing/2014/main" id="{7CAF8AD3-4FC5-164C-F574-78CE9CDB61CF}"/>
              </a:ext>
            </a:extLst>
          </p:cNvPr>
          <p:cNvPicPr preferRelativeResize="0"/>
          <p:nvPr/>
        </p:nvPicPr>
        <p:blipFill rotWithShape="1">
          <a:blip r:embed="rId2">
            <a:alphaModFix/>
          </a:blip>
          <a:srcRect/>
          <a:stretch/>
        </p:blipFill>
        <p:spPr>
          <a:xfrm>
            <a:off x="2055732" y="2027306"/>
            <a:ext cx="7250828" cy="4531291"/>
          </a:xfrm>
          <a:prstGeom prst="rect">
            <a:avLst/>
          </a:prstGeom>
          <a:noFill/>
          <a:ln>
            <a:noFill/>
          </a:ln>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40605AC-767A-71FE-4C44-1C6A93C63FDD}"/>
              </a:ext>
            </a:extLst>
          </p:cNvPr>
          <p:cNvSpPr>
            <a:spLocks noGrp="1"/>
          </p:cNvSpPr>
          <p:nvPr>
            <p:ph type="ftr" sz="quarter" idx="11"/>
          </p:nvPr>
        </p:nvSpPr>
        <p:spPr/>
        <p:txBody>
          <a:bodyPr/>
          <a:lstStyle/>
          <a:p>
            <a:r>
              <a:rPr lang="en-US"/>
              <a:t>© Edunet Foundation. All rights reserved.</a:t>
            </a:r>
          </a:p>
        </p:txBody>
      </p:sp>
      <p:pic>
        <p:nvPicPr>
          <p:cNvPr id="5" name="Google Shape;163;p9">
            <a:extLst>
              <a:ext uri="{FF2B5EF4-FFF2-40B4-BE49-F238E27FC236}">
                <a16:creationId xmlns:a16="http://schemas.microsoft.com/office/drawing/2014/main" id="{D396FA75-6179-F158-A821-489196106492}"/>
              </a:ext>
            </a:extLst>
          </p:cNvPr>
          <p:cNvPicPr preferRelativeResize="0">
            <a:picLocks noGrp="1"/>
          </p:cNvPicPr>
          <p:nvPr>
            <p:ph idx="1"/>
          </p:nvPr>
        </p:nvPicPr>
        <p:blipFill rotWithShape="1">
          <a:blip r:embed="rId2">
            <a:alphaModFix/>
          </a:blip>
          <a:srcRect/>
          <a:stretch/>
        </p:blipFill>
        <p:spPr>
          <a:xfrm>
            <a:off x="589280" y="1825625"/>
            <a:ext cx="4998721" cy="4148455"/>
          </a:xfrm>
          <a:prstGeom prst="rect">
            <a:avLst/>
          </a:prstGeom>
          <a:noFill/>
          <a:ln>
            <a:noFill/>
          </a:ln>
        </p:spPr>
      </p:pic>
      <p:pic>
        <p:nvPicPr>
          <p:cNvPr id="6" name="Google Shape;165;p9">
            <a:extLst>
              <a:ext uri="{FF2B5EF4-FFF2-40B4-BE49-F238E27FC236}">
                <a16:creationId xmlns:a16="http://schemas.microsoft.com/office/drawing/2014/main" id="{0AD1ADB2-27B0-77A7-2A84-E5F0ECD38992}"/>
              </a:ext>
            </a:extLst>
          </p:cNvPr>
          <p:cNvPicPr preferRelativeResize="0"/>
          <p:nvPr/>
        </p:nvPicPr>
        <p:blipFill rotWithShape="1">
          <a:blip r:embed="rId3">
            <a:alphaModFix/>
          </a:blip>
          <a:srcRect/>
          <a:stretch/>
        </p:blipFill>
        <p:spPr>
          <a:xfrm>
            <a:off x="6096000" y="2029460"/>
            <a:ext cx="5638800" cy="3733800"/>
          </a:xfrm>
          <a:prstGeom prst="rect">
            <a:avLst/>
          </a:prstGeom>
          <a:noFill/>
          <a:ln w="228600" cap="sq" cmpd="thickThin">
            <a:solidFill>
              <a:srgbClr val="000000"/>
            </a:solidFill>
            <a:prstDash val="solid"/>
            <a:miter lim="800000"/>
            <a:headEnd type="none" w="sm" len="sm"/>
            <a:tailEnd type="none" w="sm" len="sm"/>
          </a:ln>
        </p:spPr>
      </p:pic>
    </p:spTree>
    <p:extLst>
      <p:ext uri="{BB962C8B-B14F-4D97-AF65-F5344CB8AC3E}">
        <p14:creationId xmlns:p14="http://schemas.microsoft.com/office/powerpoint/2010/main" val="212373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EFDADA0-CBCB-029F-5C85-37187A85D8B6}"/>
              </a:ext>
            </a:extLst>
          </p:cNvPr>
          <p:cNvSpPr>
            <a:spLocks noGrp="1"/>
          </p:cNvSpPr>
          <p:nvPr>
            <p:ph type="ftr" sz="quarter" idx="11"/>
          </p:nvPr>
        </p:nvSpPr>
        <p:spPr/>
        <p:txBody>
          <a:bodyPr/>
          <a:lstStyle/>
          <a:p>
            <a:r>
              <a:rPr lang="en-US"/>
              <a:t>© Edunet Foundation. All rights reserved.</a:t>
            </a:r>
          </a:p>
        </p:txBody>
      </p:sp>
      <p:pic>
        <p:nvPicPr>
          <p:cNvPr id="5" name="Google Shape;171;p10">
            <a:extLst>
              <a:ext uri="{FF2B5EF4-FFF2-40B4-BE49-F238E27FC236}">
                <a16:creationId xmlns:a16="http://schemas.microsoft.com/office/drawing/2014/main" id="{EE3CB399-AF13-6F34-FFA9-EC0F70291041}"/>
              </a:ext>
            </a:extLst>
          </p:cNvPr>
          <p:cNvPicPr preferRelativeResize="0">
            <a:picLocks noGrp="1"/>
          </p:cNvPicPr>
          <p:nvPr>
            <p:ph idx="1"/>
          </p:nvPr>
        </p:nvPicPr>
        <p:blipFill rotWithShape="1">
          <a:blip r:embed="rId2">
            <a:alphaModFix/>
          </a:blip>
          <a:srcRect/>
          <a:stretch/>
        </p:blipFill>
        <p:spPr>
          <a:xfrm>
            <a:off x="531781" y="1253330"/>
            <a:ext cx="5249259" cy="4669949"/>
          </a:xfrm>
          <a:prstGeom prst="rect">
            <a:avLst/>
          </a:prstGeom>
          <a:noFill/>
          <a:ln>
            <a:noFill/>
          </a:ln>
        </p:spPr>
      </p:pic>
      <p:pic>
        <p:nvPicPr>
          <p:cNvPr id="6" name="Google Shape;174;p10">
            <a:extLst>
              <a:ext uri="{FF2B5EF4-FFF2-40B4-BE49-F238E27FC236}">
                <a16:creationId xmlns:a16="http://schemas.microsoft.com/office/drawing/2014/main" id="{364B0C58-9EBA-B66B-A3A0-9DB6D626E839}"/>
              </a:ext>
            </a:extLst>
          </p:cNvPr>
          <p:cNvPicPr preferRelativeResize="0"/>
          <p:nvPr/>
        </p:nvPicPr>
        <p:blipFill rotWithShape="1">
          <a:blip r:embed="rId3">
            <a:alphaModFix/>
          </a:blip>
          <a:srcRect/>
          <a:stretch/>
        </p:blipFill>
        <p:spPr>
          <a:xfrm>
            <a:off x="6410962" y="1719066"/>
            <a:ext cx="5309802" cy="4275334"/>
          </a:xfrm>
          <a:prstGeom prst="rect">
            <a:avLst/>
          </a:prstGeom>
          <a:noFill/>
          <a:ln>
            <a:noFill/>
          </a:ln>
        </p:spPr>
      </p:pic>
    </p:spTree>
    <p:extLst>
      <p:ext uri="{BB962C8B-B14F-4D97-AF65-F5344CB8AC3E}">
        <p14:creationId xmlns:p14="http://schemas.microsoft.com/office/powerpoint/2010/main" val="36568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B8D5C86-89BF-7F11-31B9-12AFFE5DBCDA}"/>
              </a:ext>
            </a:extLst>
          </p:cNvPr>
          <p:cNvSpPr>
            <a:spLocks noGrp="1"/>
          </p:cNvSpPr>
          <p:nvPr>
            <p:ph type="ftr" sz="quarter" idx="11"/>
          </p:nvPr>
        </p:nvSpPr>
        <p:spPr/>
        <p:txBody>
          <a:bodyPr/>
          <a:lstStyle/>
          <a:p>
            <a:r>
              <a:rPr lang="en-US"/>
              <a:t>© Edunet Foundation. All rights reserved.</a:t>
            </a:r>
          </a:p>
        </p:txBody>
      </p:sp>
      <p:pic>
        <p:nvPicPr>
          <p:cNvPr id="5" name="Google Shape;180;p11">
            <a:extLst>
              <a:ext uri="{FF2B5EF4-FFF2-40B4-BE49-F238E27FC236}">
                <a16:creationId xmlns:a16="http://schemas.microsoft.com/office/drawing/2014/main" id="{7C17CE22-FD59-06AD-07F3-EFB4DE4F83B7}"/>
              </a:ext>
            </a:extLst>
          </p:cNvPr>
          <p:cNvPicPr preferRelativeResize="0">
            <a:picLocks noGrp="1"/>
          </p:cNvPicPr>
          <p:nvPr>
            <p:ph idx="1"/>
          </p:nvPr>
        </p:nvPicPr>
        <p:blipFill rotWithShape="1">
          <a:blip r:embed="rId2">
            <a:alphaModFix/>
          </a:blip>
          <a:srcRect/>
          <a:stretch/>
        </p:blipFill>
        <p:spPr>
          <a:xfrm>
            <a:off x="467361" y="1168400"/>
            <a:ext cx="5090159" cy="5008563"/>
          </a:xfrm>
          <a:prstGeom prst="rect">
            <a:avLst/>
          </a:prstGeom>
          <a:noFill/>
          <a:ln>
            <a:noFill/>
          </a:ln>
        </p:spPr>
      </p:pic>
      <p:pic>
        <p:nvPicPr>
          <p:cNvPr id="6" name="Google Shape;183;p11">
            <a:extLst>
              <a:ext uri="{FF2B5EF4-FFF2-40B4-BE49-F238E27FC236}">
                <a16:creationId xmlns:a16="http://schemas.microsoft.com/office/drawing/2014/main" id="{3C254BE1-B122-43FC-0A67-AE05FBC03B8D}"/>
              </a:ext>
            </a:extLst>
          </p:cNvPr>
          <p:cNvPicPr preferRelativeResize="0"/>
          <p:nvPr/>
        </p:nvPicPr>
        <p:blipFill rotWithShape="1">
          <a:blip r:embed="rId3">
            <a:alphaModFix/>
          </a:blip>
          <a:srcRect/>
          <a:stretch/>
        </p:blipFill>
        <p:spPr>
          <a:xfrm>
            <a:off x="6634481" y="1174326"/>
            <a:ext cx="5368953" cy="4911513"/>
          </a:xfrm>
          <a:prstGeom prst="rect">
            <a:avLst/>
          </a:prstGeom>
          <a:noFill/>
          <a:ln>
            <a:noFill/>
          </a:ln>
        </p:spPr>
      </p:pic>
    </p:spTree>
    <p:extLst>
      <p:ext uri="{BB962C8B-B14F-4D97-AF65-F5344CB8AC3E}">
        <p14:creationId xmlns:p14="http://schemas.microsoft.com/office/powerpoint/2010/main" val="1329302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700</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Noto Sans Symbols</vt:lpstr>
      <vt:lpstr>Times New Roman</vt:lpstr>
      <vt:lpstr>Office Theme</vt:lpstr>
      <vt:lpstr>RENTIT</vt:lpstr>
      <vt:lpstr>OUTLINE</vt:lpstr>
      <vt:lpstr>Abstract</vt:lpstr>
      <vt:lpstr>Problem Statement</vt:lpstr>
      <vt:lpstr>Proposed Solution</vt:lpstr>
      <vt:lpstr>System Architecture</vt:lpstr>
      <vt:lpstr>PowerPoint Presentation</vt:lpstr>
      <vt:lpstr>PowerPoint Presentation</vt:lpstr>
      <vt:lpstr>PowerPoint Presentation</vt:lpstr>
      <vt:lpstr>System Deployment Approach</vt:lpstr>
      <vt:lpstr>PowerPoint Presentation</vt:lpstr>
      <vt:lpstr>                    FUTURE SCOPE</vt:lpstr>
      <vt:lpstr>                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Yamini Setti</cp:lastModifiedBy>
  <cp:revision>50</cp:revision>
  <dcterms:created xsi:type="dcterms:W3CDTF">2021-04-26T07:43:48Z</dcterms:created>
  <dcterms:modified xsi:type="dcterms:W3CDTF">2023-03-04T04:46:42Z</dcterms:modified>
</cp:coreProperties>
</file>