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71" r:id="rId10"/>
    <p:sldId id="263" r:id="rId11"/>
    <p:sldId id="265" r:id="rId12"/>
    <p:sldId id="266" r:id="rId13"/>
    <p:sldId id="267" r:id="rId14"/>
    <p:sldId id="268" r:id="rId15"/>
    <p:sldId id="269" r:id="rId16"/>
    <p:sldId id="270" r:id="rId17"/>
    <p:sldId id="274" r:id="rId18"/>
    <p:sldId id="275" r:id="rId19"/>
    <p:sldId id="276"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101" d="100"/>
          <a:sy n="101" d="100"/>
        </p:scale>
        <p:origin x="13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FBA3A-CE8A-2075-749E-372E5AF9099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71719E05-E17F-2D69-89F3-91998BB598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B397EB50-B20E-C66F-D1C0-219716FEE1A9}"/>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C5D26AA5-08A3-2B91-E3AD-C75A03B8A1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7F0C5D-BB51-0258-2F86-4D38BD37DB08}"/>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2256050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F3CA1-75F6-22AF-26E0-F292A0C1417F}"/>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DCA3EE89-B374-4813-6650-6EA8FBD8858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61CD387-83D0-07D3-5E53-142996808CC2}"/>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BC9D09B8-3D3A-BF05-348A-F92F9F7452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69334E-712F-5315-4BB5-A0DB9F4B3A98}"/>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2374546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81CE1C-25EE-7FBA-7E76-5AA985250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5F7F62AA-615E-8675-5173-65C73888316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0351001F-A59D-F0BB-2639-B424636AA236}"/>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EFD21A0C-C97A-7D2F-D4A3-BCA8E4544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2D121-B7E8-367B-D17D-73F0B0F12E09}"/>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72679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EB9A3-3482-0A0A-EC81-38AF69F299B6}"/>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62416CFC-16F3-EAD0-CDC7-80814BC4BB3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5F0CAEB4-228C-14CB-355B-B61544D9CE59}"/>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CAA1CFCB-70FE-8769-F376-AF20DD7CA9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7EF946-0ED7-F72B-9CFF-BA77A7A9B992}"/>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4223182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C00B-670B-053E-BC9C-53D9FD442E1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F8B7D476-33D6-483A-AF6C-018F0C569F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ECB2F24-C80C-C0B5-6901-E8BA9ACE1100}"/>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ECCAC65C-AACC-CC61-81FD-5C09D507F5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1BD682-6E6E-5006-FCA7-B50802358554}"/>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871281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6310-E6D9-2147-9852-3371A083B6A1}"/>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EE46AAA9-DAEC-850A-B0DE-9FCC07790C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41DC61F8-246E-8C8C-260C-AFA143E1B39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95EE8C23-81F2-793E-53A6-B029B9597A2C}"/>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6" name="Footer Placeholder 5">
            <a:extLst>
              <a:ext uri="{FF2B5EF4-FFF2-40B4-BE49-F238E27FC236}">
                <a16:creationId xmlns:a16="http://schemas.microsoft.com/office/drawing/2014/main" id="{9CD8DB92-2659-07DE-CB26-E8EC77DF2B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39244F-D750-BD0B-23AD-6D4F5A54E8C9}"/>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69041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115AB-256E-14DE-3862-2E5B9DEA4C69}"/>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ABE70F21-0FE1-49D6-AF95-61A9DAE34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F6F2DB7-236F-53DA-AABA-DE871ADB7CF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02C31FA5-6D08-C2EF-8694-2F90360F47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5B0D86C-00CF-408F-3BE6-E236421AE61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4A965EB1-C6D2-D4B9-530F-F297032C0E5C}"/>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8" name="Footer Placeholder 7">
            <a:extLst>
              <a:ext uri="{FF2B5EF4-FFF2-40B4-BE49-F238E27FC236}">
                <a16:creationId xmlns:a16="http://schemas.microsoft.com/office/drawing/2014/main" id="{AB75965C-4924-43D8-57F3-A092A463F2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A7F4C5-A08F-AA6F-623B-AA800419FB02}"/>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162232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9FB8-F287-7E55-50FB-2986F4A993F6}"/>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9CC5D8B2-1F2E-335A-A28C-4BDD242862B8}"/>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4" name="Footer Placeholder 3">
            <a:extLst>
              <a:ext uri="{FF2B5EF4-FFF2-40B4-BE49-F238E27FC236}">
                <a16:creationId xmlns:a16="http://schemas.microsoft.com/office/drawing/2014/main" id="{49DBC6B0-C22A-A4D9-4BAD-99058C79F50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A68753-81C1-4592-B146-A4DCACEC1C36}"/>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284057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B18BB-4461-D3E3-A4BB-C4BB1A7C277A}"/>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3" name="Footer Placeholder 2">
            <a:extLst>
              <a:ext uri="{FF2B5EF4-FFF2-40B4-BE49-F238E27FC236}">
                <a16:creationId xmlns:a16="http://schemas.microsoft.com/office/drawing/2014/main" id="{7A5F4BE5-B787-F72F-2833-29DBF78143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69CD1D-DFC2-E70A-5749-2C9758BA266B}"/>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123930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D22B-FEDE-C364-0131-366601C411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2964924D-FB4B-9FF5-8448-3A75A5AA9F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F0481D08-A7EF-4B26-CFBE-2DA401666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68F7B-3FC4-D8CF-3105-0CCAE2C04985}"/>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6" name="Footer Placeholder 5">
            <a:extLst>
              <a:ext uri="{FF2B5EF4-FFF2-40B4-BE49-F238E27FC236}">
                <a16:creationId xmlns:a16="http://schemas.microsoft.com/office/drawing/2014/main" id="{059881AA-9C47-0EF3-4902-48250D0E32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61F9C0-26D8-EE1E-A823-4E7C3377E3AE}"/>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2435817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D303-7E1C-4520-0E04-FACAEEB1DA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08ABDE97-AF29-3589-E68F-E14E93D267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A07918-7167-3015-D278-0A0D3D0EE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4B42B65-BBBF-3885-6433-0CCB74EF5972}"/>
              </a:ext>
            </a:extLst>
          </p:cNvPr>
          <p:cNvSpPr>
            <a:spLocks noGrp="1"/>
          </p:cNvSpPr>
          <p:nvPr>
            <p:ph type="dt" sz="half" idx="10"/>
          </p:nvPr>
        </p:nvSpPr>
        <p:spPr/>
        <p:txBody>
          <a:bodyPr/>
          <a:lstStyle/>
          <a:p>
            <a:fld id="{283FE427-7A81-48A1-83E2-D607B0F89162}" type="datetimeFigureOut">
              <a:rPr lang="en-IN" smtClean="0"/>
              <a:t>22-10-2024</a:t>
            </a:fld>
            <a:endParaRPr lang="en-IN"/>
          </a:p>
        </p:txBody>
      </p:sp>
      <p:sp>
        <p:nvSpPr>
          <p:cNvPr id="6" name="Footer Placeholder 5">
            <a:extLst>
              <a:ext uri="{FF2B5EF4-FFF2-40B4-BE49-F238E27FC236}">
                <a16:creationId xmlns:a16="http://schemas.microsoft.com/office/drawing/2014/main" id="{3047F323-900E-2476-F1DF-79B25965C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E075FE-877B-85A8-80A1-002D42B5777A}"/>
              </a:ext>
            </a:extLst>
          </p:cNvPr>
          <p:cNvSpPr>
            <a:spLocks noGrp="1"/>
          </p:cNvSpPr>
          <p:nvPr>
            <p:ph type="sldNum" sz="quarter" idx="12"/>
          </p:nvPr>
        </p:nvSpPr>
        <p:spPr/>
        <p:txBody>
          <a:bodyPr/>
          <a:lstStyle/>
          <a:p>
            <a:fld id="{3BE6BF77-B319-4690-98C3-EEA7E5320EC0}" type="slidenum">
              <a:rPr lang="en-IN" smtClean="0"/>
              <a:t>‹#›</a:t>
            </a:fld>
            <a:endParaRPr lang="en-IN"/>
          </a:p>
        </p:txBody>
      </p:sp>
    </p:spTree>
    <p:extLst>
      <p:ext uri="{BB962C8B-B14F-4D97-AF65-F5344CB8AC3E}">
        <p14:creationId xmlns:p14="http://schemas.microsoft.com/office/powerpoint/2010/main" val="1095240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F9D40-C413-F72A-5F5E-9A9A19CFC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B95F53EB-1B21-A1A0-9A60-DDEC135FE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71152C3D-3D1B-53FC-AF91-CECFA0D799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FE427-7A81-48A1-83E2-D607B0F89162}" type="datetimeFigureOut">
              <a:rPr lang="en-IN" smtClean="0"/>
              <a:t>22-10-2024</a:t>
            </a:fld>
            <a:endParaRPr lang="en-IN"/>
          </a:p>
        </p:txBody>
      </p:sp>
      <p:sp>
        <p:nvSpPr>
          <p:cNvPr id="5" name="Footer Placeholder 4">
            <a:extLst>
              <a:ext uri="{FF2B5EF4-FFF2-40B4-BE49-F238E27FC236}">
                <a16:creationId xmlns:a16="http://schemas.microsoft.com/office/drawing/2014/main" id="{9DCF327F-CEE7-A0A4-3EF6-2317B4B88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AAEF28-9F10-59BE-AF41-92ECE9B17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6BF77-B319-4690-98C3-EEA7E5320EC0}" type="slidenum">
              <a:rPr lang="en-IN" smtClean="0"/>
              <a:t>‹#›</a:t>
            </a:fld>
            <a:endParaRPr lang="en-IN"/>
          </a:p>
        </p:txBody>
      </p:sp>
    </p:spTree>
    <p:extLst>
      <p:ext uri="{BB962C8B-B14F-4D97-AF65-F5344CB8AC3E}">
        <p14:creationId xmlns:p14="http://schemas.microsoft.com/office/powerpoint/2010/main" val="36097200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52BF-AD53-A81C-3393-37E679B4A1A9}"/>
              </a:ext>
            </a:extLst>
          </p:cNvPr>
          <p:cNvSpPr>
            <a:spLocks noGrp="1"/>
          </p:cNvSpPr>
          <p:nvPr>
            <p:ph type="ctrTitle"/>
          </p:nvPr>
        </p:nvSpPr>
        <p:spPr>
          <a:xfrm>
            <a:off x="1524000" y="1140541"/>
            <a:ext cx="9144000" cy="1012569"/>
          </a:xfrm>
        </p:spPr>
        <p:txBody>
          <a:bodyPr>
            <a:normAutofit fontScale="90000"/>
          </a:bodyPr>
          <a:lstStyle/>
          <a:p>
            <a:r>
              <a:rPr lang="en-US" sz="4800" b="1" dirty="0">
                <a:latin typeface="Times New Roman" panose="02020603050405020304" pitchFamily="18" charset="0"/>
                <a:cs typeface="Times New Roman" panose="02020603050405020304" pitchFamily="18" charset="0"/>
              </a:rPr>
              <a:t>HOUSE RENT APP USING MERN</a:t>
            </a:r>
            <a:endParaRPr lang="en-IN"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357CCF7-C75F-3A2D-7E94-910974B0578B}"/>
              </a:ext>
            </a:extLst>
          </p:cNvPr>
          <p:cNvSpPr>
            <a:spLocks noGrp="1"/>
          </p:cNvSpPr>
          <p:nvPr>
            <p:ph type="subTitle" idx="1"/>
          </p:nvPr>
        </p:nvSpPr>
        <p:spPr>
          <a:xfrm>
            <a:off x="1828800" y="2982686"/>
            <a:ext cx="7652657" cy="3005159"/>
          </a:xfrm>
        </p:spPr>
        <p:txBody>
          <a:bodyPr>
            <a:noAutofit/>
          </a:bodyPr>
          <a:lstStyle/>
          <a:p>
            <a:r>
              <a:rPr lang="en-US" sz="2800" b="1" dirty="0">
                <a:latin typeface="Times New Roman" panose="02020603050405020304" pitchFamily="18" charset="0"/>
                <a:cs typeface="Times New Roman" panose="02020603050405020304" pitchFamily="18" charset="0"/>
              </a:rPr>
              <a:t>TEAM MEMBERS</a:t>
            </a:r>
          </a:p>
          <a:p>
            <a:pPr algn="l"/>
            <a:r>
              <a:rPr lang="en-US" sz="2800" dirty="0">
                <a:latin typeface="Times New Roman" panose="02020603050405020304" pitchFamily="18" charset="0"/>
                <a:cs typeface="Times New Roman" panose="02020603050405020304" pitchFamily="18" charset="0"/>
              </a:rPr>
              <a:t>                          YAMINI B  </a:t>
            </a:r>
          </a:p>
          <a:p>
            <a:pPr algn="l"/>
            <a:r>
              <a:rPr lang="en-US" sz="2800" dirty="0">
                <a:latin typeface="Times New Roman" panose="02020603050405020304" pitchFamily="18" charset="0"/>
                <a:cs typeface="Times New Roman" panose="02020603050405020304" pitchFamily="18" charset="0"/>
              </a:rPr>
              <a:t>                          SANDRA JENIFER D</a:t>
            </a:r>
          </a:p>
          <a:p>
            <a:pPr algn="l"/>
            <a:r>
              <a:rPr lang="en-US" sz="2800" dirty="0">
                <a:latin typeface="Times New Roman" panose="02020603050405020304" pitchFamily="18" charset="0"/>
                <a:cs typeface="Times New Roman" panose="02020603050405020304" pitchFamily="18" charset="0"/>
              </a:rPr>
              <a:t>                          MOHASEENA I</a:t>
            </a:r>
          </a:p>
          <a:p>
            <a:pPr algn="l"/>
            <a:r>
              <a:rPr lang="en-US" sz="2800" dirty="0">
                <a:latin typeface="Times New Roman" panose="02020603050405020304" pitchFamily="18" charset="0"/>
                <a:cs typeface="Times New Roman" panose="02020603050405020304" pitchFamily="18" charset="0"/>
              </a:rPr>
              <a:t>                          AISHWARYA B</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245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76BC35-24B8-6A8A-4C24-465F476A5D34}"/>
              </a:ext>
            </a:extLst>
          </p:cNvPr>
          <p:cNvSpPr txBox="1"/>
          <p:nvPr/>
        </p:nvSpPr>
        <p:spPr>
          <a:xfrm>
            <a:off x="462116" y="237819"/>
            <a:ext cx="767899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FLOW  DIAGRAM</a:t>
            </a:r>
          </a:p>
        </p:txBody>
      </p:sp>
      <p:pic>
        <p:nvPicPr>
          <p:cNvPr id="8" name="Picture 7">
            <a:extLst>
              <a:ext uri="{FF2B5EF4-FFF2-40B4-BE49-F238E27FC236}">
                <a16:creationId xmlns:a16="http://schemas.microsoft.com/office/drawing/2014/main" id="{E4512B1D-193B-2E85-0AF3-2DFA83A62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6092" y="1409700"/>
            <a:ext cx="9011797" cy="4038600"/>
          </a:xfrm>
          <a:prstGeom prst="rect">
            <a:avLst/>
          </a:prstGeom>
        </p:spPr>
      </p:pic>
    </p:spTree>
    <p:extLst>
      <p:ext uri="{BB962C8B-B14F-4D97-AF65-F5344CB8AC3E}">
        <p14:creationId xmlns:p14="http://schemas.microsoft.com/office/powerpoint/2010/main" val="157321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B55F85F-45D2-9CBB-0E7B-538762E904EF}"/>
              </a:ext>
            </a:extLst>
          </p:cNvPr>
          <p:cNvSpPr>
            <a:spLocks noChangeArrowheads="1"/>
          </p:cNvSpPr>
          <p:nvPr/>
        </p:nvSpPr>
        <p:spPr bwMode="auto">
          <a:xfrm>
            <a:off x="521109" y="973228"/>
            <a:ext cx="11051459"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frontend is built using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React.js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a responsive and interactive user interface.</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Technologies Used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just" defTabSz="914400" rtl="0" eaLnBrk="0" fontAlgn="base" latinLnBrk="0" hangingPunct="0">
              <a:lnSpc>
                <a:spcPct val="100000"/>
              </a:lnSpc>
              <a:spcBef>
                <a:spcPct val="0"/>
              </a:spcBef>
              <a:spcAft>
                <a:spcPct val="0"/>
              </a:spcAft>
              <a:buClrTx/>
              <a:buSzTx/>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 , HTML, CSS, Bootstrap. </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latin typeface="Times New Roman" panose="02020603050405020304" pitchFamily="18" charset="0"/>
                <a:cs typeface="Times New Roman" panose="02020603050405020304" pitchFamily="18" charset="0"/>
              </a:rPr>
              <a:t>React components handle the Booking scheduling process and user interactions dynamically.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includes components like the H</a:t>
            </a:r>
            <a:r>
              <a:rPr lang="en-US" altLang="en-US" sz="2400" dirty="0">
                <a:latin typeface="Times New Roman" panose="02020603050405020304" pitchFamily="18" charset="0"/>
                <a:cs typeface="Times New Roman" panose="02020603050405020304" pitchFamily="18" charset="0"/>
              </a:rPr>
              <a:t>ouse Rent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page, </a:t>
            </a:r>
            <a:r>
              <a:rPr lang="en-US" altLang="en-US" sz="2400" dirty="0">
                <a:latin typeface="Times New Roman" panose="02020603050405020304" pitchFamily="18" charset="0"/>
                <a:cs typeface="Times New Roman" panose="02020603050405020304" pitchFamily="18" charset="0"/>
              </a:rPr>
              <a:t>Managing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booking form, and user login/signup features.</a:t>
            </a:r>
          </a:p>
          <a:p>
            <a:pPr marL="342900" indent="-342900" algn="just" eaLnBrk="0" fontAlgn="base" hangingPunct="0">
              <a:spcBef>
                <a:spcPct val="0"/>
              </a:spcBef>
              <a:spcAft>
                <a:spcPct val="0"/>
              </a:spcAft>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JWT (JSON Web Tokens)</a:t>
            </a:r>
            <a:r>
              <a:rPr lang="en-US" sz="2400" dirty="0">
                <a:latin typeface="Times New Roman" panose="02020603050405020304" pitchFamily="18" charset="0"/>
                <a:cs typeface="Times New Roman" panose="02020603050405020304" pitchFamily="18" charset="0"/>
              </a:rPr>
              <a:t> is implemented to provide secure login and authentication.</a:t>
            </a:r>
          </a:p>
          <a:p>
            <a:pPr algn="just" eaLnBrk="0" fontAlgn="base" hangingPunct="0">
              <a:spcBef>
                <a:spcPct val="0"/>
              </a:spcBef>
              <a:spcAft>
                <a:spcPct val="0"/>
              </a:spcAft>
            </a:pPr>
            <a:endParaRPr lang="en-US" sz="2400" dirty="0">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Features like real-time status updates and notifications are implemented using </a:t>
            </a:r>
            <a:r>
              <a:rPr lang="en-US" sz="2400" b="1" dirty="0" err="1">
                <a:latin typeface="Times New Roman" panose="02020603050405020304" pitchFamily="18" charset="0"/>
                <a:cs typeface="Times New Roman" panose="02020603050405020304" pitchFamily="18" charset="0"/>
              </a:rPr>
              <a:t>React</a:t>
            </a:r>
            <a:r>
              <a:rPr lang="en-US" sz="2400" dirty="0" err="1">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state management.</a:t>
            </a:r>
          </a:p>
          <a:p>
            <a:pPr marL="342900" indent="-342900" algn="just" eaLnBrk="0" fontAlgn="base" hangingPunct="0">
              <a:spcBef>
                <a:spcPct val="0"/>
              </a:spcBef>
              <a:spcAft>
                <a:spcPct val="0"/>
              </a:spcAft>
              <a:buFont typeface="Wingdings" panose="05000000000000000000" pitchFamily="2" charset="2"/>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4631A6-0B7A-B59C-3E27-FBAA75535B70}"/>
              </a:ext>
            </a:extLst>
          </p:cNvPr>
          <p:cNvSpPr txBox="1"/>
          <p:nvPr/>
        </p:nvSpPr>
        <p:spPr>
          <a:xfrm>
            <a:off x="599768" y="186684"/>
            <a:ext cx="846557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FRONT-END DEVELOPMENT</a:t>
            </a:r>
          </a:p>
        </p:txBody>
      </p:sp>
    </p:spTree>
    <p:extLst>
      <p:ext uri="{BB962C8B-B14F-4D97-AF65-F5344CB8AC3E}">
        <p14:creationId xmlns:p14="http://schemas.microsoft.com/office/powerpoint/2010/main" val="315468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7131CC-1BA5-3091-C657-CFBE942A70BB}"/>
              </a:ext>
            </a:extLst>
          </p:cNvPr>
          <p:cNvSpPr txBox="1"/>
          <p:nvPr/>
        </p:nvSpPr>
        <p:spPr>
          <a:xfrm>
            <a:off x="707923" y="395438"/>
            <a:ext cx="7590503"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BACK-END DEVELOPMENT</a:t>
            </a:r>
          </a:p>
        </p:txBody>
      </p:sp>
      <p:sp>
        <p:nvSpPr>
          <p:cNvPr id="7" name="TextBox 6">
            <a:extLst>
              <a:ext uri="{FF2B5EF4-FFF2-40B4-BE49-F238E27FC236}">
                <a16:creationId xmlns:a16="http://schemas.microsoft.com/office/drawing/2014/main" id="{584CFBC6-1403-ECEF-8E1C-B10EB5681537}"/>
              </a:ext>
            </a:extLst>
          </p:cNvPr>
          <p:cNvSpPr txBox="1"/>
          <p:nvPr/>
        </p:nvSpPr>
        <p:spPr>
          <a:xfrm>
            <a:off x="707923" y="1386348"/>
            <a:ext cx="10441858" cy="5262979"/>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backend of the </a:t>
            </a:r>
            <a:r>
              <a:rPr lang="en-US" sz="2400" b="1" dirty="0">
                <a:latin typeface="Times New Roman" panose="02020603050405020304" pitchFamily="18" charset="0"/>
                <a:cs typeface="Times New Roman" panose="02020603050405020304" pitchFamily="18" charset="0"/>
              </a:rPr>
              <a:t>House Rent App using </a:t>
            </a:r>
            <a:r>
              <a:rPr lang="en-US" sz="2400" b="1" dirty="0" err="1">
                <a:latin typeface="Times New Roman" panose="02020603050405020304" pitchFamily="18" charset="0"/>
                <a:cs typeface="Times New Roman" panose="02020603050405020304" pitchFamily="18" charset="0"/>
              </a:rPr>
              <a:t>Mern</a:t>
            </a:r>
            <a:r>
              <a:rPr lang="en-US" sz="2400" dirty="0">
                <a:latin typeface="Times New Roman" panose="02020603050405020304" pitchFamily="18" charset="0"/>
                <a:cs typeface="Times New Roman" panose="02020603050405020304" pitchFamily="18" charset="0"/>
              </a:rPr>
              <a:t> is built using </a:t>
            </a:r>
            <a:r>
              <a:rPr lang="en-US" sz="2400" b="1" dirty="0">
                <a:latin typeface="Times New Roman" panose="02020603050405020304" pitchFamily="18" charset="0"/>
                <a:cs typeface="Times New Roman" panose="02020603050405020304" pitchFamily="18" charset="0"/>
              </a:rPr>
              <a:t>Node.js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Server.js</a:t>
            </a:r>
            <a:r>
              <a:rPr lang="en-US" sz="2400" dirty="0">
                <a:latin typeface="Times New Roman" panose="02020603050405020304" pitchFamily="18" charset="0"/>
                <a:cs typeface="Times New Roman" panose="02020603050405020304" pitchFamily="18" charset="0"/>
              </a:rPr>
              <a:t>, providing the core functionality for managing bookings , user data, and communication between the frontend and database.</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Database Design</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Stores landlords/tenants’ details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Properties: </a:t>
            </a:r>
            <a:r>
              <a:rPr lang="en-US" sz="2400" dirty="0">
                <a:latin typeface="Times New Roman" panose="02020603050405020304" pitchFamily="18" charset="0"/>
                <a:cs typeface="Times New Roman" panose="02020603050405020304" pitchFamily="18" charset="0"/>
              </a:rPr>
              <a:t>Stores property details (owner, price, location)</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Bookings</a:t>
            </a:r>
            <a:r>
              <a:rPr lang="en-US" sz="2400" dirty="0">
                <a:latin typeface="Times New Roman" panose="02020603050405020304" pitchFamily="18" charset="0"/>
                <a:cs typeface="Times New Roman" panose="02020603050405020304" pitchFamily="18" charset="0"/>
              </a:rPr>
              <a:t>: Manages tenant bookings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Payments</a:t>
            </a:r>
            <a:r>
              <a:rPr lang="en-US" sz="2400" dirty="0">
                <a:latin typeface="Times New Roman" panose="02020603050405020304" pitchFamily="18" charset="0"/>
                <a:cs typeface="Times New Roman" panose="02020603050405020304" pitchFamily="18" charset="0"/>
              </a:rPr>
              <a:t>: Handles payment transactions</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730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EC2320-4897-CD9E-E711-2338D8039F5B}"/>
              </a:ext>
            </a:extLst>
          </p:cNvPr>
          <p:cNvSpPr txBox="1"/>
          <p:nvPr/>
        </p:nvSpPr>
        <p:spPr>
          <a:xfrm>
            <a:off x="953730" y="1769804"/>
            <a:ext cx="10264877" cy="4524315"/>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API  ENDPOINTS</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Register, login, profile management</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Properties</a:t>
            </a:r>
            <a:r>
              <a:rPr lang="en-US" sz="2400" dirty="0">
                <a:latin typeface="Times New Roman" panose="02020603050405020304" pitchFamily="18" charset="0"/>
                <a:cs typeface="Times New Roman" panose="02020603050405020304" pitchFamily="18" charset="0"/>
              </a:rPr>
              <a:t>: CRUD (Create, Read, Update, Delete) for properties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Bookings</a:t>
            </a:r>
            <a:r>
              <a:rPr lang="en-US" sz="2400" dirty="0">
                <a:latin typeface="Times New Roman" panose="02020603050405020304" pitchFamily="18" charset="0"/>
                <a:cs typeface="Times New Roman" panose="02020603050405020304" pitchFamily="18" charset="0"/>
              </a:rPr>
              <a:t>: Manage bookings (create, update, cancel)</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Payments</a:t>
            </a:r>
            <a:r>
              <a:rPr lang="en-US" sz="2400" dirty="0">
                <a:latin typeface="Times New Roman" panose="02020603050405020304" pitchFamily="18" charset="0"/>
                <a:cs typeface="Times New Roman" panose="02020603050405020304" pitchFamily="18" charset="0"/>
              </a:rPr>
              <a:t>: Process payments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Authentication JWT For user authentication Role-based Access Separate permissions for landlords and tenants</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28B2D0A-DD8C-0A90-D5A7-67629C46A23B}"/>
              </a:ext>
            </a:extLst>
          </p:cNvPr>
          <p:cNvSpPr txBox="1"/>
          <p:nvPr/>
        </p:nvSpPr>
        <p:spPr>
          <a:xfrm>
            <a:off x="973393" y="631412"/>
            <a:ext cx="10137059"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BACK-END DEVELOPMENT</a:t>
            </a:r>
          </a:p>
        </p:txBody>
      </p:sp>
    </p:spTree>
    <p:extLst>
      <p:ext uri="{BB962C8B-B14F-4D97-AF65-F5344CB8AC3E}">
        <p14:creationId xmlns:p14="http://schemas.microsoft.com/office/powerpoint/2010/main" val="1070954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C6A26E-CFB5-9D22-7D13-7C7EFCAE9300}"/>
              </a:ext>
            </a:extLst>
          </p:cNvPr>
          <p:cNvSpPr txBox="1"/>
          <p:nvPr/>
        </p:nvSpPr>
        <p:spPr>
          <a:xfrm>
            <a:off x="752167" y="1730476"/>
            <a:ext cx="11201133" cy="4154984"/>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Database Management (MongoDB)</a:t>
            </a:r>
            <a:r>
              <a:rPr lang="en-US" sz="2400" dirty="0">
                <a:latin typeface="Times New Roman" panose="02020603050405020304" pitchFamily="18" charset="0"/>
                <a:cs typeface="Times New Roman" panose="02020603050405020304" pitchFamily="18" charset="0"/>
              </a:rPr>
              <a:t>:</a:t>
            </a: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is used as the NoSQL database for the house rent application, storing crucial data such as user profiles, house listings, rental agreements, and user reviews.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Data is organized into collections (e.g., </a:t>
            </a:r>
            <a:r>
              <a:rPr lang="en-US" sz="2400" b="1" dirty="0">
                <a:latin typeface="Times New Roman" panose="02020603050405020304" pitchFamily="18" charset="0"/>
                <a:cs typeface="Times New Roman" panose="02020603050405020304" pitchFamily="18" charset="0"/>
              </a:rPr>
              <a:t>Users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Houses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Appointments</a:t>
            </a:r>
            <a:r>
              <a:rPr lang="en-US" sz="2400" dirty="0">
                <a:latin typeface="Times New Roman" panose="02020603050405020304" pitchFamily="18" charset="0"/>
                <a:cs typeface="Times New Roman" panose="02020603050405020304" pitchFamily="18" charset="0"/>
              </a:rPr>
              <a:t>) and is managed using Mongoose, which is a MongoDB Object Data Modeling (ODM) library.</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Mongoose provides schemas to define the structure of the data, enabling data validation and ensuring smooth interactions with MongoDB.</a:t>
            </a:r>
          </a:p>
        </p:txBody>
      </p:sp>
      <p:sp>
        <p:nvSpPr>
          <p:cNvPr id="5" name="TextBox 4">
            <a:extLst>
              <a:ext uri="{FF2B5EF4-FFF2-40B4-BE49-F238E27FC236}">
                <a16:creationId xmlns:a16="http://schemas.microsoft.com/office/drawing/2014/main" id="{8E84920F-815A-3AC2-D694-A9C132471A98}"/>
              </a:ext>
            </a:extLst>
          </p:cNvPr>
          <p:cNvSpPr txBox="1"/>
          <p:nvPr/>
        </p:nvSpPr>
        <p:spPr>
          <a:xfrm>
            <a:off x="752168" y="621579"/>
            <a:ext cx="901618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BACK-END DEVELOPMENT</a:t>
            </a:r>
          </a:p>
        </p:txBody>
      </p:sp>
    </p:spTree>
    <p:extLst>
      <p:ext uri="{BB962C8B-B14F-4D97-AF65-F5344CB8AC3E}">
        <p14:creationId xmlns:p14="http://schemas.microsoft.com/office/powerpoint/2010/main" val="290486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FDFE8E-6D3D-EC99-F44B-95ED57CD6C6D}"/>
              </a:ext>
            </a:extLst>
          </p:cNvPr>
          <p:cNvSpPr txBox="1"/>
          <p:nvPr/>
        </p:nvSpPr>
        <p:spPr>
          <a:xfrm>
            <a:off x="707922" y="1720647"/>
            <a:ext cx="11058092" cy="4154984"/>
          </a:xfrm>
          <a:prstGeom prst="rect">
            <a:avLst/>
          </a:prstGeom>
          <a:noFill/>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frontend (React.js) interacts with the backend through </a:t>
            </a:r>
            <a:r>
              <a:rPr lang="en-US" sz="2400" b="1" dirty="0">
                <a:latin typeface="Times New Roman" panose="02020603050405020304" pitchFamily="18" charset="0"/>
                <a:cs typeface="Times New Roman" panose="02020603050405020304" pitchFamily="18" charset="0"/>
              </a:rPr>
              <a:t>RESTful APIs</a:t>
            </a:r>
            <a:r>
              <a:rPr lang="en-US" sz="2400" dirty="0">
                <a:latin typeface="Times New Roman" panose="02020603050405020304" pitchFamily="18" charset="0"/>
                <a:cs typeface="Times New Roman" panose="02020603050405020304" pitchFamily="18" charset="0"/>
              </a:rPr>
              <a:t>. React makes </a:t>
            </a:r>
            <a:r>
              <a:rPr lang="en-US" sz="2400" b="1" dirty="0">
                <a:latin typeface="Times New Roman" panose="02020603050405020304" pitchFamily="18" charset="0"/>
                <a:cs typeface="Times New Roman" panose="02020603050405020304" pitchFamily="18" charset="0"/>
              </a:rPr>
              <a:t>GET</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POST</a:t>
            </a:r>
            <a:r>
              <a:rPr lang="en-US" sz="2400" dirty="0">
                <a:latin typeface="Times New Roman" panose="02020603050405020304" pitchFamily="18" charset="0"/>
                <a:cs typeface="Times New Roman" panose="02020603050405020304" pitchFamily="18" charset="0"/>
              </a:rPr>
              <a:t> requests to the server, which processes data and returns appropriate responses.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backend communicates with </a:t>
            </a:r>
            <a:r>
              <a:rPr lang="en-US" sz="2400" b="1" dirty="0">
                <a:latin typeface="Times New Roman" panose="02020603050405020304" pitchFamily="18" charset="0"/>
                <a:cs typeface="Times New Roman" panose="02020603050405020304" pitchFamily="18" charset="0"/>
              </a:rPr>
              <a:t>MongoDB</a:t>
            </a:r>
            <a:r>
              <a:rPr lang="en-US" sz="2400" dirty="0">
                <a:latin typeface="Times New Roman" panose="02020603050405020304" pitchFamily="18" charset="0"/>
                <a:cs typeface="Times New Roman" panose="02020603050405020304" pitchFamily="18" charset="0"/>
              </a:rPr>
              <a:t> using </a:t>
            </a:r>
            <a:r>
              <a:rPr lang="en-US" sz="2400" b="1" dirty="0">
                <a:latin typeface="Times New Roman" panose="02020603050405020304" pitchFamily="18" charset="0"/>
                <a:cs typeface="Times New Roman" panose="02020603050405020304" pitchFamily="18" charset="0"/>
              </a:rPr>
              <a:t>Mongoose</a:t>
            </a:r>
            <a:r>
              <a:rPr lang="en-US" sz="2400" dirty="0">
                <a:latin typeface="Times New Roman" panose="02020603050405020304" pitchFamily="18" charset="0"/>
                <a:cs typeface="Times New Roman" panose="02020603050405020304" pitchFamily="18" charset="0"/>
              </a:rPr>
              <a:t> for managing user profiles, house </a:t>
            </a:r>
            <a:r>
              <a:rPr lang="en-US" sz="2400" dirty="0" err="1">
                <a:latin typeface="Times New Roman" panose="02020603050405020304" pitchFamily="18" charset="0"/>
                <a:cs typeface="Times New Roman" panose="02020603050405020304" pitchFamily="18" charset="0"/>
              </a:rPr>
              <a:t>listings,bookings</a:t>
            </a:r>
            <a:r>
              <a:rPr lang="en-US" sz="2400" dirty="0">
                <a:latin typeface="Times New Roman" panose="02020603050405020304" pitchFamily="18" charset="0"/>
                <a:cs typeface="Times New Roman" panose="02020603050405020304" pitchFamily="18" charset="0"/>
              </a:rPr>
              <a:t> and reviews. API requests fetch and update this data in real-time.</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backend uses </a:t>
            </a:r>
            <a:r>
              <a:rPr lang="en-US" sz="2400" b="1" dirty="0">
                <a:latin typeface="Times New Roman" panose="02020603050405020304" pitchFamily="18" charset="0"/>
                <a:cs typeface="Times New Roman" panose="02020603050405020304" pitchFamily="18" charset="0"/>
              </a:rPr>
              <a:t>JWT tokens</a:t>
            </a:r>
            <a:r>
              <a:rPr lang="en-US" sz="2400" dirty="0">
                <a:latin typeface="Times New Roman" panose="02020603050405020304" pitchFamily="18" charset="0"/>
                <a:cs typeface="Times New Roman" panose="02020603050405020304" pitchFamily="18" charset="0"/>
              </a:rPr>
              <a:t> for secure user authentication. When users log in or sign up, their credentials are validated, and a token is returned to allow access to protected routes.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8A9F14-1542-6144-AD33-73388E39FDE2}"/>
              </a:ext>
            </a:extLst>
          </p:cNvPr>
          <p:cNvSpPr txBox="1"/>
          <p:nvPr/>
        </p:nvSpPr>
        <p:spPr>
          <a:xfrm>
            <a:off x="707922" y="716935"/>
            <a:ext cx="4168879"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INTEGRATION</a:t>
            </a:r>
          </a:p>
        </p:txBody>
      </p:sp>
    </p:spTree>
    <p:extLst>
      <p:ext uri="{BB962C8B-B14F-4D97-AF65-F5344CB8AC3E}">
        <p14:creationId xmlns:p14="http://schemas.microsoft.com/office/powerpoint/2010/main" val="383738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643A01-366B-EFFE-A0AA-93D7172F0FDC}"/>
              </a:ext>
            </a:extLst>
          </p:cNvPr>
          <p:cNvSpPr txBox="1"/>
          <p:nvPr/>
        </p:nvSpPr>
        <p:spPr>
          <a:xfrm>
            <a:off x="884903" y="218475"/>
            <a:ext cx="219259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MODEL</a:t>
            </a:r>
          </a:p>
        </p:txBody>
      </p:sp>
      <p:sp>
        <p:nvSpPr>
          <p:cNvPr id="13" name="TextBox 12">
            <a:extLst>
              <a:ext uri="{FF2B5EF4-FFF2-40B4-BE49-F238E27FC236}">
                <a16:creationId xmlns:a16="http://schemas.microsoft.com/office/drawing/2014/main" id="{7DF8E3AC-BB99-B6A7-13B3-1C3985441F34}"/>
              </a:ext>
            </a:extLst>
          </p:cNvPr>
          <p:cNvSpPr txBox="1"/>
          <p:nvPr/>
        </p:nvSpPr>
        <p:spPr>
          <a:xfrm>
            <a:off x="1710458" y="926361"/>
            <a:ext cx="60960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REGISTERATION  PAGE </a:t>
            </a:r>
          </a:p>
        </p:txBody>
      </p:sp>
      <p:pic>
        <p:nvPicPr>
          <p:cNvPr id="7" name="Picture 6">
            <a:extLst>
              <a:ext uri="{FF2B5EF4-FFF2-40B4-BE49-F238E27FC236}">
                <a16:creationId xmlns:a16="http://schemas.microsoft.com/office/drawing/2014/main" id="{66B8D5C9-734B-FEE6-8C9C-BAFF770A97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0458" y="1729649"/>
            <a:ext cx="9824202" cy="4792338"/>
          </a:xfrm>
          <a:prstGeom prst="rect">
            <a:avLst/>
          </a:prstGeom>
        </p:spPr>
      </p:pic>
    </p:spTree>
    <p:extLst>
      <p:ext uri="{BB962C8B-B14F-4D97-AF65-F5344CB8AC3E}">
        <p14:creationId xmlns:p14="http://schemas.microsoft.com/office/powerpoint/2010/main" val="2373186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4F1D9FF-E5F0-C619-CDD0-BE9FA266803B}"/>
              </a:ext>
            </a:extLst>
          </p:cNvPr>
          <p:cNvSpPr txBox="1"/>
          <p:nvPr/>
        </p:nvSpPr>
        <p:spPr>
          <a:xfrm>
            <a:off x="845574" y="390954"/>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HOME PAGE</a:t>
            </a:r>
          </a:p>
        </p:txBody>
      </p:sp>
      <p:pic>
        <p:nvPicPr>
          <p:cNvPr id="3" name="Picture 2">
            <a:extLst>
              <a:ext uri="{FF2B5EF4-FFF2-40B4-BE49-F238E27FC236}">
                <a16:creationId xmlns:a16="http://schemas.microsoft.com/office/drawing/2014/main" id="{5918E1B6-3481-3199-90F6-991336387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0501" y="1255922"/>
            <a:ext cx="10488058" cy="5211123"/>
          </a:xfrm>
          <a:prstGeom prst="rect">
            <a:avLst/>
          </a:prstGeom>
        </p:spPr>
      </p:pic>
    </p:spTree>
    <p:extLst>
      <p:ext uri="{BB962C8B-B14F-4D97-AF65-F5344CB8AC3E}">
        <p14:creationId xmlns:p14="http://schemas.microsoft.com/office/powerpoint/2010/main" val="18405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1D44A1-F979-D520-50BF-04140E22BAA6}"/>
              </a:ext>
            </a:extLst>
          </p:cNvPr>
          <p:cNvSpPr txBox="1"/>
          <p:nvPr/>
        </p:nvSpPr>
        <p:spPr>
          <a:xfrm>
            <a:off x="1209368" y="432864"/>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LOGIN PAGE</a:t>
            </a:r>
          </a:p>
        </p:txBody>
      </p:sp>
      <p:pic>
        <p:nvPicPr>
          <p:cNvPr id="3" name="Picture 2">
            <a:extLst>
              <a:ext uri="{FF2B5EF4-FFF2-40B4-BE49-F238E27FC236}">
                <a16:creationId xmlns:a16="http://schemas.microsoft.com/office/drawing/2014/main" id="{C50CEB86-1C69-4A02-7606-5529C6E440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368" y="1167788"/>
            <a:ext cx="10270208" cy="5045725"/>
          </a:xfrm>
          <a:prstGeom prst="rect">
            <a:avLst/>
          </a:prstGeom>
        </p:spPr>
      </p:pic>
    </p:spTree>
    <p:extLst>
      <p:ext uri="{BB962C8B-B14F-4D97-AF65-F5344CB8AC3E}">
        <p14:creationId xmlns:p14="http://schemas.microsoft.com/office/powerpoint/2010/main" val="1614530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CA0ECB-3E50-4579-5619-F2DCAD091E08}"/>
              </a:ext>
            </a:extLst>
          </p:cNvPr>
          <p:cNvSpPr txBox="1"/>
          <p:nvPr/>
        </p:nvSpPr>
        <p:spPr>
          <a:xfrm>
            <a:off x="963561" y="572418"/>
            <a:ext cx="6096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HOUSE DETAILS</a:t>
            </a:r>
          </a:p>
        </p:txBody>
      </p:sp>
      <p:pic>
        <p:nvPicPr>
          <p:cNvPr id="4" name="Picture 3">
            <a:extLst>
              <a:ext uri="{FF2B5EF4-FFF2-40B4-BE49-F238E27FC236}">
                <a16:creationId xmlns:a16="http://schemas.microsoft.com/office/drawing/2014/main" id="{335319F1-28AF-B467-BC49-7EF76C81E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007" y="1520328"/>
            <a:ext cx="9882130" cy="4885234"/>
          </a:xfrm>
          <a:prstGeom prst="rect">
            <a:avLst/>
          </a:prstGeom>
        </p:spPr>
      </p:pic>
    </p:spTree>
    <p:extLst>
      <p:ext uri="{BB962C8B-B14F-4D97-AF65-F5344CB8AC3E}">
        <p14:creationId xmlns:p14="http://schemas.microsoft.com/office/powerpoint/2010/main" val="213891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096EB8-881B-93E7-FD17-20C1BE5F8B34}"/>
              </a:ext>
            </a:extLst>
          </p:cNvPr>
          <p:cNvSpPr txBox="1"/>
          <p:nvPr/>
        </p:nvSpPr>
        <p:spPr>
          <a:xfrm>
            <a:off x="1587730" y="1936865"/>
            <a:ext cx="9434945" cy="4524315"/>
          </a:xfrm>
          <a:prstGeom prst="rect">
            <a:avLst/>
          </a:prstGeom>
          <a:noFill/>
        </p:spPr>
        <p:txBody>
          <a:bodyPr wrap="square">
            <a:spAutoFit/>
          </a:bodyPr>
          <a:lstStyle/>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increasing demand for digital platforms in the real estate sector has driven the need for innovative solutions that simplify the process of finding and renting houses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project presents the development of a House Rent Application using the MERN stack, which consists of MongoDB, Express.js, React.js, and Node.js.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application is designed to facilitate seamless interaction between property owners and tenants, providing a modern and efficient platform for listing and renting houses.</a:t>
            </a:r>
          </a:p>
          <a:p>
            <a:pPr algn="just"/>
            <a:r>
              <a:rPr lang="en-US" sz="2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C0E4A356-C904-F4B5-33BB-BB12957A4C80}"/>
              </a:ext>
            </a:extLst>
          </p:cNvPr>
          <p:cNvSpPr txBox="1"/>
          <p:nvPr/>
        </p:nvSpPr>
        <p:spPr>
          <a:xfrm>
            <a:off x="1670858" y="767140"/>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3498583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48E4C9-B74D-210D-A8EE-D011D7B9C2B5}"/>
              </a:ext>
            </a:extLst>
          </p:cNvPr>
          <p:cNvSpPr txBox="1"/>
          <p:nvPr/>
        </p:nvSpPr>
        <p:spPr>
          <a:xfrm>
            <a:off x="440675" y="533089"/>
            <a:ext cx="6520563"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4" name="Rectangle 3">
            <a:extLst>
              <a:ext uri="{FF2B5EF4-FFF2-40B4-BE49-F238E27FC236}">
                <a16:creationId xmlns:a16="http://schemas.microsoft.com/office/drawing/2014/main" id="{21D8D0E8-945A-8BA8-A0BB-DB8C676502C5}"/>
              </a:ext>
            </a:extLst>
          </p:cNvPr>
          <p:cNvSpPr>
            <a:spLocks noChangeArrowheads="1"/>
          </p:cNvSpPr>
          <p:nvPr/>
        </p:nvSpPr>
        <p:spPr bwMode="auto">
          <a:xfrm>
            <a:off x="661012" y="1408632"/>
            <a:ext cx="11281272"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“HOUSE RENT APPLICATION USING MERN,”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a robust solution to modernize the house rental process. It is built using scalable web technologies that enhance the user experience for both tenants and landlords while streamlining property management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workflows.The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application exemplifies how the MERN stack can be used to develop responsive and efficient web applications in the real estate sector. With features such as user registration, house listings, booking management, and secure authentication, it addresses the needs of users in a digital marketplace, making the house rental experience more accessible and efficient</a:t>
            </a:r>
          </a:p>
        </p:txBody>
      </p:sp>
    </p:spTree>
    <p:extLst>
      <p:ext uri="{BB962C8B-B14F-4D97-AF65-F5344CB8AC3E}">
        <p14:creationId xmlns:p14="http://schemas.microsoft.com/office/powerpoint/2010/main" val="1647788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0975EB-0BB3-74B3-1421-BC75CCCF5B2F}"/>
              </a:ext>
            </a:extLst>
          </p:cNvPr>
          <p:cNvSpPr txBox="1"/>
          <p:nvPr/>
        </p:nvSpPr>
        <p:spPr>
          <a:xfrm>
            <a:off x="2949677" y="2519205"/>
            <a:ext cx="6096000" cy="1015663"/>
          </a:xfrm>
          <a:prstGeom prst="rect">
            <a:avLst/>
          </a:prstGeom>
          <a:noFill/>
        </p:spPr>
        <p:txBody>
          <a:bodyPr wrap="square">
            <a:spAutoFit/>
          </a:bodyPr>
          <a:lstStyle/>
          <a:p>
            <a:pPr algn="ctr"/>
            <a:r>
              <a:rPr lang="en-US" sz="6000" b="1" dirty="0">
                <a:latin typeface="Times New Roman" panose="02020603050405020304" pitchFamily="18" charset="0"/>
                <a:cs typeface="Times New Roman" panose="02020603050405020304" pitchFamily="18" charset="0"/>
              </a:rPr>
              <a:t>T</a:t>
            </a:r>
            <a:r>
              <a:rPr lang="en-IN" sz="6000" b="1" dirty="0">
                <a:latin typeface="Times New Roman" panose="02020603050405020304" pitchFamily="18" charset="0"/>
                <a:cs typeface="Times New Roman" panose="02020603050405020304" pitchFamily="18" charset="0"/>
              </a:rPr>
              <a:t>HANK YOU</a:t>
            </a:r>
          </a:p>
        </p:txBody>
      </p:sp>
    </p:spTree>
    <p:extLst>
      <p:ext uri="{BB962C8B-B14F-4D97-AF65-F5344CB8AC3E}">
        <p14:creationId xmlns:p14="http://schemas.microsoft.com/office/powerpoint/2010/main" val="58605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2E59A1-99F8-A66B-101B-DB0C11D2D60F}"/>
              </a:ext>
            </a:extLst>
          </p:cNvPr>
          <p:cNvSpPr txBox="1"/>
          <p:nvPr/>
        </p:nvSpPr>
        <p:spPr>
          <a:xfrm>
            <a:off x="1173827" y="1979842"/>
            <a:ext cx="9844346" cy="3785652"/>
          </a:xfrm>
          <a:prstGeom prst="rect">
            <a:avLst/>
          </a:prstGeom>
          <a:noFill/>
        </p:spPr>
        <p:txBody>
          <a:bodyPr wrap="square">
            <a:spAutoFit/>
          </a:bodyPr>
          <a:lstStyle/>
          <a:p>
            <a:pPr marL="342900" indent="-342900" algn="just">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The House Rent App is a user-friendly platform designed to simplify the process of finding and managing rental properties. </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 Whether you're a landlord looking to list your property or a tenant searching for a new home, this app offers an intuitive and efficient solution for both parties.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b="0" i="0" dirty="0">
                <a:effectLst/>
                <a:latin typeface="Times New Roman" panose="02020603050405020304" pitchFamily="18" charset="0"/>
                <a:cs typeface="Times New Roman" panose="02020603050405020304" pitchFamily="18" charset="0"/>
              </a:rPr>
              <a:t>With advanced search filters, secure payment integration, and real-time communication features, the app makes it easier to connect tenants with rental properties that meet their specific needs.</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3CBE69-088F-5EA2-FD5E-8B2778EF8101}"/>
              </a:ext>
            </a:extLst>
          </p:cNvPr>
          <p:cNvSpPr txBox="1"/>
          <p:nvPr/>
        </p:nvSpPr>
        <p:spPr>
          <a:xfrm>
            <a:off x="1269770" y="725577"/>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57380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93CA03-5F4E-7669-CE45-FCE837C41696}"/>
              </a:ext>
            </a:extLst>
          </p:cNvPr>
          <p:cNvSpPr txBox="1"/>
          <p:nvPr/>
        </p:nvSpPr>
        <p:spPr>
          <a:xfrm>
            <a:off x="1097279" y="1547990"/>
            <a:ext cx="10274531" cy="4431983"/>
          </a:xfrm>
          <a:prstGeom prst="rect">
            <a:avLst/>
          </a:prstGeom>
          <a:noFill/>
        </p:spPr>
        <p:txBody>
          <a:bodyPr wrap="square">
            <a:spAutoFit/>
          </a:bodyPr>
          <a:lstStyle/>
          <a:p>
            <a:endParaRPr lang="en-US" dirty="0"/>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 the current real estate market, several online platforms already facilitate the process of renting houses, but they often have limitations in terms of user experience, efficiency, and customization</a:t>
            </a:r>
            <a:r>
              <a:rPr lang="en-US" sz="2400" b="0" i="0" dirty="0">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Traditional rental websites generally allow property owners to list available rentals, and tenants can search for properties based on location, price, and preferences.</a:t>
            </a: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These systems often rely on separate technologies for front-end and back-end operations, making them less efficient and harder to maintain</a:t>
            </a:r>
            <a:r>
              <a:rPr lang="en-US" sz="2400" dirty="0"/>
              <a:t>.</a:t>
            </a: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B820BC1-ED45-42A2-C76A-6981193127FF}"/>
              </a:ext>
            </a:extLst>
          </p:cNvPr>
          <p:cNvSpPr txBox="1"/>
          <p:nvPr/>
        </p:nvSpPr>
        <p:spPr>
          <a:xfrm>
            <a:off x="1097279" y="840104"/>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353793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F84A69-C71B-0A84-92DD-2A8EB7928848}"/>
              </a:ext>
            </a:extLst>
          </p:cNvPr>
          <p:cNvSpPr txBox="1"/>
          <p:nvPr/>
        </p:nvSpPr>
        <p:spPr>
          <a:xfrm>
            <a:off x="1180407" y="2493578"/>
            <a:ext cx="9900458" cy="1569660"/>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User-friendly interface</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app offers a responsive design, easy navigation, and personalized dashboards.</a:t>
            </a:r>
          </a:p>
          <a:p>
            <a:pPr algn="just"/>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BBBBA2D-9A0B-C28D-BFE3-2DDAB9B72C20}"/>
              </a:ext>
            </a:extLst>
          </p:cNvPr>
          <p:cNvSpPr txBox="1"/>
          <p:nvPr/>
        </p:nvSpPr>
        <p:spPr>
          <a:xfrm>
            <a:off x="1103514" y="1598757"/>
            <a:ext cx="9900458" cy="461665"/>
          </a:xfrm>
          <a:prstGeom prst="rect">
            <a:avLst/>
          </a:prstGeom>
          <a:noFill/>
        </p:spPr>
        <p:txBody>
          <a:bodyPr wrap="square">
            <a:spAutoFit/>
          </a:bodyPr>
          <a:lstStyle/>
          <a:p>
            <a:pPr algn="just"/>
            <a:r>
              <a:rPr lang="en-US" sz="2400" b="0" i="0" dirty="0">
                <a:effectLst/>
                <a:latin typeface="Times New Roman" panose="02020603050405020304" pitchFamily="18" charset="0"/>
                <a:cs typeface="Times New Roman" panose="02020603050405020304" pitchFamily="18" charset="0"/>
              </a:rPr>
              <a:t>The proposed system will be built using the MERN stack</a:t>
            </a: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2760D00-FE06-6D60-B627-BA800B0BDDA5}"/>
              </a:ext>
            </a:extLst>
          </p:cNvPr>
          <p:cNvSpPr txBox="1"/>
          <p:nvPr/>
        </p:nvSpPr>
        <p:spPr>
          <a:xfrm>
            <a:off x="1103514" y="676457"/>
            <a:ext cx="6097384"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PROPOSED SYSTEM</a:t>
            </a:r>
          </a:p>
        </p:txBody>
      </p:sp>
      <p:sp>
        <p:nvSpPr>
          <p:cNvPr id="8" name="Rectangle 1">
            <a:extLst>
              <a:ext uri="{FF2B5EF4-FFF2-40B4-BE49-F238E27FC236}">
                <a16:creationId xmlns:a16="http://schemas.microsoft.com/office/drawing/2014/main" id="{4877883D-EB81-3314-C35C-F57AC3E68A2B}"/>
              </a:ext>
            </a:extLst>
          </p:cNvPr>
          <p:cNvSpPr>
            <a:spLocks noChangeArrowheads="1"/>
          </p:cNvSpPr>
          <p:nvPr/>
        </p:nvSpPr>
        <p:spPr bwMode="auto">
          <a:xfrm rot="10800000" flipV="1">
            <a:off x="1180407" y="2661826"/>
            <a:ext cx="990045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scheduling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tabLst/>
            </a:pPr>
            <a:r>
              <a:rPr lang="en-US" sz="2400" dirty="0">
                <a:latin typeface="Times New Roman" panose="02020603050405020304" pitchFamily="18" charset="0"/>
                <a:cs typeface="Times New Roman" panose="02020603050405020304" pitchFamily="18" charset="0"/>
              </a:rPr>
              <a:t>The platform offers real-time availability, instant booking, live notifications, and messaging for efficient rental management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lang="en-US" sz="2400" b="1" dirty="0">
                <a:latin typeface="Times New Roman" panose="02020603050405020304" pitchFamily="18" charset="0"/>
                <a:cs typeface="Times New Roman" panose="02020603050405020304" pitchFamily="18" charset="0"/>
              </a:rPr>
              <a:t>Secure User Authentication and Authorization</a:t>
            </a:r>
            <a:r>
              <a:rPr lang="en-US" sz="2400" dirty="0"/>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sz="2400" dirty="0"/>
          </a:p>
          <a:p>
            <a:r>
              <a:rPr lang="en-US" sz="2400" dirty="0">
                <a:latin typeface="Times New Roman" panose="02020603050405020304" pitchFamily="18" charset="0"/>
                <a:cs typeface="Times New Roman" panose="02020603050405020304" pitchFamily="18" charset="0"/>
              </a:rPr>
              <a:t>The platform uses JWT for secure user access and role-based authorization for landlords and tenants</a:t>
            </a:r>
            <a:r>
              <a:rPr lang="en-US" sz="2400" dirty="0"/>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178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688B8F-FBA3-DA9A-679D-CEE393769686}"/>
              </a:ext>
            </a:extLst>
          </p:cNvPr>
          <p:cNvSpPr txBox="1"/>
          <p:nvPr/>
        </p:nvSpPr>
        <p:spPr>
          <a:xfrm>
            <a:off x="1521229" y="927900"/>
            <a:ext cx="8952807" cy="1200329"/>
          </a:xfrm>
          <a:prstGeom prst="rect">
            <a:avLst/>
          </a:prstGeom>
          <a:noFill/>
        </p:spPr>
        <p:txBody>
          <a:bodyPr wrap="square">
            <a:spAutoFit/>
          </a:bodyPr>
          <a:lstStyle/>
          <a:p>
            <a:pPr algn="just"/>
            <a:r>
              <a:rPr lang="en-IN" sz="2400" b="1" dirty="0">
                <a:latin typeface="Times New Roman" panose="02020603050405020304" pitchFamily="18" charset="0"/>
                <a:cs typeface="Times New Roman" panose="02020603050405020304" pitchFamily="18" charset="0"/>
              </a:rPr>
              <a:t>Payment Integration </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The platform integrates Stripe or PayPal for secure payments and allows users to track their transaction history.</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D1C0EB7-1217-C7A6-531F-4B769C6D22C8}"/>
              </a:ext>
            </a:extLst>
          </p:cNvPr>
          <p:cNvSpPr txBox="1"/>
          <p:nvPr/>
        </p:nvSpPr>
        <p:spPr>
          <a:xfrm>
            <a:off x="1521229" y="1883884"/>
            <a:ext cx="9065981" cy="4893647"/>
          </a:xfrm>
          <a:prstGeom prst="rect">
            <a:avLst/>
          </a:prstGeom>
          <a:noFill/>
        </p:spPr>
        <p:txBody>
          <a:bodyPr wrap="square">
            <a:spAutoFit/>
          </a:bodyPr>
          <a:lstStyle/>
          <a:p>
            <a:pPr algn="just"/>
            <a:endParaRPr lang="en-US" sz="2400" b="1" i="0" dirty="0">
              <a:effectLst/>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Reviews and Ratings </a:t>
            </a:r>
            <a:r>
              <a:rPr lang="en-US" sz="2400" b="0" i="0" dirty="0">
                <a:effectLst/>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Tenants can leave reviews for properties and rate landlords, fostering transparency and informed decisions</a:t>
            </a:r>
            <a:r>
              <a:rPr lang="en-US" sz="2400" b="0" i="0" dirty="0">
                <a:effectLst/>
                <a:latin typeface="Times New Roman" panose="02020603050405020304" pitchFamily="18" charset="0"/>
                <a:cs typeface="Times New Roman" panose="02020603050405020304" pitchFamily="18" charset="0"/>
              </a:rPr>
              <a:t>.</a:t>
            </a:r>
            <a:endParaRPr lang="en-US" sz="2400" b="1" i="0" dirty="0">
              <a:effectLst/>
              <a:latin typeface="Times New Roman" panose="02020603050405020304" pitchFamily="18" charset="0"/>
              <a:cs typeface="Times New Roman" panose="02020603050405020304" pitchFamily="18" charset="0"/>
            </a:endParaRPr>
          </a:p>
          <a:p>
            <a:pPr algn="just"/>
            <a:endParaRPr lang="en-US" sz="2400" b="1" i="0" dirty="0">
              <a:effectLst/>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Admin Panel and Management </a:t>
            </a:r>
            <a:r>
              <a:rPr lang="en-US" sz="2400" b="1" i="0" dirty="0">
                <a:effectLst/>
                <a:latin typeface="Times New Roman" panose="02020603050405020304" pitchFamily="18" charset="0"/>
                <a:cs typeface="Times New Roman" panose="02020603050405020304" pitchFamily="18" charset="0"/>
              </a:rPr>
              <a:t>:</a:t>
            </a:r>
          </a:p>
          <a:p>
            <a:pPr algn="just"/>
            <a:r>
              <a:rPr lang="en-US" sz="2400" b="0" i="0" dirty="0">
                <a:effectLst/>
                <a:latin typeface="Times New Roman" panose="02020603050405020304" pitchFamily="18" charset="0"/>
                <a:cs typeface="Times New Roman" panose="02020603050405020304" pitchFamily="18" charset="0"/>
              </a:rPr>
              <a:t>The admin panel enables system management, user monitoring, and dispute resolution for landlords and tenants.</a:t>
            </a:r>
          </a:p>
          <a:p>
            <a:pPr algn="just"/>
            <a:endParaRPr lang="en-US"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Scalability and Performance</a:t>
            </a:r>
            <a:r>
              <a:rPr lang="en-US" sz="2400" b="1"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The platform uses MongoDB for scalable data storage and a Node.js backend for fast, efficient API services.</a:t>
            </a:r>
            <a:endParaRPr lang="en-US" sz="2400" b="1" dirty="0">
              <a:latin typeface="Times New Roman" panose="02020603050405020304" pitchFamily="18" charset="0"/>
              <a:cs typeface="Times New Roman" panose="02020603050405020304" pitchFamily="18" charset="0"/>
            </a:endParaRPr>
          </a:p>
          <a:p>
            <a:pPr algn="just"/>
            <a:endParaRPr lang="en-US" sz="24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967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6835FA-9B3A-DB60-5B3A-77B83140B531}"/>
              </a:ext>
            </a:extLst>
          </p:cNvPr>
          <p:cNvSpPr txBox="1"/>
          <p:nvPr/>
        </p:nvSpPr>
        <p:spPr>
          <a:xfrm>
            <a:off x="884903" y="542921"/>
            <a:ext cx="7846142"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FUTURE IMPLEMENTATIONS</a:t>
            </a:r>
          </a:p>
        </p:txBody>
      </p:sp>
      <p:sp>
        <p:nvSpPr>
          <p:cNvPr id="5" name="Rectangle 2">
            <a:extLst>
              <a:ext uri="{FF2B5EF4-FFF2-40B4-BE49-F238E27FC236}">
                <a16:creationId xmlns:a16="http://schemas.microsoft.com/office/drawing/2014/main" id="{C9786068-EE1D-735C-E868-2B813BBF0953}"/>
              </a:ext>
            </a:extLst>
          </p:cNvPr>
          <p:cNvSpPr>
            <a:spLocks noChangeArrowheads="1"/>
          </p:cNvSpPr>
          <p:nvPr/>
        </p:nvSpPr>
        <p:spPr bwMode="auto">
          <a:xfrm>
            <a:off x="2555912" y="1720840"/>
            <a:ext cx="740333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400" b="1" dirty="0">
                <a:latin typeface="Times New Roman" panose="02020603050405020304" pitchFamily="18" charset="0"/>
                <a:cs typeface="Times New Roman" panose="02020603050405020304" pitchFamily="18" charset="0"/>
              </a:rPr>
              <a:t>Advanced Search and Filtering</a:t>
            </a:r>
            <a:endParaRPr lang="en-US" altLang="en-US" sz="2400" b="1"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400" b="1" dirty="0">
                <a:latin typeface="Times New Roman" panose="02020603050405020304" pitchFamily="18" charset="0"/>
                <a:cs typeface="Times New Roman" panose="02020603050405020304" pitchFamily="18" charset="0"/>
              </a:rPr>
              <a:t>User Profile Customization</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Application</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b="1" dirty="0">
                <a:latin typeface="Times New Roman" panose="02020603050405020304" pitchFamily="18" charset="0"/>
                <a:cs typeface="Times New Roman" panose="02020603050405020304" pitchFamily="18" charset="0"/>
              </a:rPr>
              <a:t>Automated Booking and Payment Systems</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03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7E688-B34B-F943-EECB-6A30EC688FA5}"/>
              </a:ext>
            </a:extLst>
          </p:cNvPr>
          <p:cNvSpPr txBox="1"/>
          <p:nvPr/>
        </p:nvSpPr>
        <p:spPr>
          <a:xfrm>
            <a:off x="943897" y="631412"/>
            <a:ext cx="6096000"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ER  DIAGRAM</a:t>
            </a:r>
          </a:p>
        </p:txBody>
      </p:sp>
      <p:pic>
        <p:nvPicPr>
          <p:cNvPr id="7" name="Graphic 6">
            <a:extLst>
              <a:ext uri="{FF2B5EF4-FFF2-40B4-BE49-F238E27FC236}">
                <a16:creationId xmlns:a16="http://schemas.microsoft.com/office/drawing/2014/main" id="{48E78380-F9D6-9582-814A-E23095F212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541" y="1465244"/>
            <a:ext cx="11479576" cy="5210978"/>
          </a:xfrm>
          <a:prstGeom prst="rect">
            <a:avLst/>
          </a:prstGeom>
        </p:spPr>
      </p:pic>
    </p:spTree>
    <p:extLst>
      <p:ext uri="{BB962C8B-B14F-4D97-AF65-F5344CB8AC3E}">
        <p14:creationId xmlns:p14="http://schemas.microsoft.com/office/powerpoint/2010/main" val="197191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4BC1FC-7034-26E1-B88F-DA35048060D6}"/>
              </a:ext>
            </a:extLst>
          </p:cNvPr>
          <p:cNvSpPr txBox="1"/>
          <p:nvPr/>
        </p:nvSpPr>
        <p:spPr>
          <a:xfrm>
            <a:off x="889818" y="722708"/>
            <a:ext cx="8391833"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ARCHITECTURE  DIAGRAM</a:t>
            </a:r>
          </a:p>
        </p:txBody>
      </p:sp>
      <p:pic>
        <p:nvPicPr>
          <p:cNvPr id="5" name="Picture 4">
            <a:extLst>
              <a:ext uri="{FF2B5EF4-FFF2-40B4-BE49-F238E27FC236}">
                <a16:creationId xmlns:a16="http://schemas.microsoft.com/office/drawing/2014/main" id="{350ADD12-F597-6A2C-BEA0-CEC0A7D088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2982" y="1751883"/>
            <a:ext cx="9371683" cy="4514764"/>
          </a:xfrm>
          <a:prstGeom prst="rect">
            <a:avLst/>
          </a:prstGeom>
        </p:spPr>
      </p:pic>
    </p:spTree>
    <p:extLst>
      <p:ext uri="{BB962C8B-B14F-4D97-AF65-F5344CB8AC3E}">
        <p14:creationId xmlns:p14="http://schemas.microsoft.com/office/powerpoint/2010/main" val="2260052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993</Words>
  <Application>Microsoft Office PowerPoint</Application>
  <PresentationFormat>Widescreen</PresentationFormat>
  <Paragraphs>121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HOUSE RENT APP USING MERN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SHERLY PERSIS VINSTA</dc:creator>
  <cp:lastModifiedBy>YAMINI B</cp:lastModifiedBy>
  <cp:revision>6</cp:revision>
  <dcterms:created xsi:type="dcterms:W3CDTF">2024-10-07T15:33:15Z</dcterms:created>
  <dcterms:modified xsi:type="dcterms:W3CDTF">2024-10-22T16:49:38Z</dcterms:modified>
</cp:coreProperties>
</file>