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3200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YAMINI B</a:t>
            </a:r>
            <a:endParaRPr spc="15" dirty="0"/>
          </a:p>
        </p:txBody>
      </p:sp>
      <p:sp>
        <p:nvSpPr>
          <p:cNvPr id="8" name="object 8"/>
          <p:cNvSpPr txBox="1"/>
          <p:nvPr/>
        </p:nvSpPr>
        <p:spPr>
          <a:xfrm>
            <a:off x="6400800" y="28194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562485" y="480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2" name="Rectangle 2">
            <a:extLst>
              <a:ext uri="{FF2B5EF4-FFF2-40B4-BE49-F238E27FC236}">
                <a16:creationId xmlns:a16="http://schemas.microsoft.com/office/drawing/2014/main" id="{B929E293-ACCE-6211-E61A-B8860F455197}"/>
              </a:ext>
            </a:extLst>
          </p:cNvPr>
          <p:cNvSpPr>
            <a:spLocks noChangeArrowheads="1"/>
          </p:cNvSpPr>
          <p:nvPr/>
        </p:nvSpPr>
        <p:spPr bwMode="auto">
          <a:xfrm>
            <a:off x="0" y="0"/>
            <a:ext cx="3848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AE2ABAA3-74EF-98F6-8167-74FF664CD417}"/>
              </a:ext>
            </a:extLst>
          </p:cNvPr>
          <p:cNvSpPr>
            <a:spLocks noChangeArrowheads="1"/>
          </p:cNvSpPr>
          <p:nvPr/>
        </p:nvSpPr>
        <p:spPr bwMode="auto">
          <a:xfrm>
            <a:off x="152400" y="152400"/>
            <a:ext cx="3848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A0B90E8D-150B-D52E-042B-2F2F802651F3}"/>
              </a:ext>
            </a:extLst>
          </p:cNvPr>
          <p:cNvSpPr>
            <a:spLocks noChangeArrowheads="1"/>
          </p:cNvSpPr>
          <p:nvPr/>
        </p:nvSpPr>
        <p:spPr bwMode="auto">
          <a:xfrm>
            <a:off x="304800" y="304800"/>
            <a:ext cx="3848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7">
            <a:extLst>
              <a:ext uri="{FF2B5EF4-FFF2-40B4-BE49-F238E27FC236}">
                <a16:creationId xmlns:a16="http://schemas.microsoft.com/office/drawing/2014/main" id="{18A816EC-6BBF-52DA-9911-91CCBEE032A8}"/>
              </a:ext>
            </a:extLst>
          </p:cNvPr>
          <p:cNvSpPr>
            <a:spLocks noChangeArrowheads="1"/>
          </p:cNvSpPr>
          <p:nvPr/>
        </p:nvSpPr>
        <p:spPr bwMode="auto">
          <a:xfrm>
            <a:off x="683259" y="1620828"/>
            <a:ext cx="844906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0D0D0D"/>
                </a:solidFill>
                <a:effectLst/>
                <a:latin typeface="Söhne"/>
              </a:rPr>
              <a:t>Results in object detection refer to how accurately and quickly the model can identify objects in images or videos. We measure this with metrics like accuracy, speed, and robustness. Good results mean the model can detect objects accurately and quickly, even in challenging conditions. Visual inspection helps confirm the model's performance by examining actual detection results on images or videos.</a:t>
            </a:r>
          </a:p>
          <a:p>
            <a:pPr algn="l">
              <a:buFont typeface="+mj-lt"/>
              <a:buAutoNum type="arabicPeriod"/>
            </a:pPr>
            <a:r>
              <a:rPr lang="en-IN" b="1" i="0" dirty="0">
                <a:solidFill>
                  <a:srgbClr val="0D0D0D"/>
                </a:solidFill>
                <a:effectLst/>
                <a:latin typeface="Söhne"/>
              </a:rPr>
              <a:t>Model Selection</a:t>
            </a:r>
            <a:r>
              <a:rPr lang="en-IN" b="0" i="0" dirty="0">
                <a:solidFill>
                  <a:srgbClr val="0D0D0D"/>
                </a:solidFill>
                <a:effectLst/>
                <a:latin typeface="Söhne"/>
              </a:rPr>
              <a:t>: Choose YOLO, SSD, Faster R-CNN, or Mask R-CNN.</a:t>
            </a:r>
          </a:p>
          <a:p>
            <a:pPr algn="l">
              <a:buFont typeface="+mj-lt"/>
              <a:buAutoNum type="arabicPeriod"/>
            </a:pPr>
            <a:r>
              <a:rPr lang="en-IN" b="1" i="0" dirty="0">
                <a:solidFill>
                  <a:srgbClr val="0D0D0D"/>
                </a:solidFill>
                <a:effectLst/>
                <a:latin typeface="Söhne"/>
              </a:rPr>
              <a:t>Data Annotation</a:t>
            </a:r>
            <a:r>
              <a:rPr lang="en-IN" b="0" i="0" dirty="0">
                <a:solidFill>
                  <a:srgbClr val="0D0D0D"/>
                </a:solidFill>
                <a:effectLst/>
                <a:latin typeface="Söhne"/>
              </a:rPr>
              <a:t>: Label images with bounding boxes and class labels.</a:t>
            </a:r>
          </a:p>
          <a:p>
            <a:pPr algn="l">
              <a:buFont typeface="+mj-lt"/>
              <a:buAutoNum type="arabicPeriod"/>
            </a:pPr>
            <a:r>
              <a:rPr lang="en-IN" b="1" i="0" dirty="0">
                <a:solidFill>
                  <a:srgbClr val="0D0D0D"/>
                </a:solidFill>
                <a:effectLst/>
                <a:latin typeface="Söhne"/>
              </a:rPr>
              <a:t>Preprocessing</a:t>
            </a:r>
            <a:r>
              <a:rPr lang="en-IN" b="0" i="0" dirty="0">
                <a:solidFill>
                  <a:srgbClr val="0D0D0D"/>
                </a:solidFill>
                <a:effectLst/>
                <a:latin typeface="Söhne"/>
              </a:rPr>
              <a:t>: Resize and augment data for better performance.</a:t>
            </a:r>
          </a:p>
          <a:p>
            <a:pPr algn="l">
              <a:buFont typeface="+mj-lt"/>
              <a:buAutoNum type="arabicPeriod"/>
            </a:pPr>
            <a:r>
              <a:rPr lang="en-IN" b="1" i="0" dirty="0">
                <a:solidFill>
                  <a:srgbClr val="0D0D0D"/>
                </a:solidFill>
                <a:effectLst/>
                <a:latin typeface="Söhne"/>
              </a:rPr>
              <a:t>Model Training</a:t>
            </a:r>
            <a:r>
              <a:rPr lang="en-IN" b="0" i="0" dirty="0">
                <a:solidFill>
                  <a:srgbClr val="0D0D0D"/>
                </a:solidFill>
                <a:effectLst/>
                <a:latin typeface="Söhne"/>
              </a:rPr>
              <a:t>: Train model to optimize parameters.</a:t>
            </a:r>
          </a:p>
          <a:p>
            <a:pPr algn="l">
              <a:buFont typeface="+mj-lt"/>
              <a:buAutoNum type="arabicPeriod"/>
            </a:pPr>
            <a:r>
              <a:rPr lang="en-IN" b="1" i="0" dirty="0">
                <a:solidFill>
                  <a:srgbClr val="0D0D0D"/>
                </a:solidFill>
                <a:effectLst/>
                <a:latin typeface="Söhne"/>
              </a:rPr>
              <a:t>Accuracy</a:t>
            </a:r>
            <a:r>
              <a:rPr lang="en-IN" b="0" i="0" dirty="0">
                <a:solidFill>
                  <a:srgbClr val="0D0D0D"/>
                </a:solidFill>
                <a:effectLst/>
                <a:latin typeface="Söhne"/>
              </a:rPr>
              <a:t>: Assess model accuracy using </a:t>
            </a:r>
            <a:r>
              <a:rPr lang="en-IN" b="0" i="0" dirty="0" err="1">
                <a:solidFill>
                  <a:srgbClr val="0D0D0D"/>
                </a:solidFill>
                <a:effectLst/>
                <a:latin typeface="Söhne"/>
              </a:rPr>
              <a:t>IoU</a:t>
            </a:r>
            <a:r>
              <a:rPr lang="en-IN" b="0" i="0" dirty="0">
                <a:solidFill>
                  <a:srgbClr val="0D0D0D"/>
                </a:solidFill>
                <a:effectLst/>
                <a:latin typeface="Söhne"/>
              </a:rPr>
              <a:t>, </a:t>
            </a:r>
            <a:r>
              <a:rPr lang="en-IN" b="0" i="0" dirty="0" err="1">
                <a:solidFill>
                  <a:srgbClr val="0D0D0D"/>
                </a:solidFill>
                <a:effectLst/>
                <a:latin typeface="Söhne"/>
              </a:rPr>
              <a:t>mAP</a:t>
            </a:r>
            <a:r>
              <a:rPr lang="en-IN" b="0" i="0" dirty="0">
                <a:solidFill>
                  <a:srgbClr val="0D0D0D"/>
                </a:solidFill>
                <a:effectLst/>
                <a:latin typeface="Söhne"/>
              </a:rPr>
              <a:t>, precision, recall, and F1-score.</a:t>
            </a:r>
          </a:p>
          <a:p>
            <a:pPr algn="l">
              <a:buFont typeface="+mj-lt"/>
              <a:buAutoNum type="arabicPeriod"/>
            </a:pPr>
            <a:r>
              <a:rPr lang="en-IN" b="1" i="0" dirty="0">
                <a:solidFill>
                  <a:srgbClr val="0D0D0D"/>
                </a:solidFill>
                <a:effectLst/>
                <a:latin typeface="Söhne"/>
              </a:rPr>
              <a:t>Deployment</a:t>
            </a:r>
            <a:r>
              <a:rPr lang="en-IN" b="0" i="0" dirty="0">
                <a:solidFill>
                  <a:srgbClr val="0D0D0D"/>
                </a:solidFill>
                <a:effectLst/>
                <a:latin typeface="Söhne"/>
              </a:rPr>
              <a:t>: Integrate trained model for real-world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8">
            <a:extLst>
              <a:ext uri="{FF2B5EF4-FFF2-40B4-BE49-F238E27FC236}">
                <a16:creationId xmlns:a16="http://schemas.microsoft.com/office/drawing/2014/main" id="{EF3B97DA-CE4F-0F85-023D-50C451594009}"/>
              </a:ext>
            </a:extLst>
          </p:cNvPr>
          <p:cNvSpPr>
            <a:spLocks noChangeArrowheads="1"/>
          </p:cNvSpPr>
          <p:nvPr/>
        </p:nvSpPr>
        <p:spPr bwMode="auto">
          <a:xfrm>
            <a:off x="457200" y="457200"/>
            <a:ext cx="3848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661025" cy="2047997"/>
          </a:xfrm>
          <a:prstGeom prst="rect">
            <a:avLst/>
          </a:prstGeom>
        </p:spPr>
        <p:txBody>
          <a:bodyPr vert="horz" wrap="square" lIns="0" tIns="16510" rIns="0" bIns="0" rtlCol="0">
            <a:spAutoFit/>
          </a:bodyPr>
          <a:lstStyle/>
          <a:p>
            <a:pPr marL="12700">
              <a:lnSpc>
                <a:spcPct val="100000"/>
              </a:lnSpc>
              <a:spcBef>
                <a:spcPts val="130"/>
              </a:spcBef>
            </a:pPr>
            <a:r>
              <a:rPr lang="en-IN" sz="4400" dirty="0"/>
              <a:t>OBJECT DETECTION USING YOLO ALGORITHM</a:t>
            </a:r>
            <a:endParaRPr sz="4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lang="en-IN" dirty="0"/>
          </a:p>
          <a:p>
            <a:endParaRPr lang="en-IN" dirty="0"/>
          </a:p>
          <a:p>
            <a:r>
              <a:rPr lang="en-IN" dirty="0"/>
              <a:t>                                                             </a:t>
            </a:r>
          </a:p>
          <a:p>
            <a:r>
              <a:rPr lang="en-IN" dirty="0"/>
              <a:t>                                                            </a:t>
            </a:r>
          </a:p>
          <a:p>
            <a:r>
              <a:rPr lang="en-IN" dirty="0"/>
              <a:t>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4FC7BE03-4B56-8364-6EF7-D982E9AE1803}"/>
              </a:ext>
            </a:extLst>
          </p:cNvPr>
          <p:cNvSpPr txBox="1"/>
          <p:nvPr/>
        </p:nvSpPr>
        <p:spPr>
          <a:xfrm>
            <a:off x="3096895" y="1676400"/>
            <a:ext cx="5304155" cy="3139321"/>
          </a:xfrm>
          <a:prstGeom prst="rect">
            <a:avLst/>
          </a:prstGeom>
          <a:noFill/>
        </p:spPr>
        <p:txBody>
          <a:bodyPr wrap="square" rtlCol="0">
            <a:spAutoFit/>
          </a:bodyPr>
          <a:lstStyle/>
          <a:p>
            <a:pPr marL="285750" indent="-285750">
              <a:buFont typeface="Arial" panose="020B0604020202020204" pitchFamily="34" charset="0"/>
              <a:buChar char="•"/>
            </a:pPr>
            <a:r>
              <a:rPr lang="en-IN" sz="1800" spc="-20" dirty="0"/>
              <a:t>P</a:t>
            </a:r>
            <a:r>
              <a:rPr lang="en-IN" sz="1800" spc="15" dirty="0"/>
              <a:t>ROB</a:t>
            </a:r>
            <a:r>
              <a:rPr lang="en-IN" sz="1800" spc="55" dirty="0"/>
              <a:t>L</a:t>
            </a:r>
            <a:r>
              <a:rPr lang="en-IN" sz="1800" spc="-20" dirty="0"/>
              <a:t>E</a:t>
            </a:r>
            <a:r>
              <a:rPr lang="en-IN" sz="1800" spc="20" dirty="0"/>
              <a:t>M STATEMENT</a:t>
            </a:r>
          </a:p>
          <a:p>
            <a:pPr marL="285750" indent="-285750">
              <a:buFont typeface="Arial" panose="020B0604020202020204" pitchFamily="34" charset="0"/>
              <a:buChar char="•"/>
            </a:pPr>
            <a:r>
              <a:rPr lang="en-IN" sz="1800" spc="5" dirty="0"/>
              <a:t>PROJECT  </a:t>
            </a:r>
            <a:r>
              <a:rPr lang="en-IN" sz="1800" spc="-20" dirty="0"/>
              <a:t>OVERVIEW</a:t>
            </a:r>
          </a:p>
          <a:p>
            <a:pPr marL="285750" indent="-285750">
              <a:buFont typeface="Arial" panose="020B0604020202020204" pitchFamily="34" charset="0"/>
              <a:buChar char="•"/>
            </a:pPr>
            <a:r>
              <a:rPr lang="en-US" sz="1800" spc="25" dirty="0"/>
              <a:t>W</a:t>
            </a:r>
            <a:r>
              <a:rPr lang="en-US" sz="1800" spc="-20" dirty="0"/>
              <a:t>H</a:t>
            </a:r>
            <a:r>
              <a:rPr lang="en-US" sz="1800" spc="20" dirty="0"/>
              <a:t>O</a:t>
            </a:r>
            <a:r>
              <a:rPr lang="en-US" sz="1800" spc="-235" dirty="0"/>
              <a:t> </a:t>
            </a:r>
            <a:r>
              <a:rPr lang="en-US" sz="1800" spc="-10" dirty="0"/>
              <a:t>AR</a:t>
            </a:r>
            <a:r>
              <a:rPr lang="en-US" sz="1800" spc="15" dirty="0"/>
              <a:t>E</a:t>
            </a:r>
            <a:r>
              <a:rPr lang="en-US" sz="1800" spc="-35" dirty="0"/>
              <a:t> </a:t>
            </a:r>
            <a:r>
              <a:rPr lang="en-US" sz="1800" spc="-10" dirty="0"/>
              <a:t>T</a:t>
            </a:r>
            <a:r>
              <a:rPr lang="en-US" sz="1800" spc="-15" dirty="0"/>
              <a:t>H</a:t>
            </a:r>
            <a:r>
              <a:rPr lang="en-US" sz="1800" spc="15" dirty="0"/>
              <a:t>E</a:t>
            </a:r>
            <a:r>
              <a:rPr lang="en-US" sz="1800" spc="-35" dirty="0"/>
              <a:t> </a:t>
            </a:r>
            <a:r>
              <a:rPr lang="en-US" sz="1800" spc="-20" dirty="0"/>
              <a:t>E</a:t>
            </a:r>
            <a:r>
              <a:rPr lang="en-US" sz="1800" spc="30" dirty="0"/>
              <a:t>N</a:t>
            </a:r>
            <a:r>
              <a:rPr lang="en-US" sz="1800" spc="15" dirty="0"/>
              <a:t>D</a:t>
            </a:r>
            <a:r>
              <a:rPr lang="en-US" sz="1800" spc="-45" dirty="0"/>
              <a:t> </a:t>
            </a:r>
            <a:r>
              <a:rPr lang="en-US" sz="1800" dirty="0"/>
              <a:t>U</a:t>
            </a:r>
            <a:r>
              <a:rPr lang="en-US" sz="1800" spc="10" dirty="0"/>
              <a:t>S</a:t>
            </a:r>
            <a:r>
              <a:rPr lang="en-US" sz="1800" spc="-25" dirty="0"/>
              <a:t>E</a:t>
            </a:r>
            <a:r>
              <a:rPr lang="en-US" sz="1800" spc="-10" dirty="0"/>
              <a:t>R</a:t>
            </a:r>
            <a:r>
              <a:rPr lang="en-US" sz="1800" spc="5" dirty="0"/>
              <a:t>S?</a:t>
            </a:r>
          </a:p>
          <a:p>
            <a:pPr marL="285750" indent="-285750">
              <a:buFont typeface="Arial" panose="020B0604020202020204" pitchFamily="34" charset="0"/>
              <a:buChar char="•"/>
            </a:pPr>
            <a:r>
              <a:rPr lang="en-US" sz="1800" spc="-40" dirty="0"/>
              <a:t>Y</a:t>
            </a:r>
            <a:r>
              <a:rPr lang="en-US" sz="1800" spc="10" dirty="0"/>
              <a:t>O</a:t>
            </a:r>
            <a:r>
              <a:rPr lang="en-US" sz="1800" spc="25" dirty="0"/>
              <a:t>U</a:t>
            </a:r>
            <a:r>
              <a:rPr lang="en-US" sz="1800" dirty="0"/>
              <a:t>R</a:t>
            </a:r>
            <a:r>
              <a:rPr lang="en-US" sz="1800" spc="5" dirty="0"/>
              <a:t> </a:t>
            </a:r>
            <a:r>
              <a:rPr lang="en-US" sz="1800" spc="25" dirty="0"/>
              <a:t>S</a:t>
            </a:r>
            <a:r>
              <a:rPr lang="en-US" sz="1800" spc="10" dirty="0"/>
              <a:t>O</a:t>
            </a:r>
            <a:r>
              <a:rPr lang="en-US" sz="1800" spc="25" dirty="0"/>
              <a:t>LU</a:t>
            </a:r>
            <a:r>
              <a:rPr lang="en-US" sz="1800" spc="-35" dirty="0"/>
              <a:t>T</a:t>
            </a:r>
            <a:r>
              <a:rPr lang="en-US" sz="1800" spc="-30" dirty="0"/>
              <a:t>I</a:t>
            </a:r>
            <a:r>
              <a:rPr lang="en-US" sz="1800" spc="10" dirty="0"/>
              <a:t>O</a:t>
            </a:r>
            <a:r>
              <a:rPr lang="en-US" sz="1800" dirty="0"/>
              <a:t>N</a:t>
            </a:r>
            <a:r>
              <a:rPr lang="en-US" sz="1800" spc="-345" dirty="0"/>
              <a:t> </a:t>
            </a:r>
            <a:r>
              <a:rPr lang="en-US" sz="1800" spc="-35" dirty="0"/>
              <a:t>A</a:t>
            </a:r>
            <a:r>
              <a:rPr lang="en-US" sz="1800" spc="-5" dirty="0"/>
              <a:t>N</a:t>
            </a:r>
            <a:r>
              <a:rPr lang="en-US" sz="1800" dirty="0"/>
              <a:t>D</a:t>
            </a:r>
            <a:r>
              <a:rPr lang="en-US" sz="1800" spc="35" dirty="0"/>
              <a:t> </a:t>
            </a:r>
            <a:r>
              <a:rPr lang="en-US" sz="1800" spc="-30" dirty="0"/>
              <a:t>I</a:t>
            </a:r>
            <a:r>
              <a:rPr lang="en-US" sz="1800" spc="-35" dirty="0"/>
              <a:t>T</a:t>
            </a:r>
            <a:r>
              <a:rPr lang="en-US" sz="1800" dirty="0"/>
              <a:t>S</a:t>
            </a:r>
            <a:r>
              <a:rPr lang="en-US" sz="1800" spc="60" dirty="0"/>
              <a:t> </a:t>
            </a:r>
            <a:r>
              <a:rPr lang="en-US" sz="1800" spc="-295" dirty="0"/>
              <a:t>V</a:t>
            </a:r>
            <a:r>
              <a:rPr lang="en-US" sz="1800" spc="-35" dirty="0"/>
              <a:t>A</a:t>
            </a:r>
            <a:r>
              <a:rPr lang="en-US" sz="1800" spc="25" dirty="0"/>
              <a:t>LU</a:t>
            </a:r>
            <a:r>
              <a:rPr lang="en-US" sz="1800" dirty="0"/>
              <a:t>E</a:t>
            </a:r>
            <a:r>
              <a:rPr lang="en-US" sz="1800" spc="-65" dirty="0"/>
              <a:t> </a:t>
            </a:r>
            <a:r>
              <a:rPr lang="en-US" sz="1800" spc="-15" dirty="0"/>
              <a:t>P</a:t>
            </a:r>
            <a:r>
              <a:rPr lang="en-US" sz="1800" spc="-30" dirty="0"/>
              <a:t>R</a:t>
            </a:r>
            <a:r>
              <a:rPr lang="en-US" sz="1800" spc="10" dirty="0"/>
              <a:t>O</a:t>
            </a:r>
            <a:r>
              <a:rPr lang="en-US" sz="1800" spc="-15" dirty="0"/>
              <a:t>P</a:t>
            </a:r>
            <a:r>
              <a:rPr lang="en-US" sz="1800" spc="10" dirty="0"/>
              <a:t>O</a:t>
            </a:r>
            <a:r>
              <a:rPr lang="en-US" sz="1800" spc="25" dirty="0"/>
              <a:t>S</a:t>
            </a:r>
            <a:r>
              <a:rPr lang="en-US" sz="1800" spc="-30" dirty="0"/>
              <a:t>I</a:t>
            </a:r>
            <a:r>
              <a:rPr lang="en-US" sz="1800" spc="-35" dirty="0"/>
              <a:t>T</a:t>
            </a:r>
            <a:r>
              <a:rPr lang="en-US" sz="1800" spc="-30" dirty="0"/>
              <a:t>I</a:t>
            </a:r>
            <a:r>
              <a:rPr lang="en-US" sz="1800" spc="10" dirty="0"/>
              <a:t>O</a:t>
            </a:r>
            <a:r>
              <a:rPr lang="en-US" sz="1800" dirty="0"/>
              <a:t>N</a:t>
            </a:r>
          </a:p>
          <a:p>
            <a:pPr marL="285750" indent="-285750">
              <a:buFont typeface="Arial" panose="020B0604020202020204" pitchFamily="34" charset="0"/>
              <a:buChar char="•"/>
            </a:pPr>
            <a:r>
              <a:rPr lang="en-US" sz="1800" spc="15" dirty="0"/>
              <a:t>THE</a:t>
            </a:r>
            <a:r>
              <a:rPr lang="en-US" sz="1800" spc="20" dirty="0"/>
              <a:t> </a:t>
            </a:r>
            <a:r>
              <a:rPr lang="en-US" sz="1800" spc="10" dirty="0"/>
              <a:t>WOW</a:t>
            </a:r>
            <a:r>
              <a:rPr lang="en-US" sz="1800" spc="85" dirty="0"/>
              <a:t> </a:t>
            </a:r>
            <a:r>
              <a:rPr lang="en-US" sz="1800" spc="10" dirty="0"/>
              <a:t>IN</a:t>
            </a:r>
            <a:r>
              <a:rPr lang="en-US" sz="1800" spc="-5" dirty="0"/>
              <a:t> </a:t>
            </a:r>
            <a:r>
              <a:rPr lang="en-US" sz="1800" spc="15" dirty="0"/>
              <a:t>YOUR</a:t>
            </a:r>
            <a:r>
              <a:rPr lang="en-US" sz="1800" spc="-10" dirty="0"/>
              <a:t> </a:t>
            </a:r>
            <a:r>
              <a:rPr lang="en-US" sz="1800" spc="20" dirty="0"/>
              <a:t>SOLUTION</a:t>
            </a:r>
          </a:p>
          <a:p>
            <a:pPr marL="285750" indent="-285750">
              <a:buFont typeface="Arial" panose="020B0604020202020204" pitchFamily="34" charset="0"/>
              <a:buChar char="•"/>
            </a:pPr>
            <a:r>
              <a:rPr lang="en-IN" spc="15" dirty="0">
                <a:latin typeface="Trebuchet MS"/>
                <a:cs typeface="Trebuchet MS"/>
              </a:rPr>
              <a:t>MODELING</a:t>
            </a:r>
            <a:endParaRPr lang="en-IN" sz="1800" spc="5" dirty="0">
              <a:latin typeface="Trebuchet MS"/>
              <a:cs typeface="Trebuchet MS"/>
            </a:endParaRPr>
          </a:p>
          <a:p>
            <a:pPr marL="285750" indent="-285750">
              <a:buFont typeface="Arial" panose="020B0604020202020204" pitchFamily="34" charset="0"/>
              <a:buChar char="•"/>
            </a:pPr>
            <a:r>
              <a:rPr lang="en-IN" dirty="0"/>
              <a:t>R</a:t>
            </a:r>
            <a:r>
              <a:rPr lang="en-IN" spc="-40" dirty="0"/>
              <a:t>E</a:t>
            </a:r>
            <a:r>
              <a:rPr lang="en-IN" spc="15" dirty="0"/>
              <a:t>S</a:t>
            </a:r>
            <a:r>
              <a:rPr lang="en-IN" spc="-30" dirty="0"/>
              <a:t>ULTS</a:t>
            </a:r>
            <a:endParaRPr lang="en-IN" b="1" dirty="0">
              <a:latin typeface="Trebuchet MS"/>
              <a:cs typeface="Trebuchet MS"/>
            </a:endParaRPr>
          </a:p>
          <a:p>
            <a:pPr marL="285750" indent="-285750">
              <a:buFont typeface="Arial" panose="020B0604020202020204" pitchFamily="34" charset="0"/>
              <a:buChar char="•"/>
            </a:pPr>
            <a:endParaRPr lang="en-IN" spc="-20" dirty="0"/>
          </a:p>
          <a:p>
            <a:pPr marL="285750" indent="-285750">
              <a:buFont typeface="Arial" panose="020B0604020202020204" pitchFamily="34" charset="0"/>
              <a:buChar char="•"/>
            </a:pPr>
            <a:endParaRPr lang="en-IN" sz="1800" spc="-20" dirty="0"/>
          </a:p>
          <a:p>
            <a:pPr marL="285750" indent="-285750">
              <a:buFont typeface="Arial" panose="020B0604020202020204" pitchFamily="34" charset="0"/>
              <a:buChar char="•"/>
            </a:pPr>
            <a:endParaRPr lang="en-IN" sz="1800" spc="20"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67850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DDDCA7F-51F6-9183-70A4-7F1375D26A08}"/>
              </a:ext>
            </a:extLst>
          </p:cNvPr>
          <p:cNvSpPr txBox="1"/>
          <p:nvPr/>
        </p:nvSpPr>
        <p:spPr>
          <a:xfrm>
            <a:off x="739774" y="1911842"/>
            <a:ext cx="7108825" cy="2031325"/>
          </a:xfrm>
          <a:prstGeom prst="rect">
            <a:avLst/>
          </a:prstGeom>
          <a:noFill/>
        </p:spPr>
        <p:txBody>
          <a:bodyPr wrap="square" rtlCol="0">
            <a:spAutoFit/>
          </a:bodyPr>
          <a:lstStyle/>
          <a:p>
            <a:pPr algn="just"/>
            <a:r>
              <a:rPr lang="en-US" b="0" i="0" dirty="0">
                <a:solidFill>
                  <a:srgbClr val="0D0D0D"/>
                </a:solidFill>
                <a:effectLst/>
              </a:rPr>
              <a:t>Developing an efficient object detection system is essential for various real-world applications such as surveillance, traffic monitoring, and automated inventory management. Traditional object detection methods often struggle with accuracy and processing speed, limiting their practical utility. To address this issue, we aim to explore the YOLO (You Only Look Once) algorithm, a state-of-the-art approach known for its real-time performance and high accuracy</a:t>
            </a:r>
            <a:r>
              <a:rPr lang="en-US" b="0" i="0" dirty="0">
                <a:solidFill>
                  <a:srgbClr val="0D0D0D"/>
                </a:solidFill>
                <a:effectLst/>
                <a:latin typeface="Söhne"/>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A7298609-EAED-5239-0F4F-3C6ABB438BE7}"/>
              </a:ext>
            </a:extLst>
          </p:cNvPr>
          <p:cNvSpPr txBox="1"/>
          <p:nvPr/>
        </p:nvSpPr>
        <p:spPr>
          <a:xfrm>
            <a:off x="739775" y="2286000"/>
            <a:ext cx="7261225" cy="2308324"/>
          </a:xfrm>
          <a:prstGeom prst="rect">
            <a:avLst/>
          </a:prstGeom>
          <a:noFill/>
        </p:spPr>
        <p:txBody>
          <a:bodyPr wrap="square" rtlCol="0">
            <a:spAutoFit/>
          </a:bodyPr>
          <a:lstStyle/>
          <a:p>
            <a:pPr algn="just"/>
            <a:r>
              <a:rPr lang="en-US" b="0" i="0" dirty="0">
                <a:solidFill>
                  <a:srgbClr val="0D0D0D"/>
                </a:solidFill>
                <a:effectLst/>
              </a:rPr>
              <a:t>Our project aims to implement an efficient object detection system using the YOLO (You Only Look Once) algorithm. This system will accurately identify and localize objects in images and videos in real-time. We'll explore the architecture of YOLO, train a model on labeled datasets, evaluate its performance metrics, and demonstrate its applications across various industries. Through this project, we aim to showcase the effectiveness of YOLO in addressing object detection challenges and its potential impact on diverse real-world scenarios.</a:t>
            </a:r>
            <a:endParaRPr lang="en-IN" dirty="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155F9CC-7086-4E53-2E5F-E397443DD22A}"/>
              </a:ext>
            </a:extLst>
          </p:cNvPr>
          <p:cNvSpPr txBox="1"/>
          <p:nvPr/>
        </p:nvSpPr>
        <p:spPr>
          <a:xfrm>
            <a:off x="699452" y="2133600"/>
            <a:ext cx="8063548" cy="2585323"/>
          </a:xfrm>
          <a:prstGeom prst="rect">
            <a:avLst/>
          </a:prstGeom>
          <a:noFill/>
        </p:spPr>
        <p:txBody>
          <a:bodyPr wrap="square" rtlCol="0">
            <a:spAutoFit/>
          </a:bodyPr>
          <a:lstStyle/>
          <a:p>
            <a:pPr algn="l"/>
            <a:r>
              <a:rPr lang="en-US" b="0" i="0" dirty="0">
                <a:solidFill>
                  <a:srgbClr val="0D0D0D"/>
                </a:solidFill>
                <a:effectLst/>
              </a:rPr>
              <a:t>The end users of this project could include:</a:t>
            </a:r>
          </a:p>
          <a:p>
            <a:pPr algn="l"/>
            <a:endParaRPr lang="en-US" b="0" i="0" dirty="0">
              <a:solidFill>
                <a:srgbClr val="0D0D0D"/>
              </a:solidFill>
              <a:effectLst/>
            </a:endParaRPr>
          </a:p>
          <a:p>
            <a:pPr>
              <a:buFont typeface="+mj-lt"/>
              <a:buAutoNum type="arabicPeriod"/>
            </a:pPr>
            <a:r>
              <a:rPr lang="en-US" b="0" i="0" dirty="0">
                <a:solidFill>
                  <a:srgbClr val="0D0D0D"/>
                </a:solidFill>
                <a:effectLst/>
              </a:rPr>
              <a:t> Surveillance companies and security agencies seeking real-time object             detection solutions.</a:t>
            </a:r>
          </a:p>
          <a:p>
            <a:pPr algn="l">
              <a:buFont typeface="+mj-lt"/>
              <a:buAutoNum type="arabicPeriod"/>
            </a:pPr>
            <a:r>
              <a:rPr lang="en-US" b="0" i="0" dirty="0">
                <a:solidFill>
                  <a:srgbClr val="0D0D0D"/>
                </a:solidFill>
                <a:effectLst/>
              </a:rPr>
              <a:t> Transportation authorities for traffic monitoring and management.</a:t>
            </a:r>
          </a:p>
          <a:p>
            <a:pPr algn="l">
              <a:buFont typeface="+mj-lt"/>
              <a:buAutoNum type="arabicPeriod"/>
            </a:pPr>
            <a:r>
              <a:rPr lang="en-US" b="0" i="0" dirty="0">
                <a:solidFill>
                  <a:srgbClr val="0D0D0D"/>
                </a:solidFill>
                <a:effectLst/>
              </a:rPr>
              <a:t> Retail businesses for automated inventory tracking and theft prevention.</a:t>
            </a:r>
          </a:p>
          <a:p>
            <a:pPr algn="l">
              <a:buFont typeface="+mj-lt"/>
              <a:buAutoNum type="arabicPeriod"/>
            </a:pPr>
            <a:r>
              <a:rPr lang="en-US" b="0" i="0" dirty="0">
                <a:solidFill>
                  <a:srgbClr val="0D0D0D"/>
                </a:solidFill>
                <a:effectLst/>
              </a:rPr>
              <a:t> Healthcare facilities for patient monitoring and medical image analysis.</a:t>
            </a:r>
          </a:p>
          <a:p>
            <a:pPr algn="l">
              <a:buFont typeface="+mj-lt"/>
              <a:buAutoNum type="arabicPeriod"/>
            </a:pPr>
            <a:r>
              <a:rPr lang="en-US" b="0" i="0" dirty="0">
                <a:solidFill>
                  <a:srgbClr val="0D0D0D"/>
                </a:solidFill>
                <a:effectLst/>
              </a:rPr>
              <a:t> Municipalities for urban planning and public safety initiatives.</a:t>
            </a:r>
          </a:p>
          <a:p>
            <a:endParaRPr lang="en-IN" dirty="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10338435" cy="567463"/>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E4EC751-D9FD-D43F-F12E-9D81111570A9}"/>
              </a:ext>
            </a:extLst>
          </p:cNvPr>
          <p:cNvSpPr txBox="1"/>
          <p:nvPr/>
        </p:nvSpPr>
        <p:spPr>
          <a:xfrm>
            <a:off x="3048000" y="1981200"/>
            <a:ext cx="5837904" cy="3139321"/>
          </a:xfrm>
          <a:prstGeom prst="rect">
            <a:avLst/>
          </a:prstGeom>
          <a:noFill/>
        </p:spPr>
        <p:txBody>
          <a:bodyPr wrap="square" rtlCol="0">
            <a:spAutoFit/>
          </a:bodyPr>
          <a:lstStyle/>
          <a:p>
            <a:pPr algn="just"/>
            <a:r>
              <a:rPr lang="en-US" b="0" i="0" dirty="0">
                <a:solidFill>
                  <a:srgbClr val="0D0D0D"/>
                </a:solidFill>
                <a:effectLst/>
              </a:rPr>
              <a:t>Our solution leverages the YOLO (You Only Look Once) algorithm to develop a high-performance object detection system. By utilizing YOLO's real-time processing capabilities and high accuracy, our system offers efficient and accurate detection of objects in images and videos. This enables various industries such as surveillance, transportation, retail, healthcare, and urban planning to benefit from improved automation, enhanced security, and streamlined operations. With our solution, users can achieve faster decision-making, better resource allocation, and improved overall efficiency in their applications.</a:t>
            </a:r>
            <a:endParaRPr lang="en-IN" dirty="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65970" y="49281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B1E9BE69-13A3-44B5-772A-04FF830213B2}"/>
              </a:ext>
            </a:extLst>
          </p:cNvPr>
          <p:cNvSpPr txBox="1"/>
          <p:nvPr/>
        </p:nvSpPr>
        <p:spPr>
          <a:xfrm>
            <a:off x="2381251" y="1600200"/>
            <a:ext cx="6838949" cy="4219575"/>
          </a:xfrm>
          <a:prstGeom prst="rect">
            <a:avLst/>
          </a:prstGeom>
          <a:noFill/>
        </p:spPr>
        <p:txBody>
          <a:bodyPr wrap="square" rtlCol="0">
            <a:spAutoFit/>
          </a:bodyPr>
          <a:lstStyle/>
          <a:p>
            <a:pPr algn="just"/>
            <a:r>
              <a:rPr lang="en-US" b="0" i="0" dirty="0">
                <a:solidFill>
                  <a:srgbClr val="0D0D0D"/>
                </a:solidFill>
                <a:effectLst/>
              </a:rPr>
              <a:t>Our solution stands out by harnessing the YOLO (You Only Look Once) algorithm, a groundbreaking innovation in computer vision. Unlike traditional object detection methods, YOLO revolutionizes the field by enabling real-time detection of objects in images and videos with unparalleled speed and accuracy. What makes YOLO truly remarkable is its unique approach. By dividing the input image into a grid and directly predicting bounding boxes and class probabilities within each grid cell, YOLO achieves near-instantaneous results in a single pass through the neural network. This means that even in complex scenes with multiple objects, YOLO can swiftly and accurately identify each object's presence and location. The WOW factor lies in the transformative impact of this speed and precision. Imagine surveillance systems capable of instantly flagging security threats, autonomous vehicles accurately identifying pedestrians and obstacles in real-time, or retail stores effortlessly tracking inventory movement without delay</a:t>
            </a:r>
            <a:r>
              <a:rPr lang="en-US" b="0" i="0" dirty="0">
                <a:solidFill>
                  <a:srgbClr val="0D0D0D"/>
                </a:solidFill>
                <a:effectLst/>
                <a:latin typeface="Söhne"/>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022567"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34383"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977246" y="44756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33400" y="1049338"/>
            <a:ext cx="9144000" cy="5842625"/>
          </a:xfrm>
          <a:prstGeom prst="rect">
            <a:avLst/>
          </a:prstGeom>
        </p:spPr>
        <p:txBody>
          <a:bodyPr vert="horz" wrap="square" lIns="0" tIns="12700" rIns="0" bIns="0" rtlCol="0">
            <a:spAutoFit/>
          </a:bodyPr>
          <a:lstStyle/>
          <a:p>
            <a:pPr algn="l">
              <a:buFont typeface="+mj-lt"/>
              <a:buAutoNum type="arabicPeriod"/>
            </a:pPr>
            <a:r>
              <a:rPr lang="en-US" b="1" i="0" dirty="0">
                <a:solidFill>
                  <a:srgbClr val="0D0D0D"/>
                </a:solidFill>
                <a:effectLst/>
                <a:latin typeface="Söhne"/>
              </a:rPr>
              <a:t>Choosing a Model Architecture</a:t>
            </a:r>
            <a:r>
              <a:rPr lang="en-US" b="0" i="0" dirty="0">
                <a:solidFill>
                  <a:srgbClr val="0D0D0D"/>
                </a:solidFill>
                <a:effectLst/>
                <a:latin typeface="Söhne"/>
              </a:rPr>
              <a:t>: Selecting an appropriate model architecture is crucial for object detection. Common choices include YOLO (You Only Look Once), SSD (Single Shot </a:t>
            </a:r>
            <a:r>
              <a:rPr lang="en-US" b="0" i="0" dirty="0" err="1">
                <a:solidFill>
                  <a:srgbClr val="0D0D0D"/>
                </a:solidFill>
                <a:effectLst/>
                <a:latin typeface="Söhne"/>
              </a:rPr>
              <a:t>Multibox</a:t>
            </a:r>
            <a:r>
              <a:rPr lang="en-US" b="0" i="0" dirty="0">
                <a:solidFill>
                  <a:srgbClr val="0D0D0D"/>
                </a:solidFill>
                <a:effectLst/>
                <a:latin typeface="Söhne"/>
              </a:rPr>
              <a:t> Detector), Faster R-CNN (Faster Region-based Convolutional Neural Network), and Mask R-CNN (Mask Region-based Convolutional Neural Network).</a:t>
            </a:r>
          </a:p>
          <a:p>
            <a:pPr algn="l">
              <a:buFont typeface="+mj-lt"/>
              <a:buAutoNum type="arabicPeriod"/>
            </a:pPr>
            <a:r>
              <a:rPr lang="en-US" b="1" i="0" dirty="0">
                <a:solidFill>
                  <a:srgbClr val="0D0D0D"/>
                </a:solidFill>
                <a:effectLst/>
                <a:latin typeface="Söhne"/>
              </a:rPr>
              <a:t>Data Collection and Annotation</a:t>
            </a:r>
            <a:r>
              <a:rPr lang="en-US" b="0" i="0" dirty="0">
                <a:solidFill>
                  <a:srgbClr val="0D0D0D"/>
                </a:solidFill>
                <a:effectLst/>
                <a:latin typeface="Söhne"/>
              </a:rPr>
              <a:t>: Gathering a diverse dataset containing images or videos with annotated bounding boxes around objects of interest is essential. Annotation involves labeling each object in the images with its corresponding class label and bounding box coordinates.</a:t>
            </a:r>
          </a:p>
          <a:p>
            <a:pPr algn="l">
              <a:buFont typeface="+mj-lt"/>
              <a:buAutoNum type="arabicPeriod"/>
            </a:pPr>
            <a:r>
              <a:rPr lang="en-US" b="1" i="0" dirty="0">
                <a:solidFill>
                  <a:srgbClr val="0D0D0D"/>
                </a:solidFill>
                <a:effectLst/>
                <a:latin typeface="Söhne"/>
              </a:rPr>
              <a:t>Preprocessing</a:t>
            </a:r>
            <a:r>
              <a:rPr lang="en-US" b="0" i="0" dirty="0">
                <a:solidFill>
                  <a:srgbClr val="0D0D0D"/>
                </a:solidFill>
                <a:effectLst/>
                <a:latin typeface="Söhne"/>
              </a:rPr>
              <a:t>: Preprocessing the dataset involves tasks such as resizing images, normalizing pixel values, and augmenting the data to improve the model's generalization ability.</a:t>
            </a:r>
          </a:p>
          <a:p>
            <a:pPr algn="l">
              <a:buFont typeface="+mj-lt"/>
              <a:buAutoNum type="arabicPeriod"/>
            </a:pPr>
            <a:r>
              <a:rPr lang="en-US" b="1" i="0" dirty="0">
                <a:solidFill>
                  <a:srgbClr val="0D0D0D"/>
                </a:solidFill>
                <a:effectLst/>
                <a:latin typeface="Söhne"/>
              </a:rPr>
              <a:t>Model Training</a:t>
            </a:r>
            <a:r>
              <a:rPr lang="en-US" b="0" i="0" dirty="0">
                <a:solidFill>
                  <a:srgbClr val="0D0D0D"/>
                </a:solidFill>
                <a:effectLst/>
                <a:latin typeface="Söhne"/>
              </a:rPr>
              <a:t>: Training the selected model architecture on the annotated dataset involves optimizing the model's parameters to minimize a loss function that measures the disparity between predicted and ground truth bounding boxes and class labels.</a:t>
            </a:r>
          </a:p>
          <a:p>
            <a:pPr algn="l">
              <a:buFont typeface="+mj-lt"/>
              <a:buAutoNum type="arabicPeriod"/>
            </a:pPr>
            <a:r>
              <a:rPr lang="en-US" b="1" i="0" dirty="0">
                <a:solidFill>
                  <a:srgbClr val="0D0D0D"/>
                </a:solidFill>
                <a:effectLst/>
                <a:latin typeface="Söhne"/>
              </a:rPr>
              <a:t>Hyperparameter Tuning</a:t>
            </a:r>
            <a:r>
              <a:rPr lang="en-US" b="0" i="0" dirty="0">
                <a:solidFill>
                  <a:srgbClr val="0D0D0D"/>
                </a:solidFill>
                <a:effectLst/>
                <a:latin typeface="Söhne"/>
              </a:rPr>
              <a:t>: Fine-tuning hyperparameters such as learning rate, batch size, and optimizer settings is crucial for achieving optimal performance of the model.</a:t>
            </a:r>
          </a:p>
          <a:p>
            <a:pPr algn="l">
              <a:buFont typeface="+mj-lt"/>
              <a:buAutoNum type="arabicPeriod"/>
            </a:pPr>
            <a:r>
              <a:rPr lang="en-US" b="1" i="0" dirty="0">
                <a:solidFill>
                  <a:srgbClr val="0D0D0D"/>
                </a:solidFill>
                <a:effectLst/>
                <a:latin typeface="Söhne"/>
              </a:rPr>
              <a:t>Evaluation</a:t>
            </a:r>
            <a:r>
              <a:rPr lang="en-US" b="0" i="0" dirty="0">
                <a:solidFill>
                  <a:srgbClr val="0D0D0D"/>
                </a:solidFill>
                <a:effectLst/>
                <a:latin typeface="Söhne"/>
              </a:rPr>
              <a:t>: Evaluating the trained model's performance on a separate validation or test dataset using metrics such as Intersection over Union (</a:t>
            </a:r>
            <a:r>
              <a:rPr lang="en-US" b="0" i="0" dirty="0" err="1">
                <a:solidFill>
                  <a:srgbClr val="0D0D0D"/>
                </a:solidFill>
                <a:effectLst/>
                <a:latin typeface="Söhne"/>
              </a:rPr>
              <a:t>IoU</a:t>
            </a:r>
            <a:r>
              <a:rPr lang="en-US" b="0" i="0" dirty="0">
                <a:solidFill>
                  <a:srgbClr val="0D0D0D"/>
                </a:solidFill>
                <a:effectLst/>
                <a:latin typeface="Söhne"/>
              </a:rPr>
              <a:t>), mean Average Precision (</a:t>
            </a:r>
            <a:r>
              <a:rPr lang="en-US" b="0" i="0" dirty="0" err="1">
                <a:solidFill>
                  <a:srgbClr val="0D0D0D"/>
                </a:solidFill>
                <a:effectLst/>
                <a:latin typeface="Söhne"/>
              </a:rPr>
              <a:t>mAP</a:t>
            </a:r>
            <a:r>
              <a:rPr lang="en-US" b="0" i="0" dirty="0">
                <a:solidFill>
                  <a:srgbClr val="0D0D0D"/>
                </a:solidFill>
                <a:effectLst/>
                <a:latin typeface="Söhne"/>
              </a:rPr>
              <a:t>), precision, recall, and F1-score.</a:t>
            </a:r>
          </a:p>
          <a:p>
            <a:pPr algn="l">
              <a:buFont typeface="+mj-lt"/>
              <a:buAutoNum type="arabicPeriod"/>
            </a:pPr>
            <a:r>
              <a:rPr lang="en-US" b="1" i="0" dirty="0">
                <a:solidFill>
                  <a:srgbClr val="0D0D0D"/>
                </a:solidFill>
                <a:effectLst/>
                <a:latin typeface="Söhne"/>
              </a:rPr>
              <a:t>Deployment</a:t>
            </a:r>
            <a:r>
              <a:rPr lang="en-US" b="0" i="0" dirty="0">
                <a:solidFill>
                  <a:srgbClr val="0D0D0D"/>
                </a:solidFill>
                <a:effectLst/>
                <a:latin typeface="Söhne"/>
              </a:rPr>
              <a:t>: Deploying the trained model in real-world applications involves integrating it into software systems or hardware devices to perform object detection tasks.</a:t>
            </a:r>
          </a:p>
          <a:p>
            <a:pPr algn="l">
              <a:buFont typeface="+mj-lt"/>
              <a:buAutoNum type="arabicPeriod"/>
            </a:pPr>
            <a:endParaRPr lang="en-US" b="0" i="0" dirty="0">
              <a:solidFill>
                <a:srgbClr val="0D0D0D"/>
              </a:solidFill>
              <a:effectLst/>
              <a:latin typeface="Times New Roman" panose="02020603050405020304" pitchFamily="18" charset="0"/>
              <a:cs typeface="Times New Roman" panose="02020603050405020304" pitchFamily="18" charset="0"/>
            </a:endParaRPr>
          </a:p>
          <a:p>
            <a:pPr marL="12700">
              <a:lnSpc>
                <a:spcPct val="100000"/>
              </a:lnSpc>
              <a:spcBef>
                <a:spcPts val="100"/>
              </a:spcBef>
            </a:pPr>
            <a:endParaRPr sz="1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endParaRPr lang="en-IN"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970</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YAMINI B</vt:lpstr>
      <vt:lpstr>OBJECT DETECTION USING YOLO ALGORITHM</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 .Ratshaha Priyal</dc:title>
  <dc:creator>Ratshaha priyal.M</dc:creator>
  <cp:lastModifiedBy>YAMINI B</cp:lastModifiedBy>
  <cp:revision>3</cp:revision>
  <dcterms:created xsi:type="dcterms:W3CDTF">2024-03-30T05:44:15Z</dcterms:created>
  <dcterms:modified xsi:type="dcterms:W3CDTF">2024-03-30T08:12:28Z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