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3" r:id="rId8"/>
    <p:sldId id="264" r:id="rId9"/>
    <p:sldId id="265" r:id="rId10"/>
    <p:sldId id="266" r:id="rId11"/>
    <p:sldId id="267" r:id="rId12"/>
    <p:sldId id="268" r:id="rId13"/>
    <p:sldId id="269" r:id="rId14"/>
    <p:sldId id="260"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DA427-8FFA-4804-920C-11FA64A808B7}"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DA427-8FFA-4804-920C-11FA64A808B7}"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DA427-8FFA-4804-920C-11FA64A808B7}"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DA427-8FFA-4804-920C-11FA64A808B7}"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DA427-8FFA-4804-920C-11FA64A808B7}"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DA427-8FFA-4804-920C-11FA64A808B7}"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DA427-8FFA-4804-920C-11FA64A808B7}" type="datetimeFigureOut">
              <a:rPr lang="en-US" smtClean="0"/>
              <a:pPr/>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DA427-8FFA-4804-920C-11FA64A808B7}" type="datetimeFigureOut">
              <a:rPr lang="en-US" smtClean="0"/>
              <a:pPr/>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DA427-8FFA-4804-920C-11FA64A808B7}" type="datetimeFigureOut">
              <a:rPr lang="en-US" smtClean="0"/>
              <a:pPr/>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DA427-8FFA-4804-920C-11FA64A808B7}"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DA427-8FFA-4804-920C-11FA64A808B7}"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EF35A-3A28-4403-851A-00904E78EC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5000" b="-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A427-8FFA-4804-920C-11FA64A808B7}" type="datetimeFigureOut">
              <a:rPr lang="en-US" smtClean="0"/>
              <a:pPr/>
              <a:t>3/2/2016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EF35A-3A28-4403-851A-00904E78EC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eminarsonly.com/electronics/medical-mirror-seminar.php" TargetMode="External"/><Relationship Id="rId2" Type="http://schemas.openxmlformats.org/officeDocument/2006/relationships/hyperlink" Target="https://www.mepits.com/tutorial/176/Biomedical/Medical-Mirr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a:bodyPr>
          <a:lstStyle/>
          <a:p>
            <a:r>
              <a:rPr lang="en-US" dirty="0" smtClean="0"/>
              <a:t>MEDICAL MIRROR</a:t>
            </a:r>
            <a:endParaRPr lang="en-US" dirty="0"/>
          </a:p>
        </p:txBody>
      </p:sp>
      <p:sp>
        <p:nvSpPr>
          <p:cNvPr id="4" name="TextBox 3"/>
          <p:cNvSpPr txBox="1"/>
          <p:nvPr/>
        </p:nvSpPr>
        <p:spPr>
          <a:xfrm>
            <a:off x="6553200" y="3962400"/>
            <a:ext cx="1919693" cy="1323439"/>
          </a:xfrm>
          <a:prstGeom prst="rect">
            <a:avLst/>
          </a:prstGeom>
          <a:noFill/>
        </p:spPr>
        <p:txBody>
          <a:bodyPr wrap="none" rtlCol="0">
            <a:spAutoFit/>
          </a:bodyPr>
          <a:lstStyle/>
          <a:p>
            <a:r>
              <a:rPr lang="en-US" sz="2000" dirty="0" smtClean="0"/>
              <a:t>Submitted by</a:t>
            </a:r>
          </a:p>
          <a:p>
            <a:r>
              <a:rPr lang="en-US" sz="2000" dirty="0" smtClean="0"/>
              <a:t>K . </a:t>
            </a:r>
            <a:r>
              <a:rPr lang="en-US" sz="2000" dirty="0" err="1" smtClean="0"/>
              <a:t>Yamini</a:t>
            </a:r>
            <a:r>
              <a:rPr lang="en-US" sz="2000" dirty="0" smtClean="0"/>
              <a:t>  </a:t>
            </a:r>
            <a:r>
              <a:rPr lang="en-US" sz="2000" dirty="0" err="1" smtClean="0"/>
              <a:t>Durga</a:t>
            </a:r>
            <a:endParaRPr lang="en-US" sz="2000" dirty="0" smtClean="0"/>
          </a:p>
          <a:p>
            <a:r>
              <a:rPr lang="en-US" sz="2000" dirty="0" smtClean="0"/>
              <a:t>14PA5A0418</a:t>
            </a:r>
          </a:p>
          <a:p>
            <a:endParaRPr lang="en-US" sz="2000" dirty="0"/>
          </a:p>
        </p:txBody>
      </p:sp>
      <p:pic>
        <p:nvPicPr>
          <p:cNvPr id="5" name="Picture 4" descr="images.png"/>
          <p:cNvPicPr>
            <a:picLocks noChangeAspect="1"/>
          </p:cNvPicPr>
          <p:nvPr/>
        </p:nvPicPr>
        <p:blipFill>
          <a:blip r:embed="rId2"/>
          <a:stretch>
            <a:fillRect/>
          </a:stretch>
        </p:blipFill>
        <p:spPr>
          <a:xfrm>
            <a:off x="914400" y="3505200"/>
            <a:ext cx="1828800" cy="18030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jpg"/>
          <p:cNvPicPr>
            <a:picLocks noGrp="1" noChangeAspect="1"/>
          </p:cNvPicPr>
          <p:nvPr>
            <p:ph idx="1"/>
          </p:nvPr>
        </p:nvPicPr>
        <p:blipFill>
          <a:blip r:embed="rId2"/>
          <a:stretch>
            <a:fillRect/>
          </a:stretch>
        </p:blipFill>
        <p:spPr>
          <a:xfrm>
            <a:off x="609600" y="1219200"/>
            <a:ext cx="3733800" cy="3886200"/>
          </a:xfrm>
        </p:spPr>
      </p:pic>
      <p:pic>
        <p:nvPicPr>
          <p:cNvPr id="6" name="Picture 5" descr="6.gif"/>
          <p:cNvPicPr>
            <a:picLocks noChangeAspect="1"/>
          </p:cNvPicPr>
          <p:nvPr/>
        </p:nvPicPr>
        <p:blipFill>
          <a:blip r:embed="rId3"/>
          <a:stretch>
            <a:fillRect/>
          </a:stretch>
        </p:blipFill>
        <p:spPr>
          <a:xfrm>
            <a:off x="4800600" y="1219200"/>
            <a:ext cx="4114801" cy="3962400"/>
          </a:xfrm>
          <a:prstGeom prst="rect">
            <a:avLst/>
          </a:prstGeom>
        </p:spPr>
      </p:pic>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n-lt"/>
              </a:rPr>
              <a:t>ADVANTAGES</a:t>
            </a:r>
            <a:endParaRPr lang="en-US" dirty="0">
              <a:latin typeface="+mn-lt"/>
            </a:endParaRPr>
          </a:p>
        </p:txBody>
      </p:sp>
      <p:sp>
        <p:nvSpPr>
          <p:cNvPr id="3" name="Content Placeholder 2"/>
          <p:cNvSpPr>
            <a:spLocks noGrp="1"/>
          </p:cNvSpPr>
          <p:nvPr>
            <p:ph idx="1"/>
          </p:nvPr>
        </p:nvSpPr>
        <p:spPr/>
        <p:txBody>
          <a:bodyPr>
            <a:normAutofit lnSpcReduction="10000"/>
          </a:bodyPr>
          <a:lstStyle/>
          <a:p>
            <a:pPr>
              <a:lnSpc>
                <a:spcPct val="150000"/>
              </a:lnSpc>
            </a:pPr>
            <a:r>
              <a:rPr lang="en-US" sz="2400" dirty="0"/>
              <a:t>The main </a:t>
            </a:r>
            <a:r>
              <a:rPr lang="en-US" sz="2400" b="1" dirty="0"/>
              <a:t>advantage</a:t>
            </a:r>
            <a:r>
              <a:rPr lang="en-US" sz="2400" dirty="0"/>
              <a:t> of this method is very low cost compared with other methods. </a:t>
            </a:r>
            <a:endParaRPr lang="en-US" sz="2400" dirty="0" smtClean="0"/>
          </a:p>
          <a:p>
            <a:pPr>
              <a:lnSpc>
                <a:spcPct val="150000"/>
              </a:lnSpc>
            </a:pPr>
            <a:r>
              <a:rPr lang="en-US" sz="2400" dirty="0" smtClean="0"/>
              <a:t>Blending the data collection process into the course of our daily routines.</a:t>
            </a:r>
          </a:p>
          <a:p>
            <a:pPr>
              <a:lnSpc>
                <a:spcPct val="150000"/>
              </a:lnSpc>
            </a:pPr>
            <a:r>
              <a:rPr lang="en-US" sz="2400" dirty="0" smtClean="0"/>
              <a:t>By using this we can track our daily routine with minimal effort.</a:t>
            </a:r>
          </a:p>
          <a:p>
            <a:pPr>
              <a:lnSpc>
                <a:spcPct val="150000"/>
              </a:lnSpc>
            </a:pPr>
            <a:r>
              <a:rPr lang="en-US" sz="2400" dirty="0" smtClean="0"/>
              <a:t>You could also use it on a phone or laptop or any device that has a camera.</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mn-lt"/>
              </a:rPr>
              <a:t>DISADVANTAGES</a:t>
            </a:r>
            <a:endParaRPr lang="en-US" dirty="0">
              <a:latin typeface="+mn-lt"/>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t> A single user will be able to interact with the mirror at a time.</a:t>
            </a:r>
          </a:p>
          <a:p>
            <a:pPr>
              <a:lnSpc>
                <a:spcPct val="150000"/>
              </a:lnSpc>
            </a:pPr>
            <a:r>
              <a:rPr lang="en-US" sz="2400" dirty="0"/>
              <a:t>medical mirror is that continuous heartbeat measurement like ECG technology is not possible. </a:t>
            </a:r>
          </a:p>
          <a:p>
            <a:pPr>
              <a:lnSpc>
                <a:spcPct val="150000"/>
              </a:lnSpc>
            </a:pPr>
            <a:r>
              <a:rPr lang="en-US" sz="2400" dirty="0" smtClean="0"/>
              <a:t>We </a:t>
            </a:r>
            <a:r>
              <a:rPr lang="en-US" sz="2400" dirty="0"/>
              <a:t>have to wait a time period of 15 seconds to get heartbeat count.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p:txBody>
          <a:bodyPr/>
          <a:lstStyle/>
          <a:p>
            <a:pPr algn="just">
              <a:buNone/>
            </a:pPr>
            <a:r>
              <a:rPr lang="en-US" sz="2400" dirty="0" smtClean="0"/>
              <a:t>                      This </a:t>
            </a:r>
            <a:r>
              <a:rPr lang="en-US" sz="2400" dirty="0"/>
              <a:t>technology shows an advanced approach to users health monitoring depends upon the state of the art technology. The Medical Mirror turns effortlessly into the home environment for data collection process into the course of our daily life.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https://www.mepits.com/tutorial/176/Biomedical/Medical-Mirror</a:t>
            </a:r>
            <a:endParaRPr lang="en-US" dirty="0" smtClean="0"/>
          </a:p>
          <a:p>
            <a:r>
              <a:rPr lang="en-US" dirty="0" smtClean="0">
                <a:hlinkClick r:id="rId3"/>
              </a:rPr>
              <a:t>http://www.seminarsonly.com/electronics/medical-mirror-seminar.php</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10.jpg"/>
          <p:cNvPicPr>
            <a:picLocks noGrp="1" noChangeAspect="1"/>
          </p:cNvPicPr>
          <p:nvPr>
            <p:ph idx="1"/>
          </p:nvPr>
        </p:nvPicPr>
        <p:blipFill>
          <a:blip r:embed="rId2"/>
          <a:stretch>
            <a:fillRect/>
          </a:stretch>
        </p:blipFill>
        <p:spPr>
          <a:xfrm>
            <a:off x="0" y="-152400"/>
            <a:ext cx="9144000" cy="7010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History</a:t>
            </a:r>
          </a:p>
          <a:p>
            <a:r>
              <a:rPr lang="en-US" dirty="0" smtClean="0"/>
              <a:t>Design of medical mirror</a:t>
            </a:r>
          </a:p>
          <a:p>
            <a:r>
              <a:rPr lang="en-US" dirty="0" smtClean="0"/>
              <a:t>How does the technology works</a:t>
            </a:r>
          </a:p>
          <a:p>
            <a:r>
              <a:rPr lang="en-US" dirty="0" smtClean="0"/>
              <a:t>Working</a:t>
            </a:r>
          </a:p>
          <a:p>
            <a:r>
              <a:rPr lang="en-US" dirty="0" smtClean="0"/>
              <a:t>Advantages</a:t>
            </a:r>
          </a:p>
          <a:p>
            <a:r>
              <a:rPr lang="en-US" dirty="0" smtClean="0"/>
              <a:t>Disadvantages</a:t>
            </a:r>
          </a:p>
          <a:p>
            <a:r>
              <a:rPr lang="en-US" dirty="0" smtClean="0"/>
              <a:t>conclusion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2400" b="1" dirty="0" smtClean="0">
                <a:cs typeface="Times New Roman" pitchFamily="18" charset="0"/>
              </a:rPr>
              <a:t>Medical </a:t>
            </a:r>
            <a:r>
              <a:rPr lang="en-US" sz="2400" b="1" dirty="0">
                <a:cs typeface="Times New Roman" pitchFamily="18" charset="0"/>
              </a:rPr>
              <a:t>mirror</a:t>
            </a:r>
            <a:r>
              <a:rPr lang="en-US" sz="2400" dirty="0">
                <a:cs typeface="Times New Roman" pitchFamily="18" charset="0"/>
              </a:rPr>
              <a:t> </a:t>
            </a:r>
            <a:r>
              <a:rPr lang="en-US" sz="2400" dirty="0" smtClean="0">
                <a:cs typeface="Times New Roman" pitchFamily="18" charset="0"/>
              </a:rPr>
              <a:t>is also known as </a:t>
            </a:r>
            <a:r>
              <a:rPr lang="en-US" sz="2400" b="1" dirty="0" smtClean="0">
                <a:cs typeface="Times New Roman" pitchFamily="18" charset="0"/>
              </a:rPr>
              <a:t>Magical</a:t>
            </a:r>
            <a:r>
              <a:rPr lang="en-US" sz="2400" b="1" dirty="0">
                <a:cs typeface="Times New Roman" pitchFamily="18" charset="0"/>
              </a:rPr>
              <a:t> </a:t>
            </a:r>
            <a:r>
              <a:rPr lang="en-US" sz="2400" b="1" dirty="0" smtClean="0">
                <a:cs typeface="Times New Roman" pitchFamily="18" charset="0"/>
              </a:rPr>
              <a:t>mirror</a:t>
            </a:r>
            <a:r>
              <a:rPr lang="en-US" sz="2400" dirty="0" smtClean="0">
                <a:cs typeface="Times New Roman" pitchFamily="18" charset="0"/>
              </a:rPr>
              <a:t> </a:t>
            </a:r>
            <a:r>
              <a:rPr lang="en-US" sz="2400" dirty="0">
                <a:cs typeface="Times New Roman" pitchFamily="18" charset="0"/>
              </a:rPr>
              <a:t>that displays our </a:t>
            </a:r>
            <a:r>
              <a:rPr lang="en-US" sz="2400" dirty="0" smtClean="0">
                <a:cs typeface="Times New Roman" pitchFamily="18" charset="0"/>
              </a:rPr>
              <a:t>heartbeat.</a:t>
            </a:r>
          </a:p>
          <a:p>
            <a:pPr marL="342900" lvl="1" indent="-342900">
              <a:lnSpc>
                <a:spcPct val="150000"/>
              </a:lnSpc>
              <a:buFont typeface="Arial" pitchFamily="34" charset="0"/>
              <a:buChar char="•"/>
            </a:pPr>
            <a:r>
              <a:rPr lang="en-US" sz="2400" dirty="0" smtClean="0"/>
              <a:t>Current techniques for physiological monitoring typically require users to strap on bulky sensors, chest straps or sticky electrodes.</a:t>
            </a:r>
          </a:p>
          <a:p>
            <a:pPr>
              <a:lnSpc>
                <a:spcPct val="150000"/>
              </a:lnSpc>
            </a:pPr>
            <a:r>
              <a:rPr lang="en-US" sz="2400" dirty="0"/>
              <a:t>A new mirror interface for real-time, contact-free measurements of heart rate without the need for external </a:t>
            </a:r>
            <a:r>
              <a:rPr lang="en-US" sz="2400" dirty="0" smtClean="0"/>
              <a:t>sensors.</a:t>
            </a:r>
            <a:endParaRPr lang="en-US" sz="2400"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a:t>
            </a:r>
            <a:endParaRPr lang="en-US" dirty="0"/>
          </a:p>
        </p:txBody>
      </p:sp>
      <p:sp>
        <p:nvSpPr>
          <p:cNvPr id="3" name="Content Placeholder 2"/>
          <p:cNvSpPr>
            <a:spLocks noGrp="1"/>
          </p:cNvSpPr>
          <p:nvPr>
            <p:ph idx="1"/>
          </p:nvPr>
        </p:nvSpPr>
        <p:spPr>
          <a:xfrm>
            <a:off x="228600" y="1143000"/>
            <a:ext cx="8686800" cy="5715000"/>
          </a:xfrm>
        </p:spPr>
        <p:txBody>
          <a:bodyPr>
            <a:normAutofit/>
          </a:bodyPr>
          <a:lstStyle/>
          <a:p>
            <a:pPr>
              <a:lnSpc>
                <a:spcPct val="150000"/>
              </a:lnSpc>
            </a:pPr>
            <a:r>
              <a:rPr lang="en-US" sz="1800" dirty="0" smtClean="0"/>
              <a:t>Invented by Ming -</a:t>
            </a:r>
            <a:r>
              <a:rPr lang="en-US" sz="1800" dirty="0" err="1" smtClean="0"/>
              <a:t>Zher</a:t>
            </a:r>
            <a:r>
              <a:rPr lang="en-US" sz="1800" dirty="0" smtClean="0"/>
              <a:t> </a:t>
            </a:r>
            <a:r>
              <a:rPr lang="en-US" sz="1800" dirty="0" err="1" smtClean="0"/>
              <a:t>poh</a:t>
            </a:r>
            <a:r>
              <a:rPr lang="en-US" sz="1800" dirty="0" smtClean="0"/>
              <a:t> in MIT Media Lab in 2009.</a:t>
            </a:r>
          </a:p>
          <a:p>
            <a:pPr>
              <a:lnSpc>
                <a:spcPct val="150000"/>
              </a:lnSpc>
            </a:pPr>
            <a:r>
              <a:rPr lang="en-US" sz="1800" dirty="0" smtClean="0"/>
              <a:t> In 2009, Ming-</a:t>
            </a:r>
            <a:r>
              <a:rPr lang="en-US" sz="1800" dirty="0" err="1" smtClean="0"/>
              <a:t>Zher</a:t>
            </a:r>
            <a:r>
              <a:rPr lang="en-US" sz="1800" dirty="0" smtClean="0"/>
              <a:t> </a:t>
            </a:r>
            <a:r>
              <a:rPr lang="en-US" sz="1800" dirty="0" err="1" smtClean="0"/>
              <a:t>Poh</a:t>
            </a:r>
            <a:r>
              <a:rPr lang="en-US" sz="1800" dirty="0" smtClean="0"/>
              <a:t> and his roommate, Dan </a:t>
            </a:r>
            <a:r>
              <a:rPr lang="en-US" sz="1800" dirty="0" err="1" smtClean="0"/>
              <a:t>McDuff</a:t>
            </a:r>
            <a:r>
              <a:rPr lang="en-US" sz="1800" dirty="0" smtClean="0"/>
              <a:t>, asked some friends to sit in front of a laptop. He is electrical and medical-engineering graduate student at</a:t>
            </a:r>
          </a:p>
          <a:p>
            <a:pPr>
              <a:lnSpc>
                <a:spcPct val="150000"/>
              </a:lnSpc>
              <a:buNone/>
            </a:pPr>
            <a:r>
              <a:rPr lang="en-US" sz="1800" dirty="0" smtClean="0"/>
              <a:t>       the Massachusetts Institute of Technology (MIT), was trying to transform the computer’s webcam into a heart-rate monitor. </a:t>
            </a:r>
          </a:p>
          <a:p>
            <a:pPr>
              <a:lnSpc>
                <a:spcPct val="150000"/>
              </a:lnSpc>
            </a:pPr>
            <a:r>
              <a:rPr lang="en-US" sz="1800" dirty="0" smtClean="0"/>
              <a:t> After one year, there was a  large framed mirror  sits in the MIT Media Lab. Behind the two-way glass, a webcam-equipped monitor is wired to a laptop.</a:t>
            </a:r>
          </a:p>
          <a:p>
            <a:pPr>
              <a:buNone/>
            </a:pPr>
            <a:endParaRPr lang="en-US" sz="1800" dirty="0" smtClean="0"/>
          </a:p>
          <a:p>
            <a:pPr>
              <a:buNone/>
            </a:pPr>
            <a:endParaRPr lang="en-US" sz="1800" dirty="0"/>
          </a:p>
        </p:txBody>
      </p:sp>
      <p:pic>
        <p:nvPicPr>
          <p:cNvPr id="4" name="Picture 2" descr="http://htmlimg3.scribdassets.com/38gsnaepa81lunhy/images/4-762ef62959.jpg"/>
          <p:cNvPicPr>
            <a:picLocks noChangeAspect="1" noChangeArrowheads="1"/>
          </p:cNvPicPr>
          <p:nvPr/>
        </p:nvPicPr>
        <p:blipFill>
          <a:blip r:embed="rId2"/>
          <a:srcRect l="3844" t="5125" r="2616" b="52162"/>
          <a:stretch>
            <a:fillRect/>
          </a:stretch>
        </p:blipFill>
        <p:spPr bwMode="auto">
          <a:xfrm>
            <a:off x="1905000" y="4800600"/>
            <a:ext cx="4191000" cy="143527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 Medical Mirror</a:t>
            </a:r>
            <a:endParaRPr lang="en-US" dirty="0"/>
          </a:p>
        </p:txBody>
      </p:sp>
      <p:pic>
        <p:nvPicPr>
          <p:cNvPr id="6" name="Content Placeholder 5" descr="1.png"/>
          <p:cNvPicPr>
            <a:picLocks noGrp="1" noChangeAspect="1"/>
          </p:cNvPicPr>
          <p:nvPr>
            <p:ph idx="1"/>
          </p:nvPr>
        </p:nvPicPr>
        <p:blipFill>
          <a:blip r:embed="rId2"/>
          <a:stretch>
            <a:fillRect/>
          </a:stretch>
        </p:blipFill>
        <p:spPr>
          <a:xfrm>
            <a:off x="1981200" y="1905000"/>
            <a:ext cx="6324600" cy="4191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82000" cy="5943600"/>
          </a:xfrm>
        </p:spPr>
        <p:txBody>
          <a:bodyPr>
            <a:normAutofit/>
          </a:bodyPr>
          <a:lstStyle/>
          <a:p>
            <a:pPr>
              <a:lnSpc>
                <a:spcPct val="150000"/>
              </a:lnSpc>
              <a:buFont typeface="Arial" charset="0"/>
              <a:buChar char="•"/>
            </a:pPr>
            <a:r>
              <a:rPr lang="en-US" sz="2400" dirty="0" smtClean="0"/>
              <a:t>Medical Mirror to provide a natural user Interface.</a:t>
            </a:r>
          </a:p>
          <a:p>
            <a:pPr>
              <a:lnSpc>
                <a:spcPct val="150000"/>
              </a:lnSpc>
              <a:buFont typeface="Arial" charset="0"/>
              <a:buChar char="•"/>
            </a:pPr>
            <a:r>
              <a:rPr lang="en-US" sz="2400" dirty="0" smtClean="0"/>
              <a:t> An LCD monitor with a built-in webcam to provide an interactive display.</a:t>
            </a:r>
          </a:p>
          <a:p>
            <a:pPr>
              <a:lnSpc>
                <a:spcPct val="150000"/>
              </a:lnSpc>
              <a:buFont typeface="Arial" charset="0"/>
              <a:buChar char="•"/>
            </a:pPr>
            <a:r>
              <a:rPr lang="en-US" sz="2400" dirty="0" smtClean="0"/>
              <a:t> A two-way mirror was fitted onto the frame to   present a reflective surface for the users in normal lighting conditions.</a:t>
            </a:r>
          </a:p>
          <a:p>
            <a:pPr>
              <a:lnSpc>
                <a:spcPct val="150000"/>
              </a:lnSpc>
              <a:buFont typeface="Arial" charset="0"/>
              <a:buChar char="•"/>
            </a:pPr>
            <a:r>
              <a:rPr lang="en-US" sz="2400" dirty="0" smtClean="0"/>
              <a:t> The user is visible to the webcam and the LCD monitor can be used to project information onto the reflective surface of the mirror.</a:t>
            </a:r>
          </a:p>
          <a:p>
            <a:pPr>
              <a:lnSpc>
                <a:spcPct val="150000"/>
              </a:lnSpc>
              <a:buFont typeface="Arial" charset="0"/>
              <a:buChar char="•"/>
            </a:pPr>
            <a:r>
              <a:rPr lang="en-US" sz="2400" dirty="0" smtClean="0"/>
              <a:t> The monitor and webcam are connected to a laptop running the analysis software in real-time.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How does this technology work??</a:t>
            </a:r>
            <a:endParaRPr lang="en-US" dirty="0"/>
          </a:p>
        </p:txBody>
      </p:sp>
      <p:sp>
        <p:nvSpPr>
          <p:cNvPr id="3" name="Content Placeholder 2"/>
          <p:cNvSpPr>
            <a:spLocks noGrp="1"/>
          </p:cNvSpPr>
          <p:nvPr>
            <p:ph idx="1"/>
          </p:nvPr>
        </p:nvSpPr>
        <p:spPr>
          <a:xfrm>
            <a:off x="228600" y="1219200"/>
            <a:ext cx="8915400" cy="5486400"/>
          </a:xfrm>
        </p:spPr>
        <p:txBody>
          <a:bodyPr>
            <a:noAutofit/>
          </a:bodyPr>
          <a:lstStyle/>
          <a:p>
            <a:pPr>
              <a:lnSpc>
                <a:spcPct val="160000"/>
              </a:lnSpc>
              <a:buFont typeface="Arial" charset="0"/>
              <a:buChar char="•"/>
            </a:pPr>
            <a:r>
              <a:rPr lang="en-US" sz="2000" dirty="0"/>
              <a:t>It uses light to measure the information from your body.</a:t>
            </a:r>
          </a:p>
          <a:p>
            <a:pPr>
              <a:lnSpc>
                <a:spcPct val="160000"/>
              </a:lnSpc>
              <a:buFont typeface="Arial" charset="0"/>
              <a:buChar char="•"/>
            </a:pPr>
            <a:r>
              <a:rPr lang="en-US" sz="2000" dirty="0"/>
              <a:t>Every time your heart beats, the blood in your vessels increases very slightly.</a:t>
            </a:r>
          </a:p>
          <a:p>
            <a:pPr>
              <a:lnSpc>
                <a:spcPct val="160000"/>
              </a:lnSpc>
              <a:buFont typeface="Arial" charset="0"/>
              <a:buChar char="•"/>
            </a:pPr>
            <a:r>
              <a:rPr lang="en-US" sz="2000" dirty="0"/>
              <a:t>Blood absorbs light and so this increase absorbs more mono light, decreasing the amount of light being transmitted or reflected by your body. </a:t>
            </a:r>
          </a:p>
          <a:p>
            <a:pPr>
              <a:lnSpc>
                <a:spcPct val="160000"/>
              </a:lnSpc>
              <a:buFont typeface="Arial" charset="0"/>
              <a:buChar char="•"/>
            </a:pPr>
            <a:r>
              <a:rPr lang="en-US" sz="2000" dirty="0"/>
              <a:t> It detects only human face and ignores anything else such as human body, building etc. </a:t>
            </a:r>
          </a:p>
          <a:p>
            <a:pPr>
              <a:lnSpc>
                <a:spcPct val="160000"/>
              </a:lnSpc>
              <a:buFont typeface="Arial" charset="0"/>
              <a:buChar char="•"/>
            </a:pPr>
            <a:r>
              <a:rPr lang="en-US" sz="2000" dirty="0"/>
              <a:t>In this case we're just using the ambient light around you: sunlight, room light or anything that's illuminating your environment. </a:t>
            </a:r>
          </a:p>
          <a:p>
            <a:pPr>
              <a:lnSpc>
                <a:spcPct val="160000"/>
              </a:lnSpc>
              <a:buFont typeface="Arial" charset="0"/>
              <a:buChar char="•"/>
            </a:pPr>
            <a:r>
              <a:rPr lang="en-US" sz="2000" dirty="0"/>
              <a:t>The camera then measures the mono light being reflected off you, in this case, your face.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jpg"/>
          <p:cNvPicPr>
            <a:picLocks noChangeAspect="1"/>
          </p:cNvPicPr>
          <p:nvPr/>
        </p:nvPicPr>
        <p:blipFill>
          <a:blip r:embed="rId2"/>
          <a:stretch>
            <a:fillRect/>
          </a:stretch>
        </p:blipFill>
        <p:spPr>
          <a:xfrm>
            <a:off x="609600" y="1066800"/>
            <a:ext cx="4034518" cy="4419600"/>
          </a:xfrm>
          <a:prstGeom prst="rect">
            <a:avLst/>
          </a:prstGeom>
        </p:spPr>
      </p:pic>
      <p:pic>
        <p:nvPicPr>
          <p:cNvPr id="7" name="Picture 2"/>
          <p:cNvPicPr>
            <a:picLocks noGrp="1" noChangeAspect="1" noChangeArrowheads="1"/>
          </p:cNvPicPr>
          <p:nvPr>
            <p:ph idx="1"/>
          </p:nvPr>
        </p:nvPicPr>
        <p:blipFill>
          <a:blip r:embed="rId3"/>
          <a:srcRect/>
          <a:stretch>
            <a:fillRect/>
          </a:stretch>
        </p:blipFill>
        <p:spPr>
          <a:xfrm>
            <a:off x="5181600" y="1066800"/>
            <a:ext cx="3657600" cy="4343400"/>
          </a:xfrm>
          <a:prstGeom prst="rect">
            <a:avLst/>
          </a:prstGeo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working</a:t>
            </a:r>
            <a:endParaRPr lang="en-US" dirty="0"/>
          </a:p>
        </p:txBody>
      </p:sp>
      <p:sp>
        <p:nvSpPr>
          <p:cNvPr id="3" name="Content Placeholder 2"/>
          <p:cNvSpPr>
            <a:spLocks noGrp="1"/>
          </p:cNvSpPr>
          <p:nvPr>
            <p:ph idx="1"/>
          </p:nvPr>
        </p:nvSpPr>
        <p:spPr>
          <a:xfrm>
            <a:off x="228600" y="1295400"/>
            <a:ext cx="8763000" cy="5410200"/>
          </a:xfrm>
        </p:spPr>
        <p:txBody>
          <a:bodyPr>
            <a:normAutofit/>
          </a:bodyPr>
          <a:lstStyle/>
          <a:p>
            <a:r>
              <a:rPr lang="en-US" sz="2400" dirty="0" smtClean="0"/>
              <a:t> </a:t>
            </a:r>
            <a:r>
              <a:rPr lang="en-US" sz="2400" dirty="0"/>
              <a:t>An automated face tracker detects the largest face within the video feed from the webcam and localizes the measurement region of interest (ROI) for each video frame.</a:t>
            </a:r>
          </a:p>
          <a:p>
            <a:r>
              <a:rPr lang="en-US" sz="2400" dirty="0"/>
              <a:t>The raw RGB signals are decomposed into three independent components using </a:t>
            </a:r>
            <a:r>
              <a:rPr lang="en-US" sz="2400" dirty="0" smtClean="0"/>
              <a:t>independent </a:t>
            </a:r>
            <a:r>
              <a:rPr lang="en-US" sz="2400" dirty="0"/>
              <a:t>component analysis</a:t>
            </a:r>
            <a:r>
              <a:rPr lang="en-US" sz="2400" dirty="0" smtClean="0"/>
              <a:t>.</a:t>
            </a:r>
          </a:p>
          <a:p>
            <a:pPr>
              <a:buNone/>
            </a:pPr>
            <a:endParaRPr lang="en-US" sz="2400" dirty="0"/>
          </a:p>
        </p:txBody>
      </p:sp>
      <p:pic>
        <p:nvPicPr>
          <p:cNvPr id="4" name="Picture 3" descr="3.png"/>
          <p:cNvPicPr>
            <a:picLocks noChangeAspect="1"/>
          </p:cNvPicPr>
          <p:nvPr/>
        </p:nvPicPr>
        <p:blipFill>
          <a:blip r:embed="rId2"/>
          <a:stretch>
            <a:fillRect/>
          </a:stretch>
        </p:blipFill>
        <p:spPr>
          <a:xfrm>
            <a:off x="1981200" y="3276600"/>
            <a:ext cx="5943600" cy="32666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325</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MEDICAL MIRROR</vt:lpstr>
      <vt:lpstr>CONTENTS</vt:lpstr>
      <vt:lpstr>INTRODUCTION</vt:lpstr>
      <vt:lpstr>HISTORY</vt:lpstr>
      <vt:lpstr>Design of a Medical Mirror</vt:lpstr>
      <vt:lpstr>Slide 6</vt:lpstr>
      <vt:lpstr>How does this technology work??</vt:lpstr>
      <vt:lpstr>Slide 8</vt:lpstr>
      <vt:lpstr>working</vt:lpstr>
      <vt:lpstr>Slide 10</vt:lpstr>
      <vt:lpstr>ADVANTAGES</vt:lpstr>
      <vt:lpstr>DISADVANTAGES</vt:lpstr>
      <vt:lpstr>conclusion</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yamini</cp:lastModifiedBy>
  <cp:revision>34</cp:revision>
  <dcterms:created xsi:type="dcterms:W3CDTF">2016-02-28T08:41:59Z</dcterms:created>
  <dcterms:modified xsi:type="dcterms:W3CDTF">2016-03-02T15:43:27Z</dcterms:modified>
</cp:coreProperties>
</file>