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65" r:id="rId2"/>
    <p:sldMasterId id="2147483789" r:id="rId3"/>
    <p:sldMasterId id="2147483791" r:id="rId4"/>
  </p:sldMasterIdLst>
  <p:notesMasterIdLst>
    <p:notesMasterId r:id="rId11"/>
  </p:notesMasterIdLst>
  <p:handoutMasterIdLst>
    <p:handoutMasterId r:id="rId12"/>
  </p:handoutMasterIdLst>
  <p:sldIdLst>
    <p:sldId id="451" r:id="rId5"/>
    <p:sldId id="488" r:id="rId6"/>
    <p:sldId id="486" r:id="rId7"/>
    <p:sldId id="487" r:id="rId8"/>
    <p:sldId id="489" r:id="rId9"/>
    <p:sldId id="48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EB"/>
    <a:srgbClr val="C7FF17"/>
    <a:srgbClr val="2B0A3D"/>
    <a:srgbClr val="0070AD"/>
    <a:srgbClr val="E6E7E7"/>
    <a:srgbClr val="12ABDB"/>
    <a:srgbClr val="300B48"/>
    <a:srgbClr val="D9D9D9"/>
    <a:srgbClr val="95E616"/>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9" autoAdjust="0"/>
    <p:restoredTop sz="96263" autoAdjust="0"/>
  </p:normalViewPr>
  <p:slideViewPr>
    <p:cSldViewPr>
      <p:cViewPr>
        <p:scale>
          <a:sx n="81" d="100"/>
          <a:sy n="81" d="100"/>
        </p:scale>
        <p:origin x="-414" y="15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26/04/2018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26/04/2018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98603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275714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6672064" y="558924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6452840"/>
            <a:ext cx="4967932" cy="40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mod="1">
    <p:ext uri="{DCECCB84-F9BA-43D5-87BE-67443E8EF086}">
      <p15:sldGuideLst xmlns=""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1762A5-F208-4DDE-9FED-330DD123FD4D}" type="datetimeFigureOut">
              <a:rPr lang="en-IN" smtClean="0"/>
              <a:t>26-04-2018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280638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762A5-F208-4DDE-9FED-330DD123FD4D}" type="datetimeFigureOut">
              <a:rPr lang="en-IN" smtClean="0"/>
              <a:t>26-04-2018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14580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762A5-F208-4DDE-9FED-330DD123FD4D}" type="datetimeFigureOut">
              <a:rPr lang="en-IN" smtClean="0"/>
              <a:t>26-04-2018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44279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762A5-F208-4DDE-9FED-330DD123FD4D}" type="datetimeFigureOut">
              <a:rPr lang="en-IN" smtClean="0"/>
              <a:t>26-04-2018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10102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762A5-F208-4DDE-9FED-330DD123FD4D}" type="datetimeFigureOut">
              <a:rPr lang="en-IN" smtClean="0"/>
              <a:t>26-04-2018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12510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762A5-F208-4DDE-9FED-330DD123FD4D}" type="datetimeFigureOut">
              <a:rPr lang="en-IN" smtClean="0"/>
              <a:t>26-04-2018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96362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0799794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Freeform 29"/>
          <p:cNvSpPr>
            <a:spLocks/>
          </p:cNvSpPr>
          <p:nvPr userDrawn="1"/>
        </p:nvSpPr>
        <p:spPr bwMode="auto">
          <a:xfrm>
            <a:off x="0" y="0"/>
            <a:ext cx="5942704" cy="6858000"/>
          </a:xfrm>
          <a:custGeom>
            <a:avLst/>
            <a:gdLst>
              <a:gd name="connsiteX0" fmla="*/ 0 w 5942704"/>
              <a:gd name="connsiteY0" fmla="*/ 0 h 6858000"/>
              <a:gd name="connsiteX1" fmla="*/ 1934854 w 5942704"/>
              <a:gd name="connsiteY1" fmla="*/ 0 h 6858000"/>
              <a:gd name="connsiteX2" fmla="*/ 2016936 w 5942704"/>
              <a:gd name="connsiteY2" fmla="*/ 210681 h 6858000"/>
              <a:gd name="connsiteX3" fmla="*/ 5381512 w 5942704"/>
              <a:gd name="connsiteY3" fmla="*/ 2418544 h 6858000"/>
              <a:gd name="connsiteX4" fmla="*/ 3847813 w 5942704"/>
              <a:gd name="connsiteY4" fmla="*/ 6821749 h 6858000"/>
              <a:gd name="connsiteX5" fmla="*/ 3794266 w 5942704"/>
              <a:gd name="connsiteY5" fmla="*/ 6858000 h 6858000"/>
              <a:gd name="connsiteX6" fmla="*/ 0 w 59427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8000">
                <a:moveTo>
                  <a:pt x="0" y="0"/>
                </a:moveTo>
                <a:lnTo>
                  <a:pt x="1934854" y="0"/>
                </a:lnTo>
                <a:lnTo>
                  <a:pt x="2016936" y="210681"/>
                </a:lnTo>
                <a:cubicBezTo>
                  <a:pt x="3206701" y="3025068"/>
                  <a:pt x="5838311" y="3712297"/>
                  <a:pt x="5381512" y="2418544"/>
                </a:cubicBezTo>
                <a:cubicBezTo>
                  <a:pt x="6127824" y="2700973"/>
                  <a:pt x="6548790" y="4891946"/>
                  <a:pt x="3847813" y="6821749"/>
                </a:cubicBezTo>
                <a:lnTo>
                  <a:pt x="3794266"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72694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079979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Freeform 29"/>
          <p:cNvSpPr>
            <a:spLocks/>
          </p:cNvSpPr>
          <p:nvPr userDrawn="1"/>
        </p:nvSpPr>
        <p:spPr bwMode="auto">
          <a:xfrm>
            <a:off x="0" y="0"/>
            <a:ext cx="5942704" cy="6858000"/>
          </a:xfrm>
          <a:custGeom>
            <a:avLst/>
            <a:gdLst>
              <a:gd name="connsiteX0" fmla="*/ 0 w 5942704"/>
              <a:gd name="connsiteY0" fmla="*/ 0 h 6858000"/>
              <a:gd name="connsiteX1" fmla="*/ 1934854 w 5942704"/>
              <a:gd name="connsiteY1" fmla="*/ 0 h 6858000"/>
              <a:gd name="connsiteX2" fmla="*/ 2016936 w 5942704"/>
              <a:gd name="connsiteY2" fmla="*/ 210681 h 6858000"/>
              <a:gd name="connsiteX3" fmla="*/ 5381512 w 5942704"/>
              <a:gd name="connsiteY3" fmla="*/ 2418544 h 6858000"/>
              <a:gd name="connsiteX4" fmla="*/ 3847813 w 5942704"/>
              <a:gd name="connsiteY4" fmla="*/ 6821749 h 6858000"/>
              <a:gd name="connsiteX5" fmla="*/ 3794266 w 5942704"/>
              <a:gd name="connsiteY5" fmla="*/ 6858000 h 6858000"/>
              <a:gd name="connsiteX6" fmla="*/ 0 w 59427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8000">
                <a:moveTo>
                  <a:pt x="0" y="0"/>
                </a:moveTo>
                <a:lnTo>
                  <a:pt x="1934854" y="0"/>
                </a:lnTo>
                <a:lnTo>
                  <a:pt x="2016936" y="210681"/>
                </a:lnTo>
                <a:cubicBezTo>
                  <a:pt x="3206701" y="3025068"/>
                  <a:pt x="5838311" y="3712297"/>
                  <a:pt x="5381512" y="2418544"/>
                </a:cubicBezTo>
                <a:cubicBezTo>
                  <a:pt x="6127824" y="2700973"/>
                  <a:pt x="6548790" y="4891946"/>
                  <a:pt x="3847813" y="6821749"/>
                </a:cubicBezTo>
                <a:lnTo>
                  <a:pt x="3794266"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72694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9613472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1762A5-F208-4DDE-9FED-330DD123FD4D}" type="datetimeFigureOut">
              <a:rPr lang="en-IN" smtClean="0"/>
              <a:t>26-04-2018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76982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762A5-F208-4DDE-9FED-330DD123FD4D}" type="datetimeFigureOut">
              <a:rPr lang="en-IN" smtClean="0"/>
              <a:t>26-04-2018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294724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762A5-F208-4DDE-9FED-330DD123FD4D}" type="datetimeFigureOut">
              <a:rPr lang="en-IN" smtClean="0"/>
              <a:t>26-04-2018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28867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1762A5-F208-4DDE-9FED-330DD123FD4D}" type="datetimeFigureOut">
              <a:rPr lang="en-IN" smtClean="0"/>
              <a:t>26-04-2018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12323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1762A5-F208-4DDE-9FED-330DD123FD4D}" type="datetimeFigureOut">
              <a:rPr lang="en-IN" smtClean="0"/>
              <a:t>26-04-2018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41F67F-AD6B-4BDC-B48A-653EA5084FB0}" type="slidenum">
              <a:rPr lang="en-IN" smtClean="0"/>
              <a:t>‹#›</a:t>
            </a:fld>
            <a:endParaRPr lang="en-IN"/>
          </a:p>
        </p:txBody>
      </p:sp>
    </p:spTree>
    <p:extLst>
      <p:ext uri="{BB962C8B-B14F-4D97-AF65-F5344CB8AC3E}">
        <p14:creationId xmlns:p14="http://schemas.microsoft.com/office/powerpoint/2010/main" val="31022427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2.sv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25255898"/>
      </p:ext>
    </p:extLst>
  </p:cSld>
  <p:clrMap bg1="lt1" tx1="dk1" bg2="lt2" tx2="dk2" accent1="accent1" accent2="accent2" accent3="accent3" accent4="accent4" accent5="accent5" accent6="accent6" hlink="hlink" folHlink="folHlink"/>
  <p:sldLayoutIdLst>
    <p:sldLayoutId id="2147483770" r:id="rId1"/>
    <p:sldLayoutId id="2147483787"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p:cNvSpPr>
          <p:nvPr userDrawn="1"/>
        </p:nvSpPr>
        <p:spPr>
          <a:xfrm>
            <a:off x="1524" y="0"/>
            <a:ext cx="12190476" cy="6858000"/>
          </a:xfrm>
          <a:prstGeom prst="rect">
            <a:avLst/>
          </a:prstGeom>
          <a:solidFill>
            <a:schemeClr val="accent6">
              <a:lumMod val="20000"/>
              <a:lumOff val="80000"/>
              <a:alpha val="64706"/>
            </a:schemeClr>
          </a:solidFill>
        </p:spPr>
        <p:txBody>
          <a:bodyPr vert="horz" lIns="0" tIns="0" rIns="0" bIns="0" rtlCol="0">
            <a:noAutofit/>
          </a:bodyPr>
          <a:lstStyle/>
          <a:p>
            <a:pPr marL="228600" indent="-228600" defTabSz="914342">
              <a:spcAft>
                <a:spcPts val="600"/>
              </a:spcAft>
              <a:buClr>
                <a:schemeClr val="accent5"/>
              </a:buClr>
              <a:buFont typeface="Wingdings" pitchFamily="2" charset="2"/>
              <a:buChar char="§"/>
            </a:pPr>
            <a:endParaRPr lang="en-US" sz="1400" dirty="0">
              <a:solidFill>
                <a:schemeClr val="tx2">
                  <a:lumMod val="50000"/>
                </a:schemeClr>
              </a:solidFill>
            </a:endParaRPr>
          </a:p>
        </p:txBody>
      </p:sp>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798796821"/>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62A5-F208-4DDE-9FED-330DD123FD4D}" type="datetimeFigureOut">
              <a:rPr lang="en-IN" smtClean="0"/>
              <a:t>26-04-2018</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1F67F-AD6B-4BDC-B48A-653EA5084FB0}" type="slidenum">
              <a:rPr lang="en-IN" smtClean="0"/>
              <a:t>‹#›</a:t>
            </a:fld>
            <a:endParaRPr lang="en-IN"/>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15">
            <a:extLst>
              <a:ext uri="{96DAC541-7B7A-43D3-8B79-37D633B846F1}">
                <asvg:svgBlip xmlns="" xmlns:asvg="http://schemas.microsoft.com/office/drawing/2016/SVG/main" r:embed="rId16"/>
              </a:ext>
            </a:extLst>
          </a:blip>
          <a:srcRect l="81836" t="-4713" b="16530"/>
          <a:stretch/>
        </p:blipFill>
        <p:spPr>
          <a:xfrm>
            <a:off x="11547793" y="188640"/>
            <a:ext cx="424356" cy="459624"/>
          </a:xfrm>
          <a:prstGeom prst="rect">
            <a:avLst/>
          </a:prstGeom>
        </p:spPr>
      </p:pic>
      <p:sp>
        <p:nvSpPr>
          <p:cNvPr id="8"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9"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0372659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5.jpeg"/><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US" dirty="0" smtClean="0"/>
              <a:t>(Smart Dust)</a:t>
            </a:r>
            <a:endParaRPr lang="en-US" dirty="0"/>
          </a:p>
        </p:txBody>
      </p:sp>
      <p:sp>
        <p:nvSpPr>
          <p:cNvPr id="14" name="Subtitle 4"/>
          <p:cNvSpPr>
            <a:spLocks noGrp="1"/>
          </p:cNvSpPr>
          <p:nvPr>
            <p:ph type="subTitle" idx="1"/>
          </p:nvPr>
        </p:nvSpPr>
        <p:spPr/>
        <p:txBody>
          <a:bodyPr/>
          <a:lstStyle/>
          <a:p>
            <a:pPr lvl="0"/>
            <a:r>
              <a:rPr lang="en-US" dirty="0"/>
              <a:t>April 2018</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784" y="260648"/>
            <a:ext cx="10972800" cy="1282154"/>
          </a:xfrm>
        </p:spPr>
        <p:txBody>
          <a:bodyPr>
            <a:normAutofit/>
          </a:bodyPr>
          <a:lstStyle/>
          <a:p>
            <a:r>
              <a:rPr lang="en-US" sz="1800" dirty="0" smtClean="0"/>
              <a:t>Introduction</a:t>
            </a:r>
            <a:endParaRPr lang="en-US" sz="1800" dirty="0"/>
          </a:p>
        </p:txBody>
      </p:sp>
      <p:sp>
        <p:nvSpPr>
          <p:cNvPr id="3" name="Content Placeholder 2"/>
          <p:cNvSpPr>
            <a:spLocks noGrp="1"/>
          </p:cNvSpPr>
          <p:nvPr>
            <p:ph idx="1"/>
          </p:nvPr>
        </p:nvSpPr>
        <p:spPr>
          <a:xfrm>
            <a:off x="609600" y="1628800"/>
            <a:ext cx="10972800" cy="4320480"/>
          </a:xfrm>
        </p:spPr>
        <p:txBody>
          <a:bodyPr>
            <a:noAutofit/>
          </a:bodyPr>
          <a:lstStyle/>
          <a:p>
            <a:pPr>
              <a:lnSpc>
                <a:spcPct val="150000"/>
              </a:lnSpc>
            </a:pPr>
            <a:r>
              <a:rPr lang="en-IN" sz="1600" dirty="0" smtClean="0"/>
              <a:t>Sensor laden computer nodes</a:t>
            </a:r>
          </a:p>
          <a:p>
            <a:pPr>
              <a:lnSpc>
                <a:spcPct val="150000"/>
              </a:lnSpc>
            </a:pPr>
            <a:r>
              <a:rPr lang="en-IN" sz="1600" dirty="0" smtClean="0"/>
              <a:t>Size – cubic </a:t>
            </a:r>
            <a:r>
              <a:rPr lang="en-IN" sz="1600" dirty="0" err="1" smtClean="0"/>
              <a:t>milli</a:t>
            </a:r>
            <a:r>
              <a:rPr lang="en-IN" sz="1600" dirty="0" smtClean="0"/>
              <a:t> meters</a:t>
            </a:r>
          </a:p>
          <a:p>
            <a:pPr>
              <a:lnSpc>
                <a:spcPct val="150000"/>
              </a:lnSpc>
            </a:pPr>
            <a:r>
              <a:rPr lang="en-IN" sz="1600" dirty="0" smtClean="0"/>
              <a:t>Combination of power supply, sensor and communication mechanisms.</a:t>
            </a:r>
          </a:p>
          <a:p>
            <a:pPr>
              <a:lnSpc>
                <a:spcPct val="150000"/>
              </a:lnSpc>
            </a:pPr>
            <a:r>
              <a:rPr lang="en-IN" sz="1600" dirty="0" smtClean="0"/>
              <a:t>To gather information around surroundings </a:t>
            </a:r>
          </a:p>
          <a:p>
            <a:pPr>
              <a:lnSpc>
                <a:spcPct val="150000"/>
              </a:lnSpc>
            </a:pPr>
            <a:r>
              <a:rPr lang="en-IN" sz="1600" dirty="0" smtClean="0"/>
              <a:t>To monitor various parameters like t</a:t>
            </a:r>
            <a:r>
              <a:rPr lang="en-IN" sz="1600" dirty="0" smtClean="0"/>
              <a:t>emperature, humidity, motion, motion,</a:t>
            </a:r>
          </a:p>
          <a:p>
            <a:pPr marL="0" indent="0">
              <a:lnSpc>
                <a:spcPct val="150000"/>
              </a:lnSpc>
              <a:buNone/>
            </a:pPr>
            <a:r>
              <a:rPr lang="en-IN" sz="1600" dirty="0"/>
              <a:t> </a:t>
            </a:r>
            <a:r>
              <a:rPr lang="en-IN" sz="1600" dirty="0" smtClean="0"/>
              <a:t>       light levels, pollution, chemicals etc.,</a:t>
            </a:r>
          </a:p>
          <a:p>
            <a:pPr>
              <a:lnSpc>
                <a:spcPct val="150000"/>
              </a:lnSpc>
            </a:pPr>
            <a:r>
              <a:rPr lang="en-IN" sz="1600" dirty="0" smtClean="0"/>
              <a:t>A cubic </a:t>
            </a:r>
            <a:r>
              <a:rPr lang="en-IN" sz="1600" dirty="0"/>
              <a:t>millimetre battery can store 1J </a:t>
            </a:r>
            <a:r>
              <a:rPr lang="en-IN" sz="1600" dirty="0" smtClean="0"/>
              <a:t>and could be </a:t>
            </a:r>
            <a:r>
              <a:rPr lang="en-IN" sz="1600" dirty="0"/>
              <a:t>backed </a:t>
            </a:r>
            <a:r>
              <a:rPr lang="en-IN" sz="1600" dirty="0" smtClean="0"/>
              <a:t>up with </a:t>
            </a:r>
            <a:r>
              <a:rPr lang="en-IN" sz="1600" dirty="0"/>
              <a:t>a </a:t>
            </a:r>
            <a:r>
              <a:rPr lang="en-IN" sz="1600" dirty="0" smtClean="0"/>
              <a:t>solar</a:t>
            </a:r>
          </a:p>
          <a:p>
            <a:pPr marL="0" indent="0">
              <a:lnSpc>
                <a:spcPct val="150000"/>
              </a:lnSpc>
              <a:buNone/>
            </a:pPr>
            <a:r>
              <a:rPr lang="en-IN" sz="1600" dirty="0" smtClean="0"/>
              <a:t>        cell or vibrational energy source.</a:t>
            </a:r>
          </a:p>
          <a:p>
            <a:pPr marL="0" indent="0">
              <a:lnSpc>
                <a:spcPct val="150000"/>
              </a:lnSpc>
              <a:buNone/>
            </a:pPr>
            <a:r>
              <a:rPr lang="en-IN" sz="1600" dirty="0" smtClean="0"/>
              <a:t/>
            </a:r>
            <a:br>
              <a:rPr lang="en-IN" sz="1600" dirty="0" smtClean="0"/>
            </a:br>
            <a:endParaRPr lang="en-IN" sz="1600" dirty="0" smtClean="0"/>
          </a:p>
          <a:p>
            <a:pPr>
              <a:lnSpc>
                <a:spcPct val="150000"/>
              </a:lnSpc>
            </a:pPr>
            <a:endParaRPr lang="en-IN" sz="1600" dirty="0" smtClean="0"/>
          </a:p>
          <a:p>
            <a:pPr>
              <a:lnSpc>
                <a:spcPct val="150000"/>
              </a:lnSpc>
            </a:pPr>
            <a:endParaRPr lang="en-IN" sz="1600" dirty="0" smtClean="0"/>
          </a:p>
        </p:txBody>
      </p:sp>
      <p:pic>
        <p:nvPicPr>
          <p:cNvPr id="5" name="Picture 2" descr="Components Smartdust.jpg"/>
          <p:cNvPicPr>
            <a:picLocks noChangeAspect="1" noChangeArrowheads="1"/>
          </p:cNvPicPr>
          <p:nvPr/>
        </p:nvPicPr>
        <p:blipFill>
          <a:blip r:embed="rId3" cstate="print"/>
          <a:srcRect/>
          <a:stretch>
            <a:fillRect/>
          </a:stretch>
        </p:blipFill>
        <p:spPr bwMode="auto">
          <a:xfrm>
            <a:off x="7968208" y="1412776"/>
            <a:ext cx="3384376" cy="2027393"/>
          </a:xfrm>
          <a:prstGeom prst="rect">
            <a:avLst/>
          </a:prstGeom>
          <a:noFill/>
        </p:spPr>
      </p:pic>
      <p:pic>
        <p:nvPicPr>
          <p:cNvPr id="6" name="Picture 5" descr="smartdew.jpg"/>
          <p:cNvPicPr>
            <a:picLocks noChangeAspect="1"/>
          </p:cNvPicPr>
          <p:nvPr/>
        </p:nvPicPr>
        <p:blipFill>
          <a:blip r:embed="rId4" cstate="print"/>
          <a:stretch>
            <a:fillRect/>
          </a:stretch>
        </p:blipFill>
        <p:spPr>
          <a:xfrm>
            <a:off x="8472264" y="3719482"/>
            <a:ext cx="2592288" cy="1849728"/>
          </a:xfrm>
          <a:prstGeom prst="rect">
            <a:avLst/>
          </a:prstGeom>
        </p:spPr>
      </p:pic>
    </p:spTree>
    <p:extLst>
      <p:ext uri="{BB962C8B-B14F-4D97-AF65-F5344CB8AC3E}">
        <p14:creationId xmlns:p14="http://schemas.microsoft.com/office/powerpoint/2010/main" val="117490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Working</a:t>
            </a:r>
            <a:endParaRPr lang="en-US" sz="1800" dirty="0"/>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Smart dust nodes- run by a microcontroller</a:t>
            </a:r>
          </a:p>
          <a:p>
            <a:pPr marL="0" indent="0">
              <a:lnSpc>
                <a:spcPct val="150000"/>
              </a:lnSpc>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Determines the task to be performed by the mote</a:t>
            </a:r>
          </a:p>
          <a:p>
            <a:pPr marL="0" indent="0">
              <a:lnSpc>
                <a:spcPct val="150000"/>
              </a:lnSpc>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Controls power</a:t>
            </a:r>
          </a:p>
          <a:p>
            <a:pPr>
              <a:lnSpc>
                <a:spcPct val="150000"/>
              </a:lnSpc>
            </a:pPr>
            <a:r>
              <a:rPr lang="en-US" sz="1600" dirty="0" smtClean="0">
                <a:latin typeface="Times New Roman" pitchFamily="18" charset="0"/>
                <a:cs typeface="Times New Roman" pitchFamily="18" charset="0"/>
              </a:rPr>
              <a:t>Microcontroller consists of tiny sensors for recording various types of data.</a:t>
            </a:r>
          </a:p>
          <a:p>
            <a:pPr>
              <a:lnSpc>
                <a:spcPct val="150000"/>
              </a:lnSpc>
            </a:pPr>
            <a:r>
              <a:rPr lang="en-US" sz="1600" dirty="0" smtClean="0">
                <a:latin typeface="Times New Roman" pitchFamily="18" charset="0"/>
                <a:cs typeface="Times New Roman" pitchFamily="18" charset="0"/>
              </a:rPr>
              <a:t>Sensors run by timers. </a:t>
            </a:r>
          </a:p>
          <a:p>
            <a:pPr>
              <a:lnSpc>
                <a:spcPct val="150000"/>
              </a:lnSpc>
            </a:pPr>
            <a:r>
              <a:rPr lang="en-US" sz="1600" dirty="0" smtClean="0">
                <a:latin typeface="Times New Roman" pitchFamily="18" charset="0"/>
                <a:cs typeface="Times New Roman" pitchFamily="18" charset="0"/>
              </a:rPr>
              <a:t>Data is sent to the base controlling station.</a:t>
            </a:r>
          </a:p>
          <a:p>
            <a:pPr>
              <a:lnSpc>
                <a:spcPct val="150000"/>
              </a:lnSpc>
            </a:pPr>
            <a:r>
              <a:rPr lang="en-US" sz="1600" dirty="0" smtClean="0"/>
              <a:t>Most of the time, mote is off with  only timers running.</a:t>
            </a:r>
          </a:p>
          <a:p>
            <a:pPr>
              <a:lnSpc>
                <a:spcPct val="150000"/>
              </a:lnSpc>
            </a:pPr>
            <a:r>
              <a:rPr lang="en-US" sz="1600" dirty="0" smtClean="0"/>
              <a:t>When a timer expires, it powers mote to carry out a job , then powers off.</a:t>
            </a:r>
            <a:endParaRPr lang="en-US" sz="1600" dirty="0" smtClean="0">
              <a:latin typeface="Times New Roman" pitchFamily="18" charset="0"/>
              <a:cs typeface="Times New Roman" pitchFamily="18" charset="0"/>
            </a:endParaRPr>
          </a:p>
          <a:p>
            <a:pPr>
              <a:lnSpc>
                <a:spcPct val="150000"/>
              </a:lnSpc>
            </a:pPr>
            <a:endParaRPr lang="en-IN" sz="1600" dirty="0"/>
          </a:p>
        </p:txBody>
      </p:sp>
      <p:pic>
        <p:nvPicPr>
          <p:cNvPr id="5" name="Picture 2" descr="C:\Users\well\Downloads\750px-Information-Flow-Smartdust.jpg"/>
          <p:cNvPicPr>
            <a:picLocks noChangeAspect="1" noChangeArrowheads="1"/>
          </p:cNvPicPr>
          <p:nvPr/>
        </p:nvPicPr>
        <p:blipFill>
          <a:blip r:embed="rId3" cstate="print"/>
          <a:srcRect/>
          <a:stretch>
            <a:fillRect/>
          </a:stretch>
        </p:blipFill>
        <p:spPr bwMode="auto">
          <a:xfrm>
            <a:off x="7176120" y="3573016"/>
            <a:ext cx="4824536" cy="2664296"/>
          </a:xfrm>
          <a:prstGeom prst="rect">
            <a:avLst/>
          </a:prstGeom>
          <a:noFill/>
        </p:spPr>
      </p:pic>
      <p:pic>
        <p:nvPicPr>
          <p:cNvPr id="6" name="Picture 2" descr="C:\Documents and Settings\Administrator\My Documents\Downloads\images4.jpeg"/>
          <p:cNvPicPr>
            <a:picLocks noChangeAspect="1" noChangeArrowheads="1"/>
          </p:cNvPicPr>
          <p:nvPr/>
        </p:nvPicPr>
        <p:blipFill>
          <a:blip r:embed="rId4" cstate="print"/>
          <a:srcRect t="10715"/>
          <a:stretch>
            <a:fillRect/>
          </a:stretch>
        </p:blipFill>
        <p:spPr bwMode="auto">
          <a:xfrm>
            <a:off x="7896200" y="1700808"/>
            <a:ext cx="2952328" cy="1656184"/>
          </a:xfrm>
          <a:prstGeom prst="rect">
            <a:avLst/>
          </a:prstGeom>
          <a:noFill/>
          <a:ln w="9525">
            <a:noFill/>
            <a:miter lim="800000"/>
            <a:headEnd/>
            <a:tailEnd/>
          </a:ln>
        </p:spPr>
      </p:pic>
    </p:spTree>
    <p:extLst>
      <p:ext uri="{BB962C8B-B14F-4D97-AF65-F5344CB8AC3E}">
        <p14:creationId xmlns:p14="http://schemas.microsoft.com/office/powerpoint/2010/main" val="304182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Smart Dust in Real World</a:t>
            </a:r>
            <a:endParaRPr lang="en-US" sz="1800" dirty="0"/>
          </a:p>
        </p:txBody>
      </p:sp>
      <p:sp>
        <p:nvSpPr>
          <p:cNvPr id="3" name="Content Placeholder 2"/>
          <p:cNvSpPr>
            <a:spLocks noGrp="1"/>
          </p:cNvSpPr>
          <p:nvPr>
            <p:ph idx="1"/>
          </p:nvPr>
        </p:nvSpPr>
        <p:spPr/>
        <p:txBody>
          <a:bodyPr>
            <a:normAutofit/>
          </a:bodyPr>
          <a:lstStyle/>
          <a:p>
            <a:pPr>
              <a:lnSpc>
                <a:spcPct val="150000"/>
              </a:lnSpc>
            </a:pPr>
            <a:r>
              <a:rPr lang="en-IN" sz="1600" dirty="0" smtClean="0"/>
              <a:t>IT sector, military, medical and environment monitoring</a:t>
            </a:r>
          </a:p>
          <a:p>
            <a:pPr>
              <a:lnSpc>
                <a:spcPct val="150000"/>
              </a:lnSpc>
            </a:pPr>
            <a:r>
              <a:rPr lang="en-IN" sz="1600" dirty="0" smtClean="0"/>
              <a:t>Battle field surveillance</a:t>
            </a:r>
          </a:p>
          <a:p>
            <a:pPr>
              <a:lnSpc>
                <a:spcPct val="150000"/>
              </a:lnSpc>
            </a:pPr>
            <a:r>
              <a:rPr lang="en-IN" sz="1600" dirty="0" smtClean="0"/>
              <a:t>Detection</a:t>
            </a:r>
          </a:p>
          <a:p>
            <a:pPr>
              <a:lnSpc>
                <a:spcPct val="150000"/>
              </a:lnSpc>
            </a:pPr>
            <a:r>
              <a:rPr lang="en-IN" sz="1600" dirty="0" smtClean="0"/>
              <a:t>Tracking of enemy vehicle</a:t>
            </a:r>
          </a:p>
          <a:p>
            <a:pPr>
              <a:lnSpc>
                <a:spcPct val="150000"/>
              </a:lnSpc>
            </a:pPr>
            <a:r>
              <a:rPr lang="en-IN" sz="1600" dirty="0" smtClean="0"/>
              <a:t>Spread by Unmanned Air Vehicles (UAVs)</a:t>
            </a:r>
          </a:p>
          <a:p>
            <a:pPr>
              <a:lnSpc>
                <a:spcPct val="150000"/>
              </a:lnSpc>
            </a:pPr>
            <a:r>
              <a:rPr lang="en-US" sz="1600" dirty="0" smtClean="0"/>
              <a:t>Monitoring speed and volume of traffic to avoid recurring traffic jams</a:t>
            </a:r>
          </a:p>
          <a:p>
            <a:pPr>
              <a:lnSpc>
                <a:spcPct val="150000"/>
              </a:lnSpc>
            </a:pPr>
            <a:r>
              <a:rPr lang="en-US" sz="1600" dirty="0" smtClean="0"/>
              <a:t>To monitor health status and curing situations  using smart dust</a:t>
            </a:r>
          </a:p>
          <a:p>
            <a:pPr>
              <a:lnSpc>
                <a:spcPct val="150000"/>
              </a:lnSpc>
            </a:pPr>
            <a:r>
              <a:rPr lang="en-US" sz="1600" dirty="0" smtClean="0"/>
              <a:t>To enter </a:t>
            </a:r>
            <a:r>
              <a:rPr lang="en-US" sz="1600" dirty="0"/>
              <a:t>human bodies and check for </a:t>
            </a:r>
            <a:r>
              <a:rPr lang="en-US" sz="1600" dirty="0" smtClean="0"/>
              <a:t>physiological problems</a:t>
            </a:r>
          </a:p>
          <a:p>
            <a:pPr>
              <a:lnSpc>
                <a:spcPct val="150000"/>
              </a:lnSpc>
            </a:pPr>
            <a:endParaRPr lang="en-US" sz="1600" dirty="0" smtClean="0"/>
          </a:p>
          <a:p>
            <a:pPr marL="0" indent="0">
              <a:lnSpc>
                <a:spcPct val="150000"/>
              </a:lnSpc>
              <a:buNone/>
            </a:pPr>
            <a:endParaRPr lang="en-US" sz="1600" dirty="0" smtClean="0"/>
          </a:p>
          <a:p>
            <a:pPr marL="0" indent="0">
              <a:lnSpc>
                <a:spcPct val="150000"/>
              </a:lnSpc>
              <a:buNone/>
            </a:pPr>
            <a:endParaRPr lang="en-IN" sz="1600" dirty="0" smtClean="0"/>
          </a:p>
          <a:p>
            <a:pPr>
              <a:lnSpc>
                <a:spcPct val="150000"/>
              </a:lnSpc>
            </a:pPr>
            <a:endParaRPr lang="en-IN" dirty="0" smtClean="0"/>
          </a:p>
          <a:p>
            <a:pPr>
              <a:lnSpc>
                <a:spcPct val="150000"/>
              </a:lnSpc>
            </a:pPr>
            <a:endParaRPr lang="en-IN" dirty="0"/>
          </a:p>
        </p:txBody>
      </p:sp>
      <p:pic>
        <p:nvPicPr>
          <p:cNvPr id="5" name="Picture 4" descr="cycle jacket"/>
          <p:cNvPicPr>
            <a:picLocks noChangeAspect="1" noChangeArrowheads="1"/>
          </p:cNvPicPr>
          <p:nvPr/>
        </p:nvPicPr>
        <p:blipFill>
          <a:blip r:embed="rId3" cstate="print"/>
          <a:srcRect/>
          <a:stretch>
            <a:fillRect/>
          </a:stretch>
        </p:blipFill>
        <p:spPr>
          <a:xfrm>
            <a:off x="8103022" y="4005064"/>
            <a:ext cx="2952328" cy="2269831"/>
          </a:xfrm>
          <a:prstGeom prst="rect">
            <a:avLst/>
          </a:prstGeom>
          <a:noFill/>
        </p:spPr>
      </p:pic>
      <p:grpSp>
        <p:nvGrpSpPr>
          <p:cNvPr id="6" name="Group 102"/>
          <p:cNvGrpSpPr>
            <a:grpSpLocks/>
          </p:cNvGrpSpPr>
          <p:nvPr/>
        </p:nvGrpSpPr>
        <p:grpSpPr bwMode="auto">
          <a:xfrm>
            <a:off x="7896200" y="1188163"/>
            <a:ext cx="3032157" cy="2491071"/>
            <a:chOff x="152400" y="990600"/>
            <a:chExt cx="8305800" cy="5861049"/>
          </a:xfrm>
        </p:grpSpPr>
        <p:graphicFrame>
          <p:nvGraphicFramePr>
            <p:cNvPr id="7" name="Object 2"/>
            <p:cNvGraphicFramePr>
              <a:graphicFrameLocks noChangeAspect="1"/>
            </p:cNvGraphicFramePr>
            <p:nvPr/>
          </p:nvGraphicFramePr>
          <p:xfrm>
            <a:off x="152400" y="3124200"/>
            <a:ext cx="2039938" cy="3468688"/>
          </p:xfrm>
          <a:graphic>
            <a:graphicData uri="http://schemas.openxmlformats.org/presentationml/2006/ole">
              <mc:AlternateContent xmlns:mc="http://schemas.openxmlformats.org/markup-compatibility/2006">
                <mc:Choice xmlns:v="urn:schemas-microsoft-com:vml" Requires="v">
                  <p:oleObj spid="_x0000_s2059" name="Clip" r:id="rId4" imgW="2041556" imgH="3468986" progId="">
                    <p:embed/>
                  </p:oleObj>
                </mc:Choice>
                <mc:Fallback>
                  <p:oleObj name="Clip" r:id="rId4" imgW="2041556" imgH="34689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124200"/>
                          <a:ext cx="2039938" cy="346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p:cNvGraphicFramePr>
              <a:graphicFrameLocks noChangeAspect="1"/>
            </p:cNvGraphicFramePr>
            <p:nvPr/>
          </p:nvGraphicFramePr>
          <p:xfrm>
            <a:off x="3048002" y="2667002"/>
            <a:ext cx="5410198" cy="4184647"/>
          </p:xfrm>
          <a:graphic>
            <a:graphicData uri="http://schemas.openxmlformats.org/presentationml/2006/ole">
              <mc:AlternateContent xmlns:mc="http://schemas.openxmlformats.org/markup-compatibility/2006">
                <mc:Choice xmlns:v="urn:schemas-microsoft-com:vml" Requires="v">
                  <p:oleObj spid="_x0000_s2060" name="Clip" r:id="rId6" imgW="4484483" imgH="3468986" progId="">
                    <p:embed/>
                  </p:oleObj>
                </mc:Choice>
                <mc:Fallback>
                  <p:oleObj name="Clip" r:id="rId6" imgW="4484483" imgH="34689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2" y="2667002"/>
                          <a:ext cx="5410198" cy="4184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
            <p:cNvGraphicFramePr>
              <a:graphicFrameLocks noChangeAspect="1"/>
            </p:cNvGraphicFramePr>
            <p:nvPr/>
          </p:nvGraphicFramePr>
          <p:xfrm>
            <a:off x="3629686" y="990600"/>
            <a:ext cx="4583112" cy="1319214"/>
          </p:xfrm>
          <a:graphic>
            <a:graphicData uri="http://schemas.openxmlformats.org/presentationml/2006/ole">
              <mc:AlternateContent xmlns:mc="http://schemas.openxmlformats.org/markup-compatibility/2006">
                <mc:Choice xmlns:v="urn:schemas-microsoft-com:vml" Requires="v">
                  <p:oleObj spid="_x0000_s2061" name="Clip" r:id="rId8" imgW="4582562" imgH="1318788" progId="">
                    <p:embed/>
                  </p:oleObj>
                </mc:Choice>
                <mc:Fallback>
                  <p:oleObj name="Clip" r:id="rId8" imgW="4582562" imgH="131878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9686" y="990600"/>
                          <a:ext cx="4583112" cy="1319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8"/>
            <p:cNvGrpSpPr>
              <a:grpSpLocks/>
            </p:cNvGrpSpPr>
            <p:nvPr/>
          </p:nvGrpSpPr>
          <p:grpSpPr bwMode="auto">
            <a:xfrm>
              <a:off x="4038600" y="1981200"/>
              <a:ext cx="2514600" cy="3505200"/>
              <a:chOff x="2544" y="1248"/>
              <a:chExt cx="1584" cy="2208"/>
            </a:xfrm>
          </p:grpSpPr>
          <p:sp>
            <p:nvSpPr>
              <p:cNvPr id="29" name="Oval 17"/>
              <p:cNvSpPr>
                <a:spLocks noChangeArrowheads="1"/>
              </p:cNvSpPr>
              <p:nvPr/>
            </p:nvSpPr>
            <p:spPr bwMode="auto">
              <a:xfrm>
                <a:off x="4080" y="124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0" name="Oval 18"/>
              <p:cNvSpPr>
                <a:spLocks noChangeArrowheads="1"/>
              </p:cNvSpPr>
              <p:nvPr/>
            </p:nvSpPr>
            <p:spPr bwMode="auto">
              <a:xfrm>
                <a:off x="3984" y="134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1" name="Oval 19"/>
              <p:cNvSpPr>
                <a:spLocks noChangeArrowheads="1"/>
              </p:cNvSpPr>
              <p:nvPr/>
            </p:nvSpPr>
            <p:spPr bwMode="auto">
              <a:xfrm>
                <a:off x="3984" y="144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2" name="Oval 20"/>
              <p:cNvSpPr>
                <a:spLocks noChangeArrowheads="1"/>
              </p:cNvSpPr>
              <p:nvPr/>
            </p:nvSpPr>
            <p:spPr bwMode="auto">
              <a:xfrm>
                <a:off x="2976" y="225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3" name="Oval 21"/>
              <p:cNvSpPr>
                <a:spLocks noChangeArrowheads="1"/>
              </p:cNvSpPr>
              <p:nvPr/>
            </p:nvSpPr>
            <p:spPr bwMode="auto">
              <a:xfrm>
                <a:off x="3168" y="220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4" name="Oval 22"/>
              <p:cNvSpPr>
                <a:spLocks noChangeArrowheads="1"/>
              </p:cNvSpPr>
              <p:nvPr/>
            </p:nvSpPr>
            <p:spPr bwMode="auto">
              <a:xfrm>
                <a:off x="2928" y="244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5" name="Oval 23"/>
              <p:cNvSpPr>
                <a:spLocks noChangeArrowheads="1"/>
              </p:cNvSpPr>
              <p:nvPr/>
            </p:nvSpPr>
            <p:spPr bwMode="auto">
              <a:xfrm>
                <a:off x="3072" y="249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6" name="Oval 24"/>
              <p:cNvSpPr>
                <a:spLocks noChangeArrowheads="1"/>
              </p:cNvSpPr>
              <p:nvPr/>
            </p:nvSpPr>
            <p:spPr bwMode="auto">
              <a:xfrm>
                <a:off x="3552" y="177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7" name="Oval 25"/>
              <p:cNvSpPr>
                <a:spLocks noChangeArrowheads="1"/>
              </p:cNvSpPr>
              <p:nvPr/>
            </p:nvSpPr>
            <p:spPr bwMode="auto">
              <a:xfrm>
                <a:off x="3552" y="168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8" name="Oval 26"/>
              <p:cNvSpPr>
                <a:spLocks noChangeArrowheads="1"/>
              </p:cNvSpPr>
              <p:nvPr/>
            </p:nvSpPr>
            <p:spPr bwMode="auto">
              <a:xfrm>
                <a:off x="3216" y="20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39" name="Oval 27"/>
              <p:cNvSpPr>
                <a:spLocks noChangeArrowheads="1"/>
              </p:cNvSpPr>
              <p:nvPr/>
            </p:nvSpPr>
            <p:spPr bwMode="auto">
              <a:xfrm>
                <a:off x="3072" y="235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0" name="Oval 28"/>
              <p:cNvSpPr>
                <a:spLocks noChangeArrowheads="1"/>
              </p:cNvSpPr>
              <p:nvPr/>
            </p:nvSpPr>
            <p:spPr bwMode="auto">
              <a:xfrm>
                <a:off x="3264" y="230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1" name="Oval 29"/>
              <p:cNvSpPr>
                <a:spLocks noChangeArrowheads="1"/>
              </p:cNvSpPr>
              <p:nvPr/>
            </p:nvSpPr>
            <p:spPr bwMode="auto">
              <a:xfrm>
                <a:off x="3024" y="254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2" name="Oval 30"/>
              <p:cNvSpPr>
                <a:spLocks noChangeArrowheads="1"/>
              </p:cNvSpPr>
              <p:nvPr/>
            </p:nvSpPr>
            <p:spPr bwMode="auto">
              <a:xfrm>
                <a:off x="3168" y="244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3" name="Oval 31"/>
              <p:cNvSpPr>
                <a:spLocks noChangeArrowheads="1"/>
              </p:cNvSpPr>
              <p:nvPr/>
            </p:nvSpPr>
            <p:spPr bwMode="auto">
              <a:xfrm>
                <a:off x="3264" y="196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4" name="Oval 32"/>
              <p:cNvSpPr>
                <a:spLocks noChangeArrowheads="1"/>
              </p:cNvSpPr>
              <p:nvPr/>
            </p:nvSpPr>
            <p:spPr bwMode="auto">
              <a:xfrm>
                <a:off x="3216" y="20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5" name="Oval 33"/>
              <p:cNvSpPr>
                <a:spLocks noChangeArrowheads="1"/>
              </p:cNvSpPr>
              <p:nvPr/>
            </p:nvSpPr>
            <p:spPr bwMode="auto">
              <a:xfrm>
                <a:off x="3312" y="21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6" name="Oval 34"/>
              <p:cNvSpPr>
                <a:spLocks noChangeArrowheads="1"/>
              </p:cNvSpPr>
              <p:nvPr/>
            </p:nvSpPr>
            <p:spPr bwMode="auto">
              <a:xfrm>
                <a:off x="3168" y="230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7" name="Oval 35"/>
              <p:cNvSpPr>
                <a:spLocks noChangeArrowheads="1"/>
              </p:cNvSpPr>
              <p:nvPr/>
            </p:nvSpPr>
            <p:spPr bwMode="auto">
              <a:xfrm>
                <a:off x="3360" y="240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8" name="Oval 36"/>
              <p:cNvSpPr>
                <a:spLocks noChangeArrowheads="1"/>
              </p:cNvSpPr>
              <p:nvPr/>
            </p:nvSpPr>
            <p:spPr bwMode="auto">
              <a:xfrm>
                <a:off x="3120" y="264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49" name="Oval 37"/>
              <p:cNvSpPr>
                <a:spLocks noChangeArrowheads="1"/>
              </p:cNvSpPr>
              <p:nvPr/>
            </p:nvSpPr>
            <p:spPr bwMode="auto">
              <a:xfrm>
                <a:off x="3264" y="254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0" name="Oval 38"/>
              <p:cNvSpPr>
                <a:spLocks noChangeArrowheads="1"/>
              </p:cNvSpPr>
              <p:nvPr/>
            </p:nvSpPr>
            <p:spPr bwMode="auto">
              <a:xfrm>
                <a:off x="3360" y="20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1" name="Oval 39"/>
              <p:cNvSpPr>
                <a:spLocks noChangeArrowheads="1"/>
              </p:cNvSpPr>
              <p:nvPr/>
            </p:nvSpPr>
            <p:spPr bwMode="auto">
              <a:xfrm>
                <a:off x="3312" y="21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2" name="Oval 40"/>
              <p:cNvSpPr>
                <a:spLocks noChangeArrowheads="1"/>
              </p:cNvSpPr>
              <p:nvPr/>
            </p:nvSpPr>
            <p:spPr bwMode="auto">
              <a:xfrm>
                <a:off x="3456" y="18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3" name="Oval 41"/>
              <p:cNvSpPr>
                <a:spLocks noChangeArrowheads="1"/>
              </p:cNvSpPr>
              <p:nvPr/>
            </p:nvSpPr>
            <p:spPr bwMode="auto">
              <a:xfrm>
                <a:off x="3264" y="240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4" name="Oval 42"/>
              <p:cNvSpPr>
                <a:spLocks noChangeArrowheads="1"/>
              </p:cNvSpPr>
              <p:nvPr/>
            </p:nvSpPr>
            <p:spPr bwMode="auto">
              <a:xfrm>
                <a:off x="3504" y="20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5" name="Oval 43"/>
              <p:cNvSpPr>
                <a:spLocks noChangeArrowheads="1"/>
              </p:cNvSpPr>
              <p:nvPr/>
            </p:nvSpPr>
            <p:spPr bwMode="auto">
              <a:xfrm>
                <a:off x="3216" y="259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6" name="Oval 44"/>
              <p:cNvSpPr>
                <a:spLocks noChangeArrowheads="1"/>
              </p:cNvSpPr>
              <p:nvPr/>
            </p:nvSpPr>
            <p:spPr bwMode="auto">
              <a:xfrm>
                <a:off x="3360" y="264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7" name="Oval 45"/>
              <p:cNvSpPr>
                <a:spLocks noChangeArrowheads="1"/>
              </p:cNvSpPr>
              <p:nvPr/>
            </p:nvSpPr>
            <p:spPr bwMode="auto">
              <a:xfrm>
                <a:off x="3456" y="21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8" name="Oval 46"/>
              <p:cNvSpPr>
                <a:spLocks noChangeArrowheads="1"/>
              </p:cNvSpPr>
              <p:nvPr/>
            </p:nvSpPr>
            <p:spPr bwMode="auto">
              <a:xfrm>
                <a:off x="3456" y="18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59" name="Oval 47"/>
              <p:cNvSpPr>
                <a:spLocks noChangeArrowheads="1"/>
              </p:cNvSpPr>
              <p:nvPr/>
            </p:nvSpPr>
            <p:spPr bwMode="auto">
              <a:xfrm>
                <a:off x="3552" y="192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0" name="Oval 48"/>
              <p:cNvSpPr>
                <a:spLocks noChangeArrowheads="1"/>
              </p:cNvSpPr>
              <p:nvPr/>
            </p:nvSpPr>
            <p:spPr bwMode="auto">
              <a:xfrm>
                <a:off x="3360" y="249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1" name="Oval 49"/>
              <p:cNvSpPr>
                <a:spLocks noChangeArrowheads="1"/>
              </p:cNvSpPr>
              <p:nvPr/>
            </p:nvSpPr>
            <p:spPr bwMode="auto">
              <a:xfrm>
                <a:off x="3600" y="21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2" name="Oval 50"/>
              <p:cNvSpPr>
                <a:spLocks noChangeArrowheads="1"/>
              </p:cNvSpPr>
              <p:nvPr/>
            </p:nvSpPr>
            <p:spPr bwMode="auto">
              <a:xfrm>
                <a:off x="3312" y="268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3" name="Oval 51"/>
              <p:cNvSpPr>
                <a:spLocks noChangeArrowheads="1"/>
              </p:cNvSpPr>
              <p:nvPr/>
            </p:nvSpPr>
            <p:spPr bwMode="auto">
              <a:xfrm>
                <a:off x="3504" y="230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4" name="Oval 52"/>
              <p:cNvSpPr>
                <a:spLocks noChangeArrowheads="1"/>
              </p:cNvSpPr>
              <p:nvPr/>
            </p:nvSpPr>
            <p:spPr bwMode="auto">
              <a:xfrm>
                <a:off x="3840" y="144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5" name="Oval 53"/>
              <p:cNvSpPr>
                <a:spLocks noChangeArrowheads="1"/>
              </p:cNvSpPr>
              <p:nvPr/>
            </p:nvSpPr>
            <p:spPr bwMode="auto">
              <a:xfrm>
                <a:off x="4080" y="144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6" name="Oval 54"/>
              <p:cNvSpPr>
                <a:spLocks noChangeArrowheads="1"/>
              </p:cNvSpPr>
              <p:nvPr/>
            </p:nvSpPr>
            <p:spPr bwMode="auto">
              <a:xfrm>
                <a:off x="3840" y="153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7" name="Oval 55"/>
              <p:cNvSpPr>
                <a:spLocks noChangeArrowheads="1"/>
              </p:cNvSpPr>
              <p:nvPr/>
            </p:nvSpPr>
            <p:spPr bwMode="auto">
              <a:xfrm>
                <a:off x="3696" y="196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8" name="Oval 56"/>
              <p:cNvSpPr>
                <a:spLocks noChangeArrowheads="1"/>
              </p:cNvSpPr>
              <p:nvPr/>
            </p:nvSpPr>
            <p:spPr bwMode="auto">
              <a:xfrm>
                <a:off x="3936" y="153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69" name="Oval 57"/>
              <p:cNvSpPr>
                <a:spLocks noChangeArrowheads="1"/>
              </p:cNvSpPr>
              <p:nvPr/>
            </p:nvSpPr>
            <p:spPr bwMode="auto">
              <a:xfrm>
                <a:off x="3936" y="163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0" name="Oval 58"/>
              <p:cNvSpPr>
                <a:spLocks noChangeArrowheads="1"/>
              </p:cNvSpPr>
              <p:nvPr/>
            </p:nvSpPr>
            <p:spPr bwMode="auto">
              <a:xfrm>
                <a:off x="3696" y="153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1" name="Oval 59"/>
              <p:cNvSpPr>
                <a:spLocks noChangeArrowheads="1"/>
              </p:cNvSpPr>
              <p:nvPr/>
            </p:nvSpPr>
            <p:spPr bwMode="auto">
              <a:xfrm>
                <a:off x="3888" y="172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2" name="Oval 60"/>
              <p:cNvSpPr>
                <a:spLocks noChangeArrowheads="1"/>
              </p:cNvSpPr>
              <p:nvPr/>
            </p:nvSpPr>
            <p:spPr bwMode="auto">
              <a:xfrm>
                <a:off x="3888" y="18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3" name="Oval 61"/>
              <p:cNvSpPr>
                <a:spLocks noChangeArrowheads="1"/>
              </p:cNvSpPr>
              <p:nvPr/>
            </p:nvSpPr>
            <p:spPr bwMode="auto">
              <a:xfrm>
                <a:off x="3792" y="163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4" name="Oval 62"/>
              <p:cNvSpPr>
                <a:spLocks noChangeArrowheads="1"/>
              </p:cNvSpPr>
              <p:nvPr/>
            </p:nvSpPr>
            <p:spPr bwMode="auto">
              <a:xfrm>
                <a:off x="3696" y="172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5" name="Oval 63"/>
              <p:cNvSpPr>
                <a:spLocks noChangeArrowheads="1"/>
              </p:cNvSpPr>
              <p:nvPr/>
            </p:nvSpPr>
            <p:spPr bwMode="auto">
              <a:xfrm>
                <a:off x="3696" y="18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6" name="Oval 64"/>
              <p:cNvSpPr>
                <a:spLocks noChangeArrowheads="1"/>
              </p:cNvSpPr>
              <p:nvPr/>
            </p:nvSpPr>
            <p:spPr bwMode="auto">
              <a:xfrm>
                <a:off x="2592" y="297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7" name="Oval 65"/>
              <p:cNvSpPr>
                <a:spLocks noChangeArrowheads="1"/>
              </p:cNvSpPr>
              <p:nvPr/>
            </p:nvSpPr>
            <p:spPr bwMode="auto">
              <a:xfrm>
                <a:off x="2784" y="292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8" name="Oval 66"/>
              <p:cNvSpPr>
                <a:spLocks noChangeArrowheads="1"/>
              </p:cNvSpPr>
              <p:nvPr/>
            </p:nvSpPr>
            <p:spPr bwMode="auto">
              <a:xfrm>
                <a:off x="2544" y="316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79" name="Oval 67"/>
              <p:cNvSpPr>
                <a:spLocks noChangeArrowheads="1"/>
              </p:cNvSpPr>
              <p:nvPr/>
            </p:nvSpPr>
            <p:spPr bwMode="auto">
              <a:xfrm>
                <a:off x="2688" y="321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0" name="Oval 68"/>
              <p:cNvSpPr>
                <a:spLocks noChangeArrowheads="1"/>
              </p:cNvSpPr>
              <p:nvPr/>
            </p:nvSpPr>
            <p:spPr bwMode="auto">
              <a:xfrm>
                <a:off x="2832" y="278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1" name="Oval 69"/>
              <p:cNvSpPr>
                <a:spLocks noChangeArrowheads="1"/>
              </p:cNvSpPr>
              <p:nvPr/>
            </p:nvSpPr>
            <p:spPr bwMode="auto">
              <a:xfrm>
                <a:off x="2688" y="307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2" name="Oval 70"/>
              <p:cNvSpPr>
                <a:spLocks noChangeArrowheads="1"/>
              </p:cNvSpPr>
              <p:nvPr/>
            </p:nvSpPr>
            <p:spPr bwMode="auto">
              <a:xfrm>
                <a:off x="2880" y="30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3" name="Oval 71"/>
              <p:cNvSpPr>
                <a:spLocks noChangeArrowheads="1"/>
              </p:cNvSpPr>
              <p:nvPr/>
            </p:nvSpPr>
            <p:spPr bwMode="auto">
              <a:xfrm>
                <a:off x="2640" y="32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4" name="Oval 72"/>
              <p:cNvSpPr>
                <a:spLocks noChangeArrowheads="1"/>
              </p:cNvSpPr>
              <p:nvPr/>
            </p:nvSpPr>
            <p:spPr bwMode="auto">
              <a:xfrm>
                <a:off x="2784" y="316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5" name="Oval 73"/>
              <p:cNvSpPr>
                <a:spLocks noChangeArrowheads="1"/>
              </p:cNvSpPr>
              <p:nvPr/>
            </p:nvSpPr>
            <p:spPr bwMode="auto">
              <a:xfrm>
                <a:off x="2880" y="268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6" name="Oval 74"/>
              <p:cNvSpPr>
                <a:spLocks noChangeArrowheads="1"/>
              </p:cNvSpPr>
              <p:nvPr/>
            </p:nvSpPr>
            <p:spPr bwMode="auto">
              <a:xfrm>
                <a:off x="2832" y="278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7" name="Oval 75"/>
              <p:cNvSpPr>
                <a:spLocks noChangeArrowheads="1"/>
              </p:cNvSpPr>
              <p:nvPr/>
            </p:nvSpPr>
            <p:spPr bwMode="auto">
              <a:xfrm>
                <a:off x="2928" y="288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8" name="Oval 76"/>
              <p:cNvSpPr>
                <a:spLocks noChangeArrowheads="1"/>
              </p:cNvSpPr>
              <p:nvPr/>
            </p:nvSpPr>
            <p:spPr bwMode="auto">
              <a:xfrm>
                <a:off x="2784" y="30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89" name="Oval 77"/>
              <p:cNvSpPr>
                <a:spLocks noChangeArrowheads="1"/>
              </p:cNvSpPr>
              <p:nvPr/>
            </p:nvSpPr>
            <p:spPr bwMode="auto">
              <a:xfrm>
                <a:off x="2976" y="312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0" name="Oval 78"/>
              <p:cNvSpPr>
                <a:spLocks noChangeArrowheads="1"/>
              </p:cNvSpPr>
              <p:nvPr/>
            </p:nvSpPr>
            <p:spPr bwMode="auto">
              <a:xfrm>
                <a:off x="2736" y="33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1" name="Oval 79"/>
              <p:cNvSpPr>
                <a:spLocks noChangeArrowheads="1"/>
              </p:cNvSpPr>
              <p:nvPr/>
            </p:nvSpPr>
            <p:spPr bwMode="auto">
              <a:xfrm>
                <a:off x="2880" y="326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2" name="Oval 80"/>
              <p:cNvSpPr>
                <a:spLocks noChangeArrowheads="1"/>
              </p:cNvSpPr>
              <p:nvPr/>
            </p:nvSpPr>
            <p:spPr bwMode="auto">
              <a:xfrm>
                <a:off x="2976" y="278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3" name="Oval 81"/>
              <p:cNvSpPr>
                <a:spLocks noChangeArrowheads="1"/>
              </p:cNvSpPr>
              <p:nvPr/>
            </p:nvSpPr>
            <p:spPr bwMode="auto">
              <a:xfrm>
                <a:off x="2928" y="288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4" name="Oval 82"/>
              <p:cNvSpPr>
                <a:spLocks noChangeArrowheads="1"/>
              </p:cNvSpPr>
              <p:nvPr/>
            </p:nvSpPr>
            <p:spPr bwMode="auto">
              <a:xfrm>
                <a:off x="2880" y="312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5" name="Oval 83"/>
              <p:cNvSpPr>
                <a:spLocks noChangeArrowheads="1"/>
              </p:cNvSpPr>
              <p:nvPr/>
            </p:nvSpPr>
            <p:spPr bwMode="auto">
              <a:xfrm>
                <a:off x="3120" y="278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6" name="Oval 84"/>
              <p:cNvSpPr>
                <a:spLocks noChangeArrowheads="1"/>
              </p:cNvSpPr>
              <p:nvPr/>
            </p:nvSpPr>
            <p:spPr bwMode="auto">
              <a:xfrm>
                <a:off x="2832" y="3312"/>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7" name="Oval 85"/>
              <p:cNvSpPr>
                <a:spLocks noChangeArrowheads="1"/>
              </p:cNvSpPr>
              <p:nvPr/>
            </p:nvSpPr>
            <p:spPr bwMode="auto">
              <a:xfrm>
                <a:off x="2976" y="336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8" name="Oval 86"/>
              <p:cNvSpPr>
                <a:spLocks noChangeArrowheads="1"/>
              </p:cNvSpPr>
              <p:nvPr/>
            </p:nvSpPr>
            <p:spPr bwMode="auto">
              <a:xfrm>
                <a:off x="3072" y="288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99" name="Oval 87"/>
              <p:cNvSpPr>
                <a:spLocks noChangeArrowheads="1"/>
              </p:cNvSpPr>
              <p:nvPr/>
            </p:nvSpPr>
            <p:spPr bwMode="auto">
              <a:xfrm>
                <a:off x="2976" y="3216"/>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100" name="Oval 88"/>
              <p:cNvSpPr>
                <a:spLocks noChangeArrowheads="1"/>
              </p:cNvSpPr>
              <p:nvPr/>
            </p:nvSpPr>
            <p:spPr bwMode="auto">
              <a:xfrm>
                <a:off x="3216" y="2880"/>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101" name="Oval 89"/>
              <p:cNvSpPr>
                <a:spLocks noChangeArrowheads="1"/>
              </p:cNvSpPr>
              <p:nvPr/>
            </p:nvSpPr>
            <p:spPr bwMode="auto">
              <a:xfrm>
                <a:off x="2928" y="3408"/>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102" name="Oval 90"/>
              <p:cNvSpPr>
                <a:spLocks noChangeArrowheads="1"/>
              </p:cNvSpPr>
              <p:nvPr/>
            </p:nvSpPr>
            <p:spPr bwMode="auto">
              <a:xfrm>
                <a:off x="3120" y="3024"/>
                <a:ext cx="48" cy="48"/>
              </a:xfrm>
              <a:prstGeom prst="ellipse">
                <a:avLst/>
              </a:prstGeom>
              <a:solidFill>
                <a:srgbClr val="FF3300"/>
              </a:solidFill>
              <a:ln w="9525">
                <a:noFill/>
                <a:round/>
                <a:headEnd/>
                <a:tailEnd/>
              </a:ln>
            </p:spPr>
            <p:txBody>
              <a:bodyPr wrap="none" anchor="ctr"/>
              <a:lstStyle/>
              <a:p>
                <a:pPr eaLnBrk="1" hangingPunct="1"/>
                <a:endParaRPr lang="en-US"/>
              </a:p>
            </p:txBody>
          </p:sp>
          <p:sp>
            <p:nvSpPr>
              <p:cNvPr id="103" name="Oval 91"/>
              <p:cNvSpPr>
                <a:spLocks noChangeArrowheads="1"/>
              </p:cNvSpPr>
              <p:nvPr/>
            </p:nvSpPr>
            <p:spPr bwMode="auto">
              <a:xfrm>
                <a:off x="3312" y="2688"/>
                <a:ext cx="48" cy="48"/>
              </a:xfrm>
              <a:prstGeom prst="ellipse">
                <a:avLst/>
              </a:prstGeom>
              <a:solidFill>
                <a:srgbClr val="FF3300"/>
              </a:solidFill>
              <a:ln w="9525">
                <a:noFill/>
                <a:round/>
                <a:headEnd/>
                <a:tailEnd/>
              </a:ln>
            </p:spPr>
            <p:txBody>
              <a:bodyPr wrap="none" anchor="ctr"/>
              <a:lstStyle/>
              <a:p>
                <a:pPr eaLnBrk="1" hangingPunct="1"/>
                <a:endParaRPr lang="en-US"/>
              </a:p>
            </p:txBody>
          </p:sp>
        </p:grpSp>
        <p:grpSp>
          <p:nvGrpSpPr>
            <p:cNvPr id="11" name="Group 99"/>
            <p:cNvGrpSpPr>
              <a:grpSpLocks/>
            </p:cNvGrpSpPr>
            <p:nvPr/>
          </p:nvGrpSpPr>
          <p:grpSpPr bwMode="auto">
            <a:xfrm>
              <a:off x="1981200" y="2971800"/>
              <a:ext cx="5181600" cy="2209800"/>
              <a:chOff x="1248" y="1872"/>
              <a:chExt cx="3264" cy="1392"/>
            </a:xfrm>
          </p:grpSpPr>
          <p:sp>
            <p:nvSpPr>
              <p:cNvPr id="24" name="Rectangle 92"/>
              <p:cNvSpPr>
                <a:spLocks noChangeArrowheads="1"/>
              </p:cNvSpPr>
              <p:nvPr/>
            </p:nvSpPr>
            <p:spPr bwMode="auto">
              <a:xfrm>
                <a:off x="2688" y="1872"/>
                <a:ext cx="1824" cy="1392"/>
              </a:xfrm>
              <a:prstGeom prst="rect">
                <a:avLst/>
              </a:prstGeom>
              <a:noFill/>
              <a:ln w="38100">
                <a:solidFill>
                  <a:srgbClr val="FF3300"/>
                </a:solidFill>
                <a:miter lim="800000"/>
                <a:headEnd/>
                <a:tailEnd/>
              </a:ln>
            </p:spPr>
            <p:txBody>
              <a:bodyPr wrap="none" anchor="ctr"/>
              <a:lstStyle/>
              <a:p>
                <a:pPr eaLnBrk="1" hangingPunct="1"/>
                <a:endParaRPr lang="en-US"/>
              </a:p>
            </p:txBody>
          </p:sp>
          <p:sp>
            <p:nvSpPr>
              <p:cNvPr id="25" name="Line 93"/>
              <p:cNvSpPr>
                <a:spLocks noChangeShapeType="1"/>
              </p:cNvSpPr>
              <p:nvPr/>
            </p:nvSpPr>
            <p:spPr bwMode="auto">
              <a:xfrm flipV="1">
                <a:off x="1248" y="1872"/>
                <a:ext cx="1440" cy="624"/>
              </a:xfrm>
              <a:prstGeom prst="line">
                <a:avLst/>
              </a:prstGeom>
              <a:noFill/>
              <a:ln w="9525">
                <a:solidFill>
                  <a:srgbClr val="FF3300"/>
                </a:solidFill>
                <a:round/>
                <a:headEnd/>
                <a:tailEnd/>
              </a:ln>
            </p:spPr>
            <p:txBody>
              <a:bodyPr wrap="none" anchor="ctr"/>
              <a:lstStyle/>
              <a:p>
                <a:endParaRPr lang="en-US"/>
              </a:p>
            </p:txBody>
          </p:sp>
          <p:sp>
            <p:nvSpPr>
              <p:cNvPr id="26" name="Line 94"/>
              <p:cNvSpPr>
                <a:spLocks noChangeShapeType="1"/>
              </p:cNvSpPr>
              <p:nvPr/>
            </p:nvSpPr>
            <p:spPr bwMode="auto">
              <a:xfrm flipV="1">
                <a:off x="1296" y="1872"/>
                <a:ext cx="3216" cy="624"/>
              </a:xfrm>
              <a:prstGeom prst="line">
                <a:avLst/>
              </a:prstGeom>
              <a:noFill/>
              <a:ln w="9525">
                <a:solidFill>
                  <a:srgbClr val="FF3300"/>
                </a:solidFill>
                <a:round/>
                <a:headEnd/>
                <a:tailEnd/>
              </a:ln>
            </p:spPr>
            <p:txBody>
              <a:bodyPr wrap="none" anchor="ctr"/>
              <a:lstStyle/>
              <a:p>
                <a:endParaRPr lang="en-US"/>
              </a:p>
            </p:txBody>
          </p:sp>
          <p:sp>
            <p:nvSpPr>
              <p:cNvPr id="27" name="Line 95"/>
              <p:cNvSpPr>
                <a:spLocks noChangeShapeType="1"/>
              </p:cNvSpPr>
              <p:nvPr/>
            </p:nvSpPr>
            <p:spPr bwMode="auto">
              <a:xfrm>
                <a:off x="1296" y="2496"/>
                <a:ext cx="3216" cy="768"/>
              </a:xfrm>
              <a:prstGeom prst="line">
                <a:avLst/>
              </a:prstGeom>
              <a:noFill/>
              <a:ln w="9525">
                <a:solidFill>
                  <a:srgbClr val="FF3300"/>
                </a:solidFill>
                <a:round/>
                <a:headEnd/>
                <a:tailEnd/>
              </a:ln>
            </p:spPr>
            <p:txBody>
              <a:bodyPr wrap="none" anchor="ctr"/>
              <a:lstStyle/>
              <a:p>
                <a:endParaRPr lang="en-US"/>
              </a:p>
            </p:txBody>
          </p:sp>
          <p:sp>
            <p:nvSpPr>
              <p:cNvPr id="28" name="Line 96"/>
              <p:cNvSpPr>
                <a:spLocks noChangeShapeType="1"/>
              </p:cNvSpPr>
              <p:nvPr/>
            </p:nvSpPr>
            <p:spPr bwMode="auto">
              <a:xfrm>
                <a:off x="1248" y="2496"/>
                <a:ext cx="1440" cy="768"/>
              </a:xfrm>
              <a:prstGeom prst="line">
                <a:avLst/>
              </a:prstGeom>
              <a:noFill/>
              <a:ln w="9525">
                <a:solidFill>
                  <a:srgbClr val="FF3300"/>
                </a:solidFill>
                <a:round/>
                <a:headEnd/>
                <a:tailEnd/>
              </a:ln>
            </p:spPr>
            <p:txBody>
              <a:bodyPr wrap="none" anchor="ctr"/>
              <a:lstStyle/>
              <a:p>
                <a:endParaRPr lang="en-US"/>
              </a:p>
            </p:txBody>
          </p:sp>
        </p:grpSp>
        <p:grpSp>
          <p:nvGrpSpPr>
            <p:cNvPr id="12" name="Group 3"/>
            <p:cNvGrpSpPr>
              <a:grpSpLocks/>
            </p:cNvGrpSpPr>
            <p:nvPr/>
          </p:nvGrpSpPr>
          <p:grpSpPr bwMode="auto">
            <a:xfrm rot="-3192675">
              <a:off x="1801812" y="3684588"/>
              <a:ext cx="511175" cy="609600"/>
              <a:chOff x="3331" y="208"/>
              <a:chExt cx="1796" cy="2144"/>
            </a:xfrm>
          </p:grpSpPr>
          <p:sp>
            <p:nvSpPr>
              <p:cNvPr id="13" name="Freeform 4"/>
              <p:cNvSpPr>
                <a:spLocks/>
              </p:cNvSpPr>
              <p:nvPr/>
            </p:nvSpPr>
            <p:spPr bwMode="auto">
              <a:xfrm>
                <a:off x="3338" y="218"/>
                <a:ext cx="1729" cy="2119"/>
              </a:xfrm>
              <a:custGeom>
                <a:avLst/>
                <a:gdLst>
                  <a:gd name="T0" fmla="*/ 1086 w 3459"/>
                  <a:gd name="T1" fmla="*/ 0 h 4239"/>
                  <a:gd name="T2" fmla="*/ 892 w 3459"/>
                  <a:gd name="T3" fmla="*/ 101 h 4239"/>
                  <a:gd name="T4" fmla="*/ 649 w 3459"/>
                  <a:gd name="T5" fmla="*/ 403 h 4239"/>
                  <a:gd name="T6" fmla="*/ 615 w 3459"/>
                  <a:gd name="T7" fmla="*/ 531 h 4239"/>
                  <a:gd name="T8" fmla="*/ 750 w 3459"/>
                  <a:gd name="T9" fmla="*/ 639 h 4239"/>
                  <a:gd name="T10" fmla="*/ 708 w 3459"/>
                  <a:gd name="T11" fmla="*/ 725 h 4239"/>
                  <a:gd name="T12" fmla="*/ 867 w 3459"/>
                  <a:gd name="T13" fmla="*/ 892 h 4239"/>
                  <a:gd name="T14" fmla="*/ 978 w 3459"/>
                  <a:gd name="T15" fmla="*/ 909 h 4239"/>
                  <a:gd name="T16" fmla="*/ 1010 w 3459"/>
                  <a:gd name="T17" fmla="*/ 1002 h 4239"/>
                  <a:gd name="T18" fmla="*/ 860 w 3459"/>
                  <a:gd name="T19" fmla="*/ 1113 h 4239"/>
                  <a:gd name="T20" fmla="*/ 801 w 3459"/>
                  <a:gd name="T21" fmla="*/ 1002 h 4239"/>
                  <a:gd name="T22" fmla="*/ 691 w 3459"/>
                  <a:gd name="T23" fmla="*/ 902 h 4239"/>
                  <a:gd name="T24" fmla="*/ 489 w 3459"/>
                  <a:gd name="T25" fmla="*/ 767 h 4239"/>
                  <a:gd name="T26" fmla="*/ 329 w 3459"/>
                  <a:gd name="T27" fmla="*/ 801 h 4239"/>
                  <a:gd name="T28" fmla="*/ 101 w 3459"/>
                  <a:gd name="T29" fmla="*/ 985 h 4239"/>
                  <a:gd name="T30" fmla="*/ 0 w 3459"/>
                  <a:gd name="T31" fmla="*/ 1248 h 4239"/>
                  <a:gd name="T32" fmla="*/ 152 w 3459"/>
                  <a:gd name="T33" fmla="*/ 1407 h 4239"/>
                  <a:gd name="T34" fmla="*/ 143 w 3459"/>
                  <a:gd name="T35" fmla="*/ 1491 h 4239"/>
                  <a:gd name="T36" fmla="*/ 261 w 3459"/>
                  <a:gd name="T37" fmla="*/ 1634 h 4239"/>
                  <a:gd name="T38" fmla="*/ 379 w 3459"/>
                  <a:gd name="T39" fmla="*/ 1634 h 4239"/>
                  <a:gd name="T40" fmla="*/ 455 w 3459"/>
                  <a:gd name="T41" fmla="*/ 1769 h 4239"/>
                  <a:gd name="T42" fmla="*/ 246 w 3459"/>
                  <a:gd name="T43" fmla="*/ 2031 h 4239"/>
                  <a:gd name="T44" fmla="*/ 202 w 3459"/>
                  <a:gd name="T45" fmla="*/ 2181 h 4239"/>
                  <a:gd name="T46" fmla="*/ 305 w 3459"/>
                  <a:gd name="T47" fmla="*/ 2333 h 4239"/>
                  <a:gd name="T48" fmla="*/ 438 w 3459"/>
                  <a:gd name="T49" fmla="*/ 2400 h 4239"/>
                  <a:gd name="T50" fmla="*/ 985 w 3459"/>
                  <a:gd name="T51" fmla="*/ 3227 h 4239"/>
                  <a:gd name="T52" fmla="*/ 1096 w 3459"/>
                  <a:gd name="T53" fmla="*/ 3276 h 4239"/>
                  <a:gd name="T54" fmla="*/ 1676 w 3459"/>
                  <a:gd name="T55" fmla="*/ 4121 h 4239"/>
                  <a:gd name="T56" fmla="*/ 1828 w 3459"/>
                  <a:gd name="T57" fmla="*/ 4239 h 4239"/>
                  <a:gd name="T58" fmla="*/ 2012 w 3459"/>
                  <a:gd name="T59" fmla="*/ 4221 h 4239"/>
                  <a:gd name="T60" fmla="*/ 2248 w 3459"/>
                  <a:gd name="T61" fmla="*/ 4069 h 4239"/>
                  <a:gd name="T62" fmla="*/ 2474 w 3459"/>
                  <a:gd name="T63" fmla="*/ 3706 h 4239"/>
                  <a:gd name="T64" fmla="*/ 1641 w 3459"/>
                  <a:gd name="T65" fmla="*/ 2535 h 4239"/>
                  <a:gd name="T66" fmla="*/ 2079 w 3459"/>
                  <a:gd name="T67" fmla="*/ 2063 h 4239"/>
                  <a:gd name="T68" fmla="*/ 2164 w 3459"/>
                  <a:gd name="T69" fmla="*/ 2098 h 4239"/>
                  <a:gd name="T70" fmla="*/ 2349 w 3459"/>
                  <a:gd name="T71" fmla="*/ 1938 h 4239"/>
                  <a:gd name="T72" fmla="*/ 2214 w 3459"/>
                  <a:gd name="T73" fmla="*/ 1719 h 4239"/>
                  <a:gd name="T74" fmla="*/ 2029 w 3459"/>
                  <a:gd name="T75" fmla="*/ 1869 h 4239"/>
                  <a:gd name="T76" fmla="*/ 1600 w 3459"/>
                  <a:gd name="T77" fmla="*/ 2080 h 4239"/>
                  <a:gd name="T78" fmla="*/ 1288 w 3459"/>
                  <a:gd name="T79" fmla="*/ 1651 h 4239"/>
                  <a:gd name="T80" fmla="*/ 1440 w 3459"/>
                  <a:gd name="T81" fmla="*/ 1491 h 4239"/>
                  <a:gd name="T82" fmla="*/ 1666 w 3459"/>
                  <a:gd name="T83" fmla="*/ 1675 h 4239"/>
                  <a:gd name="T84" fmla="*/ 2037 w 3459"/>
                  <a:gd name="T85" fmla="*/ 1820 h 4239"/>
                  <a:gd name="T86" fmla="*/ 2096 w 3459"/>
                  <a:gd name="T87" fmla="*/ 1786 h 4239"/>
                  <a:gd name="T88" fmla="*/ 2231 w 3459"/>
                  <a:gd name="T89" fmla="*/ 1542 h 4239"/>
                  <a:gd name="T90" fmla="*/ 2619 w 3459"/>
                  <a:gd name="T91" fmla="*/ 2375 h 4239"/>
                  <a:gd name="T92" fmla="*/ 2811 w 3459"/>
                  <a:gd name="T93" fmla="*/ 2544 h 4239"/>
                  <a:gd name="T94" fmla="*/ 3182 w 3459"/>
                  <a:gd name="T95" fmla="*/ 2409 h 4239"/>
                  <a:gd name="T96" fmla="*/ 3459 w 3459"/>
                  <a:gd name="T97" fmla="*/ 2063 h 4239"/>
                  <a:gd name="T98" fmla="*/ 3410 w 3459"/>
                  <a:gd name="T99" fmla="*/ 1675 h 4239"/>
                  <a:gd name="T100" fmla="*/ 2651 w 3459"/>
                  <a:gd name="T101" fmla="*/ 1052 h 4239"/>
                  <a:gd name="T102" fmla="*/ 2609 w 3459"/>
                  <a:gd name="T103" fmla="*/ 867 h 4239"/>
                  <a:gd name="T104" fmla="*/ 1961 w 3459"/>
                  <a:gd name="T105" fmla="*/ 371 h 4239"/>
                  <a:gd name="T106" fmla="*/ 1784 w 3459"/>
                  <a:gd name="T107" fmla="*/ 143 h 4239"/>
                  <a:gd name="T108" fmla="*/ 1641 w 3459"/>
                  <a:gd name="T109" fmla="*/ 168 h 4239"/>
                  <a:gd name="T110" fmla="*/ 1464 w 3459"/>
                  <a:gd name="T111" fmla="*/ 344 h 4239"/>
                  <a:gd name="T112" fmla="*/ 1272 w 3459"/>
                  <a:gd name="T113" fmla="*/ 143 h 4239"/>
                  <a:gd name="T114" fmla="*/ 1179 w 3459"/>
                  <a:gd name="T115" fmla="*/ 126 h 4239"/>
                  <a:gd name="T116" fmla="*/ 1086 w 3459"/>
                  <a:gd name="T117" fmla="*/ 0 h 4239"/>
                  <a:gd name="T118" fmla="*/ 1086 w 3459"/>
                  <a:gd name="T119" fmla="*/ 0 h 4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459" h="4239">
                    <a:moveTo>
                      <a:pt x="1086" y="0"/>
                    </a:moveTo>
                    <a:lnTo>
                      <a:pt x="892" y="101"/>
                    </a:lnTo>
                    <a:lnTo>
                      <a:pt x="649" y="403"/>
                    </a:lnTo>
                    <a:lnTo>
                      <a:pt x="615" y="531"/>
                    </a:lnTo>
                    <a:lnTo>
                      <a:pt x="750" y="639"/>
                    </a:lnTo>
                    <a:lnTo>
                      <a:pt x="708" y="725"/>
                    </a:lnTo>
                    <a:lnTo>
                      <a:pt x="867" y="892"/>
                    </a:lnTo>
                    <a:lnTo>
                      <a:pt x="978" y="909"/>
                    </a:lnTo>
                    <a:lnTo>
                      <a:pt x="1010" y="1002"/>
                    </a:lnTo>
                    <a:lnTo>
                      <a:pt x="860" y="1113"/>
                    </a:lnTo>
                    <a:lnTo>
                      <a:pt x="801" y="1002"/>
                    </a:lnTo>
                    <a:lnTo>
                      <a:pt x="691" y="902"/>
                    </a:lnTo>
                    <a:lnTo>
                      <a:pt x="489" y="767"/>
                    </a:lnTo>
                    <a:lnTo>
                      <a:pt x="329" y="801"/>
                    </a:lnTo>
                    <a:lnTo>
                      <a:pt x="101" y="985"/>
                    </a:lnTo>
                    <a:lnTo>
                      <a:pt x="0" y="1248"/>
                    </a:lnTo>
                    <a:lnTo>
                      <a:pt x="152" y="1407"/>
                    </a:lnTo>
                    <a:lnTo>
                      <a:pt x="143" y="1491"/>
                    </a:lnTo>
                    <a:lnTo>
                      <a:pt x="261" y="1634"/>
                    </a:lnTo>
                    <a:lnTo>
                      <a:pt x="379" y="1634"/>
                    </a:lnTo>
                    <a:lnTo>
                      <a:pt x="455" y="1769"/>
                    </a:lnTo>
                    <a:lnTo>
                      <a:pt x="246" y="2031"/>
                    </a:lnTo>
                    <a:lnTo>
                      <a:pt x="202" y="2181"/>
                    </a:lnTo>
                    <a:lnTo>
                      <a:pt x="305" y="2333"/>
                    </a:lnTo>
                    <a:lnTo>
                      <a:pt x="438" y="2400"/>
                    </a:lnTo>
                    <a:lnTo>
                      <a:pt x="985" y="3227"/>
                    </a:lnTo>
                    <a:lnTo>
                      <a:pt x="1096" y="3276"/>
                    </a:lnTo>
                    <a:lnTo>
                      <a:pt x="1676" y="4121"/>
                    </a:lnTo>
                    <a:lnTo>
                      <a:pt x="1828" y="4239"/>
                    </a:lnTo>
                    <a:lnTo>
                      <a:pt x="2012" y="4221"/>
                    </a:lnTo>
                    <a:lnTo>
                      <a:pt x="2248" y="4069"/>
                    </a:lnTo>
                    <a:lnTo>
                      <a:pt x="2474" y="3706"/>
                    </a:lnTo>
                    <a:lnTo>
                      <a:pt x="1641" y="2535"/>
                    </a:lnTo>
                    <a:lnTo>
                      <a:pt x="2079" y="2063"/>
                    </a:lnTo>
                    <a:lnTo>
                      <a:pt x="2164" y="2098"/>
                    </a:lnTo>
                    <a:lnTo>
                      <a:pt x="2349" y="1938"/>
                    </a:lnTo>
                    <a:lnTo>
                      <a:pt x="2214" y="1719"/>
                    </a:lnTo>
                    <a:lnTo>
                      <a:pt x="2029" y="1869"/>
                    </a:lnTo>
                    <a:lnTo>
                      <a:pt x="1600" y="2080"/>
                    </a:lnTo>
                    <a:lnTo>
                      <a:pt x="1288" y="1651"/>
                    </a:lnTo>
                    <a:lnTo>
                      <a:pt x="1440" y="1491"/>
                    </a:lnTo>
                    <a:lnTo>
                      <a:pt x="1666" y="1675"/>
                    </a:lnTo>
                    <a:lnTo>
                      <a:pt x="2037" y="1820"/>
                    </a:lnTo>
                    <a:lnTo>
                      <a:pt x="2096" y="1786"/>
                    </a:lnTo>
                    <a:lnTo>
                      <a:pt x="2231" y="1542"/>
                    </a:lnTo>
                    <a:lnTo>
                      <a:pt x="2619" y="2375"/>
                    </a:lnTo>
                    <a:lnTo>
                      <a:pt x="2811" y="2544"/>
                    </a:lnTo>
                    <a:lnTo>
                      <a:pt x="3182" y="2409"/>
                    </a:lnTo>
                    <a:lnTo>
                      <a:pt x="3459" y="2063"/>
                    </a:lnTo>
                    <a:lnTo>
                      <a:pt x="3410" y="1675"/>
                    </a:lnTo>
                    <a:lnTo>
                      <a:pt x="2651" y="1052"/>
                    </a:lnTo>
                    <a:lnTo>
                      <a:pt x="2609" y="867"/>
                    </a:lnTo>
                    <a:lnTo>
                      <a:pt x="1961" y="371"/>
                    </a:lnTo>
                    <a:lnTo>
                      <a:pt x="1784" y="143"/>
                    </a:lnTo>
                    <a:lnTo>
                      <a:pt x="1641" y="168"/>
                    </a:lnTo>
                    <a:lnTo>
                      <a:pt x="1464" y="344"/>
                    </a:lnTo>
                    <a:lnTo>
                      <a:pt x="1272" y="143"/>
                    </a:lnTo>
                    <a:lnTo>
                      <a:pt x="1179" y="126"/>
                    </a:lnTo>
                    <a:lnTo>
                      <a:pt x="1086" y="0"/>
                    </a:lnTo>
                    <a:close/>
                  </a:path>
                </a:pathLst>
              </a:custGeom>
              <a:solidFill>
                <a:srgbClr val="8CBFBF"/>
              </a:solidFill>
              <a:ln w="9525">
                <a:noFill/>
                <a:round/>
                <a:headEnd/>
                <a:tailEnd/>
              </a:ln>
            </p:spPr>
            <p:txBody>
              <a:bodyPr/>
              <a:lstStyle/>
              <a:p>
                <a:endParaRPr lang="en-US"/>
              </a:p>
            </p:txBody>
          </p:sp>
          <p:sp>
            <p:nvSpPr>
              <p:cNvPr id="14" name="Freeform 5"/>
              <p:cNvSpPr>
                <a:spLocks/>
              </p:cNvSpPr>
              <p:nvPr/>
            </p:nvSpPr>
            <p:spPr bwMode="auto">
              <a:xfrm>
                <a:off x="3515" y="1258"/>
                <a:ext cx="849" cy="1079"/>
              </a:xfrm>
              <a:custGeom>
                <a:avLst/>
                <a:gdLst>
                  <a:gd name="T0" fmla="*/ 177 w 1700"/>
                  <a:gd name="T1" fmla="*/ 305 h 2159"/>
                  <a:gd name="T2" fmla="*/ 1540 w 1700"/>
                  <a:gd name="T3" fmla="*/ 2159 h 2159"/>
                  <a:gd name="T4" fmla="*/ 1700 w 1700"/>
                  <a:gd name="T5" fmla="*/ 2107 h 2159"/>
                  <a:gd name="T6" fmla="*/ 160 w 1700"/>
                  <a:gd name="T7" fmla="*/ 0 h 2159"/>
                  <a:gd name="T8" fmla="*/ 0 w 1700"/>
                  <a:gd name="T9" fmla="*/ 111 h 2159"/>
                  <a:gd name="T10" fmla="*/ 177 w 1700"/>
                  <a:gd name="T11" fmla="*/ 305 h 2159"/>
                  <a:gd name="T12" fmla="*/ 177 w 1700"/>
                  <a:gd name="T13" fmla="*/ 305 h 21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0" h="2159">
                    <a:moveTo>
                      <a:pt x="177" y="305"/>
                    </a:moveTo>
                    <a:lnTo>
                      <a:pt x="1540" y="2159"/>
                    </a:lnTo>
                    <a:lnTo>
                      <a:pt x="1700" y="2107"/>
                    </a:lnTo>
                    <a:lnTo>
                      <a:pt x="160" y="0"/>
                    </a:lnTo>
                    <a:lnTo>
                      <a:pt x="0" y="111"/>
                    </a:lnTo>
                    <a:lnTo>
                      <a:pt x="177" y="305"/>
                    </a:lnTo>
                    <a:close/>
                  </a:path>
                </a:pathLst>
              </a:custGeom>
              <a:solidFill>
                <a:srgbClr val="BAEDED"/>
              </a:solidFill>
              <a:ln w="9525">
                <a:noFill/>
                <a:round/>
                <a:headEnd/>
                <a:tailEnd/>
              </a:ln>
            </p:spPr>
            <p:txBody>
              <a:bodyPr/>
              <a:lstStyle/>
              <a:p>
                <a:endParaRPr lang="en-US"/>
              </a:p>
            </p:txBody>
          </p:sp>
          <p:sp>
            <p:nvSpPr>
              <p:cNvPr id="15" name="Freeform 6"/>
              <p:cNvSpPr>
                <a:spLocks/>
              </p:cNvSpPr>
              <p:nvPr/>
            </p:nvSpPr>
            <p:spPr bwMode="auto">
              <a:xfrm>
                <a:off x="3409" y="781"/>
                <a:ext cx="286" cy="342"/>
              </a:xfrm>
              <a:custGeom>
                <a:avLst/>
                <a:gdLst>
                  <a:gd name="T0" fmla="*/ 0 w 572"/>
                  <a:gd name="T1" fmla="*/ 110 h 682"/>
                  <a:gd name="T2" fmla="*/ 464 w 572"/>
                  <a:gd name="T3" fmla="*/ 682 h 682"/>
                  <a:gd name="T4" fmla="*/ 572 w 572"/>
                  <a:gd name="T5" fmla="*/ 606 h 682"/>
                  <a:gd name="T6" fmla="*/ 118 w 572"/>
                  <a:gd name="T7" fmla="*/ 0 h 682"/>
                  <a:gd name="T8" fmla="*/ 0 w 572"/>
                  <a:gd name="T9" fmla="*/ 110 h 682"/>
                  <a:gd name="T10" fmla="*/ 0 w 572"/>
                  <a:gd name="T11" fmla="*/ 110 h 6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2" h="682">
                    <a:moveTo>
                      <a:pt x="0" y="110"/>
                    </a:moveTo>
                    <a:lnTo>
                      <a:pt x="464" y="682"/>
                    </a:lnTo>
                    <a:lnTo>
                      <a:pt x="572" y="606"/>
                    </a:lnTo>
                    <a:lnTo>
                      <a:pt x="118" y="0"/>
                    </a:lnTo>
                    <a:lnTo>
                      <a:pt x="0" y="110"/>
                    </a:lnTo>
                    <a:close/>
                  </a:path>
                </a:pathLst>
              </a:custGeom>
              <a:solidFill>
                <a:srgbClr val="BAEDED"/>
              </a:solidFill>
              <a:ln w="9525">
                <a:noFill/>
                <a:round/>
                <a:headEnd/>
                <a:tailEnd/>
              </a:ln>
            </p:spPr>
            <p:txBody>
              <a:bodyPr/>
              <a:lstStyle/>
              <a:p>
                <a:endParaRPr lang="en-US"/>
              </a:p>
            </p:txBody>
          </p:sp>
          <p:sp>
            <p:nvSpPr>
              <p:cNvPr id="16" name="Freeform 7"/>
              <p:cNvSpPr>
                <a:spLocks/>
              </p:cNvSpPr>
              <p:nvPr/>
            </p:nvSpPr>
            <p:spPr bwMode="auto">
              <a:xfrm>
                <a:off x="3700" y="398"/>
                <a:ext cx="281" cy="338"/>
              </a:xfrm>
              <a:custGeom>
                <a:avLst/>
                <a:gdLst>
                  <a:gd name="T0" fmla="*/ 0 w 563"/>
                  <a:gd name="T1" fmla="*/ 110 h 675"/>
                  <a:gd name="T2" fmla="*/ 445 w 563"/>
                  <a:gd name="T3" fmla="*/ 675 h 675"/>
                  <a:gd name="T4" fmla="*/ 563 w 563"/>
                  <a:gd name="T5" fmla="*/ 540 h 675"/>
                  <a:gd name="T6" fmla="*/ 125 w 563"/>
                  <a:gd name="T7" fmla="*/ 0 h 675"/>
                  <a:gd name="T8" fmla="*/ 0 w 563"/>
                  <a:gd name="T9" fmla="*/ 110 h 675"/>
                  <a:gd name="T10" fmla="*/ 0 w 563"/>
                  <a:gd name="T11" fmla="*/ 110 h 6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675">
                    <a:moveTo>
                      <a:pt x="0" y="110"/>
                    </a:moveTo>
                    <a:lnTo>
                      <a:pt x="445" y="675"/>
                    </a:lnTo>
                    <a:lnTo>
                      <a:pt x="563" y="540"/>
                    </a:lnTo>
                    <a:lnTo>
                      <a:pt x="125" y="0"/>
                    </a:lnTo>
                    <a:lnTo>
                      <a:pt x="0" y="110"/>
                    </a:lnTo>
                    <a:close/>
                  </a:path>
                </a:pathLst>
              </a:custGeom>
              <a:solidFill>
                <a:srgbClr val="BAEDED"/>
              </a:solidFill>
              <a:ln w="9525">
                <a:noFill/>
                <a:round/>
                <a:headEnd/>
                <a:tailEnd/>
              </a:ln>
            </p:spPr>
            <p:txBody>
              <a:bodyPr/>
              <a:lstStyle/>
              <a:p>
                <a:endParaRPr lang="en-US"/>
              </a:p>
            </p:txBody>
          </p:sp>
          <p:sp>
            <p:nvSpPr>
              <p:cNvPr id="17" name="Freeform 8"/>
              <p:cNvSpPr>
                <a:spLocks/>
              </p:cNvSpPr>
              <p:nvPr/>
            </p:nvSpPr>
            <p:spPr bwMode="auto">
              <a:xfrm>
                <a:off x="4731" y="1342"/>
                <a:ext cx="176" cy="148"/>
              </a:xfrm>
              <a:custGeom>
                <a:avLst/>
                <a:gdLst>
                  <a:gd name="T0" fmla="*/ 0 w 354"/>
                  <a:gd name="T1" fmla="*/ 118 h 294"/>
                  <a:gd name="T2" fmla="*/ 152 w 354"/>
                  <a:gd name="T3" fmla="*/ 294 h 294"/>
                  <a:gd name="T4" fmla="*/ 354 w 354"/>
                  <a:gd name="T5" fmla="*/ 167 h 294"/>
                  <a:gd name="T6" fmla="*/ 126 w 354"/>
                  <a:gd name="T7" fmla="*/ 0 h 294"/>
                  <a:gd name="T8" fmla="*/ 0 w 354"/>
                  <a:gd name="T9" fmla="*/ 118 h 294"/>
                  <a:gd name="T10" fmla="*/ 0 w 354"/>
                  <a:gd name="T11" fmla="*/ 118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4" h="294">
                    <a:moveTo>
                      <a:pt x="0" y="118"/>
                    </a:moveTo>
                    <a:lnTo>
                      <a:pt x="152" y="294"/>
                    </a:lnTo>
                    <a:lnTo>
                      <a:pt x="354" y="167"/>
                    </a:lnTo>
                    <a:lnTo>
                      <a:pt x="126" y="0"/>
                    </a:lnTo>
                    <a:lnTo>
                      <a:pt x="0" y="118"/>
                    </a:lnTo>
                    <a:close/>
                  </a:path>
                </a:pathLst>
              </a:custGeom>
              <a:solidFill>
                <a:srgbClr val="BAEDED"/>
              </a:solidFill>
              <a:ln w="9525">
                <a:noFill/>
                <a:round/>
                <a:headEnd/>
                <a:tailEnd/>
              </a:ln>
            </p:spPr>
            <p:txBody>
              <a:bodyPr/>
              <a:lstStyle/>
              <a:p>
                <a:endParaRPr lang="en-US"/>
              </a:p>
            </p:txBody>
          </p:sp>
          <p:sp>
            <p:nvSpPr>
              <p:cNvPr id="18" name="Freeform 9"/>
              <p:cNvSpPr>
                <a:spLocks/>
              </p:cNvSpPr>
              <p:nvPr/>
            </p:nvSpPr>
            <p:spPr bwMode="auto">
              <a:xfrm>
                <a:off x="3633" y="208"/>
                <a:ext cx="364" cy="384"/>
              </a:xfrm>
              <a:custGeom>
                <a:avLst/>
                <a:gdLst>
                  <a:gd name="T0" fmla="*/ 199 w 728"/>
                  <a:gd name="T1" fmla="*/ 200 h 768"/>
                  <a:gd name="T2" fmla="*/ 336 w 728"/>
                  <a:gd name="T3" fmla="*/ 93 h 768"/>
                  <a:gd name="T4" fmla="*/ 420 w 728"/>
                  <a:gd name="T5" fmla="*/ 118 h 768"/>
                  <a:gd name="T6" fmla="*/ 331 w 728"/>
                  <a:gd name="T7" fmla="*/ 228 h 768"/>
                  <a:gd name="T8" fmla="*/ 184 w 728"/>
                  <a:gd name="T9" fmla="*/ 369 h 768"/>
                  <a:gd name="T10" fmla="*/ 281 w 728"/>
                  <a:gd name="T11" fmla="*/ 308 h 768"/>
                  <a:gd name="T12" fmla="*/ 369 w 728"/>
                  <a:gd name="T13" fmla="*/ 284 h 768"/>
                  <a:gd name="T14" fmla="*/ 439 w 728"/>
                  <a:gd name="T15" fmla="*/ 149 h 768"/>
                  <a:gd name="T16" fmla="*/ 471 w 728"/>
                  <a:gd name="T17" fmla="*/ 33 h 768"/>
                  <a:gd name="T18" fmla="*/ 557 w 728"/>
                  <a:gd name="T19" fmla="*/ 40 h 768"/>
                  <a:gd name="T20" fmla="*/ 549 w 728"/>
                  <a:gd name="T21" fmla="*/ 151 h 768"/>
                  <a:gd name="T22" fmla="*/ 532 w 728"/>
                  <a:gd name="T23" fmla="*/ 217 h 768"/>
                  <a:gd name="T24" fmla="*/ 650 w 728"/>
                  <a:gd name="T25" fmla="*/ 164 h 768"/>
                  <a:gd name="T26" fmla="*/ 728 w 728"/>
                  <a:gd name="T27" fmla="*/ 293 h 768"/>
                  <a:gd name="T28" fmla="*/ 642 w 728"/>
                  <a:gd name="T29" fmla="*/ 457 h 768"/>
                  <a:gd name="T30" fmla="*/ 563 w 728"/>
                  <a:gd name="T31" fmla="*/ 552 h 768"/>
                  <a:gd name="T32" fmla="*/ 473 w 728"/>
                  <a:gd name="T33" fmla="*/ 632 h 768"/>
                  <a:gd name="T34" fmla="*/ 429 w 728"/>
                  <a:gd name="T35" fmla="*/ 672 h 768"/>
                  <a:gd name="T36" fmla="*/ 355 w 728"/>
                  <a:gd name="T37" fmla="*/ 696 h 768"/>
                  <a:gd name="T38" fmla="*/ 410 w 728"/>
                  <a:gd name="T39" fmla="*/ 633 h 768"/>
                  <a:gd name="T40" fmla="*/ 391 w 728"/>
                  <a:gd name="T41" fmla="*/ 594 h 768"/>
                  <a:gd name="T42" fmla="*/ 374 w 728"/>
                  <a:gd name="T43" fmla="*/ 557 h 768"/>
                  <a:gd name="T44" fmla="*/ 346 w 728"/>
                  <a:gd name="T45" fmla="*/ 531 h 768"/>
                  <a:gd name="T46" fmla="*/ 201 w 728"/>
                  <a:gd name="T47" fmla="*/ 595 h 768"/>
                  <a:gd name="T48" fmla="*/ 237 w 728"/>
                  <a:gd name="T49" fmla="*/ 531 h 768"/>
                  <a:gd name="T50" fmla="*/ 351 w 728"/>
                  <a:gd name="T51" fmla="*/ 449 h 768"/>
                  <a:gd name="T52" fmla="*/ 325 w 728"/>
                  <a:gd name="T53" fmla="*/ 417 h 768"/>
                  <a:gd name="T54" fmla="*/ 230 w 728"/>
                  <a:gd name="T55" fmla="*/ 495 h 768"/>
                  <a:gd name="T56" fmla="*/ 135 w 728"/>
                  <a:gd name="T57" fmla="*/ 455 h 768"/>
                  <a:gd name="T58" fmla="*/ 114 w 728"/>
                  <a:gd name="T59" fmla="*/ 578 h 768"/>
                  <a:gd name="T60" fmla="*/ 222 w 728"/>
                  <a:gd name="T61" fmla="*/ 651 h 768"/>
                  <a:gd name="T62" fmla="*/ 285 w 728"/>
                  <a:gd name="T63" fmla="*/ 689 h 768"/>
                  <a:gd name="T64" fmla="*/ 218 w 728"/>
                  <a:gd name="T65" fmla="*/ 768 h 768"/>
                  <a:gd name="T66" fmla="*/ 140 w 728"/>
                  <a:gd name="T67" fmla="*/ 721 h 768"/>
                  <a:gd name="T68" fmla="*/ 135 w 728"/>
                  <a:gd name="T69" fmla="*/ 694 h 768"/>
                  <a:gd name="T70" fmla="*/ 169 w 728"/>
                  <a:gd name="T71" fmla="*/ 666 h 768"/>
                  <a:gd name="T72" fmla="*/ 55 w 728"/>
                  <a:gd name="T73" fmla="*/ 594 h 768"/>
                  <a:gd name="T74" fmla="*/ 0 w 728"/>
                  <a:gd name="T75" fmla="*/ 497 h 768"/>
                  <a:gd name="T76" fmla="*/ 83 w 728"/>
                  <a:gd name="T77" fmla="*/ 337 h 768"/>
                  <a:gd name="T78" fmla="*/ 133 w 728"/>
                  <a:gd name="T79" fmla="*/ 265 h 7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28" h="768">
                    <a:moveTo>
                      <a:pt x="133" y="265"/>
                    </a:moveTo>
                    <a:lnTo>
                      <a:pt x="199" y="200"/>
                    </a:lnTo>
                    <a:lnTo>
                      <a:pt x="266" y="143"/>
                    </a:lnTo>
                    <a:lnTo>
                      <a:pt x="336" y="93"/>
                    </a:lnTo>
                    <a:lnTo>
                      <a:pt x="412" y="52"/>
                    </a:lnTo>
                    <a:lnTo>
                      <a:pt x="420" y="118"/>
                    </a:lnTo>
                    <a:lnTo>
                      <a:pt x="386" y="179"/>
                    </a:lnTo>
                    <a:lnTo>
                      <a:pt x="331" y="228"/>
                    </a:lnTo>
                    <a:lnTo>
                      <a:pt x="272" y="268"/>
                    </a:lnTo>
                    <a:lnTo>
                      <a:pt x="184" y="369"/>
                    </a:lnTo>
                    <a:lnTo>
                      <a:pt x="188" y="377"/>
                    </a:lnTo>
                    <a:lnTo>
                      <a:pt x="281" y="308"/>
                    </a:lnTo>
                    <a:lnTo>
                      <a:pt x="376" y="238"/>
                    </a:lnTo>
                    <a:lnTo>
                      <a:pt x="369" y="284"/>
                    </a:lnTo>
                    <a:lnTo>
                      <a:pt x="424" y="225"/>
                    </a:lnTo>
                    <a:lnTo>
                      <a:pt x="439" y="149"/>
                    </a:lnTo>
                    <a:lnTo>
                      <a:pt x="452" y="69"/>
                    </a:lnTo>
                    <a:lnTo>
                      <a:pt x="471" y="33"/>
                    </a:lnTo>
                    <a:lnTo>
                      <a:pt x="506" y="0"/>
                    </a:lnTo>
                    <a:lnTo>
                      <a:pt x="557" y="40"/>
                    </a:lnTo>
                    <a:lnTo>
                      <a:pt x="566" y="92"/>
                    </a:lnTo>
                    <a:lnTo>
                      <a:pt x="549" y="151"/>
                    </a:lnTo>
                    <a:lnTo>
                      <a:pt x="525" y="209"/>
                    </a:lnTo>
                    <a:lnTo>
                      <a:pt x="532" y="217"/>
                    </a:lnTo>
                    <a:lnTo>
                      <a:pt x="578" y="152"/>
                    </a:lnTo>
                    <a:lnTo>
                      <a:pt x="650" y="164"/>
                    </a:lnTo>
                    <a:lnTo>
                      <a:pt x="724" y="208"/>
                    </a:lnTo>
                    <a:lnTo>
                      <a:pt x="728" y="293"/>
                    </a:lnTo>
                    <a:lnTo>
                      <a:pt x="677" y="403"/>
                    </a:lnTo>
                    <a:lnTo>
                      <a:pt x="642" y="457"/>
                    </a:lnTo>
                    <a:lnTo>
                      <a:pt x="604" y="506"/>
                    </a:lnTo>
                    <a:lnTo>
                      <a:pt x="563" y="552"/>
                    </a:lnTo>
                    <a:lnTo>
                      <a:pt x="519" y="594"/>
                    </a:lnTo>
                    <a:lnTo>
                      <a:pt x="473" y="632"/>
                    </a:lnTo>
                    <a:lnTo>
                      <a:pt x="428" y="664"/>
                    </a:lnTo>
                    <a:lnTo>
                      <a:pt x="429" y="672"/>
                    </a:lnTo>
                    <a:lnTo>
                      <a:pt x="363" y="700"/>
                    </a:lnTo>
                    <a:lnTo>
                      <a:pt x="355" y="696"/>
                    </a:lnTo>
                    <a:lnTo>
                      <a:pt x="376" y="668"/>
                    </a:lnTo>
                    <a:lnTo>
                      <a:pt x="410" y="633"/>
                    </a:lnTo>
                    <a:lnTo>
                      <a:pt x="426" y="607"/>
                    </a:lnTo>
                    <a:lnTo>
                      <a:pt x="391" y="594"/>
                    </a:lnTo>
                    <a:lnTo>
                      <a:pt x="367" y="590"/>
                    </a:lnTo>
                    <a:lnTo>
                      <a:pt x="374" y="557"/>
                    </a:lnTo>
                    <a:lnTo>
                      <a:pt x="380" y="527"/>
                    </a:lnTo>
                    <a:lnTo>
                      <a:pt x="346" y="531"/>
                    </a:lnTo>
                    <a:lnTo>
                      <a:pt x="274" y="571"/>
                    </a:lnTo>
                    <a:lnTo>
                      <a:pt x="201" y="595"/>
                    </a:lnTo>
                    <a:lnTo>
                      <a:pt x="196" y="584"/>
                    </a:lnTo>
                    <a:lnTo>
                      <a:pt x="237" y="531"/>
                    </a:lnTo>
                    <a:lnTo>
                      <a:pt x="283" y="481"/>
                    </a:lnTo>
                    <a:lnTo>
                      <a:pt x="351" y="449"/>
                    </a:lnTo>
                    <a:lnTo>
                      <a:pt x="359" y="424"/>
                    </a:lnTo>
                    <a:lnTo>
                      <a:pt x="325" y="417"/>
                    </a:lnTo>
                    <a:lnTo>
                      <a:pt x="279" y="459"/>
                    </a:lnTo>
                    <a:lnTo>
                      <a:pt x="230" y="495"/>
                    </a:lnTo>
                    <a:lnTo>
                      <a:pt x="121" y="542"/>
                    </a:lnTo>
                    <a:lnTo>
                      <a:pt x="135" y="455"/>
                    </a:lnTo>
                    <a:lnTo>
                      <a:pt x="93" y="542"/>
                    </a:lnTo>
                    <a:lnTo>
                      <a:pt x="114" y="578"/>
                    </a:lnTo>
                    <a:lnTo>
                      <a:pt x="165" y="592"/>
                    </a:lnTo>
                    <a:lnTo>
                      <a:pt x="222" y="651"/>
                    </a:lnTo>
                    <a:lnTo>
                      <a:pt x="249" y="675"/>
                    </a:lnTo>
                    <a:lnTo>
                      <a:pt x="285" y="689"/>
                    </a:lnTo>
                    <a:lnTo>
                      <a:pt x="274" y="744"/>
                    </a:lnTo>
                    <a:lnTo>
                      <a:pt x="218" y="768"/>
                    </a:lnTo>
                    <a:lnTo>
                      <a:pt x="161" y="763"/>
                    </a:lnTo>
                    <a:lnTo>
                      <a:pt x="140" y="721"/>
                    </a:lnTo>
                    <a:lnTo>
                      <a:pt x="129" y="702"/>
                    </a:lnTo>
                    <a:lnTo>
                      <a:pt x="135" y="694"/>
                    </a:lnTo>
                    <a:lnTo>
                      <a:pt x="180" y="708"/>
                    </a:lnTo>
                    <a:lnTo>
                      <a:pt x="169" y="666"/>
                    </a:lnTo>
                    <a:lnTo>
                      <a:pt x="91" y="626"/>
                    </a:lnTo>
                    <a:lnTo>
                      <a:pt x="55" y="594"/>
                    </a:lnTo>
                    <a:lnTo>
                      <a:pt x="9" y="582"/>
                    </a:lnTo>
                    <a:lnTo>
                      <a:pt x="0" y="497"/>
                    </a:lnTo>
                    <a:lnTo>
                      <a:pt x="30" y="415"/>
                    </a:lnTo>
                    <a:lnTo>
                      <a:pt x="83" y="337"/>
                    </a:lnTo>
                    <a:lnTo>
                      <a:pt x="133" y="265"/>
                    </a:lnTo>
                    <a:close/>
                  </a:path>
                </a:pathLst>
              </a:custGeom>
              <a:solidFill>
                <a:srgbClr val="000000"/>
              </a:solidFill>
              <a:ln w="9525">
                <a:noFill/>
                <a:round/>
                <a:headEnd/>
                <a:tailEnd/>
              </a:ln>
            </p:spPr>
            <p:txBody>
              <a:bodyPr/>
              <a:lstStyle/>
              <a:p>
                <a:endParaRPr lang="en-US"/>
              </a:p>
            </p:txBody>
          </p:sp>
          <p:sp>
            <p:nvSpPr>
              <p:cNvPr id="19" name="Freeform 10"/>
              <p:cNvSpPr>
                <a:spLocks/>
              </p:cNvSpPr>
              <p:nvPr/>
            </p:nvSpPr>
            <p:spPr bwMode="auto">
              <a:xfrm>
                <a:off x="3331" y="580"/>
                <a:ext cx="372" cy="372"/>
              </a:xfrm>
              <a:custGeom>
                <a:avLst/>
                <a:gdLst>
                  <a:gd name="T0" fmla="*/ 192 w 744"/>
                  <a:gd name="T1" fmla="*/ 194 h 743"/>
                  <a:gd name="T2" fmla="*/ 337 w 744"/>
                  <a:gd name="T3" fmla="*/ 78 h 743"/>
                  <a:gd name="T4" fmla="*/ 420 w 744"/>
                  <a:gd name="T5" fmla="*/ 112 h 743"/>
                  <a:gd name="T6" fmla="*/ 335 w 744"/>
                  <a:gd name="T7" fmla="*/ 186 h 743"/>
                  <a:gd name="T8" fmla="*/ 209 w 744"/>
                  <a:gd name="T9" fmla="*/ 296 h 743"/>
                  <a:gd name="T10" fmla="*/ 173 w 744"/>
                  <a:gd name="T11" fmla="*/ 407 h 743"/>
                  <a:gd name="T12" fmla="*/ 293 w 744"/>
                  <a:gd name="T13" fmla="*/ 298 h 743"/>
                  <a:gd name="T14" fmla="*/ 318 w 744"/>
                  <a:gd name="T15" fmla="*/ 287 h 743"/>
                  <a:gd name="T16" fmla="*/ 346 w 744"/>
                  <a:gd name="T17" fmla="*/ 304 h 743"/>
                  <a:gd name="T18" fmla="*/ 359 w 744"/>
                  <a:gd name="T19" fmla="*/ 234 h 743"/>
                  <a:gd name="T20" fmla="*/ 474 w 744"/>
                  <a:gd name="T21" fmla="*/ 21 h 743"/>
                  <a:gd name="T22" fmla="*/ 550 w 744"/>
                  <a:gd name="T23" fmla="*/ 15 h 743"/>
                  <a:gd name="T24" fmla="*/ 565 w 744"/>
                  <a:gd name="T25" fmla="*/ 140 h 743"/>
                  <a:gd name="T26" fmla="*/ 589 w 744"/>
                  <a:gd name="T27" fmla="*/ 102 h 743"/>
                  <a:gd name="T28" fmla="*/ 652 w 744"/>
                  <a:gd name="T29" fmla="*/ 186 h 743"/>
                  <a:gd name="T30" fmla="*/ 738 w 744"/>
                  <a:gd name="T31" fmla="*/ 203 h 743"/>
                  <a:gd name="T32" fmla="*/ 715 w 744"/>
                  <a:gd name="T33" fmla="*/ 333 h 743"/>
                  <a:gd name="T34" fmla="*/ 610 w 744"/>
                  <a:gd name="T35" fmla="*/ 483 h 743"/>
                  <a:gd name="T36" fmla="*/ 521 w 744"/>
                  <a:gd name="T37" fmla="*/ 570 h 743"/>
                  <a:gd name="T38" fmla="*/ 424 w 744"/>
                  <a:gd name="T39" fmla="*/ 648 h 743"/>
                  <a:gd name="T40" fmla="*/ 380 w 744"/>
                  <a:gd name="T41" fmla="*/ 650 h 743"/>
                  <a:gd name="T42" fmla="*/ 445 w 744"/>
                  <a:gd name="T43" fmla="*/ 587 h 743"/>
                  <a:gd name="T44" fmla="*/ 380 w 744"/>
                  <a:gd name="T45" fmla="*/ 576 h 743"/>
                  <a:gd name="T46" fmla="*/ 382 w 744"/>
                  <a:gd name="T47" fmla="*/ 513 h 743"/>
                  <a:gd name="T48" fmla="*/ 278 w 744"/>
                  <a:gd name="T49" fmla="*/ 547 h 743"/>
                  <a:gd name="T50" fmla="*/ 203 w 744"/>
                  <a:gd name="T51" fmla="*/ 616 h 743"/>
                  <a:gd name="T52" fmla="*/ 329 w 744"/>
                  <a:gd name="T53" fmla="*/ 705 h 743"/>
                  <a:gd name="T54" fmla="*/ 226 w 744"/>
                  <a:gd name="T55" fmla="*/ 743 h 743"/>
                  <a:gd name="T56" fmla="*/ 145 w 744"/>
                  <a:gd name="T57" fmla="*/ 701 h 743"/>
                  <a:gd name="T58" fmla="*/ 145 w 744"/>
                  <a:gd name="T59" fmla="*/ 680 h 743"/>
                  <a:gd name="T60" fmla="*/ 188 w 744"/>
                  <a:gd name="T61" fmla="*/ 663 h 743"/>
                  <a:gd name="T62" fmla="*/ 127 w 744"/>
                  <a:gd name="T63" fmla="*/ 622 h 743"/>
                  <a:gd name="T64" fmla="*/ 97 w 744"/>
                  <a:gd name="T65" fmla="*/ 574 h 743"/>
                  <a:gd name="T66" fmla="*/ 291 w 744"/>
                  <a:gd name="T67" fmla="*/ 447 h 743"/>
                  <a:gd name="T68" fmla="*/ 348 w 744"/>
                  <a:gd name="T69" fmla="*/ 416 h 743"/>
                  <a:gd name="T70" fmla="*/ 243 w 744"/>
                  <a:gd name="T71" fmla="*/ 456 h 743"/>
                  <a:gd name="T72" fmla="*/ 154 w 744"/>
                  <a:gd name="T73" fmla="*/ 488 h 743"/>
                  <a:gd name="T74" fmla="*/ 124 w 744"/>
                  <a:gd name="T75" fmla="*/ 437 h 743"/>
                  <a:gd name="T76" fmla="*/ 63 w 744"/>
                  <a:gd name="T77" fmla="*/ 553 h 743"/>
                  <a:gd name="T78" fmla="*/ 0 w 744"/>
                  <a:gd name="T79" fmla="*/ 509 h 743"/>
                  <a:gd name="T80" fmla="*/ 61 w 744"/>
                  <a:gd name="T81" fmla="*/ 353 h 743"/>
                  <a:gd name="T82" fmla="*/ 124 w 744"/>
                  <a:gd name="T83" fmla="*/ 260 h 7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4" h="743">
                    <a:moveTo>
                      <a:pt x="124" y="260"/>
                    </a:moveTo>
                    <a:lnTo>
                      <a:pt x="192" y="194"/>
                    </a:lnTo>
                    <a:lnTo>
                      <a:pt x="262" y="129"/>
                    </a:lnTo>
                    <a:lnTo>
                      <a:pt x="337" y="78"/>
                    </a:lnTo>
                    <a:lnTo>
                      <a:pt x="422" y="51"/>
                    </a:lnTo>
                    <a:lnTo>
                      <a:pt x="420" y="112"/>
                    </a:lnTo>
                    <a:lnTo>
                      <a:pt x="384" y="156"/>
                    </a:lnTo>
                    <a:lnTo>
                      <a:pt x="335" y="186"/>
                    </a:lnTo>
                    <a:lnTo>
                      <a:pt x="283" y="203"/>
                    </a:lnTo>
                    <a:lnTo>
                      <a:pt x="209" y="296"/>
                    </a:lnTo>
                    <a:lnTo>
                      <a:pt x="164" y="403"/>
                    </a:lnTo>
                    <a:lnTo>
                      <a:pt x="173" y="407"/>
                    </a:lnTo>
                    <a:lnTo>
                      <a:pt x="228" y="340"/>
                    </a:lnTo>
                    <a:lnTo>
                      <a:pt x="293" y="298"/>
                    </a:lnTo>
                    <a:lnTo>
                      <a:pt x="319" y="258"/>
                    </a:lnTo>
                    <a:lnTo>
                      <a:pt x="318" y="287"/>
                    </a:lnTo>
                    <a:lnTo>
                      <a:pt x="314" y="319"/>
                    </a:lnTo>
                    <a:lnTo>
                      <a:pt x="346" y="304"/>
                    </a:lnTo>
                    <a:lnTo>
                      <a:pt x="354" y="272"/>
                    </a:lnTo>
                    <a:lnTo>
                      <a:pt x="359" y="234"/>
                    </a:lnTo>
                    <a:lnTo>
                      <a:pt x="388" y="211"/>
                    </a:lnTo>
                    <a:lnTo>
                      <a:pt x="474" y="21"/>
                    </a:lnTo>
                    <a:lnTo>
                      <a:pt x="513" y="0"/>
                    </a:lnTo>
                    <a:lnTo>
                      <a:pt x="550" y="15"/>
                    </a:lnTo>
                    <a:lnTo>
                      <a:pt x="551" y="93"/>
                    </a:lnTo>
                    <a:lnTo>
                      <a:pt x="565" y="140"/>
                    </a:lnTo>
                    <a:lnTo>
                      <a:pt x="572" y="139"/>
                    </a:lnTo>
                    <a:lnTo>
                      <a:pt x="589" y="102"/>
                    </a:lnTo>
                    <a:lnTo>
                      <a:pt x="595" y="102"/>
                    </a:lnTo>
                    <a:lnTo>
                      <a:pt x="652" y="186"/>
                    </a:lnTo>
                    <a:lnTo>
                      <a:pt x="704" y="161"/>
                    </a:lnTo>
                    <a:lnTo>
                      <a:pt x="738" y="203"/>
                    </a:lnTo>
                    <a:lnTo>
                      <a:pt x="744" y="274"/>
                    </a:lnTo>
                    <a:lnTo>
                      <a:pt x="715" y="333"/>
                    </a:lnTo>
                    <a:lnTo>
                      <a:pt x="648" y="435"/>
                    </a:lnTo>
                    <a:lnTo>
                      <a:pt x="610" y="483"/>
                    </a:lnTo>
                    <a:lnTo>
                      <a:pt x="567" y="528"/>
                    </a:lnTo>
                    <a:lnTo>
                      <a:pt x="521" y="570"/>
                    </a:lnTo>
                    <a:lnTo>
                      <a:pt x="474" y="610"/>
                    </a:lnTo>
                    <a:lnTo>
                      <a:pt x="424" y="648"/>
                    </a:lnTo>
                    <a:lnTo>
                      <a:pt x="375" y="684"/>
                    </a:lnTo>
                    <a:lnTo>
                      <a:pt x="380" y="650"/>
                    </a:lnTo>
                    <a:lnTo>
                      <a:pt x="418" y="618"/>
                    </a:lnTo>
                    <a:lnTo>
                      <a:pt x="445" y="587"/>
                    </a:lnTo>
                    <a:lnTo>
                      <a:pt x="418" y="564"/>
                    </a:lnTo>
                    <a:lnTo>
                      <a:pt x="380" y="576"/>
                    </a:lnTo>
                    <a:lnTo>
                      <a:pt x="373" y="570"/>
                    </a:lnTo>
                    <a:lnTo>
                      <a:pt x="382" y="513"/>
                    </a:lnTo>
                    <a:lnTo>
                      <a:pt x="338" y="517"/>
                    </a:lnTo>
                    <a:lnTo>
                      <a:pt x="278" y="547"/>
                    </a:lnTo>
                    <a:lnTo>
                      <a:pt x="228" y="576"/>
                    </a:lnTo>
                    <a:lnTo>
                      <a:pt x="203" y="616"/>
                    </a:lnTo>
                    <a:lnTo>
                      <a:pt x="236" y="644"/>
                    </a:lnTo>
                    <a:lnTo>
                      <a:pt x="329" y="705"/>
                    </a:lnTo>
                    <a:lnTo>
                      <a:pt x="283" y="728"/>
                    </a:lnTo>
                    <a:lnTo>
                      <a:pt x="226" y="743"/>
                    </a:lnTo>
                    <a:lnTo>
                      <a:pt x="175" y="738"/>
                    </a:lnTo>
                    <a:lnTo>
                      <a:pt x="145" y="701"/>
                    </a:lnTo>
                    <a:lnTo>
                      <a:pt x="137" y="682"/>
                    </a:lnTo>
                    <a:lnTo>
                      <a:pt x="145" y="680"/>
                    </a:lnTo>
                    <a:lnTo>
                      <a:pt x="184" y="684"/>
                    </a:lnTo>
                    <a:lnTo>
                      <a:pt x="188" y="663"/>
                    </a:lnTo>
                    <a:lnTo>
                      <a:pt x="165" y="637"/>
                    </a:lnTo>
                    <a:lnTo>
                      <a:pt x="127" y="622"/>
                    </a:lnTo>
                    <a:lnTo>
                      <a:pt x="124" y="593"/>
                    </a:lnTo>
                    <a:lnTo>
                      <a:pt x="97" y="574"/>
                    </a:lnTo>
                    <a:lnTo>
                      <a:pt x="276" y="471"/>
                    </a:lnTo>
                    <a:lnTo>
                      <a:pt x="291" y="447"/>
                    </a:lnTo>
                    <a:lnTo>
                      <a:pt x="325" y="431"/>
                    </a:lnTo>
                    <a:lnTo>
                      <a:pt x="348" y="416"/>
                    </a:lnTo>
                    <a:lnTo>
                      <a:pt x="325" y="391"/>
                    </a:lnTo>
                    <a:lnTo>
                      <a:pt x="243" y="456"/>
                    </a:lnTo>
                    <a:lnTo>
                      <a:pt x="200" y="483"/>
                    </a:lnTo>
                    <a:lnTo>
                      <a:pt x="154" y="488"/>
                    </a:lnTo>
                    <a:lnTo>
                      <a:pt x="154" y="437"/>
                    </a:lnTo>
                    <a:lnTo>
                      <a:pt x="124" y="437"/>
                    </a:lnTo>
                    <a:lnTo>
                      <a:pt x="110" y="525"/>
                    </a:lnTo>
                    <a:lnTo>
                      <a:pt x="63" y="553"/>
                    </a:lnTo>
                    <a:lnTo>
                      <a:pt x="19" y="544"/>
                    </a:lnTo>
                    <a:lnTo>
                      <a:pt x="0" y="509"/>
                    </a:lnTo>
                    <a:lnTo>
                      <a:pt x="21" y="458"/>
                    </a:lnTo>
                    <a:lnTo>
                      <a:pt x="61" y="353"/>
                    </a:lnTo>
                    <a:lnTo>
                      <a:pt x="124" y="260"/>
                    </a:lnTo>
                    <a:close/>
                  </a:path>
                </a:pathLst>
              </a:custGeom>
              <a:solidFill>
                <a:srgbClr val="000000"/>
              </a:solidFill>
              <a:ln w="9525">
                <a:noFill/>
                <a:round/>
                <a:headEnd/>
                <a:tailEnd/>
              </a:ln>
            </p:spPr>
            <p:txBody>
              <a:bodyPr/>
              <a:lstStyle/>
              <a:p>
                <a:endParaRPr lang="en-US"/>
              </a:p>
            </p:txBody>
          </p:sp>
          <p:sp>
            <p:nvSpPr>
              <p:cNvPr id="20" name="Freeform 11"/>
              <p:cNvSpPr>
                <a:spLocks/>
              </p:cNvSpPr>
              <p:nvPr/>
            </p:nvSpPr>
            <p:spPr bwMode="auto">
              <a:xfrm>
                <a:off x="3450" y="288"/>
                <a:ext cx="833" cy="1114"/>
              </a:xfrm>
              <a:custGeom>
                <a:avLst/>
                <a:gdLst>
                  <a:gd name="T0" fmla="*/ 1268 w 1665"/>
                  <a:gd name="T1" fmla="*/ 162 h 2228"/>
                  <a:gd name="T2" fmla="*/ 1397 w 1665"/>
                  <a:gd name="T3" fmla="*/ 38 h 2228"/>
                  <a:gd name="T4" fmla="*/ 1665 w 1665"/>
                  <a:gd name="T5" fmla="*/ 213 h 2228"/>
                  <a:gd name="T6" fmla="*/ 1578 w 1665"/>
                  <a:gd name="T7" fmla="*/ 445 h 2228"/>
                  <a:gd name="T8" fmla="*/ 1464 w 1665"/>
                  <a:gd name="T9" fmla="*/ 660 h 2228"/>
                  <a:gd name="T10" fmla="*/ 1414 w 1665"/>
                  <a:gd name="T11" fmla="*/ 890 h 2228"/>
                  <a:gd name="T12" fmla="*/ 1268 w 1665"/>
                  <a:gd name="T13" fmla="*/ 1074 h 2228"/>
                  <a:gd name="T14" fmla="*/ 1127 w 1665"/>
                  <a:gd name="T15" fmla="*/ 1204 h 2228"/>
                  <a:gd name="T16" fmla="*/ 941 w 1665"/>
                  <a:gd name="T17" fmla="*/ 1375 h 2228"/>
                  <a:gd name="T18" fmla="*/ 749 w 1665"/>
                  <a:gd name="T19" fmla="*/ 1662 h 2228"/>
                  <a:gd name="T20" fmla="*/ 530 w 1665"/>
                  <a:gd name="T21" fmla="*/ 1860 h 2228"/>
                  <a:gd name="T22" fmla="*/ 300 w 1665"/>
                  <a:gd name="T23" fmla="*/ 2042 h 2228"/>
                  <a:gd name="T24" fmla="*/ 121 w 1665"/>
                  <a:gd name="T25" fmla="*/ 2189 h 2228"/>
                  <a:gd name="T26" fmla="*/ 213 w 1665"/>
                  <a:gd name="T27" fmla="*/ 2227 h 2228"/>
                  <a:gd name="T28" fmla="*/ 0 w 1665"/>
                  <a:gd name="T29" fmla="*/ 2052 h 2228"/>
                  <a:gd name="T30" fmla="*/ 125 w 1665"/>
                  <a:gd name="T31" fmla="*/ 1787 h 2228"/>
                  <a:gd name="T32" fmla="*/ 409 w 1665"/>
                  <a:gd name="T33" fmla="*/ 1611 h 2228"/>
                  <a:gd name="T34" fmla="*/ 460 w 1665"/>
                  <a:gd name="T35" fmla="*/ 1485 h 2228"/>
                  <a:gd name="T36" fmla="*/ 435 w 1665"/>
                  <a:gd name="T37" fmla="*/ 1437 h 2228"/>
                  <a:gd name="T38" fmla="*/ 371 w 1665"/>
                  <a:gd name="T39" fmla="*/ 1441 h 2228"/>
                  <a:gd name="T40" fmla="*/ 268 w 1665"/>
                  <a:gd name="T41" fmla="*/ 1436 h 2228"/>
                  <a:gd name="T42" fmla="*/ 78 w 1665"/>
                  <a:gd name="T43" fmla="*/ 1453 h 2228"/>
                  <a:gd name="T44" fmla="*/ 340 w 1665"/>
                  <a:gd name="T45" fmla="*/ 1304 h 2228"/>
                  <a:gd name="T46" fmla="*/ 405 w 1665"/>
                  <a:gd name="T47" fmla="*/ 1156 h 2228"/>
                  <a:gd name="T48" fmla="*/ 460 w 1665"/>
                  <a:gd name="T49" fmla="*/ 1148 h 2228"/>
                  <a:gd name="T50" fmla="*/ 475 w 1665"/>
                  <a:gd name="T51" fmla="*/ 1110 h 2228"/>
                  <a:gd name="T52" fmla="*/ 475 w 1665"/>
                  <a:gd name="T53" fmla="*/ 998 h 2228"/>
                  <a:gd name="T54" fmla="*/ 551 w 1665"/>
                  <a:gd name="T55" fmla="*/ 1000 h 2228"/>
                  <a:gd name="T56" fmla="*/ 602 w 1665"/>
                  <a:gd name="T57" fmla="*/ 972 h 2228"/>
                  <a:gd name="T58" fmla="*/ 622 w 1665"/>
                  <a:gd name="T59" fmla="*/ 909 h 2228"/>
                  <a:gd name="T60" fmla="*/ 852 w 1665"/>
                  <a:gd name="T61" fmla="*/ 837 h 2228"/>
                  <a:gd name="T62" fmla="*/ 912 w 1665"/>
                  <a:gd name="T63" fmla="*/ 892 h 2228"/>
                  <a:gd name="T64" fmla="*/ 1009 w 1665"/>
                  <a:gd name="T65" fmla="*/ 747 h 2228"/>
                  <a:gd name="T66" fmla="*/ 1196 w 1665"/>
                  <a:gd name="T67" fmla="*/ 907 h 2228"/>
                  <a:gd name="T68" fmla="*/ 1042 w 1665"/>
                  <a:gd name="T69" fmla="*/ 702 h 2228"/>
                  <a:gd name="T70" fmla="*/ 840 w 1665"/>
                  <a:gd name="T71" fmla="*/ 820 h 2228"/>
                  <a:gd name="T72" fmla="*/ 865 w 1665"/>
                  <a:gd name="T73" fmla="*/ 763 h 2228"/>
                  <a:gd name="T74" fmla="*/ 791 w 1665"/>
                  <a:gd name="T75" fmla="*/ 753 h 2228"/>
                  <a:gd name="T76" fmla="*/ 713 w 1665"/>
                  <a:gd name="T77" fmla="*/ 705 h 2228"/>
                  <a:gd name="T78" fmla="*/ 827 w 1665"/>
                  <a:gd name="T79" fmla="*/ 681 h 2228"/>
                  <a:gd name="T80" fmla="*/ 890 w 1665"/>
                  <a:gd name="T81" fmla="*/ 603 h 2228"/>
                  <a:gd name="T82" fmla="*/ 994 w 1665"/>
                  <a:gd name="T83" fmla="*/ 445 h 2228"/>
                  <a:gd name="T84" fmla="*/ 1066 w 1665"/>
                  <a:gd name="T85" fmla="*/ 460 h 2228"/>
                  <a:gd name="T86" fmla="*/ 1021 w 1665"/>
                  <a:gd name="T87" fmla="*/ 354 h 2228"/>
                  <a:gd name="T88" fmla="*/ 1099 w 1665"/>
                  <a:gd name="T89" fmla="*/ 358 h 2228"/>
                  <a:gd name="T90" fmla="*/ 1099 w 1665"/>
                  <a:gd name="T91" fmla="*/ 228 h 2228"/>
                  <a:gd name="T92" fmla="*/ 1196 w 1665"/>
                  <a:gd name="T93" fmla="*/ 285 h 2228"/>
                  <a:gd name="T94" fmla="*/ 1209 w 1665"/>
                  <a:gd name="T95" fmla="*/ 207 h 2228"/>
                  <a:gd name="T96" fmla="*/ 1143 w 1665"/>
                  <a:gd name="T97" fmla="*/ 108 h 2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65" h="2228">
                    <a:moveTo>
                      <a:pt x="1143" y="108"/>
                    </a:moveTo>
                    <a:lnTo>
                      <a:pt x="1238" y="207"/>
                    </a:lnTo>
                    <a:lnTo>
                      <a:pt x="1268" y="162"/>
                    </a:lnTo>
                    <a:lnTo>
                      <a:pt x="1304" y="116"/>
                    </a:lnTo>
                    <a:lnTo>
                      <a:pt x="1350" y="72"/>
                    </a:lnTo>
                    <a:lnTo>
                      <a:pt x="1397" y="38"/>
                    </a:lnTo>
                    <a:lnTo>
                      <a:pt x="1504" y="0"/>
                    </a:lnTo>
                    <a:lnTo>
                      <a:pt x="1612" y="32"/>
                    </a:lnTo>
                    <a:lnTo>
                      <a:pt x="1665" y="213"/>
                    </a:lnTo>
                    <a:lnTo>
                      <a:pt x="1641" y="293"/>
                    </a:lnTo>
                    <a:lnTo>
                      <a:pt x="1612" y="371"/>
                    </a:lnTo>
                    <a:lnTo>
                      <a:pt x="1578" y="445"/>
                    </a:lnTo>
                    <a:lnTo>
                      <a:pt x="1542" y="517"/>
                    </a:lnTo>
                    <a:lnTo>
                      <a:pt x="1502" y="589"/>
                    </a:lnTo>
                    <a:lnTo>
                      <a:pt x="1464" y="660"/>
                    </a:lnTo>
                    <a:lnTo>
                      <a:pt x="1426" y="732"/>
                    </a:lnTo>
                    <a:lnTo>
                      <a:pt x="1392" y="806"/>
                    </a:lnTo>
                    <a:lnTo>
                      <a:pt x="1414" y="890"/>
                    </a:lnTo>
                    <a:lnTo>
                      <a:pt x="1327" y="825"/>
                    </a:lnTo>
                    <a:lnTo>
                      <a:pt x="1245" y="996"/>
                    </a:lnTo>
                    <a:lnTo>
                      <a:pt x="1268" y="1074"/>
                    </a:lnTo>
                    <a:lnTo>
                      <a:pt x="1249" y="1110"/>
                    </a:lnTo>
                    <a:lnTo>
                      <a:pt x="1215" y="1143"/>
                    </a:lnTo>
                    <a:lnTo>
                      <a:pt x="1127" y="1204"/>
                    </a:lnTo>
                    <a:lnTo>
                      <a:pt x="1055" y="1259"/>
                    </a:lnTo>
                    <a:lnTo>
                      <a:pt x="1000" y="1320"/>
                    </a:lnTo>
                    <a:lnTo>
                      <a:pt x="941" y="1375"/>
                    </a:lnTo>
                    <a:lnTo>
                      <a:pt x="844" y="1495"/>
                    </a:lnTo>
                    <a:lnTo>
                      <a:pt x="804" y="1582"/>
                    </a:lnTo>
                    <a:lnTo>
                      <a:pt x="749" y="1662"/>
                    </a:lnTo>
                    <a:lnTo>
                      <a:pt x="682" y="1732"/>
                    </a:lnTo>
                    <a:lnTo>
                      <a:pt x="608" y="1797"/>
                    </a:lnTo>
                    <a:lnTo>
                      <a:pt x="530" y="1860"/>
                    </a:lnTo>
                    <a:lnTo>
                      <a:pt x="450" y="1919"/>
                    </a:lnTo>
                    <a:lnTo>
                      <a:pt x="372" y="1979"/>
                    </a:lnTo>
                    <a:lnTo>
                      <a:pt x="300" y="2042"/>
                    </a:lnTo>
                    <a:lnTo>
                      <a:pt x="194" y="2055"/>
                    </a:lnTo>
                    <a:lnTo>
                      <a:pt x="144" y="2154"/>
                    </a:lnTo>
                    <a:lnTo>
                      <a:pt x="121" y="2189"/>
                    </a:lnTo>
                    <a:lnTo>
                      <a:pt x="142" y="2211"/>
                    </a:lnTo>
                    <a:lnTo>
                      <a:pt x="216" y="2190"/>
                    </a:lnTo>
                    <a:lnTo>
                      <a:pt x="213" y="2227"/>
                    </a:lnTo>
                    <a:lnTo>
                      <a:pt x="118" y="2228"/>
                    </a:lnTo>
                    <a:lnTo>
                      <a:pt x="38" y="2158"/>
                    </a:lnTo>
                    <a:lnTo>
                      <a:pt x="0" y="2052"/>
                    </a:lnTo>
                    <a:lnTo>
                      <a:pt x="23" y="1943"/>
                    </a:lnTo>
                    <a:lnTo>
                      <a:pt x="66" y="1862"/>
                    </a:lnTo>
                    <a:lnTo>
                      <a:pt x="125" y="1787"/>
                    </a:lnTo>
                    <a:lnTo>
                      <a:pt x="192" y="1715"/>
                    </a:lnTo>
                    <a:lnTo>
                      <a:pt x="260" y="1650"/>
                    </a:lnTo>
                    <a:lnTo>
                      <a:pt x="409" y="1611"/>
                    </a:lnTo>
                    <a:lnTo>
                      <a:pt x="517" y="1506"/>
                    </a:lnTo>
                    <a:lnTo>
                      <a:pt x="466" y="1529"/>
                    </a:lnTo>
                    <a:lnTo>
                      <a:pt x="460" y="1485"/>
                    </a:lnTo>
                    <a:lnTo>
                      <a:pt x="412" y="1493"/>
                    </a:lnTo>
                    <a:lnTo>
                      <a:pt x="418" y="1462"/>
                    </a:lnTo>
                    <a:lnTo>
                      <a:pt x="435" y="1437"/>
                    </a:lnTo>
                    <a:lnTo>
                      <a:pt x="426" y="1428"/>
                    </a:lnTo>
                    <a:lnTo>
                      <a:pt x="380" y="1449"/>
                    </a:lnTo>
                    <a:lnTo>
                      <a:pt x="371" y="1441"/>
                    </a:lnTo>
                    <a:lnTo>
                      <a:pt x="418" y="1318"/>
                    </a:lnTo>
                    <a:lnTo>
                      <a:pt x="346" y="1379"/>
                    </a:lnTo>
                    <a:lnTo>
                      <a:pt x="268" y="1436"/>
                    </a:lnTo>
                    <a:lnTo>
                      <a:pt x="184" y="1472"/>
                    </a:lnTo>
                    <a:lnTo>
                      <a:pt x="91" y="1466"/>
                    </a:lnTo>
                    <a:lnTo>
                      <a:pt x="78" y="1453"/>
                    </a:lnTo>
                    <a:lnTo>
                      <a:pt x="165" y="1401"/>
                    </a:lnTo>
                    <a:lnTo>
                      <a:pt x="255" y="1356"/>
                    </a:lnTo>
                    <a:lnTo>
                      <a:pt x="340" y="1304"/>
                    </a:lnTo>
                    <a:lnTo>
                      <a:pt x="422" y="1242"/>
                    </a:lnTo>
                    <a:lnTo>
                      <a:pt x="376" y="1129"/>
                    </a:lnTo>
                    <a:lnTo>
                      <a:pt x="405" y="1156"/>
                    </a:lnTo>
                    <a:lnTo>
                      <a:pt x="441" y="1181"/>
                    </a:lnTo>
                    <a:lnTo>
                      <a:pt x="467" y="1185"/>
                    </a:lnTo>
                    <a:lnTo>
                      <a:pt x="460" y="1148"/>
                    </a:lnTo>
                    <a:lnTo>
                      <a:pt x="424" y="1118"/>
                    </a:lnTo>
                    <a:lnTo>
                      <a:pt x="420" y="1086"/>
                    </a:lnTo>
                    <a:lnTo>
                      <a:pt x="475" y="1110"/>
                    </a:lnTo>
                    <a:lnTo>
                      <a:pt x="517" y="1128"/>
                    </a:lnTo>
                    <a:lnTo>
                      <a:pt x="553" y="1103"/>
                    </a:lnTo>
                    <a:lnTo>
                      <a:pt x="475" y="998"/>
                    </a:lnTo>
                    <a:lnTo>
                      <a:pt x="544" y="1036"/>
                    </a:lnTo>
                    <a:lnTo>
                      <a:pt x="564" y="1038"/>
                    </a:lnTo>
                    <a:lnTo>
                      <a:pt x="551" y="1000"/>
                    </a:lnTo>
                    <a:lnTo>
                      <a:pt x="515" y="932"/>
                    </a:lnTo>
                    <a:lnTo>
                      <a:pt x="576" y="964"/>
                    </a:lnTo>
                    <a:lnTo>
                      <a:pt x="602" y="972"/>
                    </a:lnTo>
                    <a:lnTo>
                      <a:pt x="620" y="936"/>
                    </a:lnTo>
                    <a:lnTo>
                      <a:pt x="549" y="821"/>
                    </a:lnTo>
                    <a:lnTo>
                      <a:pt x="622" y="909"/>
                    </a:lnTo>
                    <a:lnTo>
                      <a:pt x="682" y="1004"/>
                    </a:lnTo>
                    <a:lnTo>
                      <a:pt x="789" y="941"/>
                    </a:lnTo>
                    <a:lnTo>
                      <a:pt x="852" y="837"/>
                    </a:lnTo>
                    <a:lnTo>
                      <a:pt x="857" y="842"/>
                    </a:lnTo>
                    <a:lnTo>
                      <a:pt x="874" y="882"/>
                    </a:lnTo>
                    <a:lnTo>
                      <a:pt x="912" y="892"/>
                    </a:lnTo>
                    <a:lnTo>
                      <a:pt x="983" y="846"/>
                    </a:lnTo>
                    <a:lnTo>
                      <a:pt x="918" y="804"/>
                    </a:lnTo>
                    <a:lnTo>
                      <a:pt x="1009" y="747"/>
                    </a:lnTo>
                    <a:lnTo>
                      <a:pt x="1101" y="886"/>
                    </a:lnTo>
                    <a:lnTo>
                      <a:pt x="1150" y="922"/>
                    </a:lnTo>
                    <a:lnTo>
                      <a:pt x="1196" y="907"/>
                    </a:lnTo>
                    <a:lnTo>
                      <a:pt x="1150" y="858"/>
                    </a:lnTo>
                    <a:lnTo>
                      <a:pt x="1106" y="812"/>
                    </a:lnTo>
                    <a:lnTo>
                      <a:pt x="1042" y="702"/>
                    </a:lnTo>
                    <a:lnTo>
                      <a:pt x="979" y="745"/>
                    </a:lnTo>
                    <a:lnTo>
                      <a:pt x="911" y="791"/>
                    </a:lnTo>
                    <a:lnTo>
                      <a:pt x="840" y="820"/>
                    </a:lnTo>
                    <a:lnTo>
                      <a:pt x="768" y="814"/>
                    </a:lnTo>
                    <a:lnTo>
                      <a:pt x="753" y="791"/>
                    </a:lnTo>
                    <a:lnTo>
                      <a:pt x="865" y="763"/>
                    </a:lnTo>
                    <a:lnTo>
                      <a:pt x="956" y="690"/>
                    </a:lnTo>
                    <a:lnTo>
                      <a:pt x="844" y="726"/>
                    </a:lnTo>
                    <a:lnTo>
                      <a:pt x="791" y="753"/>
                    </a:lnTo>
                    <a:lnTo>
                      <a:pt x="734" y="770"/>
                    </a:lnTo>
                    <a:lnTo>
                      <a:pt x="694" y="738"/>
                    </a:lnTo>
                    <a:lnTo>
                      <a:pt x="713" y="705"/>
                    </a:lnTo>
                    <a:lnTo>
                      <a:pt x="762" y="677"/>
                    </a:lnTo>
                    <a:lnTo>
                      <a:pt x="808" y="656"/>
                    </a:lnTo>
                    <a:lnTo>
                      <a:pt x="827" y="681"/>
                    </a:lnTo>
                    <a:lnTo>
                      <a:pt x="852" y="692"/>
                    </a:lnTo>
                    <a:lnTo>
                      <a:pt x="901" y="666"/>
                    </a:lnTo>
                    <a:lnTo>
                      <a:pt x="890" y="603"/>
                    </a:lnTo>
                    <a:lnTo>
                      <a:pt x="952" y="557"/>
                    </a:lnTo>
                    <a:lnTo>
                      <a:pt x="1011" y="510"/>
                    </a:lnTo>
                    <a:lnTo>
                      <a:pt x="994" y="445"/>
                    </a:lnTo>
                    <a:lnTo>
                      <a:pt x="956" y="413"/>
                    </a:lnTo>
                    <a:lnTo>
                      <a:pt x="994" y="367"/>
                    </a:lnTo>
                    <a:lnTo>
                      <a:pt x="1066" y="460"/>
                    </a:lnTo>
                    <a:lnTo>
                      <a:pt x="1089" y="428"/>
                    </a:lnTo>
                    <a:lnTo>
                      <a:pt x="1057" y="394"/>
                    </a:lnTo>
                    <a:lnTo>
                      <a:pt x="1021" y="354"/>
                    </a:lnTo>
                    <a:lnTo>
                      <a:pt x="1034" y="310"/>
                    </a:lnTo>
                    <a:lnTo>
                      <a:pt x="1072" y="318"/>
                    </a:lnTo>
                    <a:lnTo>
                      <a:pt x="1099" y="358"/>
                    </a:lnTo>
                    <a:lnTo>
                      <a:pt x="1120" y="386"/>
                    </a:lnTo>
                    <a:lnTo>
                      <a:pt x="1146" y="356"/>
                    </a:lnTo>
                    <a:lnTo>
                      <a:pt x="1099" y="228"/>
                    </a:lnTo>
                    <a:lnTo>
                      <a:pt x="1152" y="299"/>
                    </a:lnTo>
                    <a:lnTo>
                      <a:pt x="1173" y="318"/>
                    </a:lnTo>
                    <a:lnTo>
                      <a:pt x="1196" y="285"/>
                    </a:lnTo>
                    <a:lnTo>
                      <a:pt x="1135" y="164"/>
                    </a:lnTo>
                    <a:lnTo>
                      <a:pt x="1205" y="224"/>
                    </a:lnTo>
                    <a:lnTo>
                      <a:pt x="1209" y="207"/>
                    </a:lnTo>
                    <a:lnTo>
                      <a:pt x="1205" y="194"/>
                    </a:lnTo>
                    <a:lnTo>
                      <a:pt x="1182" y="165"/>
                    </a:lnTo>
                    <a:lnTo>
                      <a:pt x="1143" y="108"/>
                    </a:lnTo>
                    <a:close/>
                  </a:path>
                </a:pathLst>
              </a:custGeom>
              <a:solidFill>
                <a:srgbClr val="000000"/>
              </a:solidFill>
              <a:ln w="9525">
                <a:noFill/>
                <a:round/>
                <a:headEnd/>
                <a:tailEnd/>
              </a:ln>
            </p:spPr>
            <p:txBody>
              <a:bodyPr/>
              <a:lstStyle/>
              <a:p>
                <a:endParaRPr lang="en-US"/>
              </a:p>
            </p:txBody>
          </p:sp>
          <p:sp>
            <p:nvSpPr>
              <p:cNvPr id="21" name="Freeform 12"/>
              <p:cNvSpPr>
                <a:spLocks/>
              </p:cNvSpPr>
              <p:nvPr/>
            </p:nvSpPr>
            <p:spPr bwMode="auto">
              <a:xfrm>
                <a:off x="3528" y="1034"/>
                <a:ext cx="87" cy="65"/>
              </a:xfrm>
              <a:custGeom>
                <a:avLst/>
                <a:gdLst>
                  <a:gd name="T0" fmla="*/ 0 w 175"/>
                  <a:gd name="T1" fmla="*/ 17 h 129"/>
                  <a:gd name="T2" fmla="*/ 57 w 175"/>
                  <a:gd name="T3" fmla="*/ 0 h 129"/>
                  <a:gd name="T4" fmla="*/ 110 w 175"/>
                  <a:gd name="T5" fmla="*/ 11 h 129"/>
                  <a:gd name="T6" fmla="*/ 87 w 175"/>
                  <a:gd name="T7" fmla="*/ 51 h 129"/>
                  <a:gd name="T8" fmla="*/ 135 w 175"/>
                  <a:gd name="T9" fmla="*/ 41 h 129"/>
                  <a:gd name="T10" fmla="*/ 140 w 175"/>
                  <a:gd name="T11" fmla="*/ 51 h 129"/>
                  <a:gd name="T12" fmla="*/ 142 w 175"/>
                  <a:gd name="T13" fmla="*/ 87 h 129"/>
                  <a:gd name="T14" fmla="*/ 175 w 175"/>
                  <a:gd name="T15" fmla="*/ 112 h 129"/>
                  <a:gd name="T16" fmla="*/ 121 w 175"/>
                  <a:gd name="T17" fmla="*/ 129 h 129"/>
                  <a:gd name="T18" fmla="*/ 74 w 175"/>
                  <a:gd name="T19" fmla="*/ 106 h 129"/>
                  <a:gd name="T20" fmla="*/ 0 w 175"/>
                  <a:gd name="T21" fmla="*/ 17 h 129"/>
                  <a:gd name="T22" fmla="*/ 0 w 175"/>
                  <a:gd name="T23" fmla="*/ 17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5" h="129">
                    <a:moveTo>
                      <a:pt x="0" y="17"/>
                    </a:moveTo>
                    <a:lnTo>
                      <a:pt x="57" y="0"/>
                    </a:lnTo>
                    <a:lnTo>
                      <a:pt x="110" y="11"/>
                    </a:lnTo>
                    <a:lnTo>
                      <a:pt x="87" y="51"/>
                    </a:lnTo>
                    <a:lnTo>
                      <a:pt x="135" y="41"/>
                    </a:lnTo>
                    <a:lnTo>
                      <a:pt x="140" y="51"/>
                    </a:lnTo>
                    <a:lnTo>
                      <a:pt x="142" y="87"/>
                    </a:lnTo>
                    <a:lnTo>
                      <a:pt x="175" y="112"/>
                    </a:lnTo>
                    <a:lnTo>
                      <a:pt x="121" y="129"/>
                    </a:lnTo>
                    <a:lnTo>
                      <a:pt x="74" y="106"/>
                    </a:lnTo>
                    <a:lnTo>
                      <a:pt x="0" y="17"/>
                    </a:lnTo>
                    <a:close/>
                  </a:path>
                </a:pathLst>
              </a:custGeom>
              <a:solidFill>
                <a:srgbClr val="000000"/>
              </a:solidFill>
              <a:ln w="9525">
                <a:noFill/>
                <a:round/>
                <a:headEnd/>
                <a:tailEnd/>
              </a:ln>
            </p:spPr>
            <p:txBody>
              <a:bodyPr/>
              <a:lstStyle/>
              <a:p>
                <a:endParaRPr lang="en-US"/>
              </a:p>
            </p:txBody>
          </p:sp>
          <p:sp>
            <p:nvSpPr>
              <p:cNvPr id="22" name="Freeform 13"/>
              <p:cNvSpPr>
                <a:spLocks/>
              </p:cNvSpPr>
              <p:nvPr/>
            </p:nvSpPr>
            <p:spPr bwMode="auto">
              <a:xfrm>
                <a:off x="3547" y="406"/>
                <a:ext cx="1580" cy="1946"/>
              </a:xfrm>
              <a:custGeom>
                <a:avLst/>
                <a:gdLst>
                  <a:gd name="T0" fmla="*/ 1625 w 3160"/>
                  <a:gd name="T1" fmla="*/ 253 h 3892"/>
                  <a:gd name="T2" fmla="*/ 2029 w 3160"/>
                  <a:gd name="T3" fmla="*/ 574 h 3892"/>
                  <a:gd name="T4" fmla="*/ 2141 w 3160"/>
                  <a:gd name="T5" fmla="*/ 800 h 3892"/>
                  <a:gd name="T6" fmla="*/ 1937 w 3160"/>
                  <a:gd name="T7" fmla="*/ 300 h 3892"/>
                  <a:gd name="T8" fmla="*/ 2299 w 3160"/>
                  <a:gd name="T9" fmla="*/ 692 h 3892"/>
                  <a:gd name="T10" fmla="*/ 2768 w 3160"/>
                  <a:gd name="T11" fmla="*/ 1002 h 3892"/>
                  <a:gd name="T12" fmla="*/ 3152 w 3160"/>
                  <a:gd name="T13" fmla="*/ 1441 h 3892"/>
                  <a:gd name="T14" fmla="*/ 3027 w 3160"/>
                  <a:gd name="T15" fmla="*/ 1825 h 3892"/>
                  <a:gd name="T16" fmla="*/ 2740 w 3160"/>
                  <a:gd name="T17" fmla="*/ 2080 h 3892"/>
                  <a:gd name="T18" fmla="*/ 2314 w 3160"/>
                  <a:gd name="T19" fmla="*/ 2074 h 3892"/>
                  <a:gd name="T20" fmla="*/ 2713 w 3160"/>
                  <a:gd name="T21" fmla="*/ 1924 h 3892"/>
                  <a:gd name="T22" fmla="*/ 2713 w 3160"/>
                  <a:gd name="T23" fmla="*/ 1892 h 3892"/>
                  <a:gd name="T24" fmla="*/ 2154 w 3160"/>
                  <a:gd name="T25" fmla="*/ 1960 h 3892"/>
                  <a:gd name="T26" fmla="*/ 1840 w 3160"/>
                  <a:gd name="T27" fmla="*/ 1696 h 3892"/>
                  <a:gd name="T28" fmla="*/ 1829 w 3160"/>
                  <a:gd name="T29" fmla="*/ 1580 h 3892"/>
                  <a:gd name="T30" fmla="*/ 1759 w 3160"/>
                  <a:gd name="T31" fmla="*/ 1394 h 3892"/>
                  <a:gd name="T32" fmla="*/ 1567 w 3160"/>
                  <a:gd name="T33" fmla="*/ 1626 h 3892"/>
                  <a:gd name="T34" fmla="*/ 1603 w 3160"/>
                  <a:gd name="T35" fmla="*/ 1648 h 3892"/>
                  <a:gd name="T36" fmla="*/ 1411 w 3160"/>
                  <a:gd name="T37" fmla="*/ 1899 h 3892"/>
                  <a:gd name="T38" fmla="*/ 1646 w 3160"/>
                  <a:gd name="T39" fmla="*/ 1652 h 3892"/>
                  <a:gd name="T40" fmla="*/ 1477 w 3160"/>
                  <a:gd name="T41" fmla="*/ 2183 h 3892"/>
                  <a:gd name="T42" fmla="*/ 1614 w 3160"/>
                  <a:gd name="T43" fmla="*/ 2559 h 3892"/>
                  <a:gd name="T44" fmla="*/ 2114 w 3160"/>
                  <a:gd name="T45" fmla="*/ 2955 h 3892"/>
                  <a:gd name="T46" fmla="*/ 2048 w 3160"/>
                  <a:gd name="T47" fmla="*/ 3559 h 3892"/>
                  <a:gd name="T48" fmla="*/ 1747 w 3160"/>
                  <a:gd name="T49" fmla="*/ 3818 h 3892"/>
                  <a:gd name="T50" fmla="*/ 1392 w 3160"/>
                  <a:gd name="T51" fmla="*/ 3814 h 3892"/>
                  <a:gd name="T52" fmla="*/ 1776 w 3160"/>
                  <a:gd name="T53" fmla="*/ 3584 h 3892"/>
                  <a:gd name="T54" fmla="*/ 1264 w 3160"/>
                  <a:gd name="T55" fmla="*/ 3759 h 3892"/>
                  <a:gd name="T56" fmla="*/ 867 w 3160"/>
                  <a:gd name="T57" fmla="*/ 3276 h 3892"/>
                  <a:gd name="T58" fmla="*/ 884 w 3160"/>
                  <a:gd name="T59" fmla="*/ 3135 h 3892"/>
                  <a:gd name="T60" fmla="*/ 1163 w 3160"/>
                  <a:gd name="T61" fmla="*/ 3561 h 3892"/>
                  <a:gd name="T62" fmla="*/ 1466 w 3160"/>
                  <a:gd name="T63" fmla="*/ 3510 h 3892"/>
                  <a:gd name="T64" fmla="*/ 1194 w 3160"/>
                  <a:gd name="T65" fmla="*/ 3112 h 3892"/>
                  <a:gd name="T66" fmla="*/ 918 w 3160"/>
                  <a:gd name="T67" fmla="*/ 2829 h 3892"/>
                  <a:gd name="T68" fmla="*/ 384 w 3160"/>
                  <a:gd name="T69" fmla="*/ 2626 h 3892"/>
                  <a:gd name="T70" fmla="*/ 45 w 3160"/>
                  <a:gd name="T71" fmla="*/ 2154 h 3892"/>
                  <a:gd name="T72" fmla="*/ 260 w 3160"/>
                  <a:gd name="T73" fmla="*/ 2297 h 3892"/>
                  <a:gd name="T74" fmla="*/ 549 w 3160"/>
                  <a:gd name="T75" fmla="*/ 2692 h 3892"/>
                  <a:gd name="T76" fmla="*/ 914 w 3160"/>
                  <a:gd name="T77" fmla="*/ 2677 h 3892"/>
                  <a:gd name="T78" fmla="*/ 682 w 3160"/>
                  <a:gd name="T79" fmla="*/ 2584 h 3892"/>
                  <a:gd name="T80" fmla="*/ 351 w 3160"/>
                  <a:gd name="T81" fmla="*/ 2116 h 3892"/>
                  <a:gd name="T82" fmla="*/ 644 w 3160"/>
                  <a:gd name="T83" fmla="*/ 2046 h 3892"/>
                  <a:gd name="T84" fmla="*/ 1019 w 3160"/>
                  <a:gd name="T85" fmla="*/ 2249 h 3892"/>
                  <a:gd name="T86" fmla="*/ 625 w 3160"/>
                  <a:gd name="T87" fmla="*/ 1949 h 3892"/>
                  <a:gd name="T88" fmla="*/ 148 w 3160"/>
                  <a:gd name="T89" fmla="*/ 1930 h 3892"/>
                  <a:gd name="T90" fmla="*/ 331 w 3160"/>
                  <a:gd name="T91" fmla="*/ 1654 h 3892"/>
                  <a:gd name="T92" fmla="*/ 553 w 3160"/>
                  <a:gd name="T93" fmla="*/ 1485 h 3892"/>
                  <a:gd name="T94" fmla="*/ 806 w 3160"/>
                  <a:gd name="T95" fmla="*/ 1143 h 3892"/>
                  <a:gd name="T96" fmla="*/ 675 w 3160"/>
                  <a:gd name="T97" fmla="*/ 1451 h 3892"/>
                  <a:gd name="T98" fmla="*/ 737 w 3160"/>
                  <a:gd name="T99" fmla="*/ 1414 h 3892"/>
                  <a:gd name="T100" fmla="*/ 817 w 3160"/>
                  <a:gd name="T101" fmla="*/ 1437 h 3892"/>
                  <a:gd name="T102" fmla="*/ 781 w 3160"/>
                  <a:gd name="T103" fmla="*/ 1340 h 3892"/>
                  <a:gd name="T104" fmla="*/ 1002 w 3160"/>
                  <a:gd name="T105" fmla="*/ 1422 h 3892"/>
                  <a:gd name="T106" fmla="*/ 1369 w 3160"/>
                  <a:gd name="T107" fmla="*/ 1504 h 3892"/>
                  <a:gd name="T108" fmla="*/ 1283 w 3160"/>
                  <a:gd name="T109" fmla="*/ 1127 h 3892"/>
                  <a:gd name="T110" fmla="*/ 1521 w 3160"/>
                  <a:gd name="T111" fmla="*/ 1298 h 3892"/>
                  <a:gd name="T112" fmla="*/ 1498 w 3160"/>
                  <a:gd name="T113" fmla="*/ 1238 h 3892"/>
                  <a:gd name="T114" fmla="*/ 1359 w 3160"/>
                  <a:gd name="T115" fmla="*/ 1017 h 3892"/>
                  <a:gd name="T116" fmla="*/ 1036 w 3160"/>
                  <a:gd name="T117" fmla="*/ 1175 h 3892"/>
                  <a:gd name="T118" fmla="*/ 1260 w 3160"/>
                  <a:gd name="T119" fmla="*/ 954 h 3892"/>
                  <a:gd name="T120" fmla="*/ 1131 w 3160"/>
                  <a:gd name="T121" fmla="*/ 654 h 3892"/>
                  <a:gd name="T122" fmla="*/ 1340 w 3160"/>
                  <a:gd name="T123" fmla="*/ 390 h 3892"/>
                  <a:gd name="T124" fmla="*/ 1479 w 3160"/>
                  <a:gd name="T125" fmla="*/ 25 h 38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160" h="3892">
                    <a:moveTo>
                      <a:pt x="1479" y="25"/>
                    </a:moveTo>
                    <a:lnTo>
                      <a:pt x="1546" y="0"/>
                    </a:lnTo>
                    <a:lnTo>
                      <a:pt x="1576" y="53"/>
                    </a:lnTo>
                    <a:lnTo>
                      <a:pt x="1557" y="173"/>
                    </a:lnTo>
                    <a:lnTo>
                      <a:pt x="1576" y="222"/>
                    </a:lnTo>
                    <a:lnTo>
                      <a:pt x="1625" y="253"/>
                    </a:lnTo>
                    <a:lnTo>
                      <a:pt x="1656" y="289"/>
                    </a:lnTo>
                    <a:lnTo>
                      <a:pt x="1698" y="312"/>
                    </a:lnTo>
                    <a:lnTo>
                      <a:pt x="1768" y="371"/>
                    </a:lnTo>
                    <a:lnTo>
                      <a:pt x="1859" y="437"/>
                    </a:lnTo>
                    <a:lnTo>
                      <a:pt x="1943" y="506"/>
                    </a:lnTo>
                    <a:lnTo>
                      <a:pt x="2029" y="574"/>
                    </a:lnTo>
                    <a:lnTo>
                      <a:pt x="2122" y="639"/>
                    </a:lnTo>
                    <a:lnTo>
                      <a:pt x="2143" y="715"/>
                    </a:lnTo>
                    <a:lnTo>
                      <a:pt x="2127" y="785"/>
                    </a:lnTo>
                    <a:lnTo>
                      <a:pt x="2089" y="854"/>
                    </a:lnTo>
                    <a:lnTo>
                      <a:pt x="2040" y="911"/>
                    </a:lnTo>
                    <a:lnTo>
                      <a:pt x="2141" y="800"/>
                    </a:lnTo>
                    <a:lnTo>
                      <a:pt x="2190" y="654"/>
                    </a:lnTo>
                    <a:lnTo>
                      <a:pt x="2167" y="509"/>
                    </a:lnTo>
                    <a:lnTo>
                      <a:pt x="2124" y="452"/>
                    </a:lnTo>
                    <a:lnTo>
                      <a:pt x="2057" y="411"/>
                    </a:lnTo>
                    <a:lnTo>
                      <a:pt x="1930" y="310"/>
                    </a:lnTo>
                    <a:lnTo>
                      <a:pt x="1937" y="300"/>
                    </a:lnTo>
                    <a:lnTo>
                      <a:pt x="2030" y="355"/>
                    </a:lnTo>
                    <a:lnTo>
                      <a:pt x="2126" y="416"/>
                    </a:lnTo>
                    <a:lnTo>
                      <a:pt x="2200" y="494"/>
                    </a:lnTo>
                    <a:lnTo>
                      <a:pt x="2236" y="597"/>
                    </a:lnTo>
                    <a:lnTo>
                      <a:pt x="2281" y="658"/>
                    </a:lnTo>
                    <a:lnTo>
                      <a:pt x="2299" y="692"/>
                    </a:lnTo>
                    <a:lnTo>
                      <a:pt x="2335" y="715"/>
                    </a:lnTo>
                    <a:lnTo>
                      <a:pt x="2422" y="770"/>
                    </a:lnTo>
                    <a:lnTo>
                      <a:pt x="2510" y="825"/>
                    </a:lnTo>
                    <a:lnTo>
                      <a:pt x="2597" y="882"/>
                    </a:lnTo>
                    <a:lnTo>
                      <a:pt x="2683" y="941"/>
                    </a:lnTo>
                    <a:lnTo>
                      <a:pt x="2768" y="1002"/>
                    </a:lnTo>
                    <a:lnTo>
                      <a:pt x="2850" y="1066"/>
                    </a:lnTo>
                    <a:lnTo>
                      <a:pt x="2930" y="1135"/>
                    </a:lnTo>
                    <a:lnTo>
                      <a:pt x="3008" y="1207"/>
                    </a:lnTo>
                    <a:lnTo>
                      <a:pt x="3055" y="1285"/>
                    </a:lnTo>
                    <a:lnTo>
                      <a:pt x="3112" y="1359"/>
                    </a:lnTo>
                    <a:lnTo>
                      <a:pt x="3152" y="1441"/>
                    </a:lnTo>
                    <a:lnTo>
                      <a:pt x="3160" y="1487"/>
                    </a:lnTo>
                    <a:lnTo>
                      <a:pt x="3152" y="1540"/>
                    </a:lnTo>
                    <a:lnTo>
                      <a:pt x="3118" y="1660"/>
                    </a:lnTo>
                    <a:lnTo>
                      <a:pt x="3093" y="1717"/>
                    </a:lnTo>
                    <a:lnTo>
                      <a:pt x="3061" y="1772"/>
                    </a:lnTo>
                    <a:lnTo>
                      <a:pt x="3027" y="1825"/>
                    </a:lnTo>
                    <a:lnTo>
                      <a:pt x="2987" y="1876"/>
                    </a:lnTo>
                    <a:lnTo>
                      <a:pt x="2943" y="1924"/>
                    </a:lnTo>
                    <a:lnTo>
                      <a:pt x="2896" y="1968"/>
                    </a:lnTo>
                    <a:lnTo>
                      <a:pt x="2846" y="2008"/>
                    </a:lnTo>
                    <a:lnTo>
                      <a:pt x="2795" y="2046"/>
                    </a:lnTo>
                    <a:lnTo>
                      <a:pt x="2740" y="2080"/>
                    </a:lnTo>
                    <a:lnTo>
                      <a:pt x="2685" y="2110"/>
                    </a:lnTo>
                    <a:lnTo>
                      <a:pt x="2571" y="2160"/>
                    </a:lnTo>
                    <a:lnTo>
                      <a:pt x="2455" y="2190"/>
                    </a:lnTo>
                    <a:lnTo>
                      <a:pt x="2352" y="2158"/>
                    </a:lnTo>
                    <a:lnTo>
                      <a:pt x="2293" y="2070"/>
                    </a:lnTo>
                    <a:lnTo>
                      <a:pt x="2314" y="2074"/>
                    </a:lnTo>
                    <a:lnTo>
                      <a:pt x="2390" y="2103"/>
                    </a:lnTo>
                    <a:lnTo>
                      <a:pt x="2470" y="2088"/>
                    </a:lnTo>
                    <a:lnTo>
                      <a:pt x="2551" y="2053"/>
                    </a:lnTo>
                    <a:lnTo>
                      <a:pt x="2626" y="2023"/>
                    </a:lnTo>
                    <a:lnTo>
                      <a:pt x="2681" y="1951"/>
                    </a:lnTo>
                    <a:lnTo>
                      <a:pt x="2713" y="1924"/>
                    </a:lnTo>
                    <a:lnTo>
                      <a:pt x="2757" y="1909"/>
                    </a:lnTo>
                    <a:lnTo>
                      <a:pt x="2774" y="1869"/>
                    </a:lnTo>
                    <a:lnTo>
                      <a:pt x="2810" y="1852"/>
                    </a:lnTo>
                    <a:lnTo>
                      <a:pt x="2852" y="1791"/>
                    </a:lnTo>
                    <a:lnTo>
                      <a:pt x="2782" y="1837"/>
                    </a:lnTo>
                    <a:lnTo>
                      <a:pt x="2713" y="1892"/>
                    </a:lnTo>
                    <a:lnTo>
                      <a:pt x="2643" y="1945"/>
                    </a:lnTo>
                    <a:lnTo>
                      <a:pt x="2563" y="1977"/>
                    </a:lnTo>
                    <a:lnTo>
                      <a:pt x="2462" y="2023"/>
                    </a:lnTo>
                    <a:lnTo>
                      <a:pt x="2348" y="2051"/>
                    </a:lnTo>
                    <a:lnTo>
                      <a:pt x="2238" y="2038"/>
                    </a:lnTo>
                    <a:lnTo>
                      <a:pt x="2154" y="1960"/>
                    </a:lnTo>
                    <a:lnTo>
                      <a:pt x="2086" y="1880"/>
                    </a:lnTo>
                    <a:lnTo>
                      <a:pt x="2029" y="1797"/>
                    </a:lnTo>
                    <a:lnTo>
                      <a:pt x="1973" y="1711"/>
                    </a:lnTo>
                    <a:lnTo>
                      <a:pt x="1918" y="1624"/>
                    </a:lnTo>
                    <a:lnTo>
                      <a:pt x="1880" y="1658"/>
                    </a:lnTo>
                    <a:lnTo>
                      <a:pt x="1840" y="1696"/>
                    </a:lnTo>
                    <a:lnTo>
                      <a:pt x="1798" y="1719"/>
                    </a:lnTo>
                    <a:lnTo>
                      <a:pt x="1751" y="1713"/>
                    </a:lnTo>
                    <a:lnTo>
                      <a:pt x="1772" y="1658"/>
                    </a:lnTo>
                    <a:lnTo>
                      <a:pt x="1823" y="1622"/>
                    </a:lnTo>
                    <a:lnTo>
                      <a:pt x="1878" y="1530"/>
                    </a:lnTo>
                    <a:lnTo>
                      <a:pt x="1829" y="1580"/>
                    </a:lnTo>
                    <a:lnTo>
                      <a:pt x="1776" y="1624"/>
                    </a:lnTo>
                    <a:lnTo>
                      <a:pt x="1722" y="1635"/>
                    </a:lnTo>
                    <a:lnTo>
                      <a:pt x="1671" y="1584"/>
                    </a:lnTo>
                    <a:lnTo>
                      <a:pt x="1633" y="1546"/>
                    </a:lnTo>
                    <a:lnTo>
                      <a:pt x="1810" y="1394"/>
                    </a:lnTo>
                    <a:lnTo>
                      <a:pt x="1759" y="1394"/>
                    </a:lnTo>
                    <a:lnTo>
                      <a:pt x="1715" y="1435"/>
                    </a:lnTo>
                    <a:lnTo>
                      <a:pt x="1671" y="1485"/>
                    </a:lnTo>
                    <a:lnTo>
                      <a:pt x="1616" y="1508"/>
                    </a:lnTo>
                    <a:lnTo>
                      <a:pt x="1536" y="1557"/>
                    </a:lnTo>
                    <a:lnTo>
                      <a:pt x="1527" y="1589"/>
                    </a:lnTo>
                    <a:lnTo>
                      <a:pt x="1567" y="1626"/>
                    </a:lnTo>
                    <a:lnTo>
                      <a:pt x="1574" y="1622"/>
                    </a:lnTo>
                    <a:lnTo>
                      <a:pt x="1570" y="1580"/>
                    </a:lnTo>
                    <a:lnTo>
                      <a:pt x="1608" y="1563"/>
                    </a:lnTo>
                    <a:lnTo>
                      <a:pt x="1620" y="1591"/>
                    </a:lnTo>
                    <a:lnTo>
                      <a:pt x="1644" y="1608"/>
                    </a:lnTo>
                    <a:lnTo>
                      <a:pt x="1603" y="1648"/>
                    </a:lnTo>
                    <a:lnTo>
                      <a:pt x="1557" y="1684"/>
                    </a:lnTo>
                    <a:lnTo>
                      <a:pt x="1508" y="1705"/>
                    </a:lnTo>
                    <a:lnTo>
                      <a:pt x="1449" y="1703"/>
                    </a:lnTo>
                    <a:lnTo>
                      <a:pt x="1388" y="1789"/>
                    </a:lnTo>
                    <a:lnTo>
                      <a:pt x="1371" y="1888"/>
                    </a:lnTo>
                    <a:lnTo>
                      <a:pt x="1411" y="1899"/>
                    </a:lnTo>
                    <a:lnTo>
                      <a:pt x="1447" y="1863"/>
                    </a:lnTo>
                    <a:lnTo>
                      <a:pt x="1481" y="1810"/>
                    </a:lnTo>
                    <a:lnTo>
                      <a:pt x="1517" y="1770"/>
                    </a:lnTo>
                    <a:lnTo>
                      <a:pt x="1557" y="1726"/>
                    </a:lnTo>
                    <a:lnTo>
                      <a:pt x="1603" y="1675"/>
                    </a:lnTo>
                    <a:lnTo>
                      <a:pt x="1646" y="1652"/>
                    </a:lnTo>
                    <a:lnTo>
                      <a:pt x="1683" y="1688"/>
                    </a:lnTo>
                    <a:lnTo>
                      <a:pt x="1559" y="1823"/>
                    </a:lnTo>
                    <a:lnTo>
                      <a:pt x="1509" y="1897"/>
                    </a:lnTo>
                    <a:lnTo>
                      <a:pt x="1462" y="1973"/>
                    </a:lnTo>
                    <a:lnTo>
                      <a:pt x="1487" y="2080"/>
                    </a:lnTo>
                    <a:lnTo>
                      <a:pt x="1477" y="2183"/>
                    </a:lnTo>
                    <a:lnTo>
                      <a:pt x="1437" y="2278"/>
                    </a:lnTo>
                    <a:lnTo>
                      <a:pt x="1409" y="2321"/>
                    </a:lnTo>
                    <a:lnTo>
                      <a:pt x="1374" y="2363"/>
                    </a:lnTo>
                    <a:lnTo>
                      <a:pt x="1452" y="2430"/>
                    </a:lnTo>
                    <a:lnTo>
                      <a:pt x="1532" y="2496"/>
                    </a:lnTo>
                    <a:lnTo>
                      <a:pt x="1614" y="2559"/>
                    </a:lnTo>
                    <a:lnTo>
                      <a:pt x="1696" y="2622"/>
                    </a:lnTo>
                    <a:lnTo>
                      <a:pt x="1779" y="2683"/>
                    </a:lnTo>
                    <a:lnTo>
                      <a:pt x="1863" y="2744"/>
                    </a:lnTo>
                    <a:lnTo>
                      <a:pt x="1949" y="2804"/>
                    </a:lnTo>
                    <a:lnTo>
                      <a:pt x="2032" y="2865"/>
                    </a:lnTo>
                    <a:lnTo>
                      <a:pt x="2114" y="2955"/>
                    </a:lnTo>
                    <a:lnTo>
                      <a:pt x="2183" y="3052"/>
                    </a:lnTo>
                    <a:lnTo>
                      <a:pt x="2221" y="3160"/>
                    </a:lnTo>
                    <a:lnTo>
                      <a:pt x="2211" y="3282"/>
                    </a:lnTo>
                    <a:lnTo>
                      <a:pt x="2158" y="3396"/>
                    </a:lnTo>
                    <a:lnTo>
                      <a:pt x="2088" y="3506"/>
                    </a:lnTo>
                    <a:lnTo>
                      <a:pt x="2048" y="3559"/>
                    </a:lnTo>
                    <a:lnTo>
                      <a:pt x="2004" y="3611"/>
                    </a:lnTo>
                    <a:lnTo>
                      <a:pt x="1958" y="3660"/>
                    </a:lnTo>
                    <a:lnTo>
                      <a:pt x="1909" y="3706"/>
                    </a:lnTo>
                    <a:lnTo>
                      <a:pt x="1857" y="3747"/>
                    </a:lnTo>
                    <a:lnTo>
                      <a:pt x="1804" y="3784"/>
                    </a:lnTo>
                    <a:lnTo>
                      <a:pt x="1747" y="3818"/>
                    </a:lnTo>
                    <a:lnTo>
                      <a:pt x="1688" y="3844"/>
                    </a:lnTo>
                    <a:lnTo>
                      <a:pt x="1567" y="3882"/>
                    </a:lnTo>
                    <a:lnTo>
                      <a:pt x="1439" y="3892"/>
                    </a:lnTo>
                    <a:lnTo>
                      <a:pt x="1367" y="3852"/>
                    </a:lnTo>
                    <a:lnTo>
                      <a:pt x="1310" y="3789"/>
                    </a:lnTo>
                    <a:lnTo>
                      <a:pt x="1392" y="3814"/>
                    </a:lnTo>
                    <a:lnTo>
                      <a:pt x="1487" y="3818"/>
                    </a:lnTo>
                    <a:lnTo>
                      <a:pt x="1656" y="3738"/>
                    </a:lnTo>
                    <a:lnTo>
                      <a:pt x="1781" y="3599"/>
                    </a:lnTo>
                    <a:lnTo>
                      <a:pt x="1827" y="3584"/>
                    </a:lnTo>
                    <a:lnTo>
                      <a:pt x="1838" y="3540"/>
                    </a:lnTo>
                    <a:lnTo>
                      <a:pt x="1776" y="3584"/>
                    </a:lnTo>
                    <a:lnTo>
                      <a:pt x="1713" y="3630"/>
                    </a:lnTo>
                    <a:lnTo>
                      <a:pt x="1646" y="3673"/>
                    </a:lnTo>
                    <a:lnTo>
                      <a:pt x="1576" y="3713"/>
                    </a:lnTo>
                    <a:lnTo>
                      <a:pt x="1504" y="3746"/>
                    </a:lnTo>
                    <a:lnTo>
                      <a:pt x="1428" y="3766"/>
                    </a:lnTo>
                    <a:lnTo>
                      <a:pt x="1264" y="3759"/>
                    </a:lnTo>
                    <a:lnTo>
                      <a:pt x="1156" y="3692"/>
                    </a:lnTo>
                    <a:lnTo>
                      <a:pt x="1072" y="3595"/>
                    </a:lnTo>
                    <a:lnTo>
                      <a:pt x="1002" y="3483"/>
                    </a:lnTo>
                    <a:lnTo>
                      <a:pt x="966" y="3430"/>
                    </a:lnTo>
                    <a:lnTo>
                      <a:pt x="928" y="3379"/>
                    </a:lnTo>
                    <a:lnTo>
                      <a:pt x="867" y="3276"/>
                    </a:lnTo>
                    <a:lnTo>
                      <a:pt x="806" y="3173"/>
                    </a:lnTo>
                    <a:lnTo>
                      <a:pt x="743" y="3072"/>
                    </a:lnTo>
                    <a:lnTo>
                      <a:pt x="679" y="2972"/>
                    </a:lnTo>
                    <a:lnTo>
                      <a:pt x="768" y="2975"/>
                    </a:lnTo>
                    <a:lnTo>
                      <a:pt x="831" y="3042"/>
                    </a:lnTo>
                    <a:lnTo>
                      <a:pt x="884" y="3135"/>
                    </a:lnTo>
                    <a:lnTo>
                      <a:pt x="910" y="3175"/>
                    </a:lnTo>
                    <a:lnTo>
                      <a:pt x="945" y="3207"/>
                    </a:lnTo>
                    <a:lnTo>
                      <a:pt x="1011" y="3329"/>
                    </a:lnTo>
                    <a:lnTo>
                      <a:pt x="1084" y="3449"/>
                    </a:lnTo>
                    <a:lnTo>
                      <a:pt x="1122" y="3506"/>
                    </a:lnTo>
                    <a:lnTo>
                      <a:pt x="1163" y="3561"/>
                    </a:lnTo>
                    <a:lnTo>
                      <a:pt x="1207" y="3616"/>
                    </a:lnTo>
                    <a:lnTo>
                      <a:pt x="1255" y="3666"/>
                    </a:lnTo>
                    <a:lnTo>
                      <a:pt x="1342" y="3681"/>
                    </a:lnTo>
                    <a:lnTo>
                      <a:pt x="1433" y="3654"/>
                    </a:lnTo>
                    <a:lnTo>
                      <a:pt x="1487" y="3593"/>
                    </a:lnTo>
                    <a:lnTo>
                      <a:pt x="1466" y="3510"/>
                    </a:lnTo>
                    <a:lnTo>
                      <a:pt x="1403" y="3407"/>
                    </a:lnTo>
                    <a:lnTo>
                      <a:pt x="1338" y="3306"/>
                    </a:lnTo>
                    <a:lnTo>
                      <a:pt x="1304" y="3257"/>
                    </a:lnTo>
                    <a:lnTo>
                      <a:pt x="1268" y="3209"/>
                    </a:lnTo>
                    <a:lnTo>
                      <a:pt x="1232" y="3160"/>
                    </a:lnTo>
                    <a:lnTo>
                      <a:pt x="1194" y="3112"/>
                    </a:lnTo>
                    <a:lnTo>
                      <a:pt x="1173" y="3059"/>
                    </a:lnTo>
                    <a:lnTo>
                      <a:pt x="1135" y="3015"/>
                    </a:lnTo>
                    <a:lnTo>
                      <a:pt x="1080" y="2915"/>
                    </a:lnTo>
                    <a:lnTo>
                      <a:pt x="1009" y="2823"/>
                    </a:lnTo>
                    <a:lnTo>
                      <a:pt x="969" y="2799"/>
                    </a:lnTo>
                    <a:lnTo>
                      <a:pt x="918" y="2829"/>
                    </a:lnTo>
                    <a:lnTo>
                      <a:pt x="855" y="2875"/>
                    </a:lnTo>
                    <a:lnTo>
                      <a:pt x="787" y="2901"/>
                    </a:lnTo>
                    <a:lnTo>
                      <a:pt x="642" y="2899"/>
                    </a:lnTo>
                    <a:lnTo>
                      <a:pt x="517" y="2833"/>
                    </a:lnTo>
                    <a:lnTo>
                      <a:pt x="437" y="2706"/>
                    </a:lnTo>
                    <a:lnTo>
                      <a:pt x="384" y="2626"/>
                    </a:lnTo>
                    <a:lnTo>
                      <a:pt x="327" y="2546"/>
                    </a:lnTo>
                    <a:lnTo>
                      <a:pt x="268" y="2468"/>
                    </a:lnTo>
                    <a:lnTo>
                      <a:pt x="209" y="2392"/>
                    </a:lnTo>
                    <a:lnTo>
                      <a:pt x="152" y="2314"/>
                    </a:lnTo>
                    <a:lnTo>
                      <a:pt x="97" y="2234"/>
                    </a:lnTo>
                    <a:lnTo>
                      <a:pt x="45" y="2154"/>
                    </a:lnTo>
                    <a:lnTo>
                      <a:pt x="0" y="2069"/>
                    </a:lnTo>
                    <a:lnTo>
                      <a:pt x="22" y="2053"/>
                    </a:lnTo>
                    <a:lnTo>
                      <a:pt x="66" y="2040"/>
                    </a:lnTo>
                    <a:lnTo>
                      <a:pt x="110" y="2072"/>
                    </a:lnTo>
                    <a:lnTo>
                      <a:pt x="171" y="2171"/>
                    </a:lnTo>
                    <a:lnTo>
                      <a:pt x="260" y="2297"/>
                    </a:lnTo>
                    <a:lnTo>
                      <a:pt x="300" y="2359"/>
                    </a:lnTo>
                    <a:lnTo>
                      <a:pt x="350" y="2418"/>
                    </a:lnTo>
                    <a:lnTo>
                      <a:pt x="393" y="2489"/>
                    </a:lnTo>
                    <a:lnTo>
                      <a:pt x="445" y="2557"/>
                    </a:lnTo>
                    <a:lnTo>
                      <a:pt x="500" y="2622"/>
                    </a:lnTo>
                    <a:lnTo>
                      <a:pt x="549" y="2692"/>
                    </a:lnTo>
                    <a:lnTo>
                      <a:pt x="604" y="2844"/>
                    </a:lnTo>
                    <a:lnTo>
                      <a:pt x="794" y="2787"/>
                    </a:lnTo>
                    <a:lnTo>
                      <a:pt x="886" y="2738"/>
                    </a:lnTo>
                    <a:lnTo>
                      <a:pt x="969" y="2685"/>
                    </a:lnTo>
                    <a:lnTo>
                      <a:pt x="941" y="2654"/>
                    </a:lnTo>
                    <a:lnTo>
                      <a:pt x="914" y="2677"/>
                    </a:lnTo>
                    <a:lnTo>
                      <a:pt x="884" y="2715"/>
                    </a:lnTo>
                    <a:lnTo>
                      <a:pt x="844" y="2723"/>
                    </a:lnTo>
                    <a:lnTo>
                      <a:pt x="787" y="2740"/>
                    </a:lnTo>
                    <a:lnTo>
                      <a:pt x="745" y="2702"/>
                    </a:lnTo>
                    <a:lnTo>
                      <a:pt x="715" y="2637"/>
                    </a:lnTo>
                    <a:lnTo>
                      <a:pt x="682" y="2584"/>
                    </a:lnTo>
                    <a:lnTo>
                      <a:pt x="623" y="2500"/>
                    </a:lnTo>
                    <a:lnTo>
                      <a:pt x="564" y="2418"/>
                    </a:lnTo>
                    <a:lnTo>
                      <a:pt x="507" y="2337"/>
                    </a:lnTo>
                    <a:lnTo>
                      <a:pt x="450" y="2255"/>
                    </a:lnTo>
                    <a:lnTo>
                      <a:pt x="380" y="2167"/>
                    </a:lnTo>
                    <a:lnTo>
                      <a:pt x="351" y="2116"/>
                    </a:lnTo>
                    <a:lnTo>
                      <a:pt x="308" y="2074"/>
                    </a:lnTo>
                    <a:lnTo>
                      <a:pt x="289" y="1913"/>
                    </a:lnTo>
                    <a:lnTo>
                      <a:pt x="369" y="1899"/>
                    </a:lnTo>
                    <a:lnTo>
                      <a:pt x="439" y="1937"/>
                    </a:lnTo>
                    <a:lnTo>
                      <a:pt x="578" y="2008"/>
                    </a:lnTo>
                    <a:lnTo>
                      <a:pt x="644" y="2046"/>
                    </a:lnTo>
                    <a:lnTo>
                      <a:pt x="711" y="2084"/>
                    </a:lnTo>
                    <a:lnTo>
                      <a:pt x="777" y="2122"/>
                    </a:lnTo>
                    <a:lnTo>
                      <a:pt x="844" y="2160"/>
                    </a:lnTo>
                    <a:lnTo>
                      <a:pt x="912" y="2194"/>
                    </a:lnTo>
                    <a:lnTo>
                      <a:pt x="983" y="2226"/>
                    </a:lnTo>
                    <a:lnTo>
                      <a:pt x="1019" y="2249"/>
                    </a:lnTo>
                    <a:lnTo>
                      <a:pt x="1026" y="2249"/>
                    </a:lnTo>
                    <a:lnTo>
                      <a:pt x="949" y="2185"/>
                    </a:lnTo>
                    <a:lnTo>
                      <a:pt x="871" y="2122"/>
                    </a:lnTo>
                    <a:lnTo>
                      <a:pt x="791" y="2061"/>
                    </a:lnTo>
                    <a:lnTo>
                      <a:pt x="709" y="2004"/>
                    </a:lnTo>
                    <a:lnTo>
                      <a:pt x="625" y="1949"/>
                    </a:lnTo>
                    <a:lnTo>
                      <a:pt x="540" y="1897"/>
                    </a:lnTo>
                    <a:lnTo>
                      <a:pt x="454" y="1848"/>
                    </a:lnTo>
                    <a:lnTo>
                      <a:pt x="369" y="1802"/>
                    </a:lnTo>
                    <a:lnTo>
                      <a:pt x="293" y="1825"/>
                    </a:lnTo>
                    <a:lnTo>
                      <a:pt x="220" y="1880"/>
                    </a:lnTo>
                    <a:lnTo>
                      <a:pt x="148" y="1930"/>
                    </a:lnTo>
                    <a:lnTo>
                      <a:pt x="68" y="1937"/>
                    </a:lnTo>
                    <a:lnTo>
                      <a:pt x="85" y="1850"/>
                    </a:lnTo>
                    <a:lnTo>
                      <a:pt x="264" y="1703"/>
                    </a:lnTo>
                    <a:lnTo>
                      <a:pt x="319" y="1707"/>
                    </a:lnTo>
                    <a:lnTo>
                      <a:pt x="327" y="1662"/>
                    </a:lnTo>
                    <a:lnTo>
                      <a:pt x="331" y="1654"/>
                    </a:lnTo>
                    <a:lnTo>
                      <a:pt x="369" y="1660"/>
                    </a:lnTo>
                    <a:lnTo>
                      <a:pt x="386" y="1637"/>
                    </a:lnTo>
                    <a:lnTo>
                      <a:pt x="399" y="1608"/>
                    </a:lnTo>
                    <a:lnTo>
                      <a:pt x="429" y="1591"/>
                    </a:lnTo>
                    <a:lnTo>
                      <a:pt x="509" y="1515"/>
                    </a:lnTo>
                    <a:lnTo>
                      <a:pt x="553" y="1485"/>
                    </a:lnTo>
                    <a:lnTo>
                      <a:pt x="604" y="1471"/>
                    </a:lnTo>
                    <a:lnTo>
                      <a:pt x="631" y="1430"/>
                    </a:lnTo>
                    <a:lnTo>
                      <a:pt x="604" y="1395"/>
                    </a:lnTo>
                    <a:lnTo>
                      <a:pt x="736" y="1190"/>
                    </a:lnTo>
                    <a:lnTo>
                      <a:pt x="777" y="1184"/>
                    </a:lnTo>
                    <a:lnTo>
                      <a:pt x="806" y="1143"/>
                    </a:lnTo>
                    <a:lnTo>
                      <a:pt x="880" y="1070"/>
                    </a:lnTo>
                    <a:lnTo>
                      <a:pt x="924" y="1118"/>
                    </a:lnTo>
                    <a:lnTo>
                      <a:pt x="846" y="1192"/>
                    </a:lnTo>
                    <a:lnTo>
                      <a:pt x="781" y="1272"/>
                    </a:lnTo>
                    <a:lnTo>
                      <a:pt x="726" y="1359"/>
                    </a:lnTo>
                    <a:lnTo>
                      <a:pt x="675" y="1451"/>
                    </a:lnTo>
                    <a:lnTo>
                      <a:pt x="642" y="1485"/>
                    </a:lnTo>
                    <a:lnTo>
                      <a:pt x="637" y="1525"/>
                    </a:lnTo>
                    <a:lnTo>
                      <a:pt x="656" y="1546"/>
                    </a:lnTo>
                    <a:lnTo>
                      <a:pt x="696" y="1521"/>
                    </a:lnTo>
                    <a:lnTo>
                      <a:pt x="730" y="1409"/>
                    </a:lnTo>
                    <a:lnTo>
                      <a:pt x="737" y="1414"/>
                    </a:lnTo>
                    <a:lnTo>
                      <a:pt x="766" y="1510"/>
                    </a:lnTo>
                    <a:lnTo>
                      <a:pt x="734" y="1523"/>
                    </a:lnTo>
                    <a:lnTo>
                      <a:pt x="751" y="1551"/>
                    </a:lnTo>
                    <a:lnTo>
                      <a:pt x="772" y="1475"/>
                    </a:lnTo>
                    <a:lnTo>
                      <a:pt x="768" y="1464"/>
                    </a:lnTo>
                    <a:lnTo>
                      <a:pt x="817" y="1437"/>
                    </a:lnTo>
                    <a:lnTo>
                      <a:pt x="825" y="1447"/>
                    </a:lnTo>
                    <a:lnTo>
                      <a:pt x="823" y="1479"/>
                    </a:lnTo>
                    <a:lnTo>
                      <a:pt x="850" y="1477"/>
                    </a:lnTo>
                    <a:lnTo>
                      <a:pt x="853" y="1432"/>
                    </a:lnTo>
                    <a:lnTo>
                      <a:pt x="817" y="1392"/>
                    </a:lnTo>
                    <a:lnTo>
                      <a:pt x="781" y="1340"/>
                    </a:lnTo>
                    <a:lnTo>
                      <a:pt x="806" y="1279"/>
                    </a:lnTo>
                    <a:lnTo>
                      <a:pt x="863" y="1238"/>
                    </a:lnTo>
                    <a:lnTo>
                      <a:pt x="920" y="1234"/>
                    </a:lnTo>
                    <a:lnTo>
                      <a:pt x="941" y="1295"/>
                    </a:lnTo>
                    <a:lnTo>
                      <a:pt x="956" y="1363"/>
                    </a:lnTo>
                    <a:lnTo>
                      <a:pt x="1002" y="1422"/>
                    </a:lnTo>
                    <a:lnTo>
                      <a:pt x="1108" y="1534"/>
                    </a:lnTo>
                    <a:lnTo>
                      <a:pt x="1152" y="1586"/>
                    </a:lnTo>
                    <a:lnTo>
                      <a:pt x="1198" y="1618"/>
                    </a:lnTo>
                    <a:lnTo>
                      <a:pt x="1249" y="1620"/>
                    </a:lnTo>
                    <a:lnTo>
                      <a:pt x="1302" y="1580"/>
                    </a:lnTo>
                    <a:lnTo>
                      <a:pt x="1369" y="1504"/>
                    </a:lnTo>
                    <a:lnTo>
                      <a:pt x="1359" y="1458"/>
                    </a:lnTo>
                    <a:lnTo>
                      <a:pt x="1317" y="1416"/>
                    </a:lnTo>
                    <a:lnTo>
                      <a:pt x="1279" y="1373"/>
                    </a:lnTo>
                    <a:lnTo>
                      <a:pt x="1238" y="1331"/>
                    </a:lnTo>
                    <a:lnTo>
                      <a:pt x="1163" y="1240"/>
                    </a:lnTo>
                    <a:lnTo>
                      <a:pt x="1283" y="1127"/>
                    </a:lnTo>
                    <a:lnTo>
                      <a:pt x="1277" y="1101"/>
                    </a:lnTo>
                    <a:lnTo>
                      <a:pt x="1281" y="1095"/>
                    </a:lnTo>
                    <a:lnTo>
                      <a:pt x="1350" y="1118"/>
                    </a:lnTo>
                    <a:lnTo>
                      <a:pt x="1407" y="1173"/>
                    </a:lnTo>
                    <a:lnTo>
                      <a:pt x="1460" y="1241"/>
                    </a:lnTo>
                    <a:lnTo>
                      <a:pt x="1521" y="1298"/>
                    </a:lnTo>
                    <a:lnTo>
                      <a:pt x="1584" y="1375"/>
                    </a:lnTo>
                    <a:lnTo>
                      <a:pt x="1614" y="1409"/>
                    </a:lnTo>
                    <a:lnTo>
                      <a:pt x="1652" y="1413"/>
                    </a:lnTo>
                    <a:lnTo>
                      <a:pt x="1622" y="1365"/>
                    </a:lnTo>
                    <a:lnTo>
                      <a:pt x="1584" y="1321"/>
                    </a:lnTo>
                    <a:lnTo>
                      <a:pt x="1498" y="1238"/>
                    </a:lnTo>
                    <a:lnTo>
                      <a:pt x="1361" y="1055"/>
                    </a:lnTo>
                    <a:lnTo>
                      <a:pt x="1380" y="1017"/>
                    </a:lnTo>
                    <a:lnTo>
                      <a:pt x="1380" y="949"/>
                    </a:lnTo>
                    <a:lnTo>
                      <a:pt x="1371" y="943"/>
                    </a:lnTo>
                    <a:lnTo>
                      <a:pt x="1355" y="1011"/>
                    </a:lnTo>
                    <a:lnTo>
                      <a:pt x="1359" y="1017"/>
                    </a:lnTo>
                    <a:lnTo>
                      <a:pt x="1255" y="1093"/>
                    </a:lnTo>
                    <a:lnTo>
                      <a:pt x="1182" y="1201"/>
                    </a:lnTo>
                    <a:lnTo>
                      <a:pt x="1146" y="1222"/>
                    </a:lnTo>
                    <a:lnTo>
                      <a:pt x="1114" y="1198"/>
                    </a:lnTo>
                    <a:lnTo>
                      <a:pt x="1080" y="1169"/>
                    </a:lnTo>
                    <a:lnTo>
                      <a:pt x="1036" y="1175"/>
                    </a:lnTo>
                    <a:lnTo>
                      <a:pt x="964" y="971"/>
                    </a:lnTo>
                    <a:lnTo>
                      <a:pt x="1051" y="916"/>
                    </a:lnTo>
                    <a:lnTo>
                      <a:pt x="1123" y="844"/>
                    </a:lnTo>
                    <a:lnTo>
                      <a:pt x="1186" y="914"/>
                    </a:lnTo>
                    <a:lnTo>
                      <a:pt x="1251" y="987"/>
                    </a:lnTo>
                    <a:lnTo>
                      <a:pt x="1260" y="954"/>
                    </a:lnTo>
                    <a:lnTo>
                      <a:pt x="1238" y="922"/>
                    </a:lnTo>
                    <a:lnTo>
                      <a:pt x="1200" y="844"/>
                    </a:lnTo>
                    <a:lnTo>
                      <a:pt x="1154" y="772"/>
                    </a:lnTo>
                    <a:lnTo>
                      <a:pt x="1104" y="701"/>
                    </a:lnTo>
                    <a:lnTo>
                      <a:pt x="1114" y="663"/>
                    </a:lnTo>
                    <a:lnTo>
                      <a:pt x="1131" y="654"/>
                    </a:lnTo>
                    <a:lnTo>
                      <a:pt x="1181" y="684"/>
                    </a:lnTo>
                    <a:lnTo>
                      <a:pt x="1234" y="724"/>
                    </a:lnTo>
                    <a:lnTo>
                      <a:pt x="1272" y="705"/>
                    </a:lnTo>
                    <a:lnTo>
                      <a:pt x="1260" y="532"/>
                    </a:lnTo>
                    <a:lnTo>
                      <a:pt x="1285" y="456"/>
                    </a:lnTo>
                    <a:lnTo>
                      <a:pt x="1340" y="390"/>
                    </a:lnTo>
                    <a:lnTo>
                      <a:pt x="1397" y="239"/>
                    </a:lnTo>
                    <a:lnTo>
                      <a:pt x="1428" y="167"/>
                    </a:lnTo>
                    <a:lnTo>
                      <a:pt x="1479" y="116"/>
                    </a:lnTo>
                    <a:lnTo>
                      <a:pt x="1473" y="72"/>
                    </a:lnTo>
                    <a:lnTo>
                      <a:pt x="1479" y="25"/>
                    </a:lnTo>
                    <a:close/>
                  </a:path>
                </a:pathLst>
              </a:custGeom>
              <a:solidFill>
                <a:srgbClr val="000000"/>
              </a:solidFill>
              <a:ln w="9525">
                <a:noFill/>
                <a:round/>
                <a:headEnd/>
                <a:tailEnd/>
              </a:ln>
            </p:spPr>
            <p:txBody>
              <a:bodyPr/>
              <a:lstStyle/>
              <a:p>
                <a:endParaRPr lang="en-US"/>
              </a:p>
            </p:txBody>
          </p:sp>
          <p:sp>
            <p:nvSpPr>
              <p:cNvPr id="23" name="Freeform 14"/>
              <p:cNvSpPr>
                <a:spLocks/>
              </p:cNvSpPr>
              <p:nvPr/>
            </p:nvSpPr>
            <p:spPr bwMode="auto">
              <a:xfrm>
                <a:off x="4352" y="453"/>
                <a:ext cx="141" cy="98"/>
              </a:xfrm>
              <a:custGeom>
                <a:avLst/>
                <a:gdLst>
                  <a:gd name="T0" fmla="*/ 0 w 282"/>
                  <a:gd name="T1" fmla="*/ 0 h 196"/>
                  <a:gd name="T2" fmla="*/ 145 w 282"/>
                  <a:gd name="T3" fmla="*/ 70 h 196"/>
                  <a:gd name="T4" fmla="*/ 213 w 282"/>
                  <a:gd name="T5" fmla="*/ 125 h 196"/>
                  <a:gd name="T6" fmla="*/ 282 w 282"/>
                  <a:gd name="T7" fmla="*/ 173 h 196"/>
                  <a:gd name="T8" fmla="*/ 282 w 282"/>
                  <a:gd name="T9" fmla="*/ 186 h 196"/>
                  <a:gd name="T10" fmla="*/ 270 w 282"/>
                  <a:gd name="T11" fmla="*/ 196 h 196"/>
                  <a:gd name="T12" fmla="*/ 200 w 282"/>
                  <a:gd name="T13" fmla="*/ 154 h 196"/>
                  <a:gd name="T14" fmla="*/ 131 w 282"/>
                  <a:gd name="T15" fmla="*/ 106 h 196"/>
                  <a:gd name="T16" fmla="*/ 65 w 282"/>
                  <a:gd name="T17" fmla="*/ 59 h 196"/>
                  <a:gd name="T18" fmla="*/ 0 w 282"/>
                  <a:gd name="T19" fmla="*/ 9 h 196"/>
                  <a:gd name="T20" fmla="*/ 0 w 282"/>
                  <a:gd name="T21" fmla="*/ 0 h 196"/>
                  <a:gd name="T22" fmla="*/ 0 w 282"/>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2" h="196">
                    <a:moveTo>
                      <a:pt x="0" y="0"/>
                    </a:moveTo>
                    <a:lnTo>
                      <a:pt x="145" y="70"/>
                    </a:lnTo>
                    <a:lnTo>
                      <a:pt x="213" y="125"/>
                    </a:lnTo>
                    <a:lnTo>
                      <a:pt x="282" y="173"/>
                    </a:lnTo>
                    <a:lnTo>
                      <a:pt x="282" y="186"/>
                    </a:lnTo>
                    <a:lnTo>
                      <a:pt x="270" y="196"/>
                    </a:lnTo>
                    <a:lnTo>
                      <a:pt x="200" y="154"/>
                    </a:lnTo>
                    <a:lnTo>
                      <a:pt x="131" y="106"/>
                    </a:lnTo>
                    <a:lnTo>
                      <a:pt x="65" y="59"/>
                    </a:lnTo>
                    <a:lnTo>
                      <a:pt x="0" y="9"/>
                    </a:lnTo>
                    <a:lnTo>
                      <a:pt x="0" y="0"/>
                    </a:lnTo>
                    <a:close/>
                  </a:path>
                </a:pathLst>
              </a:custGeom>
              <a:solidFill>
                <a:srgbClr val="000000"/>
              </a:solidFill>
              <a:ln w="9525">
                <a:noFill/>
                <a:round/>
                <a:headEnd/>
                <a:tailEnd/>
              </a:ln>
            </p:spPr>
            <p:txBody>
              <a:bodyPr/>
              <a:lstStyle/>
              <a:p>
                <a:endParaRPr lang="en-US"/>
              </a:p>
            </p:txBody>
          </p:sp>
        </p:grpSp>
      </p:grpSp>
    </p:spTree>
    <p:extLst>
      <p:ext uri="{BB962C8B-B14F-4D97-AF65-F5344CB8AC3E}">
        <p14:creationId xmlns:p14="http://schemas.microsoft.com/office/powerpoint/2010/main" val="277111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Conclusion</a:t>
            </a:r>
            <a:endParaRPr lang="en-US" sz="1800" dirty="0"/>
          </a:p>
        </p:txBody>
      </p:sp>
      <p:sp>
        <p:nvSpPr>
          <p:cNvPr id="2" name="Content Placeholder 1"/>
          <p:cNvSpPr>
            <a:spLocks noGrp="1"/>
          </p:cNvSpPr>
          <p:nvPr>
            <p:ph idx="1"/>
          </p:nvPr>
        </p:nvSpPr>
        <p:spPr/>
        <p:txBody>
          <a:bodyPr>
            <a:normAutofit/>
          </a:bodyPr>
          <a:lstStyle/>
          <a:p>
            <a:pPr>
              <a:lnSpc>
                <a:spcPct val="150000"/>
              </a:lnSpc>
            </a:pPr>
            <a:endParaRPr lang="en-IN" sz="1600" dirty="0" smtClean="0"/>
          </a:p>
          <a:p>
            <a:pPr>
              <a:lnSpc>
                <a:spcPct val="150000"/>
              </a:lnSpc>
            </a:pPr>
            <a:r>
              <a:rPr lang="en-IN" sz="1600" dirty="0"/>
              <a:t>Miniaturization is one of the most </a:t>
            </a:r>
            <a:r>
              <a:rPr lang="en-IN" sz="1600" dirty="0" smtClean="0"/>
              <a:t>world-shaking </a:t>
            </a:r>
            <a:r>
              <a:rPr lang="en-IN" sz="1600" dirty="0"/>
              <a:t>trends of the last </a:t>
            </a:r>
          </a:p>
          <a:p>
            <a:pPr marL="0" indent="0">
              <a:lnSpc>
                <a:spcPct val="150000"/>
              </a:lnSpc>
              <a:buNone/>
            </a:pPr>
            <a:r>
              <a:rPr lang="en-IN" sz="1600" dirty="0" smtClean="0"/>
              <a:t>        several decades.</a:t>
            </a:r>
          </a:p>
          <a:p>
            <a:pPr>
              <a:lnSpc>
                <a:spcPct val="150000"/>
              </a:lnSpc>
            </a:pPr>
            <a:r>
              <a:rPr lang="en-IN" sz="1600" dirty="0" smtClean="0"/>
              <a:t>A </a:t>
            </a:r>
            <a:r>
              <a:rPr lang="en-IN" sz="1600" dirty="0"/>
              <a:t>multi-lens system (right) </a:t>
            </a:r>
            <a:r>
              <a:rPr lang="en-IN" sz="1600" dirty="0" smtClean="0"/>
              <a:t>next to </a:t>
            </a:r>
            <a:r>
              <a:rPr lang="en-IN" sz="1600" dirty="0"/>
              <a:t>a single doublet lens (left</a:t>
            </a:r>
            <a:r>
              <a:rPr lang="en-IN" sz="1600" dirty="0" smtClean="0"/>
              <a:t>).</a:t>
            </a:r>
          </a:p>
          <a:p>
            <a:pPr>
              <a:lnSpc>
                <a:spcPct val="150000"/>
              </a:lnSpc>
            </a:pPr>
            <a:r>
              <a:rPr lang="en-US" sz="1600" dirty="0" smtClean="0"/>
              <a:t>Tech Giants, Cisco Systems and IBM have started investing millions</a:t>
            </a:r>
          </a:p>
          <a:p>
            <a:pPr marL="0" indent="0">
              <a:lnSpc>
                <a:spcPct val="150000"/>
              </a:lnSpc>
              <a:buNone/>
            </a:pPr>
            <a:r>
              <a:rPr lang="en-US" sz="1600" dirty="0"/>
              <a:t> </a:t>
            </a:r>
            <a:r>
              <a:rPr lang="en-US" sz="1600" dirty="0" smtClean="0"/>
              <a:t>      </a:t>
            </a:r>
            <a:r>
              <a:rPr lang="en-US" sz="1600" dirty="0" smtClean="0"/>
              <a:t> of dollars to employ smart dusts in systems and networking technology.</a:t>
            </a:r>
            <a:endParaRPr lang="en-IN" sz="1600" dirty="0" smtClean="0"/>
          </a:p>
          <a:p>
            <a:pPr>
              <a:lnSpc>
                <a:spcPct val="150000"/>
              </a:lnSpc>
            </a:pPr>
            <a:endParaRPr lang="en-IN" sz="1600" dirty="0" smtClean="0"/>
          </a:p>
          <a:p>
            <a:pPr>
              <a:lnSpc>
                <a:spcPct val="150000"/>
              </a:lnSpc>
            </a:pPr>
            <a:endParaRPr lang="en-IN"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4152" y="1700808"/>
            <a:ext cx="3888432" cy="287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20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440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pgemini_Template" id="{E2474660-005E-46D9-8542-46EDD802F41B}" vid="{E6DCCCE5-C332-42F0-8F44-B9B6529D7E15}"/>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pgemini_Template" id="{E2474660-005E-46D9-8542-46EDD802F41B}" vid="{45C59A75-7839-47A5-A03C-9392FE7B8011}"/>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pgemini_Template" id="{E2474660-005E-46D9-8542-46EDD802F41B}" vid="{45C59A75-7839-47A5-A03C-9392FE7B80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Capgemini_Template_Wide Screen</Template>
  <TotalTime>2180</TotalTime>
  <Words>149</Words>
  <Application>Microsoft Office PowerPoint</Application>
  <PresentationFormat>Custom</PresentationFormat>
  <Paragraphs>42</Paragraphs>
  <Slides>6</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11" baseType="lpstr">
      <vt:lpstr>Capgemini 2017_Cover slides</vt:lpstr>
      <vt:lpstr>Content Layouts</vt:lpstr>
      <vt:lpstr>1_Content Layouts</vt:lpstr>
      <vt:lpstr>Office Theme</vt:lpstr>
      <vt:lpstr>Clip</vt:lpstr>
      <vt:lpstr>(Smart Dust)</vt:lpstr>
      <vt:lpstr>Introduction</vt:lpstr>
      <vt:lpstr>Working</vt:lpstr>
      <vt:lpstr>Smart Dust in Real World</vt:lpstr>
      <vt:lpstr>Conclusion</vt:lpstr>
      <vt:lpstr>PowerPoint Presentation</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Shekhar, Shashank</dc:creator>
  <cp:lastModifiedBy>DELL</cp:lastModifiedBy>
  <cp:revision>88</cp:revision>
  <dcterms:created xsi:type="dcterms:W3CDTF">2017-10-18T08:28:44Z</dcterms:created>
  <dcterms:modified xsi:type="dcterms:W3CDTF">2018-04-26T02:24:22Z</dcterms:modified>
</cp:coreProperties>
</file>