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65" r:id="rId2"/>
    <p:sldMasterId id="2147483789" r:id="rId3"/>
  </p:sldMasterIdLst>
  <p:notesMasterIdLst>
    <p:notesMasterId r:id="rId10"/>
  </p:notesMasterIdLst>
  <p:handoutMasterIdLst>
    <p:handoutMasterId r:id="rId11"/>
  </p:handoutMasterIdLst>
  <p:sldIdLst>
    <p:sldId id="451" r:id="rId4"/>
    <p:sldId id="490" r:id="rId5"/>
    <p:sldId id="488" r:id="rId6"/>
    <p:sldId id="486" r:id="rId7"/>
    <p:sldId id="487" r:id="rId8"/>
    <p:sldId id="481"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EFFEB"/>
    <a:srgbClr val="C7FF17"/>
    <a:srgbClr val="2B0A3D"/>
    <a:srgbClr val="0070AD"/>
    <a:srgbClr val="E6E7E7"/>
    <a:srgbClr val="12ABDB"/>
    <a:srgbClr val="300B48"/>
    <a:srgbClr val="D9D9D9"/>
    <a:srgbClr val="95E616"/>
    <a:srgbClr val="FF304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169" autoAdjust="0"/>
    <p:restoredTop sz="96215" autoAdjust="0"/>
  </p:normalViewPr>
  <p:slideViewPr>
    <p:cSldViewPr>
      <p:cViewPr varScale="1">
        <p:scale>
          <a:sx n="73" d="100"/>
          <a:sy n="73" d="100"/>
        </p:scale>
        <p:origin x="-726" y="-10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25/04/2018</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xmlns=""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25/04/2018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xmlns=""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6672064" y="558924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6452840"/>
            <a:ext cx="4967932" cy="40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xmlns="" val="2269772541"/>
      </p:ext>
    </p:extLst>
  </p:cSld>
  <p:clrMapOvr>
    <a:masterClrMapping/>
  </p:clrMapOvr>
  <p:extLst mod="1">
    <p:ext uri="{DCECCB84-F9BA-43D5-87BE-67443E8EF086}">
      <p15:sldGuideLst xmlns:p15="http://schemas.microsoft.com/office/powerpoint/2012/main" xmlns="">
        <p15:guide id="3" pos="72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xmlns="" val="300799794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Freeform 29"/>
          <p:cNvSpPr>
            <a:spLocks/>
          </p:cNvSpPr>
          <p:nvPr userDrawn="1"/>
        </p:nvSpPr>
        <p:spPr bwMode="auto">
          <a:xfrm>
            <a:off x="0" y="0"/>
            <a:ext cx="5942704" cy="6858000"/>
          </a:xfrm>
          <a:custGeom>
            <a:avLst/>
            <a:gdLst>
              <a:gd name="connsiteX0" fmla="*/ 0 w 5942704"/>
              <a:gd name="connsiteY0" fmla="*/ 0 h 6858000"/>
              <a:gd name="connsiteX1" fmla="*/ 1934854 w 5942704"/>
              <a:gd name="connsiteY1" fmla="*/ 0 h 6858000"/>
              <a:gd name="connsiteX2" fmla="*/ 2016936 w 5942704"/>
              <a:gd name="connsiteY2" fmla="*/ 210681 h 6858000"/>
              <a:gd name="connsiteX3" fmla="*/ 5381512 w 5942704"/>
              <a:gd name="connsiteY3" fmla="*/ 2418544 h 6858000"/>
              <a:gd name="connsiteX4" fmla="*/ 3847813 w 5942704"/>
              <a:gd name="connsiteY4" fmla="*/ 6821749 h 6858000"/>
              <a:gd name="connsiteX5" fmla="*/ 3794266 w 5942704"/>
              <a:gd name="connsiteY5" fmla="*/ 6858000 h 6858000"/>
              <a:gd name="connsiteX6" fmla="*/ 0 w 59427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8000">
                <a:moveTo>
                  <a:pt x="0" y="0"/>
                </a:moveTo>
                <a:lnTo>
                  <a:pt x="1934854" y="0"/>
                </a:lnTo>
                <a:lnTo>
                  <a:pt x="2016936" y="210681"/>
                </a:lnTo>
                <a:cubicBezTo>
                  <a:pt x="3206701" y="3025068"/>
                  <a:pt x="5838311" y="3712297"/>
                  <a:pt x="5381512" y="2418544"/>
                </a:cubicBezTo>
                <a:cubicBezTo>
                  <a:pt x="6127824" y="2700973"/>
                  <a:pt x="6548790" y="4891946"/>
                  <a:pt x="3847813" y="6821749"/>
                </a:cubicBezTo>
                <a:lnTo>
                  <a:pt x="3794266"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000000"/>
              </a:solidFill>
            </a:endParaRPr>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rgbClr val="000000"/>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rgbClr val="0070AD"/>
                </a:solidFill>
              </a:rPr>
              <a:t>the Collaborative Business Experience™</a:t>
            </a:r>
            <a:r>
              <a:rPr lang="en-US" sz="900" dirty="0">
                <a:solidFill>
                  <a:srgbClr val="000000"/>
                </a:solidFill>
              </a:rPr>
              <a:t>, and draws on </a:t>
            </a:r>
            <a:r>
              <a:rPr lang="en-US" sz="900" dirty="0">
                <a:solidFill>
                  <a:srgbClr val="0070AD"/>
                </a:solidFill>
              </a:rPr>
              <a:t>Rightshore</a:t>
            </a:r>
            <a:r>
              <a:rPr lang="en-US" sz="900" baseline="30000" dirty="0">
                <a:solidFill>
                  <a:srgbClr val="0070AD"/>
                </a:solidFill>
              </a:rPr>
              <a:t>®</a:t>
            </a:r>
            <a:r>
              <a:rPr lang="en-US" sz="900" dirty="0">
                <a:solidFill>
                  <a:srgbClr val="000000"/>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0070AD"/>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rgbClr val="000000"/>
                </a:solidFill>
              </a:rPr>
              <a:t>Learn more about us at</a:t>
            </a:r>
          </a:p>
          <a:p>
            <a:pPr algn="just">
              <a:lnSpc>
                <a:spcPts val="1200"/>
              </a:lnSpc>
            </a:pPr>
            <a:r>
              <a:rPr lang="en-US" sz="1400" dirty="0">
                <a:solidFill>
                  <a:srgbClr val="12ABDB"/>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dirty="0">
                <a:solidFill>
                  <a:prstClr val="white"/>
                </a:solidFill>
                <a:cs typeface="Arial"/>
              </a:rPr>
              <a:t>This message contains information that may be privileged or confidential and is the property of the Capgemini Group.</a:t>
            </a:r>
            <a:br>
              <a:rPr lang="en-US" sz="800" dirty="0">
                <a:solidFill>
                  <a:prstClr val="white"/>
                </a:solidFill>
                <a:cs typeface="Arial"/>
              </a:rPr>
            </a:br>
            <a:r>
              <a:rPr lang="en-US" sz="800" dirty="0">
                <a:solidFill>
                  <a:prstClr val="white"/>
                </a:solidFill>
                <a:latin typeface="Arial"/>
                <a:cs typeface="Arial"/>
              </a:rPr>
              <a:t>Copyright © 2017 Capgemini. All rights reserved.</a:t>
            </a:r>
          </a:p>
          <a:p>
            <a:pPr defTabSz="957756">
              <a:spcAft>
                <a:spcPts val="600"/>
              </a:spcAft>
              <a:defRPr/>
            </a:pPr>
            <a:r>
              <a:rPr lang="en-US" sz="800" dirty="0">
                <a:solidFill>
                  <a:prstClr val="white"/>
                </a:solidFill>
                <a:latin typeface="Arial"/>
                <a:cs typeface="Arial"/>
              </a:rPr>
              <a:t>Rightshore</a:t>
            </a:r>
            <a:r>
              <a:rPr lang="en-US" sz="800" baseline="30000" dirty="0">
                <a:solidFill>
                  <a:prstClr val="white"/>
                </a:solidFill>
                <a:latin typeface="Arial"/>
                <a:cs typeface="Arial"/>
              </a:rPr>
              <a:t>®</a:t>
            </a:r>
            <a:r>
              <a:rPr lang="en-US" sz="800" dirty="0">
                <a:solidFill>
                  <a:prstClr val="white"/>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solidFill>
                  <a:srgbClr val="000000"/>
                </a:solidFill>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xmlns="" val="372694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xmlns="" val="20961347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xmlns="" val="3378625389"/>
      </p:ext>
    </p:extLst>
  </p:cSld>
  <p:clrMap bg1="lt1" tx1="dk1" bg2="lt2" tx2="dk2" accent1="accent1" accent2="accent2" accent3="accent3" accent4="accent4" accent5="accent5" accent6="accent6" hlink="hlink" folHlink="folHlink"/>
  <p:sldLayoutIdLst>
    <p:sldLayoutId id="2147483758"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4" cstate="print">
            <a:extLst>
              <a:ext uri="{96DAC541-7B7A-43D3-8B79-37D633B846F1}">
                <asvg:svgBlip xmlns:asvg="http://schemas.microsoft.com/office/drawing/2016/SVG/main" xmlns="" r:embed="rId5"/>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tângulo 43">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7" name="Retângulo 43">
            <a:extLst/>
          </p:cNvPr>
          <p:cNvSpPr/>
          <p:nvPr userDrawn="1"/>
        </p:nvSpPr>
        <p:spPr>
          <a:xfrm>
            <a:off x="9480376"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25255898"/>
      </p:ext>
    </p:extLst>
  </p:cSld>
  <p:clrMap bg1="lt1" tx1="dk1" bg2="lt2" tx2="dk2" accent1="accent1" accent2="accent2" accent3="accent3" accent4="accent4" accent5="accent5" accent6="accent6" hlink="hlink" folHlink="folHlink"/>
  <p:sldLayoutIdLst>
    <p:sldLayoutId id="2147483770" r:id="rId1"/>
    <p:sldLayoutId id="2147483787"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p:cNvSpPr>
          <p:nvPr userDrawn="1"/>
        </p:nvSpPr>
        <p:spPr>
          <a:xfrm>
            <a:off x="1524" y="0"/>
            <a:ext cx="12190476" cy="6858000"/>
          </a:xfrm>
          <a:prstGeom prst="rect">
            <a:avLst/>
          </a:prstGeom>
          <a:solidFill>
            <a:schemeClr val="accent6">
              <a:lumMod val="20000"/>
              <a:lumOff val="80000"/>
              <a:alpha val="64706"/>
            </a:schemeClr>
          </a:solidFill>
        </p:spPr>
        <p:txBody>
          <a:bodyPr vert="horz" lIns="0" tIns="0" rIns="0" bIns="0" rtlCol="0">
            <a:noAutofit/>
          </a:bodyPr>
          <a:lstStyle/>
          <a:p>
            <a:pPr marL="228600" indent="-228600" defTabSz="914342">
              <a:spcAft>
                <a:spcPts val="600"/>
              </a:spcAft>
              <a:buClr>
                <a:schemeClr val="accent5"/>
              </a:buClr>
              <a:buFont typeface="Wingdings" pitchFamily="2" charset="2"/>
              <a:buChar char="§"/>
            </a:pPr>
            <a:endParaRPr lang="en-US" sz="1400" dirty="0">
              <a:solidFill>
                <a:schemeClr val="tx2">
                  <a:lumMod val="50000"/>
                </a:schemeClr>
              </a:solidFill>
            </a:endParaRPr>
          </a:p>
        </p:txBody>
      </p:sp>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 cstate="print">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
        <p:nvSpPr>
          <p:cNvPr id="5" name="Retângulo 43">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7" name="Retângulo 43">
            <a:extLst/>
          </p:cNvPr>
          <p:cNvSpPr/>
          <p:nvPr userDrawn="1"/>
        </p:nvSpPr>
        <p:spPr>
          <a:xfrm>
            <a:off x="9480376"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1798796821"/>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p:txBody>
          <a:bodyPr/>
          <a:lstStyle/>
          <a:p>
            <a:r>
              <a:rPr smtClean="0"/>
              <a:t>Silent Sound Technology</a:t>
            </a:r>
            <a:endParaRPr lang="en-US" dirty="0"/>
          </a:p>
        </p:txBody>
      </p:sp>
      <p:sp>
        <p:nvSpPr>
          <p:cNvPr id="14" name="Subtitle 4"/>
          <p:cNvSpPr>
            <a:spLocks noGrp="1"/>
          </p:cNvSpPr>
          <p:nvPr>
            <p:ph type="subTitle" idx="1"/>
          </p:nvPr>
        </p:nvSpPr>
        <p:spPr/>
        <p:txBody>
          <a:bodyPr/>
          <a:lstStyle/>
          <a:p>
            <a:pPr lvl="0"/>
            <a:r>
              <a:rPr lang="en-US" dirty="0"/>
              <a:t>April 2018</a:t>
            </a:r>
          </a:p>
        </p:txBody>
      </p:sp>
    </p:spTree>
    <p:extLst>
      <p:ext uri="{BB962C8B-B14F-4D97-AF65-F5344CB8AC3E}">
        <p14:creationId xmlns:p14="http://schemas.microsoft.com/office/powerpoint/2010/main" xmlns="" val="26873617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457200"/>
            <a:ext cx="11016604" cy="609600"/>
          </a:xfrm>
        </p:spPr>
        <p:txBody>
          <a:bodyPr>
            <a:normAutofit fontScale="90000"/>
          </a:bodyPr>
          <a:lstStyle/>
          <a:p>
            <a:pPr>
              <a:buFont typeface="Wingdings" pitchFamily="2" charset="2"/>
              <a:buChar char="q"/>
            </a:pPr>
            <a:r>
              <a:rPr lang="en-US" sz="2800" dirty="0" smtClean="0"/>
              <a:t>Introduction:</a:t>
            </a:r>
            <a:br>
              <a:rPr lang="en-US" sz="2800" dirty="0" smtClean="0"/>
            </a:br>
            <a:r>
              <a:rPr lang="en-US" sz="2800" dirty="0" smtClean="0"/>
              <a:t/>
            </a:r>
            <a:br>
              <a:rPr lang="en-US" sz="2800" dirty="0" smtClean="0"/>
            </a:br>
            <a:r>
              <a:rPr lang="en-US" sz="2400" dirty="0" smtClean="0"/>
              <a:t>Nowadays whenever we are talking on a cell phone in a crowd, then actually we are not talking, we are yelling because of lots of disturbance and noise around us. </a:t>
            </a:r>
            <a:r>
              <a:rPr lang="en-US" sz="2400" dirty="0" smtClean="0"/>
              <a:t/>
            </a:r>
            <a:br>
              <a:rPr lang="en-US" sz="2400" dirty="0" smtClean="0"/>
            </a:br>
            <a:r>
              <a:rPr lang="en-US" sz="2400" dirty="0" smtClean="0"/>
              <a:t>However</a:t>
            </a:r>
            <a:r>
              <a:rPr lang="en-US" sz="2400" dirty="0" smtClean="0"/>
              <a:t>, there is no need to scream to convey our message and wasting our </a:t>
            </a:r>
            <a:r>
              <a:rPr lang="en-US" sz="2400" dirty="0" smtClean="0"/>
              <a:t>energy anymore.</a:t>
            </a:r>
            <a:br>
              <a:rPr lang="en-US" sz="2400" dirty="0" smtClean="0"/>
            </a:br>
            <a:r>
              <a:rPr lang="en-US" sz="2400" dirty="0" smtClean="0"/>
              <a:t>For this purpose a new technology known as the “Silent Sound Technology” has been introduced that will put an end to the noise </a:t>
            </a:r>
            <a:br>
              <a:rPr lang="en-US" sz="24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xmlns="" val="286966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Explanation:</a:t>
            </a:r>
            <a:br>
              <a:rPr lang="en-US" dirty="0" smtClean="0"/>
            </a:br>
            <a:r>
              <a:rPr lang="en-US" dirty="0" smtClean="0"/>
              <a:t/>
            </a:r>
            <a:br>
              <a:rPr lang="en-US" dirty="0" smtClean="0"/>
            </a:br>
            <a:r>
              <a:rPr lang="en-US" sz="2800" dirty="0" smtClean="0"/>
              <a:t>Silent Speech technology enables speech communication to take place when an audible acoustic signal is unavailable. </a:t>
            </a:r>
            <a:r>
              <a:rPr lang="en-US" sz="2800" dirty="0" smtClean="0"/>
              <a:t/>
            </a:r>
            <a:br>
              <a:rPr lang="en-US" sz="2800" dirty="0" smtClean="0"/>
            </a:br>
            <a:r>
              <a:rPr lang="en-US" sz="2700" dirty="0" smtClean="0"/>
              <a:t>When </a:t>
            </a:r>
            <a:r>
              <a:rPr lang="en-US" sz="2700" dirty="0" smtClean="0"/>
              <a:t>this technology is used, it detects every lip movement and internally converts the electrical pulses into sounds signals and sends them neglecting all other surrounding noise. </a:t>
            </a:r>
            <a:r>
              <a:rPr lang="en-US" sz="2800" dirty="0" smtClean="0"/>
              <a:t/>
            </a:r>
            <a:br>
              <a:rPr lang="en-US" sz="2800" dirty="0" smtClean="0"/>
            </a:br>
            <a:r>
              <a:rPr lang="en-US" sz="2800" dirty="0" smtClean="0"/>
              <a:t>I</a:t>
            </a:r>
            <a:r>
              <a:rPr lang="en-US" sz="2800" dirty="0" smtClean="0"/>
              <a:t>t </a:t>
            </a:r>
            <a:r>
              <a:rPr lang="en-US" sz="2800" dirty="0" smtClean="0"/>
              <a:t>produces a digital representation of speech which can be synthesized directly, interpreted as data, or routed into a communications network</a:t>
            </a:r>
            <a:r>
              <a:rPr lang="en-US" sz="2800" dirty="0" smtClean="0"/>
              <a:t>.</a:t>
            </a:r>
            <a:br>
              <a:rPr lang="en-US" sz="2800" dirty="0" smtClean="0"/>
            </a:br>
            <a:endParaRPr lang="en-US" dirty="0"/>
          </a:p>
        </p:txBody>
      </p:sp>
    </p:spTree>
    <p:extLst>
      <p:ext uri="{BB962C8B-B14F-4D97-AF65-F5344CB8AC3E}">
        <p14:creationId xmlns:p14="http://schemas.microsoft.com/office/powerpoint/2010/main" xmlns="" val="117490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Electromyography :</a:t>
            </a:r>
            <a:br>
              <a:rPr lang="en-US" dirty="0" smtClean="0"/>
            </a:br>
            <a:r>
              <a:rPr lang="en-US" dirty="0" smtClean="0"/>
              <a:t/>
            </a:r>
            <a:br>
              <a:rPr lang="en-US" dirty="0" smtClean="0"/>
            </a:br>
            <a:r>
              <a:rPr lang="en-US" dirty="0" smtClean="0"/>
              <a:t/>
            </a:r>
            <a:br>
              <a:rPr lang="en-US" dirty="0" smtClean="0"/>
            </a:br>
            <a:r>
              <a:rPr lang="en-US" dirty="0" smtClean="0"/>
              <a:t>An </a:t>
            </a:r>
            <a:r>
              <a:rPr lang="en-US" dirty="0" err="1" smtClean="0"/>
              <a:t>electromyograph</a:t>
            </a:r>
            <a:r>
              <a:rPr lang="en-US" dirty="0" smtClean="0"/>
              <a:t> detects the electrical potential generated by muscle cells when these cells are electrically or neurologically </a:t>
            </a:r>
            <a:r>
              <a:rPr lang="en-US" dirty="0" err="1" smtClean="0"/>
              <a:t>activated,monitored</a:t>
            </a:r>
            <a:r>
              <a:rPr lang="en-US" dirty="0" smtClean="0"/>
              <a:t> </a:t>
            </a:r>
            <a:r>
              <a:rPr lang="en-US" dirty="0" smtClean="0"/>
              <a:t>signals are converted into electrical pulses that can then be turned into speech, without a sound uttered.  </a:t>
            </a:r>
            <a:r>
              <a:rPr lang="en-US" dirty="0" smtClean="0"/>
              <a:t/>
            </a:r>
            <a:br>
              <a:rPr lang="en-US" dirty="0" smtClean="0"/>
            </a:br>
            <a:r>
              <a:rPr lang="en-US" dirty="0" smtClean="0"/>
              <a:t>The </a:t>
            </a:r>
            <a:r>
              <a:rPr lang="en-US" dirty="0" smtClean="0"/>
              <a:t>electromyography sensors attached to the face records the electric signals produced by the facial muscles, compare them with prerecorded signal pattern of spoken words. </a:t>
            </a:r>
            <a:r>
              <a:rPr lang="en-US" dirty="0" smtClean="0"/>
              <a:t/>
            </a:r>
            <a:br>
              <a:rPr lang="en-US" dirty="0" smtClean="0"/>
            </a:br>
            <a:r>
              <a:rPr lang="en-US" dirty="0" smtClean="0"/>
              <a:t>The </a:t>
            </a:r>
            <a:r>
              <a:rPr lang="en-US" dirty="0" smtClean="0"/>
              <a:t>benefit of this technology is that the listener can hear voice clearly. This technology aims to notice lip movements &amp; transform them into a computer generated sound that can be transmitted over a phone. Hence person on other end of phone receive the information in audio.</a:t>
            </a:r>
            <a:endParaRPr lang="en-US" dirty="0"/>
          </a:p>
        </p:txBody>
      </p:sp>
    </p:spTree>
    <p:extLst>
      <p:ext uri="{BB962C8B-B14F-4D97-AF65-F5344CB8AC3E}">
        <p14:creationId xmlns:p14="http://schemas.microsoft.com/office/powerpoint/2010/main" xmlns="" val="304182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t"/>
            <a:r>
              <a:rPr lang="en-US" dirty="0" smtClean="0"/>
              <a:t>Conclusion:</a:t>
            </a:r>
            <a:br>
              <a:rPr lang="en-US" dirty="0" smtClean="0"/>
            </a:br>
            <a:r>
              <a:rPr lang="en-US" dirty="0" smtClean="0"/>
              <a:t/>
            </a:r>
            <a:br>
              <a:rPr lang="en-US" dirty="0" smtClean="0"/>
            </a:br>
            <a:r>
              <a:rPr lang="en-US" dirty="0" smtClean="0"/>
              <a:t> </a:t>
            </a:r>
            <a:br>
              <a:rPr lang="en-US" dirty="0" smtClean="0"/>
            </a:br>
            <a:r>
              <a:rPr lang="en-US" dirty="0" smtClean="0"/>
              <a:t>Silent Sound Technology, one of the recent trends in the field of information technology implements “Talking without Actually Talking”. </a:t>
            </a:r>
            <a:r>
              <a:rPr lang="en-US" dirty="0" smtClean="0"/>
              <a:t/>
            </a:r>
            <a:br>
              <a:rPr lang="en-US" dirty="0" smtClean="0"/>
            </a:br>
            <a:r>
              <a:rPr lang="en-US" dirty="0" smtClean="0"/>
              <a:t>Silent </a:t>
            </a:r>
            <a:r>
              <a:rPr lang="en-US" dirty="0" smtClean="0"/>
              <a:t>Sound’ technology aims to notice every movements of the lips and transform them into sounds, which could help people who lose voices to speak, and allow people to make silent calls without bothering others. </a:t>
            </a:r>
            <a:r>
              <a:rPr lang="en-US" dirty="0" smtClean="0"/>
              <a:t>So</a:t>
            </a:r>
            <a:r>
              <a:rPr lang="en-US" dirty="0" smtClean="0"/>
              <a:t>, basically, it reads your lips. It will be one of the innovation and useful technology and in mere future this technology will be used in our day to day life.</a:t>
            </a:r>
            <a:endParaRPr lang="en-US" dirty="0"/>
          </a:p>
        </p:txBody>
      </p:sp>
    </p:spTree>
    <p:extLst>
      <p:ext uri="{BB962C8B-B14F-4D97-AF65-F5344CB8AC3E}">
        <p14:creationId xmlns:p14="http://schemas.microsoft.com/office/powerpoint/2010/main" xmlns="" val="277111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86440479"/>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pgemini_Template" id="{E2474660-005E-46D9-8542-46EDD802F41B}" vid="{E6DCCCE5-C332-42F0-8F44-B9B6529D7E15}"/>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pgemini_Template" id="{E2474660-005E-46D9-8542-46EDD802F41B}" vid="{45C59A75-7839-47A5-A03C-9392FE7B8011}"/>
    </a:ext>
  </a:extLst>
</a:theme>
</file>

<file path=ppt/theme/theme3.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pgemini_Template" id="{E2474660-005E-46D9-8542-46EDD802F41B}" vid="{45C59A75-7839-47A5-A03C-9392FE7B8011}"/>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Capgemini_Template_Wide Screen</Template>
  <TotalTime>2172</TotalTime>
  <Words>13</Words>
  <Application>Microsoft Macintosh PowerPoint</Application>
  <PresentationFormat>Custom</PresentationFormat>
  <Paragraphs>6</Paragraphs>
  <Slides>6</Slides>
  <Notes>0</Notes>
  <HiddenSlides>0</HiddenSlides>
  <MMClips>0</MMClips>
  <ScaleCrop>false</ScaleCrop>
  <HeadingPairs>
    <vt:vector size="4" baseType="variant">
      <vt:variant>
        <vt:lpstr>Theme</vt:lpstr>
      </vt:variant>
      <vt:variant>
        <vt:i4>3</vt:i4>
      </vt:variant>
      <vt:variant>
        <vt:lpstr>Slide Titles</vt:lpstr>
      </vt:variant>
      <vt:variant>
        <vt:i4>6</vt:i4>
      </vt:variant>
    </vt:vector>
  </HeadingPairs>
  <TitlesOfParts>
    <vt:vector size="9" baseType="lpstr">
      <vt:lpstr>Capgemini 2017_Cover slides</vt:lpstr>
      <vt:lpstr>Content Layouts</vt:lpstr>
      <vt:lpstr>1_Content Layouts</vt:lpstr>
      <vt:lpstr>Silent Sound Technology</vt:lpstr>
      <vt:lpstr>Introduction:  Nowadays whenever we are talking on a cell phone in a crowd, then actually we are not talking, we are yelling because of lots of disturbance and noise around us.  However, there is no need to scream to convey our message and wasting our energy anymore. For this purpose a new technology known as the “Silent Sound Technology” has been introduced that will put an end to the noise   </vt:lpstr>
      <vt:lpstr>Explanation:  Silent Speech technology enables speech communication to take place when an audible acoustic signal is unavailable.  When this technology is used, it detects every lip movement and internally converts the electrical pulses into sounds signals and sends them neglecting all other surrounding noise.  It produces a digital representation of speech which can be synthesized directly, interpreted as data, or routed into a communications network. </vt:lpstr>
      <vt:lpstr>Electromyography :   An electromyograph detects the electrical potential generated by muscle cells when these cells are electrically or neurologically activated,monitored signals are converted into electrical pulses that can then be turned into speech, without a sound uttered.   The electromyography sensors attached to the face records the electric signals produced by the facial muscles, compare them with prerecorded signal pattern of spoken words.  The benefit of this technology is that the listener can hear voice clearly. This technology aims to notice lip movements &amp; transform them into a computer generated sound that can be transmitted over a phone. Hence person on other end of phone receive the information in audio.</vt:lpstr>
      <vt:lpstr>Conclusion:    Silent Sound Technology, one of the recent trends in the field of information technology implements “Talking without Actually Talking”.  Silent Sound’ technology aims to notice every movements of the lips and transform them into sounds, which could help people who lose voices to speak, and allow people to make silent calls without bothering others. So, basically, it reads your lips. It will be one of the innovation and useful technology and in mere future this technology will be used in our day to day life.</vt:lpstr>
      <vt:lpstr>Slide 6</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Shekhar, Shashank</dc:creator>
  <cp:lastModifiedBy>USER 1</cp:lastModifiedBy>
  <cp:revision>89</cp:revision>
  <dcterms:created xsi:type="dcterms:W3CDTF">2017-10-18T08:28:44Z</dcterms:created>
  <dcterms:modified xsi:type="dcterms:W3CDTF">2018-04-25T18:00:08Z</dcterms:modified>
</cp:coreProperties>
</file>