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303" r:id="rId5"/>
    <p:sldId id="295" r:id="rId6"/>
    <p:sldId id="261" r:id="rId7"/>
    <p:sldId id="262" r:id="rId8"/>
    <p:sldId id="30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6" r:id="rId19"/>
    <p:sldId id="272" r:id="rId20"/>
    <p:sldId id="273" r:id="rId21"/>
    <p:sldId id="30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7" r:id="rId30"/>
    <p:sldId id="282" r:id="rId31"/>
    <p:sldId id="283" r:id="rId32"/>
    <p:sldId id="284" r:id="rId33"/>
    <p:sldId id="285" r:id="rId34"/>
    <p:sldId id="298" r:id="rId35"/>
    <p:sldId id="286" r:id="rId36"/>
    <p:sldId id="287" r:id="rId37"/>
    <p:sldId id="299" r:id="rId38"/>
    <p:sldId id="289" r:id="rId39"/>
    <p:sldId id="290" r:id="rId40"/>
    <p:sldId id="291" r:id="rId41"/>
    <p:sldId id="292" r:id="rId42"/>
    <p:sldId id="293" r:id="rId43"/>
    <p:sldId id="294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19369-4100-4FF1-BBD7-812230684A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F172612-ED00-46B4-AF20-355774338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XGBOOST for predicting increase in wheat prices</a:t>
          </a:r>
        </a:p>
      </dgm:t>
    </dgm:pt>
    <dgm:pt modelId="{9B8204C2-A9B0-4F13-BFE9-BC61035F85E1}" type="parTrans" cxnId="{06F4FEE1-7F8F-4887-B3A9-FB73519D6029}">
      <dgm:prSet/>
      <dgm:spPr/>
      <dgm:t>
        <a:bodyPr/>
        <a:lstStyle/>
        <a:p>
          <a:endParaRPr lang="en-US"/>
        </a:p>
      </dgm:t>
    </dgm:pt>
    <dgm:pt modelId="{AA7B4854-7333-417C-BDA9-AC0B2B99A1E0}" type="sibTrans" cxnId="{06F4FEE1-7F8F-4887-B3A9-FB73519D6029}">
      <dgm:prSet/>
      <dgm:spPr/>
      <dgm:t>
        <a:bodyPr/>
        <a:lstStyle/>
        <a:p>
          <a:endParaRPr lang="en-US"/>
        </a:p>
      </dgm:t>
    </dgm:pt>
    <dgm:pt modelId="{C565CE14-8A93-40D6-A077-75791AA0F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we predicted for wheat, we see 11% change for 2023</a:t>
          </a:r>
        </a:p>
      </dgm:t>
    </dgm:pt>
    <dgm:pt modelId="{749E7611-71DC-467D-BC4D-695A1EF44A50}" type="parTrans" cxnId="{8EDDA0DD-A24A-4619-BDF8-D966D81F65EB}">
      <dgm:prSet/>
      <dgm:spPr/>
      <dgm:t>
        <a:bodyPr/>
        <a:lstStyle/>
        <a:p>
          <a:endParaRPr lang="en-US"/>
        </a:p>
      </dgm:t>
    </dgm:pt>
    <dgm:pt modelId="{9FEF5EB6-33D5-48DB-95E7-413095474919}" type="sibTrans" cxnId="{8EDDA0DD-A24A-4619-BDF8-D966D81F65EB}">
      <dgm:prSet/>
      <dgm:spPr/>
      <dgm:t>
        <a:bodyPr/>
        <a:lstStyle/>
        <a:p>
          <a:endParaRPr lang="en-US"/>
        </a:p>
      </dgm:t>
    </dgm:pt>
    <dgm:pt modelId="{AB52DF09-58B1-4D03-A93B-A0DC6FD4E53D}" type="pres">
      <dgm:prSet presAssocID="{3F919369-4100-4FF1-BBD7-812230684A5D}" presName="root" presStyleCnt="0">
        <dgm:presLayoutVars>
          <dgm:dir/>
          <dgm:resizeHandles val="exact"/>
        </dgm:presLayoutVars>
      </dgm:prSet>
      <dgm:spPr/>
    </dgm:pt>
    <dgm:pt modelId="{AB958ECE-898B-45B7-B5B5-1DC5646A4DAF}" type="pres">
      <dgm:prSet presAssocID="{2F172612-ED00-46B4-AF20-355774338493}" presName="compNode" presStyleCnt="0"/>
      <dgm:spPr/>
    </dgm:pt>
    <dgm:pt modelId="{E0B5BB3C-1CC1-485B-9ED5-7DBD4ED61D8F}" type="pres">
      <dgm:prSet presAssocID="{2F172612-ED00-46B4-AF20-3557743384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B97CF39-A5A3-4E49-95C7-DA6C6515EB59}" type="pres">
      <dgm:prSet presAssocID="{2F172612-ED00-46B4-AF20-355774338493}" presName="spaceRect" presStyleCnt="0"/>
      <dgm:spPr/>
    </dgm:pt>
    <dgm:pt modelId="{8FDA36A0-88F7-4ACE-B564-15F6BB17F854}" type="pres">
      <dgm:prSet presAssocID="{2F172612-ED00-46B4-AF20-355774338493}" presName="textRect" presStyleLbl="revTx" presStyleIdx="0" presStyleCnt="2">
        <dgm:presLayoutVars>
          <dgm:chMax val="1"/>
          <dgm:chPref val="1"/>
        </dgm:presLayoutVars>
      </dgm:prSet>
      <dgm:spPr/>
    </dgm:pt>
    <dgm:pt modelId="{BD9D1BB1-D5B5-4316-A074-764171E4145C}" type="pres">
      <dgm:prSet presAssocID="{AA7B4854-7333-417C-BDA9-AC0B2B99A1E0}" presName="sibTrans" presStyleCnt="0"/>
      <dgm:spPr/>
    </dgm:pt>
    <dgm:pt modelId="{78C5E8B6-52C0-4B87-B30D-6F189067B9F6}" type="pres">
      <dgm:prSet presAssocID="{C565CE14-8A93-40D6-A077-75791AA0F98F}" presName="compNode" presStyleCnt="0"/>
      <dgm:spPr/>
    </dgm:pt>
    <dgm:pt modelId="{22E7BB00-DF7E-4807-8BEC-C58B5C025FC2}" type="pres">
      <dgm:prSet presAssocID="{C565CE14-8A93-40D6-A077-75791AA0F9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711F573-7BDE-4058-B5DC-1383D5D7179A}" type="pres">
      <dgm:prSet presAssocID="{C565CE14-8A93-40D6-A077-75791AA0F98F}" presName="spaceRect" presStyleCnt="0"/>
      <dgm:spPr/>
    </dgm:pt>
    <dgm:pt modelId="{19942F60-2D78-4214-99AD-E79AD9EA1B04}" type="pres">
      <dgm:prSet presAssocID="{C565CE14-8A93-40D6-A077-75791AA0F9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2EBF0B-4EB1-4088-A432-F10D13FA6882}" type="presOf" srcId="{2F172612-ED00-46B4-AF20-355774338493}" destId="{8FDA36A0-88F7-4ACE-B564-15F6BB17F854}" srcOrd="0" destOrd="0" presId="urn:microsoft.com/office/officeart/2018/2/layout/IconLabelList"/>
    <dgm:cxn modelId="{746C6FB8-C35E-4498-BFA5-C1D3943F4532}" type="presOf" srcId="{C565CE14-8A93-40D6-A077-75791AA0F98F}" destId="{19942F60-2D78-4214-99AD-E79AD9EA1B04}" srcOrd="0" destOrd="0" presId="urn:microsoft.com/office/officeart/2018/2/layout/IconLabelList"/>
    <dgm:cxn modelId="{C851C6C4-C936-43D6-A5FB-AE4FBDFA7ED3}" type="presOf" srcId="{3F919369-4100-4FF1-BBD7-812230684A5D}" destId="{AB52DF09-58B1-4D03-A93B-A0DC6FD4E53D}" srcOrd="0" destOrd="0" presId="urn:microsoft.com/office/officeart/2018/2/layout/IconLabelList"/>
    <dgm:cxn modelId="{8EDDA0DD-A24A-4619-BDF8-D966D81F65EB}" srcId="{3F919369-4100-4FF1-BBD7-812230684A5D}" destId="{C565CE14-8A93-40D6-A077-75791AA0F98F}" srcOrd="1" destOrd="0" parTransId="{749E7611-71DC-467D-BC4D-695A1EF44A50}" sibTransId="{9FEF5EB6-33D5-48DB-95E7-413095474919}"/>
    <dgm:cxn modelId="{06F4FEE1-7F8F-4887-B3A9-FB73519D6029}" srcId="{3F919369-4100-4FF1-BBD7-812230684A5D}" destId="{2F172612-ED00-46B4-AF20-355774338493}" srcOrd="0" destOrd="0" parTransId="{9B8204C2-A9B0-4F13-BFE9-BC61035F85E1}" sibTransId="{AA7B4854-7333-417C-BDA9-AC0B2B99A1E0}"/>
    <dgm:cxn modelId="{ED5E68EF-4509-4C81-A603-8722875C8AAB}" type="presParOf" srcId="{AB52DF09-58B1-4D03-A93B-A0DC6FD4E53D}" destId="{AB958ECE-898B-45B7-B5B5-1DC5646A4DAF}" srcOrd="0" destOrd="0" presId="urn:microsoft.com/office/officeart/2018/2/layout/IconLabelList"/>
    <dgm:cxn modelId="{12BE0A26-7324-4C44-80E4-1E5D82B1C456}" type="presParOf" srcId="{AB958ECE-898B-45B7-B5B5-1DC5646A4DAF}" destId="{E0B5BB3C-1CC1-485B-9ED5-7DBD4ED61D8F}" srcOrd="0" destOrd="0" presId="urn:microsoft.com/office/officeart/2018/2/layout/IconLabelList"/>
    <dgm:cxn modelId="{550071FE-FDFC-440D-8FC1-59273F34A1E4}" type="presParOf" srcId="{AB958ECE-898B-45B7-B5B5-1DC5646A4DAF}" destId="{3B97CF39-A5A3-4E49-95C7-DA6C6515EB59}" srcOrd="1" destOrd="0" presId="urn:microsoft.com/office/officeart/2018/2/layout/IconLabelList"/>
    <dgm:cxn modelId="{50C425ED-A410-4C66-BCF7-6EF24832D1C0}" type="presParOf" srcId="{AB958ECE-898B-45B7-B5B5-1DC5646A4DAF}" destId="{8FDA36A0-88F7-4ACE-B564-15F6BB17F854}" srcOrd="2" destOrd="0" presId="urn:microsoft.com/office/officeart/2018/2/layout/IconLabelList"/>
    <dgm:cxn modelId="{A831B692-B43F-4A52-9448-1475E43E89BF}" type="presParOf" srcId="{AB52DF09-58B1-4D03-A93B-A0DC6FD4E53D}" destId="{BD9D1BB1-D5B5-4316-A074-764171E4145C}" srcOrd="1" destOrd="0" presId="urn:microsoft.com/office/officeart/2018/2/layout/IconLabelList"/>
    <dgm:cxn modelId="{9C339871-862B-4937-82DB-D91BFD86AD77}" type="presParOf" srcId="{AB52DF09-58B1-4D03-A93B-A0DC6FD4E53D}" destId="{78C5E8B6-52C0-4B87-B30D-6F189067B9F6}" srcOrd="2" destOrd="0" presId="urn:microsoft.com/office/officeart/2018/2/layout/IconLabelList"/>
    <dgm:cxn modelId="{422C7BB4-EE39-48C2-A1AE-DD47F964D31E}" type="presParOf" srcId="{78C5E8B6-52C0-4B87-B30D-6F189067B9F6}" destId="{22E7BB00-DF7E-4807-8BEC-C58B5C025FC2}" srcOrd="0" destOrd="0" presId="urn:microsoft.com/office/officeart/2018/2/layout/IconLabelList"/>
    <dgm:cxn modelId="{E53D8A7F-020C-4903-8B8C-6B8BE1A1FB0A}" type="presParOf" srcId="{78C5E8B6-52C0-4B87-B30D-6F189067B9F6}" destId="{1711F573-7BDE-4058-B5DC-1383D5D7179A}" srcOrd="1" destOrd="0" presId="urn:microsoft.com/office/officeart/2018/2/layout/IconLabelList"/>
    <dgm:cxn modelId="{C8DC0E88-E182-4B19-A295-2945EE98E98E}" type="presParOf" srcId="{78C5E8B6-52C0-4B87-B30D-6F189067B9F6}" destId="{19942F60-2D78-4214-99AD-E79AD9EA1B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5BB3C-1CC1-485B-9ED5-7DBD4ED61D8F}">
      <dsp:nvSpPr>
        <dsp:cNvPr id="0" name=""/>
        <dsp:cNvSpPr/>
      </dsp:nvSpPr>
      <dsp:spPr>
        <a:xfrm>
          <a:off x="731872" y="1592354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A36A0-88F7-4ACE-B564-15F6BB17F854}">
      <dsp:nvSpPr>
        <dsp:cNvPr id="0" name=""/>
        <dsp:cNvSpPr/>
      </dsp:nvSpPr>
      <dsp:spPr>
        <a:xfrm>
          <a:off x="20310" y="308937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XGBOOST for predicting increase in wheat prices</a:t>
          </a:r>
        </a:p>
      </dsp:txBody>
      <dsp:txXfrm>
        <a:off x="20310" y="3089378"/>
        <a:ext cx="2587500" cy="720000"/>
      </dsp:txXfrm>
    </dsp:sp>
    <dsp:sp modelId="{22E7BB00-DF7E-4807-8BEC-C58B5C025FC2}">
      <dsp:nvSpPr>
        <dsp:cNvPr id="0" name=""/>
        <dsp:cNvSpPr/>
      </dsp:nvSpPr>
      <dsp:spPr>
        <a:xfrm>
          <a:off x="3772185" y="1592354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42F60-2D78-4214-99AD-E79AD9EA1B04}">
      <dsp:nvSpPr>
        <dsp:cNvPr id="0" name=""/>
        <dsp:cNvSpPr/>
      </dsp:nvSpPr>
      <dsp:spPr>
        <a:xfrm>
          <a:off x="3060622" y="308937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When we predicted for wheat, we see 11% change for 2023</a:t>
          </a:r>
        </a:p>
      </dsp:txBody>
      <dsp:txXfrm>
        <a:off x="3060622" y="3089378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7F7C-AA1F-4C09-9689-D0A9E1EC24F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54381-062A-4621-A1FB-21DA060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4f6caf4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4f6caf4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4f6caf4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84f6caf4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84f6ca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84f6ca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84f6caf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84f6caf4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84f6caf4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84f6caf4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84f6caf4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84f6caf4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4f6caf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84f6caf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b76f8e3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b76f8e3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19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b76f8e3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b76f8e3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84f6caf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84f6caf4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f6ea78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3f6ea78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4f6caf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4f6caf4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84f6caf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84f6caf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84f6caf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84f6caf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b76f8e37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b76f8e37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b76f8e3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b76f8e3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84f6caf4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84f6caf4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b76f8e37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b76f8e37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b76f8e37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b76f8e37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b76f8e37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b76f8e37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b76f8e3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b76f8e3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f6ea78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f6ea78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4f6caf4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84f6caf4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84f6caf4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84f6caf4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84f6caf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84f6caf4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42bd974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42bd974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2bd974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2bd974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2bd974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42bd974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42bd974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42bd974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84f6caf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84f6caf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84f6caf4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84f6caf4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84f6caf4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84f6caf4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84f6caf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84f6caf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84f6caf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84f6caf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84f6caf4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84f6caf4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24B8-821D-84C6-9C4E-DC3B2C8A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A307B-5B83-E792-9244-72042169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9EAB-0FDD-FF1B-CAA2-4B75C8FF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D6D5-E7CF-D338-B1F6-C617686F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6A12-1DC2-8737-183B-5C121D50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6D16-2AC8-1472-0301-320A9C1D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E020-8F6C-0F07-0CB6-44AEC6AC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95FB-DC61-8FEB-1061-0583CF12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EAE8-6C38-5926-3131-330B1B0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98E4-0AFB-5358-C9AE-CCDA8428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77454-337D-8536-7075-8B1CB876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63AB8-72A7-3153-FA47-672DF682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4049-6E8D-2A0A-A3F6-8B09AE49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0CB2-6E6F-2F78-2403-D95864C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CD73-F624-D98A-E012-F0850F2D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24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68F-FFDB-8D71-5CC4-9302C057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B1A2-698F-6CD3-D2F8-2166A574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68C4-98B9-548A-2AFA-B2473160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9CE5-78C5-4642-531A-E93A4B49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6115-6E31-9D0A-9747-4AFA4AEC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632E-9A56-408F-3AB9-DAF23755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43DA-6378-6ED6-D657-442C8240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BD7C-666C-D30B-1BBF-E7FCD459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5E40-A72C-E691-EEB5-6DFF2474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54D10-FC12-CAB3-0CEF-6BC5957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E44-D7A1-B38D-7195-C4F96726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6850-1760-1291-43E2-B55910611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B151-43FC-03F0-5968-ECB176B7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1753-CC1E-B24B-D0AE-4356FDBF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27B4-0CA7-C1D0-E6C9-0E11C346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F490-3AF4-DF0C-9980-43DC5FF3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84BD-D0F5-A0C4-B8A4-3C22738B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34D7F-DC4D-5C58-91F5-0828B849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08A90-157F-418B-0174-A987914E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6F73-D1F2-E3C0-135A-DB562974D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4B396-7E7B-9914-56DC-9412BD2F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6369-8227-C4E6-4312-35A12535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1F657-7EC5-E895-2213-A76F9148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625FB-32F1-886F-5C8B-D9FB303B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A4A4-A1DF-AD38-656E-23597DEF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4ED93-9369-FA7C-D817-AD6A869F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6C3D0-69C4-FFE7-535C-D410FC29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6E678-2741-9D08-4230-B18229D2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82834-7F5B-CED2-0FC5-71651645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BE0-BF5B-E662-7F66-F602DB6B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460F-36D4-8778-2CEA-BFF4D83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E69B-CB07-7426-091E-44603AE0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C27B-4B1B-8392-FC91-B4F0A88F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6A96-CCBE-29DD-941E-2E70CC3B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DA95-9313-F982-0268-AD0345FB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BDA9C-7DEE-ADA4-C93D-73820308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F6F8-7FE7-4F34-342D-D8182F68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1ED1-AD67-00C6-2C35-8AD853DC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BD2E-0A05-D392-F84B-BAC1DEC02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FCF5-BA6F-D103-0265-81045A42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3372-638F-EC06-C988-A91DE75B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F20F-6E9C-0B16-8391-B375133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F134-A99A-03DC-FA17-6053A348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EC59C-4249-1B66-2215-D2632DA7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B42D-EA59-5244-520D-35DBC72B0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C4CC-D1AA-B9CD-0D48-F6731F0FD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9746-66E4-4108-A119-042329B95E7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1387-8B48-1505-2D1E-381BD63D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BC18-725D-CCF1-78AC-7EF0E2CE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7C4C-5135-429B-9D5C-2012D7FE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5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6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14574" y="1741337"/>
            <a:ext cx="8181975" cy="1773388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>
                <a:solidFill>
                  <a:schemeClr val="tx2"/>
                </a:solidFill>
              </a:rPr>
              <a:t>Analyzing Food Prices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flipH="1">
            <a:off x="6980667" y="4962524"/>
            <a:ext cx="3115054" cy="113969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fi-FI">
                <a:solidFill>
                  <a:schemeClr val="tx2"/>
                </a:solidFill>
              </a:rPr>
              <a:t>Prasanna Muppidi Yamini Sai Kota    MouniSri Muppidi</a:t>
            </a:r>
            <a:endParaRPr lang="fi-FI" dirty="0">
              <a:solidFill>
                <a:schemeClr val="tx2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2" name="Freeform: Shape 66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68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74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" name="Freeform: Shape 7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ct val="39285"/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Patterns in WithIn Food Animal Products</a:t>
            </a: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3596" y="1675227"/>
            <a:ext cx="9604808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ct val="39285"/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Patterns in WithIn Food Category Grains</a:t>
            </a: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ct val="39285"/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Patterns in WithIn Food Category Dairy Products</a:t>
            </a: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6764" y="557189"/>
            <a:ext cx="9258472" cy="4629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09670" y="557189"/>
            <a:ext cx="8572660" cy="4629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57533" y="557189"/>
            <a:ext cx="9076934" cy="4629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44812" y="557189"/>
            <a:ext cx="8902375" cy="4629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13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Are patterns in with in food categories are statistically different?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15600" y="1426867"/>
            <a:ext cx="11546400" cy="3307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2000"/>
              </a:spcBef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see that all four food categories (fruits, animal products, grains, and dairy products) have statistically significant differences in their annual average prices. The p-values are all very small, indicating that the probability of obtaining such large differences by chance is very low.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2000"/>
              </a:spcBef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Therefore, we can conclude that there are significant differences in the annual average prices between the different food categories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367" y="4047118"/>
            <a:ext cx="66040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944E-24FC-B273-E13A-DCB9C293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3 :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90C-96BF-FF85-B6BD-E1CFDF714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Trends before and after Pandemic in Food Prices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ruit Bowl">
            <a:extLst>
              <a:ext uri="{FF2B5EF4-FFF2-40B4-BE49-F238E27FC236}">
                <a16:creationId xmlns:a16="http://schemas.microsoft.com/office/drawing/2014/main" id="{4187D637-6DCF-79A6-9072-27A2A983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6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for Beef Prices  before and during Pandemic</a:t>
            </a: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52575" y="1675227"/>
            <a:ext cx="8915763" cy="4696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04672" y="1243013"/>
            <a:ext cx="3855720" cy="36555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latin typeface="+mj-lt"/>
                <a:ea typeface="+mj-ea"/>
                <a:cs typeface="+mj-cs"/>
              </a:rPr>
              <a:t>Data Cleaning and 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5847" y="1670180"/>
            <a:ext cx="5981544" cy="4488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first step is to combine all food types data into one and fill the null values with the preceding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After that, we need to calculate the average yearly price for every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We can obtain the Consumer Price Index (CPI) for each year from data.bls.gov.cpi.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Next, we'll create new columns for every item to calculate the change in average cost percentage by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Additionally, we'll create new columns for the average prices within each category.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0"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Reasons for increase in beef prices</a:t>
            </a: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76806" y="1675227"/>
            <a:ext cx="6438387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for Eggs Prices  before and during Pandemic</a:t>
            </a: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  <a:noFill/>
        </p:spPr>
      </p:pic>
      <p:pic>
        <p:nvPicPr>
          <p:cNvPr id="2" name="Google Shape;175;p30">
            <a:extLst>
              <a:ext uri="{FF2B5EF4-FFF2-40B4-BE49-F238E27FC236}">
                <a16:creationId xmlns:a16="http://schemas.microsoft.com/office/drawing/2014/main" id="{5104846D-C12D-1DC6-7ADE-1503F46B8B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675227"/>
            <a:ext cx="12191999" cy="4926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60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for </a:t>
            </a:r>
            <a:r>
              <a:rPr lang="en-US" sz="3200" dirty="0">
                <a:solidFill>
                  <a:schemeClr val="bg1"/>
                </a:solidFill>
              </a:rPr>
              <a:t>Chicken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Prices  before and during Pandemic</a:t>
            </a: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Eggs Price comparison YOY 2022 to 2021</a:t>
            </a: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Reasons for  rise in eggs prices in 2022</a:t>
            </a: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66219" y="1636933"/>
            <a:ext cx="9202511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easons why egg prices rose in 2022 but not chicken prices</a:t>
            </a: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3" name="Rectangle 29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Reasons for increase in food prices in 2022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0" name="Google Shape;210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2849" y="3291402"/>
            <a:ext cx="4954693" cy="148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68666" y="914400"/>
            <a:ext cx="5603909" cy="4968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77382" y="914400"/>
            <a:ext cx="5161036" cy="4968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0155-B300-90A2-0073-46DA380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A0E6-862C-56D8-C4F7-AE19765F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Correlation between Inflation and each food type</a:t>
            </a:r>
          </a:p>
        </p:txBody>
      </p:sp>
    </p:spTree>
    <p:extLst>
      <p:ext uri="{BB962C8B-B14F-4D97-AF65-F5344CB8AC3E}">
        <p14:creationId xmlns:p14="http://schemas.microsoft.com/office/powerpoint/2010/main" val="20642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1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Calculating avg yearly price for every item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3467" y="1581150"/>
            <a:ext cx="10905066" cy="4625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Inflation and each type of food</a:t>
            </a: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Correlation between Inflation % CPI and % PPI for foods for all years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82114" y="643466"/>
            <a:ext cx="5971104" cy="5568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Inflation and % change in Banana prices</a:t>
            </a:r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Inflation and Banana prices</a:t>
            </a:r>
          </a:p>
        </p:txBody>
      </p:sp>
      <p:pic>
        <p:nvPicPr>
          <p:cNvPr id="252" name="Google Shape;252;p41" descr="Chart, line chart&#10;&#10;Description automatically generated"/>
          <p:cNvPicPr preferRelativeResize="0"/>
          <p:nvPr/>
        </p:nvPicPr>
        <p:blipFill rotWithShape="1">
          <a:blip r:embed="rId3"/>
          <a:srcRect l="2118" r="994" b="1"/>
          <a:stretch/>
        </p:blipFill>
        <p:spPr>
          <a:xfrm>
            <a:off x="2190042" y="1675227"/>
            <a:ext cx="7811915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450F-B4AE-D28D-F471-FAE17F0A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FA4D9-3422-4365-5F5D-65EF8A0F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Correlation between CPI , PPI and Food Price Change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7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61231" y="914400"/>
            <a:ext cx="8993337" cy="4968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Rectangle 2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CPI , PPI and food price changes in Beef</a:t>
            </a:r>
          </a:p>
        </p:txBody>
      </p:sp>
      <p:sp>
        <p:nvSpPr>
          <p:cNvPr id="27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36926" y="1509560"/>
            <a:ext cx="6252591" cy="4708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ABE0F-2BFA-4823-69E2-1125EB3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/>
              <a:t>Question 6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2E02-580F-F1A3-A1AC-F654414B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Predicting Food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1744F-B4CC-E5DE-14DF-7522D710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0" r="3188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6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5" name="Rectangle 28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Predicting change in beef prices </a:t>
            </a:r>
          </a:p>
        </p:txBody>
      </p:sp>
      <p:sp>
        <p:nvSpPr>
          <p:cNvPr id="28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4654296" y="2044950"/>
            <a:ext cx="6903720" cy="2768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defTabSz="548640"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 for predicting increase in beef prices</a:t>
            </a:r>
          </a:p>
          <a:p>
            <a:pPr marL="0" indent="0" defTabSz="548640">
              <a:spcBef>
                <a:spcPts val="960"/>
              </a:spcBef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predicted for beef, we see 5% change for 2023</a:t>
            </a:r>
          </a:p>
          <a:p>
            <a:pPr marL="0" indent="0" defTabSz="548640">
              <a:spcBef>
                <a:spcPts val="960"/>
              </a:spcBef>
              <a:buNone/>
            </a:pPr>
            <a:endParaRPr lang="en-US" sz="16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548640">
              <a:spcBef>
                <a:spcPts val="960"/>
              </a:spcBef>
              <a:buNone/>
            </a:pPr>
            <a:endParaRPr lang="en-US" sz="16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1" y="3267076"/>
            <a:ext cx="2621862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2" name="Rectangle 2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RandomForestRegressor</a:t>
            </a:r>
          </a:p>
        </p:txBody>
      </p:sp>
      <p:sp>
        <p:nvSpPr>
          <p:cNvPr id="29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Google Shape;286;p46"/>
          <p:cNvSpPr txBox="1">
            <a:spLocks noGrp="1"/>
          </p:cNvSpPr>
          <p:nvPr>
            <p:ph type="body" idx="1"/>
          </p:nvPr>
        </p:nvSpPr>
        <p:spPr>
          <a:xfrm>
            <a:off x="4654296" y="2044950"/>
            <a:ext cx="6903720" cy="2768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defTabSz="548640">
              <a:buClr>
                <a:schemeClr val="dk1"/>
              </a:buClr>
              <a:buSzPts val="1100"/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 for predicting increase in beef prices</a:t>
            </a:r>
          </a:p>
          <a:p>
            <a:pPr marL="0" indent="0" defTabSz="548640">
              <a:spcBef>
                <a:spcPts val="960"/>
              </a:spcBef>
              <a:spcAft>
                <a:spcPts val="960"/>
              </a:spcAft>
              <a:buClr>
                <a:schemeClr val="dk1"/>
              </a:buClr>
              <a:buSzPts val="1100"/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predicted for beef, we see 5% change for 2023</a:t>
            </a:r>
            <a:endParaRPr lang="en-US"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953" y="3006818"/>
            <a:ext cx="1924622" cy="69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7146-F06C-72B3-4758-EE8D9E96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ABFA-10D0-41A0-239C-D95DBC3E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Patterns of price trend for fruits, animal products, grains and dairy products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565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ct val="39285"/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change in Milk and Oranges</a:t>
            </a:r>
          </a:p>
        </p:txBody>
      </p:sp>
      <p:sp>
        <p:nvSpPr>
          <p:cNvPr id="30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4654296" y="2044950"/>
            <a:ext cx="6903720" cy="2768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defTabSz="548640">
              <a:spcAft>
                <a:spcPts val="960"/>
              </a:spcAft>
              <a:buClr>
                <a:schemeClr val="dk1"/>
              </a:buClr>
              <a:buSzPts val="1100"/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predicted for milk, we see 7% change for 2023, fruits 3%</a:t>
            </a:r>
            <a:endParaRPr lang="en-US"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41" y="3027142"/>
            <a:ext cx="2291699" cy="63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" name="Rectangle 312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ct val="39285"/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change in Wheat</a:t>
            </a:r>
          </a:p>
          <a:p>
            <a:pPr algn="ctr"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90799" y="2856988"/>
            <a:ext cx="914400" cy="239150"/>
          </a:xfrm>
          <a:prstGeom prst="rect">
            <a:avLst/>
          </a:prstGeom>
          <a:noFill/>
        </p:spPr>
      </p:pic>
      <p:graphicFrame>
        <p:nvGraphicFramePr>
          <p:cNvPr id="303" name="Google Shape;300;p48">
            <a:extLst>
              <a:ext uri="{FF2B5EF4-FFF2-40B4-BE49-F238E27FC236}">
                <a16:creationId xmlns:a16="http://schemas.microsoft.com/office/drawing/2014/main" id="{7223CBED-3C13-5206-EDC9-083D61A8D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297571"/>
              </p:ext>
            </p:extLst>
          </p:nvPr>
        </p:nvGraphicFramePr>
        <p:xfrm>
          <a:off x="6007100" y="643467"/>
          <a:ext cx="5668433" cy="540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" name="Rectangle 3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Forecast for % change in Beef using ARIMA</a:t>
            </a:r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" name="Google Shape;308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87757" y="1529980"/>
            <a:ext cx="1964352" cy="437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6" name="Rectangle 32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2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prices for Flour in 2023 and 2024 using ARIMA</a:t>
            </a:r>
          </a:p>
        </p:txBody>
      </p:sp>
      <p:sp>
        <p:nvSpPr>
          <p:cNvPr id="314" name="Google Shape;314;p50"/>
          <p:cNvSpPr txBox="1">
            <a:spLocks noGrp="1"/>
          </p:cNvSpPr>
          <p:nvPr>
            <p:ph type="body" idx="1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38" name="Group 33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Google Shape;315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53401" y="1529980"/>
            <a:ext cx="2932120" cy="437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7CE0-3E02-4D8E-A660-41848C88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3F411444-55B5-1BF2-6E47-59E8B5032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C2F3-8C01-4A0C-BFBC-241D7646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63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6FE4-AB37-8C5A-A7D1-E60C0BE4095F}"/>
              </a:ext>
            </a:extLst>
          </p:cNvPr>
          <p:cNvSpPr txBox="1"/>
          <p:nvPr/>
        </p:nvSpPr>
        <p:spPr>
          <a:xfrm>
            <a:off x="371094" y="2556215"/>
            <a:ext cx="3438906" cy="14980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Question 1:-Patterns of price trend for fruits, animal products, grains and dairy products</a:t>
            </a:r>
          </a:p>
        </p:txBody>
      </p:sp>
      <p:pic>
        <p:nvPicPr>
          <p:cNvPr id="4" name="Google Shape;75;p16">
            <a:extLst>
              <a:ext uri="{FF2B5EF4-FFF2-40B4-BE49-F238E27FC236}">
                <a16:creationId xmlns:a16="http://schemas.microsoft.com/office/drawing/2014/main" id="{56908020-C617-DA4E-5975-74CB3C8C7D70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27872" y="682091"/>
            <a:ext cx="7293034" cy="5493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9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Are the trends statistically different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Null Hypothesis: </a:t>
            </a:r>
            <a:r>
              <a:rPr lang="en" sz="1400" dirty="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There is no significant difference in the price trends for the food categories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Alternate Hypothesis: </a:t>
            </a:r>
            <a:r>
              <a:rPr lang="en" sz="1400" dirty="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The price trends for the food categories are statistically significantly different.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From above, we can conclude trend are statistically different as p &lt; 0.05 (level of significance - 5%)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868" y="4029701"/>
            <a:ext cx="5465633" cy="11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ct val="61111"/>
            </a:pPr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Patterns of price trend for fruits, animal products, grains and dairy products for last 5 years</a:t>
            </a: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57286" y="1675227"/>
            <a:ext cx="6277428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EA98-ADF7-AAD3-DAB4-C7F321EC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EA6-AA1D-4308-7647-2CC0B06D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Are the trends within Food Categories same or different</a:t>
            </a:r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8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7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Patterns in Within Food Category Fruits</a:t>
            </a: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598</Words>
  <Application>Microsoft Office PowerPoint</Application>
  <PresentationFormat>Widescreen</PresentationFormat>
  <Paragraphs>66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Söhne</vt:lpstr>
      <vt:lpstr>Times New Roman</vt:lpstr>
      <vt:lpstr>Office Theme</vt:lpstr>
      <vt:lpstr>Analyzing Food Prices</vt:lpstr>
      <vt:lpstr>Data Cleaning and Transformations</vt:lpstr>
      <vt:lpstr>Calculating avg yearly price for every item</vt:lpstr>
      <vt:lpstr>Question 1</vt:lpstr>
      <vt:lpstr>PowerPoint Presentation</vt:lpstr>
      <vt:lpstr>Are the trends statistically different</vt:lpstr>
      <vt:lpstr>Patterns of price trend for fruits, animal products, grains and dairy products for last 5 years</vt:lpstr>
      <vt:lpstr>Question 2</vt:lpstr>
      <vt:lpstr>Patterns in Within Food Category Fruits</vt:lpstr>
      <vt:lpstr>Patterns in WithIn Food Animal Products</vt:lpstr>
      <vt:lpstr>Patterns in WithIn Food Category Grains</vt:lpstr>
      <vt:lpstr>Patterns in WithIn Food Category Dairy Products</vt:lpstr>
      <vt:lpstr>PowerPoint Presentation</vt:lpstr>
      <vt:lpstr>PowerPoint Presentation</vt:lpstr>
      <vt:lpstr>PowerPoint Presentation</vt:lpstr>
      <vt:lpstr>PowerPoint Presentation</vt:lpstr>
      <vt:lpstr>Are patterns in with in food categories are statistically different?</vt:lpstr>
      <vt:lpstr>Question 3 : </vt:lpstr>
      <vt:lpstr>Trend for Beef Prices  before and during Pandemic</vt:lpstr>
      <vt:lpstr>Reasons for increase in beef prices</vt:lpstr>
      <vt:lpstr>Trend for Eggs Prices  before and during Pandemic</vt:lpstr>
      <vt:lpstr>Trend for Chicken Prices  before and during Pandemic</vt:lpstr>
      <vt:lpstr>Eggs Price comparison YOY 2022 to 2021</vt:lpstr>
      <vt:lpstr>Reasons for  rise in eggs prices in 2022</vt:lpstr>
      <vt:lpstr>Reasons why egg prices rose in 2022 but not chicken prices</vt:lpstr>
      <vt:lpstr>Reasons for increase in food prices in 2022</vt:lpstr>
      <vt:lpstr>PowerPoint Presentation</vt:lpstr>
      <vt:lpstr>PowerPoint Presentation</vt:lpstr>
      <vt:lpstr>Question 4</vt:lpstr>
      <vt:lpstr>Correlation between Inflation and each type of food</vt:lpstr>
      <vt:lpstr>Correlation between Inflation % CPI and % PPI for foods for all years</vt:lpstr>
      <vt:lpstr>Inflation and % change in Banana prices</vt:lpstr>
      <vt:lpstr>Inflation and Banana prices</vt:lpstr>
      <vt:lpstr>Question 5</vt:lpstr>
      <vt:lpstr>PowerPoint Presentation</vt:lpstr>
      <vt:lpstr>Correlation between CPI , PPI and food price changes in Beef</vt:lpstr>
      <vt:lpstr>Question 6</vt:lpstr>
      <vt:lpstr> Predicting change in beef prices </vt:lpstr>
      <vt:lpstr>RandomForestRegressor</vt:lpstr>
      <vt:lpstr>Predicting change in Milk and Oranges</vt:lpstr>
      <vt:lpstr>Predicting change in Wheat </vt:lpstr>
      <vt:lpstr>Forecast for % change in Beef using ARIMA</vt:lpstr>
      <vt:lpstr>Average prices for Flour in 2023 and 2024 using ARIMA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Food Prices</dc:title>
  <dc:creator>yamini kota</dc:creator>
  <cp:lastModifiedBy>yamini kota</cp:lastModifiedBy>
  <cp:revision>1</cp:revision>
  <dcterms:created xsi:type="dcterms:W3CDTF">2023-04-07T16:46:12Z</dcterms:created>
  <dcterms:modified xsi:type="dcterms:W3CDTF">2023-04-07T17:47:24Z</dcterms:modified>
</cp:coreProperties>
</file>