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79" r:id="rId4"/>
    <p:sldId id="262" r:id="rId5"/>
    <p:sldId id="261" r:id="rId6"/>
    <p:sldId id="271" r:id="rId7"/>
    <p:sldId id="272" r:id="rId8"/>
    <p:sldId id="264" r:id="rId9"/>
    <p:sldId id="26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6DC4B-EABC-4F4B-84D4-522F64FDC96E}"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E1E1F-A098-4590-BD0A-0708A25DA135}" type="slidenum">
              <a:rPr lang="en-US" smtClean="0"/>
              <a:t>‹#›</a:t>
            </a:fld>
            <a:endParaRPr lang="en-US"/>
          </a:p>
        </p:txBody>
      </p:sp>
    </p:spTree>
    <p:extLst>
      <p:ext uri="{BB962C8B-B14F-4D97-AF65-F5344CB8AC3E}">
        <p14:creationId xmlns:p14="http://schemas.microsoft.com/office/powerpoint/2010/main" val="173372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c18dc87a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c18dc87a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c18dc87a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c18dc87a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c18dc87a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c18dc87a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c18dc87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c18dc87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c18dc87a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c18dc87a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c18dc87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c18dc87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c18dc87a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c18dc87a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288B-6204-DDE6-3F9B-09105D7E1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646563-819B-307D-7613-5899FC701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F3467-7BEA-C5F4-58DB-25D68E9DA709}"/>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5" name="Footer Placeholder 4">
            <a:extLst>
              <a:ext uri="{FF2B5EF4-FFF2-40B4-BE49-F238E27FC236}">
                <a16:creationId xmlns:a16="http://schemas.microsoft.com/office/drawing/2014/main" id="{A48E3A9D-01BB-7E86-623F-C55DBE9A4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C91994-312E-991D-1CC2-02B7279DB4C5}"/>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3348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8802-A158-AAFF-5B36-35F664CEF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6B979-C693-9BB7-BCD8-DDDEE69A1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1DB14-2381-95A1-2B87-CD868449A9C6}"/>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5" name="Footer Placeholder 4">
            <a:extLst>
              <a:ext uri="{FF2B5EF4-FFF2-40B4-BE49-F238E27FC236}">
                <a16:creationId xmlns:a16="http://schemas.microsoft.com/office/drawing/2014/main" id="{3E863651-600D-2887-EB73-742D92D1E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18B8-784E-AE09-81F5-F3A7C42D113F}"/>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119017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AD99B-FD0A-DFC8-BFC8-D1220067F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5C722D-B5DB-0A36-F118-F528C884B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F7AC9-B698-F532-E53A-7FD8B241DFA9}"/>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5" name="Footer Placeholder 4">
            <a:extLst>
              <a:ext uri="{FF2B5EF4-FFF2-40B4-BE49-F238E27FC236}">
                <a16:creationId xmlns:a16="http://schemas.microsoft.com/office/drawing/2014/main" id="{662EA53B-FE18-07A3-85EB-5FBBB80C9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A7CD6-5EAC-F5F7-33DF-0FC6506E199B}"/>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4069535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0969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5242-DC92-5107-211B-E73CABF35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C8E6C-2B59-0F89-D402-134019D7D5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0D32C-B19B-0EB7-9D82-89B6D461831F}"/>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5" name="Footer Placeholder 4">
            <a:extLst>
              <a:ext uri="{FF2B5EF4-FFF2-40B4-BE49-F238E27FC236}">
                <a16:creationId xmlns:a16="http://schemas.microsoft.com/office/drawing/2014/main" id="{796A6A87-2FDC-3E22-7528-34AFA1FB6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AB57F-A3C9-386F-1C99-B5E0E46776DC}"/>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88584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48C-D0CD-7950-A78E-14D7DB768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F624D7-6F1A-CB57-77EA-FDF03631A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B20F2C-E033-B20A-7F84-43BAF0E76D2E}"/>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5" name="Footer Placeholder 4">
            <a:extLst>
              <a:ext uri="{FF2B5EF4-FFF2-40B4-BE49-F238E27FC236}">
                <a16:creationId xmlns:a16="http://schemas.microsoft.com/office/drawing/2014/main" id="{6C094757-CBBB-E20B-B828-2CB0FDFEF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46ACC-5E71-341C-3699-F4310C878F85}"/>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396570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BC9F-D220-7D11-89F6-3335736E02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DA6BB-6E4A-DDAB-D144-D69CA1738D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0ED645-81B2-52E9-267F-56AD04DE1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AB2149-E69D-7D61-2227-B32504EFA539}"/>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6" name="Footer Placeholder 5">
            <a:extLst>
              <a:ext uri="{FF2B5EF4-FFF2-40B4-BE49-F238E27FC236}">
                <a16:creationId xmlns:a16="http://schemas.microsoft.com/office/drawing/2014/main" id="{94885683-7F8A-4FA8-F576-B6D5AA34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4FC41-F824-6569-A6F1-AD7EBE6223EC}"/>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5826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2A9D-FB97-4B43-DE65-23670A3203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8290F-8E0A-428B-1618-50377EF95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9A6278-7192-E8E2-F831-AA215E68A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FCC96F-E600-A86C-930C-F285309F9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634F83-031E-1E98-984A-0F2215CFD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156088-41BB-5372-7AD0-0B49C7F895F9}"/>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8" name="Footer Placeholder 7">
            <a:extLst>
              <a:ext uri="{FF2B5EF4-FFF2-40B4-BE49-F238E27FC236}">
                <a16:creationId xmlns:a16="http://schemas.microsoft.com/office/drawing/2014/main" id="{7B87939B-8A43-CA35-B8A9-17D6FC054B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43738-D694-1D9C-C17A-CB3B534F989B}"/>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105053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3A2E-DE71-B9A9-2B27-78176DBEC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C314D-89A0-0C2B-87CF-8E16A2F83672}"/>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4" name="Footer Placeholder 3">
            <a:extLst>
              <a:ext uri="{FF2B5EF4-FFF2-40B4-BE49-F238E27FC236}">
                <a16:creationId xmlns:a16="http://schemas.microsoft.com/office/drawing/2014/main" id="{D6304696-8455-27C8-26A7-3C1D407FB6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31F0B5-1571-1342-A271-C873170DF679}"/>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247984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A6D7E-31F4-D876-83C4-AA1DEE51EEFC}"/>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3" name="Footer Placeholder 2">
            <a:extLst>
              <a:ext uri="{FF2B5EF4-FFF2-40B4-BE49-F238E27FC236}">
                <a16:creationId xmlns:a16="http://schemas.microsoft.com/office/drawing/2014/main" id="{7F2F0308-8396-9FA1-4CFA-A97365D11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E4CB31-2729-C76E-9BA0-9DE93233C26C}"/>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424517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2109-0922-7C9C-D878-14C0501EC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4F2E41-D9B9-8D22-EB43-4F23B6517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806958-09A3-FCF7-751C-192A8D716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4DB54-87B4-B899-7669-20180B152950}"/>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6" name="Footer Placeholder 5">
            <a:extLst>
              <a:ext uri="{FF2B5EF4-FFF2-40B4-BE49-F238E27FC236}">
                <a16:creationId xmlns:a16="http://schemas.microsoft.com/office/drawing/2014/main" id="{D1E08F9F-14EC-8CDF-92D9-8568D0316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F21C6-A4E3-FE61-EE4A-6B9590D93B71}"/>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34610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9477-4D51-EFB4-DAD8-2F12DC0DC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12A917-3FCA-F8C2-8C9F-04F2280CD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921F5C-04C2-BD51-EC96-DBAFC9BF4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1100D-6833-7148-9E28-1C183DD8AFC0}"/>
              </a:ext>
            </a:extLst>
          </p:cNvPr>
          <p:cNvSpPr>
            <a:spLocks noGrp="1"/>
          </p:cNvSpPr>
          <p:nvPr>
            <p:ph type="dt" sz="half" idx="10"/>
          </p:nvPr>
        </p:nvSpPr>
        <p:spPr/>
        <p:txBody>
          <a:bodyPr/>
          <a:lstStyle/>
          <a:p>
            <a:fld id="{59669EA4-9ED8-446F-A9F6-AC6E0867CBD2}" type="datetimeFigureOut">
              <a:rPr lang="en-US" smtClean="0"/>
              <a:t>4/18/2023</a:t>
            </a:fld>
            <a:endParaRPr lang="en-US"/>
          </a:p>
        </p:txBody>
      </p:sp>
      <p:sp>
        <p:nvSpPr>
          <p:cNvPr id="6" name="Footer Placeholder 5">
            <a:extLst>
              <a:ext uri="{FF2B5EF4-FFF2-40B4-BE49-F238E27FC236}">
                <a16:creationId xmlns:a16="http://schemas.microsoft.com/office/drawing/2014/main" id="{A1A73A66-B6D8-8E53-6AB5-60834A9D8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23B54-3DC1-11CF-D60B-FEF9626A6691}"/>
              </a:ext>
            </a:extLst>
          </p:cNvPr>
          <p:cNvSpPr>
            <a:spLocks noGrp="1"/>
          </p:cNvSpPr>
          <p:nvPr>
            <p:ph type="sldNum" sz="quarter" idx="12"/>
          </p:nvPr>
        </p:nvSpPr>
        <p:spPr/>
        <p:txBody>
          <a:bodyPr/>
          <a:lstStyle/>
          <a:p>
            <a:fld id="{9DD6E4D6-1FEC-43B0-BCCE-767F0674F8F8}" type="slidenum">
              <a:rPr lang="en-US" smtClean="0"/>
              <a:t>‹#›</a:t>
            </a:fld>
            <a:endParaRPr lang="en-US"/>
          </a:p>
        </p:txBody>
      </p:sp>
    </p:spTree>
    <p:extLst>
      <p:ext uri="{BB962C8B-B14F-4D97-AF65-F5344CB8AC3E}">
        <p14:creationId xmlns:p14="http://schemas.microsoft.com/office/powerpoint/2010/main" val="276020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CB1F84-E185-09AA-61F2-979A9DA2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88368-6976-9D28-D05F-D89ED8A40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C00DB-D787-9F41-6B7E-F65463222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69EA4-9ED8-446F-A9F6-AC6E0867CBD2}" type="datetimeFigureOut">
              <a:rPr lang="en-US" smtClean="0"/>
              <a:t>4/18/2023</a:t>
            </a:fld>
            <a:endParaRPr lang="en-US"/>
          </a:p>
        </p:txBody>
      </p:sp>
      <p:sp>
        <p:nvSpPr>
          <p:cNvPr id="5" name="Footer Placeholder 4">
            <a:extLst>
              <a:ext uri="{FF2B5EF4-FFF2-40B4-BE49-F238E27FC236}">
                <a16:creationId xmlns:a16="http://schemas.microsoft.com/office/drawing/2014/main" id="{E0BF1825-CAA8-719F-EE3C-A72E14D7E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CB0BD2-AB2B-A2F7-807E-C1F450BCD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6E4D6-1FEC-43B0-BCCE-767F0674F8F8}" type="slidenum">
              <a:rPr lang="en-US" smtClean="0"/>
              <a:t>‹#›</a:t>
            </a:fld>
            <a:endParaRPr lang="en-US"/>
          </a:p>
        </p:txBody>
      </p:sp>
    </p:spTree>
    <p:extLst>
      <p:ext uri="{BB962C8B-B14F-4D97-AF65-F5344CB8AC3E}">
        <p14:creationId xmlns:p14="http://schemas.microsoft.com/office/powerpoint/2010/main" val="357487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3F18E02-9FC0-49C2-BE57-195BEE39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5829300" y="2550442"/>
            <a:ext cx="5369523" cy="1401448"/>
          </a:xfrm>
          <a:prstGeom prst="rect">
            <a:avLst/>
          </a:prstGeom>
        </p:spPr>
        <p:txBody>
          <a:bodyPr spcFirstLastPara="1" vert="horz" lIns="121900" tIns="121900" rIns="121900" bIns="121900" rtlCol="0" anchor="t" anchorCtr="0">
            <a:normAutofit/>
          </a:bodyPr>
          <a:lstStyle/>
          <a:p>
            <a:pPr algn="l">
              <a:spcBef>
                <a:spcPts val="0"/>
              </a:spcBef>
            </a:pPr>
            <a:r>
              <a:rPr lang="en-US" sz="4400" dirty="0">
                <a:solidFill>
                  <a:schemeClr val="tx2"/>
                </a:solidFill>
              </a:rPr>
              <a:t>Track What </a:t>
            </a:r>
            <a:r>
              <a:rPr lang="en-US" sz="4400">
                <a:solidFill>
                  <a:schemeClr val="tx2"/>
                </a:solidFill>
              </a:rPr>
              <a:t>You Eat</a:t>
            </a:r>
            <a:endParaRPr lang="en-US" sz="4400" dirty="0">
              <a:solidFill>
                <a:schemeClr val="tx2"/>
              </a:solidFill>
            </a:endParaRPr>
          </a:p>
        </p:txBody>
      </p:sp>
      <p:sp>
        <p:nvSpPr>
          <p:cNvPr id="55" name="Google Shape;55;p13"/>
          <p:cNvSpPr txBox="1">
            <a:spLocks noGrp="1"/>
          </p:cNvSpPr>
          <p:nvPr>
            <p:ph type="subTitle" idx="1"/>
          </p:nvPr>
        </p:nvSpPr>
        <p:spPr>
          <a:xfrm>
            <a:off x="8795977" y="4566113"/>
            <a:ext cx="4805691" cy="838831"/>
          </a:xfrm>
          <a:prstGeom prst="rect">
            <a:avLst/>
          </a:prstGeom>
        </p:spPr>
        <p:txBody>
          <a:bodyPr spcFirstLastPara="1" vert="horz" lIns="121900" tIns="121900" rIns="121900" bIns="121900" rtlCol="0" anchor="b" anchorCtr="0">
            <a:noAutofit/>
          </a:bodyPr>
          <a:lstStyle/>
          <a:p>
            <a:pPr algn="l">
              <a:spcBef>
                <a:spcPts val="0"/>
              </a:spcBef>
            </a:pPr>
            <a:endParaRPr lang="en-US" sz="2800" dirty="0">
              <a:solidFill>
                <a:schemeClr val="tx2"/>
              </a:solidFill>
            </a:endParaRPr>
          </a:p>
        </p:txBody>
      </p:sp>
      <p:pic>
        <p:nvPicPr>
          <p:cNvPr id="57" name="Picture 56" descr="Burgers and milkshakes">
            <a:extLst>
              <a:ext uri="{FF2B5EF4-FFF2-40B4-BE49-F238E27FC236}">
                <a16:creationId xmlns:a16="http://schemas.microsoft.com/office/drawing/2014/main" id="{B3B99B58-8D45-11EA-66DE-E75EDA16553B}"/>
              </a:ext>
            </a:extLst>
          </p:cNvPr>
          <p:cNvPicPr>
            <a:picLocks noChangeAspect="1"/>
          </p:cNvPicPr>
          <p:nvPr/>
        </p:nvPicPr>
        <p:blipFill rotWithShape="1">
          <a:blip r:embed="rId3">
            <a:alphaModFix/>
          </a:blip>
          <a:srcRect l="22616" r="19376" b="2"/>
          <a:stretch/>
        </p:blipFill>
        <p:spPr>
          <a:xfrm>
            <a:off x="20" y="760563"/>
            <a:ext cx="5298663" cy="6097089"/>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grpSp>
        <p:nvGrpSpPr>
          <p:cNvPr id="63" name="Group 62">
            <a:extLst>
              <a:ext uri="{FF2B5EF4-FFF2-40B4-BE49-F238E27FC236}">
                <a16:creationId xmlns:a16="http://schemas.microsoft.com/office/drawing/2014/main" id="{DC9608D4-CD9C-4B8B-88DC-8055C0325C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11966"/>
            <a:ext cx="5736223" cy="6346033"/>
            <a:chOff x="4529137" y="1695450"/>
            <a:chExt cx="3134106" cy="3467289"/>
          </a:xfrm>
        </p:grpSpPr>
        <p:sp>
          <p:nvSpPr>
            <p:cNvPr id="64" name="Freeform: Shape 63">
              <a:extLst>
                <a:ext uri="{FF2B5EF4-FFF2-40B4-BE49-F238E27FC236}">
                  <a16:creationId xmlns:a16="http://schemas.microsoft.com/office/drawing/2014/main" id="{07B5C029-26B7-46E5-A729-AB2CB6EB6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811422"/>
              <a:ext cx="2961539" cy="3351127"/>
            </a:xfrm>
            <a:custGeom>
              <a:avLst/>
              <a:gdLst>
                <a:gd name="connsiteX0" fmla="*/ 2918460 w 2961539"/>
                <a:gd name="connsiteY0" fmla="*/ 1324969 h 3351127"/>
                <a:gd name="connsiteX1" fmla="*/ 2906649 w 2961539"/>
                <a:gd name="connsiteY1" fmla="*/ 1284393 h 3351127"/>
                <a:gd name="connsiteX2" fmla="*/ 2893314 w 2961539"/>
                <a:gd name="connsiteY2" fmla="*/ 1244388 h 3351127"/>
                <a:gd name="connsiteX3" fmla="*/ 2878741 w 2961539"/>
                <a:gd name="connsiteY3" fmla="*/ 1204859 h 3351127"/>
                <a:gd name="connsiteX4" fmla="*/ 2811209 w 2961539"/>
                <a:gd name="connsiteY4" fmla="*/ 1051316 h 3351127"/>
                <a:gd name="connsiteX5" fmla="*/ 2636711 w 2961539"/>
                <a:gd name="connsiteY5" fmla="*/ 768709 h 3351127"/>
                <a:gd name="connsiteX6" fmla="*/ 2418683 w 2961539"/>
                <a:gd name="connsiteY6" fmla="*/ 522202 h 3351127"/>
                <a:gd name="connsiteX7" fmla="*/ 2165699 w 2961539"/>
                <a:gd name="connsiteY7" fmla="*/ 314748 h 3351127"/>
                <a:gd name="connsiteX8" fmla="*/ 2027873 w 2961539"/>
                <a:gd name="connsiteY8" fmla="*/ 227213 h 3351127"/>
                <a:gd name="connsiteX9" fmla="*/ 1883474 w 2961539"/>
                <a:gd name="connsiteY9" fmla="*/ 151203 h 3351127"/>
                <a:gd name="connsiteX10" fmla="*/ 1576483 w 2961539"/>
                <a:gd name="connsiteY10" fmla="*/ 40618 h 3351127"/>
                <a:gd name="connsiteX11" fmla="*/ 1415415 w 2961539"/>
                <a:gd name="connsiteY11" fmla="*/ 10233 h 3351127"/>
                <a:gd name="connsiteX12" fmla="*/ 1251204 w 2961539"/>
                <a:gd name="connsiteY12" fmla="*/ 42 h 3351127"/>
                <a:gd name="connsiteX13" fmla="*/ 927163 w 2961539"/>
                <a:gd name="connsiteY13" fmla="*/ 29855 h 3351127"/>
                <a:gd name="connsiteX14" fmla="*/ 610362 w 2961539"/>
                <a:gd name="connsiteY14" fmla="*/ 116151 h 3351127"/>
                <a:gd name="connsiteX15" fmla="*/ 315468 w 2961539"/>
                <a:gd name="connsiteY15" fmla="*/ 267408 h 3351127"/>
                <a:gd name="connsiteX16" fmla="*/ 182975 w 2961539"/>
                <a:gd name="connsiteY16" fmla="*/ 368183 h 3351127"/>
                <a:gd name="connsiteX17" fmla="*/ 64294 w 2961539"/>
                <a:gd name="connsiteY17" fmla="*/ 484674 h 3351127"/>
                <a:gd name="connsiteX18" fmla="*/ 0 w 2961539"/>
                <a:gd name="connsiteY18" fmla="*/ 556778 h 3351127"/>
                <a:gd name="connsiteX19" fmla="*/ 0 w 2961539"/>
                <a:gd name="connsiteY19" fmla="*/ 956066 h 3351127"/>
                <a:gd name="connsiteX20" fmla="*/ 227552 w 2961539"/>
                <a:gd name="connsiteY20" fmla="*/ 636597 h 3351127"/>
                <a:gd name="connsiteX21" fmla="*/ 331756 w 2961539"/>
                <a:gd name="connsiteY21" fmla="*/ 534966 h 3351127"/>
                <a:gd name="connsiteX22" fmla="*/ 441770 w 2961539"/>
                <a:gd name="connsiteY22" fmla="*/ 439620 h 3351127"/>
                <a:gd name="connsiteX23" fmla="*/ 683419 w 2961539"/>
                <a:gd name="connsiteY23" fmla="*/ 274457 h 3351127"/>
                <a:gd name="connsiteX24" fmla="*/ 956596 w 2961539"/>
                <a:gd name="connsiteY24" fmla="*/ 161300 h 3351127"/>
                <a:gd name="connsiteX25" fmla="*/ 1251490 w 2961539"/>
                <a:gd name="connsiteY25" fmla="*/ 123009 h 3351127"/>
                <a:gd name="connsiteX26" fmla="*/ 1398175 w 2961539"/>
                <a:gd name="connsiteY26" fmla="*/ 135297 h 3351127"/>
                <a:gd name="connsiteX27" fmla="*/ 1542383 w 2961539"/>
                <a:gd name="connsiteY27" fmla="*/ 167967 h 3351127"/>
                <a:gd name="connsiteX28" fmla="*/ 1681925 w 2961539"/>
                <a:gd name="connsiteY28" fmla="*/ 218450 h 3351127"/>
                <a:gd name="connsiteX29" fmla="*/ 1715929 w 2961539"/>
                <a:gd name="connsiteY29" fmla="*/ 233595 h 3351127"/>
                <a:gd name="connsiteX30" fmla="*/ 1749552 w 2961539"/>
                <a:gd name="connsiteY30" fmla="*/ 249597 h 3351127"/>
                <a:gd name="connsiteX31" fmla="*/ 1782604 w 2961539"/>
                <a:gd name="connsiteY31" fmla="*/ 266646 h 3351127"/>
                <a:gd name="connsiteX32" fmla="*/ 1815275 w 2961539"/>
                <a:gd name="connsiteY32" fmla="*/ 284553 h 3351127"/>
                <a:gd name="connsiteX33" fmla="*/ 2059400 w 2961539"/>
                <a:gd name="connsiteY33" fmla="*/ 454765 h 3351127"/>
                <a:gd name="connsiteX34" fmla="*/ 2270284 w 2961539"/>
                <a:gd name="connsiteY34" fmla="*/ 663648 h 3351127"/>
                <a:gd name="connsiteX35" fmla="*/ 2362581 w 2961539"/>
                <a:gd name="connsiteY35" fmla="*/ 779091 h 3351127"/>
                <a:gd name="connsiteX36" fmla="*/ 2445353 w 2961539"/>
                <a:gd name="connsiteY36" fmla="*/ 900726 h 3351127"/>
                <a:gd name="connsiteX37" fmla="*/ 2581180 w 2961539"/>
                <a:gd name="connsiteY37" fmla="*/ 1158663 h 3351127"/>
                <a:gd name="connsiteX38" fmla="*/ 2673382 w 2961539"/>
                <a:gd name="connsiteY38" fmla="*/ 1430601 h 3351127"/>
                <a:gd name="connsiteX39" fmla="*/ 2707291 w 2961539"/>
                <a:gd name="connsiteY39" fmla="*/ 1569095 h 3351127"/>
                <a:gd name="connsiteX40" fmla="*/ 2728913 w 2961539"/>
                <a:gd name="connsiteY40" fmla="*/ 1710065 h 3351127"/>
                <a:gd name="connsiteX41" fmla="*/ 2738342 w 2961539"/>
                <a:gd name="connsiteY41" fmla="*/ 1853321 h 3351127"/>
                <a:gd name="connsiteX42" fmla="*/ 2733294 w 2961539"/>
                <a:gd name="connsiteY42" fmla="*/ 1998482 h 3351127"/>
                <a:gd name="connsiteX43" fmla="*/ 2704433 w 2961539"/>
                <a:gd name="connsiteY43" fmla="*/ 2140785 h 3351127"/>
                <a:gd name="connsiteX44" fmla="*/ 2645759 w 2961539"/>
                <a:gd name="connsiteY44" fmla="*/ 2264515 h 3351127"/>
                <a:gd name="connsiteX45" fmla="*/ 2552986 w 2961539"/>
                <a:gd name="connsiteY45" fmla="*/ 2354717 h 3351127"/>
                <a:gd name="connsiteX46" fmla="*/ 2492026 w 2961539"/>
                <a:gd name="connsiteY46" fmla="*/ 2389769 h 3351127"/>
                <a:gd name="connsiteX47" fmla="*/ 2423541 w 2961539"/>
                <a:gd name="connsiteY47" fmla="*/ 2423583 h 3351127"/>
                <a:gd name="connsiteX48" fmla="*/ 2278475 w 2961539"/>
                <a:gd name="connsiteY48" fmla="*/ 2502640 h 3351127"/>
                <a:gd name="connsiteX49" fmla="*/ 2143697 w 2961539"/>
                <a:gd name="connsiteY49" fmla="*/ 2606463 h 3351127"/>
                <a:gd name="connsiteX50" fmla="*/ 2113312 w 2961539"/>
                <a:gd name="connsiteY50" fmla="*/ 2635514 h 3351127"/>
                <a:gd name="connsiteX51" fmla="*/ 2084927 w 2961539"/>
                <a:gd name="connsiteY51" fmla="*/ 2664184 h 3351127"/>
                <a:gd name="connsiteX52" fmla="*/ 2030349 w 2961539"/>
                <a:gd name="connsiteY52" fmla="*/ 2722573 h 3351127"/>
                <a:gd name="connsiteX53" fmla="*/ 1929098 w 2961539"/>
                <a:gd name="connsiteY53" fmla="*/ 2842683 h 3351127"/>
                <a:gd name="connsiteX54" fmla="*/ 1880045 w 2961539"/>
                <a:gd name="connsiteY54" fmla="*/ 2902309 h 3351127"/>
                <a:gd name="connsiteX55" fmla="*/ 1831086 w 2961539"/>
                <a:gd name="connsiteY55" fmla="*/ 2960888 h 3351127"/>
                <a:gd name="connsiteX56" fmla="*/ 1730121 w 2961539"/>
                <a:gd name="connsiteY56" fmla="*/ 3071854 h 3351127"/>
                <a:gd name="connsiteX57" fmla="*/ 1620488 w 2961539"/>
                <a:gd name="connsiteY57" fmla="*/ 3169200 h 3351127"/>
                <a:gd name="connsiteX58" fmla="*/ 1497616 w 2961539"/>
                <a:gd name="connsiteY58" fmla="*/ 3244447 h 3351127"/>
                <a:gd name="connsiteX59" fmla="*/ 1361313 w 2961539"/>
                <a:gd name="connsiteY59" fmla="*/ 3288739 h 3351127"/>
                <a:gd name="connsiteX60" fmla="*/ 1289590 w 2961539"/>
                <a:gd name="connsiteY60" fmla="*/ 3297978 h 3351127"/>
                <a:gd name="connsiteX61" fmla="*/ 1253204 w 2961539"/>
                <a:gd name="connsiteY61" fmla="*/ 3299407 h 3351127"/>
                <a:gd name="connsiteX62" fmla="*/ 1215676 w 2961539"/>
                <a:gd name="connsiteY62" fmla="*/ 3299216 h 3351127"/>
                <a:gd name="connsiteX63" fmla="*/ 918972 w 2961539"/>
                <a:gd name="connsiteY63" fmla="*/ 3254639 h 3351127"/>
                <a:gd name="connsiteX64" fmla="*/ 642557 w 2961539"/>
                <a:gd name="connsiteY64" fmla="*/ 3139672 h 3351127"/>
                <a:gd name="connsiteX65" fmla="*/ 515112 w 2961539"/>
                <a:gd name="connsiteY65" fmla="*/ 3061853 h 3351127"/>
                <a:gd name="connsiteX66" fmla="*/ 484442 w 2961539"/>
                <a:gd name="connsiteY66" fmla="*/ 3040612 h 3351127"/>
                <a:gd name="connsiteX67" fmla="*/ 454343 w 2961539"/>
                <a:gd name="connsiteY67" fmla="*/ 3018610 h 3351127"/>
                <a:gd name="connsiteX68" fmla="*/ 424625 w 2961539"/>
                <a:gd name="connsiteY68" fmla="*/ 2996131 h 3351127"/>
                <a:gd name="connsiteX69" fmla="*/ 395478 w 2961539"/>
                <a:gd name="connsiteY69" fmla="*/ 2973080 h 3351127"/>
                <a:gd name="connsiteX70" fmla="*/ 181547 w 2961539"/>
                <a:gd name="connsiteY70" fmla="*/ 2767626 h 3351127"/>
                <a:gd name="connsiteX71" fmla="*/ 134112 w 2961539"/>
                <a:gd name="connsiteY71" fmla="*/ 2710761 h 3351127"/>
                <a:gd name="connsiteX72" fmla="*/ 89821 w 2961539"/>
                <a:gd name="connsiteY72" fmla="*/ 2652087 h 3351127"/>
                <a:gd name="connsiteX73" fmla="*/ 10096 w 2961539"/>
                <a:gd name="connsiteY73" fmla="*/ 2529025 h 3351127"/>
                <a:gd name="connsiteX74" fmla="*/ 191 w 2961539"/>
                <a:gd name="connsiteY74" fmla="*/ 2511499 h 3351127"/>
                <a:gd name="connsiteX75" fmla="*/ 191 w 2961539"/>
                <a:gd name="connsiteY75" fmla="*/ 2835063 h 3351127"/>
                <a:gd name="connsiteX76" fmla="*/ 50959 w 2961539"/>
                <a:gd name="connsiteY76" fmla="*/ 2888879 h 3351127"/>
                <a:gd name="connsiteX77" fmla="*/ 300038 w 2961539"/>
                <a:gd name="connsiteY77" fmla="*/ 3100525 h 3351127"/>
                <a:gd name="connsiteX78" fmla="*/ 438150 w 2961539"/>
                <a:gd name="connsiteY78" fmla="*/ 3186916 h 3351127"/>
                <a:gd name="connsiteX79" fmla="*/ 584264 w 2961539"/>
                <a:gd name="connsiteY79" fmla="*/ 3258830 h 3351127"/>
                <a:gd name="connsiteX80" fmla="*/ 862965 w 2961539"/>
                <a:gd name="connsiteY80" fmla="*/ 3351127 h 3351127"/>
                <a:gd name="connsiteX81" fmla="*/ 1534478 w 2961539"/>
                <a:gd name="connsiteY81" fmla="*/ 3351127 h 3351127"/>
                <a:gd name="connsiteX82" fmla="*/ 1540955 w 2961539"/>
                <a:gd name="connsiteY82" fmla="*/ 3348841 h 3351127"/>
                <a:gd name="connsiteX83" fmla="*/ 1691831 w 2961539"/>
                <a:gd name="connsiteY83" fmla="*/ 3275403 h 3351127"/>
                <a:gd name="connsiteX84" fmla="*/ 1827086 w 2961539"/>
                <a:gd name="connsiteY84" fmla="*/ 3179963 h 3351127"/>
                <a:gd name="connsiteX85" fmla="*/ 1948625 w 2961539"/>
                <a:gd name="connsiteY85" fmla="*/ 3072426 h 3351127"/>
                <a:gd name="connsiteX86" fmla="*/ 2005584 w 2961539"/>
                <a:gd name="connsiteY86" fmla="*/ 3016514 h 3351127"/>
                <a:gd name="connsiteX87" fmla="*/ 2060639 w 2961539"/>
                <a:gd name="connsiteY87" fmla="*/ 2959935 h 3351127"/>
                <a:gd name="connsiteX88" fmla="*/ 2167223 w 2961539"/>
                <a:gd name="connsiteY88" fmla="*/ 2847350 h 3351127"/>
                <a:gd name="connsiteX89" fmla="*/ 2218754 w 2961539"/>
                <a:gd name="connsiteY89" fmla="*/ 2791438 h 3351127"/>
                <a:gd name="connsiteX90" fmla="*/ 2244471 w 2961539"/>
                <a:gd name="connsiteY90" fmla="*/ 2763911 h 3351127"/>
                <a:gd name="connsiteX91" fmla="*/ 2269427 w 2961539"/>
                <a:gd name="connsiteY91" fmla="*/ 2738098 h 3351127"/>
                <a:gd name="connsiteX92" fmla="*/ 2321243 w 2961539"/>
                <a:gd name="connsiteY92" fmla="*/ 2689807 h 3351127"/>
                <a:gd name="connsiteX93" fmla="*/ 2376297 w 2961539"/>
                <a:gd name="connsiteY93" fmla="*/ 2645230 h 3351127"/>
                <a:gd name="connsiteX94" fmla="*/ 2499265 w 2961539"/>
                <a:gd name="connsiteY94" fmla="*/ 2564934 h 3351127"/>
                <a:gd name="connsiteX95" fmla="*/ 2639187 w 2961539"/>
                <a:gd name="connsiteY95" fmla="*/ 2476732 h 3351127"/>
                <a:gd name="connsiteX96" fmla="*/ 2674239 w 2961539"/>
                <a:gd name="connsiteY96" fmla="*/ 2448729 h 3351127"/>
                <a:gd name="connsiteX97" fmla="*/ 2707481 w 2961539"/>
                <a:gd name="connsiteY97" fmla="*/ 2417487 h 3351127"/>
                <a:gd name="connsiteX98" fmla="*/ 2765298 w 2961539"/>
                <a:gd name="connsiteY98" fmla="*/ 2347097 h 3351127"/>
                <a:gd name="connsiteX99" fmla="*/ 2810447 w 2961539"/>
                <a:gd name="connsiteY99" fmla="*/ 2270802 h 3351127"/>
                <a:gd name="connsiteX100" fmla="*/ 2845499 w 2961539"/>
                <a:gd name="connsiteY100" fmla="*/ 2192411 h 3351127"/>
                <a:gd name="connsiteX101" fmla="*/ 2901315 w 2961539"/>
                <a:gd name="connsiteY101" fmla="*/ 2034772 h 3351127"/>
                <a:gd name="connsiteX102" fmla="*/ 2943130 w 2961539"/>
                <a:gd name="connsiteY102" fmla="*/ 1871704 h 3351127"/>
                <a:gd name="connsiteX103" fmla="*/ 2961037 w 2961539"/>
                <a:gd name="connsiteY103" fmla="*/ 1703302 h 3351127"/>
                <a:gd name="connsiteX104" fmla="*/ 2928842 w 2961539"/>
                <a:gd name="connsiteY104" fmla="*/ 1366308 h 3351127"/>
                <a:gd name="connsiteX105" fmla="*/ 2918460 w 2961539"/>
                <a:gd name="connsiteY105" fmla="*/ 1324969 h 33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61539" h="3351127">
                  <a:moveTo>
                    <a:pt x="2918460" y="1324969"/>
                  </a:moveTo>
                  <a:lnTo>
                    <a:pt x="2906649" y="1284393"/>
                  </a:lnTo>
                  <a:lnTo>
                    <a:pt x="2893314" y="1244388"/>
                  </a:lnTo>
                  <a:cubicBezTo>
                    <a:pt x="2888837" y="1231053"/>
                    <a:pt x="2883694" y="1218004"/>
                    <a:pt x="2878741" y="1204859"/>
                  </a:cubicBezTo>
                  <a:cubicBezTo>
                    <a:pt x="2858453" y="1152567"/>
                    <a:pt x="2836069" y="1101227"/>
                    <a:pt x="2811209" y="1051316"/>
                  </a:cubicBezTo>
                  <a:cubicBezTo>
                    <a:pt x="2761107" y="951684"/>
                    <a:pt x="2702814" y="857006"/>
                    <a:pt x="2636711" y="768709"/>
                  </a:cubicBezTo>
                  <a:cubicBezTo>
                    <a:pt x="2570798" y="680412"/>
                    <a:pt x="2497455" y="598212"/>
                    <a:pt x="2418683" y="522202"/>
                  </a:cubicBezTo>
                  <a:cubicBezTo>
                    <a:pt x="2339912" y="446193"/>
                    <a:pt x="2254949" y="377232"/>
                    <a:pt x="2165699" y="314748"/>
                  </a:cubicBezTo>
                  <a:cubicBezTo>
                    <a:pt x="2121122" y="283506"/>
                    <a:pt x="2075021" y="254359"/>
                    <a:pt x="2027873" y="227213"/>
                  </a:cubicBezTo>
                  <a:cubicBezTo>
                    <a:pt x="1980914" y="199781"/>
                    <a:pt x="1932623" y="174635"/>
                    <a:pt x="1883474" y="151203"/>
                  </a:cubicBezTo>
                  <a:cubicBezTo>
                    <a:pt x="1785176" y="104721"/>
                    <a:pt x="1682496" y="67002"/>
                    <a:pt x="1576483" y="40618"/>
                  </a:cubicBezTo>
                  <a:cubicBezTo>
                    <a:pt x="1523524" y="27474"/>
                    <a:pt x="1469803" y="16901"/>
                    <a:pt x="1415415" y="10233"/>
                  </a:cubicBezTo>
                  <a:cubicBezTo>
                    <a:pt x="1361123" y="3185"/>
                    <a:pt x="1306163" y="-435"/>
                    <a:pt x="1251204" y="42"/>
                  </a:cubicBezTo>
                  <a:cubicBezTo>
                    <a:pt x="1142714" y="804"/>
                    <a:pt x="1034415" y="10805"/>
                    <a:pt x="927163" y="29855"/>
                  </a:cubicBezTo>
                  <a:cubicBezTo>
                    <a:pt x="820007" y="49095"/>
                    <a:pt x="713423" y="76813"/>
                    <a:pt x="610362" y="116151"/>
                  </a:cubicBezTo>
                  <a:cubicBezTo>
                    <a:pt x="507301" y="155394"/>
                    <a:pt x="407861" y="205782"/>
                    <a:pt x="315468" y="267408"/>
                  </a:cubicBezTo>
                  <a:cubicBezTo>
                    <a:pt x="269367" y="298269"/>
                    <a:pt x="224504" y="331226"/>
                    <a:pt x="182975" y="368183"/>
                  </a:cubicBezTo>
                  <a:cubicBezTo>
                    <a:pt x="141542" y="405140"/>
                    <a:pt x="102489" y="444573"/>
                    <a:pt x="64294" y="484674"/>
                  </a:cubicBezTo>
                  <a:cubicBezTo>
                    <a:pt x="42291" y="508105"/>
                    <a:pt x="20860" y="532203"/>
                    <a:pt x="0" y="556778"/>
                  </a:cubicBezTo>
                  <a:lnTo>
                    <a:pt x="0" y="956066"/>
                  </a:lnTo>
                  <a:cubicBezTo>
                    <a:pt x="62579" y="840909"/>
                    <a:pt x="138970" y="733276"/>
                    <a:pt x="227552" y="636597"/>
                  </a:cubicBezTo>
                  <a:cubicBezTo>
                    <a:pt x="260223" y="600593"/>
                    <a:pt x="295466" y="567160"/>
                    <a:pt x="331756" y="534966"/>
                  </a:cubicBezTo>
                  <a:cubicBezTo>
                    <a:pt x="367951" y="502771"/>
                    <a:pt x="403955" y="470196"/>
                    <a:pt x="441770" y="439620"/>
                  </a:cubicBezTo>
                  <a:cubicBezTo>
                    <a:pt x="517208" y="378375"/>
                    <a:pt x="597503" y="322177"/>
                    <a:pt x="683419" y="274457"/>
                  </a:cubicBezTo>
                  <a:cubicBezTo>
                    <a:pt x="769239" y="226832"/>
                    <a:pt x="860679" y="187208"/>
                    <a:pt x="956596" y="161300"/>
                  </a:cubicBezTo>
                  <a:cubicBezTo>
                    <a:pt x="1052322" y="135201"/>
                    <a:pt x="1151954" y="122247"/>
                    <a:pt x="1251490" y="123009"/>
                  </a:cubicBezTo>
                  <a:cubicBezTo>
                    <a:pt x="1300448" y="123581"/>
                    <a:pt x="1349502" y="127772"/>
                    <a:pt x="1398175" y="135297"/>
                  </a:cubicBezTo>
                  <a:cubicBezTo>
                    <a:pt x="1446752" y="143107"/>
                    <a:pt x="1495044" y="153870"/>
                    <a:pt x="1542383" y="167967"/>
                  </a:cubicBezTo>
                  <a:cubicBezTo>
                    <a:pt x="1589723" y="182160"/>
                    <a:pt x="1636490" y="198733"/>
                    <a:pt x="1681925" y="218450"/>
                  </a:cubicBezTo>
                  <a:cubicBezTo>
                    <a:pt x="1693259" y="223498"/>
                    <a:pt x="1704689" y="228261"/>
                    <a:pt x="1715929" y="233595"/>
                  </a:cubicBezTo>
                  <a:lnTo>
                    <a:pt x="1749552" y="249597"/>
                  </a:lnTo>
                  <a:lnTo>
                    <a:pt x="1782604" y="266646"/>
                  </a:lnTo>
                  <a:cubicBezTo>
                    <a:pt x="1793558" y="272457"/>
                    <a:pt x="1804416" y="278553"/>
                    <a:pt x="1815275" y="284553"/>
                  </a:cubicBezTo>
                  <a:cubicBezTo>
                    <a:pt x="1901762" y="333321"/>
                    <a:pt x="1983486" y="390662"/>
                    <a:pt x="2059400" y="454765"/>
                  </a:cubicBezTo>
                  <a:cubicBezTo>
                    <a:pt x="2135410" y="518583"/>
                    <a:pt x="2205990" y="588687"/>
                    <a:pt x="2270284" y="663648"/>
                  </a:cubicBezTo>
                  <a:cubicBezTo>
                    <a:pt x="2302574" y="701082"/>
                    <a:pt x="2333530" y="739372"/>
                    <a:pt x="2362581" y="779091"/>
                  </a:cubicBezTo>
                  <a:cubicBezTo>
                    <a:pt x="2391632" y="818811"/>
                    <a:pt x="2419255" y="859387"/>
                    <a:pt x="2445353" y="900726"/>
                  </a:cubicBezTo>
                  <a:cubicBezTo>
                    <a:pt x="2497455" y="983593"/>
                    <a:pt x="2542889" y="1069890"/>
                    <a:pt x="2581180" y="1158663"/>
                  </a:cubicBezTo>
                  <a:cubicBezTo>
                    <a:pt x="2619470" y="1247436"/>
                    <a:pt x="2648617" y="1338876"/>
                    <a:pt x="2673382" y="1430601"/>
                  </a:cubicBezTo>
                  <a:cubicBezTo>
                    <a:pt x="2685764" y="1476512"/>
                    <a:pt x="2697480" y="1522518"/>
                    <a:pt x="2707291" y="1569095"/>
                  </a:cubicBezTo>
                  <a:cubicBezTo>
                    <a:pt x="2717197" y="1615672"/>
                    <a:pt x="2724245" y="1662726"/>
                    <a:pt x="2728913" y="1710065"/>
                  </a:cubicBezTo>
                  <a:cubicBezTo>
                    <a:pt x="2733485" y="1757404"/>
                    <a:pt x="2736818" y="1805124"/>
                    <a:pt x="2738342" y="1853321"/>
                  </a:cubicBezTo>
                  <a:cubicBezTo>
                    <a:pt x="2739390" y="1901422"/>
                    <a:pt x="2738247" y="1950000"/>
                    <a:pt x="2733294" y="1998482"/>
                  </a:cubicBezTo>
                  <a:cubicBezTo>
                    <a:pt x="2728151" y="2046774"/>
                    <a:pt x="2718911" y="2095542"/>
                    <a:pt x="2704433" y="2140785"/>
                  </a:cubicBezTo>
                  <a:cubicBezTo>
                    <a:pt x="2689860" y="2186029"/>
                    <a:pt x="2670429" y="2228320"/>
                    <a:pt x="2645759" y="2264515"/>
                  </a:cubicBezTo>
                  <a:cubicBezTo>
                    <a:pt x="2620899" y="2300710"/>
                    <a:pt x="2590514" y="2330047"/>
                    <a:pt x="2552986" y="2354717"/>
                  </a:cubicBezTo>
                  <a:cubicBezTo>
                    <a:pt x="2534317" y="2367195"/>
                    <a:pt x="2513838" y="2378530"/>
                    <a:pt x="2492026" y="2389769"/>
                  </a:cubicBezTo>
                  <a:cubicBezTo>
                    <a:pt x="2470309" y="2401009"/>
                    <a:pt x="2447258" y="2412058"/>
                    <a:pt x="2423541" y="2423583"/>
                  </a:cubicBezTo>
                  <a:cubicBezTo>
                    <a:pt x="2376107" y="2446633"/>
                    <a:pt x="2326100" y="2472065"/>
                    <a:pt x="2278475" y="2502640"/>
                  </a:cubicBezTo>
                  <a:cubicBezTo>
                    <a:pt x="2230850" y="2533120"/>
                    <a:pt x="2185130" y="2567982"/>
                    <a:pt x="2143697" y="2606463"/>
                  </a:cubicBezTo>
                  <a:cubicBezTo>
                    <a:pt x="2133410" y="2615988"/>
                    <a:pt x="2122837" y="2625989"/>
                    <a:pt x="2113312" y="2635514"/>
                  </a:cubicBezTo>
                  <a:lnTo>
                    <a:pt x="2084927" y="2664184"/>
                  </a:lnTo>
                  <a:cubicBezTo>
                    <a:pt x="2066258" y="2683425"/>
                    <a:pt x="2048066" y="2702951"/>
                    <a:pt x="2030349" y="2722573"/>
                  </a:cubicBezTo>
                  <a:cubicBezTo>
                    <a:pt x="1995011" y="2762101"/>
                    <a:pt x="1962055" y="2802773"/>
                    <a:pt x="1929098" y="2842683"/>
                  </a:cubicBezTo>
                  <a:lnTo>
                    <a:pt x="1880045" y="2902309"/>
                  </a:lnTo>
                  <a:cubicBezTo>
                    <a:pt x="1863757" y="2922026"/>
                    <a:pt x="1847564" y="2941648"/>
                    <a:pt x="1831086" y="2960888"/>
                  </a:cubicBezTo>
                  <a:cubicBezTo>
                    <a:pt x="1798130" y="2999178"/>
                    <a:pt x="1764983" y="3036707"/>
                    <a:pt x="1730121" y="3071854"/>
                  </a:cubicBezTo>
                  <a:cubicBezTo>
                    <a:pt x="1695355" y="3107001"/>
                    <a:pt x="1659160" y="3140053"/>
                    <a:pt x="1620488" y="3169200"/>
                  </a:cubicBezTo>
                  <a:cubicBezTo>
                    <a:pt x="1581912" y="3198442"/>
                    <a:pt x="1541145" y="3224254"/>
                    <a:pt x="1497616" y="3244447"/>
                  </a:cubicBezTo>
                  <a:cubicBezTo>
                    <a:pt x="1454277" y="3264735"/>
                    <a:pt x="1408462" y="3279690"/>
                    <a:pt x="1361313" y="3288739"/>
                  </a:cubicBezTo>
                  <a:cubicBezTo>
                    <a:pt x="1337691" y="3293406"/>
                    <a:pt x="1313688" y="3296168"/>
                    <a:pt x="1289590" y="3297978"/>
                  </a:cubicBezTo>
                  <a:cubicBezTo>
                    <a:pt x="1277493" y="3298740"/>
                    <a:pt x="1265396" y="3299216"/>
                    <a:pt x="1253204" y="3299407"/>
                  </a:cubicBezTo>
                  <a:lnTo>
                    <a:pt x="1215676" y="3299216"/>
                  </a:lnTo>
                  <a:cubicBezTo>
                    <a:pt x="1115378" y="3296930"/>
                    <a:pt x="1015365" y="3281785"/>
                    <a:pt x="918972" y="3254639"/>
                  </a:cubicBezTo>
                  <a:cubicBezTo>
                    <a:pt x="822484" y="3227302"/>
                    <a:pt x="729996" y="3187583"/>
                    <a:pt x="642557" y="3139672"/>
                  </a:cubicBezTo>
                  <a:cubicBezTo>
                    <a:pt x="598837" y="3115765"/>
                    <a:pt x="556451" y="3089571"/>
                    <a:pt x="515112" y="3061853"/>
                  </a:cubicBezTo>
                  <a:lnTo>
                    <a:pt x="484442" y="3040612"/>
                  </a:lnTo>
                  <a:lnTo>
                    <a:pt x="454343" y="3018610"/>
                  </a:lnTo>
                  <a:lnTo>
                    <a:pt x="424625" y="2996131"/>
                  </a:lnTo>
                  <a:cubicBezTo>
                    <a:pt x="414719" y="2988606"/>
                    <a:pt x="405194" y="2980605"/>
                    <a:pt x="395478" y="2973080"/>
                  </a:cubicBezTo>
                  <a:cubicBezTo>
                    <a:pt x="318230" y="2910882"/>
                    <a:pt x="246507" y="2842111"/>
                    <a:pt x="181547" y="2767626"/>
                  </a:cubicBezTo>
                  <a:cubicBezTo>
                    <a:pt x="165259" y="2749052"/>
                    <a:pt x="149543" y="2730002"/>
                    <a:pt x="134112" y="2710761"/>
                  </a:cubicBezTo>
                  <a:cubicBezTo>
                    <a:pt x="118967" y="2691521"/>
                    <a:pt x="104013" y="2672090"/>
                    <a:pt x="89821" y="2652087"/>
                  </a:cubicBezTo>
                  <a:cubicBezTo>
                    <a:pt x="61246" y="2612273"/>
                    <a:pt x="34766" y="2571220"/>
                    <a:pt x="10096" y="2529025"/>
                  </a:cubicBezTo>
                  <a:cubicBezTo>
                    <a:pt x="6668" y="2523214"/>
                    <a:pt x="3429" y="2517309"/>
                    <a:pt x="191" y="2511499"/>
                  </a:cubicBezTo>
                  <a:lnTo>
                    <a:pt x="191" y="2835063"/>
                  </a:lnTo>
                  <a:cubicBezTo>
                    <a:pt x="16764" y="2853351"/>
                    <a:pt x="33719" y="2871353"/>
                    <a:pt x="50959" y="2888879"/>
                  </a:cubicBezTo>
                  <a:cubicBezTo>
                    <a:pt x="127635" y="2966698"/>
                    <a:pt x="210788" y="3037945"/>
                    <a:pt x="300038" y="3100525"/>
                  </a:cubicBezTo>
                  <a:cubicBezTo>
                    <a:pt x="344424" y="3131671"/>
                    <a:pt x="390525" y="3160627"/>
                    <a:pt x="438150" y="3186916"/>
                  </a:cubicBezTo>
                  <a:cubicBezTo>
                    <a:pt x="485585" y="3213491"/>
                    <a:pt x="534543" y="3237303"/>
                    <a:pt x="584264" y="3258830"/>
                  </a:cubicBezTo>
                  <a:cubicBezTo>
                    <a:pt x="674561" y="3297597"/>
                    <a:pt x="767906" y="3328362"/>
                    <a:pt x="862965" y="3351127"/>
                  </a:cubicBezTo>
                  <a:lnTo>
                    <a:pt x="1534478" y="3351127"/>
                  </a:lnTo>
                  <a:cubicBezTo>
                    <a:pt x="1536668" y="3350365"/>
                    <a:pt x="1538764" y="3349603"/>
                    <a:pt x="1540955" y="3348841"/>
                  </a:cubicBezTo>
                  <a:cubicBezTo>
                    <a:pt x="1593628" y="3329220"/>
                    <a:pt x="1644110" y="3304169"/>
                    <a:pt x="1691831" y="3275403"/>
                  </a:cubicBezTo>
                  <a:cubicBezTo>
                    <a:pt x="1739551" y="3246543"/>
                    <a:pt x="1784509" y="3214253"/>
                    <a:pt x="1827086" y="3179963"/>
                  </a:cubicBezTo>
                  <a:cubicBezTo>
                    <a:pt x="1869662" y="3145578"/>
                    <a:pt x="1910143" y="3109573"/>
                    <a:pt x="1948625" y="3072426"/>
                  </a:cubicBezTo>
                  <a:cubicBezTo>
                    <a:pt x="1967960" y="3053852"/>
                    <a:pt x="1986915" y="3035278"/>
                    <a:pt x="2005584" y="3016514"/>
                  </a:cubicBezTo>
                  <a:cubicBezTo>
                    <a:pt x="2024158" y="2997655"/>
                    <a:pt x="2042541" y="2978890"/>
                    <a:pt x="2060639" y="2959935"/>
                  </a:cubicBezTo>
                  <a:cubicBezTo>
                    <a:pt x="2096834" y="2922121"/>
                    <a:pt x="2132552" y="2884783"/>
                    <a:pt x="2167223" y="2847350"/>
                  </a:cubicBezTo>
                  <a:lnTo>
                    <a:pt x="2218754" y="2791438"/>
                  </a:lnTo>
                  <a:lnTo>
                    <a:pt x="2244471" y="2763911"/>
                  </a:lnTo>
                  <a:cubicBezTo>
                    <a:pt x="2253044" y="2754862"/>
                    <a:pt x="2260949" y="2746576"/>
                    <a:pt x="2269427" y="2738098"/>
                  </a:cubicBezTo>
                  <a:cubicBezTo>
                    <a:pt x="2286191" y="2721430"/>
                    <a:pt x="2303336" y="2705142"/>
                    <a:pt x="2321243" y="2689807"/>
                  </a:cubicBezTo>
                  <a:cubicBezTo>
                    <a:pt x="2338959" y="2674281"/>
                    <a:pt x="2357247" y="2659326"/>
                    <a:pt x="2376297" y="2645230"/>
                  </a:cubicBezTo>
                  <a:cubicBezTo>
                    <a:pt x="2414302" y="2616750"/>
                    <a:pt x="2454974" y="2590937"/>
                    <a:pt x="2499265" y="2564934"/>
                  </a:cubicBezTo>
                  <a:cubicBezTo>
                    <a:pt x="2543270" y="2538645"/>
                    <a:pt x="2591562" y="2512165"/>
                    <a:pt x="2639187" y="2476732"/>
                  </a:cubicBezTo>
                  <a:cubicBezTo>
                    <a:pt x="2650998" y="2467874"/>
                    <a:pt x="2662809" y="2458635"/>
                    <a:pt x="2674239" y="2448729"/>
                  </a:cubicBezTo>
                  <a:cubicBezTo>
                    <a:pt x="2685669" y="2438823"/>
                    <a:pt x="2696718" y="2428345"/>
                    <a:pt x="2707481" y="2417487"/>
                  </a:cubicBezTo>
                  <a:cubicBezTo>
                    <a:pt x="2728817" y="2395675"/>
                    <a:pt x="2748248" y="2371862"/>
                    <a:pt x="2765298" y="2347097"/>
                  </a:cubicBezTo>
                  <a:cubicBezTo>
                    <a:pt x="2782538" y="2322427"/>
                    <a:pt x="2797112" y="2296614"/>
                    <a:pt x="2810447" y="2270802"/>
                  </a:cubicBezTo>
                  <a:cubicBezTo>
                    <a:pt x="2823496" y="2244799"/>
                    <a:pt x="2834926" y="2218605"/>
                    <a:pt x="2845499" y="2192411"/>
                  </a:cubicBezTo>
                  <a:cubicBezTo>
                    <a:pt x="2866739" y="2139928"/>
                    <a:pt x="2884551" y="2088017"/>
                    <a:pt x="2901315" y="2034772"/>
                  </a:cubicBezTo>
                  <a:cubicBezTo>
                    <a:pt x="2918079" y="1981528"/>
                    <a:pt x="2932653" y="1927140"/>
                    <a:pt x="2943130" y="1871704"/>
                  </a:cubicBezTo>
                  <a:cubicBezTo>
                    <a:pt x="2953607" y="1816269"/>
                    <a:pt x="2959608" y="1759785"/>
                    <a:pt x="2961037" y="1703302"/>
                  </a:cubicBezTo>
                  <a:cubicBezTo>
                    <a:pt x="2963895" y="1590241"/>
                    <a:pt x="2954750" y="1476226"/>
                    <a:pt x="2928842" y="1366308"/>
                  </a:cubicBezTo>
                  <a:cubicBezTo>
                    <a:pt x="2925413" y="1352306"/>
                    <a:pt x="2922270" y="1338590"/>
                    <a:pt x="2918460" y="1324969"/>
                  </a:cubicBezTo>
                  <a:close/>
                </a:path>
              </a:pathLst>
            </a:custGeom>
            <a:solidFill>
              <a:schemeClr val="bg1">
                <a:alpha val="30000"/>
              </a:scheme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54AB4E0-C436-423A-9AF4-705F9D929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634" cy="3377565"/>
            </a:xfrm>
            <a:custGeom>
              <a:avLst/>
              <a:gdLst>
                <a:gd name="connsiteX0" fmla="*/ 1247966 w 2972634"/>
                <a:gd name="connsiteY0" fmla="*/ 0 h 3377565"/>
                <a:gd name="connsiteX1" fmla="*/ 0 w 2972634"/>
                <a:gd name="connsiteY1" fmla="*/ 557308 h 3377565"/>
                <a:gd name="connsiteX2" fmla="*/ 0 w 2972634"/>
                <a:gd name="connsiteY2" fmla="*/ 1091660 h 3377565"/>
                <a:gd name="connsiteX3" fmla="*/ 264414 w 2972634"/>
                <a:gd name="connsiteY3" fmla="*/ 717423 h 3377565"/>
                <a:gd name="connsiteX4" fmla="*/ 1247966 w 2972634"/>
                <a:gd name="connsiteY4" fmla="*/ 302324 h 3377565"/>
                <a:gd name="connsiteX5" fmla="*/ 1843850 w 2972634"/>
                <a:gd name="connsiteY5" fmla="*/ 472916 h 3377565"/>
                <a:gd name="connsiteX6" fmla="*/ 2372106 w 2972634"/>
                <a:gd name="connsiteY6" fmla="*/ 934688 h 3377565"/>
                <a:gd name="connsiteX7" fmla="*/ 2635377 w 2972634"/>
                <a:gd name="connsiteY7" fmla="*/ 1471041 h 3377565"/>
                <a:gd name="connsiteX8" fmla="*/ 2630996 w 2972634"/>
                <a:gd name="connsiteY8" fmla="*/ 2037112 h 3377565"/>
                <a:gd name="connsiteX9" fmla="*/ 2555558 w 2972634"/>
                <a:gd name="connsiteY9" fmla="*/ 2200085 h 3377565"/>
                <a:gd name="connsiteX10" fmla="*/ 2429828 w 2972634"/>
                <a:gd name="connsiteY10" fmla="*/ 2280285 h 3377565"/>
                <a:gd name="connsiteX11" fmla="*/ 2040255 w 2972634"/>
                <a:gd name="connsiteY11" fmla="*/ 2560892 h 3377565"/>
                <a:gd name="connsiteX12" fmla="*/ 1873377 w 2972634"/>
                <a:gd name="connsiteY12" fmla="*/ 2739295 h 3377565"/>
                <a:gd name="connsiteX13" fmla="*/ 1553147 w 2972634"/>
                <a:gd name="connsiteY13" fmla="*/ 3048476 h 3377565"/>
                <a:gd name="connsiteX14" fmla="*/ 1247966 w 2972634"/>
                <a:gd name="connsiteY14" fmla="*/ 3149822 h 3377565"/>
                <a:gd name="connsiteX15" fmla="*/ 662083 w 2972634"/>
                <a:gd name="connsiteY15" fmla="*/ 3018377 h 3377565"/>
                <a:gd name="connsiteX16" fmla="*/ 197263 w 2972634"/>
                <a:gd name="connsiteY16" fmla="*/ 2661476 h 3377565"/>
                <a:gd name="connsiteX17" fmla="*/ 0 w 2972634"/>
                <a:gd name="connsiteY17" fmla="*/ 2360581 h 3377565"/>
                <a:gd name="connsiteX18" fmla="*/ 0 w 2972634"/>
                <a:gd name="connsiteY18" fmla="*/ 2894933 h 3377565"/>
                <a:gd name="connsiteX19" fmla="*/ 753428 w 2972634"/>
                <a:gd name="connsiteY19" fmla="*/ 3377565 h 3377565"/>
                <a:gd name="connsiteX20" fmla="*/ 1587341 w 2972634"/>
                <a:gd name="connsiteY20" fmla="*/ 3377565 h 3377565"/>
                <a:gd name="connsiteX21" fmla="*/ 2255996 w 2972634"/>
                <a:gd name="connsiteY21" fmla="*/ 2772823 h 3377565"/>
                <a:gd name="connsiteX22" fmla="*/ 2922270 w 2972634"/>
                <a:gd name="connsiteY22" fmla="*/ 2118551 h 3377565"/>
                <a:gd name="connsiteX23" fmla="*/ 1247966 w 2972634"/>
                <a:gd name="connsiteY23" fmla="*/ 0 h 337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72634" h="3377565">
                  <a:moveTo>
                    <a:pt x="1247966" y="0"/>
                  </a:moveTo>
                  <a:cubicBezTo>
                    <a:pt x="754285" y="0"/>
                    <a:pt x="309944" y="214694"/>
                    <a:pt x="0" y="557308"/>
                  </a:cubicBezTo>
                  <a:lnTo>
                    <a:pt x="0" y="1091660"/>
                  </a:lnTo>
                  <a:cubicBezTo>
                    <a:pt x="67437" y="953357"/>
                    <a:pt x="156019" y="827723"/>
                    <a:pt x="264414" y="717423"/>
                  </a:cubicBezTo>
                  <a:cubicBezTo>
                    <a:pt x="527399" y="449771"/>
                    <a:pt x="876776" y="302324"/>
                    <a:pt x="1247966" y="302324"/>
                  </a:cubicBezTo>
                  <a:cubicBezTo>
                    <a:pt x="1438370" y="302324"/>
                    <a:pt x="1644491" y="361283"/>
                    <a:pt x="1843850" y="472916"/>
                  </a:cubicBezTo>
                  <a:cubicBezTo>
                    <a:pt x="2046161" y="586169"/>
                    <a:pt x="2228755" y="745808"/>
                    <a:pt x="2372106" y="934688"/>
                  </a:cubicBezTo>
                  <a:cubicBezTo>
                    <a:pt x="2498884" y="1101757"/>
                    <a:pt x="2589848" y="1287209"/>
                    <a:pt x="2635377" y="1471041"/>
                  </a:cubicBezTo>
                  <a:cubicBezTo>
                    <a:pt x="2683288" y="1664779"/>
                    <a:pt x="2681859" y="1855279"/>
                    <a:pt x="2630996" y="2037112"/>
                  </a:cubicBezTo>
                  <a:cubicBezTo>
                    <a:pt x="2608993" y="2115788"/>
                    <a:pt x="2583656" y="2170557"/>
                    <a:pt x="2555558" y="2200085"/>
                  </a:cubicBezTo>
                  <a:cubicBezTo>
                    <a:pt x="2531650" y="2225135"/>
                    <a:pt x="2494121" y="2245900"/>
                    <a:pt x="2429828" y="2280285"/>
                  </a:cubicBezTo>
                  <a:cubicBezTo>
                    <a:pt x="2328482" y="2334578"/>
                    <a:pt x="2189607" y="2408873"/>
                    <a:pt x="2040255" y="2560892"/>
                  </a:cubicBezTo>
                  <a:cubicBezTo>
                    <a:pt x="1981486" y="2620709"/>
                    <a:pt x="1926527" y="2681002"/>
                    <a:pt x="1873377" y="2739295"/>
                  </a:cubicBezTo>
                  <a:cubicBezTo>
                    <a:pt x="1763839" y="2859405"/>
                    <a:pt x="1660398" y="2972943"/>
                    <a:pt x="1553147" y="3048476"/>
                  </a:cubicBezTo>
                  <a:cubicBezTo>
                    <a:pt x="1453610" y="3118580"/>
                    <a:pt x="1359503" y="3149822"/>
                    <a:pt x="1247966" y="3149822"/>
                  </a:cubicBezTo>
                  <a:cubicBezTo>
                    <a:pt x="1043178" y="3149822"/>
                    <a:pt x="846011" y="3105626"/>
                    <a:pt x="662083" y="3018377"/>
                  </a:cubicBezTo>
                  <a:cubicBezTo>
                    <a:pt x="486156" y="2934938"/>
                    <a:pt x="325374" y="2811494"/>
                    <a:pt x="197263" y="2661476"/>
                  </a:cubicBezTo>
                  <a:cubicBezTo>
                    <a:pt x="118682" y="2569464"/>
                    <a:pt x="52673" y="2468594"/>
                    <a:pt x="0" y="2360581"/>
                  </a:cubicBezTo>
                  <a:lnTo>
                    <a:pt x="0" y="2894933"/>
                  </a:lnTo>
                  <a:cubicBezTo>
                    <a:pt x="201930" y="3118104"/>
                    <a:pt x="460915" y="3286982"/>
                    <a:pt x="753428" y="3377565"/>
                  </a:cubicBezTo>
                  <a:lnTo>
                    <a:pt x="1587341" y="3377565"/>
                  </a:lnTo>
                  <a:cubicBezTo>
                    <a:pt x="1849850" y="3254312"/>
                    <a:pt x="2033492" y="2999327"/>
                    <a:pt x="2255996" y="2772823"/>
                  </a:cubicBezTo>
                  <a:cubicBezTo>
                    <a:pt x="2562892" y="2460498"/>
                    <a:pt x="2794159" y="2577084"/>
                    <a:pt x="2922270" y="211855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837BBAD-3D46-42DA-AB99-AB6C9739D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784984"/>
              <a:ext cx="2972700" cy="3377755"/>
            </a:xfrm>
            <a:custGeom>
              <a:avLst/>
              <a:gdLst>
                <a:gd name="connsiteX0" fmla="*/ 1247966 w 2972700"/>
                <a:gd name="connsiteY0" fmla="*/ 0 h 3377755"/>
                <a:gd name="connsiteX1" fmla="*/ 0 w 2972700"/>
                <a:gd name="connsiteY1" fmla="*/ 557308 h 3377755"/>
                <a:gd name="connsiteX2" fmla="*/ 0 w 2972700"/>
                <a:gd name="connsiteY2" fmla="*/ 1245489 h 3377755"/>
                <a:gd name="connsiteX3" fmla="*/ 20288 w 2972700"/>
                <a:gd name="connsiteY3" fmla="*/ 1193387 h 3377755"/>
                <a:gd name="connsiteX4" fmla="*/ 307467 w 2972700"/>
                <a:gd name="connsiteY4" fmla="*/ 759809 h 3377755"/>
                <a:gd name="connsiteX5" fmla="*/ 1247966 w 2972700"/>
                <a:gd name="connsiteY5" fmla="*/ 362903 h 3377755"/>
                <a:gd name="connsiteX6" fmla="*/ 1814322 w 2972700"/>
                <a:gd name="connsiteY6" fmla="*/ 525780 h 3377755"/>
                <a:gd name="connsiteX7" fmla="*/ 2324005 w 2972700"/>
                <a:gd name="connsiteY7" fmla="*/ 971360 h 3377755"/>
                <a:gd name="connsiteX8" fmla="*/ 2576703 w 2972700"/>
                <a:gd name="connsiteY8" fmla="*/ 1485710 h 3377755"/>
                <a:gd name="connsiteX9" fmla="*/ 2572798 w 2972700"/>
                <a:gd name="connsiteY9" fmla="*/ 2021015 h 3377755"/>
                <a:gd name="connsiteX10" fmla="*/ 2511838 w 2972700"/>
                <a:gd name="connsiteY10" fmla="*/ 2158556 h 3377755"/>
                <a:gd name="connsiteX11" fmla="*/ 2401348 w 2972700"/>
                <a:gd name="connsiteY11" fmla="*/ 2227136 h 3377755"/>
                <a:gd name="connsiteX12" fmla="*/ 1997107 w 2972700"/>
                <a:gd name="connsiteY12" fmla="*/ 2518696 h 3377755"/>
                <a:gd name="connsiteX13" fmla="*/ 1828705 w 2972700"/>
                <a:gd name="connsiteY13" fmla="*/ 2698718 h 3377755"/>
                <a:gd name="connsiteX14" fmla="*/ 1247966 w 2972700"/>
                <a:gd name="connsiteY14" fmla="*/ 3089529 h 3377755"/>
                <a:gd name="connsiteX15" fmla="*/ 687991 w 2972700"/>
                <a:gd name="connsiteY15" fmla="*/ 2963894 h 3377755"/>
                <a:gd name="connsiteX16" fmla="*/ 243269 w 2972700"/>
                <a:gd name="connsiteY16" fmla="*/ 2622328 h 3377755"/>
                <a:gd name="connsiteX17" fmla="*/ 2477 w 2972700"/>
                <a:gd name="connsiteY17" fmla="*/ 2213610 h 3377755"/>
                <a:gd name="connsiteX18" fmla="*/ 95 w 2972700"/>
                <a:gd name="connsiteY18" fmla="*/ 2206943 h 3377755"/>
                <a:gd name="connsiteX19" fmla="*/ 95 w 2972700"/>
                <a:gd name="connsiteY19" fmla="*/ 2895124 h 3377755"/>
                <a:gd name="connsiteX20" fmla="*/ 753523 w 2972700"/>
                <a:gd name="connsiteY20" fmla="*/ 3377756 h 3377755"/>
                <a:gd name="connsiteX21" fmla="*/ 1587437 w 2972700"/>
                <a:gd name="connsiteY21" fmla="*/ 3377756 h 3377755"/>
                <a:gd name="connsiteX22" fmla="*/ 2256092 w 2972700"/>
                <a:gd name="connsiteY22" fmla="*/ 2773013 h 3377755"/>
                <a:gd name="connsiteX23" fmla="*/ 2922365 w 2972700"/>
                <a:gd name="connsiteY23" fmla="*/ 2118741 h 3377755"/>
                <a:gd name="connsiteX24" fmla="*/ 1247966 w 2972700"/>
                <a:gd name="connsiteY24" fmla="*/ 0 h 337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72700" h="3377755">
                  <a:moveTo>
                    <a:pt x="1247966" y="0"/>
                  </a:moveTo>
                  <a:cubicBezTo>
                    <a:pt x="754285" y="0"/>
                    <a:pt x="309944" y="214694"/>
                    <a:pt x="0" y="557308"/>
                  </a:cubicBezTo>
                  <a:lnTo>
                    <a:pt x="0" y="1245489"/>
                  </a:lnTo>
                  <a:cubicBezTo>
                    <a:pt x="6477" y="1228058"/>
                    <a:pt x="13145" y="1210628"/>
                    <a:pt x="20288" y="1193387"/>
                  </a:cubicBezTo>
                  <a:cubicBezTo>
                    <a:pt x="87821" y="1030891"/>
                    <a:pt x="184404" y="885063"/>
                    <a:pt x="307467" y="759809"/>
                  </a:cubicBezTo>
                  <a:cubicBezTo>
                    <a:pt x="559118" y="503873"/>
                    <a:pt x="893064" y="362903"/>
                    <a:pt x="1247966" y="362903"/>
                  </a:cubicBezTo>
                  <a:cubicBezTo>
                    <a:pt x="1428083" y="362903"/>
                    <a:pt x="1623917" y="419195"/>
                    <a:pt x="1814322" y="525780"/>
                  </a:cubicBezTo>
                  <a:cubicBezTo>
                    <a:pt x="2009394" y="634937"/>
                    <a:pt x="2185607" y="789051"/>
                    <a:pt x="2324005" y="971360"/>
                  </a:cubicBezTo>
                  <a:cubicBezTo>
                    <a:pt x="2445830" y="1131856"/>
                    <a:pt x="2533174" y="1309688"/>
                    <a:pt x="2576703" y="1485710"/>
                  </a:cubicBezTo>
                  <a:cubicBezTo>
                    <a:pt x="2622042" y="1669161"/>
                    <a:pt x="2620804" y="1849279"/>
                    <a:pt x="2572798" y="2021015"/>
                  </a:cubicBezTo>
                  <a:cubicBezTo>
                    <a:pt x="2554034" y="2088071"/>
                    <a:pt x="2532412" y="2136934"/>
                    <a:pt x="2511838" y="2158556"/>
                  </a:cubicBezTo>
                  <a:cubicBezTo>
                    <a:pt x="2493455" y="2177796"/>
                    <a:pt x="2452878" y="2199608"/>
                    <a:pt x="2401348" y="2227136"/>
                  </a:cubicBezTo>
                  <a:cubicBezTo>
                    <a:pt x="2296573" y="2283238"/>
                    <a:pt x="2153031" y="2360010"/>
                    <a:pt x="1997107" y="2518696"/>
                  </a:cubicBezTo>
                  <a:cubicBezTo>
                    <a:pt x="1937576" y="2579370"/>
                    <a:pt x="1882235" y="2640044"/>
                    <a:pt x="1828705" y="2698718"/>
                  </a:cubicBezTo>
                  <a:cubicBezTo>
                    <a:pt x="1594580" y="2955512"/>
                    <a:pt x="1462468" y="3089529"/>
                    <a:pt x="1247966" y="3089529"/>
                  </a:cubicBezTo>
                  <a:cubicBezTo>
                    <a:pt x="1052227" y="3089529"/>
                    <a:pt x="863822" y="3047238"/>
                    <a:pt x="687991" y="2963894"/>
                  </a:cubicBezTo>
                  <a:cubicBezTo>
                    <a:pt x="519684" y="2884075"/>
                    <a:pt x="365855" y="2765965"/>
                    <a:pt x="243269" y="2622328"/>
                  </a:cubicBezTo>
                  <a:cubicBezTo>
                    <a:pt x="139541" y="2500884"/>
                    <a:pt x="58484" y="2363343"/>
                    <a:pt x="2477" y="2213610"/>
                  </a:cubicBezTo>
                  <a:cubicBezTo>
                    <a:pt x="1619" y="2211419"/>
                    <a:pt x="857" y="2209133"/>
                    <a:pt x="95" y="2206943"/>
                  </a:cubicBezTo>
                  <a:lnTo>
                    <a:pt x="95" y="2895124"/>
                  </a:lnTo>
                  <a:cubicBezTo>
                    <a:pt x="202025" y="3118295"/>
                    <a:pt x="461010" y="3287173"/>
                    <a:pt x="753523" y="3377756"/>
                  </a:cubicBezTo>
                  <a:lnTo>
                    <a:pt x="1587437" y="3377756"/>
                  </a:lnTo>
                  <a:cubicBezTo>
                    <a:pt x="1849946" y="3254502"/>
                    <a:pt x="2033588" y="2999518"/>
                    <a:pt x="2256092" y="2773013"/>
                  </a:cubicBezTo>
                  <a:cubicBezTo>
                    <a:pt x="2562987" y="2460689"/>
                    <a:pt x="2794254" y="2577275"/>
                    <a:pt x="2922365" y="2118741"/>
                  </a:cubicBezTo>
                  <a:cubicBezTo>
                    <a:pt x="3213830" y="1075182"/>
                    <a:pt x="2184654" y="0"/>
                    <a:pt x="1247966" y="0"/>
                  </a:cubicBezTo>
                  <a:close/>
                </a:path>
              </a:pathLst>
            </a:custGeom>
            <a:solidFill>
              <a:schemeClr val="bg1">
                <a:alpha val="30000"/>
              </a:schemeClr>
            </a:solidFill>
            <a:ln w="9525" cap="flat">
              <a:noFill/>
              <a:prstDash val="solid"/>
              <a:miter/>
            </a:ln>
          </p:spPr>
          <p:txBody>
            <a:bodyPr rtlCol="0" anchor="ctr"/>
            <a:lstStyle/>
            <a:p>
              <a:endParaRPr lang="en-US" dirty="0"/>
            </a:p>
          </p:txBody>
        </p:sp>
        <p:sp useBgFill="1">
          <p:nvSpPr>
            <p:cNvPr id="67" name="Freeform: Shape 66">
              <a:extLst>
                <a:ext uri="{FF2B5EF4-FFF2-40B4-BE49-F238E27FC236}">
                  <a16:creationId xmlns:a16="http://schemas.microsoft.com/office/drawing/2014/main" id="{3E86000F-91FB-495F-B2DF-F27198A43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29137" y="1695450"/>
              <a:ext cx="3134106" cy="3467100"/>
            </a:xfrm>
            <a:custGeom>
              <a:avLst/>
              <a:gdLst>
                <a:gd name="connsiteX0" fmla="*/ 1262253 w 3134106"/>
                <a:gd name="connsiteY0" fmla="*/ 0 h 3467100"/>
                <a:gd name="connsiteX1" fmla="*/ 0 w 3134106"/>
                <a:gd name="connsiteY1" fmla="*/ 482156 h 3467100"/>
                <a:gd name="connsiteX2" fmla="*/ 0 w 3134106"/>
                <a:gd name="connsiteY2" fmla="*/ 777526 h 3467100"/>
                <a:gd name="connsiteX3" fmla="*/ 106966 w 3134106"/>
                <a:gd name="connsiteY3" fmla="*/ 645319 h 3467100"/>
                <a:gd name="connsiteX4" fmla="*/ 621316 w 3134106"/>
                <a:gd name="connsiteY4" fmla="*/ 259556 h 3467100"/>
                <a:gd name="connsiteX5" fmla="*/ 658749 w 3134106"/>
                <a:gd name="connsiteY5" fmla="*/ 242888 h 3467100"/>
                <a:gd name="connsiteX6" fmla="*/ 696468 w 3134106"/>
                <a:gd name="connsiteY6" fmla="*/ 226790 h 3467100"/>
                <a:gd name="connsiteX7" fmla="*/ 734854 w 3134106"/>
                <a:gd name="connsiteY7" fmla="*/ 212217 h 3467100"/>
                <a:gd name="connsiteX8" fmla="*/ 773525 w 3134106"/>
                <a:gd name="connsiteY8" fmla="*/ 198215 h 3467100"/>
                <a:gd name="connsiteX9" fmla="*/ 812768 w 3134106"/>
                <a:gd name="connsiteY9" fmla="*/ 185642 h 3467100"/>
                <a:gd name="connsiteX10" fmla="*/ 852202 w 3134106"/>
                <a:gd name="connsiteY10" fmla="*/ 173736 h 3467100"/>
                <a:gd name="connsiteX11" fmla="*/ 892112 w 3134106"/>
                <a:gd name="connsiteY11" fmla="*/ 163354 h 3467100"/>
                <a:gd name="connsiteX12" fmla="*/ 912114 w 3134106"/>
                <a:gd name="connsiteY12" fmla="*/ 158210 h 3467100"/>
                <a:gd name="connsiteX13" fmla="*/ 922115 w 3134106"/>
                <a:gd name="connsiteY13" fmla="*/ 155639 h 3467100"/>
                <a:gd name="connsiteX14" fmla="*/ 932212 w 3134106"/>
                <a:gd name="connsiteY14" fmla="*/ 153543 h 3467100"/>
                <a:gd name="connsiteX15" fmla="*/ 1260634 w 3134106"/>
                <a:gd name="connsiteY15" fmla="*/ 117062 h 3467100"/>
                <a:gd name="connsiteX16" fmla="*/ 1587341 w 3134106"/>
                <a:gd name="connsiteY16" fmla="*/ 161544 h 3467100"/>
                <a:gd name="connsiteX17" fmla="*/ 1743647 w 3134106"/>
                <a:gd name="connsiteY17" fmla="*/ 213741 h 3467100"/>
                <a:gd name="connsiteX18" fmla="*/ 1892808 w 3134106"/>
                <a:gd name="connsiteY18" fmla="*/ 282702 h 3467100"/>
                <a:gd name="connsiteX19" fmla="*/ 2033683 w 3134106"/>
                <a:gd name="connsiteY19" fmla="*/ 365950 h 3467100"/>
                <a:gd name="connsiteX20" fmla="*/ 2165509 w 3134106"/>
                <a:gd name="connsiteY20" fmla="*/ 461677 h 3467100"/>
                <a:gd name="connsiteX21" fmla="*/ 2288286 w 3134106"/>
                <a:gd name="connsiteY21" fmla="*/ 567500 h 3467100"/>
                <a:gd name="connsiteX22" fmla="*/ 2401348 w 3134106"/>
                <a:gd name="connsiteY22" fmla="*/ 682371 h 3467100"/>
                <a:gd name="connsiteX23" fmla="*/ 2505075 w 3134106"/>
                <a:gd name="connsiteY23" fmla="*/ 804577 h 3467100"/>
                <a:gd name="connsiteX24" fmla="*/ 2598801 w 3134106"/>
                <a:gd name="connsiteY24" fmla="*/ 933355 h 3467100"/>
                <a:gd name="connsiteX25" fmla="*/ 2682240 w 3134106"/>
                <a:gd name="connsiteY25" fmla="*/ 1067943 h 3467100"/>
                <a:gd name="connsiteX26" fmla="*/ 2754725 w 3134106"/>
                <a:gd name="connsiteY26" fmla="*/ 1207770 h 3467100"/>
                <a:gd name="connsiteX27" fmla="*/ 2861596 w 3134106"/>
                <a:gd name="connsiteY27" fmla="*/ 1501140 h 3467100"/>
                <a:gd name="connsiteX28" fmla="*/ 2893314 w 3134106"/>
                <a:gd name="connsiteY28" fmla="*/ 1653254 h 3467100"/>
                <a:gd name="connsiteX29" fmla="*/ 2898743 w 3134106"/>
                <a:gd name="connsiteY29" fmla="*/ 1691640 h 3467100"/>
                <a:gd name="connsiteX30" fmla="*/ 2903220 w 3134106"/>
                <a:gd name="connsiteY30" fmla="*/ 1730216 h 3467100"/>
                <a:gd name="connsiteX31" fmla="*/ 2906840 w 3134106"/>
                <a:gd name="connsiteY31" fmla="*/ 1768888 h 3467100"/>
                <a:gd name="connsiteX32" fmla="*/ 2909221 w 3134106"/>
                <a:gd name="connsiteY32" fmla="*/ 1807655 h 3467100"/>
                <a:gd name="connsiteX33" fmla="*/ 2907506 w 3134106"/>
                <a:gd name="connsiteY33" fmla="*/ 1963007 h 3467100"/>
                <a:gd name="connsiteX34" fmla="*/ 2904458 w 3134106"/>
                <a:gd name="connsiteY34" fmla="*/ 2001869 h 3467100"/>
                <a:gd name="connsiteX35" fmla="*/ 2900267 w 3134106"/>
                <a:gd name="connsiteY35" fmla="*/ 2040636 h 3467100"/>
                <a:gd name="connsiteX36" fmla="*/ 2894648 w 3134106"/>
                <a:gd name="connsiteY36" fmla="*/ 2079308 h 3467100"/>
                <a:gd name="connsiteX37" fmla="*/ 2888075 w 3134106"/>
                <a:gd name="connsiteY37" fmla="*/ 2117884 h 3467100"/>
                <a:gd name="connsiteX38" fmla="*/ 2849785 w 3134106"/>
                <a:gd name="connsiteY38" fmla="*/ 2268855 h 3467100"/>
                <a:gd name="connsiteX39" fmla="*/ 2785491 w 3134106"/>
                <a:gd name="connsiteY39" fmla="*/ 2404777 h 3467100"/>
                <a:gd name="connsiteX40" fmla="*/ 2682049 w 3134106"/>
                <a:gd name="connsiteY40" fmla="*/ 2511647 h 3467100"/>
                <a:gd name="connsiteX41" fmla="*/ 2544318 w 3134106"/>
                <a:gd name="connsiteY41" fmla="*/ 2596229 h 3467100"/>
                <a:gd name="connsiteX42" fmla="*/ 2270474 w 3134106"/>
                <a:gd name="connsiteY42" fmla="*/ 2796349 h 3467100"/>
                <a:gd name="connsiteX43" fmla="*/ 2211896 w 3134106"/>
                <a:gd name="connsiteY43" fmla="*/ 2856357 h 3467100"/>
                <a:gd name="connsiteX44" fmla="*/ 2155127 w 3134106"/>
                <a:gd name="connsiteY44" fmla="*/ 2916936 h 3467100"/>
                <a:gd name="connsiteX45" fmla="*/ 2042636 w 3134106"/>
                <a:gd name="connsiteY45" fmla="*/ 3038094 h 3467100"/>
                <a:gd name="connsiteX46" fmla="*/ 1985963 w 3134106"/>
                <a:gd name="connsiteY46" fmla="*/ 3097721 h 3467100"/>
                <a:gd name="connsiteX47" fmla="*/ 1928051 w 3134106"/>
                <a:gd name="connsiteY47" fmla="*/ 3155728 h 3467100"/>
                <a:gd name="connsiteX48" fmla="*/ 1806702 w 3134106"/>
                <a:gd name="connsiteY48" fmla="*/ 3264313 h 3467100"/>
                <a:gd name="connsiteX49" fmla="*/ 1674400 w 3134106"/>
                <a:gd name="connsiteY49" fmla="*/ 3356134 h 3467100"/>
                <a:gd name="connsiteX50" fmla="*/ 1529906 w 3134106"/>
                <a:gd name="connsiteY50" fmla="*/ 3422333 h 3467100"/>
                <a:gd name="connsiteX51" fmla="*/ 1492187 w 3134106"/>
                <a:gd name="connsiteY51" fmla="*/ 3434048 h 3467100"/>
                <a:gd name="connsiteX52" fmla="*/ 1453896 w 3134106"/>
                <a:gd name="connsiteY52" fmla="*/ 3443669 h 3467100"/>
                <a:gd name="connsiteX53" fmla="*/ 1415129 w 3134106"/>
                <a:gd name="connsiteY53" fmla="*/ 3451003 h 3467100"/>
                <a:gd name="connsiteX54" fmla="*/ 1376077 w 3134106"/>
                <a:gd name="connsiteY54" fmla="*/ 3456241 h 3467100"/>
                <a:gd name="connsiteX55" fmla="*/ 1336834 w 3134106"/>
                <a:gd name="connsiteY55" fmla="*/ 3459480 h 3467100"/>
                <a:gd name="connsiteX56" fmla="*/ 1297496 w 3134106"/>
                <a:gd name="connsiteY56" fmla="*/ 3460718 h 3467100"/>
                <a:gd name="connsiteX57" fmla="*/ 1258062 w 3134106"/>
                <a:gd name="connsiteY57" fmla="*/ 3460052 h 3467100"/>
                <a:gd name="connsiteX58" fmla="*/ 1217676 w 3134106"/>
                <a:gd name="connsiteY58" fmla="*/ 3457480 h 3467100"/>
                <a:gd name="connsiteX59" fmla="*/ 900113 w 3134106"/>
                <a:gd name="connsiteY59" fmla="*/ 3406426 h 3467100"/>
                <a:gd name="connsiteX60" fmla="*/ 823246 w 3134106"/>
                <a:gd name="connsiteY60" fmla="*/ 3383947 h 3467100"/>
                <a:gd name="connsiteX61" fmla="*/ 747808 w 3134106"/>
                <a:gd name="connsiteY61" fmla="*/ 3357753 h 3467100"/>
                <a:gd name="connsiteX62" fmla="*/ 710660 w 3134106"/>
                <a:gd name="connsiteY62" fmla="*/ 3343370 h 3467100"/>
                <a:gd name="connsiteX63" fmla="*/ 673799 w 3134106"/>
                <a:gd name="connsiteY63" fmla="*/ 3328321 h 3467100"/>
                <a:gd name="connsiteX64" fmla="*/ 655415 w 3134106"/>
                <a:gd name="connsiteY64" fmla="*/ 3320796 h 3467100"/>
                <a:gd name="connsiteX65" fmla="*/ 637413 w 3134106"/>
                <a:gd name="connsiteY65" fmla="*/ 3312319 h 3467100"/>
                <a:gd name="connsiteX66" fmla="*/ 601409 w 3134106"/>
                <a:gd name="connsiteY66" fmla="*/ 3295460 h 3467100"/>
                <a:gd name="connsiteX67" fmla="*/ 96012 w 3134106"/>
                <a:gd name="connsiteY67" fmla="*/ 2922746 h 3467100"/>
                <a:gd name="connsiteX68" fmla="*/ 0 w 3134106"/>
                <a:gd name="connsiteY68" fmla="*/ 2808256 h 3467100"/>
                <a:gd name="connsiteX69" fmla="*/ 0 w 3134106"/>
                <a:gd name="connsiteY69" fmla="*/ 3204020 h 3467100"/>
                <a:gd name="connsiteX70" fmla="*/ 376523 w 3134106"/>
                <a:gd name="connsiteY70" fmla="*/ 3467100 h 3467100"/>
                <a:gd name="connsiteX71" fmla="*/ 2147983 w 3134106"/>
                <a:gd name="connsiteY71" fmla="*/ 3467100 h 3467100"/>
                <a:gd name="connsiteX72" fmla="*/ 3134106 w 3134106"/>
                <a:gd name="connsiteY72" fmla="*/ 1843088 h 3467100"/>
                <a:gd name="connsiteX73" fmla="*/ 1262253 w 3134106"/>
                <a:gd name="connsiteY73" fmla="*/ 0 h 346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134106" h="3467100">
                  <a:moveTo>
                    <a:pt x="1262253" y="0"/>
                  </a:moveTo>
                  <a:cubicBezTo>
                    <a:pt x="775907" y="0"/>
                    <a:pt x="332804" y="182690"/>
                    <a:pt x="0" y="482156"/>
                  </a:cubicBezTo>
                  <a:lnTo>
                    <a:pt x="0" y="777526"/>
                  </a:lnTo>
                  <a:cubicBezTo>
                    <a:pt x="33338" y="731901"/>
                    <a:pt x="68961" y="687705"/>
                    <a:pt x="106966" y="645319"/>
                  </a:cubicBezTo>
                  <a:cubicBezTo>
                    <a:pt x="248603" y="486632"/>
                    <a:pt x="423100" y="351854"/>
                    <a:pt x="621316" y="259556"/>
                  </a:cubicBezTo>
                  <a:lnTo>
                    <a:pt x="658749" y="242888"/>
                  </a:lnTo>
                  <a:cubicBezTo>
                    <a:pt x="671322" y="237458"/>
                    <a:pt x="683609" y="231362"/>
                    <a:pt x="696468" y="226790"/>
                  </a:cubicBezTo>
                  <a:lnTo>
                    <a:pt x="734854" y="212217"/>
                  </a:lnTo>
                  <a:cubicBezTo>
                    <a:pt x="747713" y="207550"/>
                    <a:pt x="760381" y="202121"/>
                    <a:pt x="773525" y="198215"/>
                  </a:cubicBezTo>
                  <a:lnTo>
                    <a:pt x="812768" y="185642"/>
                  </a:lnTo>
                  <a:cubicBezTo>
                    <a:pt x="825913" y="181547"/>
                    <a:pt x="838867" y="176879"/>
                    <a:pt x="852202" y="173736"/>
                  </a:cubicBezTo>
                  <a:lnTo>
                    <a:pt x="892112" y="163354"/>
                  </a:lnTo>
                  <a:lnTo>
                    <a:pt x="912114" y="158210"/>
                  </a:lnTo>
                  <a:lnTo>
                    <a:pt x="922115" y="155639"/>
                  </a:lnTo>
                  <a:lnTo>
                    <a:pt x="932212" y="153543"/>
                  </a:lnTo>
                  <a:cubicBezTo>
                    <a:pt x="1039749" y="129635"/>
                    <a:pt x="1150144" y="117443"/>
                    <a:pt x="1260634" y="117062"/>
                  </a:cubicBezTo>
                  <a:cubicBezTo>
                    <a:pt x="1370933" y="116967"/>
                    <a:pt x="1481138" y="132874"/>
                    <a:pt x="1587341" y="161544"/>
                  </a:cubicBezTo>
                  <a:cubicBezTo>
                    <a:pt x="1640491" y="175831"/>
                    <a:pt x="1692688" y="193358"/>
                    <a:pt x="1743647" y="213741"/>
                  </a:cubicBezTo>
                  <a:cubicBezTo>
                    <a:pt x="1794796" y="233744"/>
                    <a:pt x="1844421" y="257175"/>
                    <a:pt x="1892808" y="282702"/>
                  </a:cubicBezTo>
                  <a:cubicBezTo>
                    <a:pt x="1941290" y="308134"/>
                    <a:pt x="1988153" y="336233"/>
                    <a:pt x="2033683" y="365950"/>
                  </a:cubicBezTo>
                  <a:cubicBezTo>
                    <a:pt x="2079117" y="395954"/>
                    <a:pt x="2123027" y="428054"/>
                    <a:pt x="2165509" y="461677"/>
                  </a:cubicBezTo>
                  <a:cubicBezTo>
                    <a:pt x="2207990" y="495300"/>
                    <a:pt x="2248948" y="530733"/>
                    <a:pt x="2288286" y="567500"/>
                  </a:cubicBezTo>
                  <a:cubicBezTo>
                    <a:pt x="2327720" y="604266"/>
                    <a:pt x="2365153" y="642938"/>
                    <a:pt x="2401348" y="682371"/>
                  </a:cubicBezTo>
                  <a:cubicBezTo>
                    <a:pt x="2437543" y="721900"/>
                    <a:pt x="2472119" y="762667"/>
                    <a:pt x="2505075" y="804577"/>
                  </a:cubicBezTo>
                  <a:cubicBezTo>
                    <a:pt x="2537841" y="846677"/>
                    <a:pt x="2569369" y="889445"/>
                    <a:pt x="2598801" y="933355"/>
                  </a:cubicBezTo>
                  <a:cubicBezTo>
                    <a:pt x="2628329" y="977265"/>
                    <a:pt x="2656428" y="1022128"/>
                    <a:pt x="2682240" y="1067943"/>
                  </a:cubicBezTo>
                  <a:cubicBezTo>
                    <a:pt x="2708243" y="1113663"/>
                    <a:pt x="2732437" y="1160336"/>
                    <a:pt x="2754725" y="1207770"/>
                  </a:cubicBezTo>
                  <a:cubicBezTo>
                    <a:pt x="2799112" y="1302639"/>
                    <a:pt x="2835021" y="1400747"/>
                    <a:pt x="2861596" y="1501140"/>
                  </a:cubicBezTo>
                  <a:cubicBezTo>
                    <a:pt x="2874645" y="1551337"/>
                    <a:pt x="2885218" y="1602105"/>
                    <a:pt x="2893314" y="1653254"/>
                  </a:cubicBezTo>
                  <a:cubicBezTo>
                    <a:pt x="2895314" y="1666018"/>
                    <a:pt x="2897410" y="1678781"/>
                    <a:pt x="2898743" y="1691640"/>
                  </a:cubicBezTo>
                  <a:cubicBezTo>
                    <a:pt x="2900172" y="1704499"/>
                    <a:pt x="2902172" y="1717262"/>
                    <a:pt x="2903220" y="1730216"/>
                  </a:cubicBezTo>
                  <a:cubicBezTo>
                    <a:pt x="2904363" y="1743075"/>
                    <a:pt x="2905792" y="1755934"/>
                    <a:pt x="2906840" y="1768888"/>
                  </a:cubicBezTo>
                  <a:lnTo>
                    <a:pt x="2909221" y="1807655"/>
                  </a:lnTo>
                  <a:cubicBezTo>
                    <a:pt x="2911316" y="1859375"/>
                    <a:pt x="2911221" y="1911191"/>
                    <a:pt x="2907506" y="1963007"/>
                  </a:cubicBezTo>
                  <a:cubicBezTo>
                    <a:pt x="2906459" y="1975961"/>
                    <a:pt x="2906078" y="1988915"/>
                    <a:pt x="2904458" y="2001869"/>
                  </a:cubicBezTo>
                  <a:lnTo>
                    <a:pt x="2900267" y="2040636"/>
                  </a:lnTo>
                  <a:lnTo>
                    <a:pt x="2894648" y="2079308"/>
                  </a:lnTo>
                  <a:cubicBezTo>
                    <a:pt x="2892838" y="2092166"/>
                    <a:pt x="2890171" y="2104930"/>
                    <a:pt x="2888075" y="2117884"/>
                  </a:cubicBezTo>
                  <a:cubicBezTo>
                    <a:pt x="2878360" y="2169128"/>
                    <a:pt x="2866168" y="2220278"/>
                    <a:pt x="2849785" y="2268855"/>
                  </a:cubicBezTo>
                  <a:cubicBezTo>
                    <a:pt x="2833402" y="2317433"/>
                    <a:pt x="2813018" y="2363915"/>
                    <a:pt x="2785491" y="2404777"/>
                  </a:cubicBezTo>
                  <a:cubicBezTo>
                    <a:pt x="2758440" y="2446115"/>
                    <a:pt x="2723579" y="2481263"/>
                    <a:pt x="2682049" y="2511647"/>
                  </a:cubicBezTo>
                  <a:cubicBezTo>
                    <a:pt x="2640616" y="2542223"/>
                    <a:pt x="2592705" y="2568321"/>
                    <a:pt x="2544318" y="2596229"/>
                  </a:cubicBezTo>
                  <a:cubicBezTo>
                    <a:pt x="2446687" y="2650808"/>
                    <a:pt x="2350580" y="2716530"/>
                    <a:pt x="2270474" y="2796349"/>
                  </a:cubicBezTo>
                  <a:cubicBezTo>
                    <a:pt x="2250091" y="2816257"/>
                    <a:pt x="2230946" y="2836164"/>
                    <a:pt x="2211896" y="2856357"/>
                  </a:cubicBezTo>
                  <a:lnTo>
                    <a:pt x="2155127" y="2916936"/>
                  </a:lnTo>
                  <a:cubicBezTo>
                    <a:pt x="2117503" y="2957417"/>
                    <a:pt x="2080260" y="2998089"/>
                    <a:pt x="2042636" y="3038094"/>
                  </a:cubicBezTo>
                  <a:cubicBezTo>
                    <a:pt x="2023872" y="3058097"/>
                    <a:pt x="2005013" y="3078099"/>
                    <a:pt x="1985963" y="3097721"/>
                  </a:cubicBezTo>
                  <a:cubicBezTo>
                    <a:pt x="1966913" y="3117342"/>
                    <a:pt x="1947577" y="3136678"/>
                    <a:pt x="1928051" y="3155728"/>
                  </a:cubicBezTo>
                  <a:cubicBezTo>
                    <a:pt x="1889093" y="3193828"/>
                    <a:pt x="1848707" y="3230309"/>
                    <a:pt x="1806702" y="3264313"/>
                  </a:cubicBezTo>
                  <a:cubicBezTo>
                    <a:pt x="1764792" y="3298412"/>
                    <a:pt x="1720406" y="3329083"/>
                    <a:pt x="1674400" y="3356134"/>
                  </a:cubicBezTo>
                  <a:cubicBezTo>
                    <a:pt x="1628204" y="3382804"/>
                    <a:pt x="1579912" y="3405473"/>
                    <a:pt x="1529906" y="3422333"/>
                  </a:cubicBezTo>
                  <a:cubicBezTo>
                    <a:pt x="1517428" y="3426714"/>
                    <a:pt x="1504664" y="3430048"/>
                    <a:pt x="1492187" y="3434048"/>
                  </a:cubicBezTo>
                  <a:cubicBezTo>
                    <a:pt x="1479518" y="3437478"/>
                    <a:pt x="1466660" y="3440430"/>
                    <a:pt x="1453896" y="3443669"/>
                  </a:cubicBezTo>
                  <a:cubicBezTo>
                    <a:pt x="1440942" y="3446145"/>
                    <a:pt x="1428083" y="3448717"/>
                    <a:pt x="1415129" y="3451003"/>
                  </a:cubicBezTo>
                  <a:cubicBezTo>
                    <a:pt x="1402080" y="3452717"/>
                    <a:pt x="1389126" y="3454813"/>
                    <a:pt x="1376077" y="3456241"/>
                  </a:cubicBezTo>
                  <a:cubicBezTo>
                    <a:pt x="1362932" y="3457289"/>
                    <a:pt x="1349978" y="3458718"/>
                    <a:pt x="1336834" y="3459480"/>
                  </a:cubicBezTo>
                  <a:cubicBezTo>
                    <a:pt x="1323689" y="3459861"/>
                    <a:pt x="1310640" y="3460623"/>
                    <a:pt x="1297496" y="3460718"/>
                  </a:cubicBezTo>
                  <a:cubicBezTo>
                    <a:pt x="1284351" y="3460433"/>
                    <a:pt x="1271302" y="3460528"/>
                    <a:pt x="1258062" y="3460052"/>
                  </a:cubicBezTo>
                  <a:lnTo>
                    <a:pt x="1217676" y="3457480"/>
                  </a:lnTo>
                  <a:cubicBezTo>
                    <a:pt x="1110044" y="3450717"/>
                    <a:pt x="1003554" y="3433286"/>
                    <a:pt x="900113" y="3406426"/>
                  </a:cubicBezTo>
                  <a:lnTo>
                    <a:pt x="823246" y="3383947"/>
                  </a:lnTo>
                  <a:cubicBezTo>
                    <a:pt x="797909" y="3375660"/>
                    <a:pt x="772954" y="3366326"/>
                    <a:pt x="747808" y="3357753"/>
                  </a:cubicBezTo>
                  <a:cubicBezTo>
                    <a:pt x="735140" y="3353753"/>
                    <a:pt x="722948" y="3348323"/>
                    <a:pt x="710660" y="3343370"/>
                  </a:cubicBezTo>
                  <a:lnTo>
                    <a:pt x="673799" y="3328321"/>
                  </a:lnTo>
                  <a:lnTo>
                    <a:pt x="655415" y="3320796"/>
                  </a:lnTo>
                  <a:lnTo>
                    <a:pt x="637413" y="3312319"/>
                  </a:lnTo>
                  <a:lnTo>
                    <a:pt x="601409" y="3295460"/>
                  </a:lnTo>
                  <a:cubicBezTo>
                    <a:pt x="410909" y="3202877"/>
                    <a:pt x="238125" y="3076575"/>
                    <a:pt x="96012" y="2922746"/>
                  </a:cubicBezTo>
                  <a:cubicBezTo>
                    <a:pt x="62103" y="2886075"/>
                    <a:pt x="30194" y="2847785"/>
                    <a:pt x="0" y="2808256"/>
                  </a:cubicBezTo>
                  <a:lnTo>
                    <a:pt x="0" y="3204020"/>
                  </a:lnTo>
                  <a:cubicBezTo>
                    <a:pt x="113538" y="3306223"/>
                    <a:pt x="239935" y="3394710"/>
                    <a:pt x="376523" y="3467100"/>
                  </a:cubicBezTo>
                  <a:lnTo>
                    <a:pt x="2147983" y="3467100"/>
                  </a:lnTo>
                  <a:cubicBezTo>
                    <a:pt x="2735009" y="3156014"/>
                    <a:pt x="3134106" y="2545461"/>
                    <a:pt x="3134106" y="1843088"/>
                  </a:cubicBezTo>
                  <a:cubicBezTo>
                    <a:pt x="3134106" y="825151"/>
                    <a:pt x="2296097" y="0"/>
                    <a:pt x="1262253" y="0"/>
                  </a:cubicBezTo>
                  <a:close/>
                </a:path>
              </a:pathLst>
            </a:custGeom>
            <a:ln w="9525"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B1E37-2785-BFB3-9D10-98FE0C8FC4B3}"/>
              </a:ext>
            </a:extLst>
          </p:cNvPr>
          <p:cNvSpPr>
            <a:spLocks noGrp="1"/>
          </p:cNvSpPr>
          <p:nvPr>
            <p:ph type="title"/>
          </p:nvPr>
        </p:nvSpPr>
        <p:spPr>
          <a:xfrm>
            <a:off x="6739128" y="-83975"/>
            <a:ext cx="4818888" cy="2198866"/>
          </a:xfrm>
        </p:spPr>
        <p:txBody>
          <a:bodyPr vert="horz" lIns="91440" tIns="45720" rIns="91440" bIns="45720" rtlCol="0" anchor="b">
            <a:normAutofit fontScale="90000"/>
          </a:bodyPr>
          <a:lstStyle/>
          <a:p>
            <a:br>
              <a:rPr lang="en-US" sz="5400" b="1" kern="1200" dirty="0">
                <a:solidFill>
                  <a:schemeClr val="tx1"/>
                </a:solidFill>
                <a:latin typeface="+mj-lt"/>
                <a:ea typeface="+mj-ea"/>
                <a:cs typeface="+mj-cs"/>
              </a:rPr>
            </a:br>
            <a:br>
              <a:rPr lang="en-US" sz="5400" b="1" kern="1200" dirty="0">
                <a:solidFill>
                  <a:schemeClr val="tx1"/>
                </a:solidFill>
                <a:latin typeface="+mj-lt"/>
                <a:ea typeface="+mj-ea"/>
                <a:cs typeface="+mj-cs"/>
              </a:rPr>
            </a:br>
            <a:br>
              <a:rPr lang="en-US" sz="5400" b="1" kern="1200" dirty="0">
                <a:solidFill>
                  <a:schemeClr val="tx1"/>
                </a:solidFill>
                <a:latin typeface="+mj-lt"/>
                <a:ea typeface="+mj-ea"/>
                <a:cs typeface="+mj-cs"/>
              </a:rPr>
            </a:br>
            <a:br>
              <a:rPr lang="en-US" sz="5400" b="1" kern="1200" dirty="0">
                <a:solidFill>
                  <a:schemeClr val="tx1"/>
                </a:solidFill>
                <a:latin typeface="+mj-lt"/>
                <a:ea typeface="+mj-ea"/>
                <a:cs typeface="+mj-cs"/>
              </a:rPr>
            </a:br>
            <a:br>
              <a:rPr lang="en-US" sz="5400" b="1" kern="1200" dirty="0">
                <a:solidFill>
                  <a:schemeClr val="tx1"/>
                </a:solidFill>
                <a:latin typeface="+mj-lt"/>
                <a:ea typeface="+mj-ea"/>
                <a:cs typeface="+mj-cs"/>
              </a:rPr>
            </a:br>
            <a:br>
              <a:rPr lang="en-US" sz="5400" b="1" kern="1200" dirty="0">
                <a:solidFill>
                  <a:schemeClr val="tx1"/>
                </a:solidFill>
                <a:latin typeface="+mj-lt"/>
                <a:ea typeface="+mj-ea"/>
                <a:cs typeface="+mj-cs"/>
              </a:rPr>
            </a:br>
            <a:br>
              <a:rPr lang="en-US" sz="5400" b="1" kern="1200" dirty="0">
                <a:solidFill>
                  <a:schemeClr val="tx1"/>
                </a:solidFill>
                <a:latin typeface="+mj-lt"/>
                <a:ea typeface="+mj-ea"/>
                <a:cs typeface="+mj-cs"/>
              </a:rPr>
            </a:br>
            <a:r>
              <a:rPr lang="en-US" sz="2700" b="1" kern="1200" dirty="0">
                <a:solidFill>
                  <a:schemeClr val="tx1"/>
                </a:solidFill>
                <a:latin typeface="+mj-lt"/>
                <a:ea typeface="+mj-ea"/>
                <a:cs typeface="+mj-cs"/>
              </a:rPr>
              <a:t>Question3:</a:t>
            </a:r>
            <a:br>
              <a:rPr lang="en-US" sz="5400" b="1" kern="1200" dirty="0">
                <a:solidFill>
                  <a:schemeClr val="tx1"/>
                </a:solidFill>
                <a:latin typeface="+mj-lt"/>
                <a:ea typeface="+mj-ea"/>
                <a:cs typeface="+mj-cs"/>
              </a:rPr>
            </a:br>
            <a:r>
              <a:rPr lang="en-US" sz="1800" dirty="0">
                <a:solidFill>
                  <a:srgbClr val="000000"/>
                </a:solidFill>
                <a:effectLst/>
                <a:latin typeface="+mn-lt"/>
                <a:ea typeface="DengXian Light" panose="02010600030101010101" pitchFamily="2" charset="-122"/>
                <a:cs typeface="FreeSans"/>
              </a:rPr>
              <a:t>Your last task is to predict food that has the most calories. You need to generate appropriate graphs as evidence. Provide complete and appropriate analysis and rationale to explain your results.</a:t>
            </a:r>
            <a:br>
              <a:rPr lang="en-US" sz="1800" dirty="0">
                <a:effectLst/>
                <a:latin typeface="Garamond" panose="02020404030301010803" pitchFamily="18" charset="0"/>
                <a:ea typeface="Droid Sans Fallback"/>
                <a:cs typeface="FreeSans"/>
              </a:rPr>
            </a:br>
            <a:endParaRPr lang="en-US" sz="5400" b="1" kern="1200" dirty="0">
              <a:solidFill>
                <a:schemeClr val="tx1"/>
              </a:solidFill>
              <a:latin typeface="+mj-lt"/>
              <a:ea typeface="+mj-ea"/>
              <a:cs typeface="+mj-cs"/>
            </a:endParaRPr>
          </a:p>
        </p:txBody>
      </p:sp>
      <p:pic>
        <p:nvPicPr>
          <p:cNvPr id="4" name="Content Placeholder 3">
            <a:extLst>
              <a:ext uri="{FF2B5EF4-FFF2-40B4-BE49-F238E27FC236}">
                <a16:creationId xmlns:a16="http://schemas.microsoft.com/office/drawing/2014/main" id="{1E696E05-5A01-3620-5452-68464A8C77EF}"/>
              </a:ext>
            </a:extLst>
          </p:cNvPr>
          <p:cNvPicPr>
            <a:picLocks noGrp="1" noChangeAspect="1"/>
          </p:cNvPicPr>
          <p:nvPr>
            <p:ph idx="1"/>
          </p:nvPr>
        </p:nvPicPr>
        <p:blipFill>
          <a:blip r:embed="rId2"/>
          <a:stretch>
            <a:fillRect/>
          </a:stretch>
        </p:blipFill>
        <p:spPr>
          <a:xfrm>
            <a:off x="630936" y="1163528"/>
            <a:ext cx="5458968" cy="4530943"/>
          </a:xfrm>
          <a:prstGeom prst="rect">
            <a:avLst/>
          </a:prstGeom>
        </p:spPr>
      </p:pic>
      <p:sp>
        <p:nvSpPr>
          <p:cNvPr id="1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272C1F1-1F4D-5E4E-4146-1C74CB4C2077}"/>
              </a:ext>
            </a:extLst>
          </p:cNvPr>
          <p:cNvSpPr txBox="1"/>
          <p:nvPr/>
        </p:nvSpPr>
        <p:spPr>
          <a:xfrm>
            <a:off x="6739128" y="2664886"/>
            <a:ext cx="4818888" cy="3550789"/>
          </a:xfrm>
          <a:prstGeom prst="rect">
            <a:avLst/>
          </a:prstGeom>
        </p:spPr>
        <p:txBody>
          <a:bodyPr vert="horz" lIns="91440" tIns="45720" rIns="91440" bIns="45720" rtlCol="0" anchor="t">
            <a:normAutofit/>
          </a:bodyPr>
          <a:lstStyle/>
          <a:p>
            <a:pPr>
              <a:lnSpc>
                <a:spcPct val="90000"/>
              </a:lnSpc>
              <a:spcAft>
                <a:spcPts val="600"/>
              </a:spcAft>
            </a:pPr>
            <a:r>
              <a:rPr lang="en-US" sz="2400" dirty="0"/>
              <a:t>Here are the top 10 foods with highest Calories: Olive oil, Safflower Seed Oil and corn oil are the top highest calorie foods with almost same calories, Margarine, Butter has almost same calories</a:t>
            </a:r>
          </a:p>
        </p:txBody>
      </p:sp>
    </p:spTree>
    <p:extLst>
      <p:ext uri="{BB962C8B-B14F-4D97-AF65-F5344CB8AC3E}">
        <p14:creationId xmlns:p14="http://schemas.microsoft.com/office/powerpoint/2010/main" val="207921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3" name="Content Placeholder 2">
            <a:extLst>
              <a:ext uri="{FF2B5EF4-FFF2-40B4-BE49-F238E27FC236}">
                <a16:creationId xmlns:a16="http://schemas.microsoft.com/office/drawing/2014/main" id="{C2A73EFC-B609-5901-4F72-85DA374D9C8F}"/>
              </a:ext>
            </a:extLst>
          </p:cNvPr>
          <p:cNvSpPr>
            <a:spLocks noGrp="1"/>
          </p:cNvSpPr>
          <p:nvPr>
            <p:ph idx="1"/>
          </p:nvPr>
        </p:nvSpPr>
        <p:spPr>
          <a:xfrm>
            <a:off x="6094476" y="573463"/>
            <a:ext cx="5257801" cy="5431376"/>
          </a:xfrm>
        </p:spPr>
        <p:txBody>
          <a:bodyPr anchor="ctr">
            <a:normAutofit/>
          </a:bodyPr>
          <a:lstStyle/>
          <a:p>
            <a:pPr marL="0" indent="0">
              <a:buNone/>
            </a:pPr>
            <a:r>
              <a:rPr lang="en-US" sz="6600" dirty="0"/>
              <a:t>Thankyou!</a:t>
            </a:r>
          </a:p>
        </p:txBody>
      </p:sp>
    </p:spTree>
    <p:extLst>
      <p:ext uri="{BB962C8B-B14F-4D97-AF65-F5344CB8AC3E}">
        <p14:creationId xmlns:p14="http://schemas.microsoft.com/office/powerpoint/2010/main" val="203151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71" name="Rectangle 65">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67">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61" name="Google Shape;61;p14"/>
          <p:cNvSpPr txBox="1">
            <a:spLocks noGrp="1"/>
          </p:cNvSpPr>
          <p:nvPr>
            <p:ph type="subTitle" idx="1"/>
          </p:nvPr>
        </p:nvSpPr>
        <p:spPr>
          <a:xfrm>
            <a:off x="7837862" y="1060356"/>
            <a:ext cx="3505200" cy="4269549"/>
          </a:xfrm>
          <a:prstGeom prst="rect">
            <a:avLst/>
          </a:prstGeom>
        </p:spPr>
        <p:txBody>
          <a:bodyPr spcFirstLastPara="1" vert="horz" lIns="121900" tIns="121900" rIns="121900" bIns="121900" rtlCol="0" anchor="b" anchorCtr="0">
            <a:normAutofit fontScale="92500" lnSpcReduction="20000"/>
          </a:bodyPr>
          <a:lstStyle/>
          <a:p>
            <a:pPr algn="l">
              <a:spcBef>
                <a:spcPts val="0"/>
              </a:spcBef>
              <a:spcAft>
                <a:spcPts val="600"/>
              </a:spcAft>
              <a:buClr>
                <a:schemeClr val="dk1"/>
              </a:buClr>
              <a:buSzPts val="990"/>
            </a:pPr>
            <a:endParaRPr lang="en-US" sz="1700" b="1" dirty="0"/>
          </a:p>
          <a:p>
            <a:pPr algn="l">
              <a:spcBef>
                <a:spcPts val="0"/>
              </a:spcBef>
              <a:spcAft>
                <a:spcPts val="600"/>
              </a:spcAft>
              <a:buClr>
                <a:schemeClr val="dk1"/>
              </a:buClr>
              <a:buSzPts val="990"/>
            </a:pPr>
            <a:endParaRPr lang="en-US" sz="1700" b="1" dirty="0"/>
          </a:p>
          <a:p>
            <a:pPr algn="l">
              <a:spcBef>
                <a:spcPts val="0"/>
              </a:spcBef>
              <a:spcAft>
                <a:spcPts val="600"/>
              </a:spcAft>
              <a:buClr>
                <a:schemeClr val="dk1"/>
              </a:buClr>
              <a:buSzPts val="990"/>
            </a:pPr>
            <a:endParaRPr lang="en-US" sz="1700" b="1" dirty="0"/>
          </a:p>
          <a:p>
            <a:pPr algn="l">
              <a:spcBef>
                <a:spcPts val="0"/>
              </a:spcBef>
              <a:spcAft>
                <a:spcPts val="600"/>
              </a:spcAft>
              <a:buClr>
                <a:schemeClr val="dk1"/>
              </a:buClr>
              <a:buSzPts val="990"/>
            </a:pPr>
            <a:endParaRPr lang="en-US" sz="1700" b="1" dirty="0"/>
          </a:p>
          <a:p>
            <a:pPr algn="l">
              <a:spcBef>
                <a:spcPts val="0"/>
              </a:spcBef>
              <a:spcAft>
                <a:spcPts val="600"/>
              </a:spcAft>
              <a:buClr>
                <a:schemeClr val="dk1"/>
              </a:buClr>
              <a:buSzPts val="990"/>
            </a:pPr>
            <a:r>
              <a:rPr lang="en-US" sz="3200" dirty="0"/>
              <a:t>Replacing t traceable with 0 in all columns like calories, fat etc. We found out that there are no null values.</a:t>
            </a:r>
          </a:p>
          <a:p>
            <a:pPr algn="l">
              <a:spcBef>
                <a:spcPts val="0"/>
              </a:spcBef>
              <a:spcAft>
                <a:spcPts val="600"/>
              </a:spcAft>
              <a:buClr>
                <a:schemeClr val="dk1"/>
              </a:buClr>
              <a:buSzPts val="990"/>
            </a:pPr>
            <a:endParaRPr lang="en-US" sz="1700" u="sng" dirty="0"/>
          </a:p>
          <a:p>
            <a:pPr algn="l">
              <a:spcBef>
                <a:spcPts val="0"/>
              </a:spcBef>
              <a:spcAft>
                <a:spcPts val="600"/>
              </a:spcAft>
              <a:buClr>
                <a:schemeClr val="dk1"/>
              </a:buClr>
              <a:buSzPts val="990"/>
            </a:pPr>
            <a:br>
              <a:rPr lang="en-US" sz="1700" dirty="0"/>
            </a:br>
            <a:endParaRPr lang="en-US" sz="1700" dirty="0"/>
          </a:p>
        </p:txBody>
      </p:sp>
      <p:sp>
        <p:nvSpPr>
          <p:cNvPr id="70"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3B1EA85-9903-73C6-E0B5-3A049CA3781A}"/>
              </a:ext>
            </a:extLst>
          </p:cNvPr>
          <p:cNvSpPr txBox="1"/>
          <p:nvPr/>
        </p:nvSpPr>
        <p:spPr>
          <a:xfrm>
            <a:off x="1022874" y="2966444"/>
            <a:ext cx="6094206" cy="1446550"/>
          </a:xfrm>
          <a:prstGeom prst="rect">
            <a:avLst/>
          </a:prstGeom>
          <a:noFill/>
        </p:spPr>
        <p:txBody>
          <a:bodyPr wrap="square">
            <a:spAutoFit/>
          </a:bodyPr>
          <a:lstStyle/>
          <a:p>
            <a:pPr algn="l">
              <a:spcBef>
                <a:spcPts val="0"/>
              </a:spcBef>
              <a:spcAft>
                <a:spcPts val="600"/>
              </a:spcAft>
              <a:buClr>
                <a:schemeClr val="dk1"/>
              </a:buClr>
              <a:buSzPts val="990"/>
            </a:pPr>
            <a:r>
              <a:rPr lang="en-US" sz="4400" b="1" dirty="0"/>
              <a:t>Data Preprocessing and cleaning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9654-FEB8-2B10-7054-465CB963A9A4}"/>
              </a:ext>
            </a:extLst>
          </p:cNvPr>
          <p:cNvSpPr>
            <a:spLocks noGrp="1"/>
          </p:cNvSpPr>
          <p:nvPr>
            <p:ph type="title"/>
          </p:nvPr>
        </p:nvSpPr>
        <p:spPr/>
        <p:txBody>
          <a:bodyPr>
            <a:normAutofit fontScale="90000"/>
          </a:bodyPr>
          <a:lstStyle/>
          <a:p>
            <a:br>
              <a:rPr lang="en-US" sz="4400" b="1" dirty="0"/>
            </a:br>
            <a:r>
              <a:rPr lang="en-US" sz="4400" b="1" dirty="0"/>
              <a:t>Tableau Dashboard</a:t>
            </a:r>
            <a:br>
              <a:rPr lang="en-US" u="sng" dirty="0">
                <a:solidFill>
                  <a:schemeClr val="hlink"/>
                </a:solidFill>
              </a:rPr>
            </a:br>
            <a:br>
              <a:rPr lang="en-US" sz="4400" b="1" dirty="0"/>
            </a:br>
            <a:endParaRPr lang="en-US" dirty="0"/>
          </a:p>
        </p:txBody>
      </p:sp>
      <p:pic>
        <p:nvPicPr>
          <p:cNvPr id="4" name="Content Placeholder 3">
            <a:extLst>
              <a:ext uri="{FF2B5EF4-FFF2-40B4-BE49-F238E27FC236}">
                <a16:creationId xmlns:a16="http://schemas.microsoft.com/office/drawing/2014/main" id="{828819DC-1267-E69D-1553-469111D1B053}"/>
              </a:ext>
            </a:extLst>
          </p:cNvPr>
          <p:cNvPicPr>
            <a:picLocks noGrp="1" noChangeAspect="1"/>
          </p:cNvPicPr>
          <p:nvPr>
            <p:ph idx="1"/>
          </p:nvPr>
        </p:nvPicPr>
        <p:blipFill>
          <a:blip r:embed="rId2"/>
          <a:stretch>
            <a:fillRect/>
          </a:stretch>
        </p:blipFill>
        <p:spPr>
          <a:xfrm>
            <a:off x="891050" y="1825625"/>
            <a:ext cx="10409899" cy="4351338"/>
          </a:xfrm>
          <a:prstGeom prst="rect">
            <a:avLst/>
          </a:prstGeom>
        </p:spPr>
      </p:pic>
    </p:spTree>
    <p:extLst>
      <p:ext uri="{BB962C8B-B14F-4D97-AF65-F5344CB8AC3E}">
        <p14:creationId xmlns:p14="http://schemas.microsoft.com/office/powerpoint/2010/main" val="106572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Google Shape;90;p18" descr="Chart, bar chart&#10;&#10;Description automatically generated"/>
          <p:cNvPicPr preferRelativeResize="0"/>
          <p:nvPr/>
        </p:nvPicPr>
        <p:blipFill rotWithShape="1">
          <a:blip r:embed="rId3"/>
          <a:srcRect r="798" b="-3"/>
          <a:stretch/>
        </p:blipFill>
        <p:spPr>
          <a:xfrm>
            <a:off x="2775474" y="875832"/>
            <a:ext cx="6248674" cy="3890357"/>
          </a:xfrm>
          <a:prstGeom prst="rect">
            <a:avLst/>
          </a:prstGeom>
          <a:noFill/>
        </p:spPr>
      </p:pic>
      <p:sp>
        <p:nvSpPr>
          <p:cNvPr id="91" name="Google Shape;91;p18"/>
          <p:cNvSpPr txBox="1"/>
          <p:nvPr/>
        </p:nvSpPr>
        <p:spPr>
          <a:xfrm>
            <a:off x="1826707" y="5642021"/>
            <a:ext cx="10818400" cy="692457"/>
          </a:xfrm>
          <a:prstGeom prst="rect">
            <a:avLst/>
          </a:prstGeom>
          <a:noFill/>
          <a:ln>
            <a:noFill/>
          </a:ln>
        </p:spPr>
        <p:txBody>
          <a:bodyPr spcFirstLastPara="1" wrap="square" lIns="121900" tIns="121900" rIns="121900" bIns="121900" anchor="t" anchorCtr="0">
            <a:spAutoFit/>
          </a:bodyPr>
          <a:lstStyle/>
          <a:p>
            <a:pPr>
              <a:spcAft>
                <a:spcPts val="600"/>
              </a:spcAft>
            </a:pPr>
            <a:r>
              <a:rPr lang="en" sz="2400"/>
              <a:t>In Grains, Waffles has the highest calories(960 calories)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297333" y="186767"/>
            <a:ext cx="11360800" cy="2736800"/>
          </a:xfrm>
          <a:prstGeom prst="rect">
            <a:avLst/>
          </a:prstGeom>
        </p:spPr>
        <p:txBody>
          <a:bodyPr spcFirstLastPara="1" vert="horz" wrap="square" lIns="121900" tIns="121900" rIns="121900" bIns="121900" rtlCol="0" anchor="b" anchorCtr="0">
            <a:normAutofit/>
          </a:bodyPr>
          <a:lstStyle/>
          <a:p>
            <a:pPr>
              <a:spcBef>
                <a:spcPts val="0"/>
              </a:spcBef>
            </a:pPr>
            <a:endParaRPr dirty="0"/>
          </a:p>
        </p:txBody>
      </p:sp>
      <p:sp>
        <p:nvSpPr>
          <p:cNvPr id="81" name="Google Shape;81;p17"/>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US" dirty="0"/>
              <a:t>Question3:</a:t>
            </a:r>
            <a:endParaRPr dirty="0"/>
          </a:p>
        </p:txBody>
      </p:sp>
      <p:pic>
        <p:nvPicPr>
          <p:cNvPr id="82" name="Google Shape;82;p17"/>
          <p:cNvPicPr preferRelativeResize="0"/>
          <p:nvPr/>
        </p:nvPicPr>
        <p:blipFill>
          <a:blip r:embed="rId3">
            <a:alphaModFix/>
          </a:blip>
          <a:stretch>
            <a:fillRect/>
          </a:stretch>
        </p:blipFill>
        <p:spPr>
          <a:xfrm>
            <a:off x="402933" y="257517"/>
            <a:ext cx="11108035" cy="6187367"/>
          </a:xfrm>
          <a:prstGeom prst="rect">
            <a:avLst/>
          </a:prstGeom>
          <a:noFill/>
          <a:ln>
            <a:noFill/>
          </a:ln>
        </p:spPr>
      </p:pic>
      <p:sp>
        <p:nvSpPr>
          <p:cNvPr id="83" name="Google Shape;83;p17"/>
          <p:cNvSpPr txBox="1"/>
          <p:nvPr/>
        </p:nvSpPr>
        <p:spPr>
          <a:xfrm>
            <a:off x="402933" y="6297767"/>
            <a:ext cx="11149600" cy="615513"/>
          </a:xfrm>
          <a:prstGeom prst="rect">
            <a:avLst/>
          </a:prstGeom>
          <a:noFill/>
          <a:ln>
            <a:noFill/>
          </a:ln>
        </p:spPr>
        <p:txBody>
          <a:bodyPr spcFirstLastPara="1" wrap="square" lIns="121900" tIns="121900" rIns="121900" bIns="121900" anchor="t" anchorCtr="0">
            <a:spAutoFit/>
          </a:bodyPr>
          <a:lstStyle/>
          <a:p>
            <a:r>
              <a:rPr lang="en" sz="2400"/>
              <a:t>In Vegetable Foods, Soybeans has the highest protein content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176" name="Rectangle 16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Google Shape;150;p27"/>
          <p:cNvSpPr txBox="1">
            <a:spLocks noGrp="1"/>
          </p:cNvSpPr>
          <p:nvPr>
            <p:ph type="title"/>
          </p:nvPr>
        </p:nvSpPr>
        <p:spPr>
          <a:xfrm>
            <a:off x="838200" y="485192"/>
            <a:ext cx="10515600" cy="1186376"/>
          </a:xfrm>
          <a:prstGeom prst="ellipse">
            <a:avLst/>
          </a:prstGeom>
        </p:spPr>
        <p:txBody>
          <a:bodyPr spcFirstLastPara="1" vert="horz" lIns="91440" tIns="45720" rIns="91440" bIns="45720" rtlCol="0" anchor="ctr" anchorCtr="0">
            <a:noAutofit/>
          </a:bodyPr>
          <a:lstStyle/>
          <a:p>
            <a:pPr>
              <a:spcBef>
                <a:spcPct val="0"/>
              </a:spcBef>
            </a:pPr>
            <a:r>
              <a:rPr lang="en-US" sz="1800" b="1" dirty="0">
                <a:latin typeface="+mn-lt"/>
              </a:rPr>
              <a:t>Question 1:</a:t>
            </a:r>
            <a:br>
              <a:rPr lang="en-US" sz="1800" b="1" dirty="0">
                <a:latin typeface="+mn-lt"/>
              </a:rPr>
            </a:br>
            <a:r>
              <a:rPr lang="en-US" sz="1800" dirty="0">
                <a:effectLst/>
                <a:latin typeface="+mn-lt"/>
              </a:rPr>
              <a:t>Exploratory analysis of the data using visualizations. Your ultimate goal is to start the analysis by plotting the features (Calories, Protein, Fat, Saturated fat, Fiber and Carbs) of each type of food. Generate appropriate graphs to help with the analysis and predictions. A minimum of six graphs are required, with each graph for one dependent variable.</a:t>
            </a:r>
            <a:br>
              <a:rPr lang="en-US" sz="1800" dirty="0">
                <a:effectLst/>
              </a:rPr>
            </a:br>
            <a:endParaRPr lang="en-US" sz="1800" b="1" dirty="0"/>
          </a:p>
        </p:txBody>
      </p:sp>
      <p:sp>
        <p:nvSpPr>
          <p:cNvPr id="153" name="Google Shape;153;p27"/>
          <p:cNvSpPr txBox="1"/>
          <p:nvPr/>
        </p:nvSpPr>
        <p:spPr>
          <a:xfrm>
            <a:off x="838200" y="1825625"/>
            <a:ext cx="4152774" cy="4303464"/>
          </a:xfrm>
          <a:prstGeom prst="rect">
            <a:avLst/>
          </a:prstGeom>
        </p:spPr>
        <p:txBody>
          <a:bodyPr spcFirstLastPara="1" vert="horz" lIns="91440" tIns="45720" rIns="91440" bIns="45720" rtlCol="0" anchorCtr="0">
            <a:normAutofit/>
          </a:bodyPr>
          <a:lstStyle/>
          <a:p>
            <a:pPr>
              <a:lnSpc>
                <a:spcPct val="90000"/>
              </a:lnSpc>
              <a:spcAft>
                <a:spcPts val="600"/>
              </a:spcAft>
            </a:pPr>
            <a:endParaRPr lang="en-US" sz="2000" dirty="0"/>
          </a:p>
        </p:txBody>
      </p:sp>
      <p:pic>
        <p:nvPicPr>
          <p:cNvPr id="152" name="Google Shape;152;p27"/>
          <p:cNvPicPr preferRelativeResize="0"/>
          <p:nvPr/>
        </p:nvPicPr>
        <p:blipFill rotWithShape="1">
          <a:blip r:embed="rId3"/>
          <a:srcRect r="2879" b="2"/>
          <a:stretch/>
        </p:blipFill>
        <p:spPr>
          <a:xfrm>
            <a:off x="2515927" y="1745661"/>
            <a:ext cx="6170299" cy="422480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7"/>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1F4E5977-D272-4E11-A03A-860268F2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3CE3386-CA59-42A7-AEDE-0B76443C8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2" name="Google Shape;167;p29">
            <a:extLst>
              <a:ext uri="{FF2B5EF4-FFF2-40B4-BE49-F238E27FC236}">
                <a16:creationId xmlns:a16="http://schemas.microsoft.com/office/drawing/2014/main" id="{8B1F93EC-BD60-7A53-45B6-755BCBC44101}"/>
              </a:ext>
            </a:extLst>
          </p:cNvPr>
          <p:cNvPicPr preferRelativeResize="0"/>
          <p:nvPr/>
        </p:nvPicPr>
        <p:blipFill>
          <a:blip r:embed="rId3"/>
          <a:stretch>
            <a:fillRect/>
          </a:stretch>
        </p:blipFill>
        <p:spPr>
          <a:xfrm>
            <a:off x="456798" y="1053131"/>
            <a:ext cx="2766943" cy="1893991"/>
          </a:xfrm>
          <a:prstGeom prst="rect">
            <a:avLst/>
          </a:prstGeom>
          <a:noFill/>
        </p:spPr>
      </p:pic>
      <p:pic>
        <p:nvPicPr>
          <p:cNvPr id="3" name="Picture 2">
            <a:extLst>
              <a:ext uri="{FF2B5EF4-FFF2-40B4-BE49-F238E27FC236}">
                <a16:creationId xmlns:a16="http://schemas.microsoft.com/office/drawing/2014/main" id="{950BAF0E-6988-2858-A0AA-43AA828FDD7F}"/>
              </a:ext>
            </a:extLst>
          </p:cNvPr>
          <p:cNvPicPr>
            <a:picLocks noChangeAspect="1"/>
          </p:cNvPicPr>
          <p:nvPr/>
        </p:nvPicPr>
        <p:blipFill>
          <a:blip r:embed="rId4"/>
          <a:stretch>
            <a:fillRect/>
          </a:stretch>
        </p:blipFill>
        <p:spPr>
          <a:xfrm>
            <a:off x="3613252" y="1053131"/>
            <a:ext cx="2766526" cy="1986429"/>
          </a:xfrm>
          <a:prstGeom prst="rect">
            <a:avLst/>
          </a:prstGeom>
        </p:spPr>
      </p:pic>
      <p:pic>
        <p:nvPicPr>
          <p:cNvPr id="160" name="Google Shape;160;p28"/>
          <p:cNvPicPr preferRelativeResize="0"/>
          <p:nvPr/>
        </p:nvPicPr>
        <p:blipFill>
          <a:blip r:embed="rId5"/>
          <a:stretch>
            <a:fillRect/>
          </a:stretch>
        </p:blipFill>
        <p:spPr>
          <a:xfrm>
            <a:off x="1295574" y="3429000"/>
            <a:ext cx="4029462" cy="2631970"/>
          </a:xfrm>
          <a:prstGeom prst="rect">
            <a:avLst/>
          </a:prstGeom>
          <a:noFill/>
        </p:spPr>
      </p:pic>
      <p:sp>
        <p:nvSpPr>
          <p:cNvPr id="159" name="Google Shape;159;p28"/>
          <p:cNvSpPr txBox="1">
            <a:spLocks noGrp="1"/>
          </p:cNvSpPr>
          <p:nvPr>
            <p:ph type="body" idx="1"/>
          </p:nvPr>
        </p:nvSpPr>
        <p:spPr>
          <a:xfrm>
            <a:off x="6769289" y="322729"/>
            <a:ext cx="4333468" cy="5852160"/>
          </a:xfrm>
          <a:prstGeom prst="rect">
            <a:avLst/>
          </a:prstGeom>
        </p:spPr>
        <p:txBody>
          <a:bodyPr spcFirstLastPara="1" vert="horz" lIns="91440" tIns="45720" rIns="91440" bIns="45720" rtlCol="0" anchor="ctr" anchorCtr="0">
            <a:normAutofit/>
          </a:bodyPr>
          <a:lstStyle/>
          <a:p>
            <a:pPr marL="0" indent="-228600">
              <a:spcAft>
                <a:spcPts val="1600"/>
              </a:spcAft>
              <a:buFont typeface="Arial" panose="020B0604020202020204" pitchFamily="34" charset="0"/>
              <a:buChar char="•"/>
            </a:pPr>
            <a:r>
              <a:rPr lang="en-US" sz="1400" dirty="0">
                <a:solidFill>
                  <a:schemeClr val="tx2"/>
                </a:solidFill>
              </a:rPr>
              <a:t>Calories: The dataset's mean caloric intake ranges from 0 to 2083, or roughly 360 calories on average. The overall distribution of calories is slightly tilted to the right, with a greater percentage of lower calorie items, according to the median (50th percentile), which is 220. A great deal of foods fall within the 25th and 75th percentiles, which are between 100 and 522.5, respectively.</a:t>
            </a:r>
          </a:p>
          <a:p>
            <a:pPr marL="0" indent="-228600">
              <a:spcAft>
                <a:spcPts val="1600"/>
              </a:spcAft>
              <a:buFont typeface="Arial" panose="020B0604020202020204" pitchFamily="34" charset="0"/>
              <a:buChar char="•"/>
            </a:pPr>
            <a:r>
              <a:rPr lang="en-US" sz="1400" dirty="0">
                <a:solidFill>
                  <a:schemeClr val="tx2"/>
                </a:solidFill>
              </a:rPr>
              <a:t>Protein: Considering a wide range from 0 to 155 grams, the dataset's mean protein content is roughly 13.45 grams. The distribution of protein is similarly somewhat tilted to the right, with a higher percentage of lower protein foods, according to the median (50th percentile) of 4 grams. Given that the 25th and 75th percentiles of protein content are 1 and 16, respectively, the majority of foods fall within this range.</a:t>
            </a:r>
          </a:p>
          <a:p>
            <a:pPr marL="0" indent="-228600">
              <a:spcAft>
                <a:spcPts val="1600"/>
              </a:spcAft>
              <a:buFont typeface="Arial" panose="020B0604020202020204" pitchFamily="34" charset="0"/>
              <a:buChar char="•"/>
            </a:pPr>
            <a:r>
              <a:rPr lang="en-US" sz="1400" dirty="0">
                <a:solidFill>
                  <a:schemeClr val="tx2"/>
                </a:solidFill>
              </a:rPr>
              <a:t>Carbs: The dataset's mean carbohydrate content ranges from 0 to 231 grams, with a mean of about 32.94 grams. The distribution of carbohydrates is slightly tilted to the right, with a greater proportion of lower carbohydrate items, as indicated by the median (50th percentile) of 19 grams. The average diet contains between 5 and 40 grams of carbohydrates, which corresponds to the 25th and 75th percentiles</a:t>
            </a:r>
            <a:r>
              <a:rPr lang="en-US" sz="1100" dirty="0">
                <a:solidFill>
                  <a:schemeClr val="tx2"/>
                </a:solidFill>
              </a:rPr>
              <a:t>.</a:t>
            </a:r>
          </a:p>
          <a:p>
            <a:pPr marL="0" indent="-228600">
              <a:spcAft>
                <a:spcPts val="1600"/>
              </a:spcAft>
              <a:buFont typeface="Arial" panose="020B0604020202020204" pitchFamily="34" charset="0"/>
              <a:buChar char="•"/>
            </a:pPr>
            <a:endParaRPr lang="en-US" sz="1100" dirty="0">
              <a:solidFill>
                <a:schemeClr val="tx2"/>
              </a:solidFill>
            </a:endParaRPr>
          </a:p>
          <a:p>
            <a:pPr marL="0" indent="-228600">
              <a:spcAft>
                <a:spcPts val="1600"/>
              </a:spcAft>
              <a:buFont typeface="Arial" panose="020B0604020202020204" pitchFamily="34" charset="0"/>
              <a:buChar char="•"/>
            </a:pPr>
            <a:endParaRPr lang="en-US" sz="1100" dirty="0">
              <a:solidFill>
                <a:schemeClr val="tx2"/>
              </a:solidFill>
            </a:endParaRPr>
          </a:p>
        </p:txBody>
      </p:sp>
      <p:grpSp>
        <p:nvGrpSpPr>
          <p:cNvPr id="186" name="Group 180">
            <a:extLst>
              <a:ext uri="{FF2B5EF4-FFF2-40B4-BE49-F238E27FC236}">
                <a16:creationId xmlns:a16="http://schemas.microsoft.com/office/drawing/2014/main" id="{586C32D2-94E1-4C20-9977-69D4D1F68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847360" y="4513360"/>
            <a:ext cx="2514948" cy="2174333"/>
            <a:chOff x="-305" y="-4155"/>
            <a:chExt cx="2514948" cy="2174333"/>
          </a:xfrm>
        </p:grpSpPr>
        <p:sp>
          <p:nvSpPr>
            <p:cNvPr id="182" name="Freeform: Shape 181">
              <a:extLst>
                <a:ext uri="{FF2B5EF4-FFF2-40B4-BE49-F238E27FC236}">
                  <a16:creationId xmlns:a16="http://schemas.microsoft.com/office/drawing/2014/main" id="{4EF1C65E-19AB-4AB5-AFAE-5BE4430B1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Shape 182">
              <a:extLst>
                <a:ext uri="{FF2B5EF4-FFF2-40B4-BE49-F238E27FC236}">
                  <a16:creationId xmlns:a16="http://schemas.microsoft.com/office/drawing/2014/main" id="{679DC337-4663-43ED-94FF-578FCC16A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49D6286C-2480-4CBF-8601-1AEE4541B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5" name="Freeform: Shape 184">
              <a:extLst>
                <a:ext uri="{FF2B5EF4-FFF2-40B4-BE49-F238E27FC236}">
                  <a16:creationId xmlns:a16="http://schemas.microsoft.com/office/drawing/2014/main" id="{216D01AE-CAAB-4E02-BFFF-211B8032C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0"/>
          <p:cNvSpPr txBox="1">
            <a:spLocks noGrp="1"/>
          </p:cNvSpPr>
          <p:nvPr>
            <p:ph type="title"/>
          </p:nvPr>
        </p:nvSpPr>
        <p:spPr>
          <a:xfrm>
            <a:off x="643468" y="307910"/>
            <a:ext cx="11356886" cy="1017653"/>
          </a:xfrm>
          <a:prstGeom prst="rect">
            <a:avLst/>
          </a:prstGeom>
        </p:spPr>
        <p:txBody>
          <a:bodyPr spcFirstLastPara="1" vert="horz" lIns="91440" tIns="45720" rIns="91440" bIns="45720" rtlCol="0" anchor="ctr" anchorCtr="0">
            <a:normAutofit fontScale="90000"/>
          </a:bodyPr>
          <a:lstStyle/>
          <a:p>
            <a:pPr>
              <a:spcBef>
                <a:spcPct val="0"/>
              </a:spcBef>
            </a:pPr>
            <a:r>
              <a:rPr lang="en-US" sz="2200" b="1" dirty="0"/>
              <a:t>Question2:</a:t>
            </a:r>
            <a:br>
              <a:rPr lang="en-US" b="1" dirty="0"/>
            </a:br>
            <a:r>
              <a:rPr lang="en-US" sz="1800" dirty="0">
                <a:solidFill>
                  <a:srgbClr val="000000"/>
                </a:solidFill>
                <a:effectLst/>
                <a:latin typeface="+mn-lt"/>
                <a:ea typeface="DengXian Light" panose="02010600030101010101" pitchFamily="2" charset="-122"/>
                <a:cs typeface="FreeSans"/>
              </a:rPr>
              <a:t>Your second task is to compare the average protein level between the category of Fish, Seafood and the category of Meat, Poultry. You need to generate appropriate graphs based on your analysis. Provide complete and appropriate analysis to explain if there is a significant difference.</a:t>
            </a:r>
            <a:br>
              <a:rPr lang="en-US" sz="1800" dirty="0">
                <a:effectLst/>
                <a:latin typeface="+mn-lt"/>
                <a:ea typeface="Droid Sans Fallback"/>
                <a:cs typeface="FreeSans"/>
              </a:rPr>
            </a:br>
            <a:endParaRPr lang="en-US" b="1" dirty="0">
              <a:latin typeface="+mn-lt"/>
            </a:endParaRPr>
          </a:p>
        </p:txBody>
      </p:sp>
      <p:pic>
        <p:nvPicPr>
          <p:cNvPr id="2" name="Picture 1">
            <a:extLst>
              <a:ext uri="{FF2B5EF4-FFF2-40B4-BE49-F238E27FC236}">
                <a16:creationId xmlns:a16="http://schemas.microsoft.com/office/drawing/2014/main" id="{023DCBC6-4801-B4BB-5145-D4FF6B3B4E53}"/>
              </a:ext>
            </a:extLst>
          </p:cNvPr>
          <p:cNvPicPr>
            <a:picLocks noChangeAspect="1"/>
          </p:cNvPicPr>
          <p:nvPr/>
        </p:nvPicPr>
        <p:blipFill>
          <a:blip r:embed="rId3"/>
          <a:stretch>
            <a:fillRect/>
          </a:stretch>
        </p:blipFill>
        <p:spPr>
          <a:xfrm>
            <a:off x="643468" y="1053663"/>
            <a:ext cx="4334840" cy="238878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pic>
        <p:nvPicPr>
          <p:cNvPr id="104" name="Google Shape;104;p20"/>
          <p:cNvPicPr preferRelativeResize="0"/>
          <p:nvPr/>
        </p:nvPicPr>
        <p:blipFill>
          <a:blip r:embed="rId4"/>
          <a:stretch>
            <a:fillRect/>
          </a:stretch>
        </p:blipFill>
        <p:spPr>
          <a:xfrm>
            <a:off x="895901" y="3540752"/>
            <a:ext cx="4480947" cy="279978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103" name="Google Shape;103;p20"/>
          <p:cNvSpPr txBox="1">
            <a:spLocks noGrp="1"/>
          </p:cNvSpPr>
          <p:nvPr>
            <p:ph type="body" idx="1"/>
          </p:nvPr>
        </p:nvSpPr>
        <p:spPr>
          <a:xfrm>
            <a:off x="4978307" y="1079588"/>
            <a:ext cx="6118403" cy="4351338"/>
          </a:xfrm>
          <a:prstGeom prst="rect">
            <a:avLst/>
          </a:prstGeom>
        </p:spPr>
        <p:txBody>
          <a:bodyPr spcFirstLastPara="1" vert="horz" lIns="91440" tIns="45720" rIns="91440" bIns="45720" rtlCol="0" anchorCtr="0">
            <a:normAutofit fontScale="92500" lnSpcReduction="10000"/>
          </a:bodyPr>
          <a:lstStyle/>
          <a:p>
            <a:pPr marL="380985" indent="0">
              <a:spcAft>
                <a:spcPts val="600"/>
              </a:spcAft>
              <a:buNone/>
            </a:pPr>
            <a:endParaRPr lang="en-US" dirty="0"/>
          </a:p>
          <a:p>
            <a:pPr marL="380985" indent="0">
              <a:spcAft>
                <a:spcPts val="600"/>
              </a:spcAft>
              <a:buNone/>
            </a:pPr>
            <a:r>
              <a:rPr lang="en-US" dirty="0"/>
              <a:t>We can see median protein level is more in meat compared to fish and meat is more left skewed whereas fish looks lightly right skewed</a:t>
            </a:r>
          </a:p>
          <a:p>
            <a:pPr marL="380985" indent="0">
              <a:spcAft>
                <a:spcPts val="600"/>
              </a:spcAft>
              <a:buNone/>
            </a:pPr>
            <a:endParaRPr lang="en-US" dirty="0"/>
          </a:p>
          <a:p>
            <a:pPr marL="380985" indent="0">
              <a:spcAft>
                <a:spcPts val="600"/>
              </a:spcAft>
              <a:buNone/>
            </a:pPr>
            <a:endParaRPr lang="en-US" dirty="0"/>
          </a:p>
          <a:p>
            <a:pPr marL="380985" indent="0">
              <a:spcAft>
                <a:spcPts val="600"/>
              </a:spcAft>
              <a:buNone/>
            </a:pPr>
            <a:endParaRPr lang="en-US" dirty="0"/>
          </a:p>
          <a:p>
            <a:pPr marL="380985" indent="0">
              <a:spcAft>
                <a:spcPts val="600"/>
              </a:spcAft>
              <a:buNone/>
            </a:pPr>
            <a:endParaRPr lang="en-US" dirty="0"/>
          </a:p>
          <a:p>
            <a:pPr marL="380985" indent="0">
              <a:spcAft>
                <a:spcPts val="600"/>
              </a:spcAft>
              <a:buNone/>
            </a:pPr>
            <a:r>
              <a:rPr lang="en-US" dirty="0"/>
              <a:t>Fish/seafood(51) has more avg calories than Meat/Poultry(47)</a:t>
            </a:r>
          </a:p>
        </p:txBody>
      </p:sp>
      <p:sp>
        <p:nvSpPr>
          <p:cNvPr id="126" name="Arc 125">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Freeform: Shape 1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9" name="Freeform: Shape 1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Google Shape;117;p22"/>
          <p:cNvSpPr txBox="1">
            <a:spLocks noGrp="1"/>
          </p:cNvSpPr>
          <p:nvPr>
            <p:ph type="title"/>
          </p:nvPr>
        </p:nvSpPr>
        <p:spPr>
          <a:xfrm>
            <a:off x="504192" y="2303212"/>
            <a:ext cx="3438144" cy="2251282"/>
          </a:xfrm>
          <a:prstGeom prst="rect">
            <a:avLst/>
          </a:prstGeom>
        </p:spPr>
        <p:txBody>
          <a:bodyPr spcFirstLastPara="1" vert="horz" lIns="91440" tIns="45720" rIns="91440" bIns="45720" rtlCol="0" anchor="ctr" anchorCtr="0">
            <a:noAutofit/>
          </a:bodyPr>
          <a:lstStyle/>
          <a:p>
            <a:pPr>
              <a:spcBef>
                <a:spcPct val="0"/>
              </a:spcBef>
            </a:pPr>
            <a:r>
              <a:rPr lang="en-US" sz="2800" kern="1200" dirty="0">
                <a:solidFill>
                  <a:schemeClr val="tx1"/>
                </a:solidFill>
                <a:latin typeface="+mj-lt"/>
                <a:ea typeface="+mj-ea"/>
                <a:cs typeface="+mj-cs"/>
              </a:rPr>
              <a:t>Are avg protein level in fish, poultry statically same or different</a:t>
            </a:r>
          </a:p>
        </p:txBody>
      </p:sp>
      <p:sp>
        <p:nvSpPr>
          <p:cNvPr id="131" name="Rectangle 1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 name="Rectangle 1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Google Shape;118;p22"/>
          <p:cNvSpPr txBox="1">
            <a:spLocks noGrp="1"/>
          </p:cNvSpPr>
          <p:nvPr>
            <p:ph type="body" idx="1"/>
          </p:nvPr>
        </p:nvSpPr>
        <p:spPr>
          <a:xfrm>
            <a:off x="4901184" y="2091576"/>
            <a:ext cx="6922008" cy="2775432"/>
          </a:xfrm>
          <a:prstGeom prst="rect">
            <a:avLst/>
          </a:prstGeom>
        </p:spPr>
        <p:txBody>
          <a:bodyPr spcFirstLastPara="1" vert="horz" wrap="square" lIns="121900" tIns="121900" rIns="121900" bIns="121900" rtlCol="0" anchor="t" anchorCtr="0">
            <a:normAutofit/>
          </a:bodyPr>
          <a:lstStyle/>
          <a:p>
            <a:pPr marL="0" indent="0" defTabSz="548640">
              <a:buNone/>
            </a:pPr>
            <a:r>
              <a:rPr lang="en-US" sz="1680" kern="1200">
                <a:solidFill>
                  <a:schemeClr val="tx1"/>
                </a:solidFill>
                <a:latin typeface="+mn-lt"/>
                <a:ea typeface="+mn-ea"/>
                <a:cs typeface="+mn-cs"/>
              </a:rPr>
              <a:t>Null Hypothesis: There is no difference in avg protein labels in Fish/SeaFood and Meat?poultry</a:t>
            </a:r>
          </a:p>
          <a:p>
            <a:pPr marL="0" indent="0" defTabSz="548640">
              <a:spcBef>
                <a:spcPts val="960"/>
              </a:spcBef>
              <a:spcAft>
                <a:spcPts val="960"/>
              </a:spcAft>
              <a:buNone/>
            </a:pPr>
            <a:r>
              <a:rPr lang="en-US" sz="1680" kern="1200">
                <a:solidFill>
                  <a:schemeClr val="tx1"/>
                </a:solidFill>
                <a:latin typeface="+mn-lt"/>
                <a:ea typeface="+mn-ea"/>
                <a:cs typeface="+mn-cs"/>
              </a:rPr>
              <a:t>Alternate Hypothesis:There is difference in avg protein labels in Fish/SeaFood and Meat?poultry</a:t>
            </a:r>
            <a:endParaRPr lang="en-US"/>
          </a:p>
        </p:txBody>
      </p:sp>
      <p:pic>
        <p:nvPicPr>
          <p:cNvPr id="119" name="Google Shape;119;p22"/>
          <p:cNvPicPr preferRelativeResize="0"/>
          <p:nvPr/>
        </p:nvPicPr>
        <p:blipFill>
          <a:blip r:embed="rId3">
            <a:alphaModFix/>
          </a:blip>
          <a:stretch>
            <a:fillRect/>
          </a:stretch>
        </p:blipFill>
        <p:spPr>
          <a:xfrm>
            <a:off x="5282005" y="3429000"/>
            <a:ext cx="5335793" cy="1035423"/>
          </a:xfrm>
          <a:prstGeom prst="rect">
            <a:avLst/>
          </a:prstGeom>
          <a:noFill/>
          <a:ln>
            <a:noFill/>
          </a:ln>
        </p:spPr>
      </p:pic>
      <p:sp>
        <p:nvSpPr>
          <p:cNvPr id="120" name="Google Shape;120;p22"/>
          <p:cNvSpPr txBox="1"/>
          <p:nvPr/>
        </p:nvSpPr>
        <p:spPr>
          <a:xfrm>
            <a:off x="4901184" y="4554494"/>
            <a:ext cx="6507448" cy="1308010"/>
          </a:xfrm>
          <a:prstGeom prst="rect">
            <a:avLst/>
          </a:prstGeom>
          <a:noFill/>
          <a:ln>
            <a:noFill/>
          </a:ln>
        </p:spPr>
        <p:txBody>
          <a:bodyPr spcFirstLastPara="1" wrap="square" lIns="121900" tIns="121900" rIns="121900" bIns="121900" anchor="t" anchorCtr="0">
            <a:spAutoFit/>
          </a:bodyPr>
          <a:lstStyle/>
          <a:p>
            <a:pPr defTabSz="548640">
              <a:spcAft>
                <a:spcPts val="600"/>
              </a:spcAft>
            </a:pPr>
            <a:r>
              <a:rPr lang="en-US" sz="1600" kern="1200" dirty="0">
                <a:solidFill>
                  <a:schemeClr val="tx1"/>
                </a:solidFill>
                <a:latin typeface="+mn-lt"/>
                <a:ea typeface="+mn-ea"/>
                <a:cs typeface="+mn-cs"/>
              </a:rPr>
              <a:t>As p is not less than 0.05, we fail to reject null </a:t>
            </a:r>
            <a:r>
              <a:rPr lang="en-US" sz="1600" kern="1200" dirty="0" err="1">
                <a:solidFill>
                  <a:schemeClr val="tx1"/>
                </a:solidFill>
                <a:latin typeface="+mn-lt"/>
                <a:ea typeface="+mn-ea"/>
                <a:cs typeface="+mn-cs"/>
              </a:rPr>
              <a:t>hyphothesis</a:t>
            </a:r>
            <a:r>
              <a:rPr lang="en-US" sz="1600" kern="1200" dirty="0">
                <a:solidFill>
                  <a:schemeClr val="tx1"/>
                </a:solidFill>
                <a:latin typeface="+mn-lt"/>
                <a:ea typeface="+mn-ea"/>
                <a:cs typeface="+mn-cs"/>
              </a:rPr>
              <a:t>, so we can conclude that </a:t>
            </a:r>
            <a:r>
              <a:rPr lang="en-US" sz="1600" kern="1200" dirty="0">
                <a:highlight>
                  <a:srgbClr val="FFFFFF"/>
                </a:highlight>
                <a:latin typeface="Courier New"/>
                <a:ea typeface="+mn-ea"/>
                <a:cs typeface="Courier New"/>
                <a:sym typeface="Courier New"/>
              </a:rPr>
              <a:t>there is no statistically significant difference in protein levels between Fish/Seafood and Meat/Poultry categories (p-value &gt;= 0.05)</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638</Words>
  <Application>Microsoft Office PowerPoint</Application>
  <PresentationFormat>Widescreen</PresentationFormat>
  <Paragraphs>32</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Garamond</vt:lpstr>
      <vt:lpstr>Office Theme</vt:lpstr>
      <vt:lpstr>Track What You Eat</vt:lpstr>
      <vt:lpstr>PowerPoint Presentation</vt:lpstr>
      <vt:lpstr> Tableau Dashboard  </vt:lpstr>
      <vt:lpstr>PowerPoint Presentation</vt:lpstr>
      <vt:lpstr>PowerPoint Presentation</vt:lpstr>
      <vt:lpstr>Question 1: Exploratory analysis of the data using visualizations. Your ultimate goal is to start the analysis by plotting the features (Calories, Protein, Fat, Saturated fat, Fiber and Carbs) of each type of food. Generate appropriate graphs to help with the analysis and predictions. A minimum of six graphs are required, with each graph for one dependent variable. </vt:lpstr>
      <vt:lpstr>PowerPoint Presentation</vt:lpstr>
      <vt:lpstr>Question2: Your second task is to compare the average protein level between the category of Fish, Seafood and the category of Meat, Poultry. You need to generate appropriate graphs based on your analysis. Provide complete and appropriate analysis to explain if there is a significant difference. </vt:lpstr>
      <vt:lpstr>Are avg protein level in fish, poultry statically same or different</vt:lpstr>
      <vt:lpstr>       Question3: Your last task is to predict food that has the most calories. You need to generate appropriate graphs as evidence. Provide complete and appropriate analysis and rationale to explain your 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What You Eat-G9</dc:title>
  <dc:creator>yamini kota</dc:creator>
  <cp:lastModifiedBy>yamini kota</cp:lastModifiedBy>
  <cp:revision>2</cp:revision>
  <dcterms:created xsi:type="dcterms:W3CDTF">2023-04-08T15:53:24Z</dcterms:created>
  <dcterms:modified xsi:type="dcterms:W3CDTF">2023-04-19T00:31:03Z</dcterms:modified>
</cp:coreProperties>
</file>