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9" r:id="rId4"/>
    <p:sldId id="262" r:id="rId5"/>
    <p:sldId id="261" r:id="rId6"/>
    <p:sldId id="271" r:id="rId7"/>
    <p:sldId id="272" r:id="rId8"/>
    <p:sldId id="264" r:id="rId9"/>
    <p:sldId id="26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ini kota" userId="16b428f7f2e60b96" providerId="LiveId" clId="{AB8923D9-850E-4845-AEE6-255C03354482}"/>
    <pc:docChg chg="modSld">
      <pc:chgData name="yamini kota" userId="16b428f7f2e60b96" providerId="LiveId" clId="{AB8923D9-850E-4845-AEE6-255C03354482}" dt="2023-04-10T21:57:55.704" v="1" actId="20577"/>
      <pc:docMkLst>
        <pc:docMk/>
      </pc:docMkLst>
      <pc:sldChg chg="modSp mod">
        <pc:chgData name="yamini kota" userId="16b428f7f2e60b96" providerId="LiveId" clId="{AB8923D9-850E-4845-AEE6-255C03354482}" dt="2023-04-10T21:57:55.704" v="1" actId="20577"/>
        <pc:sldMkLst>
          <pc:docMk/>
          <pc:sldMk cId="0" sldId="257"/>
        </pc:sldMkLst>
        <pc:spChg chg="mod">
          <ac:chgData name="yamini kota" userId="16b428f7f2e60b96" providerId="LiveId" clId="{AB8923D9-850E-4845-AEE6-255C03354482}" dt="2023-04-10T21:57:55.704" v="1" actId="20577"/>
          <ac:spMkLst>
            <pc:docMk/>
            <pc:sldMk cId="0" sldId="257"/>
            <ac:spMk id="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6DC4B-EABC-4F4B-84D4-522F64FDC9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E1E1F-A098-4590-BD0A-0708A25DA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8dc87a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8dc87a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c18dc87a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c18dc87a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c18dc87a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c18dc87a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18dc87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18dc87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18dc87a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18dc87a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18dc87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18dc87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18dc87a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18dc87a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288B-6204-DDE6-3F9B-09105D7E1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46563-819B-307D-7613-5899FC701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F3467-7BEA-C5F4-58DB-25D68E9D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3A9D-01BB-7E86-623F-C55DBE9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1994-312E-991D-1CC2-02B7279D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8802-A158-AAFF-5B36-35F664CE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6B979-C693-9BB7-BCD8-DDDEE69A1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DB14-2381-95A1-2B87-CD86844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3651-600D-2887-EB73-742D92D1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18B8-784E-AE09-81F5-F3A7C42D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AD99B-FD0A-DFC8-BFC8-D1220067F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722D-B5DB-0A36-F118-F528C884B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F7AC9-B698-F532-E53A-7FD8B24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53B-FE18-07A3-85EB-5FBBB80C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7CD6-5EAC-F5F7-33DF-0FC6506E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969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5242-DC92-5107-211B-E73CABF3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8E6C-2B59-0F89-D402-134019D7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D32C-B19B-0EB7-9D82-89B6D461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6A87-2FDC-3E22-7528-34AFA1FB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57F-A3C9-386F-1C99-B5E0E467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F48C-D0CD-7950-A78E-14D7DB76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624D7-6F1A-CB57-77EA-FDF03631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20F2C-E033-B20A-7F84-43BAF0E7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4757-CBBB-E20B-B828-2CB0FDFE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6ACC-5E71-341C-3699-F4310C8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BC9F-D220-7D11-89F6-3335736E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A6BB-6E4A-DDAB-D144-D69CA1738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ED645-81B2-52E9-267F-56AD04DE1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B2149-E69D-7D61-2227-B32504EF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85683-7F8A-4FA8-F576-B6D5AA34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4FC41-F824-6569-A6F1-AD7EBE62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2A9D-FB97-4B43-DE65-23670A32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290F-8E0A-428B-1618-50377EF9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A6278-7192-E8E2-F831-AA215E68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CC96F-E600-A86C-930C-F285309F9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34F83-031E-1E98-984A-0F2215CF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56088-41BB-5372-7AD0-0B49C7F8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7939B-8A43-CA35-B8A9-17D6FC05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3738-D694-1D9C-C17A-CB3B534F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3A2E-DE71-B9A9-2B27-78176DBE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C314D-89A0-0C2B-87CF-8E16A2F8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04696-8455-27C8-26A7-3C1D407F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1F0B5-1571-1342-A271-C873170D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4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A6D7E-31F4-D876-83C4-AA1DEE51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F0308-8396-9FA1-4CFA-A97365D1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4CB31-2729-C76E-9BA0-9DE93233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2109-0922-7C9C-D878-14C0501E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2E41-D9B9-8D22-EB43-4F23B651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6958-09A3-FCF7-751C-192A8D716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DB54-87B4-B899-7669-20180B15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08F9F-14EC-8CDF-92D9-8568D031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F21C6-A4E3-FE61-EE4A-6B9590D9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9477-4D51-EFB4-DAD8-2F12DC0D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2A917-3FCA-F8C2-8C9F-04F2280CD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21F5C-04C2-BD51-EC96-DBAFC9BF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100D-6833-7148-9E28-1C183DD8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73A66-B6D8-8E53-6AB5-60834A9D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B54-3DC1-11CF-D60B-FEF9626A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0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B1F84-E185-09AA-61F2-979A9DA2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8368-6976-9D28-D05F-D89ED8A4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00DB-D787-9F41-6B7E-F65463222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9EA4-9ED8-446F-A9F6-AC6E0867CBD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1825-CAA8-719F-EE3C-A72E14D7E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0BD2-AB2B-A2F7-807E-C1F450BCD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prasanna.muppidi3881/viz/TrackWhatYouEat/Dashboard1?publish=y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3F18E02-9FC0-49C2-BE57-195BEE39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829300" y="2550442"/>
            <a:ext cx="5369523" cy="1401448"/>
          </a:xfrm>
          <a:prstGeom prst="rect">
            <a:avLst/>
          </a:prstGeom>
        </p:spPr>
        <p:txBody>
          <a:bodyPr spcFirstLastPara="1" vert="horz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4400" dirty="0">
                <a:solidFill>
                  <a:schemeClr val="tx2"/>
                </a:solidFill>
              </a:rPr>
              <a:t>Track What </a:t>
            </a:r>
            <a:r>
              <a:rPr lang="en-US" sz="4400">
                <a:solidFill>
                  <a:schemeClr val="tx2"/>
                </a:solidFill>
              </a:rPr>
              <a:t>You Eat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795977" y="4566113"/>
            <a:ext cx="4805691" cy="838831"/>
          </a:xfrm>
          <a:prstGeom prst="rect">
            <a:avLst/>
          </a:prstGeom>
        </p:spPr>
        <p:txBody>
          <a:bodyPr spcFirstLastPara="1"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2"/>
                </a:solidFill>
              </a:rPr>
              <a:t>Prasanna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2"/>
                </a:solidFill>
              </a:rPr>
              <a:t>Yamini </a:t>
            </a:r>
          </a:p>
          <a:p>
            <a:pPr algn="l">
              <a:spcBef>
                <a:spcPts val="0"/>
              </a:spcBef>
            </a:pPr>
            <a:r>
              <a:rPr lang="en-US" sz="2800" dirty="0" err="1">
                <a:solidFill>
                  <a:schemeClr val="tx2"/>
                </a:solidFill>
              </a:rPr>
              <a:t>Mounisri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57" name="Picture 56" descr="Burgers and milkshakes">
            <a:extLst>
              <a:ext uri="{FF2B5EF4-FFF2-40B4-BE49-F238E27FC236}">
                <a16:creationId xmlns:a16="http://schemas.microsoft.com/office/drawing/2014/main" id="{B3B99B58-8D45-11EA-66DE-E75EDA165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2616" r="19376" b="2"/>
          <a:stretch/>
        </p:blipFill>
        <p:spPr>
          <a:xfrm>
            <a:off x="20" y="760563"/>
            <a:ext cx="5298663" cy="6097089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C9608D4-CD9C-4B8B-88DC-8055C0325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511966"/>
            <a:ext cx="5736223" cy="6346033"/>
            <a:chOff x="4529137" y="1695450"/>
            <a:chExt cx="3134106" cy="3467289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B5C029-26B7-46E5-A729-AB2CB6EB6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811422"/>
              <a:ext cx="2961539" cy="3351127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54AB4E0-C436-423A-9AF4-705F9D92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784984"/>
              <a:ext cx="2972634" cy="3377565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837BBAD-3D46-42DA-AB99-AB6C9739D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784984"/>
              <a:ext cx="2972700" cy="3377755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86000F-91FB-495F-B2DF-F27198A43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695450"/>
              <a:ext cx="3134106" cy="3467100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B1E37-2785-BFB3-9D10-98FE0C8F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Question3: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96E05-5A01-3620-5452-68464A8C7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1163528"/>
            <a:ext cx="5458968" cy="4530943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2C1F1-1F4D-5E4E-4146-1C74CB4C2077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Here are the top 10 foods with highest Calories: Olive oil, Safflower Seed Oil and corn oil are the top highest calorie foods with almost same calories, Margarine, Butter has almost same calories</a:t>
            </a:r>
          </a:p>
        </p:txBody>
      </p:sp>
    </p:spTree>
    <p:extLst>
      <p:ext uri="{BB962C8B-B14F-4D97-AF65-F5344CB8AC3E}">
        <p14:creationId xmlns:p14="http://schemas.microsoft.com/office/powerpoint/2010/main" val="207921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3EFC-B609-5901-4F72-85DA374D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57346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600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03151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6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837862" y="1060356"/>
            <a:ext cx="3505200" cy="4269549"/>
          </a:xfrm>
          <a:prstGeom prst="rect">
            <a:avLst/>
          </a:prstGeom>
        </p:spPr>
        <p:txBody>
          <a:bodyPr spcFirstLastPara="1" vert="horz" lIns="121900" tIns="121900" rIns="121900" bIns="121900" rtlCol="0" anchor="b" anchorCtr="0">
            <a:normAutofit fontScale="92500" lnSpcReduction="2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endParaRPr lang="en-US" sz="1700" b="1" dirty="0"/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endParaRPr lang="en-US" sz="1700" b="1" dirty="0"/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endParaRPr lang="en-US" sz="1700" b="1" dirty="0"/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endParaRPr lang="en-US" sz="1700" b="1" dirty="0"/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r>
              <a:rPr lang="en-US" sz="3200" dirty="0"/>
              <a:t>Replacing t traceable with 0 in all columns like calories, fat etc. We found out that there are no null values.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endParaRPr lang="en-US" sz="1700" u="sng" dirty="0"/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br>
              <a:rPr lang="en-US" sz="1700" dirty="0"/>
            </a:br>
            <a:endParaRPr lang="en-US" sz="1700" dirty="0"/>
          </a:p>
        </p:txBody>
      </p:sp>
      <p:sp>
        <p:nvSpPr>
          <p:cNvPr id="70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1EA85-9903-73C6-E0B5-3A049CA3781A}"/>
              </a:ext>
            </a:extLst>
          </p:cNvPr>
          <p:cNvSpPr txBox="1"/>
          <p:nvPr/>
        </p:nvSpPr>
        <p:spPr>
          <a:xfrm>
            <a:off x="1022874" y="2966444"/>
            <a:ext cx="60942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r>
              <a:rPr lang="en-US" sz="4400" b="1" dirty="0"/>
              <a:t>Data Preprocessing and cleaning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9654-FEB8-2B10-7054-465CB963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sz="4400" b="1" dirty="0"/>
              <a:t>Tableau Dashboard</a:t>
            </a:r>
            <a:br>
              <a:rPr lang="en-US" sz="4400" b="1" dirty="0"/>
            </a:br>
            <a:r>
              <a:rPr lang="en-US" dirty="0">
                <a:solidFill>
                  <a:schemeClr val="dk1"/>
                </a:solidFill>
              </a:rPr>
              <a:t>Click the link to know more: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Track What You Eat</a:t>
            </a:r>
            <a:br>
              <a:rPr lang="en-US" u="sng" dirty="0">
                <a:solidFill>
                  <a:schemeClr val="hlink"/>
                </a:solidFill>
              </a:rPr>
            </a:br>
            <a:br>
              <a:rPr lang="en-US" sz="4400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8819DC-1267-E69D-1553-469111D1B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050" y="1825625"/>
            <a:ext cx="10409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2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oogle Shape;90;p18" descr="Chart, bar chart&#10;&#10;Description automatically generated"/>
          <p:cNvPicPr preferRelativeResize="0"/>
          <p:nvPr/>
        </p:nvPicPr>
        <p:blipFill rotWithShape="1">
          <a:blip r:embed="rId3"/>
          <a:srcRect r="798" b="-3"/>
          <a:stretch/>
        </p:blipFill>
        <p:spPr>
          <a:xfrm>
            <a:off x="2775474" y="875832"/>
            <a:ext cx="6248674" cy="3890357"/>
          </a:xfrm>
          <a:prstGeom prst="rect">
            <a:avLst/>
          </a:prstGeom>
          <a:noFill/>
        </p:spPr>
      </p:pic>
      <p:sp>
        <p:nvSpPr>
          <p:cNvPr id="91" name="Google Shape;91;p18"/>
          <p:cNvSpPr txBox="1"/>
          <p:nvPr/>
        </p:nvSpPr>
        <p:spPr>
          <a:xfrm>
            <a:off x="1826707" y="5642021"/>
            <a:ext cx="10818400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" sz="2400"/>
              <a:t>In Grains, Waffles has the highest calories(960 calories)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297333" y="186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Question3:</a:t>
            </a:r>
            <a:endParaRPr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3" y="257517"/>
            <a:ext cx="11108035" cy="618736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02933" y="6297767"/>
            <a:ext cx="1114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In Vegetable Foods, Soybeans has the highest protein content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5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5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38600" y="1037229"/>
            <a:ext cx="7188199" cy="4780152"/>
          </a:xfrm>
          <a:prstGeom prst="rect">
            <a:avLst/>
          </a:prstGeom>
          <a:noFill/>
        </p:spPr>
      </p:pic>
      <p:sp>
        <p:nvSpPr>
          <p:cNvPr id="153" name="Google Shape;153;p27"/>
          <p:cNvSpPr txBox="1"/>
          <p:nvPr/>
        </p:nvSpPr>
        <p:spPr>
          <a:xfrm>
            <a:off x="2340721" y="6069033"/>
            <a:ext cx="11328800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" sz="2400" dirty="0"/>
              <a:t>We can see in calories, carbs, fat, saturated fat are right skewed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1F4E5977-D272-4E11-A03A-860268F2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3CE3386-CA59-42A7-AEDE-0B76443C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2" name="Google Shape;167;p29">
            <a:extLst>
              <a:ext uri="{FF2B5EF4-FFF2-40B4-BE49-F238E27FC236}">
                <a16:creationId xmlns:a16="http://schemas.microsoft.com/office/drawing/2014/main" id="{8B1F93EC-BD60-7A53-45B6-755BCBC4410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6798" y="1053131"/>
            <a:ext cx="2766943" cy="189399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0BAF0E-6988-2858-A0AA-43AA828FD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52" y="1053131"/>
            <a:ext cx="2766526" cy="1986429"/>
          </a:xfrm>
          <a:prstGeom prst="rect">
            <a:avLst/>
          </a:prstGeom>
        </p:spPr>
      </p:pic>
      <p:pic>
        <p:nvPicPr>
          <p:cNvPr id="160" name="Google Shape;160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295574" y="3429000"/>
            <a:ext cx="4029462" cy="2631970"/>
          </a:xfrm>
          <a:prstGeom prst="rect">
            <a:avLst/>
          </a:prstGeom>
          <a:noFill/>
        </p:spPr>
      </p:pic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6769289" y="322729"/>
            <a:ext cx="4333468" cy="58521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Calories: The dataset's mean caloric intake ranges from 0 to 2083, or roughly 360 calories on average. The overall distribution of calories is slightly tilted to the right, with a greater percentage of lower calorie items, according to the median (50th percentile), which is 220. A great deal of foods fall within the 25th and 75th percentiles, which are between 100 and 522.5, respectively.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Protein: Considering a wide range from 0 to 155 grams, the dataset's mean protein content is roughly 13.45 grams. The distribution of protein is similarly somewhat tilted to the right, with a higher percentage of lower protein foods, according to the median (50th percentile) of 4 grams. Given that the 25th and 75th percentiles of protein content are 1 and 16, respectively, the majority of foods fall within this range.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Carbs: The dataset's mean carbohydrate content ranges from 0 to 231 grams, with a mean of about 32.94 grams. The distribution of carbohydrates is slightly tilted to the right, with a greater proportion of lower carbohydrate items, as indicated by the median (50th percentile) of 19 grams. The average diet contains between 5 and 40 grams of carbohydrates, which corresponds to the 25th and 75th percentiles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</a:endParaRP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186" name="Group 180">
            <a:extLst>
              <a:ext uri="{FF2B5EF4-FFF2-40B4-BE49-F238E27FC236}">
                <a16:creationId xmlns:a16="http://schemas.microsoft.com/office/drawing/2014/main" id="{586C32D2-94E1-4C20-9977-69D4D1F6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847360" y="4513360"/>
            <a:ext cx="2514948" cy="2174333"/>
            <a:chOff x="-305" y="-4155"/>
            <a:chExt cx="2514948" cy="2174333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EF1C65E-19AB-4AB5-AFAE-5BE4430B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79DC337-4663-43ED-94FF-578FCC16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9D6286C-2480-4CBF-8601-1AEE454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16D01AE-CAAB-4E02-BFFF-211B8032C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5881950" y="0"/>
            <a:ext cx="6118403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dirty="0"/>
              <a:t>Question2: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DCBC6-4801-B4BB-5145-D4FF6B3B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4" y="508281"/>
            <a:ext cx="4334840" cy="238878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104" name="Google Shape;104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71966" y="3549930"/>
            <a:ext cx="4480947" cy="279978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</p:spPr>
      </p:pic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978307" y="1079588"/>
            <a:ext cx="6118403" cy="4351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380985" indent="0">
              <a:spcAft>
                <a:spcPts val="600"/>
              </a:spcAft>
              <a:buNone/>
            </a:pPr>
            <a:endParaRPr lang="en-US" dirty="0"/>
          </a:p>
          <a:p>
            <a:pPr marL="380985" indent="0">
              <a:spcAft>
                <a:spcPts val="600"/>
              </a:spcAft>
              <a:buNone/>
            </a:pPr>
            <a:r>
              <a:rPr lang="en-US" dirty="0"/>
              <a:t>We can see median protein level is more in meat compared to fish and meat is more left skewed whereas fish looks lightly right skewed</a:t>
            </a:r>
          </a:p>
          <a:p>
            <a:pPr marL="380985" indent="0">
              <a:spcAft>
                <a:spcPts val="600"/>
              </a:spcAft>
              <a:buNone/>
            </a:pPr>
            <a:endParaRPr lang="en-US" dirty="0"/>
          </a:p>
          <a:p>
            <a:pPr marL="380985" indent="0">
              <a:spcAft>
                <a:spcPts val="600"/>
              </a:spcAft>
              <a:buNone/>
            </a:pPr>
            <a:endParaRPr lang="en-US" dirty="0"/>
          </a:p>
          <a:p>
            <a:pPr marL="380985" indent="0">
              <a:spcAft>
                <a:spcPts val="600"/>
              </a:spcAft>
              <a:buNone/>
            </a:pPr>
            <a:endParaRPr lang="en-US" dirty="0"/>
          </a:p>
          <a:p>
            <a:pPr marL="380985" indent="0">
              <a:spcAft>
                <a:spcPts val="600"/>
              </a:spcAft>
              <a:buNone/>
            </a:pPr>
            <a:r>
              <a:rPr lang="en-US" dirty="0"/>
              <a:t>Fish/seafood(51) has more avg calories than Meat/Poultry(47)</a:t>
            </a: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7" name="Freeform: Shape 1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9" name="Freeform: Shape 1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504192" y="2303212"/>
            <a:ext cx="3438144" cy="22512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 avg protein level in fish, poultry statically same or different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4901184" y="2091576"/>
            <a:ext cx="6922008" cy="27754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defTabSz="548640">
              <a:buNone/>
            </a:pPr>
            <a:r>
              <a:rPr lang="en-US" sz="16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Hypothesis: There is no difference in avg protein labels in Fish/SeaFood and Meat?poultry</a:t>
            </a:r>
          </a:p>
          <a:p>
            <a:pPr marL="0" indent="0" defTabSz="548640">
              <a:spcBef>
                <a:spcPts val="960"/>
              </a:spcBef>
              <a:spcAft>
                <a:spcPts val="960"/>
              </a:spcAft>
              <a:buNone/>
            </a:pPr>
            <a:r>
              <a:rPr lang="en-US" sz="16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 Hypothesis:There is difference in avg protein labels in Fish/SeaFood and Meat?poultry</a:t>
            </a:r>
            <a:endParaRPr lang="en-US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005" y="3429000"/>
            <a:ext cx="5335793" cy="1035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4901184" y="4554494"/>
            <a:ext cx="6507448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548640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p is not less than 0.05, we fail to reject null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hyphothesis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we can conclude that </a:t>
            </a:r>
            <a:r>
              <a:rPr lang="en-US" sz="1600" kern="1200" dirty="0">
                <a:highlight>
                  <a:srgbClr val="FFFFFF"/>
                </a:highlight>
                <a:latin typeface="Courier New"/>
                <a:ea typeface="+mn-ea"/>
                <a:cs typeface="Courier New"/>
                <a:sym typeface="Courier New"/>
              </a:rPr>
              <a:t>there is no statistically significant difference in protein levels between Fish/Seafood and Meat/Poultry categories (p-value &gt;= 0.05)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504</Words>
  <Application>Microsoft Office PowerPoint</Application>
  <PresentationFormat>Widescreen</PresentationFormat>
  <Paragraphs>35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Track What You Eat</vt:lpstr>
      <vt:lpstr>PowerPoint Presentation</vt:lpstr>
      <vt:lpstr> Tableau Dashboard Click the link to know more: Track What You Eat  </vt:lpstr>
      <vt:lpstr>PowerPoint Presentation</vt:lpstr>
      <vt:lpstr>PowerPoint Presentation</vt:lpstr>
      <vt:lpstr>Question 1:</vt:lpstr>
      <vt:lpstr>PowerPoint Presentation</vt:lpstr>
      <vt:lpstr>Question2:</vt:lpstr>
      <vt:lpstr>Are avg protein level in fish, poultry statically same or different</vt:lpstr>
      <vt:lpstr>Question3: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What You Eat-G9</dc:title>
  <dc:creator>yamini kota</dc:creator>
  <cp:lastModifiedBy>yamini kota</cp:lastModifiedBy>
  <cp:revision>1</cp:revision>
  <dcterms:created xsi:type="dcterms:W3CDTF">2023-04-08T15:53:24Z</dcterms:created>
  <dcterms:modified xsi:type="dcterms:W3CDTF">2023-04-10T21:57:57Z</dcterms:modified>
</cp:coreProperties>
</file>